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5"/>
  </p:notesMasterIdLst>
  <p:sldIdLst>
    <p:sldId id="273" r:id="rId2"/>
    <p:sldId id="480" r:id="rId3"/>
    <p:sldId id="496" r:id="rId4"/>
    <p:sldId id="506" r:id="rId5"/>
    <p:sldId id="497" r:id="rId6"/>
    <p:sldId id="502" r:id="rId7"/>
    <p:sldId id="498" r:id="rId8"/>
    <p:sldId id="508" r:id="rId9"/>
    <p:sldId id="509" r:id="rId10"/>
    <p:sldId id="503" r:id="rId11"/>
    <p:sldId id="504" r:id="rId12"/>
    <p:sldId id="505" r:id="rId13"/>
    <p:sldId id="276" r:id="rId14"/>
  </p:sldIdLst>
  <p:sldSz cx="12192000" cy="6858000"/>
  <p:notesSz cx="9929813" cy="6799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AEE"/>
    <a:srgbClr val="2E2EB1"/>
    <a:srgbClr val="FF0000"/>
    <a:srgbClr val="FF4F4F"/>
    <a:srgbClr val="AD2222"/>
    <a:srgbClr val="37A9FF"/>
    <a:srgbClr val="4A4A4A"/>
    <a:srgbClr val="24AE24"/>
    <a:srgbClr val="FFEBEB"/>
    <a:srgbClr val="B0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9" autoAdjust="0"/>
    <p:restoredTop sz="96242" autoAdjust="0"/>
  </p:normalViewPr>
  <p:slideViewPr>
    <p:cSldViewPr snapToGrid="0">
      <p:cViewPr varScale="1">
        <p:scale>
          <a:sx n="153" d="100"/>
          <a:sy n="153" d="100"/>
        </p:scale>
        <p:origin x="804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4597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AF38A842-6FBA-4260-891F-5BFC0B6363BF}" type="datetimeFigureOut">
              <a:rPr lang="ko-KR" altLang="en-US" smtClean="0"/>
              <a:t>2025-02-19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982" y="3272146"/>
            <a:ext cx="7943850" cy="2677210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4597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E4E3F2E2-4D2A-4EF6-8925-E1F7692B18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77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0277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9031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5401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>
            <a:extLst>
              <a:ext uri="{FF2B5EF4-FFF2-40B4-BE49-F238E27FC236}">
                <a16:creationId xmlns:a16="http://schemas.microsoft.com/office/drawing/2014/main" id="{3EE194DE-4555-4778-A859-91C2755F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140"/>
            <a:ext cx="10515600" cy="1195655"/>
          </a:xfrm>
        </p:spPr>
        <p:txBody>
          <a:bodyPr/>
          <a:lstStyle>
            <a:lvl1pPr algn="ctr">
              <a:defRPr b="1">
                <a:solidFill>
                  <a:srgbClr val="003DA5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</a:t>
            </a: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99684590-FD7D-4E35-9DCC-27574E6E0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858" y="4435016"/>
            <a:ext cx="5091929" cy="5354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HelveticaNeue-Bold"/>
              </a:defRPr>
            </a:lvl1pPr>
          </a:lstStyle>
          <a:p>
            <a:pPr lvl="0"/>
            <a:r>
              <a:rPr lang="en-US" altLang="ko-KR" dirty="0"/>
              <a:t>Author, Affiliation</a:t>
            </a:r>
          </a:p>
          <a:p>
            <a:pPr lvl="0"/>
            <a:endParaRPr lang="ko-KR" altLang="en-US" dirty="0"/>
          </a:p>
        </p:txBody>
      </p:sp>
      <p:sp>
        <p:nvSpPr>
          <p:cNvPr id="31" name="텍스트 개체 틀 29">
            <a:extLst>
              <a:ext uri="{FF2B5EF4-FFF2-40B4-BE49-F238E27FC236}">
                <a16:creationId xmlns:a16="http://schemas.microsoft.com/office/drawing/2014/main" id="{08467DB4-0F7E-4EB7-8EC0-41995AD01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110" y="57882"/>
            <a:ext cx="5091929" cy="293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1">
                <a:solidFill>
                  <a:srgbClr val="003DA5"/>
                </a:solidFill>
                <a:latin typeface="HelveticaNeue-Bold"/>
              </a:defRPr>
            </a:lvl1pPr>
          </a:lstStyle>
          <a:p>
            <a:pPr lvl="0"/>
            <a:r>
              <a:rPr lang="en-US" altLang="ko-KR" dirty="0"/>
              <a:t>Date, City, conference, </a:t>
            </a:r>
            <a:r>
              <a:rPr lang="en-US" altLang="ko-KR" dirty="0" err="1"/>
              <a:t>etc</a:t>
            </a:r>
            <a:r>
              <a:rPr lang="en-US" altLang="ko-KR" dirty="0"/>
              <a:t>…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33FE3625-5646-B347-0C62-1F292680B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A660E84-B54A-43A4-A955-0C7C0FC4E4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11838" y="6280572"/>
            <a:ext cx="1285869" cy="454082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BCB2FDA-2FB7-8DC8-0224-35B376F25AF4}"/>
              </a:ext>
            </a:extLst>
          </p:cNvPr>
          <p:cNvCxnSpPr>
            <a:cxnSpLocks/>
          </p:cNvCxnSpPr>
          <p:nvPr userDrawn="1"/>
        </p:nvCxnSpPr>
        <p:spPr>
          <a:xfrm>
            <a:off x="516941" y="2936762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7144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942" y="93339"/>
            <a:ext cx="11110801" cy="574676"/>
          </a:xfrm>
        </p:spPr>
        <p:txBody>
          <a:bodyPr>
            <a:normAutofit/>
          </a:bodyPr>
          <a:lstStyle>
            <a:lvl1pPr>
              <a:defRPr lang="en-US" altLang="ko-KR" sz="2800" b="1" i="0" u="none" strike="noStrike" baseline="0" smtClean="0"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1E01F35-271F-4C4D-B56B-8AD7A7E17B6D}"/>
              </a:ext>
            </a:extLst>
          </p:cNvPr>
          <p:cNvSpPr/>
          <p:nvPr userDrawn="1"/>
        </p:nvSpPr>
        <p:spPr>
          <a:xfrm flipV="1">
            <a:off x="0" y="6766561"/>
            <a:ext cx="12192000" cy="91438"/>
          </a:xfrm>
          <a:prstGeom prst="rect">
            <a:avLst/>
          </a:prstGeom>
          <a:solidFill>
            <a:srgbClr val="003DA5"/>
          </a:solidFill>
          <a:ln>
            <a:solidFill>
              <a:srgbClr val="003D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solidFill>
                <a:srgbClr val="003DA5"/>
              </a:solidFill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A7DC5BB-B9FC-48C6-B183-2750ED23BD4D}"/>
              </a:ext>
            </a:extLst>
          </p:cNvPr>
          <p:cNvCxnSpPr>
            <a:cxnSpLocks/>
          </p:cNvCxnSpPr>
          <p:nvPr userDrawn="1"/>
        </p:nvCxnSpPr>
        <p:spPr>
          <a:xfrm>
            <a:off x="516941" y="668015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63476260-FD7D-4257-847A-D4197991AF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199" y="1574683"/>
            <a:ext cx="4804380" cy="2866186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24" name="그림 개체 틀 22">
            <a:extLst>
              <a:ext uri="{FF2B5EF4-FFF2-40B4-BE49-F238E27FC236}">
                <a16:creationId xmlns:a16="http://schemas.microsoft.com/office/drawing/2014/main" id="{1B70148B-E8A4-4CBE-89AD-CF8912115B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43614" y="1574697"/>
            <a:ext cx="4804380" cy="286617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2" name="슬라이드 번호 개체 틀 31">
            <a:extLst>
              <a:ext uri="{FF2B5EF4-FFF2-40B4-BE49-F238E27FC236}">
                <a16:creationId xmlns:a16="http://schemas.microsoft.com/office/drawing/2014/main" id="{4AD7BB5E-74B1-4AFE-9C4E-AC9DEC1FD2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128702" y="6398441"/>
            <a:ext cx="1944673" cy="365125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  <a:latin typeface="HelveticaNeue-Bold"/>
              </a:defRPr>
            </a:lvl1pPr>
          </a:lstStyle>
          <a:p>
            <a:fld id="{1806F870-EF6C-473C-8040-0A831F94B89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38" name="텍스트 개체 틀 37">
            <a:extLst>
              <a:ext uri="{FF2B5EF4-FFF2-40B4-BE49-F238E27FC236}">
                <a16:creationId xmlns:a16="http://schemas.microsoft.com/office/drawing/2014/main" id="{C6E737D4-9044-4D04-BEFF-173E83A825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861842"/>
            <a:ext cx="5410200" cy="427038"/>
          </a:xfrm>
        </p:spPr>
        <p:txBody>
          <a:bodyPr>
            <a:normAutofit/>
          </a:bodyPr>
          <a:lstStyle>
            <a:lvl1pPr>
              <a:defRPr sz="2400" b="1">
                <a:latin typeface="HelveticaNeue-Bold"/>
              </a:defRPr>
            </a:lvl1pPr>
          </a:lstStyle>
          <a:p>
            <a:pPr lvl="0"/>
            <a:r>
              <a:rPr lang="en-US" altLang="ko-KR" dirty="0"/>
              <a:t>Sub title</a:t>
            </a:r>
            <a:endParaRPr lang="ko-KR" altLang="en-US" dirty="0"/>
          </a:p>
        </p:txBody>
      </p:sp>
      <p:pic>
        <p:nvPicPr>
          <p:cNvPr id="6" name="그림 5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F5B0D5BB-DBCC-1443-E12B-1D0EF19E6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58A8040-20EB-6A3F-25D6-2F75233CCB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11838" y="148277"/>
            <a:ext cx="1285869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48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942" y="93339"/>
            <a:ext cx="11110801" cy="574676"/>
          </a:xfrm>
        </p:spPr>
        <p:txBody>
          <a:bodyPr>
            <a:normAutofit/>
          </a:bodyPr>
          <a:lstStyle>
            <a:lvl1pPr>
              <a:defRPr lang="en-US" altLang="ko-KR" sz="2800" b="1" i="0" u="none" strike="noStrike" baseline="0" smtClean="0"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1E01F35-271F-4C4D-B56B-8AD7A7E17B6D}"/>
              </a:ext>
            </a:extLst>
          </p:cNvPr>
          <p:cNvSpPr/>
          <p:nvPr userDrawn="1"/>
        </p:nvSpPr>
        <p:spPr>
          <a:xfrm flipV="1">
            <a:off x="0" y="6766561"/>
            <a:ext cx="12192000" cy="91438"/>
          </a:xfrm>
          <a:prstGeom prst="rect">
            <a:avLst/>
          </a:prstGeom>
          <a:solidFill>
            <a:srgbClr val="003DA5"/>
          </a:solidFill>
          <a:ln>
            <a:solidFill>
              <a:srgbClr val="003D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solidFill>
                <a:srgbClr val="003DA5"/>
              </a:solidFill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A7DC5BB-B9FC-48C6-B183-2750ED23BD4D}"/>
              </a:ext>
            </a:extLst>
          </p:cNvPr>
          <p:cNvCxnSpPr>
            <a:cxnSpLocks/>
          </p:cNvCxnSpPr>
          <p:nvPr userDrawn="1"/>
        </p:nvCxnSpPr>
        <p:spPr>
          <a:xfrm>
            <a:off x="516941" y="668015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0F08C87B-0835-4350-827F-E1E910DA18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615447"/>
            <a:ext cx="12191999" cy="3619494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  <p:pic>
        <p:nvPicPr>
          <p:cNvPr id="9" name="그림 8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5E50E94C-C675-9635-2144-26AAE269B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2D31548-05B2-5181-24BF-6A1C43285D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11838" y="148277"/>
            <a:ext cx="1285869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2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포항가속기연구소, 세상에서 가장 밝은 빛 구현 성공 &lt; 정책·사회·종합 &lt; 뉴스 &lt; 기사본문 - 테크월드뉴스 - 조명의 기자">
            <a:extLst>
              <a:ext uri="{FF2B5EF4-FFF2-40B4-BE49-F238E27FC236}">
                <a16:creationId xmlns:a16="http://schemas.microsoft.com/office/drawing/2014/main" id="{8C4805CD-4A06-4516-8993-ECCF474016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  <a14:imgEffect>
                      <a14:colorTemperature colorTemp="4005"/>
                    </a14:imgEffect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05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제목 4">
            <a:extLst>
              <a:ext uri="{FF2B5EF4-FFF2-40B4-BE49-F238E27FC236}">
                <a16:creationId xmlns:a16="http://schemas.microsoft.com/office/drawing/2014/main" id="{D8F161E4-CC17-43BC-A2C1-87EC2F89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6" name="그림 5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BA45AD12-D64E-40F6-6E17-DF7DFB007E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19BD7B8-A163-D13B-07BA-19942A4E4C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11838" y="148277"/>
            <a:ext cx="1285869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7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26F3D52-ED44-49B6-96D9-3B44D30CA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3560" cy="3429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0057378-928A-4B05-ADAE-582E74D48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60" y="0"/>
            <a:ext cx="6098440" cy="3429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F6C517A-6A73-4531-9608-4F45CB70A4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6093559" cy="3429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7EF9799-E0D4-4007-AAB6-BEF0999703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57" y="3428858"/>
            <a:ext cx="6098443" cy="3429142"/>
          </a:xfrm>
          <a:prstGeom prst="rect">
            <a:avLst/>
          </a:prstGeom>
        </p:spPr>
      </p:pic>
      <p:sp>
        <p:nvSpPr>
          <p:cNvPr id="13" name="제목 4">
            <a:extLst>
              <a:ext uri="{FF2B5EF4-FFF2-40B4-BE49-F238E27FC236}">
                <a16:creationId xmlns:a16="http://schemas.microsoft.com/office/drawing/2014/main" id="{E09353C5-6A4A-47A5-BD32-6740ACE7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61790175-4458-53C9-C4C9-0F6772351B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072B406-CBD6-118B-22FA-9E91EDB74D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11838" y="6280572"/>
            <a:ext cx="1285869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8613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24108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5516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3698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5388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1980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8073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51180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7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75" r:id="rId16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0.png"/><Relationship Id="rId11" Type="http://schemas.openxmlformats.org/officeDocument/2006/relationships/image" Target="../media/image410.png"/><Relationship Id="rId5" Type="http://schemas.openxmlformats.org/officeDocument/2006/relationships/image" Target="../media/image350.png"/><Relationship Id="rId10" Type="http://schemas.openxmlformats.org/officeDocument/2006/relationships/image" Target="../media/image400.png"/><Relationship Id="rId4" Type="http://schemas.openxmlformats.org/officeDocument/2006/relationships/image" Target="../media/image340.png"/><Relationship Id="rId9" Type="http://schemas.openxmlformats.org/officeDocument/2006/relationships/image" Target="../media/image3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3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52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.png"/><Relationship Id="rId11" Type="http://schemas.openxmlformats.org/officeDocument/2006/relationships/image" Target="../media/image510.png"/><Relationship Id="rId5" Type="http://schemas.openxmlformats.org/officeDocument/2006/relationships/image" Target="../media/image62.png"/><Relationship Id="rId10" Type="http://schemas.openxmlformats.org/officeDocument/2006/relationships/image" Target="../media/image500.png"/><Relationship Id="rId4" Type="http://schemas.openxmlformats.org/officeDocument/2006/relationships/image" Target="../media/image61.png"/><Relationship Id="rId9" Type="http://schemas.openxmlformats.org/officeDocument/2006/relationships/image" Target="../media/image4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제목 54">
            <a:extLst>
              <a:ext uri="{FF2B5EF4-FFF2-40B4-BE49-F238E27FC236}">
                <a16:creationId xmlns:a16="http://schemas.microsoft.com/office/drawing/2014/main" id="{953D9ED4-1A2C-4DE8-93BB-A45B1753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751" y="1627769"/>
            <a:ext cx="8544492" cy="1195655"/>
          </a:xfrm>
        </p:spPr>
        <p:txBody>
          <a:bodyPr>
            <a:noAutofit/>
          </a:bodyPr>
          <a:lstStyle/>
          <a:p>
            <a:r>
              <a:rPr lang="en-US" altLang="ko-KR" sz="40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Active Harmonic Cavity Problems</a:t>
            </a:r>
            <a:endParaRPr lang="ko-KR" altLang="en-US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849282-3436-4D30-A386-0D385E2B2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47812" y="3678102"/>
            <a:ext cx="6296373" cy="1345525"/>
          </a:xfrm>
        </p:spPr>
        <p:txBody>
          <a:bodyPr>
            <a:normAutofit/>
          </a:bodyPr>
          <a:lstStyle/>
          <a:p>
            <a:pPr algn="ctr"/>
            <a:r>
              <a:rPr lang="en-US" altLang="ko-KR" sz="2400" b="1" dirty="0">
                <a:latin typeface="+mj-lt"/>
                <a:cs typeface="Times New Roman" panose="02020603050405020304" pitchFamily="18" charset="0"/>
              </a:rPr>
              <a:t>Young Min Park</a:t>
            </a:r>
          </a:p>
          <a:p>
            <a:pPr algn="ctr"/>
            <a:br>
              <a:rPr lang="en-US" altLang="ko-KR" sz="2400" baseline="30000" dirty="0">
                <a:latin typeface="+mj-lt"/>
                <a:cs typeface="Times New Roman" panose="02020603050405020304" pitchFamily="18" charset="0"/>
              </a:rPr>
            </a:br>
            <a:r>
              <a:rPr lang="en-US" altLang="ko-KR" sz="1800" dirty="0">
                <a:latin typeface="+mj-lt"/>
                <a:cs typeface="Times New Roman" panose="02020603050405020304" pitchFamily="18" charset="0"/>
              </a:rPr>
              <a:t>Division of Advanced Nuclear Engineering (DANE), POSTECH</a:t>
            </a:r>
            <a:endParaRPr lang="en-US" altLang="ko-KR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F306EBC-E9DB-4325-83CB-44F372C64D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latin typeface="+mj-lt"/>
                <a:cs typeface="Times New Roman" panose="02020603050405020304" pitchFamily="18" charset="0"/>
              </a:rPr>
              <a:t>2025-02-24, Pohang, South Korea</a:t>
            </a:r>
            <a:endParaRPr lang="ko-KR" altLang="en-U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4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53D49-5B2E-C057-7AD6-43BEF7EFD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D0C0E9-C48B-C369-30E8-C290B3FF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Uneven filling pattern</a:t>
            </a:r>
          </a:p>
        </p:txBody>
      </p:sp>
      <p:sp>
        <p:nvSpPr>
          <p:cNvPr id="18" name="슬라이드 번호 개체 틀 4">
            <a:extLst>
              <a:ext uri="{FF2B5EF4-FFF2-40B4-BE49-F238E27FC236}">
                <a16:creationId xmlns:a16="http://schemas.microsoft.com/office/drawing/2014/main" id="{1A3C3327-C6B6-F810-1972-E1DA9D4B4964}"/>
              </a:ext>
            </a:extLst>
          </p:cNvPr>
          <p:cNvSpPr txBox="1">
            <a:spLocks/>
          </p:cNvSpPr>
          <p:nvPr/>
        </p:nvSpPr>
        <p:spPr>
          <a:xfrm>
            <a:off x="111339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10</a:t>
            </a:fld>
            <a:endParaRPr lang="ko-KR" altLang="en-US" sz="1600" b="1" dirty="0"/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3DBC7E2F-9CE6-5AF6-8DD2-039F05992C12}"/>
              </a:ext>
            </a:extLst>
          </p:cNvPr>
          <p:cNvCxnSpPr/>
          <p:nvPr/>
        </p:nvCxnSpPr>
        <p:spPr>
          <a:xfrm>
            <a:off x="1828800" y="1917457"/>
            <a:ext cx="8534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3A7A695-9B12-B432-D8B0-F47A3ECE0267}"/>
              </a:ext>
            </a:extLst>
          </p:cNvPr>
          <p:cNvSpPr txBox="1"/>
          <p:nvPr/>
        </p:nvSpPr>
        <p:spPr>
          <a:xfrm>
            <a:off x="9823757" y="2012707"/>
            <a:ext cx="107888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/>
              <a:t>Bunch train</a:t>
            </a:r>
            <a:endParaRPr lang="ko-KR" altLang="en-US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C855EA71-282C-D831-FA3E-3CB125834033}"/>
              </a:ext>
            </a:extLst>
          </p:cNvPr>
          <p:cNvSpPr/>
          <p:nvPr/>
        </p:nvSpPr>
        <p:spPr>
          <a:xfrm>
            <a:off x="1912620" y="1715530"/>
            <a:ext cx="190500" cy="40385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E8D38D4E-866D-0DF1-944E-C17CD278BE32}"/>
              </a:ext>
            </a:extLst>
          </p:cNvPr>
          <p:cNvSpPr/>
          <p:nvPr/>
        </p:nvSpPr>
        <p:spPr>
          <a:xfrm>
            <a:off x="2186940" y="1715530"/>
            <a:ext cx="190500" cy="40385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A2B8C373-90A1-AE14-4A38-A272451C37CC}"/>
              </a:ext>
            </a:extLst>
          </p:cNvPr>
          <p:cNvSpPr/>
          <p:nvPr/>
        </p:nvSpPr>
        <p:spPr>
          <a:xfrm>
            <a:off x="2461260" y="1715530"/>
            <a:ext cx="190500" cy="403853"/>
          </a:xfrm>
          <a:prstGeom prst="ellipse">
            <a:avLst/>
          </a:prstGeom>
          <a:solidFill>
            <a:srgbClr val="002060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A1737DD0-B6D2-B6EF-385E-E5B7968669FE}"/>
              </a:ext>
            </a:extLst>
          </p:cNvPr>
          <p:cNvSpPr/>
          <p:nvPr/>
        </p:nvSpPr>
        <p:spPr>
          <a:xfrm>
            <a:off x="2735580" y="1715530"/>
            <a:ext cx="190500" cy="40385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C411BC-ECE7-09FF-B4F8-3A5E5369237F}"/>
                  </a:ext>
                </a:extLst>
              </p:cNvPr>
              <p:cNvSpPr txBox="1"/>
              <p:nvPr/>
            </p:nvSpPr>
            <p:spPr>
              <a:xfrm>
                <a:off x="3009900" y="1608846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C411BC-ECE7-09FF-B4F8-3A5E53692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1608846"/>
                <a:ext cx="226024" cy="276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타원 12">
            <a:extLst>
              <a:ext uri="{FF2B5EF4-FFF2-40B4-BE49-F238E27FC236}">
                <a16:creationId xmlns:a16="http://schemas.microsoft.com/office/drawing/2014/main" id="{BA1EEA89-B40B-FF42-7774-67CD2001D20D}"/>
              </a:ext>
            </a:extLst>
          </p:cNvPr>
          <p:cNvSpPr/>
          <p:nvPr/>
        </p:nvSpPr>
        <p:spPr>
          <a:xfrm>
            <a:off x="3319744" y="1715530"/>
            <a:ext cx="190500" cy="40385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D07FB53E-D7B8-0D6A-7A5C-1F73AD4EEF19}"/>
              </a:ext>
            </a:extLst>
          </p:cNvPr>
          <p:cNvSpPr/>
          <p:nvPr/>
        </p:nvSpPr>
        <p:spPr>
          <a:xfrm>
            <a:off x="3594064" y="1715530"/>
            <a:ext cx="190500" cy="40385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EB8F9176-00D2-62C7-1E91-A27707A90897}"/>
              </a:ext>
            </a:extLst>
          </p:cNvPr>
          <p:cNvSpPr/>
          <p:nvPr/>
        </p:nvSpPr>
        <p:spPr>
          <a:xfrm>
            <a:off x="4836967" y="1715530"/>
            <a:ext cx="190500" cy="40385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4E9B1A00-C46C-6141-D50F-E97B4FA01309}"/>
              </a:ext>
            </a:extLst>
          </p:cNvPr>
          <p:cNvSpPr/>
          <p:nvPr/>
        </p:nvSpPr>
        <p:spPr>
          <a:xfrm>
            <a:off x="5111287" y="1715530"/>
            <a:ext cx="190500" cy="40385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67F30850-EC34-12BC-7CD8-C8FCC2C2FCED}"/>
              </a:ext>
            </a:extLst>
          </p:cNvPr>
          <p:cNvSpPr/>
          <p:nvPr/>
        </p:nvSpPr>
        <p:spPr>
          <a:xfrm>
            <a:off x="5385607" y="1715530"/>
            <a:ext cx="190500" cy="40385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206593A9-24CD-D828-B05F-AD4E4D157924}"/>
              </a:ext>
            </a:extLst>
          </p:cNvPr>
          <p:cNvSpPr/>
          <p:nvPr/>
        </p:nvSpPr>
        <p:spPr>
          <a:xfrm>
            <a:off x="5659927" y="1715530"/>
            <a:ext cx="190500" cy="40385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85DD6B-1DB8-45D7-4F58-ED90BA7D584F}"/>
                  </a:ext>
                </a:extLst>
              </p:cNvPr>
              <p:cNvSpPr txBox="1"/>
              <p:nvPr/>
            </p:nvSpPr>
            <p:spPr>
              <a:xfrm>
                <a:off x="5934247" y="1608846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85DD6B-1DB8-45D7-4F58-ED90BA7D5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247" y="1608846"/>
                <a:ext cx="226024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타원 26">
            <a:extLst>
              <a:ext uri="{FF2B5EF4-FFF2-40B4-BE49-F238E27FC236}">
                <a16:creationId xmlns:a16="http://schemas.microsoft.com/office/drawing/2014/main" id="{67B1155B-133A-84F5-F621-AB0304666E2A}"/>
              </a:ext>
            </a:extLst>
          </p:cNvPr>
          <p:cNvSpPr/>
          <p:nvPr/>
        </p:nvSpPr>
        <p:spPr>
          <a:xfrm>
            <a:off x="6244091" y="1715530"/>
            <a:ext cx="190500" cy="40385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0E25E56E-6E66-72E0-D259-D69140E71A30}"/>
              </a:ext>
            </a:extLst>
          </p:cNvPr>
          <p:cNvSpPr/>
          <p:nvPr/>
        </p:nvSpPr>
        <p:spPr>
          <a:xfrm>
            <a:off x="6518411" y="1715530"/>
            <a:ext cx="190500" cy="40385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3BE38F53-FB04-1882-BD3A-4C47EA1EDA3B}"/>
              </a:ext>
            </a:extLst>
          </p:cNvPr>
          <p:cNvSpPr/>
          <p:nvPr/>
        </p:nvSpPr>
        <p:spPr>
          <a:xfrm>
            <a:off x="7483574" y="1715530"/>
            <a:ext cx="190500" cy="40385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D852C159-3C2A-8CB1-528E-84EAC0BA4CB0}"/>
              </a:ext>
            </a:extLst>
          </p:cNvPr>
          <p:cNvSpPr/>
          <p:nvPr/>
        </p:nvSpPr>
        <p:spPr>
          <a:xfrm>
            <a:off x="7757894" y="1715530"/>
            <a:ext cx="190500" cy="40385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24341AC8-5EFF-1BB3-F9BC-F0EA266D7505}"/>
              </a:ext>
            </a:extLst>
          </p:cNvPr>
          <p:cNvSpPr/>
          <p:nvPr/>
        </p:nvSpPr>
        <p:spPr>
          <a:xfrm>
            <a:off x="8032214" y="1715530"/>
            <a:ext cx="190500" cy="40385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C2D4DFE2-40D6-67D1-2F40-9D853025ADB4}"/>
              </a:ext>
            </a:extLst>
          </p:cNvPr>
          <p:cNvSpPr/>
          <p:nvPr/>
        </p:nvSpPr>
        <p:spPr>
          <a:xfrm>
            <a:off x="8306534" y="1715530"/>
            <a:ext cx="190500" cy="40385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20BBADC-5F86-E520-F689-0E9E90EDA119}"/>
                  </a:ext>
                </a:extLst>
              </p:cNvPr>
              <p:cNvSpPr txBox="1"/>
              <p:nvPr/>
            </p:nvSpPr>
            <p:spPr>
              <a:xfrm>
                <a:off x="8580854" y="1608846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20BBADC-5F86-E520-F689-0E9E90EDA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854" y="1608846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타원 33">
            <a:extLst>
              <a:ext uri="{FF2B5EF4-FFF2-40B4-BE49-F238E27FC236}">
                <a16:creationId xmlns:a16="http://schemas.microsoft.com/office/drawing/2014/main" id="{6BDFCDEE-8B38-0611-8189-9F87A14B9348}"/>
              </a:ext>
            </a:extLst>
          </p:cNvPr>
          <p:cNvSpPr/>
          <p:nvPr/>
        </p:nvSpPr>
        <p:spPr>
          <a:xfrm>
            <a:off x="8890698" y="1715530"/>
            <a:ext cx="190500" cy="40385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AC337755-8BAC-9AFD-BC9E-A98F361E5846}"/>
              </a:ext>
            </a:extLst>
          </p:cNvPr>
          <p:cNvSpPr/>
          <p:nvPr/>
        </p:nvSpPr>
        <p:spPr>
          <a:xfrm>
            <a:off x="9165018" y="1715530"/>
            <a:ext cx="190500" cy="40385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왼쪽 중괄호 35">
            <a:extLst>
              <a:ext uri="{FF2B5EF4-FFF2-40B4-BE49-F238E27FC236}">
                <a16:creationId xmlns:a16="http://schemas.microsoft.com/office/drawing/2014/main" id="{19F3CA83-D52C-AAFB-D8F0-F8E6BA06BAE5}"/>
              </a:ext>
            </a:extLst>
          </p:cNvPr>
          <p:cNvSpPr/>
          <p:nvPr/>
        </p:nvSpPr>
        <p:spPr>
          <a:xfrm rot="5400000">
            <a:off x="4189945" y="1020204"/>
            <a:ext cx="201918" cy="118872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12017F-8E99-C7C4-E709-317D2EE04514}"/>
                  </a:ext>
                </a:extLst>
              </p:cNvPr>
              <p:cNvSpPr txBox="1"/>
              <p:nvPr/>
            </p:nvSpPr>
            <p:spPr>
              <a:xfrm>
                <a:off x="4038431" y="1174508"/>
                <a:ext cx="504946" cy="3031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gap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12017F-8E99-C7C4-E709-317D2EE04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431" y="1174508"/>
                <a:ext cx="504946" cy="303160"/>
              </a:xfrm>
              <a:prstGeom prst="rect">
                <a:avLst/>
              </a:prstGeom>
              <a:blipFill>
                <a:blip r:embed="rId5"/>
                <a:stretch>
                  <a:fillRect l="-9639" r="-7229" b="-224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63686876-CBC5-FA6E-B6BA-64A8DF822FC1}"/>
              </a:ext>
            </a:extLst>
          </p:cNvPr>
          <p:cNvSpPr txBox="1"/>
          <p:nvPr/>
        </p:nvSpPr>
        <p:spPr>
          <a:xfrm>
            <a:off x="-54762" y="809789"/>
            <a:ext cx="3374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cs typeface="Times New Roman" panose="02020603050405020304" pitchFamily="18" charset="0"/>
              </a:rPr>
              <a:t>Analytic solution</a:t>
            </a:r>
            <a:endParaRPr lang="ko-KR" altLang="en-US" sz="2400" b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9EFB782-2AFE-2639-11F6-4954788A0FB1}"/>
                  </a:ext>
                </a:extLst>
              </p:cNvPr>
              <p:cNvSpPr txBox="1"/>
              <p:nvPr/>
            </p:nvSpPr>
            <p:spPr>
              <a:xfrm>
                <a:off x="4905589" y="2243686"/>
                <a:ext cx="4113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9EFB782-2AFE-2639-11F6-4954788A0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589" y="2243686"/>
                <a:ext cx="411395" cy="276999"/>
              </a:xfrm>
              <a:prstGeom prst="rect">
                <a:avLst/>
              </a:prstGeom>
              <a:blipFill>
                <a:blip r:embed="rId6"/>
                <a:stretch>
                  <a:fillRect l="-13433" r="-5970" b="-17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9141714-8845-F1F1-A367-BB623293DE6D}"/>
                  </a:ext>
                </a:extLst>
              </p:cNvPr>
              <p:cNvSpPr txBox="1"/>
              <p:nvPr/>
            </p:nvSpPr>
            <p:spPr>
              <a:xfrm>
                <a:off x="3030226" y="2244416"/>
                <a:ext cx="4113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9141714-8845-F1F1-A367-BB623293D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226" y="2244416"/>
                <a:ext cx="411395" cy="276999"/>
              </a:xfrm>
              <a:prstGeom prst="rect">
                <a:avLst/>
              </a:prstGeom>
              <a:blipFill>
                <a:blip r:embed="rId7"/>
                <a:stretch>
                  <a:fillRect l="-11765" r="-5882" b="-1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타원 42">
            <a:extLst>
              <a:ext uri="{FF2B5EF4-FFF2-40B4-BE49-F238E27FC236}">
                <a16:creationId xmlns:a16="http://schemas.microsoft.com/office/drawing/2014/main" id="{8668C4D8-5FEA-5A27-145B-88EC6B4B4B56}"/>
              </a:ext>
            </a:extLst>
          </p:cNvPr>
          <p:cNvSpPr/>
          <p:nvPr/>
        </p:nvSpPr>
        <p:spPr>
          <a:xfrm>
            <a:off x="2662292" y="1591701"/>
            <a:ext cx="1235284" cy="65150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BBCDCB48-E678-9413-5996-6BBB0C76BF6C}"/>
              </a:ext>
            </a:extLst>
          </p:cNvPr>
          <p:cNvSpPr/>
          <p:nvPr/>
        </p:nvSpPr>
        <p:spPr>
          <a:xfrm>
            <a:off x="4729610" y="1591701"/>
            <a:ext cx="736397" cy="65150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86E5D41-9A27-909A-B0CA-1A40C3038BC9}"/>
                  </a:ext>
                </a:extLst>
              </p:cNvPr>
              <p:cNvSpPr txBox="1"/>
              <p:nvPr/>
            </p:nvSpPr>
            <p:spPr>
              <a:xfrm>
                <a:off x="4473783" y="1211652"/>
                <a:ext cx="23722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b="0" dirty="0"/>
                  <a:t>Bunch number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86E5D41-9A27-909A-B0CA-1A40C3038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783" y="1211652"/>
                <a:ext cx="2372287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BA2170D-42CF-7059-B221-93BAEFDE3B13}"/>
                  </a:ext>
                </a:extLst>
              </p:cNvPr>
              <p:cNvSpPr txBox="1"/>
              <p:nvPr/>
            </p:nvSpPr>
            <p:spPr>
              <a:xfrm>
                <a:off x="2042028" y="2627903"/>
                <a:ext cx="8236486" cy="595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ko-KR" altLang="en-US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ko-KR" alt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ko-KR" alt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ko-KR" altLang="en-US" sz="1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ko-KR" alt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en-US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ko-KR" altLang="en-US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sup>
                          </m:sSup>
                          <m:r>
                            <a:rPr lang="ko-KR" altLang="en-US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begChr m:val=""/>
                                  <m:ctrlP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ko-KR" altLang="en-US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d>
                                        <m:dPr>
                                          <m:endChr m:val=""/>
                                          <m:ctrlP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ko-KR" altLang="en-US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sup>
                          </m:sSup>
                          <m:r>
                            <a:rPr lang="ko-KR" altLang="en-US" sz="1400" i="0">
                              <a:latin typeface="Cambria Math" panose="02040503050406030204" pitchFamily="18" charset="0"/>
                            </a:rPr>
                            <m:t>…</m:t>
                          </m:r>
                          <m:sSup>
                            <m:sSup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en-US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ko-KR" altLang="en-US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ko-KR" alt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ko-KR" altLang="en-US" sz="1400" i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ko-KR" alt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ko-KR" altLang="en-US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ko-KR" altLang="en-US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ko-KR" altLang="en-US" sz="1400" i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ko-KR" altLang="en-US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ko-KR" altLang="en-US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r>
                                        <a:rPr lang="ko-KR" altLang="en-US" sz="14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</m:sup>
                              </m:sSup>
                            </m:num>
                            <m:den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ko-KR" altLang="en-US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ko-KR" altLang="en-US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ko-KR" altLang="en-US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r>
                                        <a:rPr lang="ko-KR" altLang="en-US" sz="14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</m:sup>
                              </m:sSup>
                            </m:den>
                          </m:f>
                          <m:r>
                            <a:rPr lang="ko-KR" alt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BA2170D-42CF-7059-B221-93BAEFDE3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028" y="2627903"/>
                <a:ext cx="8236486" cy="595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5BE8402-3ECE-062E-E4A6-601BEF2B4F8A}"/>
                  </a:ext>
                </a:extLst>
              </p:cNvPr>
              <p:cNvSpPr txBox="1"/>
              <p:nvPr/>
            </p:nvSpPr>
            <p:spPr>
              <a:xfrm>
                <a:off x="227765" y="3322200"/>
                <a:ext cx="11865012" cy="572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ko-KR" alt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ko-KR" alt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ko-KR" altLang="en-US" sz="1400" i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ko-KR" alt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ko-KR" alt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𝑔𝑎𝑝</m:t>
                                  </m:r>
                                </m:sub>
                              </m:sSub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sup>
                      </m:sSup>
                      <m:r>
                        <a:rPr lang="ko-KR" altLang="en-US" sz="1400" i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ko-KR" alt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1400" i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en-US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ko-KR" altLang="en-US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sup>
                          </m:sSup>
                          <m:r>
                            <a:rPr lang="ko-KR" altLang="en-US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begChr m:val=""/>
                                  <m:ctrlP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ko-KR" altLang="en-US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d>
                                        <m:dPr>
                                          <m:endChr m:val=""/>
                                          <m:ctrlP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ko-KR" altLang="en-US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sup>
                          </m:sSup>
                          <m:r>
                            <a:rPr lang="ko-KR" altLang="en-US" sz="1400" i="0">
                              <a:latin typeface="Cambria Math" panose="02040503050406030204" pitchFamily="18" charset="0"/>
                            </a:rPr>
                            <m:t>…</m:t>
                          </m:r>
                          <m:sSup>
                            <m:sSup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ko-KR" altLang="en-US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ko-KR" altLang="en-US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𝑔𝑎𝑝</m:t>
                                      </m:r>
                                    </m:sub>
                                  </m:sSub>
                                  <m:r>
                                    <a:rPr lang="ko-KR" altLang="en-US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ko-KR" altLang="en-US" sz="1400" i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en-US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ko-KR" altLang="en-US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ko-KR" alt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ko-KR" altLang="en-US" sz="1400" i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ko-KR" alt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ko-KR" alt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𝑔𝑎𝑝</m:t>
                                  </m:r>
                                </m:sub>
                              </m:sSub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sup>
                      </m:sSup>
                      <m:r>
                        <a:rPr lang="ko-KR" altLang="en-US" sz="1400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ko-KR" alt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ko-KR" altLang="en-US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ko-KR" altLang="en-US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𝑔𝑎𝑝</m:t>
                                      </m:r>
                                    </m:sub>
                                  </m:sSub>
                                  <m:r>
                                    <a:rPr lang="ko-KR" altLang="en-US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ko-KR" altLang="en-US" sz="140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en-US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ko-KR" altLang="en-US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ko-KR" altLang="en-US" sz="1400" i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en-US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ko-KR" altLang="en-US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5BE8402-3ECE-062E-E4A6-601BEF2B4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5" y="3322200"/>
                <a:ext cx="11865012" cy="5725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9E3BE2-69E8-5C9E-2C9C-17ECB2BB4904}"/>
                  </a:ext>
                </a:extLst>
              </p:cNvPr>
              <p:cNvSpPr txBox="1"/>
              <p:nvPr/>
            </p:nvSpPr>
            <p:spPr>
              <a:xfrm>
                <a:off x="1265804" y="3993157"/>
                <a:ext cx="10147073" cy="499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𝑏𝑛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1−2</m:t>
                                  </m:r>
                                  <m:sSup>
                                    <m:sSup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sSub>
                                        <m:sSubPr>
                                          <m:ctrlPr>
                                            <a:rPr lang="ko-KR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</m:func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sSub>
                                        <m:sSubPr>
                                          <m:ctrlPr>
                                            <a:rPr lang="ko-KR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sup>
                              </m:sSup>
                              <m:func>
                                <m:func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sSup>
                                <m:sSup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sup>
                              </m:sSup>
                              <m:func>
                                <m:func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func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9E3BE2-69E8-5C9E-2C9C-17ECB2BB4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804" y="3993157"/>
                <a:ext cx="10147073" cy="4993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34FB1B26-2BBF-ED8C-888A-546F580A05B7}"/>
              </a:ext>
            </a:extLst>
          </p:cNvPr>
          <p:cNvSpPr txBox="1"/>
          <p:nvPr/>
        </p:nvSpPr>
        <p:spPr>
          <a:xfrm>
            <a:off x="1134558" y="4763018"/>
            <a:ext cx="9922883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By calculate the beam loading voltage for 1 turn, the steady-state beam loading voltage can also be determined.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ko-KR" altLang="en-US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This method could potentially extend to semi-analytic calculations for general filling patterns, such 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1600" dirty="0"/>
              <a:t>Multiple</a:t>
            </a:r>
            <a:r>
              <a:rPr lang="ko-KR" altLang="en-US" sz="1600" dirty="0"/>
              <a:t> </a:t>
            </a:r>
            <a:r>
              <a:rPr lang="en-US" altLang="ko-KR" sz="1600" dirty="0"/>
              <a:t>gaps</a:t>
            </a:r>
            <a:r>
              <a:rPr lang="ko-KR" altLang="en-US" sz="1600" dirty="0"/>
              <a:t> </a:t>
            </a:r>
            <a:r>
              <a:rPr lang="en-US" altLang="ko-KR" sz="1600" dirty="0"/>
              <a:t>within</a:t>
            </a:r>
            <a:r>
              <a:rPr lang="ko-KR" altLang="en-US" sz="1600" dirty="0"/>
              <a:t> </a:t>
            </a:r>
            <a:r>
              <a:rPr lang="en-US" altLang="ko-KR" sz="1600" dirty="0"/>
              <a:t>a</a:t>
            </a:r>
            <a:r>
              <a:rPr lang="ko-KR" altLang="en-US" sz="1600" dirty="0"/>
              <a:t> </a:t>
            </a:r>
            <a:r>
              <a:rPr lang="en-US" altLang="ko-KR" sz="1600" dirty="0"/>
              <a:t>bunch</a:t>
            </a:r>
            <a:r>
              <a:rPr lang="ko-KR" altLang="en-US" sz="1600" dirty="0"/>
              <a:t> </a:t>
            </a:r>
            <a:r>
              <a:rPr lang="en-US" altLang="ko-KR" sz="1600" dirty="0"/>
              <a:t>train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1600" dirty="0"/>
              <a:t>Varying</a:t>
            </a:r>
            <a:r>
              <a:rPr lang="ko-KR" altLang="en-US" sz="1600" dirty="0"/>
              <a:t> </a:t>
            </a:r>
            <a:r>
              <a:rPr lang="en-US" altLang="ko-KR" sz="1600" dirty="0"/>
              <a:t>currents for each bunch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38884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1F59A-B09F-CDA8-115E-780C61112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311671-7808-5951-67AE-C39979B78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Uneven filling pattern</a:t>
            </a:r>
          </a:p>
        </p:txBody>
      </p:sp>
      <p:sp>
        <p:nvSpPr>
          <p:cNvPr id="18" name="슬라이드 번호 개체 틀 4">
            <a:extLst>
              <a:ext uri="{FF2B5EF4-FFF2-40B4-BE49-F238E27FC236}">
                <a16:creationId xmlns:a16="http://schemas.microsoft.com/office/drawing/2014/main" id="{CDE48496-3627-FFDF-B7AC-A84A44B00ECF}"/>
              </a:ext>
            </a:extLst>
          </p:cNvPr>
          <p:cNvSpPr txBox="1">
            <a:spLocks/>
          </p:cNvSpPr>
          <p:nvPr/>
        </p:nvSpPr>
        <p:spPr>
          <a:xfrm>
            <a:off x="111339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11</a:t>
            </a:fld>
            <a:endParaRPr lang="ko-KR" altLang="en-US" sz="16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30CF12-45B0-48C2-C149-11F1A943578F}"/>
              </a:ext>
            </a:extLst>
          </p:cNvPr>
          <p:cNvSpPr txBox="1"/>
          <p:nvPr/>
        </p:nvSpPr>
        <p:spPr>
          <a:xfrm>
            <a:off x="-54762" y="809789"/>
            <a:ext cx="3374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cs typeface="Times New Roman" panose="02020603050405020304" pitchFamily="18" charset="0"/>
              </a:rPr>
              <a:t>vs Simulation</a:t>
            </a:r>
            <a:endParaRPr lang="ko-KR" altLang="en-US" sz="2400" b="1" dirty="0">
              <a:cs typeface="Times New Roman" panose="02020603050405020304" pitchFamily="18" charset="0"/>
            </a:endParaRPr>
          </a:p>
        </p:txBody>
      </p:sp>
      <p:pic>
        <p:nvPicPr>
          <p:cNvPr id="6" name="그림 5" descr="텍스트, 도표, 라인, 스크린샷이(가) 표시된 사진&#10;&#10;자동 생성된 설명">
            <a:extLst>
              <a:ext uri="{FF2B5EF4-FFF2-40B4-BE49-F238E27FC236}">
                <a16:creationId xmlns:a16="http://schemas.microsoft.com/office/drawing/2014/main" id="{063A08BB-8070-6DD4-6177-2F409C781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941" y="1215108"/>
            <a:ext cx="3134665" cy="235010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CEEA12C-47FF-872A-88D1-6EBBB83BE3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33181" y="1215108"/>
            <a:ext cx="3134665" cy="235010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BCC29DF-BEB3-FA29-6E8C-8FA3234C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77043" y="1215108"/>
            <a:ext cx="3134665" cy="235010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013C2B6-79E6-4DB1-422A-7865EC62D76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88941" y="3806774"/>
            <a:ext cx="3134665" cy="235010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297EE679-9193-F408-9B64-E952F47685F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33181" y="3806774"/>
            <a:ext cx="3134665" cy="2350102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CDE78840-A995-B31B-6609-13286D7D8FF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077043" y="3806774"/>
            <a:ext cx="3134665" cy="2350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424EFF-1977-C7B9-60E2-49DA3DB2A3DF}"/>
                  </a:ext>
                </a:extLst>
              </p:cNvPr>
              <p:cNvSpPr txBox="1"/>
              <p:nvPr/>
            </p:nvSpPr>
            <p:spPr>
              <a:xfrm>
                <a:off x="1314180" y="3565211"/>
                <a:ext cx="28841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36 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bunches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,  8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gaps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=0.3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424EFF-1977-C7B9-60E2-49DA3DB2A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80" y="3565211"/>
                <a:ext cx="2884186" cy="215444"/>
              </a:xfrm>
              <a:prstGeom prst="rect">
                <a:avLst/>
              </a:prstGeom>
              <a:blipFill>
                <a:blip r:embed="rId8"/>
                <a:stretch>
                  <a:fillRect l="-1057" r="-846" b="-228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4842C22-AF0C-995B-C45A-06D423BC566C}"/>
                  </a:ext>
                </a:extLst>
              </p:cNvPr>
              <p:cNvSpPr txBox="1"/>
              <p:nvPr/>
            </p:nvSpPr>
            <p:spPr>
              <a:xfrm>
                <a:off x="4758420" y="3565211"/>
                <a:ext cx="28841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36 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bunches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,  8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gaps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=0.1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4842C22-AF0C-995B-C45A-06D423BC5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420" y="3565211"/>
                <a:ext cx="2884186" cy="215444"/>
              </a:xfrm>
              <a:prstGeom prst="rect">
                <a:avLst/>
              </a:prstGeom>
              <a:blipFill>
                <a:blip r:embed="rId9"/>
                <a:stretch>
                  <a:fillRect l="-1057" r="-846" b="-228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39BE267-9348-205E-4918-677050CDB97F}"/>
                  </a:ext>
                </a:extLst>
              </p:cNvPr>
              <p:cNvSpPr txBox="1"/>
              <p:nvPr/>
            </p:nvSpPr>
            <p:spPr>
              <a:xfrm>
                <a:off x="8202283" y="3565211"/>
                <a:ext cx="29835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111 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bunches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,  8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gaps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=0.3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39BE267-9348-205E-4918-677050CDB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283" y="3565211"/>
                <a:ext cx="2983574" cy="215444"/>
              </a:xfrm>
              <a:prstGeom prst="rect">
                <a:avLst/>
              </a:prstGeom>
              <a:blipFill>
                <a:blip r:embed="rId10"/>
                <a:stretch>
                  <a:fillRect l="-818" r="-1022" b="-228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89FA98-6A99-33F2-0718-69A2885A5B6E}"/>
                  </a:ext>
                </a:extLst>
              </p:cNvPr>
              <p:cNvSpPr txBox="1"/>
              <p:nvPr/>
            </p:nvSpPr>
            <p:spPr>
              <a:xfrm>
                <a:off x="1264486" y="6217870"/>
                <a:ext cx="29835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36 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bunches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,  14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gaps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=0.3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89FA98-6A99-33F2-0718-69A2885A5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486" y="6217870"/>
                <a:ext cx="2983574" cy="215444"/>
              </a:xfrm>
              <a:prstGeom prst="rect">
                <a:avLst/>
              </a:prstGeom>
              <a:blipFill>
                <a:blip r:embed="rId11"/>
                <a:stretch>
                  <a:fillRect l="-816" r="-816" b="-228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C40EDCB-162D-CECE-365D-FC9D5626CA88}"/>
                  </a:ext>
                </a:extLst>
              </p:cNvPr>
              <p:cNvSpPr txBox="1"/>
              <p:nvPr/>
            </p:nvSpPr>
            <p:spPr>
              <a:xfrm>
                <a:off x="4707448" y="6217870"/>
                <a:ext cx="29835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36 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bunches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,  14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gaps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=0.1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C40EDCB-162D-CECE-365D-FC9D5626C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448" y="6217870"/>
                <a:ext cx="2983574" cy="215444"/>
              </a:xfrm>
              <a:prstGeom prst="rect">
                <a:avLst/>
              </a:prstGeom>
              <a:blipFill>
                <a:blip r:embed="rId12"/>
                <a:stretch>
                  <a:fillRect l="-816" r="-816" b="-228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39A4970-69EF-5769-A164-BD5F5D7448A3}"/>
                  </a:ext>
                </a:extLst>
              </p:cNvPr>
              <p:cNvSpPr txBox="1"/>
              <p:nvPr/>
            </p:nvSpPr>
            <p:spPr>
              <a:xfrm>
                <a:off x="8152966" y="6217870"/>
                <a:ext cx="30829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111 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bunches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,  14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gaps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=0.3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39A4970-69EF-5769-A164-BD5F5D744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966" y="6217870"/>
                <a:ext cx="3082960" cy="215444"/>
              </a:xfrm>
              <a:prstGeom prst="rect">
                <a:avLst/>
              </a:prstGeom>
              <a:blipFill>
                <a:blip r:embed="rId13"/>
                <a:stretch>
                  <a:fillRect l="-791" r="-791" b="-228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31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90AB5-3F44-09CC-03F8-B812DBFA5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DCB27D-DB99-BFEF-3074-762C6348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Uneven filling pattern</a:t>
            </a:r>
          </a:p>
        </p:txBody>
      </p:sp>
      <p:sp>
        <p:nvSpPr>
          <p:cNvPr id="18" name="슬라이드 번호 개체 틀 4">
            <a:extLst>
              <a:ext uri="{FF2B5EF4-FFF2-40B4-BE49-F238E27FC236}">
                <a16:creationId xmlns:a16="http://schemas.microsoft.com/office/drawing/2014/main" id="{6B77E1D3-3C17-A690-D717-6F09CA2B25B0}"/>
              </a:ext>
            </a:extLst>
          </p:cNvPr>
          <p:cNvSpPr txBox="1">
            <a:spLocks/>
          </p:cNvSpPr>
          <p:nvPr/>
        </p:nvSpPr>
        <p:spPr>
          <a:xfrm>
            <a:off x="111339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12</a:t>
            </a:fld>
            <a:endParaRPr lang="ko-KR" altLang="en-US" sz="16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E7F15E-F6E5-4C75-BDC2-2617CD1133D9}"/>
              </a:ext>
            </a:extLst>
          </p:cNvPr>
          <p:cNvSpPr txBox="1"/>
          <p:nvPr/>
        </p:nvSpPr>
        <p:spPr>
          <a:xfrm>
            <a:off x="-54762" y="809789"/>
            <a:ext cx="3374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cs typeface="Times New Roman" panose="02020603050405020304" pitchFamily="18" charset="0"/>
              </a:rPr>
              <a:t>vs Simulation</a:t>
            </a:r>
            <a:endParaRPr lang="ko-KR" altLang="en-US" sz="2400" b="1" dirty="0">
              <a:cs typeface="Times New Roman" panose="02020603050405020304" pitchFamily="18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8630230-B9AC-4D00-C19E-B2FBC95B55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7409" y="1997496"/>
            <a:ext cx="4367792" cy="32745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217D370-8834-C61A-F390-39E21C63ADAD}"/>
                  </a:ext>
                </a:extLst>
              </p:cNvPr>
              <p:cNvSpPr txBox="1"/>
              <p:nvPr/>
            </p:nvSpPr>
            <p:spPr>
              <a:xfrm>
                <a:off x="750439" y="5386391"/>
                <a:ext cx="32817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332 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bunches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,  300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gaps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=0.3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217D370-8834-C61A-F390-39E21C63A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39" y="5386391"/>
                <a:ext cx="3281732" cy="215444"/>
              </a:xfrm>
              <a:prstGeom prst="rect">
                <a:avLst/>
              </a:prstGeom>
              <a:blipFill>
                <a:blip r:embed="rId3"/>
                <a:stretch>
                  <a:fillRect l="-743" r="-743" b="-228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89B120-4EFD-78E6-B374-83D2AD359E6B}"/>
                  </a:ext>
                </a:extLst>
              </p:cNvPr>
              <p:cNvSpPr txBox="1"/>
              <p:nvPr/>
            </p:nvSpPr>
            <p:spPr>
              <a:xfrm>
                <a:off x="4632139" y="2234409"/>
                <a:ext cx="6752142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With a main cavity, a maximum difference of ~90 </a:t>
                </a:r>
                <a:r>
                  <a:rPr lang="en-US" altLang="ko-KR" sz="1600" dirty="0" err="1"/>
                  <a:t>ps</a:t>
                </a:r>
                <a:r>
                  <a:rPr lang="en-US" altLang="ko-KR" sz="1600" dirty="0"/>
                  <a:t> occurs depending on bunch number. At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=0.4 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altLang="ko-KR" sz="1600" dirty="0"/>
                  <a:t>, the difference increases to nearly 100 ps.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6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6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Possible to measure bunch centroids under uneven filling pattern, including HHC.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6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𝑏𝑛</m:t>
                        </m:r>
                      </m:sub>
                    </m:sSub>
                  </m:oMath>
                </a14:m>
                <a:r>
                  <a:rPr lang="en-US" altLang="ko-KR" sz="1600" dirty="0"/>
                  <a:t>, voltage gradient for each bunch can be calculated. Enables analytical calculation of bunch lengths for individual bunches.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6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Complete Robinson instability analysis for uniform filling pattern first.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89B120-4EFD-78E6-B374-83D2AD359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139" y="2234409"/>
                <a:ext cx="6752142" cy="2800767"/>
              </a:xfrm>
              <a:prstGeom prst="rect">
                <a:avLst/>
              </a:prstGeom>
              <a:blipFill>
                <a:blip r:embed="rId4"/>
                <a:stretch>
                  <a:fillRect l="-361" t="-654" b="-19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13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8EC9FB-7C2F-426F-9130-1879569A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Thank you for your attention!</a:t>
            </a:r>
            <a:endParaRPr lang="ko-KR" altLang="en-US" dirty="0"/>
          </a:p>
        </p:txBody>
      </p:sp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23F76B91-1903-2EAC-AD74-C25C2A090DA0}"/>
              </a:ext>
            </a:extLst>
          </p:cNvPr>
          <p:cNvSpPr txBox="1">
            <a:spLocks/>
          </p:cNvSpPr>
          <p:nvPr/>
        </p:nvSpPr>
        <p:spPr>
          <a:xfrm>
            <a:off x="96861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13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6731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C2B11-41FB-5AC2-2D1C-516F13B43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E4068A-E96F-6956-A7A3-C0B31888D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Index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30F46-B6DD-9050-79DE-639B3F02F37F}"/>
              </a:ext>
            </a:extLst>
          </p:cNvPr>
          <p:cNvSpPr txBox="1"/>
          <p:nvPr/>
        </p:nvSpPr>
        <p:spPr>
          <a:xfrm>
            <a:off x="516942" y="930368"/>
            <a:ext cx="8333101" cy="5213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>
                <a:cs typeface="Times New Roman" panose="02020603050405020304" pitchFamily="18" charset="0"/>
              </a:rPr>
              <a:t>Centroid Shift Problem </a:t>
            </a:r>
          </a:p>
          <a:p>
            <a:pPr marL="884408" lvl="1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cs typeface="Times New Roman" panose="02020603050405020304" pitchFamily="18" charset="0"/>
              </a:rPr>
              <a:t>Simulation setup</a:t>
            </a:r>
          </a:p>
          <a:p>
            <a:pPr marL="884408" lvl="1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cs typeface="Times New Roman" panose="02020603050405020304" pitchFamily="18" charset="0"/>
              </a:rPr>
              <a:t>Transient effect</a:t>
            </a:r>
          </a:p>
          <a:p>
            <a:pPr marL="884408" lvl="1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cs typeface="Times New Roman" panose="02020603050405020304" pitchFamily="18" charset="0"/>
              </a:rPr>
              <a:t>Simulation</a:t>
            </a:r>
          </a:p>
          <a:p>
            <a:pPr marL="884408" lvl="1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cs typeface="Times New Roman" panose="02020603050405020304" pitchFamily="18" charset="0"/>
            </a:endParaRPr>
          </a:p>
          <a:p>
            <a:pPr marL="427208" marR="0" lvl="0" indent="-427208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Times New Roman" panose="02020603050405020304" pitchFamily="18" charset="0"/>
              </a:rPr>
              <a:t>HHC with uniform filling pattern</a:t>
            </a:r>
          </a:p>
          <a:p>
            <a:pPr marL="884408" marR="0" lvl="1" indent="-427208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Times New Roman" panose="02020603050405020304" pitchFamily="18" charset="0"/>
              </a:rPr>
              <a:t>Problems</a:t>
            </a:r>
          </a:p>
          <a:p>
            <a:pPr marL="884408" marR="0" lvl="1" indent="-427208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altLang="ko-KR" sz="1600" dirty="0">
              <a:cs typeface="Times New Roman" panose="02020603050405020304" pitchFamily="18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>
                <a:cs typeface="Times New Roman" panose="02020603050405020304" pitchFamily="18" charset="0"/>
              </a:rPr>
              <a:t>Uneven filling pattern</a:t>
            </a:r>
          </a:p>
          <a:p>
            <a:pPr marL="884408" marR="0" lvl="1" indent="-427208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Times New Roman" panose="02020603050405020304" pitchFamily="18" charset="0"/>
              </a:rPr>
              <a:t>Analytic solution</a:t>
            </a:r>
          </a:p>
          <a:p>
            <a:pPr marL="884408" marR="0" lvl="1" indent="-427208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ko-KR" sz="2000" dirty="0">
                <a:latin typeface="Calibri" panose="020F0502020204030204"/>
                <a:ea typeface="맑은 고딕" panose="020B0503020000020004" pitchFamily="50" charset="-127"/>
                <a:cs typeface="Times New Roman" panose="02020603050405020304" pitchFamily="18" charset="0"/>
              </a:rPr>
              <a:t>vs Simulation</a:t>
            </a:r>
            <a:endParaRPr lang="en-US" altLang="ko-KR" sz="1600" dirty="0">
              <a:solidFill>
                <a:srgbClr val="FF0000"/>
              </a:solidFill>
              <a:latin typeface="Arial"/>
              <a:ea typeface="Microsoft Sans Serif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0EC7973F-73E4-4C11-97E8-F180EF8CF347}"/>
              </a:ext>
            </a:extLst>
          </p:cNvPr>
          <p:cNvSpPr txBox="1">
            <a:spLocks/>
          </p:cNvSpPr>
          <p:nvPr/>
        </p:nvSpPr>
        <p:spPr>
          <a:xfrm>
            <a:off x="96861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2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6489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304A3-DA83-3104-3300-F68B469C1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E22444E-986F-FFD0-EA0E-D5C046679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91" y="1700038"/>
            <a:ext cx="3242579" cy="240273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834C5A3-DA5C-924B-EE5F-48616CF9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Problem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4120E7-D7CA-1826-9553-006CE477B2C1}"/>
              </a:ext>
            </a:extLst>
          </p:cNvPr>
          <p:cNvSpPr txBox="1"/>
          <p:nvPr/>
        </p:nvSpPr>
        <p:spPr>
          <a:xfrm>
            <a:off x="0" y="809789"/>
            <a:ext cx="3374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cs typeface="Times New Roman" panose="02020603050405020304" pitchFamily="18" charset="0"/>
              </a:rPr>
              <a:t>Simulation setup</a:t>
            </a:r>
            <a:endParaRPr lang="ko-KR" alt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06A3C9F-2B04-6B09-D019-0370C1426B0E}"/>
              </a:ext>
            </a:extLst>
          </p:cNvPr>
          <p:cNvSpPr txBox="1">
            <a:spLocks/>
          </p:cNvSpPr>
          <p:nvPr/>
        </p:nvSpPr>
        <p:spPr>
          <a:xfrm>
            <a:off x="111339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3</a:t>
            </a:fld>
            <a:endParaRPr lang="ko-KR" altLang="en-US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0B5FF1-AA69-7F59-ADA9-36F56612317C}"/>
              </a:ext>
            </a:extLst>
          </p:cNvPr>
          <p:cNvSpPr txBox="1"/>
          <p:nvPr/>
        </p:nvSpPr>
        <p:spPr>
          <a:xfrm>
            <a:off x="3178620" y="1970918"/>
            <a:ext cx="1282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?</a:t>
            </a:r>
            <a:endParaRPr lang="ko-KR" altLang="en-US" dirty="0">
              <a:solidFill>
                <a:srgbClr val="C00000"/>
              </a:solidFill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32AC4003-01C2-CA52-9F60-1AAD7D13972E}"/>
              </a:ext>
            </a:extLst>
          </p:cNvPr>
          <p:cNvCxnSpPr>
            <a:cxnSpLocks/>
          </p:cNvCxnSpPr>
          <p:nvPr/>
        </p:nvCxnSpPr>
        <p:spPr>
          <a:xfrm>
            <a:off x="2701454" y="1906822"/>
            <a:ext cx="0" cy="75261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6A87F3D-DF25-5D0B-754B-03D779021930}"/>
              </a:ext>
            </a:extLst>
          </p:cNvPr>
          <p:cNvSpPr txBox="1"/>
          <p:nvPr/>
        </p:nvSpPr>
        <p:spPr>
          <a:xfrm>
            <a:off x="2603413" y="2187598"/>
            <a:ext cx="13088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100" b="1" dirty="0">
                <a:solidFill>
                  <a:srgbClr val="C00000"/>
                </a:solidFill>
                <a:cs typeface="Times New Roman" panose="02020603050405020304" pitchFamily="18" charset="0"/>
              </a:rPr>
              <a:t>Centroid Shift</a:t>
            </a:r>
            <a:endParaRPr lang="ko-KR" altLang="en-US" sz="11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2703DB-C8E3-175A-040D-4DB9BEF85D45}"/>
                  </a:ext>
                </a:extLst>
              </p:cNvPr>
              <p:cNvSpPr txBox="1"/>
              <p:nvPr/>
            </p:nvSpPr>
            <p:spPr>
              <a:xfrm>
                <a:off x="205100" y="1394466"/>
                <a:ext cx="479662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100" b="1" dirty="0">
                    <a:cs typeface="Times New Roman" panose="02020603050405020304" pitchFamily="18" charset="0"/>
                  </a:rPr>
                  <a:t>w/o HHC, Wake on, </a:t>
                </a:r>
                <a14:m>
                  <m:oMath xmlns:m="http://schemas.openxmlformats.org/officeDocument/2006/math">
                    <m:r>
                      <a:rPr lang="en-US" altLang="ko-KR" sz="11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altLang="ko-KR" sz="11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1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ko-KR" sz="11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ko-KR" sz="11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altLang="ko-KR" sz="11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altLang="ko-KR" sz="1100" b="1" dirty="0">
                    <a:cs typeface="Times New Roman" panose="02020603050405020304" pitchFamily="18" charset="0"/>
                  </a:rPr>
                  <a:t>, </a:t>
                </a:r>
                <a:r>
                  <a:rPr lang="en-US" altLang="ko-KR" sz="1100" b="1" dirty="0"/>
                  <a:t>1 Macroparticles</a:t>
                </a:r>
                <a:endParaRPr lang="ko-KR" altLang="en-US" sz="1100" b="1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2703DB-C8E3-175A-040D-4DB9BEF85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00" y="1394466"/>
                <a:ext cx="4796625" cy="261610"/>
              </a:xfrm>
              <a:prstGeom prst="rect">
                <a:avLst/>
              </a:prstGeom>
              <a:blipFill>
                <a:blip r:embed="rId3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그림 21">
            <a:extLst>
              <a:ext uri="{FF2B5EF4-FFF2-40B4-BE49-F238E27FC236}">
                <a16:creationId xmlns:a16="http://schemas.microsoft.com/office/drawing/2014/main" id="{DA25CEFD-0ACF-F7C3-4D2D-EC346C243B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93535" y="1591431"/>
            <a:ext cx="3242579" cy="2431008"/>
          </a:xfrm>
          <a:prstGeom prst="rect">
            <a:avLst/>
          </a:prstGeom>
        </p:spPr>
      </p:pic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0279D2BE-A13A-03E6-CC9F-C3F7A9A7F9F9}"/>
              </a:ext>
            </a:extLst>
          </p:cNvPr>
          <p:cNvCxnSpPr>
            <a:cxnSpLocks/>
          </p:cNvCxnSpPr>
          <p:nvPr/>
        </p:nvCxnSpPr>
        <p:spPr>
          <a:xfrm flipH="1" flipV="1">
            <a:off x="7072006" y="3611398"/>
            <a:ext cx="281675" cy="3139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DFE3033-AEBD-A0C8-B4BF-25BF42B8327E}"/>
              </a:ext>
            </a:extLst>
          </p:cNvPr>
          <p:cNvSpPr txBox="1"/>
          <p:nvPr/>
        </p:nvSpPr>
        <p:spPr>
          <a:xfrm>
            <a:off x="6473884" y="3868551"/>
            <a:ext cx="27103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C00000"/>
                </a:solidFill>
              </a:rPr>
              <a:t>Beam loss occurs</a:t>
            </a:r>
            <a:endParaRPr lang="ko-KR" altLang="en-US" sz="1400" dirty="0">
              <a:solidFill>
                <a:srgbClr val="C00000"/>
              </a:solidFill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16948EC3-2C7D-94C4-965C-353961BF0692}"/>
              </a:ext>
            </a:extLst>
          </p:cNvPr>
          <p:cNvSpPr/>
          <p:nvPr/>
        </p:nvSpPr>
        <p:spPr>
          <a:xfrm>
            <a:off x="6973275" y="3440016"/>
            <a:ext cx="197460" cy="19746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7" name="그림 56" descr="원, 그래픽, 라인, 다채로움이(가) 표시된 사진&#10;&#10;자동 생성된 설명">
            <a:extLst>
              <a:ext uri="{FF2B5EF4-FFF2-40B4-BE49-F238E27FC236}">
                <a16:creationId xmlns:a16="http://schemas.microsoft.com/office/drawing/2014/main" id="{F1570785-C0A4-BB6D-ECC8-71E059DA1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479" y="3989216"/>
            <a:ext cx="4044053" cy="2590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B6F22B-42B2-1341-0EC8-DA9D056AB134}"/>
                  </a:ext>
                </a:extLst>
              </p:cNvPr>
              <p:cNvSpPr txBox="1"/>
              <p:nvPr/>
            </p:nvSpPr>
            <p:spPr>
              <a:xfrm>
                <a:off x="5567104" y="4553961"/>
                <a:ext cx="6416039" cy="1690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ko-KR" altLang="en-US" sz="1200" dirty="0"/>
                  <a:t> </a:t>
                </a:r>
                <a:r>
                  <a:rPr lang="en-US" altLang="ko-KR" sz="1200" dirty="0"/>
                  <a:t>Voltage induced by wake fields </a:t>
                </a:r>
                <a:br>
                  <a:rPr lang="en-US" altLang="ko-KR" sz="1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ko-KR" sz="12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ko-KR" altLang="en-US" sz="1200" dirty="0"/>
                  <a:t> </a:t>
                </a:r>
                <a:r>
                  <a:rPr lang="en-US" altLang="ko-KR" sz="1200" dirty="0"/>
                  <a:t>Generator voltage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ko-KR" altLang="en-US" sz="1200" dirty="0"/>
                  <a:t> </a:t>
                </a:r>
                <a:r>
                  <a:rPr lang="en-US" altLang="ko-KR" sz="1200" dirty="0"/>
                  <a:t>Cavity induced voltage,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cav</m:t>
                        </m:r>
                      </m:sub>
                    </m:sSub>
                    <m:r>
                      <a:rPr lang="en-US" altLang="ko-KR" sz="1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altLang="ko-KR" sz="105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Without beam loading: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</m:oMath>
                </a14:m>
                <a:endParaRPr lang="en-US" altLang="ko-KR" sz="1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With beam loading: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ko-KR" sz="1600" dirty="0"/>
                  <a:t> must be calculated and applied in simulations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Incorrect assumption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</m:oMath>
                </a14:m>
                <a:r>
                  <a:rPr lang="en-US" altLang="ko-KR" sz="1600" dirty="0"/>
                  <a:t>) causes centroid shift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B6F22B-42B2-1341-0EC8-DA9D056AB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104" y="4553961"/>
                <a:ext cx="6416039" cy="1690591"/>
              </a:xfrm>
              <a:prstGeom prst="rect">
                <a:avLst/>
              </a:prstGeom>
              <a:blipFill>
                <a:blip r:embed="rId6"/>
                <a:stretch>
                  <a:fillRect l="-380" b="-28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F7259D8E-4BFE-DE1E-6BCD-13D13F99CE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9324" y="1669778"/>
            <a:ext cx="3179764" cy="22555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585A96-3390-5967-B0EB-74A7CFF54977}"/>
              </a:ext>
            </a:extLst>
          </p:cNvPr>
          <p:cNvSpPr txBox="1"/>
          <p:nvPr/>
        </p:nvSpPr>
        <p:spPr>
          <a:xfrm>
            <a:off x="9524467" y="2378346"/>
            <a:ext cx="1282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?</a:t>
            </a:r>
            <a:endParaRPr lang="ko-KR" altLang="en-US" dirty="0">
              <a:solidFill>
                <a:srgbClr val="C00000"/>
              </a:solidFill>
            </a:endParaRP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BE6984F7-6CDF-74B2-B700-3E813A1B344F}"/>
              </a:ext>
            </a:extLst>
          </p:cNvPr>
          <p:cNvCxnSpPr>
            <a:cxnSpLocks/>
          </p:cNvCxnSpPr>
          <p:nvPr/>
        </p:nvCxnSpPr>
        <p:spPr>
          <a:xfrm>
            <a:off x="9244825" y="2660136"/>
            <a:ext cx="616976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CA0209F-7748-0263-8C95-531C22856CF0}"/>
              </a:ext>
            </a:extLst>
          </p:cNvPr>
          <p:cNvSpPr txBox="1"/>
          <p:nvPr/>
        </p:nvSpPr>
        <p:spPr>
          <a:xfrm>
            <a:off x="8934161" y="2735983"/>
            <a:ext cx="13088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100" b="1" dirty="0">
                <a:solidFill>
                  <a:srgbClr val="C00000"/>
                </a:solidFill>
                <a:cs typeface="Times New Roman" panose="02020603050405020304" pitchFamily="18" charset="0"/>
              </a:rPr>
              <a:t>Centroid Shift</a:t>
            </a:r>
            <a:endParaRPr lang="ko-KR" altLang="en-US" sz="11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57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4E52F-EC7A-40BA-210C-7E78DD99E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C7AB55D-75B5-4C5F-BD6C-B160F7FA4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91" y="1700038"/>
            <a:ext cx="3242579" cy="240273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E6E9FF0-077D-3959-9775-ADBC3B356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Problem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2410EC3-295D-E2B4-4E90-F92274E662DB}"/>
              </a:ext>
            </a:extLst>
          </p:cNvPr>
          <p:cNvSpPr txBox="1"/>
          <p:nvPr/>
        </p:nvSpPr>
        <p:spPr>
          <a:xfrm>
            <a:off x="0" y="809789"/>
            <a:ext cx="3374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cs typeface="Times New Roman" panose="02020603050405020304" pitchFamily="18" charset="0"/>
              </a:rPr>
              <a:t>Simulation setup</a:t>
            </a:r>
            <a:endParaRPr lang="ko-KR" alt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0C4BE18-C9C8-F8E1-0622-592D1704EAC3}"/>
              </a:ext>
            </a:extLst>
          </p:cNvPr>
          <p:cNvSpPr txBox="1">
            <a:spLocks/>
          </p:cNvSpPr>
          <p:nvPr/>
        </p:nvSpPr>
        <p:spPr>
          <a:xfrm>
            <a:off x="111339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4</a:t>
            </a:fld>
            <a:endParaRPr lang="ko-KR" altLang="en-US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98EDA3-28E4-0FE1-217F-F88A1745E295}"/>
              </a:ext>
            </a:extLst>
          </p:cNvPr>
          <p:cNvSpPr txBox="1"/>
          <p:nvPr/>
        </p:nvSpPr>
        <p:spPr>
          <a:xfrm>
            <a:off x="3178620" y="1970918"/>
            <a:ext cx="1282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?</a:t>
            </a:r>
            <a:endParaRPr lang="ko-KR" altLang="en-US" dirty="0">
              <a:solidFill>
                <a:srgbClr val="C00000"/>
              </a:solidFill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AC3FB374-4226-9C69-F5AF-31B14D0277CD}"/>
              </a:ext>
            </a:extLst>
          </p:cNvPr>
          <p:cNvCxnSpPr>
            <a:cxnSpLocks/>
          </p:cNvCxnSpPr>
          <p:nvPr/>
        </p:nvCxnSpPr>
        <p:spPr>
          <a:xfrm>
            <a:off x="2701454" y="1906822"/>
            <a:ext cx="0" cy="75261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F6A048A-7031-1CB2-5FDF-B7433D873F3A}"/>
              </a:ext>
            </a:extLst>
          </p:cNvPr>
          <p:cNvSpPr txBox="1"/>
          <p:nvPr/>
        </p:nvSpPr>
        <p:spPr>
          <a:xfrm>
            <a:off x="2603413" y="2187598"/>
            <a:ext cx="13088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100" b="1" dirty="0">
                <a:solidFill>
                  <a:srgbClr val="C00000"/>
                </a:solidFill>
                <a:cs typeface="Times New Roman" panose="02020603050405020304" pitchFamily="18" charset="0"/>
              </a:rPr>
              <a:t>Centroid Shift</a:t>
            </a:r>
            <a:endParaRPr lang="ko-KR" altLang="en-US" sz="11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CED732-FED2-1477-B009-56620EEF742A}"/>
                  </a:ext>
                </a:extLst>
              </p:cNvPr>
              <p:cNvSpPr txBox="1"/>
              <p:nvPr/>
            </p:nvSpPr>
            <p:spPr>
              <a:xfrm>
                <a:off x="205100" y="1394466"/>
                <a:ext cx="479662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100" b="1" dirty="0">
                    <a:cs typeface="Times New Roman" panose="02020603050405020304" pitchFamily="18" charset="0"/>
                  </a:rPr>
                  <a:t>w/o HHC, Wake on, </a:t>
                </a:r>
                <a14:m>
                  <m:oMath xmlns:m="http://schemas.openxmlformats.org/officeDocument/2006/math">
                    <m:r>
                      <a:rPr lang="en-US" altLang="ko-KR" sz="11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altLang="ko-KR" sz="11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1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ko-KR" sz="11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ko-KR" sz="11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altLang="ko-KR" sz="11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altLang="ko-KR" sz="1100" b="1" dirty="0">
                    <a:cs typeface="Times New Roman" panose="02020603050405020304" pitchFamily="18" charset="0"/>
                  </a:rPr>
                  <a:t>, </a:t>
                </a:r>
                <a:r>
                  <a:rPr lang="en-US" altLang="ko-KR" sz="1100" b="1" dirty="0"/>
                  <a:t>1 Macroparticles</a:t>
                </a:r>
                <a:endParaRPr lang="ko-KR" altLang="en-US" sz="1100" b="1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CED732-FED2-1477-B009-56620EEF7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00" y="1394466"/>
                <a:ext cx="4796625" cy="261610"/>
              </a:xfrm>
              <a:prstGeom prst="rect">
                <a:avLst/>
              </a:prstGeom>
              <a:blipFill>
                <a:blip r:embed="rId3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그림 21">
            <a:extLst>
              <a:ext uri="{FF2B5EF4-FFF2-40B4-BE49-F238E27FC236}">
                <a16:creationId xmlns:a16="http://schemas.microsoft.com/office/drawing/2014/main" id="{E1342179-11F1-74B3-97E9-90801099A5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93535" y="1591431"/>
            <a:ext cx="3242579" cy="2431008"/>
          </a:xfrm>
          <a:prstGeom prst="rect">
            <a:avLst/>
          </a:prstGeom>
        </p:spPr>
      </p:pic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C35665BE-5CEB-5E5C-12BF-5ACCAD88F066}"/>
              </a:ext>
            </a:extLst>
          </p:cNvPr>
          <p:cNvCxnSpPr>
            <a:cxnSpLocks/>
          </p:cNvCxnSpPr>
          <p:nvPr/>
        </p:nvCxnSpPr>
        <p:spPr>
          <a:xfrm flipH="1" flipV="1">
            <a:off x="7072006" y="3611398"/>
            <a:ext cx="281675" cy="3139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EB18280-84DF-69AA-870F-03353FB2E848}"/>
              </a:ext>
            </a:extLst>
          </p:cNvPr>
          <p:cNvSpPr txBox="1"/>
          <p:nvPr/>
        </p:nvSpPr>
        <p:spPr>
          <a:xfrm>
            <a:off x="6473884" y="3868551"/>
            <a:ext cx="27103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C00000"/>
                </a:solidFill>
              </a:rPr>
              <a:t>Beam loss occurs</a:t>
            </a:r>
            <a:endParaRPr lang="ko-KR" altLang="en-US" sz="1400" dirty="0">
              <a:solidFill>
                <a:srgbClr val="C00000"/>
              </a:solidFill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EDA432FF-7E1E-0FB8-F858-999E19A32E84}"/>
              </a:ext>
            </a:extLst>
          </p:cNvPr>
          <p:cNvSpPr/>
          <p:nvPr/>
        </p:nvSpPr>
        <p:spPr>
          <a:xfrm>
            <a:off x="6973275" y="3440016"/>
            <a:ext cx="197460" cy="19746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A06F09-D36D-C96D-4613-3E7C0FD34002}"/>
                  </a:ext>
                </a:extLst>
              </p:cNvPr>
              <p:cNvSpPr txBox="1"/>
              <p:nvPr/>
            </p:nvSpPr>
            <p:spPr>
              <a:xfrm>
                <a:off x="5567104" y="4553961"/>
                <a:ext cx="6416039" cy="1690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ko-KR" altLang="en-US" sz="1200" dirty="0"/>
                  <a:t> </a:t>
                </a:r>
                <a:r>
                  <a:rPr lang="en-US" altLang="ko-KR" sz="1200" dirty="0"/>
                  <a:t>Voltage induced by wake fields </a:t>
                </a:r>
                <a:br>
                  <a:rPr lang="en-US" altLang="ko-KR" sz="1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ko-KR" sz="12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ko-KR" altLang="en-US" sz="1200" dirty="0"/>
                  <a:t> </a:t>
                </a:r>
                <a:r>
                  <a:rPr lang="en-US" altLang="ko-KR" sz="1200" dirty="0"/>
                  <a:t>Generator voltage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ko-KR" altLang="en-US" sz="1200" dirty="0"/>
                  <a:t> </a:t>
                </a:r>
                <a:r>
                  <a:rPr lang="en-US" altLang="ko-KR" sz="1200" dirty="0"/>
                  <a:t>Cavity induced voltage,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cav</m:t>
                        </m:r>
                      </m:sub>
                    </m:sSub>
                    <m:r>
                      <a:rPr lang="en-US" altLang="ko-KR" sz="1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altLang="ko-KR" sz="105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Without beam loading: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</m:oMath>
                </a14:m>
                <a:endParaRPr lang="en-US" altLang="ko-KR" sz="1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With beam loading: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ko-KR" sz="1600" dirty="0"/>
                  <a:t> must be calculated and applied in simulations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Incorrect assumption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</m:oMath>
                </a14:m>
                <a:r>
                  <a:rPr lang="en-US" altLang="ko-KR" sz="1600" dirty="0"/>
                  <a:t>) causes centroid shift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B6F22B-42B2-1341-0EC8-DA9D056AB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104" y="4553961"/>
                <a:ext cx="6416039" cy="1690591"/>
              </a:xfrm>
              <a:prstGeom prst="rect">
                <a:avLst/>
              </a:prstGeom>
              <a:blipFill>
                <a:blip r:embed="rId6"/>
                <a:stretch>
                  <a:fillRect l="-380" b="-28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310470B7-30B8-E899-E5C2-EAF125470C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9324" y="1669778"/>
            <a:ext cx="3179764" cy="22555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F03D45-ED3D-DCB5-2EDF-FD66C1CB68F6}"/>
              </a:ext>
            </a:extLst>
          </p:cNvPr>
          <p:cNvSpPr txBox="1"/>
          <p:nvPr/>
        </p:nvSpPr>
        <p:spPr>
          <a:xfrm>
            <a:off x="9524467" y="2378346"/>
            <a:ext cx="1282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?</a:t>
            </a:r>
            <a:endParaRPr lang="ko-KR" altLang="en-US" dirty="0">
              <a:solidFill>
                <a:srgbClr val="C00000"/>
              </a:solidFill>
            </a:endParaRP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ECF4B560-09B4-D2D5-C60A-1CAB30980EC0}"/>
              </a:ext>
            </a:extLst>
          </p:cNvPr>
          <p:cNvCxnSpPr>
            <a:cxnSpLocks/>
          </p:cNvCxnSpPr>
          <p:nvPr/>
        </p:nvCxnSpPr>
        <p:spPr>
          <a:xfrm>
            <a:off x="9244825" y="2660136"/>
            <a:ext cx="616976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55EE897-9D7C-8EFC-D44D-EF5304403625}"/>
              </a:ext>
            </a:extLst>
          </p:cNvPr>
          <p:cNvSpPr txBox="1"/>
          <p:nvPr/>
        </p:nvSpPr>
        <p:spPr>
          <a:xfrm>
            <a:off x="8934161" y="2735983"/>
            <a:ext cx="13088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100" b="1" dirty="0">
                <a:solidFill>
                  <a:srgbClr val="C00000"/>
                </a:solidFill>
                <a:cs typeface="Times New Roman" panose="02020603050405020304" pitchFamily="18" charset="0"/>
              </a:rPr>
              <a:t>Centroid Shift</a:t>
            </a:r>
            <a:endParaRPr lang="ko-KR" altLang="en-US" sz="11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그림 8" descr="원, 그래픽, 스크린샷, 라인이(가) 표시된 사진&#10;&#10;자동 생성된 설명">
            <a:extLst>
              <a:ext uri="{FF2B5EF4-FFF2-40B4-BE49-F238E27FC236}">
                <a16:creationId xmlns:a16="http://schemas.microsoft.com/office/drawing/2014/main" id="{BDFA5237-C8F6-927F-607A-8C219189BF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1071" y="4002682"/>
            <a:ext cx="3535097" cy="279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5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2447F-9B41-8AE1-C975-040D19B0E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ECF76B-58F7-B0B1-5C04-8324CB586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Problem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D43E9F-0560-EBA5-1727-F5A68BE4114D}"/>
              </a:ext>
            </a:extLst>
          </p:cNvPr>
          <p:cNvSpPr txBox="1"/>
          <p:nvPr/>
        </p:nvSpPr>
        <p:spPr>
          <a:xfrm>
            <a:off x="1961976" y="1387897"/>
            <a:ext cx="23290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Single bunch (1 bunch)</a:t>
            </a:r>
            <a:endParaRPr lang="ko-KR" alt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CFFA27-5257-503E-2B9D-10F51244C210}"/>
              </a:ext>
            </a:extLst>
          </p:cNvPr>
          <p:cNvSpPr txBox="1"/>
          <p:nvPr/>
        </p:nvSpPr>
        <p:spPr>
          <a:xfrm>
            <a:off x="1961976" y="3989806"/>
            <a:ext cx="23290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Multi-bunch (36 bunches)</a:t>
            </a:r>
            <a:endParaRPr lang="ko-KR" altLang="en-US" sz="14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FBD545D-38FA-1AFE-CEEF-3F4081793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003" y="1640288"/>
            <a:ext cx="3340141" cy="240490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F7DD6DE-995E-BF77-A704-B1699A3C9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24" y="4297582"/>
            <a:ext cx="3195402" cy="240490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4D31F10-71F5-78E6-33B5-164ECE47C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189" y="4267585"/>
            <a:ext cx="3195402" cy="243459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A74834FA-5AF3-7758-DCA8-118C6D6E5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189" y="1640288"/>
            <a:ext cx="3195402" cy="24345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9049E48-EAFF-1D95-AB57-07D93D2405B5}"/>
              </a:ext>
            </a:extLst>
          </p:cNvPr>
          <p:cNvSpPr txBox="1"/>
          <p:nvPr/>
        </p:nvSpPr>
        <p:spPr>
          <a:xfrm>
            <a:off x="8608795" y="2395919"/>
            <a:ext cx="22427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SB cases: Beam becomes unstable and disappears.</a:t>
            </a:r>
          </a:p>
        </p:txBody>
      </p:sp>
      <p:sp>
        <p:nvSpPr>
          <p:cNvPr id="23" name="슬라이드 번호 개체 틀 4">
            <a:extLst>
              <a:ext uri="{FF2B5EF4-FFF2-40B4-BE49-F238E27FC236}">
                <a16:creationId xmlns:a16="http://schemas.microsoft.com/office/drawing/2014/main" id="{67FA8786-2B2A-4039-24F3-A561742F054A}"/>
              </a:ext>
            </a:extLst>
          </p:cNvPr>
          <p:cNvSpPr txBox="1">
            <a:spLocks/>
          </p:cNvSpPr>
          <p:nvPr/>
        </p:nvSpPr>
        <p:spPr>
          <a:xfrm>
            <a:off x="111339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5</a:t>
            </a:fld>
            <a:endParaRPr lang="ko-KR" altLang="en-US" sz="16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740651-97FA-28A9-AE17-B2258F62AE97}"/>
              </a:ext>
            </a:extLst>
          </p:cNvPr>
          <p:cNvSpPr txBox="1"/>
          <p:nvPr/>
        </p:nvSpPr>
        <p:spPr>
          <a:xfrm>
            <a:off x="-52909" y="824025"/>
            <a:ext cx="3374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cs typeface="Times New Roman" panose="02020603050405020304" pitchFamily="18" charset="0"/>
              </a:rPr>
              <a:t>Transient effect</a:t>
            </a:r>
            <a:endParaRPr lang="ko-KR" altLang="en-US" sz="2400" b="1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A0AB95-4C6C-3DCB-A1F2-7FAA295454F6}"/>
                  </a:ext>
                </a:extLst>
              </p:cNvPr>
              <p:cNvSpPr txBox="1"/>
              <p:nvPr/>
            </p:nvSpPr>
            <p:spPr>
              <a:xfrm>
                <a:off x="-162341" y="3802054"/>
                <a:ext cx="20977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=0.3</m:t>
                      </m:r>
                      <m:r>
                        <m:rPr>
                          <m:sty m:val="p"/>
                        </m:rPr>
                        <a:rPr lang="en-US" altLang="ko-KR" sz="18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A0AB95-4C6C-3DCB-A1F2-7FAA29545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341" y="3802054"/>
                <a:ext cx="209779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C333F0FF-39B9-F4EA-DF09-B6D2D4C60610}"/>
              </a:ext>
            </a:extLst>
          </p:cNvPr>
          <p:cNvSpPr txBox="1"/>
          <p:nvPr/>
        </p:nvSpPr>
        <p:spPr>
          <a:xfrm>
            <a:off x="8591556" y="5023216"/>
            <a:ext cx="22772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MB cases: Beam oscillates</a:t>
            </a:r>
            <a:r>
              <a:rPr lang="ko-KR" altLang="en-US" dirty="0"/>
              <a:t> </a:t>
            </a:r>
            <a:r>
              <a:rPr lang="en-US" altLang="ko-KR" dirty="0"/>
              <a:t>around zero.</a:t>
            </a:r>
          </a:p>
        </p:txBody>
      </p:sp>
    </p:spTree>
    <p:extLst>
      <p:ext uri="{BB962C8B-B14F-4D97-AF65-F5344CB8AC3E}">
        <p14:creationId xmlns:p14="http://schemas.microsoft.com/office/powerpoint/2010/main" val="36530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896E8-5570-AD6F-AE0C-480A47F5F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extLst>
              <a:ext uri="{FF2B5EF4-FFF2-40B4-BE49-F238E27FC236}">
                <a16:creationId xmlns:a16="http://schemas.microsoft.com/office/drawing/2014/main" id="{A9EDFFE6-725D-570A-0332-87B778657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96" y="3614277"/>
            <a:ext cx="3295480" cy="2525734"/>
          </a:xfrm>
          <a:prstGeom prst="rect">
            <a:avLst/>
          </a:prstGeom>
        </p:spPr>
      </p:pic>
      <p:pic>
        <p:nvPicPr>
          <p:cNvPr id="14" name="그림 13" descr="텍스트, 도표, 라인, 스크린샷이(가) 표시된 사진&#10;&#10;자동 생성된 설명">
            <a:extLst>
              <a:ext uri="{FF2B5EF4-FFF2-40B4-BE49-F238E27FC236}">
                <a16:creationId xmlns:a16="http://schemas.microsoft.com/office/drawing/2014/main" id="{0CC6B33D-51DA-69CA-E4A8-06CA3099D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0" y="3075615"/>
            <a:ext cx="4637336" cy="347667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321DF37-EC2A-03BB-9716-42B54FF71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Problem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70E503-D65F-A956-6798-6A3BB0812A2F}"/>
                  </a:ext>
                </a:extLst>
              </p:cNvPr>
              <p:cNvSpPr txBox="1"/>
              <p:nvPr/>
            </p:nvSpPr>
            <p:spPr>
              <a:xfrm>
                <a:off x="777566" y="1331183"/>
                <a:ext cx="9922883" cy="1977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Wake fields in the cavity decays based on the cavity time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sz="1600" dirty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6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MB cases: Bunch spacing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≪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</a:rPr>
                      <m:t>Cavity</m:t>
                    </m:r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</a:rPr>
                      <m:t>filling</m:t>
                    </m:r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</a:rPr>
                      <m:t>time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1600" dirty="0"/>
                  <a:t>, field does not fully decay before the next bunch arrives.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SB cases: Bunch spacing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altLang="ko-KR" sz="1600">
                        <a:latin typeface="Cambria Math" panose="02040503050406030204" pitchFamily="18" charset="0"/>
                      </a:rPr>
                      <m:t>Cavity</m:t>
                    </m:r>
                    <m:r>
                      <a:rPr lang="en-US" altLang="ko-KR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600">
                        <a:latin typeface="Cambria Math" panose="02040503050406030204" pitchFamily="18" charset="0"/>
                      </a:rPr>
                      <m:t>filling</m:t>
                    </m:r>
                    <m:r>
                      <a:rPr lang="en-US" altLang="ko-KR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600">
                        <a:latin typeface="Cambria Math" panose="02040503050406030204" pitchFamily="18" charset="0"/>
                      </a:rPr>
                      <m:t>time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1600" dirty="0"/>
                  <a:t>, field decays significantly before the next bunch.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600" dirty="0"/>
              </a:p>
              <a:p>
                <a:pPr algn="ctr"/>
                <a:r>
                  <a:rPr lang="en-US" altLang="ko-KR" sz="1200" dirty="0"/>
                  <a:t>Setup: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=3.4 </m:t>
                    </m:r>
                    <m:r>
                      <m:rPr>
                        <m:sty m:val="p"/>
                      </m:rPr>
                      <a:rPr lang="en-US" altLang="ko-KR" sz="1200">
                        <a:latin typeface="Cambria Math" panose="02040503050406030204" pitchFamily="18" charset="0"/>
                      </a:rPr>
                      <m:t>μs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=72 </m:t>
                    </m:r>
                    <m:r>
                      <m:rPr>
                        <m:sty m:val="p"/>
                      </m:rPr>
                      <a:rPr lang="en-US" altLang="ko-KR" sz="1200">
                        <a:latin typeface="Cambria Math" panose="02040503050406030204" pitchFamily="18" charset="0"/>
                      </a:rPr>
                      <m:t>ns</m:t>
                    </m:r>
                    <m:r>
                      <a:rPr lang="en-US" altLang="ko-KR" sz="12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1200">
                            <a:latin typeface="Cambria Math" panose="02040503050406030204" pitchFamily="18" charset="0"/>
                          </a:rPr>
                          <m:t>MB</m:t>
                        </m:r>
                      </m:e>
                    </m:d>
                    <m:r>
                      <a:rPr lang="en-US" altLang="ko-KR" sz="1200">
                        <a:latin typeface="Cambria Math" panose="02040503050406030204" pitchFamily="18" charset="0"/>
                      </a:rPr>
                      <m:t>,  2.6 </m:t>
                    </m:r>
                    <m:r>
                      <m:rPr>
                        <m:sty m:val="p"/>
                      </m:rPr>
                      <a:rPr lang="en-US" altLang="ko-KR" sz="1200">
                        <a:latin typeface="Cambria Math" panose="02040503050406030204" pitchFamily="18" charset="0"/>
                      </a:rPr>
                      <m:t>μs</m:t>
                    </m:r>
                    <m:r>
                      <a:rPr lang="en-US" altLang="ko-KR" sz="120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altLang="ko-KR" sz="1200">
                        <a:latin typeface="Cambria Math" panose="02040503050406030204" pitchFamily="18" charset="0"/>
                      </a:rPr>
                      <m:t>SB</m:t>
                    </m:r>
                    <m:r>
                      <a:rPr lang="en-US" altLang="ko-KR" sz="1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sz="12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70E503-D65F-A956-6798-6A3BB0812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66" y="1331183"/>
                <a:ext cx="9922883" cy="1977914"/>
              </a:xfrm>
              <a:prstGeom prst="rect">
                <a:avLst/>
              </a:prstGeom>
              <a:blipFill>
                <a:blip r:embed="rId4"/>
                <a:stretch>
                  <a:fillRect l="-2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2FCB53-DC6A-13A8-9C5C-D0F04D066F8D}"/>
                  </a:ext>
                </a:extLst>
              </p:cNvPr>
              <p:cNvSpPr txBox="1"/>
              <p:nvPr/>
            </p:nvSpPr>
            <p:spPr>
              <a:xfrm>
                <a:off x="2999618" y="3505389"/>
                <a:ext cx="4637336" cy="2617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rf</m:t>
                              </m:r>
                            </m:sub>
                          </m:sSub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func>
                    </m:oMath>
                  </m:oMathPara>
                </a14:m>
                <a:endParaRPr lang="en-US" altLang="ko-KR" sz="1400" i="1" dirty="0">
                  <a:latin typeface="Cambria Math" panose="02040503050406030204" pitchFamily="18" charset="0"/>
                </a:endParaRPr>
              </a:p>
              <a:p>
                <a:endParaRPr lang="en-US" altLang="ko-KR" sz="1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m:rPr>
                          <m:aln/>
                        </m:rP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sup>
                              </m:s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40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sup>
                              </m:s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</m:e>
                      </m:d>
                      <m:r>
                        <m:rPr>
                          <m:brk m:alnAt="1"/>
                          <m:aln/>
                        </m:rP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den>
                          </m:f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sup>
                              </m:sSup>
                              <m:func>
                                <m:func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den>
                          </m:f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altLang="ko-KR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=1−2</m:t>
                      </m:r>
                      <m:sSup>
                        <m:sSupPr>
                          <m:ctrlPr>
                            <a:rPr lang="ko-KR" altLang="ko-K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sup>
                      </m:sSup>
                      <m:func>
                        <m:funcPr>
                          <m:ctrlPr>
                            <a:rPr lang="ko-KR" altLang="ko-KR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altLang="ko-KR" sz="140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func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o-KR" altLang="ko-K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ko-KR" sz="1400" i="1" dirty="0"/>
              </a:p>
              <a:p>
                <a:endParaRPr lang="en-US" altLang="ko-KR" sz="14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→0,  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≈2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2FCB53-DC6A-13A8-9C5C-D0F04D066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618" y="3505389"/>
                <a:ext cx="4637336" cy="2617127"/>
              </a:xfrm>
              <a:prstGeom prst="rect">
                <a:avLst/>
              </a:prstGeom>
              <a:blipFill>
                <a:blip r:embed="rId5"/>
                <a:stretch>
                  <a:fillRect b="-4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슬라이드 번호 개체 틀 4">
            <a:extLst>
              <a:ext uri="{FF2B5EF4-FFF2-40B4-BE49-F238E27FC236}">
                <a16:creationId xmlns:a16="http://schemas.microsoft.com/office/drawing/2014/main" id="{15D07EF9-C234-2DEF-C433-F975703AD507}"/>
              </a:ext>
            </a:extLst>
          </p:cNvPr>
          <p:cNvSpPr txBox="1">
            <a:spLocks/>
          </p:cNvSpPr>
          <p:nvPr/>
        </p:nvSpPr>
        <p:spPr>
          <a:xfrm>
            <a:off x="111339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6</a:t>
            </a:fld>
            <a:endParaRPr lang="ko-KR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706E55-11C0-47A5-C930-D524649319A9}"/>
                  </a:ext>
                </a:extLst>
              </p:cNvPr>
              <p:cNvSpPr txBox="1"/>
              <p:nvPr/>
            </p:nvSpPr>
            <p:spPr>
              <a:xfrm>
                <a:off x="8507666" y="3903978"/>
                <a:ext cx="9988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cav</m:t>
                          </m:r>
                        </m:sub>
                      </m:sSub>
                      <m:d>
                        <m:dPr>
                          <m:ctrlP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ko-KR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706E55-11C0-47A5-C930-D52464931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666" y="3903978"/>
                <a:ext cx="998863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8B3FFCD-AF06-5120-81F4-AC426C36551F}"/>
                  </a:ext>
                </a:extLst>
              </p:cNvPr>
              <p:cNvSpPr txBox="1"/>
              <p:nvPr/>
            </p:nvSpPr>
            <p:spPr>
              <a:xfrm>
                <a:off x="9673526" y="3614277"/>
                <a:ext cx="12537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cav</m:t>
                          </m:r>
                        </m:sub>
                      </m:sSub>
                      <m:d>
                        <m:dPr>
                          <m:ctrlP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ko-K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=1332</m:t>
                          </m:r>
                        </m:e>
                      </m:d>
                    </m:oMath>
                  </m:oMathPara>
                </a14:m>
                <a:endParaRPr lang="ko-KR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8B3FFCD-AF06-5120-81F4-AC426C365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526" y="3614277"/>
                <a:ext cx="1253741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FA5A8C4-24C8-5411-2852-B7409259D9FB}"/>
              </a:ext>
            </a:extLst>
          </p:cNvPr>
          <p:cNvSpPr txBox="1"/>
          <p:nvPr/>
        </p:nvSpPr>
        <p:spPr>
          <a:xfrm>
            <a:off x="-52909" y="824025"/>
            <a:ext cx="3374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cs typeface="Times New Roman" panose="02020603050405020304" pitchFamily="18" charset="0"/>
              </a:rPr>
              <a:t>Transient effect</a:t>
            </a:r>
            <a:endParaRPr lang="ko-KR" altLang="en-US" sz="2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9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B5C78-A162-6A5C-A317-DDF397B5D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40890A-5566-48C7-C2C1-BBC77DB5F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Problem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슬라이드 번호 개체 틀 4">
            <a:extLst>
              <a:ext uri="{FF2B5EF4-FFF2-40B4-BE49-F238E27FC236}">
                <a16:creationId xmlns:a16="http://schemas.microsoft.com/office/drawing/2014/main" id="{FB6F424E-D337-C90E-064E-8780F48636C5}"/>
              </a:ext>
            </a:extLst>
          </p:cNvPr>
          <p:cNvSpPr txBox="1">
            <a:spLocks/>
          </p:cNvSpPr>
          <p:nvPr/>
        </p:nvSpPr>
        <p:spPr>
          <a:xfrm>
            <a:off x="111339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7</a:t>
            </a:fld>
            <a:endParaRPr lang="ko-KR" altLang="en-US" sz="16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79D58A-72AE-2BFE-5A40-8F998719A090}"/>
              </a:ext>
            </a:extLst>
          </p:cNvPr>
          <p:cNvSpPr txBox="1"/>
          <p:nvPr/>
        </p:nvSpPr>
        <p:spPr>
          <a:xfrm>
            <a:off x="-54762" y="809789"/>
            <a:ext cx="3374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cs typeface="Times New Roman" panose="02020603050405020304" pitchFamily="18" charset="0"/>
              </a:rPr>
              <a:t>Simulation</a:t>
            </a:r>
            <a:endParaRPr lang="ko-KR" alt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B3BC51-9E04-FAAE-430B-54AF16D94172}"/>
              </a:ext>
            </a:extLst>
          </p:cNvPr>
          <p:cNvSpPr txBox="1"/>
          <p:nvPr/>
        </p:nvSpPr>
        <p:spPr>
          <a:xfrm>
            <a:off x="622088" y="1271454"/>
            <a:ext cx="23290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Multi-bunch (2 bunches)</a:t>
            </a:r>
            <a:endParaRPr lang="ko-KR" alt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98ACA5-9EBE-6AF1-39A9-55C88F9B9183}"/>
              </a:ext>
            </a:extLst>
          </p:cNvPr>
          <p:cNvSpPr txBox="1"/>
          <p:nvPr/>
        </p:nvSpPr>
        <p:spPr>
          <a:xfrm>
            <a:off x="4080994" y="1271454"/>
            <a:ext cx="23290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Multi-bunch (12 bunches)</a:t>
            </a:r>
            <a:endParaRPr lang="ko-KR" altLang="en-US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574E04-CCAE-524B-C7F1-44A6E52282E4}"/>
              </a:ext>
            </a:extLst>
          </p:cNvPr>
          <p:cNvSpPr txBox="1"/>
          <p:nvPr/>
        </p:nvSpPr>
        <p:spPr>
          <a:xfrm>
            <a:off x="622088" y="3984131"/>
            <a:ext cx="23290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Multi-bunch (37 bunches)</a:t>
            </a:r>
            <a:endParaRPr lang="ko-KR" altLang="en-US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760E7D-86EF-DFCB-25AF-0A36CE66F99D}"/>
              </a:ext>
            </a:extLst>
          </p:cNvPr>
          <p:cNvSpPr txBox="1"/>
          <p:nvPr/>
        </p:nvSpPr>
        <p:spPr>
          <a:xfrm>
            <a:off x="4080994" y="3984131"/>
            <a:ext cx="23290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Multi-bunch (111 bunches)</a:t>
            </a:r>
            <a:endParaRPr lang="ko-KR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1AD5270-524F-5525-A3F9-54FE8AAA7A87}"/>
                  </a:ext>
                </a:extLst>
              </p:cNvPr>
              <p:cNvSpPr txBox="1"/>
              <p:nvPr/>
            </p:nvSpPr>
            <p:spPr>
              <a:xfrm>
                <a:off x="2674034" y="1092235"/>
                <a:ext cx="168402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=0.3</m:t>
                      </m:r>
                      <m:r>
                        <m:rPr>
                          <m:sty m:val="p"/>
                        </m:rPr>
                        <a:rPr lang="en-US" altLang="ko-KR" sz="14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1AD5270-524F-5525-A3F9-54FE8AAA7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034" y="1092235"/>
                <a:ext cx="1684020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그림 41">
            <a:extLst>
              <a:ext uri="{FF2B5EF4-FFF2-40B4-BE49-F238E27FC236}">
                <a16:creationId xmlns:a16="http://schemas.microsoft.com/office/drawing/2014/main" id="{4ECB720B-6E5C-5767-5516-01EA2B776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89" y="1579229"/>
            <a:ext cx="3195402" cy="2404902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56128924-7E7F-21B9-9E4D-8A8A5E97E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644" y="1563949"/>
            <a:ext cx="3215704" cy="2420181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E895372C-5F44-D2AB-79F4-71CD9B5AE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38" y="4276627"/>
            <a:ext cx="3215704" cy="2420181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78409A7F-786C-0F63-2296-A15D23FE2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644" y="4276625"/>
            <a:ext cx="3215704" cy="2420181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0FD6BD6B-EBCF-657A-4257-588268BE0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2140" y="1271454"/>
            <a:ext cx="4303164" cy="32261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454977D-5A52-B16A-C1C4-F8C5DECB8868}"/>
                  </a:ext>
                </a:extLst>
              </p:cNvPr>
              <p:cNvSpPr txBox="1"/>
              <p:nvPr/>
            </p:nvSpPr>
            <p:spPr>
              <a:xfrm>
                <a:off x="7116647" y="4549678"/>
                <a:ext cx="4514149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Exact match not observed, but trends align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Simulation runtimes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1332 bunches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ko-KR" dirty="0"/>
                  <a:t> 6 h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111 bunches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ko-KR" dirty="0"/>
                  <a:t> 5 min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Analyze HHC using the same method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454977D-5A52-B16A-C1C4-F8C5DECB8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647" y="4549678"/>
                <a:ext cx="4514149" cy="2031325"/>
              </a:xfrm>
              <a:prstGeom prst="rect">
                <a:avLst/>
              </a:prstGeom>
              <a:blipFill>
                <a:blip r:embed="rId8"/>
                <a:stretch>
                  <a:fillRect l="-810" t="-14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타원 54">
            <a:extLst>
              <a:ext uri="{FF2B5EF4-FFF2-40B4-BE49-F238E27FC236}">
                <a16:creationId xmlns:a16="http://schemas.microsoft.com/office/drawing/2014/main" id="{1D500113-09CE-1A4F-E92A-BF8CDD7D2750}"/>
              </a:ext>
            </a:extLst>
          </p:cNvPr>
          <p:cNvSpPr/>
          <p:nvPr/>
        </p:nvSpPr>
        <p:spPr>
          <a:xfrm>
            <a:off x="7818120" y="5662514"/>
            <a:ext cx="2164080" cy="35113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491E3AB-59BD-0E18-8195-AE0FEF980C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872" y="1871725"/>
            <a:ext cx="5609404" cy="402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8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042D6-5ACB-4F01-B92A-09256138A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2CF03446-624A-A2C8-3456-7C3EA6BC4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871" y="3077987"/>
            <a:ext cx="2354734" cy="1620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6E5CFE1-F5A3-20F2-F7EA-C998D37AC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HHC with uniform filling pattern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4405C1-D52F-9E37-F49F-97EABCB20930}"/>
              </a:ext>
            </a:extLst>
          </p:cNvPr>
          <p:cNvSpPr txBox="1"/>
          <p:nvPr/>
        </p:nvSpPr>
        <p:spPr>
          <a:xfrm>
            <a:off x="0" y="809789"/>
            <a:ext cx="3374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cs typeface="Times New Roman" panose="02020603050405020304" pitchFamily="18" charset="0"/>
              </a:rPr>
              <a:t>Problem 2</a:t>
            </a:r>
            <a:endParaRPr lang="ko-KR" alt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216BB6DB-9A12-3647-7542-35AA8151EED4}"/>
              </a:ext>
            </a:extLst>
          </p:cNvPr>
          <p:cNvSpPr txBox="1">
            <a:spLocks/>
          </p:cNvSpPr>
          <p:nvPr/>
        </p:nvSpPr>
        <p:spPr>
          <a:xfrm>
            <a:off x="111339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8</a:t>
            </a:fld>
            <a:endParaRPr lang="ko-KR" altLang="en-US" sz="1600" b="1" dirty="0"/>
          </a:p>
        </p:txBody>
      </p:sp>
      <p:pic>
        <p:nvPicPr>
          <p:cNvPr id="9" name="그림 8" descr="도표, 텍스트, 라인, 그래프이(가) 표시된 사진&#10;&#10;자동 생성된 설명">
            <a:extLst>
              <a:ext uri="{FF2B5EF4-FFF2-40B4-BE49-F238E27FC236}">
                <a16:creationId xmlns:a16="http://schemas.microsoft.com/office/drawing/2014/main" id="{4D456798-8A3A-9D7F-26B2-17A6757BC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93" y="1315296"/>
            <a:ext cx="5051121" cy="17626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F38DB7-D35B-7E4F-1F6B-9544CBA00B16}"/>
                  </a:ext>
                </a:extLst>
              </p:cNvPr>
              <p:cNvSpPr txBox="1"/>
              <p:nvPr/>
            </p:nvSpPr>
            <p:spPr>
              <a:xfrm>
                <a:off x="6816514" y="1716730"/>
                <a:ext cx="4956825" cy="852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ko-KR" sz="1600" b="1" i="0" smtClean="0">
                              <a:latin typeface="Cambria Math" panose="02040503050406030204" pitchFamily="18" charset="0"/>
                            </a:rPr>
                            <m:t>𝐌𝐚𝐢𝐧</m:t>
                          </m:r>
                          <m:r>
                            <a:rPr lang="en-US" altLang="ko-KR" sz="16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600" b="1" i="0" smtClean="0">
                              <a:latin typeface="Cambria Math" panose="02040503050406030204" pitchFamily="18" charset="0"/>
                            </a:rPr>
                            <m:t>𝐜𝐚𝐯</m:t>
                          </m:r>
                        </m:sub>
                      </m:sSub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𝟎𝟖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1" i="0" smtClean="0">
                          <a:latin typeface="Cambria Math" panose="02040503050406030204" pitchFamily="18" charset="0"/>
                        </a:rPr>
                        <m:t>𝐌𝐕</m:t>
                      </m:r>
                      <m:r>
                        <a:rPr lang="en-US" altLang="ko-KR" sz="1600" b="1" i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altLang="ko-KR" sz="1600" b="1" i="0" smtClean="0">
                              <a:latin typeface="Cambria Math" panose="02040503050406030204" pitchFamily="18" charset="0"/>
                            </a:rPr>
                            <m:t>𝐌𝐚𝐢𝐧</m:t>
                          </m:r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600" b="1" i="0" smtClean="0">
                              <a:latin typeface="Cambria Math" panose="02040503050406030204" pitchFamily="18" charset="0"/>
                            </a:rPr>
                            <m:t>𝐜𝐚𝐯</m:t>
                          </m:r>
                        </m:sub>
                      </m:sSub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𝟏𝟓𝟗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𝟏𝟏𝟐</m:t>
                      </m:r>
                    </m:oMath>
                  </m:oMathPara>
                </a14:m>
                <a:endParaRPr lang="en-US" altLang="ko-KR" sz="1600" b="1" dirty="0"/>
              </a:p>
              <a:p>
                <a:endParaRPr lang="en-US" altLang="ko-KR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ko-KR" sz="1600" b="1" i="0" smtClean="0">
                              <a:latin typeface="Cambria Math" panose="02040503050406030204" pitchFamily="18" charset="0"/>
                            </a:rPr>
                            <m:t>𝐇𝐇𝐂</m:t>
                          </m:r>
                          <m:r>
                            <a:rPr lang="en-US" altLang="ko-KR" sz="16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600" b="1" i="0" smtClean="0">
                              <a:latin typeface="Cambria Math" panose="02040503050406030204" pitchFamily="18" charset="0"/>
                            </a:rPr>
                            <m:t>𝐜𝐚𝐯</m:t>
                          </m:r>
                        </m:sub>
                      </m:sSub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sz="16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>
                          <a:latin typeface="Cambria Math" panose="02040503050406030204" pitchFamily="18" charset="0"/>
                        </a:rPr>
                        <m:t>𝟗𝟔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1" i="0" smtClean="0">
                          <a:latin typeface="Cambria Math" panose="02040503050406030204" pitchFamily="18" charset="0"/>
                        </a:rPr>
                        <m:t>𝐌𝐕</m:t>
                      </m:r>
                      <m:r>
                        <a:rPr lang="en-US" altLang="ko-KR" sz="1600" b="1" i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altLang="ko-KR" sz="1600" b="1" i="0" smtClean="0">
                              <a:latin typeface="Cambria Math" panose="02040503050406030204" pitchFamily="18" charset="0"/>
                            </a:rPr>
                            <m:t>𝐇𝐇𝐂</m:t>
                          </m:r>
                          <m:r>
                            <a:rPr lang="en-US" altLang="ko-KR" sz="16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600" b="1" i="0" smtClean="0">
                              <a:latin typeface="Cambria Math" panose="02040503050406030204" pitchFamily="18" charset="0"/>
                            </a:rPr>
                            <m:t>𝐜𝐚𝐯</m:t>
                          </m:r>
                        </m:sub>
                      </m:sSub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</a:rPr>
                        <m:t>𝟏𝟖𝟎</m:t>
                      </m:r>
                    </m:oMath>
                  </m:oMathPara>
                </a14:m>
                <a:endParaRPr lang="en-US" altLang="ko-KR" sz="1600" b="1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F38DB7-D35B-7E4F-1F6B-9544CBA00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514" y="1716730"/>
                <a:ext cx="4956825" cy="852541"/>
              </a:xfrm>
              <a:prstGeom prst="rect">
                <a:avLst/>
              </a:prstGeom>
              <a:blipFill>
                <a:blip r:embed="rId4"/>
                <a:stretch>
                  <a:fillRect b="-28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2CE71DCE-C496-3092-4594-55F759A36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24" y="3077987"/>
            <a:ext cx="2247213" cy="1620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4C92DF2-C53F-9355-B0D7-089EEA687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4443" y="3077987"/>
            <a:ext cx="2247213" cy="1620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6644366-F955-2EFF-856B-87238D7DE6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35" y="3077987"/>
            <a:ext cx="2247213" cy="162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07170E-47B2-D267-F624-92955CA7954D}"/>
                  </a:ext>
                </a:extLst>
              </p:cNvPr>
              <p:cNvSpPr txBox="1"/>
              <p:nvPr/>
            </p:nvSpPr>
            <p:spPr>
              <a:xfrm>
                <a:off x="529229" y="6349813"/>
                <a:ext cx="168402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=0.05 </m:t>
                      </m:r>
                      <m:r>
                        <m:rPr>
                          <m:sty m:val="p"/>
                        </m:rPr>
                        <a:rPr lang="en-US" altLang="ko-KR" sz="14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07170E-47B2-D267-F624-92955CA79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29" y="6349813"/>
                <a:ext cx="168402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BCF73A-F287-68EB-94DA-F0690A3656DF}"/>
                  </a:ext>
                </a:extLst>
              </p:cNvPr>
              <p:cNvSpPr txBox="1"/>
              <p:nvPr/>
            </p:nvSpPr>
            <p:spPr>
              <a:xfrm>
                <a:off x="2856039" y="6349813"/>
                <a:ext cx="168402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=0.1 </m:t>
                      </m:r>
                      <m:r>
                        <m:rPr>
                          <m:sty m:val="p"/>
                        </m:rPr>
                        <a:rPr lang="en-US" altLang="ko-KR" sz="14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BCF73A-F287-68EB-94DA-F0690A365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039" y="6349813"/>
                <a:ext cx="168402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5E1BE3-C47D-60BA-ED66-812D1036B574}"/>
                  </a:ext>
                </a:extLst>
              </p:cNvPr>
              <p:cNvSpPr txBox="1"/>
              <p:nvPr/>
            </p:nvSpPr>
            <p:spPr>
              <a:xfrm>
                <a:off x="5138707" y="6349813"/>
                <a:ext cx="168402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=0.15 </m:t>
                      </m:r>
                      <m:r>
                        <m:rPr>
                          <m:sty m:val="p"/>
                        </m:rPr>
                        <a:rPr lang="en-US" altLang="ko-KR" sz="14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5E1BE3-C47D-60BA-ED66-812D1036B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707" y="6349813"/>
                <a:ext cx="168402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DE12FF-8E13-2D42-D19D-000E9C0BA3EE}"/>
                  </a:ext>
                </a:extLst>
              </p:cNvPr>
              <p:cNvSpPr txBox="1"/>
              <p:nvPr/>
            </p:nvSpPr>
            <p:spPr>
              <a:xfrm>
                <a:off x="7470663" y="6349813"/>
                <a:ext cx="168402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=0.2 </m:t>
                      </m:r>
                      <m:r>
                        <m:rPr>
                          <m:sty m:val="p"/>
                        </m:rPr>
                        <a:rPr lang="en-US" altLang="ko-KR" sz="1400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DE12FF-8E13-2D42-D19D-000E9C0BA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663" y="6349813"/>
                <a:ext cx="168402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그림 20">
            <a:extLst>
              <a:ext uri="{FF2B5EF4-FFF2-40B4-BE49-F238E27FC236}">
                <a16:creationId xmlns:a16="http://schemas.microsoft.com/office/drawing/2014/main" id="{450BA10F-E19C-C4FD-C279-F7825842D4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023" y="4732704"/>
            <a:ext cx="2326062" cy="162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54028D-FC73-EB0D-1ABE-C8775B4A15C7}"/>
                  </a:ext>
                </a:extLst>
              </p:cNvPr>
              <p:cNvSpPr txBox="1"/>
              <p:nvPr/>
            </p:nvSpPr>
            <p:spPr>
              <a:xfrm>
                <a:off x="654074" y="4787801"/>
                <a:ext cx="9945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=0.15 %</m:t>
                      </m:r>
                    </m:oMath>
                  </m:oMathPara>
                </a14:m>
                <a:endParaRPr lang="ko-KR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54028D-FC73-EB0D-1ABE-C8775B4A1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74" y="4787801"/>
                <a:ext cx="994568" cy="215444"/>
              </a:xfrm>
              <a:prstGeom prst="rect">
                <a:avLst/>
              </a:prstGeom>
              <a:blipFill>
                <a:blip r:embed="rId13"/>
                <a:stretch>
                  <a:fillRect l="-1840" r="-4294" b="-13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그림 23">
            <a:extLst>
              <a:ext uri="{FF2B5EF4-FFF2-40B4-BE49-F238E27FC236}">
                <a16:creationId xmlns:a16="http://schemas.microsoft.com/office/drawing/2014/main" id="{B72B01CE-5C5B-E3E9-1600-68FD2934F3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76737" y="4732704"/>
            <a:ext cx="2329646" cy="162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0C05C9-DF0D-6096-D9C9-60575BDB0D39}"/>
                  </a:ext>
                </a:extLst>
              </p:cNvPr>
              <p:cNvSpPr txBox="1"/>
              <p:nvPr/>
            </p:nvSpPr>
            <p:spPr>
              <a:xfrm>
                <a:off x="2996371" y="4787801"/>
                <a:ext cx="9945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=0.30 %</m:t>
                      </m:r>
                    </m:oMath>
                  </m:oMathPara>
                </a14:m>
                <a:endParaRPr lang="ko-KR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0C05C9-DF0D-6096-D9C9-60575BDB0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371" y="4787801"/>
                <a:ext cx="994568" cy="215444"/>
              </a:xfrm>
              <a:prstGeom prst="rect">
                <a:avLst/>
              </a:prstGeom>
              <a:blipFill>
                <a:blip r:embed="rId15"/>
                <a:stretch>
                  <a:fillRect l="-2454" r="-3681" b="-13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그림 26">
            <a:extLst>
              <a:ext uri="{FF2B5EF4-FFF2-40B4-BE49-F238E27FC236}">
                <a16:creationId xmlns:a16="http://schemas.microsoft.com/office/drawing/2014/main" id="{B716B984-2E82-8E95-E679-2DC8D9E0ED3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75302" y="4732704"/>
            <a:ext cx="2329646" cy="162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34C7BB0-D675-4EC7-7CB5-72D6E1DCF433}"/>
                  </a:ext>
                </a:extLst>
              </p:cNvPr>
              <p:cNvSpPr txBox="1"/>
              <p:nvPr/>
            </p:nvSpPr>
            <p:spPr>
              <a:xfrm>
                <a:off x="6003630" y="5890362"/>
                <a:ext cx="9945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=0.31 %</m:t>
                      </m:r>
                    </m:oMath>
                  </m:oMathPara>
                </a14:m>
                <a:endParaRPr lang="ko-KR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34C7BB0-D675-4EC7-7CB5-72D6E1DCF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630" y="5890362"/>
                <a:ext cx="994568" cy="215444"/>
              </a:xfrm>
              <a:prstGeom prst="rect">
                <a:avLst/>
              </a:prstGeom>
              <a:blipFill>
                <a:blip r:embed="rId17"/>
                <a:stretch>
                  <a:fillRect l="-2454" r="-3681" b="-13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그림 29">
            <a:extLst>
              <a:ext uri="{FF2B5EF4-FFF2-40B4-BE49-F238E27FC236}">
                <a16:creationId xmlns:a16="http://schemas.microsoft.com/office/drawing/2014/main" id="{F79EAFDA-2149-56AF-F432-B355CB3297E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56779" y="4760252"/>
            <a:ext cx="221854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65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77DA7-209F-5BD0-B88A-C48EC9388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1E488D-A69F-D44E-66B2-165153828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HHC with uniform filling pattern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EB9EEE-E3AA-EB43-F147-D3DBE2252A38}"/>
              </a:ext>
            </a:extLst>
          </p:cNvPr>
          <p:cNvSpPr txBox="1"/>
          <p:nvPr/>
        </p:nvSpPr>
        <p:spPr>
          <a:xfrm>
            <a:off x="0" y="809789"/>
            <a:ext cx="3374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cs typeface="Times New Roman" panose="02020603050405020304" pitchFamily="18" charset="0"/>
              </a:rPr>
              <a:t>Multi-particles</a:t>
            </a:r>
            <a:endParaRPr lang="ko-KR" alt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63BD6787-17F8-637E-E8DB-E508C9EDF85A}"/>
              </a:ext>
            </a:extLst>
          </p:cNvPr>
          <p:cNvSpPr txBox="1">
            <a:spLocks/>
          </p:cNvSpPr>
          <p:nvPr/>
        </p:nvSpPr>
        <p:spPr>
          <a:xfrm>
            <a:off x="111339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9</a:t>
            </a:fld>
            <a:endParaRPr lang="ko-KR" altLang="en-US" sz="1600" b="1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CF75A919-1590-A2D0-B527-1721E0364562}"/>
              </a:ext>
            </a:extLst>
          </p:cNvPr>
          <p:cNvSpPr/>
          <p:nvPr/>
        </p:nvSpPr>
        <p:spPr>
          <a:xfrm>
            <a:off x="903506" y="2054968"/>
            <a:ext cx="212942" cy="128391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A4CBF6-094E-7186-E8FC-F05A6C9904E1}"/>
                  </a:ext>
                </a:extLst>
              </p:cNvPr>
              <p:cNvSpPr txBox="1"/>
              <p:nvPr/>
            </p:nvSpPr>
            <p:spPr>
              <a:xfrm>
                <a:off x="709446" y="3423437"/>
                <a:ext cx="60106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15 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A4CBF6-094E-7186-E8FC-F05A6C990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46" y="3423437"/>
                <a:ext cx="601062" cy="276999"/>
              </a:xfrm>
              <a:prstGeom prst="rect">
                <a:avLst/>
              </a:prstGeom>
              <a:blipFill>
                <a:blip r:embed="rId2"/>
                <a:stretch>
                  <a:fillRect l="-8081" r="-8081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그림 22" descr="블랙, 어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2B1C71A-0266-8BD6-FBA1-E317650BA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77" y="2229196"/>
            <a:ext cx="917401" cy="296632"/>
          </a:xfrm>
          <a:prstGeom prst="rect">
            <a:avLst/>
          </a:prstGeom>
        </p:spPr>
      </p:pic>
      <p:pic>
        <p:nvPicPr>
          <p:cNvPr id="26" name="그림 25" descr="블랙, 어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E8A5265-3928-47C7-C7DA-ECD5EDDF0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13" y="2573075"/>
            <a:ext cx="917401" cy="296632"/>
          </a:xfrm>
          <a:prstGeom prst="rect">
            <a:avLst/>
          </a:prstGeom>
        </p:spPr>
      </p:pic>
      <p:pic>
        <p:nvPicPr>
          <p:cNvPr id="29" name="그림 28" descr="블랙, 어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B3B8941-C6AE-0221-278B-1F49BEAC4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47" y="2845243"/>
            <a:ext cx="917401" cy="296632"/>
          </a:xfrm>
          <a:prstGeom prst="rect">
            <a:avLst/>
          </a:prstGeom>
        </p:spPr>
      </p:pic>
      <p:sp>
        <p:nvSpPr>
          <p:cNvPr id="31" name="타원 30">
            <a:extLst>
              <a:ext uri="{FF2B5EF4-FFF2-40B4-BE49-F238E27FC236}">
                <a16:creationId xmlns:a16="http://schemas.microsoft.com/office/drawing/2014/main" id="{C1EEE884-A9D3-F0A4-754F-8ABA91E4C768}"/>
              </a:ext>
            </a:extLst>
          </p:cNvPr>
          <p:cNvSpPr/>
          <p:nvPr/>
        </p:nvSpPr>
        <p:spPr>
          <a:xfrm>
            <a:off x="928558" y="2232013"/>
            <a:ext cx="137787" cy="13778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1318E103-1DCC-74FE-692E-A3EF6771D92A}"/>
              </a:ext>
            </a:extLst>
          </p:cNvPr>
          <p:cNvSpPr/>
          <p:nvPr/>
        </p:nvSpPr>
        <p:spPr>
          <a:xfrm>
            <a:off x="953609" y="2563681"/>
            <a:ext cx="137787" cy="13778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DE8E0BCC-F6DC-AE44-3789-C2A1551084DB}"/>
              </a:ext>
            </a:extLst>
          </p:cNvPr>
          <p:cNvSpPr/>
          <p:nvPr/>
        </p:nvSpPr>
        <p:spPr>
          <a:xfrm>
            <a:off x="928558" y="2850305"/>
            <a:ext cx="137787" cy="13778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846D02DD-C39F-D607-D5AD-5ACD05CAEE60}"/>
              </a:ext>
            </a:extLst>
          </p:cNvPr>
          <p:cNvSpPr/>
          <p:nvPr/>
        </p:nvSpPr>
        <p:spPr>
          <a:xfrm>
            <a:off x="331939" y="4334753"/>
            <a:ext cx="1189974" cy="128391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D697F15-BE12-ECE5-AB03-E591D457FD7E}"/>
                  </a:ext>
                </a:extLst>
              </p:cNvPr>
              <p:cNvSpPr txBox="1"/>
              <p:nvPr/>
            </p:nvSpPr>
            <p:spPr>
              <a:xfrm>
                <a:off x="729734" y="5703222"/>
                <a:ext cx="58830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D697F15-BE12-ECE5-AB03-E591D457F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34" y="5703222"/>
                <a:ext cx="588303" cy="276999"/>
              </a:xfrm>
              <a:prstGeom prst="rect">
                <a:avLst/>
              </a:prstGeom>
              <a:blipFill>
                <a:blip r:embed="rId4"/>
                <a:stretch>
                  <a:fillRect l="-9375" r="-10417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그림 35" descr="블랙, 어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8A915F1-3FFF-9E50-7A9E-7C8A120B8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998" y="4655584"/>
            <a:ext cx="917401" cy="296632"/>
          </a:xfrm>
          <a:prstGeom prst="rect">
            <a:avLst/>
          </a:prstGeom>
        </p:spPr>
      </p:pic>
      <p:pic>
        <p:nvPicPr>
          <p:cNvPr id="37" name="그림 36" descr="블랙, 어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D7765DF-35BD-213C-4439-7F7AE7008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64" y="4874129"/>
            <a:ext cx="917401" cy="296632"/>
          </a:xfrm>
          <a:prstGeom prst="rect">
            <a:avLst/>
          </a:prstGeom>
        </p:spPr>
      </p:pic>
      <p:pic>
        <p:nvPicPr>
          <p:cNvPr id="38" name="그림 37" descr="블랙, 어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A4AE9C3-D6B7-DCA3-4619-3BEC71A32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78" y="5240990"/>
            <a:ext cx="917401" cy="296632"/>
          </a:xfrm>
          <a:prstGeom prst="rect">
            <a:avLst/>
          </a:prstGeom>
        </p:spPr>
      </p:pic>
      <p:sp>
        <p:nvSpPr>
          <p:cNvPr id="39" name="타원 38">
            <a:extLst>
              <a:ext uri="{FF2B5EF4-FFF2-40B4-BE49-F238E27FC236}">
                <a16:creationId xmlns:a16="http://schemas.microsoft.com/office/drawing/2014/main" id="{359A8F6C-742F-E0DD-F3B4-10B549C4F64A}"/>
              </a:ext>
            </a:extLst>
          </p:cNvPr>
          <p:cNvSpPr/>
          <p:nvPr/>
        </p:nvSpPr>
        <p:spPr>
          <a:xfrm>
            <a:off x="1180579" y="4658401"/>
            <a:ext cx="137787" cy="13778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50B8128B-B265-D240-C96C-1547EA512BFC}"/>
              </a:ext>
            </a:extLst>
          </p:cNvPr>
          <p:cNvSpPr/>
          <p:nvPr/>
        </p:nvSpPr>
        <p:spPr>
          <a:xfrm>
            <a:off x="461960" y="4880234"/>
            <a:ext cx="137787" cy="13778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1F08CC13-6415-3A56-9284-829771E9205A}"/>
              </a:ext>
            </a:extLst>
          </p:cNvPr>
          <p:cNvSpPr/>
          <p:nvPr/>
        </p:nvSpPr>
        <p:spPr>
          <a:xfrm>
            <a:off x="703089" y="5246052"/>
            <a:ext cx="137787" cy="13778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AB821D7-9F53-5E67-6B78-6D084C12AF50}"/>
                  </a:ext>
                </a:extLst>
              </p:cNvPr>
              <p:cNvSpPr txBox="1"/>
              <p:nvPr/>
            </p:nvSpPr>
            <p:spPr>
              <a:xfrm>
                <a:off x="2909430" y="1208047"/>
                <a:ext cx="12056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AB821D7-9F53-5E67-6B78-6D084C12A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30" y="1208047"/>
                <a:ext cx="1205650" cy="276999"/>
              </a:xfrm>
              <a:prstGeom prst="rect">
                <a:avLst/>
              </a:prstGeom>
              <a:blipFill>
                <a:blip r:embed="rId5"/>
                <a:stretch>
                  <a:fillRect l="-4040" r="-4040" b="-1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A2E7DAE-E924-D2ED-9C32-946A10916F87}"/>
                  </a:ext>
                </a:extLst>
              </p:cNvPr>
              <p:cNvSpPr txBox="1"/>
              <p:nvPr/>
            </p:nvSpPr>
            <p:spPr>
              <a:xfrm>
                <a:off x="4503647" y="1062686"/>
                <a:ext cx="5698801" cy="567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ko-KR" b="0" i="0" smtClean="0">
                                    <a:latin typeface="Cambria Math" panose="02040503050406030204" pitchFamily="18" charset="0"/>
                                  </a:rPr>
                                  <m:t>RF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dirty="0"/>
                  <a:t>, Bunch form factor</a:t>
                </a:r>
                <a:endParaRPr lang="ko-KR" altLang="en-US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A2E7DAE-E924-D2ED-9C32-946A10916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647" y="1062686"/>
                <a:ext cx="5698801" cy="567720"/>
              </a:xfrm>
              <a:prstGeom prst="rect">
                <a:avLst/>
              </a:prstGeom>
              <a:blipFill>
                <a:blip r:embed="rId6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C8939D7-C671-682F-1129-786EAF5D9720}"/>
                  </a:ext>
                </a:extLst>
              </p:cNvPr>
              <p:cNvSpPr txBox="1"/>
              <p:nvPr/>
            </p:nvSpPr>
            <p:spPr>
              <a:xfrm>
                <a:off x="2140321" y="2463407"/>
                <a:ext cx="11022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≈1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C8939D7-C671-682F-1129-786EAF5D9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321" y="2463407"/>
                <a:ext cx="110229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85C2FE0-51C9-0E8B-3CDF-50B7DC0148E8}"/>
                  </a:ext>
                </a:extLst>
              </p:cNvPr>
              <p:cNvSpPr txBox="1"/>
              <p:nvPr/>
            </p:nvSpPr>
            <p:spPr>
              <a:xfrm>
                <a:off x="2140321" y="4833355"/>
                <a:ext cx="11022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85C2FE0-51C9-0E8B-3CDF-50B7DC014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321" y="4833355"/>
                <a:ext cx="11022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그림 53">
            <a:extLst>
              <a:ext uri="{FF2B5EF4-FFF2-40B4-BE49-F238E27FC236}">
                <a16:creationId xmlns:a16="http://schemas.microsoft.com/office/drawing/2014/main" id="{3FB09A12-AED7-FC53-3A34-1239B5D20E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7161" y="4060827"/>
            <a:ext cx="4437680" cy="2160000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BC18550F-615B-356A-92D3-04E3D545A7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7161" y="1667462"/>
            <a:ext cx="4437680" cy="21600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2944D39-CF22-A82C-C2A7-DA0568C37D9F}"/>
              </a:ext>
            </a:extLst>
          </p:cNvPr>
          <p:cNvSpPr txBox="1"/>
          <p:nvPr/>
        </p:nvSpPr>
        <p:spPr>
          <a:xfrm>
            <a:off x="7944841" y="4325524"/>
            <a:ext cx="40631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For the long bunch, bunch form factor must be considered.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Determine </a:t>
            </a:r>
            <a:r>
              <a:rPr lang="en-US" altLang="ko-KR" b="1" dirty="0"/>
              <a:t>form factor</a:t>
            </a:r>
            <a:r>
              <a:rPr lang="en-US" altLang="ko-KR" dirty="0"/>
              <a:t> based on the expected </a:t>
            </a:r>
            <a:r>
              <a:rPr lang="en-US" altLang="ko-KR" b="1" dirty="0"/>
              <a:t>bunch distribution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12168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87169</TotalTime>
  <Words>816</Words>
  <Application>Microsoft Office PowerPoint</Application>
  <PresentationFormat>와이드스크린</PresentationFormat>
  <Paragraphs>154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HelveticaNeue-Bold</vt:lpstr>
      <vt:lpstr>맑은 고딕</vt:lpstr>
      <vt:lpstr>Arial</vt:lpstr>
      <vt:lpstr>Calibri</vt:lpstr>
      <vt:lpstr>Calibri Light</vt:lpstr>
      <vt:lpstr>Cambria Math</vt:lpstr>
      <vt:lpstr>Times New Roman</vt:lpstr>
      <vt:lpstr>Wingdings</vt:lpstr>
      <vt:lpstr>Office 2013 - 2022 테마</vt:lpstr>
      <vt:lpstr>Active Harmonic Cavity Problems</vt:lpstr>
      <vt:lpstr>Index</vt:lpstr>
      <vt:lpstr>Problem</vt:lpstr>
      <vt:lpstr>Problem</vt:lpstr>
      <vt:lpstr>Problem</vt:lpstr>
      <vt:lpstr>Problem</vt:lpstr>
      <vt:lpstr>Problem</vt:lpstr>
      <vt:lpstr>HHC with uniform filling pattern</vt:lpstr>
      <vt:lpstr>HHC with uniform filling pattern</vt:lpstr>
      <vt:lpstr>Uneven filling pattern</vt:lpstr>
      <vt:lpstr>Uneven filling pattern</vt:lpstr>
      <vt:lpstr>Uneven filling pattern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석지민 JIMIN SEOK</dc:creator>
  <cp:lastModifiedBy>박영민(첨단원자력공학부)</cp:lastModifiedBy>
  <cp:revision>90</cp:revision>
  <cp:lastPrinted>2024-12-11T05:34:46Z</cp:lastPrinted>
  <dcterms:created xsi:type="dcterms:W3CDTF">2023-05-12T02:11:01Z</dcterms:created>
  <dcterms:modified xsi:type="dcterms:W3CDTF">2025-02-24T07:27:52Z</dcterms:modified>
</cp:coreProperties>
</file>