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6"/>
  </p:notesMasterIdLst>
  <p:sldIdLst>
    <p:sldId id="359" r:id="rId2"/>
    <p:sldId id="361" r:id="rId3"/>
    <p:sldId id="376" r:id="rId4"/>
    <p:sldId id="375" r:id="rId5"/>
    <p:sldId id="382" r:id="rId6"/>
    <p:sldId id="377" r:id="rId7"/>
    <p:sldId id="378" r:id="rId8"/>
    <p:sldId id="379" r:id="rId9"/>
    <p:sldId id="380" r:id="rId10"/>
    <p:sldId id="381" r:id="rId11"/>
    <p:sldId id="384" r:id="rId12"/>
    <p:sldId id="385" r:id="rId13"/>
    <p:sldId id="386" r:id="rId14"/>
    <p:sldId id="374" r:id="rId15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59"/>
            <p14:sldId id="361"/>
            <p14:sldId id="376"/>
            <p14:sldId id="375"/>
            <p14:sldId id="382"/>
            <p14:sldId id="377"/>
            <p14:sldId id="378"/>
            <p14:sldId id="379"/>
            <p14:sldId id="380"/>
            <p14:sldId id="381"/>
            <p14:sldId id="384"/>
            <p14:sldId id="385"/>
            <p14:sldId id="386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64"/>
    <a:srgbClr val="CB05A5"/>
    <a:srgbClr val="E6E6E6"/>
    <a:srgbClr val="CCECFF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 autoAdjust="0"/>
    <p:restoredTop sz="93987" autoAdjust="0"/>
  </p:normalViewPr>
  <p:slideViewPr>
    <p:cSldViewPr snapToGrid="0">
      <p:cViewPr varScale="1">
        <p:scale>
          <a:sx n="82" d="100"/>
          <a:sy n="82" d="100"/>
        </p:scale>
        <p:origin x="114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F85E-A996-4607-8B4A-70CC5B7FB91C}" type="datetimeFigureOut">
              <a:rPr lang="ko-KR" altLang="en-US" smtClean="0"/>
              <a:t>2025-02-06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51E5-D39C-4646-99FB-0BE2893AF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E97846-F3E8-474E-B31F-705F062D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</p:spPr>
        <p:txBody>
          <a:bodyPr/>
          <a:lstStyle>
            <a:lvl1pPr>
              <a:defRPr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tmp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7" Type="http://schemas.openxmlformats.org/officeDocument/2006/relationships/image" Target="../media/image4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4.tmp"/><Relationship Id="rId7" Type="http://schemas.openxmlformats.org/officeDocument/2006/relationships/image" Target="../media/image28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10" Type="http://schemas.openxmlformats.org/officeDocument/2006/relationships/image" Target="../media/image31.tmp"/><Relationship Id="rId4" Type="http://schemas.openxmlformats.org/officeDocument/2006/relationships/image" Target="../media/image25.tmp"/><Relationship Id="rId9" Type="http://schemas.openxmlformats.org/officeDocument/2006/relationships/image" Target="../media/image3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media/image35.tmp"/><Relationship Id="rId7" Type="http://schemas.openxmlformats.org/officeDocument/2006/relationships/image" Target="../media/image3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806532E-66D0-4F3A-BF3F-FE63D296AD22}"/>
              </a:ext>
            </a:extLst>
          </p:cNvPr>
          <p:cNvGrpSpPr/>
          <p:nvPr/>
        </p:nvGrpSpPr>
        <p:grpSpPr>
          <a:xfrm>
            <a:off x="626973" y="0"/>
            <a:ext cx="9022865" cy="479180"/>
            <a:chOff x="626973" y="0"/>
            <a:chExt cx="9022865" cy="479180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8D46B21F-6491-4E14-8287-41057648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BF78-66EA-44E5-AA14-6DB6606616DC}"/>
                </a:ext>
              </a:extLst>
            </p:cNvPr>
            <p:cNvSpPr txBox="1"/>
            <p:nvPr/>
          </p:nvSpPr>
          <p:spPr>
            <a:xfrm>
              <a:off x="1706473" y="93126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Collective effects in a diffraction-limited storage ring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598622" y="1460714"/>
            <a:ext cx="13986342" cy="4081783"/>
            <a:chOff x="598622" y="1460714"/>
            <a:chExt cx="10708880" cy="40817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75219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Collective effects in a diffraction-limited storage ring-cont’d</a:t>
              </a:r>
              <a:endParaRPr lang="ko-KR" altLang="en-US" sz="3800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39384" y="3911281"/>
              <a:ext cx="106681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cs typeface="Verdana" panose="020B0604030504040204" pitchFamily="34" charset="0"/>
                </a:rPr>
                <a:t>Jimin Seok</a:t>
              </a: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4GSR Beam Dynamics Group</a:t>
              </a: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Pohang Accelerator Laboratory, POSTECH</a:t>
              </a:r>
              <a:endParaRPr lang="ko-KR" altLang="en-US" sz="25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2025.01.24</a:t>
            </a:r>
            <a:endParaRPr lang="ko-KR" altLang="en-US" sz="2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164857" y="1459931"/>
            <a:ext cx="35025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Multi bunch instability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ECDC-5AAE-4652-97FF-24CBBB5FCC87}"/>
              </a:ext>
            </a:extLst>
          </p:cNvPr>
          <p:cNvSpPr txBox="1"/>
          <p:nvPr/>
        </p:nvSpPr>
        <p:spPr>
          <a:xfrm>
            <a:off x="342402" y="2060432"/>
            <a:ext cx="96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/>
              <a:t>HOM-induced coupled-bunch instability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A0FD-5C18-4466-B7AE-F3A47D88C70D}"/>
              </a:ext>
            </a:extLst>
          </p:cNvPr>
          <p:cNvSpPr txBox="1"/>
          <p:nvPr/>
        </p:nvSpPr>
        <p:spPr>
          <a:xfrm>
            <a:off x="359104" y="5085254"/>
            <a:ext cx="96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/>
              <a:t>Ion instability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37E8EC-5339-4A4B-A96F-872918ED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05" y="2594103"/>
            <a:ext cx="5015942" cy="26839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C275FE-4DB1-4858-BB21-C0F6CF56843C}"/>
              </a:ext>
            </a:extLst>
          </p:cNvPr>
          <p:cNvSpPr txBox="1"/>
          <p:nvPr/>
        </p:nvSpPr>
        <p:spPr>
          <a:xfrm>
            <a:off x="705172" y="2454696"/>
            <a:ext cx="845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Main source: RF cavity </a:t>
            </a:r>
          </a:p>
          <a:p>
            <a:r>
              <a:rPr lang="en-US" altLang="ko-KR" sz="1800" dirty="0"/>
              <a:t>Solutions: HOM damped RF cavity, Longitudinal feedback</a:t>
            </a:r>
            <a:endParaRPr lang="ko-KR" altLang="en-US" sz="1800" dirty="0"/>
          </a:p>
        </p:txBody>
      </p:sp>
      <p:pic>
        <p:nvPicPr>
          <p:cNvPr id="1026" name="Picture 2" descr="3HC - Third Harmonic Normal Conducting Active Cavity Collaboration Between  HZB, DESY and ALBA">
            <a:extLst>
              <a:ext uri="{FF2B5EF4-FFF2-40B4-BE49-F238E27FC236}">
                <a16:creationId xmlns:a16="http://schemas.microsoft.com/office/drawing/2014/main" id="{9553D260-D78B-4F40-AB08-A02EC3EB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6" y="3101027"/>
            <a:ext cx="2022157" cy="16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modal Interaction in the ALS Longitudinal Feedback Kicker RF Cavity">
            <a:extLst>
              <a:ext uri="{FF2B5EF4-FFF2-40B4-BE49-F238E27FC236}">
                <a16:creationId xmlns:a16="http://schemas.microsoft.com/office/drawing/2014/main" id="{E6C8AFC4-B1C9-435B-8897-39BE89A5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89" y="3230179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5139003-C739-4C8F-9C1F-B7B112CBE589}"/>
              </a:ext>
            </a:extLst>
          </p:cNvPr>
          <p:cNvSpPr/>
          <p:nvPr/>
        </p:nvSpPr>
        <p:spPr>
          <a:xfrm>
            <a:off x="968113" y="4735129"/>
            <a:ext cx="189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HOM damped RF cavity</a:t>
            </a:r>
            <a:endParaRPr lang="ko-KR" altLang="en-US" sz="1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CDE13DC-4694-4F24-BF8F-E7D9D505E821}"/>
              </a:ext>
            </a:extLst>
          </p:cNvPr>
          <p:cNvSpPr/>
          <p:nvPr/>
        </p:nvSpPr>
        <p:spPr>
          <a:xfrm>
            <a:off x="3893327" y="4771149"/>
            <a:ext cx="2259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Longitudinal feedback kicker</a:t>
            </a:r>
            <a:endParaRPr lang="ko-KR" altLang="en-US" sz="1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2E348A-A211-40FD-B4AB-731A6019E2B6}"/>
              </a:ext>
            </a:extLst>
          </p:cNvPr>
          <p:cNvSpPr/>
          <p:nvPr/>
        </p:nvSpPr>
        <p:spPr>
          <a:xfrm>
            <a:off x="8914185" y="2324325"/>
            <a:ext cx="2392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Cavity longitudinal impedance</a:t>
            </a:r>
            <a:endParaRPr lang="ko-KR" altLang="en-US" sz="14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BDE98D1-9985-4BA1-9B5E-139582ECD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6" y="5679566"/>
            <a:ext cx="4988179" cy="207957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4F0461-4D09-4689-9CFB-29A30FB191C9}"/>
              </a:ext>
            </a:extLst>
          </p:cNvPr>
          <p:cNvSpPr/>
          <p:nvPr/>
        </p:nvSpPr>
        <p:spPr>
          <a:xfrm>
            <a:off x="6110775" y="5744736"/>
            <a:ext cx="8979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Interactions of an electron beam with ionized residual gases in a storage ring generally induce </a:t>
            </a:r>
            <a:r>
              <a:rPr lang="en-US" altLang="ko-KR" sz="1800" b="1" dirty="0"/>
              <a:t>transverse center-of-mass oscillations of the former, effectively increasing the transverse electron beam dimensions possibly by several factors</a:t>
            </a:r>
            <a:r>
              <a:rPr lang="en-US" altLang="ko-KR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Depending on ion species, vacuum pressure, and beam intensity, the growth rate of instability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Solution: Ion clearing gap, High vacuum pressure (like NEG coating) and feedback system.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906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IBS and </a:t>
            </a:r>
            <a:r>
              <a:rPr lang="en-US" altLang="ko-KR" sz="2800" b="1" dirty="0" err="1">
                <a:solidFill>
                  <a:schemeClr val="tx2"/>
                </a:solidFill>
                <a:cs typeface="Verdana" panose="020B0604030504040204" pitchFamily="34" charset="0"/>
              </a:rPr>
              <a:t>Touscheck</a:t>
            </a:r>
            <a:r>
              <a:rPr lang="ko-KR" altLang="en-US" sz="28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scattering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491978" y="2165843"/>
            <a:ext cx="1322363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Intra-beam</a:t>
            </a:r>
            <a:r>
              <a:rPr lang="ko-KR" altLang="en-US" b="1" dirty="0"/>
              <a:t> </a:t>
            </a:r>
            <a:r>
              <a:rPr lang="en-US" altLang="ko-KR" b="1" dirty="0"/>
              <a:t>scattering</a:t>
            </a:r>
            <a:r>
              <a:rPr lang="ko-KR" altLang="en-US" b="1" dirty="0"/>
              <a:t> </a:t>
            </a:r>
            <a:r>
              <a:rPr lang="en-US" altLang="ko-KR" b="1" dirty="0"/>
              <a:t>(IBS)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dvt93-r"/>
              </a:rPr>
              <a:t>multiple Coulomb scattering that in electron machines leads to an increase in all bunch dimensions and in energy spread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dvt93-r"/>
            </a:endParaRPr>
          </a:p>
          <a:p>
            <a:endParaRPr lang="ko-KR" altLang="en-US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018B771-ACF1-441F-A878-24CBBEBDD886}"/>
              </a:ext>
            </a:extLst>
          </p:cNvPr>
          <p:cNvSpPr/>
          <p:nvPr/>
        </p:nvSpPr>
        <p:spPr>
          <a:xfrm>
            <a:off x="363415" y="1506614"/>
            <a:ext cx="126257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IBS will limit the emittances that can be achieved and the </a:t>
            </a:r>
            <a:r>
              <a:rPr lang="en-US" altLang="ko-KR" dirty="0" err="1"/>
              <a:t>Touschek</a:t>
            </a:r>
            <a:r>
              <a:rPr lang="en-US" altLang="ko-KR" dirty="0"/>
              <a:t> effect sets the beam lifetime.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BDE2D09-14D4-4DD1-9D91-14629EB49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/>
          <a:stretch/>
        </p:blipFill>
        <p:spPr>
          <a:xfrm>
            <a:off x="4035601" y="2885880"/>
            <a:ext cx="6743372" cy="1004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DE7C5-F52E-480D-BD95-AF75080523E5}"/>
              </a:ext>
            </a:extLst>
          </p:cNvPr>
          <p:cNvSpPr txBox="1"/>
          <p:nvPr/>
        </p:nvSpPr>
        <p:spPr>
          <a:xfrm>
            <a:off x="8688334" y="3541441"/>
            <a:ext cx="605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subscript 0 indicating a nominal zero current value</a:t>
            </a:r>
            <a:endParaRPr lang="ko-KR" altLang="en-US" sz="18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F084BFD-0726-4C4A-8756-6EDD51213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30" y="4300693"/>
            <a:ext cx="5335648" cy="35808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8425030-E832-4243-A742-833295717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23" y="5678132"/>
            <a:ext cx="6298464" cy="190418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5C072B9-2838-4239-80FB-3E66013CE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09" y="4682769"/>
            <a:ext cx="2324424" cy="89547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FF53333-E521-42C3-85AB-D3B637ED71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70" y="3829796"/>
            <a:ext cx="4410691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IBS and </a:t>
            </a:r>
            <a:r>
              <a:rPr lang="en-US" altLang="ko-KR" sz="2800" b="1" dirty="0" err="1">
                <a:solidFill>
                  <a:schemeClr val="tx2"/>
                </a:solidFill>
                <a:cs typeface="Verdana" panose="020B0604030504040204" pitchFamily="34" charset="0"/>
              </a:rPr>
              <a:t>Touscheck</a:t>
            </a:r>
            <a:r>
              <a:rPr lang="ko-KR" altLang="en-US" sz="28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scattering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491978" y="2165843"/>
            <a:ext cx="1322363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/>
              <a:t>Touscheck</a:t>
            </a:r>
            <a:r>
              <a:rPr lang="en-US" altLang="ko-KR" b="1" dirty="0"/>
              <a:t> scattering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Advt93-r"/>
              </a:rPr>
              <a:t>Touschek</a:t>
            </a:r>
            <a:r>
              <a:rPr lang="en-US" altLang="ko-KR" sz="2000" dirty="0">
                <a:latin typeface="Advt93-r"/>
              </a:rPr>
              <a:t> effect concerns large single Coulomb scattering events where energy transfer from transverse to longitudinal leads to immediate particle loss.</a:t>
            </a:r>
            <a:endParaRPr lang="en-US" altLang="ko-KR" b="1" dirty="0"/>
          </a:p>
          <a:p>
            <a:endParaRPr lang="ko-KR" altLang="en-US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018B771-ACF1-441F-A878-24CBBEBDD886}"/>
              </a:ext>
            </a:extLst>
          </p:cNvPr>
          <p:cNvSpPr/>
          <p:nvPr/>
        </p:nvSpPr>
        <p:spPr>
          <a:xfrm>
            <a:off x="363415" y="1506614"/>
            <a:ext cx="126257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IBS will limit the emittances that can be achieved and the </a:t>
            </a:r>
            <a:r>
              <a:rPr lang="en-US" altLang="ko-KR" dirty="0" err="1"/>
              <a:t>Touschek</a:t>
            </a:r>
            <a:r>
              <a:rPr lang="en-US" altLang="ko-KR" dirty="0"/>
              <a:t> effect sets the beam lifetime.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74B2B8-3328-468E-8CA9-32A836CF7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97" y="3324034"/>
            <a:ext cx="2346236" cy="10021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A62F984-E667-4D51-8367-592DDF5D0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93" y="3320719"/>
            <a:ext cx="3372321" cy="96215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8B5970-A4D1-458E-AA4A-90D9A6549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82" y="4282878"/>
            <a:ext cx="5449297" cy="3512614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2AFB3E3-3D2C-408C-83C4-D546D5C072A8}"/>
              </a:ext>
            </a:extLst>
          </p:cNvPr>
          <p:cNvCxnSpPr/>
          <p:nvPr/>
        </p:nvCxnSpPr>
        <p:spPr>
          <a:xfrm flipH="1">
            <a:off x="10093569" y="3320719"/>
            <a:ext cx="152400" cy="40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F88AB0-AD0A-4629-8A1B-763959CFF250}"/>
              </a:ext>
            </a:extLst>
          </p:cNvPr>
          <p:cNvSpPr txBox="1"/>
          <p:nvPr/>
        </p:nvSpPr>
        <p:spPr>
          <a:xfrm>
            <a:off x="9836052" y="3012942"/>
            <a:ext cx="220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Momentum acceptance</a:t>
            </a:r>
            <a:endParaRPr lang="ko-KR" altLang="en-US" sz="1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393837C-FAE7-4901-ADF4-E3CDAD5CD477}"/>
              </a:ext>
            </a:extLst>
          </p:cNvPr>
          <p:cNvSpPr/>
          <p:nvPr/>
        </p:nvSpPr>
        <p:spPr>
          <a:xfrm>
            <a:off x="491979" y="4772745"/>
            <a:ext cx="852790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) the </a:t>
            </a:r>
            <a:r>
              <a:rPr lang="en-US" altLang="ko-KR" dirty="0" err="1"/>
              <a:t>Touschek</a:t>
            </a:r>
            <a:r>
              <a:rPr lang="en-US" altLang="ko-KR" dirty="0"/>
              <a:t> effect is strongest where the beam size is small and </a:t>
            </a:r>
          </a:p>
          <a:p>
            <a:r>
              <a:rPr lang="en-US" altLang="ko-KR" dirty="0"/>
              <a:t>(ii) the effect becomes weak again for very small emittances. </a:t>
            </a:r>
          </a:p>
          <a:p>
            <a:r>
              <a:rPr lang="en-US" altLang="ko-KR" dirty="0"/>
              <a:t>The </a:t>
            </a:r>
            <a:r>
              <a:rPr lang="en-US" altLang="ko-KR" dirty="0" err="1"/>
              <a:t>Touschek</a:t>
            </a:r>
            <a:r>
              <a:rPr lang="en-US" altLang="ko-KR" dirty="0"/>
              <a:t> lifetime depends on the momentum acceptance of a ring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5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Cure of beam instabilities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272110" y="1520336"/>
            <a:ext cx="1496471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Chromaticity shifting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The chromaticity shifting should be effective in stabilizing a single bunch against TMCI or HT instability, as well as </a:t>
            </a:r>
            <a:r>
              <a:rPr lang="en-US" altLang="ko-KR" dirty="0" err="1"/>
              <a:t>multibunch</a:t>
            </a:r>
            <a:r>
              <a:rPr lang="en-US" altLang="ko-KR" dirty="0"/>
              <a:t> beam against RW instability.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However, at the cost of damping a head-tail mode the shift may excite higher-order modes that were previously stable.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 larger positive chromaticity generally signifies stronger </a:t>
            </a:r>
            <a:r>
              <a:rPr lang="en-US" altLang="ko-KR" dirty="0" err="1"/>
              <a:t>sextupoles</a:t>
            </a:r>
            <a:r>
              <a:rPr lang="en-US" altLang="ko-KR" dirty="0"/>
              <a:t>, thus increasing the </a:t>
            </a:r>
            <a:r>
              <a:rPr lang="en-US" altLang="ko-KR" dirty="0" err="1"/>
              <a:t>nolinearity</a:t>
            </a:r>
            <a:r>
              <a:rPr lang="en-US" altLang="ko-KR" dirty="0"/>
              <a:t> of the machine optics, and reducing the dynamic acceptance.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r>
              <a:rPr lang="en-US" altLang="ko-KR" b="1" dirty="0"/>
              <a:t>Bunch-by-bunch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For collective instabilities associating dipolar motions, whether transverse or longitudinal, bunch-by-bunch feedback appears to be a highly efficient method of stabilizing the beam with today’s advanced technology in digital signal processing.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Transverse feedback stabilizes beam </a:t>
            </a:r>
            <a:r>
              <a:rPr lang="en-US" altLang="ko-KR" dirty="0" err="1"/>
              <a:t>gainst</a:t>
            </a:r>
            <a:r>
              <a:rPr lang="en-US" altLang="ko-KR" dirty="0"/>
              <a:t> both RW and ions simultaneously in the high current </a:t>
            </a:r>
            <a:r>
              <a:rPr lang="en-US" altLang="ko-KR" dirty="0" err="1"/>
              <a:t>multibunch</a:t>
            </a:r>
            <a:r>
              <a:rPr lang="en-US" altLang="ko-KR" dirty="0"/>
              <a:t>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In single bunch, the TMCI threshold is increased by nearly a factor of three with the maximum </a:t>
            </a:r>
            <a:r>
              <a:rPr lang="en-US" altLang="ko-KR" dirty="0" err="1"/>
              <a:t>stripline</a:t>
            </a:r>
            <a:r>
              <a:rPr lang="en-US" altLang="ko-KR" dirty="0"/>
              <a:t> power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r>
              <a:rPr lang="en-US" altLang="ko-KR" b="1" dirty="0"/>
              <a:t>Bunch lengthening with harmonic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Flatten RF voltage using fundamental and third harmonic cavities -&gt; Increase bunch length and </a:t>
            </a:r>
            <a:r>
              <a:rPr lang="en-US" altLang="ko-KR" dirty="0" err="1"/>
              <a:t>Touschek</a:t>
            </a:r>
            <a:r>
              <a:rPr lang="en-US" altLang="ko-KR" dirty="0"/>
              <a:t> lifetime.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In addition to bunch lengthening, the flattened potential also induces synchrotron tune spread which in turn helps stabilizing the beam against collective instability.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66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61D3D-D418-4795-993B-4FF1EB107D83}"/>
              </a:ext>
            </a:extLst>
          </p:cNvPr>
          <p:cNvSpPr txBox="1"/>
          <p:nvPr/>
        </p:nvSpPr>
        <p:spPr>
          <a:xfrm>
            <a:off x="6640911" y="3177460"/>
            <a:ext cx="3628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>
                <a:latin typeface="Mistral" panose="03090702030407020403" pitchFamily="66" charset="0"/>
              </a:rPr>
              <a:t>The end</a:t>
            </a:r>
            <a:endParaRPr lang="ko-KR" altLang="en-US" sz="6600" b="1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Resistive wall impedance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A892E4-A35D-4FDE-AAA7-205B5D0A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5" y="4609639"/>
            <a:ext cx="4829849" cy="8573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F0122D-5F31-4472-893C-583D83582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86" y="4676324"/>
            <a:ext cx="4725059" cy="724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C8385EF-7416-404F-9E0D-FB15B2BD7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4" y="6812625"/>
            <a:ext cx="5725324" cy="771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07B2B-FCB7-4F70-AFD0-466760E86596}"/>
              </a:ext>
            </a:extLst>
          </p:cNvPr>
          <p:cNvSpPr txBox="1"/>
          <p:nvPr/>
        </p:nvSpPr>
        <p:spPr>
          <a:xfrm>
            <a:off x="373397" y="3895078"/>
            <a:ext cx="1282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Small</a:t>
            </a:r>
            <a:r>
              <a:rPr lang="ko-KR" altLang="en-US" sz="2000" dirty="0"/>
              <a:t> </a:t>
            </a:r>
            <a:r>
              <a:rPr lang="en-US" altLang="ko-KR" sz="2000" dirty="0"/>
              <a:t>vacuum chamber radius brought significant increasement of RW impedance -&gt; Due to small magnet bore radius</a:t>
            </a:r>
            <a:endParaRPr lang="ko-KR" altLang="en-US" sz="20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82FABB5-7C26-4B90-9E66-5329859F16F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886113" y="4509340"/>
            <a:ext cx="240222" cy="26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60279E-0C18-4A17-8C11-749735021551}"/>
              </a:ext>
            </a:extLst>
          </p:cNvPr>
          <p:cNvSpPr txBox="1"/>
          <p:nvPr/>
        </p:nvSpPr>
        <p:spPr>
          <a:xfrm>
            <a:off x="5126335" y="4355451"/>
            <a:ext cx="196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Material resistivity</a:t>
            </a:r>
            <a:endParaRPr lang="ko-KR" altLang="en-US" sz="14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6CC0E9C-8E67-4FA4-90CD-E6E02E38B30A}"/>
              </a:ext>
            </a:extLst>
          </p:cNvPr>
          <p:cNvCxnSpPr>
            <a:cxnSpLocks/>
          </p:cNvCxnSpPr>
          <p:nvPr/>
        </p:nvCxnSpPr>
        <p:spPr>
          <a:xfrm flipH="1" flipV="1">
            <a:off x="4320424" y="5400326"/>
            <a:ext cx="85240" cy="22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E7E5C7-8C0F-4AD8-919B-1BACCF763E1E}"/>
              </a:ext>
            </a:extLst>
          </p:cNvPr>
          <p:cNvSpPr txBox="1"/>
          <p:nvPr/>
        </p:nvSpPr>
        <p:spPr>
          <a:xfrm>
            <a:off x="4405664" y="5496564"/>
            <a:ext cx="196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Chamber radius</a:t>
            </a:r>
            <a:endParaRPr lang="ko-KR" altLang="en-US" sz="14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1319BD3-65A2-44D0-891A-D67CCC74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39" y="1774441"/>
            <a:ext cx="3601494" cy="22132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36386D-F422-4D27-AEEC-21E91F43AD64}"/>
              </a:ext>
            </a:extLst>
          </p:cNvPr>
          <p:cNvSpPr txBox="1"/>
          <p:nvPr/>
        </p:nvSpPr>
        <p:spPr>
          <a:xfrm>
            <a:off x="264992" y="6355782"/>
            <a:ext cx="1282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Some chambers are made of dielectric materials (such as ceramic) with metallic coating</a:t>
            </a:r>
            <a:endParaRPr lang="ko-KR" alt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A39BD-EBA7-41A3-9C5E-75DA029B9B1F}"/>
              </a:ext>
            </a:extLst>
          </p:cNvPr>
          <p:cNvSpPr txBox="1"/>
          <p:nvPr/>
        </p:nvSpPr>
        <p:spPr>
          <a:xfrm>
            <a:off x="559561" y="7743912"/>
            <a:ext cx="1161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Those kind of chambers frequently has a heating issue. We can calculate heating from longitudinal impedance.</a:t>
            </a:r>
            <a:endParaRPr lang="ko-KR" alt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899C55-2C22-4D09-9DFE-E4BAEC7C9B12}"/>
              </a:ext>
            </a:extLst>
          </p:cNvPr>
          <p:cNvSpPr txBox="1"/>
          <p:nvPr/>
        </p:nvSpPr>
        <p:spPr>
          <a:xfrm>
            <a:off x="373396" y="5778026"/>
            <a:ext cx="1461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Above equations are impedance for circular cross section, there is method to calculate non-circular and coated chamber impedances</a:t>
            </a:r>
            <a:endParaRPr lang="ko-KR" alt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E871B4-B399-4F5B-8BB5-AACC26E7FA00}"/>
              </a:ext>
            </a:extLst>
          </p:cNvPr>
          <p:cNvSpPr txBox="1"/>
          <p:nvPr/>
        </p:nvSpPr>
        <p:spPr>
          <a:xfrm>
            <a:off x="2234294" y="1439258"/>
            <a:ext cx="11190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Resistive wall (RW) impedance is one of main source of single and multi bunch instability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67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Coherent synchrotron radiation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Research - Accelerator Technologies - CSR - terahertz radiation">
            <a:extLst>
              <a:ext uri="{FF2B5EF4-FFF2-40B4-BE49-F238E27FC236}">
                <a16:creationId xmlns:a16="http://schemas.microsoft.com/office/drawing/2014/main" id="{5D8380FC-F38B-487A-980B-6A41913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" y="2235010"/>
            <a:ext cx="3826617" cy="23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1D to 3D Coherent Synchrotron Radiation Effects">
            <a:extLst>
              <a:ext uri="{FF2B5EF4-FFF2-40B4-BE49-F238E27FC236}">
                <a16:creationId xmlns:a16="http://schemas.microsoft.com/office/drawing/2014/main" id="{910D5D54-FA31-4206-8103-A2B012E6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25" y="4785458"/>
            <a:ext cx="4683892" cy="20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BFC1FB5-78F8-484B-8A31-A26F49025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63" y="2005586"/>
            <a:ext cx="3398162" cy="2779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9A143F-B72F-45D3-9851-2C1FA8A7275C}"/>
              </a:ext>
            </a:extLst>
          </p:cNvPr>
          <p:cNvSpPr txBox="1"/>
          <p:nvPr/>
        </p:nvSpPr>
        <p:spPr>
          <a:xfrm>
            <a:off x="216310" y="1506614"/>
            <a:ext cx="891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Coherent synchrotron radiation (CSR) induced by bending sources</a:t>
            </a:r>
            <a:endParaRPr lang="ko-KR" altLang="en-US" sz="20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0D63ACB-7B5B-40BE-BCC0-B4D021DC4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66" y="1028975"/>
            <a:ext cx="4786450" cy="351863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17136FC-5B9D-44BE-8650-9C97D603D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92" y="4568160"/>
            <a:ext cx="4867798" cy="32504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57C83-2B99-4760-A578-B38B75E80CA9}"/>
              </a:ext>
            </a:extLst>
          </p:cNvPr>
          <p:cNvSpPr txBox="1"/>
          <p:nvPr/>
        </p:nvSpPr>
        <p:spPr>
          <a:xfrm>
            <a:off x="374380" y="7347133"/>
            <a:ext cx="962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Comparing with other impedance sources, beam gain the energy at head and lose it at the middle.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394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Impedance budget for PEP-X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D36A82-6AB5-4908-AFAF-17A2F4501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2251827"/>
            <a:ext cx="6275741" cy="28785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51028CC-0642-4754-B7F8-C3E49FFD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16" y="1724948"/>
            <a:ext cx="8074383" cy="3932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CE5E1E-D109-4000-81C5-2BC8B7254D5B}"/>
              </a:ext>
            </a:extLst>
          </p:cNvPr>
          <p:cNvSpPr txBox="1"/>
          <p:nvPr/>
        </p:nvSpPr>
        <p:spPr>
          <a:xfrm>
            <a:off x="992532" y="6122202"/>
            <a:ext cx="1325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From impedance budget, we can roughly estimate the ring instability status and perform tracking simulations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3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C4B3866-21B7-43BC-924D-D2000C7B3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92" y="3153936"/>
            <a:ext cx="4422349" cy="44283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DCBFC1B-2358-413A-8A03-F207CB420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87" y="3472599"/>
            <a:ext cx="5448625" cy="38626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8657B-2AC3-4F12-99C7-82ECD56179E3}"/>
              </a:ext>
            </a:extLst>
          </p:cNvPr>
          <p:cNvSpPr txBox="1"/>
          <p:nvPr/>
        </p:nvSpPr>
        <p:spPr>
          <a:xfrm>
            <a:off x="6719510" y="2069690"/>
            <a:ext cx="497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Short range </a:t>
            </a:r>
            <a:r>
              <a:rPr lang="en-US" altLang="ko-KR" sz="1800" dirty="0" err="1"/>
              <a:t>wakefield</a:t>
            </a:r>
            <a:r>
              <a:rPr lang="en-US" altLang="ko-KR" sz="1800" dirty="0"/>
              <a:t> = broadband impedance</a:t>
            </a:r>
          </a:p>
          <a:p>
            <a:r>
              <a:rPr lang="en-US" altLang="ko-KR" sz="1800" dirty="0"/>
              <a:t>Long range </a:t>
            </a:r>
            <a:r>
              <a:rPr lang="en-US" altLang="ko-KR" sz="1800" dirty="0" err="1"/>
              <a:t>wakefield</a:t>
            </a:r>
            <a:r>
              <a:rPr lang="en-US" altLang="ko-KR" sz="1800" dirty="0"/>
              <a:t> = narrow band impedance</a:t>
            </a:r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B235D-A25F-46B6-AD63-3643952C373D}"/>
              </a:ext>
            </a:extLst>
          </p:cNvPr>
          <p:cNvSpPr txBox="1"/>
          <p:nvPr/>
        </p:nvSpPr>
        <p:spPr>
          <a:xfrm>
            <a:off x="271904" y="1931191"/>
            <a:ext cx="56470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Single bunch instability</a:t>
            </a:r>
            <a:r>
              <a:rPr lang="en-US" altLang="ko-KR" dirty="0"/>
              <a:t>: Short range </a:t>
            </a:r>
            <a:r>
              <a:rPr lang="en-US" altLang="ko-KR" dirty="0" err="1"/>
              <a:t>wakefield</a:t>
            </a:r>
            <a:endParaRPr lang="en-US" altLang="ko-KR" dirty="0"/>
          </a:p>
          <a:p>
            <a:r>
              <a:rPr lang="en-US" altLang="ko-KR" b="1" dirty="0"/>
              <a:t>Multi-bunch instability</a:t>
            </a:r>
            <a:r>
              <a:rPr lang="en-US" altLang="ko-KR" dirty="0"/>
              <a:t>: Long range </a:t>
            </a:r>
            <a:r>
              <a:rPr lang="en-US" altLang="ko-KR" dirty="0" err="1"/>
              <a:t>wakfield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84EA8-B5CA-4D54-9FB9-E03E77A23CFE}"/>
              </a:ext>
            </a:extLst>
          </p:cNvPr>
          <p:cNvSpPr txBox="1"/>
          <p:nvPr/>
        </p:nvSpPr>
        <p:spPr>
          <a:xfrm>
            <a:off x="271904" y="1502302"/>
            <a:ext cx="43007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Main source of instabilities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41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164857" y="1679222"/>
            <a:ext cx="35025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Single bunch instabilities</a:t>
            </a:r>
            <a:endParaRPr lang="ko-KR" altLang="en-US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CA260B-285B-48F8-A16C-486A3E49E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7" y="2734964"/>
            <a:ext cx="4972744" cy="866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4B11E0-615E-441A-8F83-497213D37403}"/>
              </a:ext>
            </a:extLst>
          </p:cNvPr>
          <p:cNvSpPr txBox="1"/>
          <p:nvPr/>
        </p:nvSpPr>
        <p:spPr>
          <a:xfrm>
            <a:off x="376250" y="2280437"/>
            <a:ext cx="350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Potential well distortion</a:t>
            </a:r>
            <a:endParaRPr lang="ko-KR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4B7F-9BBE-48BF-85CC-01F78ABB0010}"/>
              </a:ext>
            </a:extLst>
          </p:cNvPr>
          <p:cNvSpPr txBox="1"/>
          <p:nvPr/>
        </p:nvSpPr>
        <p:spPr>
          <a:xfrm>
            <a:off x="376249" y="4219020"/>
            <a:ext cx="535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Microwave instability: increase energy spread </a:t>
            </a:r>
            <a:endParaRPr lang="ko-KR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CE7D4-054A-415B-AC0B-8671B2E81D22}"/>
              </a:ext>
            </a:extLst>
          </p:cNvPr>
          <p:cNvSpPr txBox="1"/>
          <p:nvPr/>
        </p:nvSpPr>
        <p:spPr>
          <a:xfrm>
            <a:off x="10036234" y="89675"/>
            <a:ext cx="3376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Normal condition separatrix</a:t>
            </a:r>
            <a:endParaRPr lang="ko-KR" alt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2B7B0-72FE-4431-9672-113CCCE66BFA}"/>
              </a:ext>
            </a:extLst>
          </p:cNvPr>
          <p:cNvSpPr txBox="1"/>
          <p:nvPr/>
        </p:nvSpPr>
        <p:spPr>
          <a:xfrm>
            <a:off x="524324" y="3635531"/>
            <a:ext cx="688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Only bunch lengthening, irrelevant to energy spread</a:t>
            </a:r>
            <a:endParaRPr lang="ko-KR" altLang="en-US" sz="18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17328D7-FFD5-4583-A20A-1E9073C24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32" y="4687009"/>
            <a:ext cx="2307210" cy="9683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6340-D5FB-4701-8726-673501DAD04A}"/>
              </a:ext>
            </a:extLst>
          </p:cNvPr>
          <p:cNvSpPr txBox="1"/>
          <p:nvPr/>
        </p:nvSpPr>
        <p:spPr>
          <a:xfrm>
            <a:off x="5043364" y="4871221"/>
            <a:ext cx="25711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Boussard</a:t>
            </a:r>
            <a:r>
              <a:rPr lang="en-US" altLang="ko-KR" dirty="0"/>
              <a:t> criterion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55481F5-5FA0-4AF9-BF53-48253C82B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" y="5621437"/>
            <a:ext cx="4123038" cy="2588235"/>
          </a:xfrm>
          <a:prstGeom prst="rect">
            <a:avLst/>
          </a:prstGeom>
        </p:spPr>
      </p:pic>
      <p:pic>
        <p:nvPicPr>
          <p:cNvPr id="1028" name="Picture 4" descr="Microwave instability in electron storage rings - ScienceDirect">
            <a:extLst>
              <a:ext uri="{FF2B5EF4-FFF2-40B4-BE49-F238E27FC236}">
                <a16:creationId xmlns:a16="http://schemas.microsoft.com/office/drawing/2014/main" id="{E62B7577-9C79-4979-88D6-85E74709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295" y="5922176"/>
            <a:ext cx="5060436" cy="19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1E0C619-862F-4BBC-9E9B-9FD010E90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13" y="603735"/>
            <a:ext cx="5350375" cy="4810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2FD22-19EB-4AE7-8BC4-1ED6CAA93E58}"/>
              </a:ext>
            </a:extLst>
          </p:cNvPr>
          <p:cNvSpPr txBox="1"/>
          <p:nvPr/>
        </p:nvSpPr>
        <p:spPr>
          <a:xfrm>
            <a:off x="5258427" y="2949121"/>
            <a:ext cx="25711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Haissinski</a:t>
            </a:r>
            <a:r>
              <a:rPr lang="en-US" altLang="ko-KR" dirty="0"/>
              <a:t> </a:t>
            </a:r>
            <a:r>
              <a:rPr lang="en-US" altLang="ko-KR" dirty="0" err="1"/>
              <a:t>euqation</a:t>
            </a:r>
            <a:endParaRPr lang="ko-KR" altLang="en-US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9856F912-9C94-4104-A4B3-559C5E264E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8" y="5857644"/>
            <a:ext cx="5268651" cy="21074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15292-4213-4C4F-9646-1EE07E33654E}"/>
              </a:ext>
            </a:extLst>
          </p:cNvPr>
          <p:cNvSpPr txBox="1"/>
          <p:nvPr/>
        </p:nvSpPr>
        <p:spPr>
          <a:xfrm>
            <a:off x="6761953" y="5404879"/>
            <a:ext cx="106758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PWD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25FE79-666A-4A3D-921D-4E9B23DD87AF}"/>
              </a:ext>
            </a:extLst>
          </p:cNvPr>
          <p:cNvSpPr txBox="1"/>
          <p:nvPr/>
        </p:nvSpPr>
        <p:spPr>
          <a:xfrm>
            <a:off x="12345201" y="5402146"/>
            <a:ext cx="106758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MWI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49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164857" y="1459931"/>
            <a:ext cx="35025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Single bunch instabilities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ECDC-5AAE-4652-97FF-24CBBB5FCC87}"/>
              </a:ext>
            </a:extLst>
          </p:cNvPr>
          <p:cNvSpPr txBox="1"/>
          <p:nvPr/>
        </p:nvSpPr>
        <p:spPr>
          <a:xfrm>
            <a:off x="356585" y="2013728"/>
            <a:ext cx="615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Head-tail instability and Transverse mode coupling instability</a:t>
            </a: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4635AD5-9BF1-41DB-A1E1-4850306EB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37" y="170624"/>
            <a:ext cx="6258798" cy="34675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A7D34C2-0819-4D01-BF51-5A73FF52F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" y="2575755"/>
            <a:ext cx="6030681" cy="25564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28F093-F06B-4285-A6FF-C0CD254C1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07" y="3899855"/>
            <a:ext cx="2965512" cy="16806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DE963CB-62E4-4C1A-9D32-71440C317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32" y="3815264"/>
            <a:ext cx="2781114" cy="16806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5340148-B442-4E2A-AEB7-8ACFAD800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746" y="3904681"/>
            <a:ext cx="3105079" cy="158316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3666AF7-9BD9-47AB-AF70-5CC59FDA3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5912287"/>
            <a:ext cx="6902755" cy="15929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4D41D1-A71E-4210-A3CF-7759E3A12E99}"/>
              </a:ext>
            </a:extLst>
          </p:cNvPr>
          <p:cNvSpPr txBox="1"/>
          <p:nvPr/>
        </p:nvSpPr>
        <p:spPr>
          <a:xfrm>
            <a:off x="7212807" y="3568035"/>
            <a:ext cx="153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Mode 0</a:t>
            </a:r>
            <a:endParaRPr lang="ko-KR" alt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F62D7-9664-43F3-AD9A-24B341739FFE}"/>
              </a:ext>
            </a:extLst>
          </p:cNvPr>
          <p:cNvSpPr txBox="1"/>
          <p:nvPr/>
        </p:nvSpPr>
        <p:spPr>
          <a:xfrm>
            <a:off x="9973126" y="3535221"/>
            <a:ext cx="153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Mode 1</a:t>
            </a:r>
            <a:endParaRPr lang="ko-KR" alt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61D90-2D10-4A49-99A6-140495990D30}"/>
              </a:ext>
            </a:extLst>
          </p:cNvPr>
          <p:cNvSpPr txBox="1"/>
          <p:nvPr/>
        </p:nvSpPr>
        <p:spPr>
          <a:xfrm>
            <a:off x="12884777" y="3550083"/>
            <a:ext cx="153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Mode 2</a:t>
            </a:r>
            <a:endParaRPr lang="ko-KR" altLang="en-US" sz="18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349D075-3BFE-415C-AB49-66D737885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18" y="6048213"/>
            <a:ext cx="5007227" cy="1583167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25C9C82-8DB3-4B8F-82D6-B4B7A9F73828}"/>
              </a:ext>
            </a:extLst>
          </p:cNvPr>
          <p:cNvCxnSpPr/>
          <p:nvPr/>
        </p:nvCxnSpPr>
        <p:spPr>
          <a:xfrm>
            <a:off x="10696943" y="6030855"/>
            <a:ext cx="88490" cy="60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586B828-2696-4ED2-A5A9-EEC80A66AB2F}"/>
              </a:ext>
            </a:extLst>
          </p:cNvPr>
          <p:cNvSpPr txBox="1"/>
          <p:nvPr/>
        </p:nvSpPr>
        <p:spPr>
          <a:xfrm>
            <a:off x="9827850" y="5612316"/>
            <a:ext cx="173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Mode coupling</a:t>
            </a:r>
            <a:endParaRPr lang="ko-KR" altLang="en-US" sz="18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D40FF829-3399-4271-94BD-B4A1220176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721" y="5895804"/>
            <a:ext cx="3035229" cy="20481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A14AAA-CEAC-427F-A5F0-49C210282A93}"/>
              </a:ext>
            </a:extLst>
          </p:cNvPr>
          <p:cNvSpPr txBox="1"/>
          <p:nvPr/>
        </p:nvSpPr>
        <p:spPr>
          <a:xfrm>
            <a:off x="8883451" y="152144"/>
            <a:ext cx="439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Similar principle with beam break up (BBU)</a:t>
            </a:r>
            <a:endParaRPr lang="ko-KR" altLang="en-US" sz="1800" dirty="0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D5D357B6-51C7-492F-8240-918A78AC62FC}"/>
              </a:ext>
            </a:extLst>
          </p:cNvPr>
          <p:cNvCxnSpPr/>
          <p:nvPr/>
        </p:nvCxnSpPr>
        <p:spPr>
          <a:xfrm>
            <a:off x="8177281" y="7692301"/>
            <a:ext cx="1650569" cy="11288"/>
          </a:xfrm>
          <a:prstGeom prst="straightConnector1">
            <a:avLst/>
          </a:prstGeom>
          <a:ln w="38100">
            <a:solidFill>
              <a:srgbClr val="0C2B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FEFDCDD-D090-4580-B370-8324E47C25C3}"/>
              </a:ext>
            </a:extLst>
          </p:cNvPr>
          <p:cNvSpPr txBox="1"/>
          <p:nvPr/>
        </p:nvSpPr>
        <p:spPr>
          <a:xfrm>
            <a:off x="8106870" y="7704918"/>
            <a:ext cx="154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Beam current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7247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164857" y="1459931"/>
            <a:ext cx="35025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Single bunch instabilities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ECDC-5AAE-4652-97FF-24CBBB5FCC87}"/>
              </a:ext>
            </a:extLst>
          </p:cNvPr>
          <p:cNvSpPr txBox="1"/>
          <p:nvPr/>
        </p:nvSpPr>
        <p:spPr>
          <a:xfrm>
            <a:off x="356585" y="2013728"/>
            <a:ext cx="615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Head-tail instability and Transverse mode coupling instability</a:t>
            </a:r>
            <a:endParaRPr lang="ko-KR" altLang="en-US" sz="1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C1EF4A-EC60-4019-8C53-6376C3D8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7" y="2930450"/>
            <a:ext cx="5637098" cy="376228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23B13E5-9857-4902-8B62-A97D65E26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82" y="1045708"/>
            <a:ext cx="7249537" cy="23053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294C237-4EA8-4B94-862F-6A97DBF5F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6" y="4020814"/>
            <a:ext cx="5610623" cy="39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Beam instabilities in DLSR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17478-C172-4BC1-BD9A-B3A2E6119DCC}"/>
              </a:ext>
            </a:extLst>
          </p:cNvPr>
          <p:cNvSpPr txBox="1"/>
          <p:nvPr/>
        </p:nvSpPr>
        <p:spPr>
          <a:xfrm>
            <a:off x="164857" y="1459931"/>
            <a:ext cx="35025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Multi bunch instability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1ECDC-5AAE-4652-97FF-24CBBB5FCC87}"/>
              </a:ext>
            </a:extLst>
          </p:cNvPr>
          <p:cNvSpPr txBox="1"/>
          <p:nvPr/>
        </p:nvSpPr>
        <p:spPr>
          <a:xfrm>
            <a:off x="356585" y="2013728"/>
            <a:ext cx="961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Resistive wall (RW) instability: main source of transverse coupled-bunch instability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979D46-53A5-46F1-9CFD-BB1413641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3" y="2508156"/>
            <a:ext cx="3209082" cy="5729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69D998-1BF4-43EB-BB3D-EAC05044CCFF}"/>
              </a:ext>
            </a:extLst>
          </p:cNvPr>
          <p:cNvSpPr txBox="1"/>
          <p:nvPr/>
        </p:nvSpPr>
        <p:spPr>
          <a:xfrm>
            <a:off x="7506845" y="2350389"/>
            <a:ext cx="461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Starting from simple harmonic oscillator</a:t>
            </a:r>
            <a:endParaRPr lang="ko-KR" altLang="en-US" sz="2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F33DF26-6AEF-46A8-8727-D5467F453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4" y="4948440"/>
            <a:ext cx="4727179" cy="302168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9EDC004-EB26-46DD-A730-51AF0CEF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38" y="2809971"/>
            <a:ext cx="7497496" cy="101848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A82F6C0-F87F-4CE3-8055-F46FE027C3DA}"/>
              </a:ext>
            </a:extLst>
          </p:cNvPr>
          <p:cNvSpPr/>
          <p:nvPr/>
        </p:nvSpPr>
        <p:spPr>
          <a:xfrm>
            <a:off x="7829537" y="2809972"/>
            <a:ext cx="5932958" cy="10428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5893E6D-9E6E-4BC6-A2DF-AA9BA7450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27" y="4226504"/>
            <a:ext cx="5296639" cy="933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DE16A7-F99B-4A0B-B084-72649E118677}"/>
              </a:ext>
            </a:extLst>
          </p:cNvPr>
          <p:cNvSpPr txBox="1"/>
          <p:nvPr/>
        </p:nvSpPr>
        <p:spPr>
          <a:xfrm>
            <a:off x="12482019" y="2380125"/>
            <a:ext cx="247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Wakefield effect</a:t>
            </a:r>
            <a:endParaRPr lang="ko-KR" alt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D0690E-29AB-4852-B722-48E52CDE0D00}"/>
              </a:ext>
            </a:extLst>
          </p:cNvPr>
          <p:cNvSpPr txBox="1"/>
          <p:nvPr/>
        </p:nvSpPr>
        <p:spPr>
          <a:xfrm>
            <a:off x="7829537" y="4018774"/>
            <a:ext cx="247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Achieved equation</a:t>
            </a:r>
            <a:endParaRPr lang="ko-KR" altLang="en-US" sz="2000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D52A731-AD7E-4E81-9F0B-C52375CFE6F0}"/>
              </a:ext>
            </a:extLst>
          </p:cNvPr>
          <p:cNvCxnSpPr>
            <a:cxnSpLocks/>
          </p:cNvCxnSpPr>
          <p:nvPr/>
        </p:nvCxnSpPr>
        <p:spPr>
          <a:xfrm flipV="1">
            <a:off x="8510954" y="5266069"/>
            <a:ext cx="557733" cy="7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>
            <a:extLst>
              <a:ext uri="{FF2B5EF4-FFF2-40B4-BE49-F238E27FC236}">
                <a16:creationId xmlns:a16="http://schemas.microsoft.com/office/drawing/2014/main" id="{89094494-DB92-44AD-A277-69C8234ED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81" y="5213690"/>
            <a:ext cx="609685" cy="29531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613855E-8B59-4356-B1C8-337A45AC2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63" y="5030970"/>
            <a:ext cx="4559204" cy="28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Kim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45610</TotalTime>
  <Words>867</Words>
  <Application>Microsoft Office PowerPoint</Application>
  <PresentationFormat>사용자 지정</PresentationFormat>
  <Paragraphs>128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Advt93-r</vt:lpstr>
      <vt:lpstr>굴림</vt:lpstr>
      <vt:lpstr>맑은 고딕</vt:lpstr>
      <vt:lpstr>Arial</vt:lpstr>
      <vt:lpstr>Calibri</vt:lpstr>
      <vt:lpstr>Ebrima</vt:lpstr>
      <vt:lpstr>Mistral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석지민(빔물리진단제어팀)</cp:lastModifiedBy>
  <cp:revision>686</cp:revision>
  <dcterms:created xsi:type="dcterms:W3CDTF">2017-04-18T01:35:36Z</dcterms:created>
  <dcterms:modified xsi:type="dcterms:W3CDTF">2025-02-07T01:27:32Z</dcterms:modified>
</cp:coreProperties>
</file>