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07" r:id="rId6"/>
    <p:sldId id="318" r:id="rId7"/>
    <p:sldId id="305" r:id="rId8"/>
    <p:sldId id="309" r:id="rId9"/>
    <p:sldId id="311" r:id="rId10"/>
    <p:sldId id="312" r:id="rId11"/>
    <p:sldId id="313" r:id="rId12"/>
    <p:sldId id="319" r:id="rId13"/>
    <p:sldId id="314" r:id="rId14"/>
    <p:sldId id="315" r:id="rId15"/>
    <p:sldId id="316" r:id="rId16"/>
    <p:sldId id="327" r:id="rId17"/>
    <p:sldId id="317" r:id="rId18"/>
    <p:sldId id="320" r:id="rId19"/>
    <p:sldId id="321" r:id="rId20"/>
    <p:sldId id="322" r:id="rId21"/>
    <p:sldId id="323" r:id="rId22"/>
    <p:sldId id="324" r:id="rId23"/>
    <p:sldId id="326" r:id="rId24"/>
    <p:sldId id="325" r:id="rId25"/>
    <p:sldId id="293" r:id="rId26"/>
  </p:sldIdLst>
  <p:sldSz cx="15236825" cy="857091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기본 구역" id="{4C38D637-52FC-40B7-AD97-C2E0E3FFC912}">
          <p14:sldIdLst>
            <p14:sldId id="256"/>
            <p14:sldId id="307"/>
            <p14:sldId id="318"/>
            <p14:sldId id="305"/>
            <p14:sldId id="309"/>
            <p14:sldId id="311"/>
            <p14:sldId id="312"/>
            <p14:sldId id="313"/>
            <p14:sldId id="319"/>
            <p14:sldId id="314"/>
            <p14:sldId id="315"/>
            <p14:sldId id="316"/>
            <p14:sldId id="327"/>
            <p14:sldId id="317"/>
            <p14:sldId id="320"/>
            <p14:sldId id="321"/>
            <p14:sldId id="322"/>
            <p14:sldId id="323"/>
            <p14:sldId id="324"/>
            <p14:sldId id="326"/>
            <p14:sldId id="325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hQAIVRJSxIb1nHCFw6If8AHjA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7CE07E-DA61-46B2-908E-ED2E2D251D75}">
  <a:tblStyle styleId="{907CE07E-DA61-46B2-908E-ED2E2D251D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F40134-E6C4-4097-AEF0-C6EF921D76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5AA636-EA01-489E-9EA7-0130457CA80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0AC1F8-F24C-464C-AF79-C02648F5C41E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6" autoAdjust="0"/>
  </p:normalViewPr>
  <p:slideViewPr>
    <p:cSldViewPr snapToGrid="0">
      <p:cViewPr varScale="1">
        <p:scale>
          <a:sx n="60" d="100"/>
          <a:sy n="60" d="100"/>
        </p:scale>
        <p:origin x="714" y="45"/>
      </p:cViewPr>
      <p:guideLst/>
    </p:cSldViewPr>
  </p:slideViewPr>
  <p:notesTextViewPr>
    <p:cViewPr>
      <p:scale>
        <a:sx n="98" d="100"/>
        <a:sy n="98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14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algn="l"/>
            <a:r>
              <a:rPr lang="en-US" altLang="ko-KR" sz="1800" b="0" i="0" u="none" strike="noStrike" baseline="0" dirty="0">
                <a:latin typeface="CharisSIL"/>
              </a:rPr>
              <a:t>charge repulsion force </a:t>
            </a:r>
            <a:r>
              <a:rPr lang="ko-KR" altLang="en-US" sz="1800" b="0" i="0" u="none" strike="noStrike" baseline="0" dirty="0">
                <a:latin typeface="CharisSIL"/>
              </a:rPr>
              <a:t>때문에</a:t>
            </a:r>
            <a:r>
              <a:rPr lang="en-US" altLang="ko-KR" sz="1800" b="0" i="0" u="none" strike="noStrike" baseline="0" dirty="0">
                <a:latin typeface="CharisSIL"/>
              </a:rPr>
              <a:t> the bunch head gets energy while the bunch tail loses energy</a:t>
            </a:r>
            <a:endParaRPr lang="en-US"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(a): 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483a8203"/>
              </a:rPr>
              <a:t>bunch head moving faster than the bunch tail</a:t>
            </a:r>
          </a:p>
          <a:p>
            <a:pPr algn="l"/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14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Linear approximation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R56: dispersion in dispersive section(R56b)</a:t>
            </a: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07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dirty="0">
                <a:latin typeface="+mn-lt"/>
              </a:rPr>
              <a:t>High order effect</a:t>
            </a:r>
            <a:r>
              <a:rPr lang="ko-KR" altLang="en-US" sz="1200" dirty="0">
                <a:latin typeface="+mn-lt"/>
              </a:rPr>
              <a:t>의 예</a:t>
            </a:r>
            <a:r>
              <a:rPr lang="en-US" altLang="ko-KR" sz="1200" dirty="0">
                <a:latin typeface="+mn-lt"/>
              </a:rPr>
              <a:t>: second order longitudinal dispersion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Collimator: transverse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이 큰 전자들을 제거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-&gt;emittance, beam size 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조절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, energy chirp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의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spread 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제거</a:t>
            </a:r>
            <a:endParaRPr lang="en-US" altLang="ko-KR"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200fC-&gt;20fC</a:t>
            </a:r>
            <a:endParaRPr lang="ko-KR" altLang="en-US"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775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Detector: phosphor screen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Zero-crossing point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에서 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minimized impact of THz power fluctuation, angular change is approximately linear.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b="0" i="0" dirty="0">
                <a:effectLst/>
                <a:latin typeface="Arial" panose="020B0604020202020204" pitchFamily="34" charset="0"/>
              </a:rPr>
              <a:t>Dynamic range: where </a:t>
            </a:r>
            <a:r>
              <a:rPr lang="en-US" altLang="ko-K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the time is linearly correlated with the deflection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b="0" i="0" dirty="0">
                <a:effectLst/>
                <a:latin typeface="Arial" panose="020B0604020202020204" pitchFamily="34" charset="0"/>
              </a:rPr>
              <a:t>Accuracy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는 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483a8203"/>
              </a:rPr>
              <a:t>fluctuation of the beam centroid divergence</a:t>
            </a:r>
            <a:r>
              <a:rPr lang="ko-KR" altLang="en-US" sz="1800" b="0" i="0" u="none" strike="noStrike" baseline="0" dirty="0">
                <a:solidFill>
                  <a:srgbClr val="231F20"/>
                </a:solidFill>
                <a:latin typeface="AdvOT483a8203"/>
              </a:rPr>
              <a:t>가 낮을 수록 좋아짐</a:t>
            </a:r>
            <a:endParaRPr lang="en-US" altLang="ko-KR" b="0" i="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1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1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algn="l"/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483a8203"/>
              </a:rPr>
              <a:t>electron bunch length is longer than the dynamic range(~250fs) of THz deflector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023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(d): </a:t>
            </a:r>
            <a:r>
              <a:rPr lang="en-US" altLang="ko-KR" sz="1800" b="0" i="0" u="none" strike="noStrike" baseline="0" dirty="0">
                <a:solidFill>
                  <a:srgbClr val="231F20"/>
                </a:solidFill>
                <a:latin typeface="AdvOT483a8203"/>
              </a:rPr>
              <a:t>long-term stability of the bunch length and timing jitter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  <a:ea typeface="Arial"/>
                <a:cs typeface="Arial"/>
                <a:sym typeface="Arial"/>
              </a:rPr>
              <a:t>High </a:t>
            </a:r>
            <a:r>
              <a:rPr lang="en-US" sz="1800" b="0" i="0" u="none" strike="noStrike" baseline="0">
                <a:solidFill>
                  <a:srgbClr val="231F20"/>
                </a:solidFill>
                <a:latin typeface="AdvOT483a8203"/>
                <a:ea typeface="Arial"/>
                <a:cs typeface="Arial"/>
                <a:sym typeface="Arial"/>
              </a:rPr>
              <a:t>order long.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AdvOT483a8203"/>
                <a:ea typeface="Arial"/>
                <a:cs typeface="Arial"/>
                <a:sym typeface="Arial"/>
              </a:rPr>
              <a:t>dispersion can be compensated by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AdvOT483a8203"/>
                <a:ea typeface="Arial"/>
                <a:cs typeface="Arial"/>
                <a:sym typeface="Arial"/>
              </a:rPr>
              <a:t>sextupole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88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Bismuth: monoclinic, strong electron-phonon coupling due to its </a:t>
            </a:r>
            <a:r>
              <a:rPr lang="en-US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Peierls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distorted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-&gt;</a:t>
            </a:r>
            <a:r>
              <a:rPr lang="en-US" altLang="ko-KR" sz="2800" b="0" i="0" dirty="0">
                <a:solidFill>
                  <a:srgbClr val="1D1E27"/>
                </a:solidFill>
                <a:effectLst/>
                <a:latin typeface="Noto Sans" panose="020B0502040504020204" pitchFamily="34" charset="0"/>
              </a:rPr>
              <a:t>large-amplitude phonon motion </a:t>
            </a:r>
            <a:r>
              <a:rPr lang="ko-KR" altLang="en-US" sz="2800" b="0" i="0" dirty="0">
                <a:solidFill>
                  <a:srgbClr val="1D1E27"/>
                </a:solidFill>
                <a:effectLst/>
                <a:latin typeface="Noto Sans" panose="020B0502040504020204" pitchFamily="34" charset="0"/>
              </a:rPr>
              <a:t>연구에 많이 사용됨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b="0" i="0" dirty="0">
                <a:solidFill>
                  <a:srgbClr val="1D1E27"/>
                </a:solidFill>
                <a:effectLst/>
                <a:latin typeface="Noto Sans" panose="020B0502040504020204" pitchFamily="34" charset="0"/>
              </a:rPr>
              <a:t> photoexcitation-&gt;sudden change in the lattice potential-&gt;A1g mode oscillation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86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Anharmonic: A1g phonon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이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wavevector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의 부호가 반대인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개의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phonon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으로 붕괴하여 생성</a:t>
            </a:r>
            <a:endParaRPr lang="en-US" altLang="ko-KR"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altLang="ko-KR" b="0" i="0" dirty="0">
                <a:solidFill>
                  <a:srgbClr val="1D1E27"/>
                </a:solidFill>
                <a:effectLst/>
                <a:latin typeface="Noto Sans" panose="020B0502040504020204" pitchFamily="34" charset="0"/>
              </a:rPr>
              <a:t>resonance condition</a:t>
            </a:r>
            <a:r>
              <a:rPr lang="ko-KR" altLang="en-US" b="0" i="0" dirty="0">
                <a:solidFill>
                  <a:srgbClr val="1D1E27"/>
                </a:solidFill>
                <a:effectLst/>
                <a:latin typeface="Noto Sans" panose="020B0502040504020204" pitchFamily="34" charset="0"/>
              </a:rPr>
              <a:t>은 </a:t>
            </a: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A1g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b="0" i="0" dirty="0" err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freq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의 절반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23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9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675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179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p38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75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03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7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If the same laser system is used to both generate photoelectrons and excite the sample, we then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-US" b="0" i="0" dirty="0" err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τΔpp</a:t>
            </a: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r>
              <a:rPr lang="en-US" b="0" i="0" dirty="0" err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τΔeTOF</a:t>
            </a: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, where </a:t>
            </a:r>
            <a:r>
              <a:rPr lang="en-US" b="0" i="0" dirty="0" err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τΔeTOF</a:t>
            </a: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is the electron time of flight (TOF)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67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Velocity bunching: </a:t>
            </a:r>
            <a:r>
              <a:rPr lang="en-US" altLang="ko-KR" dirty="0"/>
              <a:t>a difference in longitudinal momentum translates into a difference in longitudinal velocities,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energy chirp-&gt;</a:t>
            </a: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tail have a higher energy-&gt;tail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catches up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50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The electron beam gets a time-dependent angular kick from the THz pulse when it passes through the slit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The terahertz pulse and the electrons interact in a narrow slit, -&gt;deflects the electron beam.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By correlating these deflections with the terahertz pulses, we can measure and sort the beam arrival time on a shot-by-shot basis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timing jitter </a:t>
            </a:r>
            <a:r>
              <a:rPr lang="en-US" altLang="ko-KR" sz="1800" dirty="0" err="1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Δt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 is linearly correlated with the beam energy jitter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Accuracy: 12fs(FWHM) for</a:t>
            </a:r>
            <a:r>
              <a:rPr lang="ko-KR" altLang="en-US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ko-KR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real-time</a:t>
            </a:r>
            <a:r>
              <a:rPr lang="ko-KR" altLang="en-US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ko-KR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time</a:t>
            </a:r>
            <a:r>
              <a:rPr lang="ko-KR" altLang="en-US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ko-KR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stamping(beam energy stability </a:t>
            </a:r>
            <a:r>
              <a:rPr lang="ko-KR" altLang="en-US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때문에 정확성이 낮아짐</a:t>
            </a:r>
            <a:r>
              <a:rPr lang="en-US" altLang="ko-KR" sz="1800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  <a:ea typeface="Arial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4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D1, D2: dielectric tube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THz 1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은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vertical, 2</a:t>
            </a:r>
            <a:r>
              <a:rPr lang="ko-KR" altLang="en-US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는 </a:t>
            </a:r>
            <a:r>
              <a:rPr lang="en-US" altLang="ko-KR" b="0" i="0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horizontal</a:t>
            </a: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2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 rot="5400000">
            <a:off x="8914851" y="2445333"/>
            <a:ext cx="7263453" cy="328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 rot="5400000">
            <a:off x="2248739" y="-744881"/>
            <a:ext cx="7263453" cy="966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1039599" y="2136785"/>
            <a:ext cx="13141763" cy="35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98"/>
              <a:buFont typeface="Calibri"/>
              <a:buNone/>
              <a:defRPr sz="74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1039599" y="5735770"/>
            <a:ext cx="13141763" cy="187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rgbClr val="888888"/>
              </a:buClr>
              <a:buSzPts val="2999"/>
              <a:buNone/>
              <a:defRPr sz="3000">
                <a:solidFill>
                  <a:srgbClr val="888888"/>
                </a:solidFill>
              </a:defRPr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499"/>
              <a:buNone/>
              <a:defRPr sz="2498">
                <a:solidFill>
                  <a:srgbClr val="888888"/>
                </a:solidFill>
              </a:defRPr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249"/>
              <a:buNone/>
              <a:defRPr sz="2249">
                <a:solidFill>
                  <a:srgbClr val="888888"/>
                </a:solidFill>
              </a:defRPr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047534" y="2281609"/>
            <a:ext cx="6475651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2"/>
          </p:nvPr>
        </p:nvSpPr>
        <p:spPr>
          <a:xfrm>
            <a:off x="7713644" y="2281609"/>
            <a:ext cx="6475651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1049520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1049519" y="2101071"/>
            <a:ext cx="6445891" cy="10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999"/>
              <a:buNone/>
              <a:defRPr sz="3000" b="1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None/>
              <a:defRPr sz="2498" b="1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249"/>
              <a:buNone/>
              <a:defRPr sz="2249" b="1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2"/>
          </p:nvPr>
        </p:nvSpPr>
        <p:spPr>
          <a:xfrm>
            <a:off x="1049519" y="3130764"/>
            <a:ext cx="6445891" cy="460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3"/>
          </p:nvPr>
        </p:nvSpPr>
        <p:spPr>
          <a:xfrm>
            <a:off x="7713645" y="2101071"/>
            <a:ext cx="6477635" cy="10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999"/>
              <a:buNone/>
              <a:defRPr sz="3000" b="1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None/>
              <a:defRPr sz="2498" b="1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249"/>
              <a:buNone/>
              <a:defRPr sz="2249" b="1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4"/>
          </p:nvPr>
        </p:nvSpPr>
        <p:spPr>
          <a:xfrm>
            <a:off x="7713645" y="3130764"/>
            <a:ext cx="6477635" cy="460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>
            <a:spLocks noGrp="1"/>
          </p:cNvSpPr>
          <p:nvPr>
            <p:ph type="title"/>
          </p:nvPr>
        </p:nvSpPr>
        <p:spPr>
          <a:xfrm>
            <a:off x="1049521" y="571394"/>
            <a:ext cx="4914270" cy="199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1"/>
          </p:nvPr>
        </p:nvSpPr>
        <p:spPr>
          <a:xfrm>
            <a:off x="6477636" y="1234061"/>
            <a:ext cx="7713643" cy="609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482529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4000"/>
            </a:lvl1pPr>
            <a:lvl2pPr marL="914386" lvl="1" indent="-4507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500"/>
            </a:lvl2pPr>
            <a:lvl3pPr marL="1371579" lvl="2" indent="-419029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999"/>
              <a:buChar char="•"/>
              <a:defRPr sz="3000"/>
            </a:lvl3pPr>
            <a:lvl4pPr marL="1828774" lvl="3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4pPr>
            <a:lvl5pPr marL="2285969" lvl="4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5pPr>
            <a:lvl6pPr marL="2743159" lvl="5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6pPr>
            <a:lvl7pPr marL="3200355" lvl="6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7pPr>
            <a:lvl8pPr marL="3657546" lvl="7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8pPr>
            <a:lvl9pPr marL="4114739" lvl="8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body" idx="2"/>
          </p:nvPr>
        </p:nvSpPr>
        <p:spPr>
          <a:xfrm>
            <a:off x="1049521" y="2571280"/>
            <a:ext cx="4914270" cy="47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>
            <a:spLocks noGrp="1"/>
          </p:cNvSpPr>
          <p:nvPr>
            <p:ph type="title"/>
          </p:nvPr>
        </p:nvSpPr>
        <p:spPr>
          <a:xfrm>
            <a:off x="1049521" y="571394"/>
            <a:ext cx="4914270" cy="199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>
            <a:spLocks noGrp="1"/>
          </p:cNvSpPr>
          <p:nvPr>
            <p:ph type="pic" idx="2"/>
          </p:nvPr>
        </p:nvSpPr>
        <p:spPr>
          <a:xfrm>
            <a:off x="6477636" y="1234061"/>
            <a:ext cx="7713643" cy="609090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9"/>
          <p:cNvSpPr txBox="1">
            <a:spLocks noGrp="1"/>
          </p:cNvSpPr>
          <p:nvPr>
            <p:ph type="body" idx="1"/>
          </p:nvPr>
        </p:nvSpPr>
        <p:spPr>
          <a:xfrm>
            <a:off x="1049521" y="2571280"/>
            <a:ext cx="4914270" cy="47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body" idx="1"/>
          </p:nvPr>
        </p:nvSpPr>
        <p:spPr>
          <a:xfrm rot="5400000">
            <a:off x="4899330" y="-1570187"/>
            <a:ext cx="5438166" cy="131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99"/>
              <a:buFont typeface="Calibri"/>
              <a:buNone/>
              <a:defRPr sz="5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1047536" y="2281609"/>
            <a:ext cx="13141763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786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Char char="•"/>
              <a:defRPr sz="3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036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999"/>
              <a:buFont typeface="Arial"/>
              <a:buChar char="•"/>
              <a:defRPr sz="2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286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Char char="•"/>
              <a:defRPr sz="2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b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8.b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4" y="8363168"/>
            <a:ext cx="15236823" cy="207751"/>
          </a:xfrm>
          <a:prstGeom prst="rect">
            <a:avLst/>
          </a:prstGeom>
          <a:solidFill>
            <a:srgbClr val="0C2B64">
              <a:alpha val="30980"/>
            </a:srgbClr>
          </a:solidFill>
          <a:ln>
            <a:noFill/>
          </a:ln>
        </p:spPr>
        <p:txBody>
          <a:bodyPr spcFirstLastPara="1" wrap="square" lIns="91426" tIns="45699" rIns="91426" bIns="45699" anchor="t" anchorCtr="0">
            <a:noAutofit/>
          </a:bodyPr>
          <a:lstStyle/>
          <a:p>
            <a:endParaRPr sz="225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10277477" y="6"/>
            <a:ext cx="4959350" cy="8363163"/>
            <a:chOff x="10277475" y="1"/>
            <a:chExt cx="4959350" cy="8363163"/>
          </a:xfrm>
        </p:grpSpPr>
        <p:sp>
          <p:nvSpPr>
            <p:cNvPr id="92" name="Google Shape;92;p1"/>
            <p:cNvSpPr/>
            <p:nvPr/>
          </p:nvSpPr>
          <p:spPr>
            <a:xfrm>
              <a:off x="10277475" y="1"/>
              <a:ext cx="4959350" cy="8363163"/>
            </a:xfrm>
            <a:prstGeom prst="rect">
              <a:avLst/>
            </a:prstGeom>
            <a:solidFill>
              <a:srgbClr val="DDEAF6">
                <a:alpha val="60000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"/>
          <p:cNvGrpSpPr/>
          <p:nvPr/>
        </p:nvGrpSpPr>
        <p:grpSpPr>
          <a:xfrm>
            <a:off x="626973" y="1972875"/>
            <a:ext cx="13941784" cy="1846617"/>
            <a:chOff x="620329" y="2120604"/>
            <a:chExt cx="10674762" cy="1846618"/>
          </a:xfrm>
        </p:grpSpPr>
        <p:sp>
          <p:nvSpPr>
            <p:cNvPr id="95" name="Google Shape;95;p1"/>
            <p:cNvSpPr txBox="1"/>
            <p:nvPr/>
          </p:nvSpPr>
          <p:spPr>
            <a:xfrm>
              <a:off x="620329" y="2120604"/>
              <a:ext cx="10668117" cy="1846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Breaking 50 Femtosecond Resolution Barrier in MeV Ultrafast Electron Diffraction</a:t>
              </a:r>
            </a:p>
            <a:p>
              <a:r>
                <a:rPr lang="en-US" altLang="ko-KR" sz="38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with a Double Bend Achromat Compressor</a:t>
              </a: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626973" y="3119357"/>
              <a:ext cx="10668118" cy="476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endParaRPr sz="249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98" name="Google Shape;98;p1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</p:txBody>
        </p:sp>
      </p:grpSp>
      <p:pic>
        <p:nvPicPr>
          <p:cNvPr id="102" name="Google Shape;102;p1" descr="EMB000044543ae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7477" y="4945817"/>
            <a:ext cx="4959350" cy="27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65CCB482-2326-AEE6-DA2D-5EE1EC5E952D}"/>
              </a:ext>
            </a:extLst>
          </p:cNvPr>
          <p:cNvSpPr txBox="1"/>
          <p:nvPr/>
        </p:nvSpPr>
        <p:spPr>
          <a:xfrm>
            <a:off x="626973" y="7258493"/>
            <a:ext cx="5054636" cy="46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2398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17, Jan 2025</a:t>
            </a:r>
            <a:endParaRPr sz="2398" b="1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1">
            <a:extLst>
              <a:ext uri="{FF2B5EF4-FFF2-40B4-BE49-F238E27FC236}">
                <a16:creationId xmlns:a16="http://schemas.microsoft.com/office/drawing/2014/main" id="{CBDF947D-E036-D05F-36B1-B2049990437E}"/>
              </a:ext>
            </a:extLst>
          </p:cNvPr>
          <p:cNvSpPr txBox="1"/>
          <p:nvPr/>
        </p:nvSpPr>
        <p:spPr>
          <a:xfrm>
            <a:off x="1166726" y="3825753"/>
            <a:ext cx="13933106" cy="47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24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Minseo </a:t>
            </a:r>
            <a:r>
              <a:rPr lang="en-US" sz="2498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Jeong</a:t>
            </a:r>
            <a:endParaRPr sz="2498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Setup</a:t>
            </a:r>
            <a:endParaRPr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0893708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Compression of pulse and reduction of jitter via double bend achromat(DBA), which consists of two bending magnets and three quadrupoles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67B801-96C5-4039-903A-CCB5EA6AB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40" y="4084137"/>
            <a:ext cx="13071943" cy="34792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0F31CB-88EA-470D-AF8C-593BEF2C953D}"/>
              </a:ext>
            </a:extLst>
          </p:cNvPr>
          <p:cNvSpPr txBox="1"/>
          <p:nvPr/>
        </p:nvSpPr>
        <p:spPr>
          <a:xfrm>
            <a:off x="818563" y="2647045"/>
            <a:ext cx="4515438" cy="1523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Gun : 2.4 cell RF (2.856GHz) gun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Electron beam energy : 3MeV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UV laser  pulse length : ~100fs (FWHM)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UV laser transverse size : ∼200μm (FWHM)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C79EF-B1E8-4FD0-A80E-2C42A4D818DB}"/>
              </a:ext>
            </a:extLst>
          </p:cNvPr>
          <p:cNvSpPr txBox="1"/>
          <p:nvPr/>
        </p:nvSpPr>
        <p:spPr>
          <a:xfrm>
            <a:off x="6178960" y="7702403"/>
            <a:ext cx="287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F. Qi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et al.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Phys. Rev. Lett. (2020)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960BD4-51A7-4801-A2CA-D2CFBF0F2373}"/>
              </a:ext>
            </a:extLst>
          </p:cNvPr>
          <p:cNvSpPr txBox="1"/>
          <p:nvPr/>
        </p:nvSpPr>
        <p:spPr>
          <a:xfrm>
            <a:off x="9462503" y="2552923"/>
            <a:ext cx="5207654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bending angles of the two dipole magnets : ±60° respectively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effective length of the bending magnet : ~28cm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beam trajectory offset before and after the DBA  : 70cm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Initial bunch charge : 200fC</a:t>
            </a:r>
          </a:p>
        </p:txBody>
      </p:sp>
    </p:spTree>
    <p:extLst>
      <p:ext uri="{BB962C8B-B14F-4D97-AF65-F5344CB8AC3E}">
        <p14:creationId xmlns:p14="http://schemas.microsoft.com/office/powerpoint/2010/main" val="57709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Setup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/>
              <p:nvPr/>
            </p:nvSpPr>
            <p:spPr>
              <a:xfrm>
                <a:off x="818563" y="1515197"/>
                <a:ext cx="13295002" cy="452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Using a RF field to produce energy chirp causes the RF phase jitter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Positive energy chirp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ko-KR" sz="2400" dirty="0"/>
                  <a:t> is produced by space charge force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Energy chirp is controlled by solenoid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Inside the drift, negative longitudinal dispersion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/>
                  <a:t> is obtained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To achieve isochronous condition,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2400" dirty="0"/>
                  <a:t> should be satisfied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In this case, the time of flight of the beam is independent of its energy, thus the RF amplitude jitter will not convert into arrival time jitter.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3" y="1515197"/>
                <a:ext cx="13295002" cy="4523226"/>
              </a:xfrm>
              <a:prstGeom prst="rect">
                <a:avLst/>
              </a:prstGeom>
              <a:blipFill>
                <a:blip r:embed="rId4"/>
                <a:stretch>
                  <a:fillRect l="-688" r="-229" b="-2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A85AC636-3D49-4310-90E0-DBC5495E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30" y="5170391"/>
            <a:ext cx="6289041" cy="25298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A4EDE9F-300D-401B-A1F9-28F852248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11" y="5170391"/>
            <a:ext cx="6289041" cy="25310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95F84E-146B-4678-8A98-9412E8BE8C34}"/>
              </a:ext>
            </a:extLst>
          </p:cNvPr>
          <p:cNvSpPr txBox="1"/>
          <p:nvPr/>
        </p:nvSpPr>
        <p:spPr>
          <a:xfrm>
            <a:off x="8457889" y="7805710"/>
            <a:ext cx="287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555555"/>
                </a:solidFill>
                <a:latin typeface="+mn-lt"/>
              </a:rPr>
              <a:t>A. He. et al. </a:t>
            </a:r>
            <a:r>
              <a:rPr lang="en-US" altLang="ko-KR" dirty="0"/>
              <a:t>Phys. Rev. ST Accel. Beams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(2015)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Setup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/>
              <p:nvPr/>
            </p:nvSpPr>
            <p:spPr>
              <a:xfrm>
                <a:off x="818563" y="1515197"/>
                <a:ext cx="13787983" cy="2766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l-GR" altLang="ko-KR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sub>
                        </m:sSub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𝑢𝑛𝑐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ko-KR" sz="24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Full compression condition at the sample: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24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Three quadrupoles are set to zero out the transverse dispersion at the DBA exit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For 3MeV beam,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ko-KR" sz="2400" dirty="0"/>
                  <a:t>= 7.7cm,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ko-KR" sz="2400" dirty="0"/>
                  <a:t>= -6.0cm,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ko-KR" sz="2400" dirty="0"/>
                  <a:t>= -1.7cm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3" y="1515197"/>
                <a:ext cx="13787983" cy="2766398"/>
              </a:xfrm>
              <a:prstGeom prst="rect">
                <a:avLst/>
              </a:prstGeom>
              <a:blipFill>
                <a:blip r:embed="rId4"/>
                <a:stretch>
                  <a:fillRect l="-575" b="-4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08F83168-1AEE-46A2-82E3-DF1C2E072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40" y="4391843"/>
            <a:ext cx="13071943" cy="3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Setup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3787983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Performance of the system is subject to the spread of the initial energy chirp and higher-order effects in the transport line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Collimator eliminates spread of energy chirp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A slit is placed inside the DBA to remove the electrons at bunch head and tail where the energy chirp is dominated by nonlinear curvature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D31256F-C112-433F-8E53-BBF7C2569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40" y="4770783"/>
            <a:ext cx="13071943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6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Setup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3350661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THz streaking was used to measure arrival time of beam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-single-cycle THz pulse produced by the 800 nm laser in a LiNbO</a:t>
            </a:r>
            <a:r>
              <a:rPr lang="en-US" altLang="ko-KR" sz="2400" baseline="-25000" dirty="0"/>
              <a:t>3</a:t>
            </a:r>
            <a:r>
              <a:rPr lang="en-US" altLang="ko-KR" sz="2400" dirty="0"/>
              <a:t> crystal is focused to a 100</a:t>
            </a:r>
            <a:r>
              <a:rPr lang="el-GR" altLang="ko-KR" sz="2400" dirty="0"/>
              <a:t>μ</a:t>
            </a:r>
            <a:r>
              <a:rPr lang="en-US" altLang="ko-KR" sz="2400" dirty="0"/>
              <a:t>m circular hole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Dynamic range: ~250fs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Fluctuation of the beam centroid divergence: 18</a:t>
            </a:r>
            <a:r>
              <a:rPr lang="el-GR" altLang="ko-KR" sz="2400" dirty="0"/>
              <a:t>μ</a:t>
            </a:r>
            <a:r>
              <a:rPr lang="en-US" altLang="ko-KR" sz="2400" dirty="0"/>
              <a:t>rad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Accuracy of THz streaking: 4fs(FWHM)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A005FC-050C-4408-AFAC-99FC1B641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701" y="2667923"/>
            <a:ext cx="6010490" cy="39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2961047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+mn-lt"/>
              </a:rPr>
              <a:t>Since the longitudinal dispersion depends on beam energy, the arrival time at the sample is immune to RF amplitude fluctuation only for a specific beam energy</a:t>
            </a:r>
          </a:p>
          <a:p>
            <a:pPr algn="l"/>
            <a:r>
              <a:rPr lang="en-US" altLang="ko-KR" sz="2400" dirty="0">
                <a:latin typeface="+mn-lt"/>
              </a:rPr>
              <a:t>   - </a:t>
            </a:r>
            <a:r>
              <a:rPr lang="en-US" altLang="ko-KR" sz="2400" b="0" i="0" u="none" strike="noStrike" baseline="0" dirty="0">
                <a:solidFill>
                  <a:srgbClr val="231F20"/>
                </a:solidFill>
                <a:latin typeface="+mn-lt"/>
              </a:rPr>
              <a:t>When the beam energy is lower, DBA undercompensates the longitudinal</a:t>
            </a:r>
          </a:p>
          <a:p>
            <a:pPr algn="l"/>
            <a:r>
              <a:rPr lang="en-US" altLang="ko-KR" sz="2400" b="0" i="0" u="none" strike="noStrike" baseline="0" dirty="0">
                <a:solidFill>
                  <a:srgbClr val="231F20"/>
                </a:solidFill>
                <a:latin typeface="+mn-lt"/>
              </a:rPr>
              <a:t>dispersion of the drifts and thus the whole beam line has negative longitudinal dispersion such that higher energy electrons have shorter time of flight. </a:t>
            </a:r>
          </a:p>
          <a:p>
            <a:pPr algn="l"/>
            <a:r>
              <a:rPr lang="en-US" altLang="ko-KR" sz="2400" dirty="0">
                <a:solidFill>
                  <a:srgbClr val="231F20"/>
                </a:solidFill>
                <a:latin typeface="+mn-lt"/>
              </a:rPr>
              <a:t>   -</a:t>
            </a:r>
            <a:r>
              <a:rPr lang="en-US" altLang="ko-KR" sz="2400" b="0" i="0" u="none" strike="noStrike" baseline="0" dirty="0">
                <a:solidFill>
                  <a:srgbClr val="231F20"/>
                </a:solidFill>
                <a:latin typeface="+mn-lt"/>
              </a:rPr>
              <a:t> When the beam energy is higher, DBA overcompensates the longitudinal dispersion of the drifts and as a result higher energy electrons have longer time of flight</a:t>
            </a:r>
            <a:endParaRPr lang="en-US" altLang="ko-KR" sz="24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+mn-lt"/>
              </a:rPr>
              <a:t>The slight nonlinear dependence of the beam arrival time on beam energy is due to second order longitudinal dispersion of the DBA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859435-D97A-4BBE-97C0-D10C60F64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011" y="4108924"/>
            <a:ext cx="4771429" cy="3676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04B0A8-A947-4DF5-8F8D-CA3B334106B2}"/>
              </a:ext>
            </a:extLst>
          </p:cNvPr>
          <p:cNvSpPr txBox="1"/>
          <p:nvPr/>
        </p:nvSpPr>
        <p:spPr>
          <a:xfrm>
            <a:off x="12236473" y="5901041"/>
            <a:ext cx="2081500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Red: 2.8MeV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Black: 3.0MeV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Blue: 3.2MeV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976BC45-333A-495E-9E5D-78A897E13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30" y="5770575"/>
            <a:ext cx="5836818" cy="19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66F3B5B-C850-4FDA-8223-8A6A0ACF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40" y="1590360"/>
            <a:ext cx="10415544" cy="59276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FD4BB8-B9A9-47C2-9C14-A4E7CE09D7DC}"/>
                  </a:ext>
                </a:extLst>
              </p:cNvPr>
              <p:cNvSpPr txBox="1"/>
              <p:nvPr/>
            </p:nvSpPr>
            <p:spPr>
              <a:xfrm>
                <a:off x="1399061" y="2780272"/>
                <a:ext cx="1079992" cy="785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x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ko-KR" sz="1600" dirty="0"/>
                  <a:t> E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y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altLang="ko-KR" sz="1600" dirty="0"/>
                  <a:t>z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FD4BB8-B9A9-47C2-9C14-A4E7CE09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61" y="2780272"/>
                <a:ext cx="1079992" cy="785343"/>
              </a:xfrm>
              <a:prstGeom prst="rect">
                <a:avLst/>
              </a:prstGeom>
              <a:blipFill>
                <a:blip r:embed="rId5"/>
                <a:stretch>
                  <a:fillRect l="-2260" b="-93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480583B-BB0B-4619-A6D0-3000A1F78220}"/>
              </a:ext>
            </a:extLst>
          </p:cNvPr>
          <p:cNvSpPr txBox="1"/>
          <p:nvPr/>
        </p:nvSpPr>
        <p:spPr>
          <a:xfrm>
            <a:off x="3881451" y="7695605"/>
            <a:ext cx="315752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Bunch length: ~100fs(FWHM)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AA59E0-7CEB-43D8-A06D-5A7A433AFA0E}"/>
              </a:ext>
            </a:extLst>
          </p:cNvPr>
          <p:cNvSpPr txBox="1"/>
          <p:nvPr/>
        </p:nvSpPr>
        <p:spPr>
          <a:xfrm>
            <a:off x="8748096" y="7695604"/>
            <a:ext cx="315752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Bunch length: ~50fs(FWHM)</a:t>
            </a:r>
          </a:p>
        </p:txBody>
      </p:sp>
    </p:spTree>
    <p:extLst>
      <p:ext uri="{BB962C8B-B14F-4D97-AF65-F5344CB8AC3E}">
        <p14:creationId xmlns:p14="http://schemas.microsoft.com/office/powerpoint/2010/main" val="26431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3000804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Electron bunch length after full compression: 29fs(FWHM)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Timing jitter before DBA/ at the sample: 200fs/22fs(FWHM)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Residual timing jitter is caused by the RF phase jitter from RF gun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Convolution of bunch length and timing jitter: ~40fs(FWHM)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If laser pulse length is ~25fs, then 50fs resolution can be achieved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0EB4656-FCDE-4AF5-8B18-9EC4D505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12" y="4530333"/>
            <a:ext cx="7442434" cy="32783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767B0BB-5C12-4328-A41D-C42B99E24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89" y="4564000"/>
            <a:ext cx="7112323" cy="32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3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2" y="870693"/>
            <a:ext cx="7491309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Demonstration of pump-probe experiment 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2" y="1515197"/>
            <a:ext cx="1315187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A</a:t>
            </a:r>
            <a:r>
              <a:rPr lang="en-US" altLang="ko-KR" sz="2400" baseline="-25000" dirty="0"/>
              <a:t>1g</a:t>
            </a:r>
            <a:r>
              <a:rPr lang="en-US" altLang="ko-KR" sz="2400" dirty="0"/>
              <a:t> phonon dynamics of bismuth was used to demonstrate pump-probe experiment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800nm laser with fluence 2.4mJ/cm</a:t>
            </a:r>
            <a:r>
              <a:rPr lang="en-US" altLang="ko-KR" sz="2400" baseline="30000" dirty="0"/>
              <a:t>2</a:t>
            </a:r>
            <a:r>
              <a:rPr lang="en-US" altLang="ko-KR" sz="2400" dirty="0"/>
              <a:t> was used as pump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9D934B-7A0A-40A4-A551-CFFFA7F1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" y="3287400"/>
            <a:ext cx="4762500" cy="4057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72D131-D56F-4672-8E2C-9CA99988E7B2}"/>
              </a:ext>
            </a:extLst>
          </p:cNvPr>
          <p:cNvSpPr txBox="1"/>
          <p:nvPr/>
        </p:nvSpPr>
        <p:spPr>
          <a:xfrm>
            <a:off x="1572456" y="7714397"/>
            <a:ext cx="3254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555555"/>
                </a:solidFill>
                <a:latin typeface="+mn-lt"/>
              </a:rPr>
              <a:t>E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.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+mn-lt"/>
              </a:rPr>
              <a:t>Zijlstra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et al.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Phys. Rev. </a:t>
            </a:r>
            <a:r>
              <a:rPr lang="en-US" altLang="ko-KR" dirty="0">
                <a:latin typeface="+mn-lt"/>
              </a:rPr>
              <a:t>B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. (2006)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8FC708-266C-4EF2-B7A5-325D43082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472" y="3287400"/>
            <a:ext cx="88963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1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2" y="870693"/>
            <a:ext cx="7491309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Demonstration of pump-probe experiment 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5613727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Measured oscillation frequency of A</a:t>
            </a:r>
            <a:r>
              <a:rPr lang="en-US" altLang="ko-KR" sz="2400" baseline="-25000" dirty="0"/>
              <a:t>1g</a:t>
            </a:r>
            <a:r>
              <a:rPr lang="en-US" altLang="ko-KR" sz="2400" dirty="0"/>
              <a:t> mode : ~2.6 THz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(Previous result by X-ray diffraction:                                2.4~2.8THz)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Measured oscillation frequency of anharmonic decay of A</a:t>
            </a:r>
            <a:r>
              <a:rPr lang="en-US" altLang="ko-KR" sz="2400" baseline="-25000" dirty="0"/>
              <a:t>1g</a:t>
            </a:r>
            <a:r>
              <a:rPr lang="en-US" altLang="ko-KR" sz="2400" dirty="0"/>
              <a:t> phonon: ~1.3THz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4DF861-F6A6-4969-A80F-EF20C0D5E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91" y="4537010"/>
            <a:ext cx="8295966" cy="32887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0DC3C6C-E957-4C9E-91A3-B1323D5A3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290" y="1437709"/>
            <a:ext cx="3602942" cy="29789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6D15F4-1927-4947-8DDA-0D533DC15841}"/>
              </a:ext>
            </a:extLst>
          </p:cNvPr>
          <p:cNvSpPr txBox="1"/>
          <p:nvPr/>
        </p:nvSpPr>
        <p:spPr>
          <a:xfrm>
            <a:off x="6655967" y="4292359"/>
            <a:ext cx="360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M. </a:t>
            </a:r>
            <a:r>
              <a:rPr lang="en-US" altLang="ko-KR" dirty="0" err="1">
                <a:solidFill>
                  <a:srgbClr val="555555"/>
                </a:solidFill>
                <a:latin typeface="+mn-lt"/>
              </a:rPr>
              <a:t>Harmand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et al. </a:t>
            </a:r>
            <a:r>
              <a:rPr lang="en-US" altLang="ko-KR" dirty="0">
                <a:latin typeface="+mn-lt"/>
              </a:rPr>
              <a:t>Nat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en-US" altLang="ko-KR" dirty="0">
                <a:latin typeface="+mn-lt"/>
              </a:rPr>
              <a:t>Photonics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. (2013)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D4584C-973A-4343-82CB-3212195DFF5F}"/>
              </a:ext>
            </a:extLst>
          </p:cNvPr>
          <p:cNvSpPr txBox="1"/>
          <p:nvPr/>
        </p:nvSpPr>
        <p:spPr>
          <a:xfrm>
            <a:off x="10852952" y="4345081"/>
            <a:ext cx="360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S. Teitelbaum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et al. </a:t>
            </a:r>
            <a:r>
              <a:rPr lang="en-US" altLang="ko-KR" dirty="0">
                <a:latin typeface="+mn-lt"/>
              </a:rPr>
              <a:t>Phys. Rev. Lett.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 (2018)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7F02197-0240-4EEA-86D4-3D0A9979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94" y="1255641"/>
            <a:ext cx="4535562" cy="30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2" name="Google Shape;112;p2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14" name="Google Shape;114;p2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80095" y="725769"/>
            <a:ext cx="6030680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706476" y="1988723"/>
            <a:ext cx="11155059" cy="286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398" dirty="0">
                <a:latin typeface="+mn-lt"/>
              </a:rPr>
              <a:t>Background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398" dirty="0">
                <a:latin typeface="+mn-lt"/>
              </a:rPr>
              <a:t>Introduction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398" dirty="0">
                <a:latin typeface="+mn-lt"/>
              </a:rPr>
              <a:t>Experiment setting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ko-KR" sz="2398" dirty="0">
                <a:latin typeface="+mn-lt"/>
              </a:rPr>
              <a:t>Result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ko-KR" sz="2398" dirty="0">
                <a:latin typeface="+mn-lt"/>
              </a:rPr>
              <a:t>Demonstration of pump-probe experiment </a:t>
            </a:r>
          </a:p>
        </p:txBody>
      </p:sp>
    </p:spTree>
    <p:extLst>
      <p:ext uri="{BB962C8B-B14F-4D97-AF65-F5344CB8AC3E}">
        <p14:creationId xmlns:p14="http://schemas.microsoft.com/office/powerpoint/2010/main" val="49948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Simulation(SLAC)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772531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0221DE22-CC37-4EBE-9FB5-07121BA3B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82165"/>
              </p:ext>
            </p:extLst>
          </p:nvPr>
        </p:nvGraphicFramePr>
        <p:xfrm>
          <a:off x="626973" y="1678579"/>
          <a:ext cx="7966766" cy="2966720"/>
        </p:xfrm>
        <a:graphic>
          <a:graphicData uri="http://schemas.openxmlformats.org/drawingml/2006/table">
            <a:tbl>
              <a:tblPr firstRow="1" bandRow="1">
                <a:tableStyleId>{D8F40134-E6C4-4097-AEF0-C6EF921D7686}</a:tableStyleId>
              </a:tblPr>
              <a:tblGrid>
                <a:gridCol w="3983383">
                  <a:extLst>
                    <a:ext uri="{9D8B030D-6E8A-4147-A177-3AD203B41FA5}">
                      <a16:colId xmlns:a16="http://schemas.microsoft.com/office/drawing/2014/main" val="3668435940"/>
                    </a:ext>
                  </a:extLst>
                </a:gridCol>
                <a:gridCol w="3983383">
                  <a:extLst>
                    <a:ext uri="{9D8B030D-6E8A-4147-A177-3AD203B41FA5}">
                      <a16:colId xmlns:a16="http://schemas.microsoft.com/office/drawing/2014/main" val="2256480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4.2MeV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100fC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3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 (rms, before compressor)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112fs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7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 jitter (rms, before compressor)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36fs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11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emittance (before compressor)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26.8nm, 26.8nm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0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 (rms, after compressor)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11.6fs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175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 jitter (rms, after compressor)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21fs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99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emittance (after compressor)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29.3nm, 27.7nm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694200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F6F0BA5F-04CD-410A-B9CA-ACB1B195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99" y="4715413"/>
            <a:ext cx="12544425" cy="3175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61693F-F022-4BD1-A96A-ED9419905EC9}"/>
              </a:ext>
            </a:extLst>
          </p:cNvPr>
          <p:cNvSpPr txBox="1"/>
          <p:nvPr/>
        </p:nvSpPr>
        <p:spPr>
          <a:xfrm>
            <a:off x="2734759" y="7541905"/>
            <a:ext cx="49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T. Xu and J. England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</a:t>
            </a:r>
            <a:r>
              <a:rPr lang="en-US" altLang="ko-KR" dirty="0"/>
              <a:t>arXiv:2408.00936v2.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 (2024)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5F3DCB-13F3-470A-B8C7-0819F76D9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740" y="159788"/>
            <a:ext cx="2845211" cy="44855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43B501-0185-4FC7-9969-8D7EA46A2809}"/>
              </a:ext>
            </a:extLst>
          </p:cNvPr>
          <p:cNvSpPr txBox="1"/>
          <p:nvPr/>
        </p:nvSpPr>
        <p:spPr>
          <a:xfrm>
            <a:off x="9980095" y="2194537"/>
            <a:ext cx="4775866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ko-KR" sz="1600" dirty="0"/>
              <a:t>ζ</a:t>
            </a:r>
            <a:r>
              <a:rPr lang="en-US" altLang="ko-KR" sz="1600" dirty="0"/>
              <a:t>:relative longitudinal position within the bunch</a:t>
            </a:r>
          </a:p>
        </p:txBody>
      </p:sp>
    </p:spTree>
    <p:extLst>
      <p:ext uri="{BB962C8B-B14F-4D97-AF65-F5344CB8AC3E}">
        <p14:creationId xmlns:p14="http://schemas.microsoft.com/office/powerpoint/2010/main" val="419000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3549444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In this paper, double bend achromat(DBA) was used to electron beam compression and removal of temporal jitter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As a result, electron bunch length and timing jitter was reduced to 29fs(FWHM), 22fs(FWHM) respectively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Limitation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- Immune to RF amplitude fluctuation is applicable only for a specific beam energy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- Remaining of RF phase jitter</a:t>
            </a:r>
          </a:p>
        </p:txBody>
      </p:sp>
    </p:spTree>
    <p:extLst>
      <p:ext uri="{BB962C8B-B14F-4D97-AF65-F5344CB8AC3E}">
        <p14:creationId xmlns:p14="http://schemas.microsoft.com/office/powerpoint/2010/main" val="107056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196" y="2813123"/>
            <a:ext cx="385264" cy="39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801" y="2822736"/>
            <a:ext cx="350592" cy="377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7" name="Google Shape;1167;p38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sp>
          <p:nvSpPr>
            <p:cNvPr id="1168" name="Google Shape;1168;p38"/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1169" name="Google Shape;1169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0" name="Google Shape;1170;p38"/>
          <p:cNvGrpSpPr/>
          <p:nvPr/>
        </p:nvGrpSpPr>
        <p:grpSpPr>
          <a:xfrm>
            <a:off x="480513" y="543245"/>
            <a:ext cx="14149893" cy="2026610"/>
            <a:chOff x="480507" y="543243"/>
            <a:chExt cx="14149893" cy="2026610"/>
          </a:xfrm>
        </p:grpSpPr>
        <p:sp>
          <p:nvSpPr>
            <p:cNvPr id="1171" name="Google Shape;1171;p38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endParaRPr sz="2250" b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2" name="Google Shape;1172;p38"/>
            <p:cNvSpPr txBox="1"/>
            <p:nvPr/>
          </p:nvSpPr>
          <p:spPr>
            <a:xfrm>
              <a:off x="644896" y="1325715"/>
              <a:ext cx="13869756" cy="769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pPr algn="ctr"/>
              <a:r>
                <a:rPr lang="en-US" sz="4400" b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Thank you!</a:t>
              </a:r>
              <a:endParaRPr sz="4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3" name="Google Shape;117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0589" y="2633918"/>
            <a:ext cx="10581192" cy="5167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4" name="Google Shape;1174;p38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175" name="Google Shape;1175;p38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76" name="Google Shape;1176;p38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1D0E180-7530-42AF-AF9B-96270B356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596" y="1530448"/>
            <a:ext cx="8797384" cy="63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1332680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Ultrafast electron diffraction(UED): Imaging technique based on electron diffraction caused by ultrafast electron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75C5869-4423-4925-A483-8C55B99D3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54" y="3051544"/>
            <a:ext cx="6284396" cy="4470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FC2C3-858C-494F-88AC-976D2E174EC1}"/>
              </a:ext>
            </a:extLst>
          </p:cNvPr>
          <p:cNvSpPr txBox="1"/>
          <p:nvPr/>
        </p:nvSpPr>
        <p:spPr>
          <a:xfrm>
            <a:off x="5504305" y="7764603"/>
            <a:ext cx="422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D.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+mn-lt"/>
              </a:rPr>
              <a:t>Filippetto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 et al.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Rev. Mod. Phys. (2022).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570943C-CC95-495F-A494-352776DE1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413" y="2647044"/>
            <a:ext cx="7194868" cy="50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7725313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Comparison with X-ray diffraction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Larger momentum resolution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Higher(10</a:t>
            </a:r>
            <a:r>
              <a:rPr lang="en-US" altLang="ko-KR" sz="2400" baseline="30000" dirty="0"/>
              <a:t>4</a:t>
            </a:r>
            <a:r>
              <a:rPr lang="en-US" altLang="ko-KR" sz="2400" dirty="0"/>
              <a:t>~10</a:t>
            </a:r>
            <a:r>
              <a:rPr lang="en-US" altLang="ko-KR" sz="2400" baseline="30000" dirty="0"/>
              <a:t>6</a:t>
            </a:r>
            <a:r>
              <a:rPr lang="en-US" altLang="ko-KR" sz="2400" dirty="0"/>
              <a:t>) cross section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→Applicable to 2D matter, liquid, and gas samples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Less(10</a:t>
            </a:r>
            <a:r>
              <a:rPr lang="en-US" altLang="ko-KR" sz="2400" baseline="30000" dirty="0"/>
              <a:t>-3</a:t>
            </a:r>
            <a:r>
              <a:rPr lang="en-US" altLang="ko-KR" sz="2400" dirty="0"/>
              <a:t>) radiation damage per scattering event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Controllable by EM lenses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20EBA59-1512-4244-A848-CF5A98FB8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137" y="4812686"/>
            <a:ext cx="74485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/>
              <p:nvPr/>
            </p:nvSpPr>
            <p:spPr>
              <a:xfrm>
                <a:off x="818563" y="1515197"/>
                <a:ext cx="12062550" cy="4389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Temporal resolution of UED(FWHM):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ko-KR" sz="3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ko-KR" altLang="ko-KR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𝑝𝑢𝑚𝑝</m:t>
                            </m:r>
                          </m:sub>
                          <m:sup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ko-KR" altLang="ko-KR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𝑝𝑟𝑜𝑏𝑒</m:t>
                            </m:r>
                          </m:sub>
                          <m:sup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ko-KR" altLang="ko-KR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𝑉𝑀</m:t>
                            </m:r>
                          </m:sub>
                          <m:sup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ko-KR" altLang="ko-KR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𝑝𝑝</m:t>
                            </m:r>
                          </m:sub>
                          <m:sup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altLang="ko-KR" sz="24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</m:oMath>
                </a14:m>
                <a:r>
                  <a:rPr lang="en-US" altLang="ko-KR" sz="2400" dirty="0"/>
                  <a:t>: Pulse length of pump pulse(FWHM)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</m:oMath>
                </a14:m>
                <a:r>
                  <a:rPr lang="en-US" altLang="ko-KR" sz="2400" dirty="0"/>
                  <a:t>: Bunch length of electron beam(FWHM)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𝑉𝑀</m:t>
                        </m:r>
                      </m:sub>
                    </m:sSub>
                  </m:oMath>
                </a14:m>
                <a:r>
                  <a:rPr lang="en-US" altLang="ko-KR" sz="2400" dirty="0"/>
                  <a:t>: Velocity mismatch between pump and probe pulses inside the target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Negligible unless electron is nonrelativistic or sample is gas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altLang="ko-KR" sz="2400" dirty="0"/>
                  <a:t>: Timing jitter in temporal delay between pump and probe pulses(FWHM)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3" y="1515197"/>
                <a:ext cx="12062550" cy="4389728"/>
              </a:xfrm>
              <a:prstGeom prst="rect">
                <a:avLst/>
              </a:prstGeom>
              <a:blipFill>
                <a:blip r:embed="rId4"/>
                <a:stretch>
                  <a:fillRect l="-657" b="-15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9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3" y="1515197"/>
            <a:ext cx="772531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RF buncher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Compresses electron bunch to sub-10fs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High timing jitter due to RF phase jitter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8D29F-49F7-48BD-8F92-9BDD59788616}"/>
              </a:ext>
            </a:extLst>
          </p:cNvPr>
          <p:cNvSpPr txBox="1"/>
          <p:nvPr/>
        </p:nvSpPr>
        <p:spPr>
          <a:xfrm>
            <a:off x="5504305" y="7764603"/>
            <a:ext cx="422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P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Denham and P. </a:t>
            </a:r>
            <a:r>
              <a:rPr lang="en-US" altLang="ko-KR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Musumeci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Instruments. (2023)</a:t>
            </a:r>
            <a:endParaRPr lang="en-US" altLang="ko-KR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5450FE-6AD9-4CAB-9D47-F0947D2B0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01" y="3311291"/>
            <a:ext cx="6815512" cy="40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88C855-527C-01EF-4439-F5DABF6DE34E}"/>
              </a:ext>
            </a:extLst>
          </p:cNvPr>
          <p:cNvSpPr txBox="1"/>
          <p:nvPr/>
        </p:nvSpPr>
        <p:spPr>
          <a:xfrm>
            <a:off x="818562" y="1515197"/>
            <a:ext cx="13469931" cy="223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THz-based time stamping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Records beam parameters(e.g. energy) and timing jitter in high accuracy (~1.5fs)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Feasible to correct timing jitter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Applicable only to low repetition rate</a:t>
            </a:r>
            <a:r>
              <a:rPr lang="ko-KR" altLang="en-US" sz="2400" dirty="0"/>
              <a:t> </a:t>
            </a:r>
            <a:r>
              <a:rPr lang="en-US" altLang="ko-KR" sz="2400" dirty="0"/>
              <a:t>(due to the detector response time) and single shot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73C8EC-AE19-4A07-8689-11F2A8130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162" y="3754528"/>
            <a:ext cx="4762500" cy="3590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93DDC0-0247-4CB8-BFE0-79648308D3B8}"/>
              </a:ext>
            </a:extLst>
          </p:cNvPr>
          <p:cNvSpPr txBox="1"/>
          <p:nvPr/>
        </p:nvSpPr>
        <p:spPr>
          <a:xfrm>
            <a:off x="6111366" y="7700220"/>
            <a:ext cx="288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L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Zhao. et al.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Phys. Rev. X (2018)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82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745192"/>
            <a:chOff x="626973" y="0"/>
            <a:chExt cx="7830913" cy="745198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70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JKPS 250117</a:t>
              </a:r>
            </a:p>
            <a:p>
              <a:endParaRPr lang="en-US" altLang="ko-KR" sz="20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/>
              <p:nvPr/>
            </p:nvSpPr>
            <p:spPr>
              <a:xfrm>
                <a:off x="818563" y="1515197"/>
                <a:ext cx="12794070" cy="2514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Laser-driven THz buncher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Compresses electron bunch to ~30fs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Negligible phase jitter due to synchronization between THz pulse and laser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RF amplitude jitter caused by gun still remains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88C855-527C-01EF-4439-F5DABF6D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3" y="1515197"/>
                <a:ext cx="12794070" cy="2514343"/>
              </a:xfrm>
              <a:prstGeom prst="rect">
                <a:avLst/>
              </a:prstGeom>
              <a:blipFill>
                <a:blip r:embed="rId4"/>
                <a:stretch>
                  <a:fillRect l="-619" b="-1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7F1DB5DC-3408-4264-8909-1409FA2E6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823" y="4330670"/>
            <a:ext cx="8295178" cy="32123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B7DD1A-F04A-47E7-AB15-4E36F35BFB14}"/>
              </a:ext>
            </a:extLst>
          </p:cNvPr>
          <p:cNvSpPr txBox="1"/>
          <p:nvPr/>
        </p:nvSpPr>
        <p:spPr>
          <a:xfrm>
            <a:off x="6058363" y="7675938"/>
            <a:ext cx="312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L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. Zhao. et al.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+mn-lt"/>
              </a:rPr>
              <a:t>Phys. Rev. Lett. (2020)</a:t>
            </a:r>
            <a:endParaRPr lang="en-US" altLang="ko-KR" b="0" i="0" dirty="0">
              <a:solidFill>
                <a:srgbClr val="55555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22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828D48A760047439E3F5A77FCE33680" ma:contentTypeVersion="1" ma:contentTypeDescription="새 문서를 만듭니다." ma:contentTypeScope="" ma:versionID="5d076ee2a1170d4474cdbd55333db690">
  <xsd:schema xmlns:xsd="http://www.w3.org/2001/XMLSchema" xmlns:xs="http://www.w3.org/2001/XMLSchema" xmlns:p="http://schemas.microsoft.com/office/2006/metadata/properties" xmlns:ns3="f1608f18-de11-408d-9a10-1876f2b05951" targetNamespace="http://schemas.microsoft.com/office/2006/metadata/properties" ma:root="true" ma:fieldsID="bc2b7946c3f7bef7616242db6bd45613" ns3:_="">
    <xsd:import namespace="f1608f18-de11-408d-9a10-1876f2b0595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08f18-de11-408d-9a10-1876f2b0595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AF5E44-3B16-455F-BE26-791F477A0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08f18-de11-408d-9a10-1876f2b05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0D13F-5879-44C9-8AF7-020534592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997FE-BFDD-42F4-9A62-B90E744F24F0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1608f18-de11-408d-9a10-1876f2b0595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12531</TotalTime>
  <Words>1690</Words>
  <Application>Microsoft Office PowerPoint</Application>
  <PresentationFormat>사용자 지정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4" baseType="lpstr">
      <vt:lpstr>AdvOT483a8203</vt:lpstr>
      <vt:lpstr>CharisSIL</vt:lpstr>
      <vt:lpstr>Gulim</vt:lpstr>
      <vt:lpstr>맑은 고딕</vt:lpstr>
      <vt:lpstr>맑은 고딕</vt:lpstr>
      <vt:lpstr>Arial</vt:lpstr>
      <vt:lpstr>Calibri</vt:lpstr>
      <vt:lpstr>Cambria Math</vt:lpstr>
      <vt:lpstr>Noto Sans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ssh</dc:creator>
  <cp:lastModifiedBy>SAMSUNG</cp:lastModifiedBy>
  <cp:revision>547</cp:revision>
  <dcterms:created xsi:type="dcterms:W3CDTF">2017-04-18T01:35:36Z</dcterms:created>
  <dcterms:modified xsi:type="dcterms:W3CDTF">2025-01-17T06:59:25Z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0x0101006828D48A760047439E3F5A77FCE33680</vt:lpwstr>
  </property>
</Properties>
</file>