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3" r:id="rId2"/>
    <p:sldId id="480" r:id="rId3"/>
    <p:sldId id="490" r:id="rId4"/>
    <p:sldId id="468" r:id="rId5"/>
    <p:sldId id="481" r:id="rId6"/>
    <p:sldId id="482" r:id="rId7"/>
    <p:sldId id="485" r:id="rId8"/>
    <p:sldId id="483" r:id="rId9"/>
    <p:sldId id="484" r:id="rId10"/>
    <p:sldId id="488" r:id="rId11"/>
    <p:sldId id="489" r:id="rId12"/>
    <p:sldId id="491" r:id="rId13"/>
    <p:sldId id="298" r:id="rId14"/>
    <p:sldId id="276" r:id="rId15"/>
  </p:sldIdLst>
  <p:sldSz cx="9144000" cy="6858000" type="screen4x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AD2222"/>
    <a:srgbClr val="37A9FF"/>
    <a:srgbClr val="4A4A4A"/>
    <a:srgbClr val="24AE24"/>
    <a:srgbClr val="2E2EB1"/>
    <a:srgbClr val="FFEBEB"/>
    <a:srgbClr val="B02929"/>
    <a:srgbClr val="89FF89"/>
    <a:srgbClr val="53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226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5139"/>
            <a:ext cx="78867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0643" y="4435015"/>
            <a:ext cx="3818947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82" y="57881"/>
            <a:ext cx="3818947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660E84-B54A-43A4-A955-0C7C0FC4E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878" y="6280572"/>
            <a:ext cx="964402" cy="454082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387705" y="2936762"/>
            <a:ext cx="83331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706" y="93339"/>
            <a:ext cx="83331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9144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387705" y="668015"/>
            <a:ext cx="83331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15447"/>
            <a:ext cx="9143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57948"/>
            <a:ext cx="1291324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D31548-05B2-5181-24BF-6A1C43285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878" y="148277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706" y="93339"/>
            <a:ext cx="83331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9144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387705" y="668015"/>
            <a:ext cx="83331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63476260-FD7D-4257-847A-D419799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1574683"/>
            <a:ext cx="3603285" cy="286618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id="{1B70148B-E8A4-4CBE-89AD-CF8912115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710" y="1574696"/>
            <a:ext cx="3603285" cy="286617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2" name="슬라이드 번호 개체 틀 31">
            <a:extLst>
              <a:ext uri="{FF2B5EF4-FFF2-40B4-BE49-F238E27FC236}">
                <a16:creationId xmlns:a16="http://schemas.microsoft.com/office/drawing/2014/main" id="{4AD7BB5E-74B1-4AFE-9C4E-AC9DEC1FD2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46526" y="6398440"/>
            <a:ext cx="1458505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HelveticaNeue-Bold"/>
              </a:defRPr>
            </a:lvl1pPr>
          </a:lstStyle>
          <a:p>
            <a:fld id="{1806F870-EF6C-473C-8040-0A831F94B8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C6E737D4-9044-4D04-BEFF-173E83A82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49" y="861842"/>
            <a:ext cx="4057650" cy="427038"/>
          </a:xfrm>
        </p:spPr>
        <p:txBody>
          <a:bodyPr>
            <a:normAutofit/>
          </a:bodyPr>
          <a:lstStyle>
            <a:lvl1pPr>
              <a:defRPr sz="2400" b="1">
                <a:latin typeface="HelveticaNeue-Bold"/>
              </a:defRPr>
            </a:lvl1pPr>
          </a:lstStyle>
          <a:p>
            <a:pPr lvl="0"/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5B0D5BB-DBCC-1443-E12B-1D0EF19E6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57948"/>
            <a:ext cx="1291324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8A8040-20EB-6A3F-25D6-2F75233CC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878" y="148277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17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0" y="0"/>
            <a:ext cx="457383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57016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68" y="3428858"/>
            <a:ext cx="4573832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51" y="2412460"/>
            <a:ext cx="5750895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58878" y="6280572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51" y="2412460"/>
            <a:ext cx="5750895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23280" y="57948"/>
            <a:ext cx="1291324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9BD7B8-A163-D13B-07BA-19942A4E4C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58878" y="148277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3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75" r:id="rId4"/>
    <p:sldLayoutId id="2147483673" r:id="rId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-Bold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21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7.png"/><Relationship Id="rId16" Type="http://schemas.openxmlformats.org/officeDocument/2006/relationships/image" Target="../media/image4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51.png"/><Relationship Id="rId7" Type="http://schemas.openxmlformats.org/officeDocument/2006/relationships/image" Target="../media/image5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5" Type="http://schemas.openxmlformats.org/officeDocument/2006/relationships/image" Target="../media/image53.emf"/><Relationship Id="rId10" Type="http://schemas.openxmlformats.org/officeDocument/2006/relationships/image" Target="../media/image540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811" y="3678101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0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0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6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2025-01-17,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51" y="1627768"/>
            <a:ext cx="8544492" cy="119565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Active Harmonic Cavity Analysis</a:t>
            </a:r>
            <a:endParaRPr lang="ko-KR" alt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1A00A-A5AB-82C6-BE4B-08113E96E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028D09-52AE-9270-1D8C-5C807A8C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Simulation result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8D7F368D-5E58-58A4-8F74-0C595AB3767B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10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0EBDB-DF9D-0755-944E-BDBC7FA8BDFC}"/>
              </a:ext>
            </a:extLst>
          </p:cNvPr>
          <p:cNvSpPr txBox="1"/>
          <p:nvPr/>
        </p:nvSpPr>
        <p:spPr>
          <a:xfrm>
            <a:off x="5322714" y="96275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cs typeface="Times New Roman" panose="02020603050405020304" pitchFamily="18" charset="0"/>
              </a:rPr>
              <a:t>Ring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F5EE2-083D-C660-6109-BD8955C346CF}"/>
              </a:ext>
            </a:extLst>
          </p:cNvPr>
          <p:cNvSpPr txBox="1"/>
          <p:nvPr/>
        </p:nvSpPr>
        <p:spPr>
          <a:xfrm>
            <a:off x="387706" y="1128448"/>
            <a:ext cx="8261516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By using </a:t>
            </a:r>
            <a:r>
              <a:rPr lang="en-US" altLang="ko-KR" sz="1400" dirty="0" err="1"/>
              <a:t>pyAT</a:t>
            </a:r>
            <a:r>
              <a:rPr lang="en-US" altLang="ko-KR" sz="1400" dirty="0"/>
              <a:t>(python Accelerator Toolbox)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100" dirty="0"/>
              <a:t>Setting : 1 Bunch, 50000 Macroparticles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Can achieve a 4 times increase in bunch lengthening.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However, </a:t>
            </a:r>
            <a:r>
              <a:rPr lang="en-US" altLang="ko-KR" sz="1400" b="1" dirty="0"/>
              <a:t>Severe instability observed </a:t>
            </a:r>
            <a:r>
              <a:rPr lang="en-US" altLang="ko-KR" sz="1400" dirty="0"/>
              <a:t>when wake is included, deviating from analytical results.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Simulations conducted with only the main cavity for further investigation.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F442E92-F787-7523-5C9E-36720DF7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12" y="2349000"/>
            <a:ext cx="3024000" cy="21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24391E-35F3-6764-8A46-6AB2035D1F20}"/>
              </a:ext>
            </a:extLst>
          </p:cNvPr>
          <p:cNvSpPr txBox="1"/>
          <p:nvPr/>
        </p:nvSpPr>
        <p:spPr>
          <a:xfrm>
            <a:off x="3678476" y="1779401"/>
            <a:ext cx="1787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cs typeface="Times New Roman" panose="02020603050405020304" pitchFamily="18" charset="0"/>
              </a:rPr>
              <a:t>W/o Wake</a:t>
            </a:r>
            <a:endParaRPr lang="ko-KR" altLang="en-US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B64622C-B867-B186-4370-CAFDAB22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59" y="2349000"/>
            <a:ext cx="304500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6A5988-3537-2EAF-64C1-AA15AFFC8BA9}"/>
                  </a:ext>
                </a:extLst>
              </p:cNvPr>
              <p:cNvSpPr txBox="1"/>
              <p:nvPr/>
            </p:nvSpPr>
            <p:spPr>
              <a:xfrm>
                <a:off x="2466923" y="4583886"/>
                <a:ext cx="4648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6A5988-3537-2EAF-64C1-AA15AFFC8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23" y="4583886"/>
                <a:ext cx="464871" cy="215444"/>
              </a:xfrm>
              <a:prstGeom prst="rect">
                <a:avLst/>
              </a:prstGeom>
              <a:blipFill>
                <a:blip r:embed="rId4"/>
                <a:stretch>
                  <a:fillRect l="-7895" r="-6579" b="-2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F21F0F-5E60-F8DB-B21B-4580A085BC29}"/>
                  </a:ext>
                </a:extLst>
              </p:cNvPr>
              <p:cNvSpPr txBox="1"/>
              <p:nvPr/>
            </p:nvSpPr>
            <p:spPr>
              <a:xfrm>
                <a:off x="6290576" y="4583886"/>
                <a:ext cx="4648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F21F0F-5E60-F8DB-B21B-4580A085B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76" y="4583886"/>
                <a:ext cx="464871" cy="215444"/>
              </a:xfrm>
              <a:prstGeom prst="rect">
                <a:avLst/>
              </a:prstGeom>
              <a:blipFill>
                <a:blip r:embed="rId5"/>
                <a:stretch>
                  <a:fillRect l="-9211" r="-6579" b="-2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527DE1-3A8E-481E-8669-0D806C92DCC4}"/>
              </a:ext>
            </a:extLst>
          </p:cNvPr>
          <p:cNvSpPr txBox="1"/>
          <p:nvPr/>
        </p:nvSpPr>
        <p:spPr>
          <a:xfrm>
            <a:off x="1805834" y="2116253"/>
            <a:ext cx="1787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cs typeface="Times New Roman" panose="02020603050405020304" pitchFamily="18" charset="0"/>
              </a:rPr>
              <a:t>HHC off</a:t>
            </a:r>
            <a:endParaRPr lang="ko-KR" altLang="en-US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3FA19A-0202-6633-6EF7-7DBFF499512C}"/>
              </a:ext>
            </a:extLst>
          </p:cNvPr>
          <p:cNvSpPr txBox="1"/>
          <p:nvPr/>
        </p:nvSpPr>
        <p:spPr>
          <a:xfrm>
            <a:off x="5629487" y="2116253"/>
            <a:ext cx="1787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cs typeface="Times New Roman" panose="02020603050405020304" pitchFamily="18" charset="0"/>
              </a:rPr>
              <a:t>HHC on</a:t>
            </a:r>
            <a:endParaRPr lang="ko-KR" altLang="en-US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338237-D126-4B3B-32B4-3ADA3F5F8F0A}"/>
                  </a:ext>
                </a:extLst>
              </p:cNvPr>
              <p:cNvSpPr txBox="1"/>
              <p:nvPr/>
            </p:nvSpPr>
            <p:spPr>
              <a:xfrm>
                <a:off x="805103" y="5453807"/>
                <a:ext cx="7498305" cy="811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Main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HHC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𝑚h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→−56 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338237-D126-4B3B-32B4-3ADA3F5F8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3" y="5453807"/>
                <a:ext cx="7498305" cy="811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64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3CAB-4873-CE17-C824-D218C475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74EDC-0874-B92F-5FE4-B8207E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Simulation result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605DF30-0F79-8D22-AABA-F61B94507BCD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11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D312-E531-5E9F-FC13-FBFF5A0D4683}"/>
              </a:ext>
            </a:extLst>
          </p:cNvPr>
          <p:cNvSpPr txBox="1"/>
          <p:nvPr/>
        </p:nvSpPr>
        <p:spPr>
          <a:xfrm>
            <a:off x="5322714" y="96275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cs typeface="Times New Roman" panose="02020603050405020304" pitchFamily="18" charset="0"/>
              </a:rPr>
              <a:t>Ring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86BEE-5127-41C5-0C7F-31DC40280406}"/>
              </a:ext>
            </a:extLst>
          </p:cNvPr>
          <p:cNvSpPr txBox="1"/>
          <p:nvPr/>
        </p:nvSpPr>
        <p:spPr>
          <a:xfrm>
            <a:off x="387706" y="902979"/>
            <a:ext cx="82615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1" dirty="0"/>
              <a:t>Problems</a:t>
            </a: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D667362-F369-EA78-9DAD-AE2DD620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57" y="1349123"/>
            <a:ext cx="2798827" cy="1985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1545BD-6B20-ECEA-5709-499C72503793}"/>
                  </a:ext>
                </a:extLst>
              </p:cNvPr>
              <p:cNvSpPr txBox="1"/>
              <p:nvPr/>
            </p:nvSpPr>
            <p:spPr>
              <a:xfrm>
                <a:off x="3668156" y="1087513"/>
                <a:ext cx="217461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>
                    <a:cs typeface="Times New Roman" panose="02020603050405020304" pitchFamily="18" charset="0"/>
                  </a:rPr>
                  <a:t>w/o HHC, Wake on, </a:t>
                </a:r>
                <a14:m>
                  <m:oMath xmlns:m="http://schemas.openxmlformats.org/officeDocument/2006/math"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ko-KR" sz="11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endParaRPr lang="ko-KR" altLang="en-US" sz="11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1545BD-6B20-ECEA-5709-499C7250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56" y="1087513"/>
                <a:ext cx="2174610" cy="261610"/>
              </a:xfrm>
              <a:prstGeom prst="rect">
                <a:avLst/>
              </a:prstGeom>
              <a:blipFill>
                <a:blip r:embed="rId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>
            <a:extLst>
              <a:ext uri="{FF2B5EF4-FFF2-40B4-BE49-F238E27FC236}">
                <a16:creationId xmlns:a16="http://schemas.microsoft.com/office/drawing/2014/main" id="{54613D88-2B35-80D4-F5F6-40972B25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65" y="1349123"/>
            <a:ext cx="2938463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9B3D2F-CE1F-83C5-2B07-2ADD7756D829}"/>
                  </a:ext>
                </a:extLst>
              </p:cNvPr>
              <p:cNvSpPr txBox="1"/>
              <p:nvPr/>
            </p:nvSpPr>
            <p:spPr>
              <a:xfrm>
                <a:off x="1887020" y="3501118"/>
                <a:ext cx="11611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calc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=−10.6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9B3D2F-CE1F-83C5-2B07-2ADD7756D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20" y="3501118"/>
                <a:ext cx="1161152" cy="184666"/>
              </a:xfrm>
              <a:prstGeom prst="rect">
                <a:avLst/>
              </a:prstGeom>
              <a:blipFill>
                <a:blip r:embed="rId5"/>
                <a:stretch>
                  <a:fillRect l="-1579" r="-1579" b="-1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C4C5745-ECD0-D4D0-DFE3-EF3B4BD4A0B7}"/>
              </a:ext>
            </a:extLst>
          </p:cNvPr>
          <p:cNvSpPr txBox="1"/>
          <p:nvPr/>
        </p:nvSpPr>
        <p:spPr>
          <a:xfrm>
            <a:off x="6602085" y="1753690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FF07F1B-E081-DF6A-5407-B9DC6DAC0CF1}"/>
              </a:ext>
            </a:extLst>
          </p:cNvPr>
          <p:cNvCxnSpPr>
            <a:cxnSpLocks/>
          </p:cNvCxnSpPr>
          <p:nvPr/>
        </p:nvCxnSpPr>
        <p:spPr>
          <a:xfrm>
            <a:off x="6322443" y="2035480"/>
            <a:ext cx="6169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ACFBD32-993F-1B1F-71FF-28BA633C0013}"/>
              </a:ext>
            </a:extLst>
          </p:cNvPr>
          <p:cNvSpPr txBox="1"/>
          <p:nvPr/>
        </p:nvSpPr>
        <p:spPr>
          <a:xfrm>
            <a:off x="6011779" y="2111327"/>
            <a:ext cx="1308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Centroid Shift</a:t>
            </a:r>
            <a:endParaRPr lang="ko-KR" altLang="en-US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6ADC57-D195-BB10-63A0-2FCD57891E4C}"/>
              </a:ext>
            </a:extLst>
          </p:cNvPr>
          <p:cNvSpPr txBox="1"/>
          <p:nvPr/>
        </p:nvSpPr>
        <p:spPr>
          <a:xfrm>
            <a:off x="4343366" y="3815776"/>
            <a:ext cx="45751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Suspected that beam loss occurred due to the centroid shift crossing the bucket separatrix.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Need to investigate the cause of the centroid shift observed in the simulation.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Head-tail? Robinson?</a:t>
            </a:r>
            <a:endParaRPr lang="ko-KR" altLang="en-US" sz="1400" dirty="0"/>
          </a:p>
        </p:txBody>
      </p:sp>
      <p:pic>
        <p:nvPicPr>
          <p:cNvPr id="42" name="그림 41" descr="텍스트, 라인, 폰트, 도표이(가) 표시된 사진&#10;&#10;자동 생성된 설명">
            <a:extLst>
              <a:ext uri="{FF2B5EF4-FFF2-40B4-BE49-F238E27FC236}">
                <a16:creationId xmlns:a16="http://schemas.microsoft.com/office/drawing/2014/main" id="{D23D3338-D6BA-4467-53A0-673FA007D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88" y="3744333"/>
            <a:ext cx="3406097" cy="2553599"/>
          </a:xfrm>
          <a:prstGeom prst="rect">
            <a:avLst/>
          </a:prstGeom>
        </p:spPr>
      </p:pic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C1FFDB0-7111-BE48-D8C0-A5FF25CB9084}"/>
              </a:ext>
            </a:extLst>
          </p:cNvPr>
          <p:cNvCxnSpPr>
            <a:cxnSpLocks/>
          </p:cNvCxnSpPr>
          <p:nvPr/>
        </p:nvCxnSpPr>
        <p:spPr>
          <a:xfrm flipH="1" flipV="1">
            <a:off x="3394554" y="5816654"/>
            <a:ext cx="118998" cy="6279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233826-8CE5-4F56-3192-2EE0CC71A898}"/>
                  </a:ext>
                </a:extLst>
              </p:cNvPr>
              <p:cNvSpPr txBox="1"/>
              <p:nvPr/>
            </p:nvSpPr>
            <p:spPr>
              <a:xfrm>
                <a:off x="3346014" y="6297932"/>
                <a:ext cx="27103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rgbClr val="C00000"/>
                    </a:solidFill>
                  </a:rPr>
                  <a:t>Beam loss occurs</a:t>
                </a:r>
                <a:r>
                  <a:rPr lang="en-US" altLang="ko-KR" sz="1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=0.3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ko-K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rgbClr val="C00000"/>
                    </a:solidFill>
                  </a:rPr>
                  <a:t> </a:t>
                </a:r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233826-8CE5-4F56-3192-2EE0CC71A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14" y="6297932"/>
                <a:ext cx="2710319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타원 49">
            <a:extLst>
              <a:ext uri="{FF2B5EF4-FFF2-40B4-BE49-F238E27FC236}">
                <a16:creationId xmlns:a16="http://schemas.microsoft.com/office/drawing/2014/main" id="{CBA7400E-247A-3CEF-0AD8-C2CD73431983}"/>
              </a:ext>
            </a:extLst>
          </p:cNvPr>
          <p:cNvSpPr/>
          <p:nvPr/>
        </p:nvSpPr>
        <p:spPr>
          <a:xfrm>
            <a:off x="3295824" y="5645272"/>
            <a:ext cx="197460" cy="1974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 descr="스크린샷, 디스플레이, 직사각형, 라인이(가) 표시된 사진&#10;&#10;자동 생성된 설명">
            <a:extLst>
              <a:ext uri="{FF2B5EF4-FFF2-40B4-BE49-F238E27FC236}">
                <a16:creationId xmlns:a16="http://schemas.microsoft.com/office/drawing/2014/main" id="{D548FB5E-DE78-D76E-6B7F-3636B226C1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6028"/>
          <a:stretch/>
        </p:blipFill>
        <p:spPr>
          <a:xfrm>
            <a:off x="115410" y="4322267"/>
            <a:ext cx="2876053" cy="216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B034455-C31A-0C9F-8368-55284D643AEE}"/>
              </a:ext>
            </a:extLst>
          </p:cNvPr>
          <p:cNvSpPr txBox="1"/>
          <p:nvPr/>
        </p:nvSpPr>
        <p:spPr>
          <a:xfrm>
            <a:off x="6115141" y="4386604"/>
            <a:ext cx="2888822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In the example file of ESRF, the </a:t>
            </a:r>
            <a:r>
              <a:rPr lang="en-US" altLang="ko-KR" b="1" dirty="0"/>
              <a:t>centroid shift is also observed</a:t>
            </a:r>
            <a:r>
              <a:rPr lang="en-US" altLang="ko-KR" dirty="0"/>
              <a:t>.</a:t>
            </a:r>
          </a:p>
          <a:p>
            <a:endParaRPr lang="en-US" altLang="ko-KR" b="1" dirty="0"/>
          </a:p>
          <a:p>
            <a:r>
              <a:rPr lang="en-US" altLang="ko-KR" b="1" dirty="0"/>
              <a:t>High single bunch current </a:t>
            </a:r>
            <a:r>
              <a:rPr lang="en-US" altLang="ko-KR" dirty="0"/>
              <a:t>suspected as the cause.</a:t>
            </a:r>
            <a:endParaRPr lang="ko-KR" altLang="en-US" b="1" dirty="0"/>
          </a:p>
        </p:txBody>
      </p:sp>
      <p:pic>
        <p:nvPicPr>
          <p:cNvPr id="58" name="그림 57" descr="스크린샷, 도표, 원, 디자인이(가) 표시된 사진&#10;&#10;자동 생성된 설명">
            <a:extLst>
              <a:ext uri="{FF2B5EF4-FFF2-40B4-BE49-F238E27FC236}">
                <a16:creationId xmlns:a16="http://schemas.microsoft.com/office/drawing/2014/main" id="{CB75AB0A-AD5D-357D-1BB4-57C4CDB2C96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5699"/>
          <a:stretch/>
        </p:blipFill>
        <p:spPr>
          <a:xfrm>
            <a:off x="3127589" y="4322267"/>
            <a:ext cx="2888822" cy="216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98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07680-99CC-448B-3EC8-F50D6529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0C431EDC-AB8F-2D75-D327-642EFF84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264"/>
          <a:stretch/>
        </p:blipFill>
        <p:spPr>
          <a:xfrm>
            <a:off x="371253" y="5109736"/>
            <a:ext cx="4475800" cy="151005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9365A7-DEED-4F40-A743-BE60A8A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Simulation result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4B370CA-C0E4-DA8A-4C28-F2FCB460B4B9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12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51CF6-3BCE-503C-3005-130304562F00}"/>
              </a:ext>
            </a:extLst>
          </p:cNvPr>
          <p:cNvSpPr txBox="1"/>
          <p:nvPr/>
        </p:nvSpPr>
        <p:spPr>
          <a:xfrm>
            <a:off x="5322714" y="96275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cs typeface="Times New Roman" panose="02020603050405020304" pitchFamily="18" charset="0"/>
              </a:rPr>
              <a:t>Ring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37C59-051E-9247-0043-C986B981A8C6}"/>
              </a:ext>
            </a:extLst>
          </p:cNvPr>
          <p:cNvSpPr txBox="1"/>
          <p:nvPr/>
        </p:nvSpPr>
        <p:spPr>
          <a:xfrm>
            <a:off x="387706" y="902979"/>
            <a:ext cx="82615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1" dirty="0"/>
              <a:t>Multi-bunch Simulation</a:t>
            </a: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89FA2C-989D-BD09-3E52-A806FEB88735}"/>
                  </a:ext>
                </a:extLst>
              </p:cNvPr>
              <p:cNvSpPr txBox="1"/>
              <p:nvPr/>
            </p:nvSpPr>
            <p:spPr>
              <a:xfrm>
                <a:off x="253965" y="1375612"/>
                <a:ext cx="506874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>
                    <a:cs typeface="Times New Roman" panose="02020603050405020304" pitchFamily="18" charset="0"/>
                  </a:rPr>
                  <a:t>w/o HHC, Wake on, </a:t>
                </a:r>
                <a14:m>
                  <m:oMath xmlns:m="http://schemas.openxmlformats.org/officeDocument/2006/math"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1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ko-KR" sz="11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altLang="ko-KR" sz="11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1332 Bunches(1332 Macroparticles)</a:t>
                </a:r>
                <a:endParaRPr lang="ko-KR" altLang="en-US" sz="11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89FA2C-989D-BD09-3E52-A806FEB8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" y="1375612"/>
                <a:ext cx="5068749" cy="261610"/>
              </a:xfrm>
              <a:prstGeom prst="rect">
                <a:avLst/>
              </a:prstGeom>
              <a:blipFill>
                <a:blip r:embed="rId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E6AED869-919C-EBAF-CB0D-C1349EEA2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106" y="1606262"/>
            <a:ext cx="2556574" cy="18944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438A349-6419-DFAD-DA05-25462F13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321" y="1606262"/>
            <a:ext cx="2670589" cy="1894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2960F7-8CA3-28DD-A80D-FF6865F120B1}"/>
              </a:ext>
            </a:extLst>
          </p:cNvPr>
          <p:cNvSpPr txBox="1"/>
          <p:nvPr/>
        </p:nvSpPr>
        <p:spPr>
          <a:xfrm>
            <a:off x="5970353" y="2044828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40218BF-2AC9-3A02-46E3-CD5E7982FE27}"/>
              </a:ext>
            </a:extLst>
          </p:cNvPr>
          <p:cNvCxnSpPr>
            <a:cxnSpLocks/>
          </p:cNvCxnSpPr>
          <p:nvPr/>
        </p:nvCxnSpPr>
        <p:spPr>
          <a:xfrm>
            <a:off x="5690711" y="2326618"/>
            <a:ext cx="6169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EB168D-FF12-89A1-7771-C5DDD529A188}"/>
              </a:ext>
            </a:extLst>
          </p:cNvPr>
          <p:cNvSpPr txBox="1"/>
          <p:nvPr/>
        </p:nvSpPr>
        <p:spPr>
          <a:xfrm>
            <a:off x="5380047" y="2402465"/>
            <a:ext cx="1308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Centroid Shift</a:t>
            </a:r>
            <a:endParaRPr lang="ko-KR" altLang="en-US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9A073-4172-D9AA-C2EB-41AEF689C663}"/>
              </a:ext>
            </a:extLst>
          </p:cNvPr>
          <p:cNvSpPr txBox="1"/>
          <p:nvPr/>
        </p:nvSpPr>
        <p:spPr>
          <a:xfrm>
            <a:off x="572189" y="3556682"/>
            <a:ext cx="61167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Observed a centroid shift of a similar scale to the single bunch case.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The calculated damping time is 9.4 </a:t>
            </a:r>
            <a:r>
              <a:rPr lang="en-US" altLang="ko-KR" sz="1400" dirty="0" err="1"/>
              <a:t>ms</a:t>
            </a:r>
            <a:r>
              <a:rPr lang="en-US" altLang="ko-KR" sz="1400" dirty="0"/>
              <a:t>, while the fitted value is 11.2 </a:t>
            </a:r>
            <a:r>
              <a:rPr lang="en-US" altLang="ko-KR" sz="1400" dirty="0" err="1"/>
              <a:t>ms.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Signs of instability in other modes are observed, suggesting that analysis using STFT would provide more accurate insights.</a:t>
            </a:r>
            <a:endParaRPr lang="ko-KR" altLang="en-US" sz="14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9F4CF23-4054-570A-18D6-D97836990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027" y="3522875"/>
            <a:ext cx="2178939" cy="1582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94FD73-0C67-34C3-BE1B-98E838A410E2}"/>
                  </a:ext>
                </a:extLst>
              </p:cNvPr>
              <p:cNvSpPr txBox="1"/>
              <p:nvPr/>
            </p:nvSpPr>
            <p:spPr>
              <a:xfrm>
                <a:off x="4504941" y="5104989"/>
                <a:ext cx="4132023" cy="1617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presence of two modes might be due to a multi-bunch instability with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ko-KR" sz="14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=8.426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cause of the centroid shift remains unclear and requires further investigation.</a:t>
                </a:r>
                <a:endParaRPr lang="ko-KR" altLang="en-US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94FD73-0C67-34C3-BE1B-98E838A41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41" y="5104989"/>
                <a:ext cx="4132023" cy="1617751"/>
              </a:xfrm>
              <a:prstGeom prst="rect">
                <a:avLst/>
              </a:prstGeom>
              <a:blipFill>
                <a:blip r:embed="rId7"/>
                <a:stretch>
                  <a:fillRect l="-147" t="-376" r="-147" b="-30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56CBE5-EA12-613D-F8B5-D91329214F8C}"/>
                  </a:ext>
                </a:extLst>
              </p:cNvPr>
              <p:cNvSpPr txBox="1"/>
              <p:nvPr/>
            </p:nvSpPr>
            <p:spPr>
              <a:xfrm>
                <a:off x="3003962" y="5665377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56CBE5-EA12-613D-F8B5-D91329214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62" y="5665377"/>
                <a:ext cx="626582" cy="276999"/>
              </a:xfrm>
              <a:prstGeom prst="rect">
                <a:avLst/>
              </a:prstGeom>
              <a:blipFill>
                <a:blip r:embed="rId8"/>
                <a:stretch>
                  <a:fillRect l="-7767" r="-6796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78873B-79A5-FA55-9642-70414384220B}"/>
                  </a:ext>
                </a:extLst>
              </p:cNvPr>
              <p:cNvSpPr txBox="1"/>
              <p:nvPr/>
            </p:nvSpPr>
            <p:spPr>
              <a:xfrm>
                <a:off x="1273680" y="5251619"/>
                <a:ext cx="1034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4F4F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rgbClr val="FF4F4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FF4F4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ko-KR" b="0" i="1" smtClean="0">
                          <a:solidFill>
                            <a:srgbClr val="FF4F4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ko-KR" altLang="en-US" dirty="0">
                  <a:solidFill>
                    <a:srgbClr val="FF4F4F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78873B-79A5-FA55-9642-704143842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80" y="5251619"/>
                <a:ext cx="1034514" cy="276999"/>
              </a:xfrm>
              <a:prstGeom prst="rect">
                <a:avLst/>
              </a:prstGeom>
              <a:blipFill>
                <a:blip r:embed="rId9"/>
                <a:stretch>
                  <a:fillRect l="-4706" r="-4118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3BCBF99-1223-A1DA-0A78-3D90A71B97FC}"/>
              </a:ext>
            </a:extLst>
          </p:cNvPr>
          <p:cNvCxnSpPr/>
          <p:nvPr/>
        </p:nvCxnSpPr>
        <p:spPr>
          <a:xfrm flipH="1">
            <a:off x="1521912" y="5525654"/>
            <a:ext cx="294362" cy="657617"/>
          </a:xfrm>
          <a:prstGeom prst="straightConnector1">
            <a:avLst/>
          </a:prstGeom>
          <a:ln>
            <a:solidFill>
              <a:srgbClr val="FF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FEC1982-B670-83C0-3236-313F9DCB4917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2788339" y="5942376"/>
            <a:ext cx="528914" cy="31679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9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EBF0-88F6-3C0B-BA4F-FD7162DE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34119-782A-B410-FD12-1FC44970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Conclusion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9B8E5-E348-F467-7511-31B4DFC10D14}"/>
              </a:ext>
            </a:extLst>
          </p:cNvPr>
          <p:cNvSpPr txBox="1"/>
          <p:nvPr/>
        </p:nvSpPr>
        <p:spPr>
          <a:xfrm>
            <a:off x="405449" y="1005003"/>
            <a:ext cx="8333101" cy="494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Conducted a study on the conditions for steady state operation with an active cavity.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Identified the conditions for both the 4GSR main cavity and the HHC cavity.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Performed tracking simulations using </a:t>
            </a:r>
            <a:r>
              <a:rPr lang="en-US" altLang="ko-KR" sz="1600" dirty="0" err="1"/>
              <a:t>pyAT</a:t>
            </a:r>
            <a:r>
              <a:rPr lang="en-US" altLang="ko-KR" sz="1600" dirty="0"/>
              <a:t> and compared the results with analytical predictions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b="1" dirty="0">
                <a:cs typeface="Times New Roman" panose="02020603050405020304" pitchFamily="18" charset="0"/>
              </a:rPr>
              <a:t>Problems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A beam loss occurred at the location where Robinson instability does not take place due to centroid shift.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b="1" dirty="0">
                <a:cs typeface="Times New Roman" panose="02020603050405020304" pitchFamily="18" charset="0"/>
              </a:rPr>
              <a:t>Research plan: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400" dirty="0"/>
              <a:t>Insert Harmonic cavities and wake fields</a:t>
            </a:r>
            <a:r>
              <a:rPr lang="en-US" altLang="ko-KR" sz="1400" dirty="0">
                <a:cs typeface="Times New Roman" panose="02020603050405020304" pitchFamily="18" charset="0"/>
              </a:rPr>
              <a:t> and reran the simulation.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400" dirty="0"/>
              <a:t>Remove 300 bunch to makes gaps and observe transient effects.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400" dirty="0"/>
              <a:t>Optimized parameters of the main cavity and HHC cavity according to the Robinson instability analysis.</a:t>
            </a:r>
            <a:endParaRPr lang="en-US" altLang="ko-KR" sz="1400" dirty="0"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333935C-C820-0869-F56D-0CFEC2BC1007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13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7020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AD91F71-8352-AFE5-DD33-DF0F8D13949C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14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2B11-41FB-5AC2-2D1C-516F13B4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4068A-E96F-6956-A7A3-C0B31888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30F46-B6DD-9050-79DE-639B3F02F37F}"/>
              </a:ext>
            </a:extLst>
          </p:cNvPr>
          <p:cNvSpPr txBox="1"/>
          <p:nvPr/>
        </p:nvSpPr>
        <p:spPr>
          <a:xfrm>
            <a:off x="405449" y="1005003"/>
            <a:ext cx="8333101" cy="474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Previous work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2000" b="1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Active harmonic cavity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Overview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Without beam loading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With beam loading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4GSR analysis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Main cavity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HHC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Simulation result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solidFill>
                <a:prstClr val="black"/>
              </a:solidFill>
              <a:latin typeface="Arial"/>
              <a:ea typeface="Microsoft Sans Serif"/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EC7973F-73E4-4C11-97E8-F180EF8CF347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2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489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34D6D-3C84-796C-4697-B845357A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668A1-41C1-2E50-D663-C79AD743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Previous work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ED58F7-3AA9-6046-E0DC-182EDB24EAA8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3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72C7C6-1CF3-F761-2807-7B93A7135CF0}"/>
              </a:ext>
            </a:extLst>
          </p:cNvPr>
          <p:cNvSpPr txBox="1"/>
          <p:nvPr/>
        </p:nvSpPr>
        <p:spPr>
          <a:xfrm>
            <a:off x="455111" y="1038949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anose="02020603050405020304" pitchFamily="18" charset="0"/>
              </a:rPr>
              <a:t>Bunch lengthening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4" name="그림 53" descr="그래픽, 블랙, 예술, 디자인이(가) 표시된 사진&#10;&#10;자동 생성된 설명">
            <a:extLst>
              <a:ext uri="{FF2B5EF4-FFF2-40B4-BE49-F238E27FC236}">
                <a16:creationId xmlns:a16="http://schemas.microsoft.com/office/drawing/2014/main" id="{99B69CE3-554F-8B17-17F7-6BE65625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18271" y="3408601"/>
            <a:ext cx="1399370" cy="847728"/>
          </a:xfrm>
          <a:prstGeom prst="rect">
            <a:avLst/>
          </a:prstGeom>
        </p:spPr>
      </p:pic>
      <p:sp>
        <p:nvSpPr>
          <p:cNvPr id="55" name="타원 54">
            <a:extLst>
              <a:ext uri="{FF2B5EF4-FFF2-40B4-BE49-F238E27FC236}">
                <a16:creationId xmlns:a16="http://schemas.microsoft.com/office/drawing/2014/main" id="{BB62CBF6-62A9-F7B4-2224-3D19BE736AB1}"/>
              </a:ext>
            </a:extLst>
          </p:cNvPr>
          <p:cNvSpPr/>
          <p:nvPr/>
        </p:nvSpPr>
        <p:spPr>
          <a:xfrm>
            <a:off x="187290" y="2138128"/>
            <a:ext cx="3422210" cy="34222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57B1D7AC-1C48-373D-56E6-749DE11956D0}"/>
              </a:ext>
            </a:extLst>
          </p:cNvPr>
          <p:cNvSpPr/>
          <p:nvPr/>
        </p:nvSpPr>
        <p:spPr>
          <a:xfrm>
            <a:off x="1696076" y="2054069"/>
            <a:ext cx="388558" cy="18457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B43088AD-352E-163D-D457-564EB1FACB3F}"/>
              </a:ext>
            </a:extLst>
          </p:cNvPr>
          <p:cNvSpPr/>
          <p:nvPr/>
        </p:nvSpPr>
        <p:spPr>
          <a:xfrm rot="2700000">
            <a:off x="2967705" y="2607404"/>
            <a:ext cx="388558" cy="18457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736952F-A6E1-E141-932B-BC38B95C8725}"/>
              </a:ext>
            </a:extLst>
          </p:cNvPr>
          <p:cNvSpPr/>
          <p:nvPr/>
        </p:nvSpPr>
        <p:spPr>
          <a:xfrm rot="5400000">
            <a:off x="3419362" y="3775830"/>
            <a:ext cx="388558" cy="18457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5190D390-94B1-AFF7-3E95-68E16D2718F4}"/>
              </a:ext>
            </a:extLst>
          </p:cNvPr>
          <p:cNvSpPr/>
          <p:nvPr/>
        </p:nvSpPr>
        <p:spPr>
          <a:xfrm rot="8100000">
            <a:off x="2990391" y="4892822"/>
            <a:ext cx="388558" cy="18457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67F47976-78E1-845B-ADEB-05AF4B13DB40}"/>
              </a:ext>
            </a:extLst>
          </p:cNvPr>
          <p:cNvSpPr/>
          <p:nvPr/>
        </p:nvSpPr>
        <p:spPr>
          <a:xfrm rot="10800000">
            <a:off x="1709569" y="5468406"/>
            <a:ext cx="388558" cy="18457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1D1833AC-2303-3902-9292-4FFD26C918CA}"/>
              </a:ext>
            </a:extLst>
          </p:cNvPr>
          <p:cNvSpPr/>
          <p:nvPr/>
        </p:nvSpPr>
        <p:spPr>
          <a:xfrm rot="13500000">
            <a:off x="462008" y="4903081"/>
            <a:ext cx="388558" cy="18457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4C527343-42C5-6E27-174F-ABCD7315CC00}"/>
              </a:ext>
            </a:extLst>
          </p:cNvPr>
          <p:cNvSpPr/>
          <p:nvPr/>
        </p:nvSpPr>
        <p:spPr>
          <a:xfrm rot="18900000">
            <a:off x="462007" y="2604340"/>
            <a:ext cx="388558" cy="18457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부분 원형 62">
            <a:extLst>
              <a:ext uri="{FF2B5EF4-FFF2-40B4-BE49-F238E27FC236}">
                <a16:creationId xmlns:a16="http://schemas.microsoft.com/office/drawing/2014/main" id="{A129028E-F17F-3520-7A4C-6B4645417EC5}"/>
              </a:ext>
            </a:extLst>
          </p:cNvPr>
          <p:cNvSpPr/>
          <p:nvPr/>
        </p:nvSpPr>
        <p:spPr>
          <a:xfrm rot="7200000">
            <a:off x="1044611" y="957623"/>
            <a:ext cx="2361009" cy="2361009"/>
          </a:xfrm>
          <a:prstGeom prst="pie">
            <a:avLst>
              <a:gd name="adj1" fmla="val 14064481"/>
              <a:gd name="adj2" fmla="val 1492421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4" name="직사각형 1023">
            <a:extLst>
              <a:ext uri="{FF2B5EF4-FFF2-40B4-BE49-F238E27FC236}">
                <a16:creationId xmlns:a16="http://schemas.microsoft.com/office/drawing/2014/main" id="{3F127B8C-7A41-68D2-7EE1-67F30945017C}"/>
              </a:ext>
            </a:extLst>
          </p:cNvPr>
          <p:cNvSpPr/>
          <p:nvPr/>
        </p:nvSpPr>
        <p:spPr>
          <a:xfrm>
            <a:off x="1590576" y="1527226"/>
            <a:ext cx="615636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</a:t>
            </a:r>
            <a:endParaRPr lang="ko-KR" altLang="en-US" dirty="0"/>
          </a:p>
        </p:txBody>
      </p:sp>
      <p:sp>
        <p:nvSpPr>
          <p:cNvPr id="1025" name="직사각형 1024">
            <a:extLst>
              <a:ext uri="{FF2B5EF4-FFF2-40B4-BE49-F238E27FC236}">
                <a16:creationId xmlns:a16="http://schemas.microsoft.com/office/drawing/2014/main" id="{D179CAEE-2E42-9353-EF27-5656D0E683E2}"/>
              </a:ext>
            </a:extLst>
          </p:cNvPr>
          <p:cNvSpPr/>
          <p:nvPr/>
        </p:nvSpPr>
        <p:spPr>
          <a:xfrm>
            <a:off x="1590576" y="2346617"/>
            <a:ext cx="615636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</a:t>
            </a:r>
          </a:p>
        </p:txBody>
      </p:sp>
      <p:sp>
        <p:nvSpPr>
          <p:cNvPr id="1026" name="부분 원형 1025">
            <a:extLst>
              <a:ext uri="{FF2B5EF4-FFF2-40B4-BE49-F238E27FC236}">
                <a16:creationId xmlns:a16="http://schemas.microsoft.com/office/drawing/2014/main" id="{EC713AFC-7332-11DE-7974-279A151152EE}"/>
              </a:ext>
            </a:extLst>
          </p:cNvPr>
          <p:cNvSpPr/>
          <p:nvPr/>
        </p:nvSpPr>
        <p:spPr>
          <a:xfrm rot="18000000">
            <a:off x="514564" y="4392429"/>
            <a:ext cx="2361009" cy="2361009"/>
          </a:xfrm>
          <a:prstGeom prst="pie">
            <a:avLst>
              <a:gd name="adj1" fmla="val 14345268"/>
              <a:gd name="adj2" fmla="val 145422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7" name="직사각형 1026">
            <a:extLst>
              <a:ext uri="{FF2B5EF4-FFF2-40B4-BE49-F238E27FC236}">
                <a16:creationId xmlns:a16="http://schemas.microsoft.com/office/drawing/2014/main" id="{7C406138-2F23-8C26-50AA-9663B25363C1}"/>
              </a:ext>
            </a:extLst>
          </p:cNvPr>
          <p:cNvSpPr/>
          <p:nvPr/>
        </p:nvSpPr>
        <p:spPr>
          <a:xfrm>
            <a:off x="1493758" y="4944029"/>
            <a:ext cx="134207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9" name="직사각형 1028">
            <a:extLst>
              <a:ext uri="{FF2B5EF4-FFF2-40B4-BE49-F238E27FC236}">
                <a16:creationId xmlns:a16="http://schemas.microsoft.com/office/drawing/2014/main" id="{72903AE5-C87A-D206-815D-E9DD39BD7B98}"/>
              </a:ext>
            </a:extLst>
          </p:cNvPr>
          <p:cNvSpPr/>
          <p:nvPr/>
        </p:nvSpPr>
        <p:spPr>
          <a:xfrm>
            <a:off x="1627965" y="4944028"/>
            <a:ext cx="134207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030" name="직사각형 1029">
            <a:extLst>
              <a:ext uri="{FF2B5EF4-FFF2-40B4-BE49-F238E27FC236}">
                <a16:creationId xmlns:a16="http://schemas.microsoft.com/office/drawing/2014/main" id="{567B9B19-19BE-A1EA-E4FD-0928E8CF8C91}"/>
              </a:ext>
            </a:extLst>
          </p:cNvPr>
          <p:cNvSpPr/>
          <p:nvPr/>
        </p:nvSpPr>
        <p:spPr>
          <a:xfrm>
            <a:off x="1762172" y="4944029"/>
            <a:ext cx="134207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1" name="직사각형 1030">
            <a:extLst>
              <a:ext uri="{FF2B5EF4-FFF2-40B4-BE49-F238E27FC236}">
                <a16:creationId xmlns:a16="http://schemas.microsoft.com/office/drawing/2014/main" id="{313017AE-0CA6-09C3-2DBF-9F35A72715C6}"/>
              </a:ext>
            </a:extLst>
          </p:cNvPr>
          <p:cNvSpPr/>
          <p:nvPr/>
        </p:nvSpPr>
        <p:spPr>
          <a:xfrm>
            <a:off x="1896379" y="4944028"/>
            <a:ext cx="134207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033" name="직사각형 1032">
            <a:extLst>
              <a:ext uri="{FF2B5EF4-FFF2-40B4-BE49-F238E27FC236}">
                <a16:creationId xmlns:a16="http://schemas.microsoft.com/office/drawing/2014/main" id="{F0B592CE-29DF-9C2E-24C9-CDD0F5A2CBCA}"/>
              </a:ext>
            </a:extLst>
          </p:cNvPr>
          <p:cNvSpPr/>
          <p:nvPr/>
        </p:nvSpPr>
        <p:spPr>
          <a:xfrm>
            <a:off x="2030586" y="4944029"/>
            <a:ext cx="134207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4" name="직사각형 1033">
            <a:extLst>
              <a:ext uri="{FF2B5EF4-FFF2-40B4-BE49-F238E27FC236}">
                <a16:creationId xmlns:a16="http://schemas.microsoft.com/office/drawing/2014/main" id="{33DBB414-9C11-0861-C6F3-9CFD80FA6644}"/>
              </a:ext>
            </a:extLst>
          </p:cNvPr>
          <p:cNvSpPr/>
          <p:nvPr/>
        </p:nvSpPr>
        <p:spPr>
          <a:xfrm>
            <a:off x="2164793" y="4944028"/>
            <a:ext cx="134207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035" name="직사각형 1034">
            <a:extLst>
              <a:ext uri="{FF2B5EF4-FFF2-40B4-BE49-F238E27FC236}">
                <a16:creationId xmlns:a16="http://schemas.microsoft.com/office/drawing/2014/main" id="{399A1813-7BAF-FCE2-5870-D17D795B7431}"/>
              </a:ext>
            </a:extLst>
          </p:cNvPr>
          <p:cNvSpPr/>
          <p:nvPr/>
        </p:nvSpPr>
        <p:spPr>
          <a:xfrm>
            <a:off x="2164792" y="5761154"/>
            <a:ext cx="134207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7" name="직사각형 1036">
            <a:extLst>
              <a:ext uri="{FF2B5EF4-FFF2-40B4-BE49-F238E27FC236}">
                <a16:creationId xmlns:a16="http://schemas.microsoft.com/office/drawing/2014/main" id="{CBAA8F6D-F634-EE6B-1297-870A96E0F166}"/>
              </a:ext>
            </a:extLst>
          </p:cNvPr>
          <p:cNvSpPr/>
          <p:nvPr/>
        </p:nvSpPr>
        <p:spPr>
          <a:xfrm>
            <a:off x="1493758" y="5761155"/>
            <a:ext cx="134207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038" name="직사각형 1037">
            <a:extLst>
              <a:ext uri="{FF2B5EF4-FFF2-40B4-BE49-F238E27FC236}">
                <a16:creationId xmlns:a16="http://schemas.microsoft.com/office/drawing/2014/main" id="{ACD04792-B9AD-36DB-489B-1008C40B860A}"/>
              </a:ext>
            </a:extLst>
          </p:cNvPr>
          <p:cNvSpPr/>
          <p:nvPr/>
        </p:nvSpPr>
        <p:spPr>
          <a:xfrm>
            <a:off x="1627965" y="5761156"/>
            <a:ext cx="134207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9" name="직사각형 1038">
            <a:extLst>
              <a:ext uri="{FF2B5EF4-FFF2-40B4-BE49-F238E27FC236}">
                <a16:creationId xmlns:a16="http://schemas.microsoft.com/office/drawing/2014/main" id="{8900094D-BFC8-B4F0-449A-97C480C23A93}"/>
              </a:ext>
            </a:extLst>
          </p:cNvPr>
          <p:cNvSpPr/>
          <p:nvPr/>
        </p:nvSpPr>
        <p:spPr>
          <a:xfrm>
            <a:off x="1762172" y="5761155"/>
            <a:ext cx="134207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040" name="직사각형 1039">
            <a:extLst>
              <a:ext uri="{FF2B5EF4-FFF2-40B4-BE49-F238E27FC236}">
                <a16:creationId xmlns:a16="http://schemas.microsoft.com/office/drawing/2014/main" id="{B41C61C9-2B76-C3C2-8E3E-B94C840DDE15}"/>
              </a:ext>
            </a:extLst>
          </p:cNvPr>
          <p:cNvSpPr/>
          <p:nvPr/>
        </p:nvSpPr>
        <p:spPr>
          <a:xfrm>
            <a:off x="1896379" y="5761156"/>
            <a:ext cx="134207" cy="405143"/>
          </a:xfrm>
          <a:prstGeom prst="rect">
            <a:avLst/>
          </a:prstGeom>
          <a:solidFill>
            <a:srgbClr val="AD22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1" name="직사각형 1040">
            <a:extLst>
              <a:ext uri="{FF2B5EF4-FFF2-40B4-BE49-F238E27FC236}">
                <a16:creationId xmlns:a16="http://schemas.microsoft.com/office/drawing/2014/main" id="{008104FB-D89B-9333-2FF2-9D64121C346C}"/>
              </a:ext>
            </a:extLst>
          </p:cNvPr>
          <p:cNvSpPr/>
          <p:nvPr/>
        </p:nvSpPr>
        <p:spPr>
          <a:xfrm>
            <a:off x="2030586" y="5761155"/>
            <a:ext cx="134207" cy="405143"/>
          </a:xfrm>
          <a:prstGeom prst="rect">
            <a:avLst/>
          </a:prstGeom>
          <a:solidFill>
            <a:srgbClr val="2E2E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184FA10C-B9DC-3F2D-27A8-A9A7C43E8132}"/>
              </a:ext>
            </a:extLst>
          </p:cNvPr>
          <p:cNvSpPr txBox="1"/>
          <p:nvPr/>
        </p:nvSpPr>
        <p:spPr>
          <a:xfrm>
            <a:off x="1416119" y="498511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Undulator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043" name="그림 1042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57DF4791-FE4B-CA7A-6459-5D39DE21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75044" y="3821241"/>
            <a:ext cx="57306" cy="57306"/>
          </a:xfrm>
          <a:prstGeom prst="rect">
            <a:avLst/>
          </a:prstGeom>
        </p:spPr>
      </p:pic>
      <p:pic>
        <p:nvPicPr>
          <p:cNvPr id="1044" name="그림 1043" descr="블랙, 어둠이(가) 표시된 사진&#10;&#10;자동 생성된 설명">
            <a:extLst>
              <a:ext uri="{FF2B5EF4-FFF2-40B4-BE49-F238E27FC236}">
                <a16:creationId xmlns:a16="http://schemas.microsoft.com/office/drawing/2014/main" id="{05178E48-2C2D-88A5-06F3-00D3FAB38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01334" y="3822887"/>
            <a:ext cx="57306" cy="57306"/>
          </a:xfrm>
          <a:prstGeom prst="rect">
            <a:avLst/>
          </a:prstGeom>
        </p:spPr>
      </p:pic>
      <p:pic>
        <p:nvPicPr>
          <p:cNvPr id="1045" name="그림 1044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C0D57E28-013E-35A8-F890-DC0BD9CD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56127" y="3821241"/>
            <a:ext cx="57306" cy="57306"/>
          </a:xfrm>
          <a:prstGeom prst="rect">
            <a:avLst/>
          </a:prstGeom>
        </p:spPr>
      </p:pic>
      <p:pic>
        <p:nvPicPr>
          <p:cNvPr id="1046" name="그림 1045" descr="블랙, 어둠이(가) 표시된 사진&#10;&#10;자동 생성된 설명">
            <a:extLst>
              <a:ext uri="{FF2B5EF4-FFF2-40B4-BE49-F238E27FC236}">
                <a16:creationId xmlns:a16="http://schemas.microsoft.com/office/drawing/2014/main" id="{112F9AF7-B9BA-8FFC-1973-FD8B982A4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423916" y="3820506"/>
            <a:ext cx="57306" cy="57306"/>
          </a:xfrm>
          <a:prstGeom prst="rect">
            <a:avLst/>
          </a:prstGeom>
        </p:spPr>
      </p:pic>
      <p:pic>
        <p:nvPicPr>
          <p:cNvPr id="1047" name="그림 1046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21D990B8-C846-7BFA-EA35-9317FB89E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6267" y="3884454"/>
            <a:ext cx="57306" cy="57306"/>
          </a:xfrm>
          <a:prstGeom prst="rect">
            <a:avLst/>
          </a:prstGeom>
        </p:spPr>
      </p:pic>
      <p:pic>
        <p:nvPicPr>
          <p:cNvPr id="1048" name="그림 1047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0E0292BA-F82B-ED51-0B87-CCEF10AC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66401" y="3929327"/>
            <a:ext cx="57306" cy="57306"/>
          </a:xfrm>
          <a:prstGeom prst="rect">
            <a:avLst/>
          </a:prstGeom>
        </p:spPr>
      </p:pic>
      <p:pic>
        <p:nvPicPr>
          <p:cNvPr id="1049" name="그림 1048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3B77275B-CBC8-7022-1ADD-FAF0A323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6267" y="3756792"/>
            <a:ext cx="57306" cy="57306"/>
          </a:xfrm>
          <a:prstGeom prst="rect">
            <a:avLst/>
          </a:prstGeom>
        </p:spPr>
      </p:pic>
      <p:pic>
        <p:nvPicPr>
          <p:cNvPr id="1050" name="그림 1049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D771ABFE-D0F8-C618-2D7D-C46E158FC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66401" y="3713080"/>
            <a:ext cx="57306" cy="57306"/>
          </a:xfrm>
          <a:prstGeom prst="rect">
            <a:avLst/>
          </a:prstGeom>
        </p:spPr>
      </p:pic>
      <p:pic>
        <p:nvPicPr>
          <p:cNvPr id="1051" name="그림 1050" descr="원, 어둠, 블랙, 우주이(가) 표시된 사진&#10;&#10;자동 생성된 설명">
            <a:extLst>
              <a:ext uri="{FF2B5EF4-FFF2-40B4-BE49-F238E27FC236}">
                <a16:creationId xmlns:a16="http://schemas.microsoft.com/office/drawing/2014/main" id="{2563BEB6-CF32-B6B5-0F72-20CA3B38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79772" y="3821241"/>
            <a:ext cx="57306" cy="57306"/>
          </a:xfrm>
          <a:prstGeom prst="rect">
            <a:avLst/>
          </a:prstGeom>
        </p:spPr>
      </p:pic>
      <p:pic>
        <p:nvPicPr>
          <p:cNvPr id="1052" name="그림 1051" descr="블랙, 어둠이(가) 표시된 사진&#10;&#10;자동 생성된 설명">
            <a:extLst>
              <a:ext uri="{FF2B5EF4-FFF2-40B4-BE49-F238E27FC236}">
                <a16:creationId xmlns:a16="http://schemas.microsoft.com/office/drawing/2014/main" id="{BC04560C-6FA6-6773-B9FE-F78639518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37812" y="3879692"/>
            <a:ext cx="57306" cy="57306"/>
          </a:xfrm>
          <a:prstGeom prst="rect">
            <a:avLst/>
          </a:prstGeom>
        </p:spPr>
      </p:pic>
      <p:pic>
        <p:nvPicPr>
          <p:cNvPr id="1053" name="그림 1052" descr="블랙, 어둠이(가) 표시된 사진&#10;&#10;자동 생성된 설명">
            <a:extLst>
              <a:ext uri="{FF2B5EF4-FFF2-40B4-BE49-F238E27FC236}">
                <a16:creationId xmlns:a16="http://schemas.microsoft.com/office/drawing/2014/main" id="{F143FB6E-18AF-23A4-23B9-A707698F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37812" y="3756792"/>
            <a:ext cx="57306" cy="57306"/>
          </a:xfrm>
          <a:prstGeom prst="rect">
            <a:avLst/>
          </a:prstGeom>
        </p:spPr>
      </p:pic>
      <p:pic>
        <p:nvPicPr>
          <p:cNvPr id="1054" name="그림 1053" descr="블랙, 어둠이(가) 표시된 사진&#10;&#10;자동 생성된 설명">
            <a:extLst>
              <a:ext uri="{FF2B5EF4-FFF2-40B4-BE49-F238E27FC236}">
                <a16:creationId xmlns:a16="http://schemas.microsoft.com/office/drawing/2014/main" id="{01169EA8-97EA-3B4B-BA92-5223A3803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307311" y="3715461"/>
            <a:ext cx="57306" cy="57306"/>
          </a:xfrm>
          <a:prstGeom prst="rect">
            <a:avLst/>
          </a:prstGeom>
        </p:spPr>
      </p:pic>
      <p:pic>
        <p:nvPicPr>
          <p:cNvPr id="1055" name="그림 1054" descr="블랙, 어둠이(가) 표시된 사진&#10;&#10;자동 생성된 설명">
            <a:extLst>
              <a:ext uri="{FF2B5EF4-FFF2-40B4-BE49-F238E27FC236}">
                <a16:creationId xmlns:a16="http://schemas.microsoft.com/office/drawing/2014/main" id="{AF5C44B3-274D-C383-FE44-53E3A5EE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307311" y="3927025"/>
            <a:ext cx="57306" cy="57306"/>
          </a:xfrm>
          <a:prstGeom prst="rect">
            <a:avLst/>
          </a:prstGeom>
        </p:spPr>
      </p:pic>
      <p:pic>
        <p:nvPicPr>
          <p:cNvPr id="1056" name="그림 1055" descr="블랙, 어둠이(가) 표시된 사진&#10;&#10;자동 생성된 설명">
            <a:extLst>
              <a:ext uri="{FF2B5EF4-FFF2-40B4-BE49-F238E27FC236}">
                <a16:creationId xmlns:a16="http://schemas.microsoft.com/office/drawing/2014/main" id="{F6E8A070-CBBB-CC3B-D7C1-B5E93DD2B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312339" y="3820506"/>
            <a:ext cx="57306" cy="57306"/>
          </a:xfrm>
          <a:prstGeom prst="rect">
            <a:avLst/>
          </a:prstGeom>
        </p:spPr>
      </p:pic>
      <p:sp>
        <p:nvSpPr>
          <p:cNvPr id="1057" name="TextBox 1056">
            <a:extLst>
              <a:ext uri="{FF2B5EF4-FFF2-40B4-BE49-F238E27FC236}">
                <a16:creationId xmlns:a16="http://schemas.microsoft.com/office/drawing/2014/main" id="{81D55C70-71DD-D0A5-AA93-C9B5C43ADDB7}"/>
              </a:ext>
            </a:extLst>
          </p:cNvPr>
          <p:cNvSpPr txBox="1"/>
          <p:nvPr/>
        </p:nvSpPr>
        <p:spPr>
          <a:xfrm>
            <a:off x="2242175" y="3344211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Main cavity</a:t>
            </a:r>
            <a:endParaRPr lang="ko-KR" altLang="en-US" sz="1400" dirty="0"/>
          </a:p>
        </p:txBody>
      </p:sp>
      <p:sp>
        <p:nvSpPr>
          <p:cNvPr id="1058" name="타원 1057">
            <a:extLst>
              <a:ext uri="{FF2B5EF4-FFF2-40B4-BE49-F238E27FC236}">
                <a16:creationId xmlns:a16="http://schemas.microsoft.com/office/drawing/2014/main" id="{FD5F302A-FE25-CD93-DB01-20A8ED1B0D3E}"/>
              </a:ext>
            </a:extLst>
          </p:cNvPr>
          <p:cNvSpPr/>
          <p:nvPr/>
        </p:nvSpPr>
        <p:spPr>
          <a:xfrm rot="5400000">
            <a:off x="-6989" y="3775830"/>
            <a:ext cx="388558" cy="18457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ED174B77-19D3-E00F-C028-44FFDD621C96}"/>
              </a:ext>
            </a:extLst>
          </p:cNvPr>
          <p:cNvSpPr txBox="1"/>
          <p:nvPr/>
        </p:nvSpPr>
        <p:spPr>
          <a:xfrm>
            <a:off x="4155040" y="1228397"/>
            <a:ext cx="473195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Beam loses energy due to bending or insertion devices, and the lost energy is replenished through the RF cavity.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Flattening the voltage slope at the energy replenishment location can increase the bunch length.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The well-known method for flattening the voltage slope is using a </a:t>
            </a:r>
            <a:r>
              <a:rPr lang="en-US" altLang="ko-KR" sz="1400" b="1" dirty="0"/>
              <a:t>Higher Harmonic Cavity </a:t>
            </a:r>
            <a:r>
              <a:rPr lang="en-US" altLang="ko-KR" sz="1400" dirty="0"/>
              <a:t>with the harmonics of the Main cavity.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Previous work focused only on bunch lengthening using </a:t>
            </a:r>
            <a:r>
              <a:rPr lang="en-US" altLang="ko-KR" sz="1400" b="1" dirty="0"/>
              <a:t>passive cavities</a:t>
            </a:r>
            <a:r>
              <a:rPr lang="en-US" altLang="ko-KR" sz="1400" dirty="0"/>
              <a:t>, but since the 4GSR uses active cavities for bunch lengthening, a study on the physics of </a:t>
            </a:r>
            <a:r>
              <a:rPr lang="en-US" altLang="ko-KR" sz="1400" b="1" dirty="0"/>
              <a:t>active cavities </a:t>
            </a:r>
            <a:r>
              <a:rPr lang="en-US" altLang="ko-KR" sz="1400" dirty="0"/>
              <a:t>was conducted.</a:t>
            </a:r>
          </a:p>
        </p:txBody>
      </p:sp>
      <p:pic>
        <p:nvPicPr>
          <p:cNvPr id="1071" name="그림 1070">
            <a:extLst>
              <a:ext uri="{FF2B5EF4-FFF2-40B4-BE49-F238E27FC236}">
                <a16:creationId xmlns:a16="http://schemas.microsoft.com/office/drawing/2014/main" id="{3C4FFE22-2804-7A40-F011-A9FE907961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99973" y="2669084"/>
            <a:ext cx="3648079" cy="1701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D7AA052C-1121-866B-A16E-B1EBC743E8A8}"/>
                  </a:ext>
                </a:extLst>
              </p:cNvPr>
              <p:cNvSpPr txBox="1"/>
              <p:nvPr/>
            </p:nvSpPr>
            <p:spPr>
              <a:xfrm>
                <a:off x="2406879" y="1709247"/>
                <a:ext cx="15547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0" dirty="0"/>
                  <a:t>Radiation loss 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ko-KR" altLang="en-US" sz="1400" i="1" dirty="0"/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D7AA052C-1121-866B-A16E-B1EBC743E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79" y="1709247"/>
                <a:ext cx="1554785" cy="215444"/>
              </a:xfrm>
              <a:prstGeom prst="rect">
                <a:avLst/>
              </a:prstGeom>
              <a:blipFill>
                <a:blip r:embed="rId6"/>
                <a:stretch>
                  <a:fillRect l="-7059" t="-25000" r="-1176" b="-47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23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F74C-ECA8-CFB3-93D5-526A55E5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C7BF5-FE67-EA47-7852-FB80EDB6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Active Harmonic Cavity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7E3FC1-D2DD-ED42-5512-6A05D7FC8B18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4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E81D37-FA96-F182-FBE7-4345B509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14" y="879416"/>
            <a:ext cx="5729572" cy="2396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37EFB5-D37F-2437-E536-C842EE9B66A3}"/>
              </a:ext>
            </a:extLst>
          </p:cNvPr>
          <p:cNvSpPr txBox="1"/>
          <p:nvPr/>
        </p:nvSpPr>
        <p:spPr>
          <a:xfrm>
            <a:off x="939452" y="334856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Power generator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0000D-EB17-8C9D-C994-2027CE67D409}"/>
              </a:ext>
            </a:extLst>
          </p:cNvPr>
          <p:cNvSpPr txBox="1"/>
          <p:nvPr/>
        </p:nvSpPr>
        <p:spPr>
          <a:xfrm>
            <a:off x="4055783" y="3348561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Waveguide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C9283-2C3A-7D2E-218F-5C375DFC703D}"/>
              </a:ext>
            </a:extLst>
          </p:cNvPr>
          <p:cNvSpPr txBox="1"/>
          <p:nvPr/>
        </p:nvSpPr>
        <p:spPr>
          <a:xfrm>
            <a:off x="6612089" y="334856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Coupler&amp;Cavity</a:t>
            </a:r>
            <a:endParaRPr lang="ko-KR" altLang="en-US" dirty="0"/>
          </a:p>
        </p:txBody>
      </p:sp>
      <p:pic>
        <p:nvPicPr>
          <p:cNvPr id="1028" name="Picture 4" descr="Linear Accelerator Underground Tunnel Image1">
            <a:extLst>
              <a:ext uri="{FF2B5EF4-FFF2-40B4-BE49-F238E27FC236}">
                <a16:creationId xmlns:a16="http://schemas.microsoft.com/office/drawing/2014/main" id="{D60CBFF5-9706-8763-FEFB-139C247B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9" y="3822213"/>
            <a:ext cx="3056131" cy="20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9A7E94-1DAE-AA18-D55B-017C52DC8B0E}"/>
              </a:ext>
            </a:extLst>
          </p:cNvPr>
          <p:cNvSpPr txBox="1"/>
          <p:nvPr/>
        </p:nvSpPr>
        <p:spPr>
          <a:xfrm>
            <a:off x="261099" y="5180483"/>
            <a:ext cx="9797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Modulator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6B3B5C-5418-EC76-27BA-E6CEA54B79CF}"/>
              </a:ext>
            </a:extLst>
          </p:cNvPr>
          <p:cNvSpPr txBox="1"/>
          <p:nvPr/>
        </p:nvSpPr>
        <p:spPr>
          <a:xfrm>
            <a:off x="1389970" y="4872706"/>
            <a:ext cx="8322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Klystron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E1ADA-0F03-ED05-C213-60B803A5CFE5}"/>
              </a:ext>
            </a:extLst>
          </p:cNvPr>
          <p:cNvSpPr txBox="1"/>
          <p:nvPr/>
        </p:nvSpPr>
        <p:spPr>
          <a:xfrm>
            <a:off x="852931" y="3798224"/>
            <a:ext cx="10740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Waveguide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7F5736C-6BE4-D5B5-4729-4690F4AA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54" y="3952113"/>
            <a:ext cx="2968472" cy="19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FA607D-F81B-E0D9-E794-B7DCAC7284BC}"/>
              </a:ext>
            </a:extLst>
          </p:cNvPr>
          <p:cNvSpPr txBox="1"/>
          <p:nvPr/>
        </p:nvSpPr>
        <p:spPr>
          <a:xfrm>
            <a:off x="4681604" y="5554404"/>
            <a:ext cx="10740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Waveguide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BE9629-423A-B41E-97B1-A44A53F8ED7C}"/>
              </a:ext>
            </a:extLst>
          </p:cNvPr>
          <p:cNvSpPr txBox="1"/>
          <p:nvPr/>
        </p:nvSpPr>
        <p:spPr>
          <a:xfrm>
            <a:off x="3734405" y="4081210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Cryostat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6" name="Picture 12" descr="The development of the 499.8 MHz superconducting cavity system for BEPCII -  ScienceDirect">
            <a:extLst>
              <a:ext uri="{FF2B5EF4-FFF2-40B4-BE49-F238E27FC236}">
                <a16:creationId xmlns:a16="http://schemas.microsoft.com/office/drawing/2014/main" id="{5A8D21BB-6519-E06E-C4D2-ADB8351E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99" y="3960236"/>
            <a:ext cx="2435538" cy="18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9C3F65D-E876-3395-4C5D-9CB6B6CF5FD5}"/>
              </a:ext>
            </a:extLst>
          </p:cNvPr>
          <p:cNvSpPr txBox="1"/>
          <p:nvPr/>
        </p:nvSpPr>
        <p:spPr>
          <a:xfrm>
            <a:off x="455111" y="1018564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anose="02020603050405020304" pitchFamily="18" charset="0"/>
              </a:rPr>
              <a:t>Overview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3132AFF-B843-111B-F68F-98165F588EAA}"/>
              </a:ext>
            </a:extLst>
          </p:cNvPr>
          <p:cNvSpPr/>
          <p:nvPr/>
        </p:nvSpPr>
        <p:spPr>
          <a:xfrm>
            <a:off x="5699312" y="1554441"/>
            <a:ext cx="1681105" cy="15031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485401D-8153-2126-B94C-460D5DFB7355}"/>
              </a:ext>
            </a:extLst>
          </p:cNvPr>
          <p:cNvSpPr/>
          <p:nvPr/>
        </p:nvSpPr>
        <p:spPr>
          <a:xfrm>
            <a:off x="1628384" y="1018564"/>
            <a:ext cx="6331906" cy="2281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43474-60BD-C003-3B51-9283A1CCAD9F}"/>
              </a:ext>
            </a:extLst>
          </p:cNvPr>
          <p:cNvSpPr txBox="1"/>
          <p:nvPr/>
        </p:nvSpPr>
        <p:spPr>
          <a:xfrm>
            <a:off x="5969718" y="63707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Active cavity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D27F8-975A-9F78-A07E-BFD021B36369}"/>
              </a:ext>
            </a:extLst>
          </p:cNvPr>
          <p:cNvSpPr txBox="1"/>
          <p:nvPr/>
        </p:nvSpPr>
        <p:spPr>
          <a:xfrm>
            <a:off x="5969718" y="11607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Passive cavity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1AF2A-DB10-B38F-DCD8-953D1C55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ED825C9C-638A-2CE3-2517-81355B7C5614}"/>
                  </a:ext>
                </a:extLst>
              </p:cNvPr>
              <p:cNvSpPr txBox="1"/>
              <p:nvPr/>
            </p:nvSpPr>
            <p:spPr>
              <a:xfrm>
                <a:off x="2524377" y="5054102"/>
                <a:ext cx="8607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ED825C9C-638A-2CE3-2517-81355B7C5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77" y="5054102"/>
                <a:ext cx="8607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" name="타원 1053">
            <a:extLst>
              <a:ext uri="{FF2B5EF4-FFF2-40B4-BE49-F238E27FC236}">
                <a16:creationId xmlns:a16="http://schemas.microsoft.com/office/drawing/2014/main" id="{D5B680CF-2FBA-31D1-F153-289A000C4C31}"/>
              </a:ext>
            </a:extLst>
          </p:cNvPr>
          <p:cNvSpPr/>
          <p:nvPr/>
        </p:nvSpPr>
        <p:spPr>
          <a:xfrm>
            <a:off x="1455247" y="4558862"/>
            <a:ext cx="2094146" cy="21354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6B3CE12-3530-D019-DDBD-F516F8DC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Active Harmonic Cavity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E99EE7-360B-EE85-A7FA-F2FECF953B1F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5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EB5A5-492E-74C4-3A15-726C8F0BC243}"/>
              </a:ext>
            </a:extLst>
          </p:cNvPr>
          <p:cNvSpPr txBox="1"/>
          <p:nvPr/>
        </p:nvSpPr>
        <p:spPr>
          <a:xfrm>
            <a:off x="455111" y="1018564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anose="02020603050405020304" pitchFamily="18" charset="0"/>
              </a:rPr>
              <a:t>Without Beam Loading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ECB6891-BE0A-6428-5A85-AE265A51BEAF}"/>
              </a:ext>
            </a:extLst>
          </p:cNvPr>
          <p:cNvCxnSpPr>
            <a:cxnSpLocks/>
          </p:cNvCxnSpPr>
          <p:nvPr/>
        </p:nvCxnSpPr>
        <p:spPr>
          <a:xfrm>
            <a:off x="1239986" y="4985646"/>
            <a:ext cx="20246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3125A6D-D83B-EB1D-E894-F89673120399}"/>
              </a:ext>
            </a:extLst>
          </p:cNvPr>
          <p:cNvCxnSpPr>
            <a:cxnSpLocks/>
          </p:cNvCxnSpPr>
          <p:nvPr/>
        </p:nvCxnSpPr>
        <p:spPr>
          <a:xfrm flipV="1">
            <a:off x="1657139" y="3842646"/>
            <a:ext cx="0" cy="2645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5E557D-E223-DBC2-FAFB-A382D0558E87}"/>
                  </a:ext>
                </a:extLst>
              </p:cNvPr>
              <p:cNvSpPr txBox="1"/>
              <p:nvPr/>
            </p:nvSpPr>
            <p:spPr>
              <a:xfrm>
                <a:off x="4004981" y="1128448"/>
                <a:ext cx="473195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We can consider a simplified circuit</a:t>
                </a:r>
                <a:r>
                  <a:rPr lang="en-US" altLang="ko-KR" sz="14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Ignore beam loading effects, only focus on generator-cavity coupling.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1400" dirty="0"/>
                  <a:t> describes the coupling between the generator and the circuit.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5E557D-E223-DBC2-FAFB-A382D055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981" y="1128448"/>
                <a:ext cx="4731954" cy="2031325"/>
              </a:xfrm>
              <a:prstGeom prst="rect">
                <a:avLst/>
              </a:prstGeom>
              <a:blipFill>
                <a:blip r:embed="rId3"/>
                <a:stretch>
                  <a:fillRect l="-258" t="-6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E7971-A16D-9AB4-5EC7-87C6A7E1ECA7}"/>
                  </a:ext>
                </a:extLst>
              </p:cNvPr>
              <p:cNvSpPr txBox="1"/>
              <p:nvPr/>
            </p:nvSpPr>
            <p:spPr>
              <a:xfrm>
                <a:off x="2810621" y="4708646"/>
                <a:ext cx="330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Re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E7971-A16D-9AB4-5EC7-87C6A7E1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21" y="4708646"/>
                <a:ext cx="330475" cy="276999"/>
              </a:xfrm>
              <a:prstGeom prst="rect">
                <a:avLst/>
              </a:prstGeom>
              <a:blipFill>
                <a:blip r:embed="rId4"/>
                <a:stretch>
                  <a:fillRect l="-12963" r="-16667"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33DED4-8256-35A2-1C50-87ABE7D3F735}"/>
                  </a:ext>
                </a:extLst>
              </p:cNvPr>
              <p:cNvSpPr txBox="1"/>
              <p:nvPr/>
            </p:nvSpPr>
            <p:spPr>
              <a:xfrm>
                <a:off x="1693121" y="3842646"/>
                <a:ext cx="331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33DED4-8256-35A2-1C50-87ABE7D3F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21" y="3842646"/>
                <a:ext cx="331822" cy="276999"/>
              </a:xfrm>
              <a:prstGeom prst="rect">
                <a:avLst/>
              </a:prstGeom>
              <a:blipFill>
                <a:blip r:embed="rId5"/>
                <a:stretch>
                  <a:fillRect l="-16667" r="-14815"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그림 29">
            <a:extLst>
              <a:ext uri="{FF2B5EF4-FFF2-40B4-BE49-F238E27FC236}">
                <a16:creationId xmlns:a16="http://schemas.microsoft.com/office/drawing/2014/main" id="{31A298FA-BDC7-1A65-8FAD-D1E5BDF0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43" y="1694083"/>
            <a:ext cx="3169138" cy="1871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C5EFED-3124-BE7E-2B94-F08AE6E8DC8C}"/>
                  </a:ext>
                </a:extLst>
              </p:cNvPr>
              <p:cNvSpPr txBox="1"/>
              <p:nvPr/>
            </p:nvSpPr>
            <p:spPr>
              <a:xfrm>
                <a:off x="1262361" y="1433414"/>
                <a:ext cx="4124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C5EFED-3124-BE7E-2B94-F08AE6E8D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1" y="1433414"/>
                <a:ext cx="412484" cy="246221"/>
              </a:xfrm>
              <a:prstGeom prst="rect">
                <a:avLst/>
              </a:prstGeom>
              <a:blipFill>
                <a:blip r:embed="rId7"/>
                <a:stretch>
                  <a:fillRect l="-8824" r="-1471" b="-17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E4C1B7B-991A-7B9F-5367-C07967613602}"/>
                  </a:ext>
                </a:extLst>
              </p:cNvPr>
              <p:cNvSpPr txBox="1"/>
              <p:nvPr/>
            </p:nvSpPr>
            <p:spPr>
              <a:xfrm>
                <a:off x="834615" y="1431492"/>
                <a:ext cx="4060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</m:oMath>
                  </m:oMathPara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E4C1B7B-991A-7B9F-5367-C0796761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5" y="1431492"/>
                <a:ext cx="406072" cy="246221"/>
              </a:xfrm>
              <a:prstGeom prst="rect">
                <a:avLst/>
              </a:prstGeom>
              <a:blipFill>
                <a:blip r:embed="rId8"/>
                <a:stretch>
                  <a:fillRect l="-10448" r="-1493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6" name="직선 화살표 연결선 1025">
            <a:extLst>
              <a:ext uri="{FF2B5EF4-FFF2-40B4-BE49-F238E27FC236}">
                <a16:creationId xmlns:a16="http://schemas.microsoft.com/office/drawing/2014/main" id="{1599F93C-88C8-A660-4B5D-9E465D76025B}"/>
              </a:ext>
            </a:extLst>
          </p:cNvPr>
          <p:cNvCxnSpPr/>
          <p:nvPr/>
        </p:nvCxnSpPr>
        <p:spPr>
          <a:xfrm>
            <a:off x="1262361" y="1712341"/>
            <a:ext cx="444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직선 화살표 연결선 1026">
            <a:extLst>
              <a:ext uri="{FF2B5EF4-FFF2-40B4-BE49-F238E27FC236}">
                <a16:creationId xmlns:a16="http://schemas.microsoft.com/office/drawing/2014/main" id="{235B9370-5E01-89EA-C0D3-9F9F95E984C9}"/>
              </a:ext>
            </a:extLst>
          </p:cNvPr>
          <p:cNvCxnSpPr>
            <a:cxnSpLocks/>
          </p:cNvCxnSpPr>
          <p:nvPr/>
        </p:nvCxnSpPr>
        <p:spPr>
          <a:xfrm flipH="1">
            <a:off x="768053" y="1707819"/>
            <a:ext cx="494308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837480EF-DA43-21D5-1DD7-CD1B88C20134}"/>
                  </a:ext>
                </a:extLst>
              </p:cNvPr>
              <p:cNvSpPr txBox="1"/>
              <p:nvPr/>
            </p:nvSpPr>
            <p:spPr>
              <a:xfrm>
                <a:off x="2901969" y="1905152"/>
                <a:ext cx="4445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</m:oMath>
                  </m:oMathPara>
                </a14:m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837480EF-DA43-21D5-1DD7-CD1B88C2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69" y="1905152"/>
                <a:ext cx="444545" cy="246221"/>
              </a:xfrm>
              <a:prstGeom prst="rect">
                <a:avLst/>
              </a:prstGeom>
              <a:blipFill>
                <a:blip r:embed="rId9"/>
                <a:stretch>
                  <a:fillRect l="-8219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3" name="직선 화살표 연결선 1032">
            <a:extLst>
              <a:ext uri="{FF2B5EF4-FFF2-40B4-BE49-F238E27FC236}">
                <a16:creationId xmlns:a16="http://schemas.microsoft.com/office/drawing/2014/main" id="{7086BC87-3187-FF3A-D74F-E40EB9EEC1EA}"/>
              </a:ext>
            </a:extLst>
          </p:cNvPr>
          <p:cNvCxnSpPr>
            <a:cxnSpLocks/>
          </p:cNvCxnSpPr>
          <p:nvPr/>
        </p:nvCxnSpPr>
        <p:spPr>
          <a:xfrm>
            <a:off x="2848462" y="2167259"/>
            <a:ext cx="52371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001F7507-50B8-D918-C23B-ABDA05B45033}"/>
                  </a:ext>
                </a:extLst>
              </p:cNvPr>
              <p:cNvSpPr txBox="1"/>
              <p:nvPr/>
            </p:nvSpPr>
            <p:spPr>
              <a:xfrm>
                <a:off x="5967995" y="1885187"/>
                <a:ext cx="805926" cy="439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001F7507-50B8-D918-C23B-ABDA05B4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95" y="1885187"/>
                <a:ext cx="805926" cy="439864"/>
              </a:xfrm>
              <a:prstGeom prst="rect">
                <a:avLst/>
              </a:prstGeom>
              <a:blipFill>
                <a:blip r:embed="rId10"/>
                <a:stretch>
                  <a:fillRect l="-6061" r="-758"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3D1F66E9-6788-0EDE-D78E-2B8B4938E0A6}"/>
                  </a:ext>
                </a:extLst>
              </p:cNvPr>
              <p:cNvSpPr txBox="1"/>
              <p:nvPr/>
            </p:nvSpPr>
            <p:spPr>
              <a:xfrm>
                <a:off x="4083393" y="3016628"/>
                <a:ext cx="4575130" cy="89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under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coupling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critical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coupling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over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coupling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3D1F66E9-6788-0EDE-D78E-2B8B4938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93" y="3016628"/>
                <a:ext cx="4575130" cy="890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9" name="TextBox 1038">
            <a:extLst>
              <a:ext uri="{FF2B5EF4-FFF2-40B4-BE49-F238E27FC236}">
                <a16:creationId xmlns:a16="http://schemas.microsoft.com/office/drawing/2014/main" id="{3D2D57BF-45DE-2CD6-371D-6A2CDDEFDC4C}"/>
              </a:ext>
            </a:extLst>
          </p:cNvPr>
          <p:cNvSpPr txBox="1"/>
          <p:nvPr/>
        </p:nvSpPr>
        <p:spPr>
          <a:xfrm>
            <a:off x="4004981" y="4164465"/>
            <a:ext cx="473195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Impedance of cavity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Real axis is in-phase voltage seen by beam.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ACDEAA5D-84C7-720B-E33A-1C6A2F824D05}"/>
                  </a:ext>
                </a:extLst>
              </p:cNvPr>
              <p:cNvSpPr txBox="1"/>
              <p:nvPr/>
            </p:nvSpPr>
            <p:spPr>
              <a:xfrm>
                <a:off x="4957878" y="4471508"/>
                <a:ext cx="3620222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ACDEAA5D-84C7-720B-E33A-1C6A2F82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78" y="4471508"/>
                <a:ext cx="3620222" cy="6365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5C667DE3-0143-1E0E-044E-2A121484FB1D}"/>
                  </a:ext>
                </a:extLst>
              </p:cNvPr>
              <p:cNvSpPr txBox="1"/>
              <p:nvPr/>
            </p:nvSpPr>
            <p:spPr>
              <a:xfrm>
                <a:off x="5678011" y="5626568"/>
                <a:ext cx="1977401" cy="445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5C667DE3-0143-1E0E-044E-2A121484F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11" y="5626568"/>
                <a:ext cx="1977401" cy="445378"/>
              </a:xfrm>
              <a:prstGeom prst="rect">
                <a:avLst/>
              </a:prstGeom>
              <a:blipFill>
                <a:blip r:embed="rId13"/>
                <a:stretch>
                  <a:fillRect l="-1231" t="-2740" r="-615" b="-16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5" name="TextBox 1044">
                <a:extLst>
                  <a:ext uri="{FF2B5EF4-FFF2-40B4-BE49-F238E27FC236}">
                    <a16:creationId xmlns:a16="http://schemas.microsoft.com/office/drawing/2014/main" id="{CB2254AE-2E22-44CE-71EC-C0676CC47A0C}"/>
                  </a:ext>
                </a:extLst>
              </p:cNvPr>
              <p:cNvSpPr txBox="1"/>
              <p:nvPr/>
            </p:nvSpPr>
            <p:spPr>
              <a:xfrm>
                <a:off x="1916911" y="5619202"/>
                <a:ext cx="105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5" name="TextBox 1044">
                <a:extLst>
                  <a:ext uri="{FF2B5EF4-FFF2-40B4-BE49-F238E27FC236}">
                    <a16:creationId xmlns:a16="http://schemas.microsoft.com/office/drawing/2014/main" id="{CB2254AE-2E22-44CE-71EC-C0676CC47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11" y="5619202"/>
                <a:ext cx="1058948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7" name="직선 화살표 연결선 1046">
            <a:extLst>
              <a:ext uri="{FF2B5EF4-FFF2-40B4-BE49-F238E27FC236}">
                <a16:creationId xmlns:a16="http://schemas.microsoft.com/office/drawing/2014/main" id="{C45A360B-44E5-651A-811B-A615337BC63F}"/>
              </a:ext>
            </a:extLst>
          </p:cNvPr>
          <p:cNvCxnSpPr/>
          <p:nvPr/>
        </p:nvCxnSpPr>
        <p:spPr>
          <a:xfrm>
            <a:off x="1657139" y="4985646"/>
            <a:ext cx="1162833" cy="862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직선 화살표 연결선 1048">
            <a:extLst>
              <a:ext uri="{FF2B5EF4-FFF2-40B4-BE49-F238E27FC236}">
                <a16:creationId xmlns:a16="http://schemas.microsoft.com/office/drawing/2014/main" id="{D89850E0-0EBD-BE7A-2711-CB7E7731960E}"/>
              </a:ext>
            </a:extLst>
          </p:cNvPr>
          <p:cNvCxnSpPr>
            <a:cxnSpLocks/>
          </p:cNvCxnSpPr>
          <p:nvPr/>
        </p:nvCxnSpPr>
        <p:spPr>
          <a:xfrm>
            <a:off x="1657139" y="4985646"/>
            <a:ext cx="1693844" cy="1252101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CBFD3CEB-A7AE-A39B-2C04-1C75D329B4BB}"/>
                  </a:ext>
                </a:extLst>
              </p:cNvPr>
              <p:cNvSpPr txBox="1"/>
              <p:nvPr/>
            </p:nvSpPr>
            <p:spPr>
              <a:xfrm>
                <a:off x="2435712" y="5320098"/>
                <a:ext cx="2049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CBFD3CEB-A7AE-A39B-2C04-1C75D329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12" y="5320098"/>
                <a:ext cx="204992" cy="246221"/>
              </a:xfrm>
              <a:prstGeom prst="rect">
                <a:avLst/>
              </a:prstGeom>
              <a:blipFill>
                <a:blip r:embed="rId15"/>
                <a:stretch>
                  <a:fillRect l="-33333" r="-30303" b="-3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9" name="원호 1058">
            <a:extLst>
              <a:ext uri="{FF2B5EF4-FFF2-40B4-BE49-F238E27FC236}">
                <a16:creationId xmlns:a16="http://schemas.microsoft.com/office/drawing/2014/main" id="{976DAD6E-2309-353E-E098-3E02F6184C0C}"/>
              </a:ext>
            </a:extLst>
          </p:cNvPr>
          <p:cNvSpPr/>
          <p:nvPr/>
        </p:nvSpPr>
        <p:spPr>
          <a:xfrm rot="5400000">
            <a:off x="1296481" y="4566081"/>
            <a:ext cx="914400" cy="914400"/>
          </a:xfrm>
          <a:prstGeom prst="arc">
            <a:avLst>
              <a:gd name="adj1" fmla="val 17292513"/>
              <a:gd name="adj2" fmla="val 1851959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60" name="직선 화살표 연결선 1059">
            <a:extLst>
              <a:ext uri="{FF2B5EF4-FFF2-40B4-BE49-F238E27FC236}">
                <a16:creationId xmlns:a16="http://schemas.microsoft.com/office/drawing/2014/main" id="{159AEA88-7FDB-4BD5-7F6B-883DBD266F61}"/>
              </a:ext>
            </a:extLst>
          </p:cNvPr>
          <p:cNvCxnSpPr>
            <a:cxnSpLocks/>
            <a:endCxn id="1054" idx="6"/>
          </p:cNvCxnSpPr>
          <p:nvPr/>
        </p:nvCxnSpPr>
        <p:spPr>
          <a:xfrm flipV="1">
            <a:off x="2809352" y="5626568"/>
            <a:ext cx="740041" cy="19288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직선 화살표 연결선 1051">
            <a:extLst>
              <a:ext uri="{FF2B5EF4-FFF2-40B4-BE49-F238E27FC236}">
                <a16:creationId xmlns:a16="http://schemas.microsoft.com/office/drawing/2014/main" id="{5FC904FD-FFF7-73FD-A047-382E5505E6B9}"/>
              </a:ext>
            </a:extLst>
          </p:cNvPr>
          <p:cNvCxnSpPr>
            <a:cxnSpLocks/>
            <a:endCxn id="1054" idx="6"/>
          </p:cNvCxnSpPr>
          <p:nvPr/>
        </p:nvCxnSpPr>
        <p:spPr>
          <a:xfrm>
            <a:off x="1657139" y="4985646"/>
            <a:ext cx="1892254" cy="640922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96284CF3-FBFE-17BB-CDF7-449449BA3374}"/>
                  </a:ext>
                </a:extLst>
              </p:cNvPr>
              <p:cNvSpPr txBox="1"/>
              <p:nvPr/>
            </p:nvSpPr>
            <p:spPr>
              <a:xfrm>
                <a:off x="2809352" y="5710129"/>
                <a:ext cx="8607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96284CF3-FBFE-17BB-CDF7-449449BA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52" y="5710129"/>
                <a:ext cx="860732" cy="36933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18E34985-C551-7600-7769-9128DD899F3E}"/>
                  </a:ext>
                </a:extLst>
              </p:cNvPr>
              <p:cNvSpPr txBox="1"/>
              <p:nvPr/>
            </p:nvSpPr>
            <p:spPr>
              <a:xfrm>
                <a:off x="4285285" y="6071946"/>
                <a:ext cx="4575130" cy="56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𝐫𝐞𝐟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ko-KR" sz="14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𝐫𝐞𝐟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𝐢𝐬</m:t>
                      </m:r>
                      <m:r>
                        <a:rPr lang="en-US" altLang="ko-KR" sz="1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𝐦𝐢𝐧𝐢𝐦𝐢𝐳𝐞𝐝</m:t>
                      </m:r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18E34985-C551-7600-7769-9128DD899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85" y="6071946"/>
                <a:ext cx="4575130" cy="5611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08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A6F21-B26F-74EA-09E4-037EA967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1317562-85E4-F469-A5A5-1C2898D0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43" y="1694083"/>
            <a:ext cx="3169138" cy="187124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6E6FDEC-BC85-869B-E4E7-AB0A8A0A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Active Harmonic Cavity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AB96AF-4CE5-9F27-072F-000E70649897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6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8213E-1827-15E5-3841-E7D1C83F87B6}"/>
              </a:ext>
            </a:extLst>
          </p:cNvPr>
          <p:cNvSpPr txBox="1"/>
          <p:nvPr/>
        </p:nvSpPr>
        <p:spPr>
          <a:xfrm>
            <a:off x="455111" y="1018564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anose="02020603050405020304" pitchFamily="18" charset="0"/>
              </a:rPr>
              <a:t>With Beam Loading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658F26-78E6-4760-4252-A5D0DDF2570F}"/>
                  </a:ext>
                </a:extLst>
              </p:cNvPr>
              <p:cNvSpPr txBox="1"/>
              <p:nvPr/>
            </p:nvSpPr>
            <p:spPr>
              <a:xfrm>
                <a:off x="4004981" y="1128448"/>
                <a:ext cx="4731954" cy="420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Considering beam loading effects.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Beam current causes a voltage in the transmission line, and this leads to a backward(reflected) wave.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Voltage and phase of cavity is determined by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4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Optimum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4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1400" dirty="0"/>
                  <a:t> to </a:t>
                </a:r>
                <a:r>
                  <a:rPr lang="en-US" altLang="ko-KR" sz="1400" b="1" dirty="0"/>
                  <a:t>minimized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𝒇𝒐𝒓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𝒓𝒆𝒇</m:t>
                        </m:r>
                      </m:sub>
                    </m:sSub>
                  </m:oMath>
                </a14:m>
                <a:r>
                  <a:rPr lang="en-US" altLang="ko-KR" sz="1400" dirty="0"/>
                  <a:t> can be calculated by below equation.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658F26-78E6-4760-4252-A5D0DDF2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981" y="1128448"/>
                <a:ext cx="4731954" cy="4203267"/>
              </a:xfrm>
              <a:prstGeom prst="rect">
                <a:avLst/>
              </a:prstGeom>
              <a:blipFill>
                <a:blip r:embed="rId3"/>
                <a:stretch>
                  <a:fillRect l="-258" t="-290" r="-14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C6E78042-0411-507A-6558-4BCDDDE6C6DC}"/>
                  </a:ext>
                </a:extLst>
              </p:cNvPr>
              <p:cNvSpPr txBox="1"/>
              <p:nvPr/>
            </p:nvSpPr>
            <p:spPr>
              <a:xfrm>
                <a:off x="2901969" y="1905152"/>
                <a:ext cx="4445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</m:oMath>
                  </m:oMathPara>
                </a14:m>
                <a:endParaRPr lang="ko-KR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C6E78042-0411-507A-6558-4BCDDDE6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69" y="1905152"/>
                <a:ext cx="444545" cy="246221"/>
              </a:xfrm>
              <a:prstGeom prst="rect">
                <a:avLst/>
              </a:prstGeom>
              <a:blipFill>
                <a:blip r:embed="rId4"/>
                <a:stretch>
                  <a:fillRect l="-8219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3" name="직선 화살표 연결선 1032">
            <a:extLst>
              <a:ext uri="{FF2B5EF4-FFF2-40B4-BE49-F238E27FC236}">
                <a16:creationId xmlns:a16="http://schemas.microsoft.com/office/drawing/2014/main" id="{CAF1B272-696D-15EE-699A-512879548E3F}"/>
              </a:ext>
            </a:extLst>
          </p:cNvPr>
          <p:cNvCxnSpPr>
            <a:cxnSpLocks/>
          </p:cNvCxnSpPr>
          <p:nvPr/>
        </p:nvCxnSpPr>
        <p:spPr>
          <a:xfrm>
            <a:off x="2848462" y="2167259"/>
            <a:ext cx="52371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48852C95-A31B-946E-0F69-23A49D80B038}"/>
                  </a:ext>
                </a:extLst>
              </p:cNvPr>
              <p:cNvSpPr txBox="1"/>
              <p:nvPr/>
            </p:nvSpPr>
            <p:spPr>
              <a:xfrm>
                <a:off x="5422108" y="2204742"/>
                <a:ext cx="1897699" cy="441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48852C95-A31B-946E-0F69-23A49D80B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108" y="2204742"/>
                <a:ext cx="1897699" cy="441018"/>
              </a:xfrm>
              <a:prstGeom prst="rect">
                <a:avLst/>
              </a:prstGeom>
              <a:blipFill>
                <a:blip r:embed="rId5"/>
                <a:stretch>
                  <a:fillRect l="-1603" t="-1389" r="-641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918180-DF98-F5AB-FFAA-FEE3A8034AA6}"/>
                  </a:ext>
                </a:extLst>
              </p:cNvPr>
              <p:cNvSpPr txBox="1"/>
              <p:nvPr/>
            </p:nvSpPr>
            <p:spPr>
              <a:xfrm>
                <a:off x="3710012" y="2086422"/>
                <a:ext cx="2922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918180-DF98-F5AB-FFAA-FEE3A8034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012" y="2086422"/>
                <a:ext cx="292259" cy="246221"/>
              </a:xfrm>
              <a:prstGeom prst="rect">
                <a:avLst/>
              </a:prstGeom>
              <a:blipFill>
                <a:blip r:embed="rId6"/>
                <a:stretch>
                  <a:fillRect l="-14583" r="-4167" b="-17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6CD233D-2008-7ED3-4746-60657B2A0B34}"/>
              </a:ext>
            </a:extLst>
          </p:cNvPr>
          <p:cNvCxnSpPr>
            <a:cxnSpLocks/>
          </p:cNvCxnSpPr>
          <p:nvPr/>
        </p:nvCxnSpPr>
        <p:spPr>
          <a:xfrm flipV="1">
            <a:off x="3633352" y="2021999"/>
            <a:ext cx="0" cy="2967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8" name="그룹 1047">
            <a:extLst>
              <a:ext uri="{FF2B5EF4-FFF2-40B4-BE49-F238E27FC236}">
                <a16:creationId xmlns:a16="http://schemas.microsoft.com/office/drawing/2014/main" id="{498263A9-0A14-1294-7079-FFF6B351E733}"/>
              </a:ext>
            </a:extLst>
          </p:cNvPr>
          <p:cNvGrpSpPr/>
          <p:nvPr/>
        </p:nvGrpSpPr>
        <p:grpSpPr>
          <a:xfrm>
            <a:off x="180387" y="3565324"/>
            <a:ext cx="4601315" cy="2867015"/>
            <a:chOff x="2388897" y="3362720"/>
            <a:chExt cx="4601315" cy="2867015"/>
          </a:xfrm>
        </p:grpSpPr>
        <p:cxnSp>
          <p:nvCxnSpPr>
            <p:cNvPr id="1049" name="직선 화살표 연결선 1048">
              <a:extLst>
                <a:ext uri="{FF2B5EF4-FFF2-40B4-BE49-F238E27FC236}">
                  <a16:creationId xmlns:a16="http://schemas.microsoft.com/office/drawing/2014/main" id="{C52CAEAA-2B26-1EEC-E3C9-EEDCBE687D90}"/>
                </a:ext>
              </a:extLst>
            </p:cNvPr>
            <p:cNvCxnSpPr>
              <a:cxnSpLocks/>
            </p:cNvCxnSpPr>
            <p:nvPr/>
          </p:nvCxnSpPr>
          <p:spPr>
            <a:xfrm>
              <a:off x="4410935" y="4404183"/>
              <a:ext cx="1693844" cy="12521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5EC7B0B-D772-0A82-D150-8C9F6AB1645C}"/>
                    </a:ext>
                  </a:extLst>
                </p:cNvPr>
                <p:cNvSpPr txBox="1"/>
                <p:nvPr/>
              </p:nvSpPr>
              <p:spPr>
                <a:xfrm>
                  <a:off x="4402034" y="5519302"/>
                  <a:ext cx="105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cav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5EC7B0B-D772-0A82-D150-8C9F6AB164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2034" y="5519302"/>
                  <a:ext cx="105894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4" name="타원 1053">
              <a:extLst>
                <a:ext uri="{FF2B5EF4-FFF2-40B4-BE49-F238E27FC236}">
                  <a16:creationId xmlns:a16="http://schemas.microsoft.com/office/drawing/2014/main" id="{D33CD5EF-8CD8-CFB7-2882-10833C46C1E0}"/>
                </a:ext>
              </a:extLst>
            </p:cNvPr>
            <p:cNvSpPr/>
            <p:nvPr/>
          </p:nvSpPr>
          <p:spPr>
            <a:xfrm>
              <a:off x="4209043" y="3977399"/>
              <a:ext cx="2094146" cy="21354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AE4A2FFC-CE9A-4042-A27E-B15C70C0D3F6}"/>
                </a:ext>
              </a:extLst>
            </p:cNvPr>
            <p:cNvCxnSpPr>
              <a:cxnSpLocks/>
            </p:cNvCxnSpPr>
            <p:nvPr/>
          </p:nvCxnSpPr>
          <p:spPr>
            <a:xfrm>
              <a:off x="2388897" y="4404183"/>
              <a:ext cx="36295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06F20A19-B4E4-A9DF-820D-DB66DEC78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0935" y="3362720"/>
              <a:ext cx="0" cy="28670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CF2B15-8B5B-FAE4-8A0B-21A786504736}"/>
                    </a:ext>
                  </a:extLst>
                </p:cNvPr>
                <p:cNvSpPr txBox="1"/>
                <p:nvPr/>
              </p:nvSpPr>
              <p:spPr>
                <a:xfrm>
                  <a:off x="5687968" y="4451155"/>
                  <a:ext cx="330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Re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CF2B15-8B5B-FAE4-8A0B-21A786504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968" y="4451155"/>
                  <a:ext cx="3304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4815" r="-14815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375DCD6-0AED-D090-C41B-DF1F0133C5DE}"/>
                    </a:ext>
                  </a:extLst>
                </p:cNvPr>
                <p:cNvSpPr txBox="1"/>
                <p:nvPr/>
              </p:nvSpPr>
              <p:spPr>
                <a:xfrm>
                  <a:off x="3992777" y="3424115"/>
                  <a:ext cx="3318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Im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375DCD6-0AED-D090-C41B-DF1F0133C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777" y="3424115"/>
                  <a:ext cx="33182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4815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7" name="TextBox 1056">
                  <a:extLst>
                    <a:ext uri="{FF2B5EF4-FFF2-40B4-BE49-F238E27FC236}">
                      <a16:creationId xmlns:a16="http://schemas.microsoft.com/office/drawing/2014/main" id="{26A7988D-5D53-18A5-D687-7BE8713A6079}"/>
                    </a:ext>
                  </a:extLst>
                </p:cNvPr>
                <p:cNvSpPr txBox="1"/>
                <p:nvPr/>
              </p:nvSpPr>
              <p:spPr>
                <a:xfrm>
                  <a:off x="6087538" y="4766504"/>
                  <a:ext cx="860732" cy="395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57" name="TextBox 1056">
                  <a:extLst>
                    <a:ext uri="{FF2B5EF4-FFF2-40B4-BE49-F238E27FC236}">
                      <a16:creationId xmlns:a16="http://schemas.microsoft.com/office/drawing/2014/main" id="{26A7988D-5D53-18A5-D687-7BE8713A60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538" y="4766504"/>
                  <a:ext cx="860732" cy="395493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3AEAB18C-E374-F208-F6B6-9B2EE76E208F}"/>
                    </a:ext>
                  </a:extLst>
                </p:cNvPr>
                <p:cNvSpPr txBox="1"/>
                <p:nvPr/>
              </p:nvSpPr>
              <p:spPr>
                <a:xfrm>
                  <a:off x="5033452" y="4632160"/>
                  <a:ext cx="20499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3AEAB18C-E374-F208-F6B6-9B2EE76E2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3452" y="4632160"/>
                  <a:ext cx="204992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9412" r="-29412" b="-3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9" name="원호 1058">
              <a:extLst>
                <a:ext uri="{FF2B5EF4-FFF2-40B4-BE49-F238E27FC236}">
                  <a16:creationId xmlns:a16="http://schemas.microsoft.com/office/drawing/2014/main" id="{1DD5465B-865D-4998-C4A2-049A9F44BC1F}"/>
                </a:ext>
              </a:extLst>
            </p:cNvPr>
            <p:cNvSpPr/>
            <p:nvPr/>
          </p:nvSpPr>
          <p:spPr>
            <a:xfrm rot="5400000">
              <a:off x="4050277" y="3984618"/>
              <a:ext cx="914400" cy="914400"/>
            </a:xfrm>
            <a:prstGeom prst="arc">
              <a:avLst>
                <a:gd name="adj1" fmla="val 17292513"/>
                <a:gd name="adj2" fmla="val 1851959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52" name="직선 화살표 연결선 1051">
              <a:extLst>
                <a:ext uri="{FF2B5EF4-FFF2-40B4-BE49-F238E27FC236}">
                  <a16:creationId xmlns:a16="http://schemas.microsoft.com/office/drawing/2014/main" id="{5233B857-15D8-F240-FDAD-A6D2546844A9}"/>
                </a:ext>
              </a:extLst>
            </p:cNvPr>
            <p:cNvCxnSpPr>
              <a:cxnSpLocks/>
              <a:endCxn id="1054" idx="6"/>
            </p:cNvCxnSpPr>
            <p:nvPr/>
          </p:nvCxnSpPr>
          <p:spPr>
            <a:xfrm>
              <a:off x="4410935" y="4404183"/>
              <a:ext cx="1892254" cy="64092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3DA12D98-49D9-7396-B1EB-EE5571E2F3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4142" y="4410445"/>
              <a:ext cx="149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23B56F4-A3DA-7FE5-3639-81AF074B32D9}"/>
                    </a:ext>
                  </a:extLst>
                </p:cNvPr>
                <p:cNvSpPr txBox="1"/>
                <p:nvPr/>
              </p:nvSpPr>
              <p:spPr>
                <a:xfrm>
                  <a:off x="3114894" y="3926217"/>
                  <a:ext cx="1058948" cy="4703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altLang="ko-K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ko-KR" altLang="en-US" sz="1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23B56F4-A3DA-7FE5-3639-81AF074B3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894" y="3926217"/>
                  <a:ext cx="1058948" cy="470322"/>
                </a:xfrm>
                <a:prstGeom prst="rect">
                  <a:avLst/>
                </a:prstGeom>
                <a:blipFill>
                  <a:blip r:embed="rId12"/>
                  <a:stretch>
                    <a:fillRect b="-51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6D3C827-97CE-731D-E24D-5E470AE53FCE}"/>
                </a:ext>
              </a:extLst>
            </p:cNvPr>
            <p:cNvSpPr/>
            <p:nvPr/>
          </p:nvSpPr>
          <p:spPr>
            <a:xfrm>
              <a:off x="2955168" y="3647973"/>
              <a:ext cx="1455765" cy="148445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8B515261-AE11-0F7A-1143-97C25CEBB5A1}"/>
                </a:ext>
              </a:extLst>
            </p:cNvPr>
            <p:cNvCxnSpPr>
              <a:cxnSpLocks/>
              <a:stCxn id="18" idx="6"/>
              <a:endCxn id="18" idx="3"/>
            </p:cNvCxnSpPr>
            <p:nvPr/>
          </p:nvCxnSpPr>
          <p:spPr>
            <a:xfrm flipH="1">
              <a:off x="3168360" y="4390199"/>
              <a:ext cx="1242573" cy="52483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원호 22">
              <a:extLst>
                <a:ext uri="{FF2B5EF4-FFF2-40B4-BE49-F238E27FC236}">
                  <a16:creationId xmlns:a16="http://schemas.microsoft.com/office/drawing/2014/main" id="{63328484-36F9-01C4-5744-3419C7168723}"/>
                </a:ext>
              </a:extLst>
            </p:cNvPr>
            <p:cNvSpPr/>
            <p:nvPr/>
          </p:nvSpPr>
          <p:spPr>
            <a:xfrm rot="13801519">
              <a:off x="3944834" y="3952299"/>
              <a:ext cx="914400" cy="914400"/>
            </a:xfrm>
            <a:prstGeom prst="arc">
              <a:avLst>
                <a:gd name="adj1" fmla="val 17292513"/>
                <a:gd name="adj2" fmla="val 1851959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86E5D-217C-0C85-860F-AD6E655DAD26}"/>
                    </a:ext>
                  </a:extLst>
                </p:cNvPr>
                <p:cNvSpPr txBox="1"/>
                <p:nvPr/>
              </p:nvSpPr>
              <p:spPr>
                <a:xfrm>
                  <a:off x="2539325" y="4907971"/>
                  <a:ext cx="8607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86E5D-217C-0C85-860F-AD6E655DA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325" y="4907971"/>
                  <a:ext cx="86073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5E850244-6449-13AF-C7B9-EAEA73900AB2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>
              <a:off x="4410933" y="4390199"/>
              <a:ext cx="664375" cy="117100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EAC8D951-3E11-BD8A-A556-34BD509D03EC}"/>
                </a:ext>
              </a:extLst>
            </p:cNvPr>
            <p:cNvCxnSpPr>
              <a:cxnSpLocks/>
            </p:cNvCxnSpPr>
            <p:nvPr/>
          </p:nvCxnSpPr>
          <p:spPr>
            <a:xfrm>
              <a:off x="3180438" y="4919155"/>
              <a:ext cx="1898004" cy="626069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직선 화살표 연결선 1028">
              <a:extLst>
                <a:ext uri="{FF2B5EF4-FFF2-40B4-BE49-F238E27FC236}">
                  <a16:creationId xmlns:a16="http://schemas.microsoft.com/office/drawing/2014/main" id="{73B855C9-4F27-38E5-4F70-5F7AB8D7C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2179" y="5037738"/>
              <a:ext cx="1229446" cy="501223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0" name="TextBox 1039">
                  <a:extLst>
                    <a:ext uri="{FF2B5EF4-FFF2-40B4-BE49-F238E27FC236}">
                      <a16:creationId xmlns:a16="http://schemas.microsoft.com/office/drawing/2014/main" id="{F4357E84-FA90-4265-3CD5-412B605F9AE2}"/>
                    </a:ext>
                  </a:extLst>
                </p:cNvPr>
                <p:cNvSpPr txBox="1"/>
                <p:nvPr/>
              </p:nvSpPr>
              <p:spPr>
                <a:xfrm>
                  <a:off x="5751701" y="5602359"/>
                  <a:ext cx="1238511" cy="4423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110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40" name="TextBox 1039">
                  <a:extLst>
                    <a:ext uri="{FF2B5EF4-FFF2-40B4-BE49-F238E27FC236}">
                      <a16:creationId xmlns:a16="http://schemas.microsoft.com/office/drawing/2014/main" id="{F4357E84-FA90-4265-3CD5-412B605F9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701" y="5602359"/>
                  <a:ext cx="1238511" cy="442301"/>
                </a:xfrm>
                <a:prstGeom prst="rect">
                  <a:avLst/>
                </a:prstGeom>
                <a:blipFill>
                  <a:blip r:embed="rId14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955DDCEB-553D-DCE0-7D09-42F687AAE101}"/>
                    </a:ext>
                  </a:extLst>
                </p:cNvPr>
                <p:cNvSpPr txBox="1"/>
                <p:nvPr/>
              </p:nvSpPr>
              <p:spPr>
                <a:xfrm>
                  <a:off x="3526189" y="4412987"/>
                  <a:ext cx="20499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955DDCEB-553D-DCE0-7D09-42F687AAE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189" y="4412987"/>
                  <a:ext cx="204992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9412" r="-29412" b="-341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4" name="원호 1043">
              <a:extLst>
                <a:ext uri="{FF2B5EF4-FFF2-40B4-BE49-F238E27FC236}">
                  <a16:creationId xmlns:a16="http://schemas.microsoft.com/office/drawing/2014/main" id="{C1EA5512-908C-43FD-5BDC-35191293AF78}"/>
                </a:ext>
              </a:extLst>
            </p:cNvPr>
            <p:cNvSpPr/>
            <p:nvPr/>
          </p:nvSpPr>
          <p:spPr>
            <a:xfrm rot="8155402">
              <a:off x="3915094" y="3929198"/>
              <a:ext cx="914400" cy="914400"/>
            </a:xfrm>
            <a:prstGeom prst="arc">
              <a:avLst>
                <a:gd name="adj1" fmla="val 17008454"/>
                <a:gd name="adj2" fmla="val 1851959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53C75254-C130-E0F7-0E3A-63184E7CF071}"/>
                    </a:ext>
                  </a:extLst>
                </p:cNvPr>
                <p:cNvSpPr txBox="1"/>
                <p:nvPr/>
              </p:nvSpPr>
              <p:spPr>
                <a:xfrm>
                  <a:off x="4434758" y="4845073"/>
                  <a:ext cx="2728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53C75254-C130-E0F7-0E3A-63184E7CF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758" y="4845073"/>
                  <a:ext cx="272895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2222" r="-2222" b="-3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0" name="TextBox 1049">
                <a:extLst>
                  <a:ext uri="{FF2B5EF4-FFF2-40B4-BE49-F238E27FC236}">
                    <a16:creationId xmlns:a16="http://schemas.microsoft.com/office/drawing/2014/main" id="{85D42924-729A-D534-FD25-FA59507ECEC8}"/>
                  </a:ext>
                </a:extLst>
              </p:cNvPr>
              <p:cNvSpPr txBox="1"/>
              <p:nvPr/>
            </p:nvSpPr>
            <p:spPr>
              <a:xfrm>
                <a:off x="5153413" y="3245249"/>
                <a:ext cx="24350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cav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50" name="TextBox 1049">
                <a:extLst>
                  <a:ext uri="{FF2B5EF4-FFF2-40B4-BE49-F238E27FC236}">
                    <a16:creationId xmlns:a16="http://schemas.microsoft.com/office/drawing/2014/main" id="{85D42924-729A-D534-FD25-FA59507EC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413" y="3245249"/>
                <a:ext cx="2435089" cy="246221"/>
              </a:xfrm>
              <a:prstGeom prst="rect">
                <a:avLst/>
              </a:prstGeom>
              <a:blipFill>
                <a:blip r:embed="rId17"/>
                <a:stretch>
                  <a:fillRect l="-1000" b="-341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5" name="TextBox 1054">
                <a:extLst>
                  <a:ext uri="{FF2B5EF4-FFF2-40B4-BE49-F238E27FC236}">
                    <a16:creationId xmlns:a16="http://schemas.microsoft.com/office/drawing/2014/main" id="{BDDB6362-BD11-32DD-B6C4-EB093E6E1921}"/>
                  </a:ext>
                </a:extLst>
              </p:cNvPr>
              <p:cNvSpPr txBox="1"/>
              <p:nvPr/>
            </p:nvSpPr>
            <p:spPr>
              <a:xfrm>
                <a:off x="4493539" y="4707638"/>
                <a:ext cx="2409890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cav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ko-KR" altLang="en-US" sz="1400" i="1" dirty="0"/>
              </a:p>
            </p:txBody>
          </p:sp>
        </mc:Choice>
        <mc:Fallback xmlns="">
          <p:sp>
            <p:nvSpPr>
              <p:cNvPr id="1055" name="TextBox 1054">
                <a:extLst>
                  <a:ext uri="{FF2B5EF4-FFF2-40B4-BE49-F238E27FC236}">
                    <a16:creationId xmlns:a16="http://schemas.microsoft.com/office/drawing/2014/main" id="{BDDB6362-BD11-32DD-B6C4-EB093E6E1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39" y="4707638"/>
                <a:ext cx="2409890" cy="441083"/>
              </a:xfrm>
              <a:prstGeom prst="rect">
                <a:avLst/>
              </a:prstGeom>
              <a:blipFill>
                <a:blip r:embed="rId18"/>
                <a:stretch>
                  <a:fillRect l="-759" b="-16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C90F2CC8-2D84-3595-5477-7407534B3491}"/>
                  </a:ext>
                </a:extLst>
              </p:cNvPr>
              <p:cNvSpPr txBox="1"/>
              <p:nvPr/>
            </p:nvSpPr>
            <p:spPr>
              <a:xfrm>
                <a:off x="4918828" y="5296115"/>
                <a:ext cx="1750799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cav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ko-KR" altLang="en-US" sz="1400" i="1" dirty="0"/>
              </a:p>
            </p:txBody>
          </p:sp>
        </mc:Choice>
        <mc:Fallback xmlns=""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C90F2CC8-2D84-3595-5477-7407534B3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28" y="5296115"/>
                <a:ext cx="1750799" cy="441083"/>
              </a:xfrm>
              <a:prstGeom prst="rect">
                <a:avLst/>
              </a:prstGeom>
              <a:blipFill>
                <a:blip r:embed="rId19"/>
                <a:stretch>
                  <a:fillRect l="-3136" b="-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DA05EF66-9031-39D2-4704-BF7475BEDC2E}"/>
                  </a:ext>
                </a:extLst>
              </p:cNvPr>
              <p:cNvSpPr txBox="1"/>
              <p:nvPr/>
            </p:nvSpPr>
            <p:spPr>
              <a:xfrm>
                <a:off x="1262361" y="1433414"/>
                <a:ext cx="4124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DA05EF66-9031-39D2-4704-BF7475BE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1" y="1433414"/>
                <a:ext cx="412484" cy="246221"/>
              </a:xfrm>
              <a:prstGeom prst="rect">
                <a:avLst/>
              </a:prstGeom>
              <a:blipFill>
                <a:blip r:embed="rId20"/>
                <a:stretch>
                  <a:fillRect l="-8824" r="-1471" b="-17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D3051E41-5BD3-C5D2-57E7-619E9189653F}"/>
                  </a:ext>
                </a:extLst>
              </p:cNvPr>
              <p:cNvSpPr txBox="1"/>
              <p:nvPr/>
            </p:nvSpPr>
            <p:spPr>
              <a:xfrm>
                <a:off x="834615" y="1431492"/>
                <a:ext cx="4060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</m:oMath>
                  </m:oMathPara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D3051E41-5BD3-C5D2-57E7-619E91896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5" y="1431492"/>
                <a:ext cx="406072" cy="246221"/>
              </a:xfrm>
              <a:prstGeom prst="rect">
                <a:avLst/>
              </a:prstGeom>
              <a:blipFill>
                <a:blip r:embed="rId21"/>
                <a:stretch>
                  <a:fillRect l="-10448" r="-1493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4" name="직선 화살표 연결선 1063">
            <a:extLst>
              <a:ext uri="{FF2B5EF4-FFF2-40B4-BE49-F238E27FC236}">
                <a16:creationId xmlns:a16="http://schemas.microsoft.com/office/drawing/2014/main" id="{ADF55FB8-52EB-4AF4-8461-8024275E960C}"/>
              </a:ext>
            </a:extLst>
          </p:cNvPr>
          <p:cNvCxnSpPr/>
          <p:nvPr/>
        </p:nvCxnSpPr>
        <p:spPr>
          <a:xfrm>
            <a:off x="1262361" y="1712341"/>
            <a:ext cx="4446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직선 화살표 연결선 1065">
            <a:extLst>
              <a:ext uri="{FF2B5EF4-FFF2-40B4-BE49-F238E27FC236}">
                <a16:creationId xmlns:a16="http://schemas.microsoft.com/office/drawing/2014/main" id="{42A9E81F-04DE-3E6F-DC02-620DD114CAAF}"/>
              </a:ext>
            </a:extLst>
          </p:cNvPr>
          <p:cNvCxnSpPr>
            <a:cxnSpLocks/>
          </p:cNvCxnSpPr>
          <p:nvPr/>
        </p:nvCxnSpPr>
        <p:spPr>
          <a:xfrm flipH="1">
            <a:off x="768053" y="1707819"/>
            <a:ext cx="494308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화살표: 오른쪽 1066">
            <a:extLst>
              <a:ext uri="{FF2B5EF4-FFF2-40B4-BE49-F238E27FC236}">
                <a16:creationId xmlns:a16="http://schemas.microsoft.com/office/drawing/2014/main" id="{95DDCCCD-0497-0EED-C648-4A80C53C262E}"/>
              </a:ext>
            </a:extLst>
          </p:cNvPr>
          <p:cNvSpPr/>
          <p:nvPr/>
        </p:nvSpPr>
        <p:spPr>
          <a:xfrm>
            <a:off x="6941575" y="4868067"/>
            <a:ext cx="403271" cy="1796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8" name="화살표: 오른쪽 1067">
            <a:extLst>
              <a:ext uri="{FF2B5EF4-FFF2-40B4-BE49-F238E27FC236}">
                <a16:creationId xmlns:a16="http://schemas.microsoft.com/office/drawing/2014/main" id="{1E492047-0B39-361E-C9A1-C5F6ADD8B819}"/>
              </a:ext>
            </a:extLst>
          </p:cNvPr>
          <p:cNvSpPr/>
          <p:nvPr/>
        </p:nvSpPr>
        <p:spPr>
          <a:xfrm>
            <a:off x="6941575" y="5451846"/>
            <a:ext cx="403271" cy="1796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1DA5D865-D0ED-F6DF-5384-A4F1ADF7E153}"/>
                  </a:ext>
                </a:extLst>
              </p:cNvPr>
              <p:cNvSpPr txBox="1"/>
              <p:nvPr/>
            </p:nvSpPr>
            <p:spPr>
              <a:xfrm>
                <a:off x="7504054" y="4807534"/>
                <a:ext cx="719812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ko-KR" altLang="en-US" sz="1400" i="1" dirty="0"/>
              </a:p>
            </p:txBody>
          </p:sp>
        </mc:Choice>
        <mc:Fallback xmlns=""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1DA5D865-D0ED-F6DF-5384-A4F1ADF7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054" y="4807534"/>
                <a:ext cx="719812" cy="232692"/>
              </a:xfrm>
              <a:prstGeom prst="rect">
                <a:avLst/>
              </a:prstGeom>
              <a:blipFill>
                <a:blip r:embed="rId22"/>
                <a:stretch>
                  <a:fillRect l="-4237" r="-4237" b="-2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14EE6252-8898-F27A-C1DA-3A2D37ED5226}"/>
                  </a:ext>
                </a:extLst>
              </p:cNvPr>
              <p:cNvSpPr txBox="1"/>
              <p:nvPr/>
            </p:nvSpPr>
            <p:spPr>
              <a:xfrm>
                <a:off x="7504054" y="5425306"/>
                <a:ext cx="122379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minimized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</m:sub>
                      </m:sSub>
                    </m:oMath>
                  </m:oMathPara>
                </a14:m>
                <a:endParaRPr lang="ko-KR" altLang="en-US" sz="1400" i="1" dirty="0"/>
              </a:p>
            </p:txBody>
          </p:sp>
        </mc:Choice>
        <mc:Fallback xmlns="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14EE6252-8898-F27A-C1DA-3A2D37ED5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054" y="5425306"/>
                <a:ext cx="1223797" cy="232692"/>
              </a:xfrm>
              <a:prstGeom prst="rect">
                <a:avLst/>
              </a:prstGeom>
              <a:blipFill>
                <a:blip r:embed="rId23"/>
                <a:stretch>
                  <a:fillRect l="-2985" r="-498" b="-2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26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B81F-1149-84A2-0EA9-3736A6F1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0F865-6EAF-CF2A-3562-39C5F910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4GSR bunch lengthening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241AEF0-8695-7CC8-054A-816E058EB4DE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7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BD38C-20BA-10EE-4F55-524AF6464445}"/>
              </a:ext>
            </a:extLst>
          </p:cNvPr>
          <p:cNvSpPr txBox="1"/>
          <p:nvPr/>
        </p:nvSpPr>
        <p:spPr>
          <a:xfrm>
            <a:off x="5322714" y="96275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cs typeface="Times New Roman" panose="02020603050405020304" pitchFamily="18" charset="0"/>
              </a:rPr>
              <a:t>Ring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그림 4" descr="도표, 텍스트, 라인, 그래프이(가) 표시된 사진&#10;&#10;자동 생성된 설명">
            <a:extLst>
              <a:ext uri="{FF2B5EF4-FFF2-40B4-BE49-F238E27FC236}">
                <a16:creationId xmlns:a16="http://schemas.microsoft.com/office/drawing/2014/main" id="{A047AAF4-ABE9-C9A1-45D0-F115B270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04" y="859647"/>
            <a:ext cx="7672192" cy="2840207"/>
          </a:xfrm>
          <a:prstGeom prst="rect">
            <a:avLst/>
          </a:prstGeom>
        </p:spPr>
      </p:pic>
      <p:pic>
        <p:nvPicPr>
          <p:cNvPr id="11" name="그림 10" descr="텍스트, 도표, 라인, 그래프이(가) 표시된 사진&#10;&#10;자동 생성된 설명">
            <a:extLst>
              <a:ext uri="{FF2B5EF4-FFF2-40B4-BE49-F238E27FC236}">
                <a16:creationId xmlns:a16="http://schemas.microsoft.com/office/drawing/2014/main" id="{9BB5A24E-8489-D2A5-7545-418B2274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16" y="3613759"/>
            <a:ext cx="3038526" cy="2278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21AC5F-073A-F906-6EB1-00369A885865}"/>
                  </a:ext>
                </a:extLst>
              </p:cNvPr>
              <p:cNvSpPr txBox="1"/>
              <p:nvPr/>
            </p:nvSpPr>
            <p:spPr>
              <a:xfrm>
                <a:off x="671634" y="5847119"/>
                <a:ext cx="37074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𝟔𝟑𝟔𝟗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𝐩𝐬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𝟑𝟗𝟖𝟒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21AC5F-073A-F906-6EB1-00369A88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4" y="5847119"/>
                <a:ext cx="3707489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E8395D-1DA5-27AF-C614-EE9E0C98BDDC}"/>
                  </a:ext>
                </a:extLst>
              </p:cNvPr>
              <p:cNvSpPr txBox="1"/>
              <p:nvPr/>
            </p:nvSpPr>
            <p:spPr>
              <a:xfrm>
                <a:off x="4314854" y="3768098"/>
                <a:ext cx="4307644" cy="218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𝐌𝐚𝐢𝐧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𝐌𝐕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𝟏𝟓𝟗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𝟏𝟏𝟐</m:t>
                      </m:r>
                    </m:oMath>
                  </m:oMathPara>
                </a14:m>
                <a:endParaRPr lang="en-US" altLang="ko-KR" sz="1600" b="1" dirty="0"/>
              </a:p>
              <a:p>
                <a:endParaRPr lang="en-US" altLang="ko-KR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𝐇𝐇𝐂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𝐌𝐕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𝐇𝐇𝐂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US" altLang="ko-KR" sz="1600" b="1" dirty="0"/>
              </a:p>
              <a:p>
                <a:endParaRPr lang="en-US" altLang="ko-KR" sz="1600" b="1" dirty="0"/>
              </a:p>
              <a:p>
                <a:endParaRPr lang="en-US" altLang="ko-KR" sz="16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This is not an exact flat potential condition (NFP).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This  setup allows for operation without using an HHC and modifying the main cavity.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E8395D-1DA5-27AF-C614-EE9E0C98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54" y="3768098"/>
                <a:ext cx="4307644" cy="2185214"/>
              </a:xfrm>
              <a:prstGeom prst="rect">
                <a:avLst/>
              </a:prstGeom>
              <a:blipFill>
                <a:blip r:embed="rId5"/>
                <a:stretch>
                  <a:fillRect l="-283" r="-1133" b="-19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53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9790B-41FB-B301-C36F-7C24A6C1F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35CD4E0-33AC-A26F-5694-0637892F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75935" y="3734177"/>
            <a:ext cx="2400916" cy="180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70BA43E-5852-3EE5-6F2E-9ACCD9A8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10759" y="3734177"/>
            <a:ext cx="2400914" cy="18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DDF5B91-924A-AF26-5899-5F21966052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5583" y="3734177"/>
            <a:ext cx="2400914" cy="1800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171E213-2D21-993C-D77C-3EA10DEA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4GSR main cavity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73489EC-A644-1367-E376-692227BE827C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8</a:t>
            </a:fld>
            <a:endParaRPr lang="ko-KR" altLang="en-US" sz="16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E6B03B-EC3C-B805-C53B-35F181B8B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61" y="790528"/>
            <a:ext cx="2189490" cy="2808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DF67A483-DA25-1C92-6379-3CBBB6D32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8477770"/>
                  </p:ext>
                </p:extLst>
              </p:nvPr>
            </p:nvGraphicFramePr>
            <p:xfrm>
              <a:off x="1039288" y="1544789"/>
              <a:ext cx="3168949" cy="16263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379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84326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656307">
                      <a:extLst>
                        <a:ext uri="{9D8B030D-6E8A-4147-A177-3AD203B41FA5}">
                          <a16:colId xmlns:a16="http://schemas.microsoft.com/office/drawing/2014/main" val="1005197887"/>
                        </a:ext>
                      </a:extLst>
                    </a:gridCol>
                  </a:tblGrid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Frequency [MHz]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500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Main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32426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Max. power coupler [kW]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for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3174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Unloaded quality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29909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R/Q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113.68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Coupling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 ~ 5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DF67A483-DA25-1C92-6379-3CBBB6D32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8477770"/>
                  </p:ext>
                </p:extLst>
              </p:nvPr>
            </p:nvGraphicFramePr>
            <p:xfrm>
              <a:off x="1039288" y="1544789"/>
              <a:ext cx="3168949" cy="16263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379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84326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656307">
                      <a:extLst>
                        <a:ext uri="{9D8B030D-6E8A-4147-A177-3AD203B41FA5}">
                          <a16:colId xmlns:a16="http://schemas.microsoft.com/office/drawing/2014/main" val="1005197887"/>
                        </a:ext>
                      </a:extLst>
                    </a:gridCol>
                  </a:tblGrid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Frequency [MHz]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500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333" t="-105000" r="-1852" b="-4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32426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Max. power coupler [kW]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333" t="-151852" r="-1852" b="-25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3174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Unloaded quality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29909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333" t="-261538" r="-1852" b="-16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65" t="-470000" r="-90876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113.68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333" t="-470000" r="-1852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Coupling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 ~ 5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333" t="-556098" r="-1852" b="-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82C8ED7-47B9-5850-1EF4-9C5EFAD462AD}"/>
              </a:ext>
            </a:extLst>
          </p:cNvPr>
          <p:cNvSpPr txBox="1"/>
          <p:nvPr/>
        </p:nvSpPr>
        <p:spPr>
          <a:xfrm>
            <a:off x="5322714" y="96275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cs typeface="Times New Roman" panose="02020603050405020304" pitchFamily="18" charset="0"/>
              </a:rPr>
              <a:t>Ring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2DEF2-3A50-3560-C56B-74823446FB9A}"/>
              </a:ext>
            </a:extLst>
          </p:cNvPr>
          <p:cNvSpPr txBox="1"/>
          <p:nvPr/>
        </p:nvSpPr>
        <p:spPr>
          <a:xfrm>
            <a:off x="455111" y="1020360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/>
                </a:solidFill>
                <a:cs typeface="Times New Roman" panose="02020603050405020304" pitchFamily="18" charset="0"/>
              </a:rPr>
              <a:t>Cavity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9AE8BF-3CE6-BD97-7DFC-159189302FED}"/>
                  </a:ext>
                </a:extLst>
              </p:cNvPr>
              <p:cNvSpPr txBox="1"/>
              <p:nvPr/>
            </p:nvSpPr>
            <p:spPr>
              <a:xfrm>
                <a:off x="741742" y="3429511"/>
                <a:ext cx="146679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9AE8BF-3CE6-BD97-7DFC-159189302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2" y="3429511"/>
                <a:ext cx="146679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013C4E-E83C-EEC1-27A8-7FBEA2A19FF7}"/>
                  </a:ext>
                </a:extLst>
              </p:cNvPr>
              <p:cNvSpPr txBox="1"/>
              <p:nvPr/>
            </p:nvSpPr>
            <p:spPr>
              <a:xfrm>
                <a:off x="3715289" y="3429511"/>
                <a:ext cx="146679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013C4E-E83C-EEC1-27A8-7FBEA2A1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9" y="3429511"/>
                <a:ext cx="146679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E23C0B-576A-BCD0-0BCB-772BBFBA11B4}"/>
                  </a:ext>
                </a:extLst>
              </p:cNvPr>
              <p:cNvSpPr txBox="1"/>
              <p:nvPr/>
            </p:nvSpPr>
            <p:spPr>
              <a:xfrm>
                <a:off x="6770477" y="3429511"/>
                <a:ext cx="14671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E23C0B-576A-BCD0-0BCB-772BBFBA1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77" y="3429511"/>
                <a:ext cx="146710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3C8CE-D6C1-5A16-A411-2F2579AE34F1}"/>
                  </a:ext>
                </a:extLst>
              </p:cNvPr>
              <p:cNvSpPr txBox="1"/>
              <p:nvPr/>
            </p:nvSpPr>
            <p:spPr>
              <a:xfrm>
                <a:off x="289725" y="5599397"/>
                <a:ext cx="8082901" cy="97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Reduce number of cavity </a:t>
                </a:r>
                <a:br>
                  <a:rPr lang="en-US" altLang="ko-KR" sz="1400" dirty="0"/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400" b="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dirty="0" smtClean="0">
                            <a:latin typeface="Cambria Math" panose="02040503050406030204" pitchFamily="18" charset="0"/>
                          </a:rPr>
                          <m:t>for</m:t>
                        </m:r>
                      </m:sub>
                    </m:sSub>
                  </m:oMath>
                </a14:m>
                <a:r>
                  <a:rPr lang="en-US" altLang="ko-KR" sz="1400" b="0" i="1" dirty="0"/>
                  <a:t> </a:t>
                </a:r>
                <a:r>
                  <a:rPr lang="en-US" altLang="ko-KR" sz="1400" b="0" dirty="0"/>
                  <a:t>per cavity increases</a:t>
                </a:r>
                <a:br>
                  <a:rPr lang="en-US" altLang="ko-KR" sz="1400" b="0" i="1" dirty="0"/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400" dirty="0"/>
                  <a:t> Reduced installation space, low installation costs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3C8CE-D6C1-5A16-A411-2F2579AE3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5" y="5599397"/>
                <a:ext cx="8082901" cy="971356"/>
              </a:xfrm>
              <a:prstGeom prst="rect">
                <a:avLst/>
              </a:prstGeom>
              <a:blipFill>
                <a:blip r:embed="rId10"/>
                <a:stretch>
                  <a:fillRect l="-151" t="-1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C67A54-CE47-3A9E-5A80-3B5461E46298}"/>
                  </a:ext>
                </a:extLst>
              </p:cNvPr>
              <p:cNvSpPr txBox="1"/>
              <p:nvPr/>
            </p:nvSpPr>
            <p:spPr>
              <a:xfrm>
                <a:off x="5314385" y="5567022"/>
                <a:ext cx="392873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𝐜𝐚𝐯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𝐌𝐕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𝟏𝟓𝟗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𝟏𝟏𝟐</m:t>
                      </m:r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C67A54-CE47-3A9E-5A80-3B5461E46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5" y="5567022"/>
                <a:ext cx="3928732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BFC9B7A-9C22-41A6-19B3-246042D6226A}"/>
              </a:ext>
            </a:extLst>
          </p:cNvPr>
          <p:cNvSpPr txBox="1"/>
          <p:nvPr/>
        </p:nvSpPr>
        <p:spPr>
          <a:xfrm>
            <a:off x="5086031" y="677437"/>
            <a:ext cx="27743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/>
              <a:t>BESSY-II/ EU-HOM damped cavity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418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93753-33D1-DAC8-83D8-9DD95C02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36A14-C004-2E99-3214-65B278FC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4GSR harmonic cavity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163FBDC9-2B7D-84AF-51A5-85136B217632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9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DDD58923-B2AD-DC7E-8043-BB751B2CD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801826"/>
                  </p:ext>
                </p:extLst>
              </p:nvPr>
            </p:nvGraphicFramePr>
            <p:xfrm>
              <a:off x="1039288" y="1544789"/>
              <a:ext cx="3168949" cy="16263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379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84326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656307">
                      <a:extLst>
                        <a:ext uri="{9D8B030D-6E8A-4147-A177-3AD203B41FA5}">
                          <a16:colId xmlns:a16="http://schemas.microsoft.com/office/drawing/2014/main" val="1005197887"/>
                        </a:ext>
                      </a:extLst>
                    </a:gridCol>
                  </a:tblGrid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Frequency [MHz]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1500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HHC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32426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Max. power [kW]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for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3174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Unloaded quality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14000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R/Q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Coupling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 ~ 3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DDD58923-B2AD-DC7E-8043-BB751B2CD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801826"/>
                  </p:ext>
                </p:extLst>
              </p:nvPr>
            </p:nvGraphicFramePr>
            <p:xfrm>
              <a:off x="1039288" y="1544789"/>
              <a:ext cx="3168949" cy="16263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379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84326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656307">
                      <a:extLst>
                        <a:ext uri="{9D8B030D-6E8A-4147-A177-3AD203B41FA5}">
                          <a16:colId xmlns:a16="http://schemas.microsoft.com/office/drawing/2014/main" val="1005197887"/>
                        </a:ext>
                      </a:extLst>
                    </a:gridCol>
                  </a:tblGrid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Frequency [MHz]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1500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3333" t="-105000" r="-1852" b="-4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32426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Max. power [kW]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3333" t="-151852" r="-1852" b="-25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3174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Unloaded quality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14000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3333" t="-261538" r="-1852" b="-16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" t="-470000" r="-90876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3333" t="-470000" r="-1852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461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Coupling factor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1 ~ 3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3333" t="-556098" r="-1852" b="-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A79724-A754-234B-A68C-7402E09D2A04}"/>
              </a:ext>
            </a:extLst>
          </p:cNvPr>
          <p:cNvSpPr txBox="1"/>
          <p:nvPr/>
        </p:nvSpPr>
        <p:spPr>
          <a:xfrm>
            <a:off x="5322714" y="96275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cs typeface="Times New Roman" panose="02020603050405020304" pitchFamily="18" charset="0"/>
              </a:rPr>
              <a:t>Ring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7EA52-8106-8C16-2C68-5F68C706D059}"/>
              </a:ext>
            </a:extLst>
          </p:cNvPr>
          <p:cNvSpPr txBox="1"/>
          <p:nvPr/>
        </p:nvSpPr>
        <p:spPr>
          <a:xfrm>
            <a:off x="455111" y="1020360"/>
            <a:ext cx="337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/>
                </a:solidFill>
                <a:cs typeface="Times New Roman" panose="02020603050405020304" pitchFamily="18" charset="0"/>
              </a:rPr>
              <a:t>Cavity parameter</a:t>
            </a:r>
            <a:endParaRPr lang="ko-KR" alt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A6A3230-0ED2-89C7-6DDA-8060BAD4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3116" y="3720844"/>
            <a:ext cx="2881707" cy="216045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9DCF8DD-6147-F981-2D0B-07BDB22490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04956" y="3721301"/>
            <a:ext cx="2881097" cy="216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4702041-CFA1-7A7F-AD36-1BC06DF001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590" y="3721301"/>
            <a:ext cx="2881097" cy="21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A01A9B-F9F7-9A90-F8D7-38DF84B9ABA2}"/>
                  </a:ext>
                </a:extLst>
              </p:cNvPr>
              <p:cNvSpPr txBox="1"/>
              <p:nvPr/>
            </p:nvSpPr>
            <p:spPr>
              <a:xfrm>
                <a:off x="741742" y="3429511"/>
                <a:ext cx="146679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A01A9B-F9F7-9A90-F8D7-38DF84B9A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2" y="3429511"/>
                <a:ext cx="146679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1BC2B6-E290-91C0-08CD-6C14C717E0A5}"/>
                  </a:ext>
                </a:extLst>
              </p:cNvPr>
              <p:cNvSpPr txBox="1"/>
              <p:nvPr/>
            </p:nvSpPr>
            <p:spPr>
              <a:xfrm>
                <a:off x="3715289" y="3429511"/>
                <a:ext cx="146679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1BC2B6-E290-91C0-08CD-6C14C71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9" y="3429511"/>
                <a:ext cx="146679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A00541-ADDB-8241-20FE-2881B1B17998}"/>
                  </a:ext>
                </a:extLst>
              </p:cNvPr>
              <p:cNvSpPr txBox="1"/>
              <p:nvPr/>
            </p:nvSpPr>
            <p:spPr>
              <a:xfrm>
                <a:off x="6770477" y="3429511"/>
                <a:ext cx="14671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A00541-ADDB-8241-20FE-2881B1B17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77" y="3429511"/>
                <a:ext cx="146710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9638C-21AA-AD52-0BFB-57C41E651045}"/>
                  </a:ext>
                </a:extLst>
              </p:cNvPr>
              <p:cNvSpPr txBox="1"/>
              <p:nvPr/>
            </p:nvSpPr>
            <p:spPr>
              <a:xfrm>
                <a:off x="289725" y="5837640"/>
                <a:ext cx="8082901" cy="748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Main</m:t>
                        </m:r>
                        <m: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→12,  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HHC</m:t>
                        </m:r>
                        <m: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→8</m:t>
                    </m:r>
                  </m:oMath>
                </a14:m>
                <a:endParaRPr lang="en-US" altLang="ko-KR" sz="14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Main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→4.58,  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HHC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altLang="ko-KR" sz="14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Main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→−82.8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kHz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HHC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143.44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9638C-21AA-AD52-0BFB-57C41E651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5" y="5837640"/>
                <a:ext cx="8082901" cy="748090"/>
              </a:xfrm>
              <a:prstGeom prst="rect">
                <a:avLst/>
              </a:prstGeom>
              <a:blipFill>
                <a:blip r:embed="rId9"/>
                <a:stretch>
                  <a:fillRect l="-151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9A5F0206-C357-1473-0022-A89CBCD9B4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0229" y="909860"/>
            <a:ext cx="1950600" cy="2549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690F02-35B6-9CE8-5417-9C7143762A54}"/>
                  </a:ext>
                </a:extLst>
              </p:cNvPr>
              <p:cNvSpPr txBox="1"/>
              <p:nvPr/>
            </p:nvSpPr>
            <p:spPr>
              <a:xfrm>
                <a:off x="5045601" y="5844234"/>
                <a:ext cx="392873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𝐜𝐚𝐯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𝐌𝐕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690F02-35B6-9CE8-5417-9C7143762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01" y="5844234"/>
                <a:ext cx="3928732" cy="338554"/>
              </a:xfrm>
              <a:prstGeom prst="rect">
                <a:avLst/>
              </a:prstGeom>
              <a:blipFill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2AB94A-24AE-15DB-46DD-7D5B8D4F1F9C}"/>
              </a:ext>
            </a:extLst>
          </p:cNvPr>
          <p:cNvSpPr txBox="1"/>
          <p:nvPr/>
        </p:nvSpPr>
        <p:spPr>
          <a:xfrm>
            <a:off x="5360229" y="677437"/>
            <a:ext cx="20307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/>
              <a:t>ALBA 3</a:t>
            </a:r>
            <a:r>
              <a:rPr lang="en-US" altLang="ko-KR" sz="1400" baseline="30000" dirty="0"/>
              <a:t>rd</a:t>
            </a:r>
            <a:r>
              <a:rPr lang="en-US" altLang="ko-KR" sz="1400" dirty="0"/>
              <a:t> Harmonic cavity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0928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Arial"/>
        <a:ea typeface="Microsoft Sans Serif"/>
        <a:cs typeface=""/>
      </a:majorFont>
      <a:minorFont>
        <a:latin typeface="Arial"/>
        <a:ea typeface="Microsoft Sans Serif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41122</TotalTime>
  <Words>1026</Words>
  <Application>Microsoft Office PowerPoint</Application>
  <PresentationFormat>화면 슬라이드 쇼(4:3)</PresentationFormat>
  <Paragraphs>306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HelveticaNeue-Bold</vt:lpstr>
      <vt:lpstr>맑은 고딕</vt:lpstr>
      <vt:lpstr>Arial</vt:lpstr>
      <vt:lpstr>Cambria Math</vt:lpstr>
      <vt:lpstr>Times New Roman</vt:lpstr>
      <vt:lpstr>Wingdings</vt:lpstr>
      <vt:lpstr>Office 테마</vt:lpstr>
      <vt:lpstr>Active Harmonic Cavity Analysis</vt:lpstr>
      <vt:lpstr>Index</vt:lpstr>
      <vt:lpstr>Previous work</vt:lpstr>
      <vt:lpstr>Active Harmonic Cavity</vt:lpstr>
      <vt:lpstr>Active Harmonic Cavity</vt:lpstr>
      <vt:lpstr>Active Harmonic Cavity</vt:lpstr>
      <vt:lpstr>4GSR bunch lengthening</vt:lpstr>
      <vt:lpstr>4GSR main cavity</vt:lpstr>
      <vt:lpstr>4GSR harmonic cavity</vt:lpstr>
      <vt:lpstr>Simulation result</vt:lpstr>
      <vt:lpstr>Simulation result</vt:lpstr>
      <vt:lpstr>Simulation result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85</cp:revision>
  <cp:lastPrinted>2024-12-11T05:34:46Z</cp:lastPrinted>
  <dcterms:created xsi:type="dcterms:W3CDTF">2023-05-12T02:11:01Z</dcterms:created>
  <dcterms:modified xsi:type="dcterms:W3CDTF">2025-01-17T00:09:28Z</dcterms:modified>
</cp:coreProperties>
</file>