
<file path=[Content_Types].xml><?xml version="1.0" encoding="utf-8"?>
<Types xmlns="http://schemas.openxmlformats.org/package/2006/content-types">
  <Default Extension="bmp" ContentType="image/bmp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8"/>
  </p:notesMasterIdLst>
  <p:sldIdLst>
    <p:sldId id="256" r:id="rId5"/>
    <p:sldId id="307" r:id="rId6"/>
    <p:sldId id="299" r:id="rId7"/>
    <p:sldId id="276" r:id="rId8"/>
    <p:sldId id="310" r:id="rId9"/>
    <p:sldId id="311" r:id="rId10"/>
    <p:sldId id="306" r:id="rId11"/>
    <p:sldId id="309" r:id="rId12"/>
    <p:sldId id="312" r:id="rId13"/>
    <p:sldId id="314" r:id="rId14"/>
    <p:sldId id="313" r:id="rId15"/>
    <p:sldId id="324" r:id="rId16"/>
    <p:sldId id="325" r:id="rId17"/>
    <p:sldId id="315" r:id="rId18"/>
    <p:sldId id="320" r:id="rId19"/>
    <p:sldId id="319" r:id="rId20"/>
    <p:sldId id="321" r:id="rId21"/>
    <p:sldId id="323" r:id="rId22"/>
    <p:sldId id="322" r:id="rId23"/>
    <p:sldId id="318" r:id="rId24"/>
    <p:sldId id="293" r:id="rId25"/>
    <p:sldId id="316" r:id="rId26"/>
    <p:sldId id="317" r:id="rId27"/>
  </p:sldIdLst>
  <p:sldSz cx="15236825" cy="8570913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기본 구역" id="{4C38D637-52FC-40B7-AD97-C2E0E3FFC912}">
          <p14:sldIdLst>
            <p14:sldId id="256"/>
            <p14:sldId id="307"/>
            <p14:sldId id="299"/>
            <p14:sldId id="276"/>
            <p14:sldId id="310"/>
            <p14:sldId id="311"/>
            <p14:sldId id="306"/>
            <p14:sldId id="309"/>
            <p14:sldId id="312"/>
            <p14:sldId id="314"/>
            <p14:sldId id="313"/>
            <p14:sldId id="324"/>
            <p14:sldId id="325"/>
            <p14:sldId id="315"/>
            <p14:sldId id="320"/>
            <p14:sldId id="319"/>
            <p14:sldId id="321"/>
            <p14:sldId id="323"/>
            <p14:sldId id="322"/>
            <p14:sldId id="318"/>
            <p14:sldId id="293"/>
            <p14:sldId id="316"/>
            <p14:sldId id="317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ihQAIVRJSxIb1nHCFw6If8AHjA6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7CE07E-DA61-46B2-908E-ED2E2D251D75}">
  <a:tblStyle styleId="{907CE07E-DA61-46B2-908E-ED2E2D251D7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8F40134-E6C4-4097-AEF0-C6EF921D768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5AA636-EA01-489E-9EA7-0130457CA80F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E0AC1F8-F24C-464C-AF79-C02648F5C41E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246" autoAdjust="0"/>
  </p:normalViewPr>
  <p:slideViewPr>
    <p:cSldViewPr snapToGrid="0">
      <p:cViewPr varScale="1">
        <p:scale>
          <a:sx n="60" d="100"/>
          <a:sy n="60" d="100"/>
        </p:scale>
        <p:origin x="714" y="45"/>
      </p:cViewPr>
      <p:guideLst/>
    </p:cSldViewPr>
  </p:slideViewPr>
  <p:notesTextViewPr>
    <p:cViewPr>
      <p:scale>
        <a:sx n="98" d="100"/>
        <a:sy n="98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4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5" y="0"/>
            <a:ext cx="3076363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D2201B30-3E57-F8D9-82DC-E94E413EB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2211364C-D710-B044-99EE-7EB4C790AE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69C1BC1B-B9D4-CEF4-8219-55E7146CCB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29E07AFD-045C-26E2-FD70-C37F70F708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5124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6CC349F8-D588-77C5-91E6-FF91C31FC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F23B38E5-0ED9-4BCE-FF71-DF4D3E9D10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FCE8EAA4-0652-0DE1-1BB0-AB646EA033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56738C4-2C21-B9C3-D7FC-C6A32F008F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17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6CC349F8-D588-77C5-91E6-FF91C31FC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F23B38E5-0ED9-4BCE-FF71-DF4D3E9D10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FCE8EAA4-0652-0DE1-1BB0-AB646EA033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56738C4-2C21-B9C3-D7FC-C6A32F008F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634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6CC349F8-D588-77C5-91E6-FF91C31FC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F23B38E5-0ED9-4BCE-FF71-DF4D3E9D10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FCE8EAA4-0652-0DE1-1BB0-AB646EA033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56738C4-2C21-B9C3-D7FC-C6A32F008F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9746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8640B13F-0AF3-3E4E-4040-2E1C8C0D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5B265AAB-04A1-C9CC-5453-2803004D56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8E548846-516A-5320-17B7-B693B9B34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DA4F231-1924-821A-93D4-85B017BBFF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1063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8640B13F-0AF3-3E4E-4040-2E1C8C0D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5B265AAB-04A1-C9CC-5453-2803004D56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8E548846-516A-5320-17B7-B693B9B34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DA4F231-1924-821A-93D4-85B017BBFF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2147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8640B13F-0AF3-3E4E-4040-2E1C8C0D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5B265AAB-04A1-C9CC-5453-2803004D56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8E548846-516A-5320-17B7-B693B9B34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DA4F231-1924-821A-93D4-85B017BBFF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635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8640B13F-0AF3-3E4E-4040-2E1C8C0D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5B265AAB-04A1-C9CC-5453-2803004D56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8E548846-516A-5320-17B7-B693B9B34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DA4F231-1924-821A-93D4-85B017BBFF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6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8640B13F-0AF3-3E4E-4040-2E1C8C0D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5B265AAB-04A1-C9CC-5453-2803004D56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8E548846-516A-5320-17B7-B693B9B34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DA4F231-1924-821A-93D4-85B017BBFF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1803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8640B13F-0AF3-3E4E-4040-2E1C8C0D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5B265AAB-04A1-C9CC-5453-2803004D56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8E548846-516A-5320-17B7-B693B9B34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DA4F231-1924-821A-93D4-85B017BBFF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464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2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096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8640B13F-0AF3-3E4E-4040-2E1C8C0D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5B265AAB-04A1-C9CC-5453-2803004D56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8E548846-516A-5320-17B7-B693B9B34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DA4F231-1924-821A-93D4-85B017BBFF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7036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2" name="Google Shape;1162;p38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38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8640B13F-0AF3-3E4E-4040-2E1C8C0D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5B265AAB-04A1-C9CC-5453-2803004D56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8E548846-516A-5320-17B7-B693B9B34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DA4F231-1924-821A-93D4-85B017BBFF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5421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8640B13F-0AF3-3E4E-4040-2E1C8C0D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5B265AAB-04A1-C9CC-5453-2803004D56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8E548846-516A-5320-17B7-B693B9B34C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DDA4F231-1924-821A-93D4-85B017BBFF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6200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721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4</a:t>
            </a:fld>
            <a:endParaRPr lang="en-US" sz="13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9053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063D9E46-BDB5-63CC-C8D9-AE17BBCEC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E52C4BCB-165F-322C-544E-747623F40A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E10BFDC5-EB13-5BCE-9565-85C2398991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81D1C650-6687-5DA0-75E0-EA74F228617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482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3EBCA937-71B0-9FCB-9BA3-41387EBF5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D660239D-4DCA-C91A-7888-1A1D9A0B0D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5C4F14B3-0229-753A-A013-C85A1DF9AA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BEF3DF63-2C52-7EF1-9700-D12D8B422F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32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8031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C92FF49D-495B-8AD3-73D0-925C4782F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36DB920B-06A3-B931-FA1B-38C26CB846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>
            <a:extLst>
              <a:ext uri="{FF2B5EF4-FFF2-40B4-BE49-F238E27FC236}">
                <a16:creationId xmlns:a16="http://schemas.microsoft.com/office/drawing/2014/main" id="{51757BAC-39BA-06AD-1162-08FB696889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solidFill>
                <a:srgbClr val="3741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3852624C-FA3F-2D61-6901-7129672C47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953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37AAB241-A8B8-DE1F-6617-0FCA3A0F2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>
            <a:extLst>
              <a:ext uri="{FF2B5EF4-FFF2-40B4-BE49-F238E27FC236}">
                <a16:creationId xmlns:a16="http://schemas.microsoft.com/office/drawing/2014/main" id="{40F4997A-1C0D-EC61-6145-79091E0A98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8862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Google Shape;178;p5:notes">
                <a:extLst>
                  <a:ext uri="{FF2B5EF4-FFF2-40B4-BE49-F238E27FC236}">
                    <a16:creationId xmlns:a16="http://schemas.microsoft.com/office/drawing/2014/main" id="{3B998C8E-4100-F135-5F72-6B4FE15D87C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09930" y="4925408"/>
                <a:ext cx="5679440" cy="4029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075" tIns="49525" rIns="99075" bIns="495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dirty="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8" name="Google Shape;178;p5:notes">
                <a:extLst>
                  <a:ext uri="{FF2B5EF4-FFF2-40B4-BE49-F238E27FC236}">
                    <a16:creationId xmlns:a16="http://schemas.microsoft.com/office/drawing/2014/main" id="{3B998C8E-4100-F135-5F72-6B4FE15D87C6}"/>
                  </a:ext>
                </a:extLst>
              </p:cNvPr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709930" y="4925408"/>
                <a:ext cx="5679440" cy="4029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9075" tIns="49525" rIns="99075" bIns="495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IRM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을 사전에 계산한 값이므로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, U </a:t>
                </a:r>
                <a:r>
                  <a:rPr lang="el-GR" altLang="ko-KR" sz="1200" b="0" i="0">
                    <a:latin typeface="Cambria Math" panose="02040503050406030204" pitchFamily="18" charset="0"/>
                  </a:rPr>
                  <a:t>Σ</a:t>
                </a:r>
                <a:r>
                  <a:rPr 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 V 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또한 사전에 계산된 값입니다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. </a:t>
                </a: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Q(z)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는 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diagonal matrix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이므로 서로의 </a:t>
                </a:r>
                <a:r>
                  <a:rPr lang="en-US" altLang="ko-KR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eigenspace</a:t>
                </a:r>
                <a:r>
                  <a:rPr lang="ko-KR" altLang="en-US" b="0" i="0" dirty="0">
                    <a:solidFill>
                      <a:srgbClr val="374151"/>
                    </a:solidFill>
                    <a:latin typeface="Arial"/>
                    <a:ea typeface="Arial"/>
                    <a:cs typeface="Arial"/>
                    <a:sym typeface="Arial"/>
                  </a:rPr>
                  <a:t>에 영향을 주지 않습니다</a:t>
                </a:r>
                <a:endParaRPr lang="en-US" altLang="ko-KR" b="0" i="0" dirty="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0" i="0" dirty="0">
                  <a:solidFill>
                    <a:srgbClr val="37415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mc:Fallback>
      </mc:AlternateContent>
      <p:sp>
        <p:nvSpPr>
          <p:cNvPr id="179" name="Google Shape;179;p5:notes">
            <a:extLst>
              <a:ext uri="{FF2B5EF4-FFF2-40B4-BE49-F238E27FC236}">
                <a16:creationId xmlns:a16="http://schemas.microsoft.com/office/drawing/2014/main" id="{4FEE5A00-72EA-2186-82DA-0DC2F50140C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319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제목 슬라이드">
  <p:cSld name="1_제목 슬라이드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1"/>
          <p:cNvSpPr txBox="1">
            <a:spLocks noGrp="1"/>
          </p:cNvSpPr>
          <p:nvPr>
            <p:ph type="title"/>
          </p:nvPr>
        </p:nvSpPr>
        <p:spPr>
          <a:xfrm rot="5400000">
            <a:off x="8914851" y="2445333"/>
            <a:ext cx="7263453" cy="3285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51"/>
          <p:cNvSpPr txBox="1">
            <a:spLocks noGrp="1"/>
          </p:cNvSpPr>
          <p:nvPr>
            <p:ph type="body" idx="1"/>
          </p:nvPr>
        </p:nvSpPr>
        <p:spPr>
          <a:xfrm rot="5400000">
            <a:off x="2248739" y="-744881"/>
            <a:ext cx="7263453" cy="966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51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1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1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A6FA61-6BD0-4792-B82B-9903A8A71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59E9CFC-DDD6-4ABA-83F6-A38B860A9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DFD20E-4520-4F0E-8AD6-DADB6C7A3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BEA5-3839-45FD-AB6C-6A7C3DC0C718}" type="datetimeFigureOut">
              <a:rPr lang="ko-KR" altLang="en-US" smtClean="0"/>
              <a:t>2025-01-08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FCF9F8B-E600-4046-A805-81F49559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1FA080B-4C75-43E0-A994-2E800066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C8D5B-0D15-4218-8E18-4FE83985CD1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50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3"/>
          <p:cNvSpPr txBox="1">
            <a:spLocks noGrp="1"/>
          </p:cNvSpPr>
          <p:nvPr>
            <p:ph type="title"/>
          </p:nvPr>
        </p:nvSpPr>
        <p:spPr>
          <a:xfrm>
            <a:off x="1039599" y="2136785"/>
            <a:ext cx="13141763" cy="3565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98"/>
              <a:buFont typeface="Calibri"/>
              <a:buNone/>
              <a:defRPr sz="749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3"/>
          <p:cNvSpPr txBox="1">
            <a:spLocks noGrp="1"/>
          </p:cNvSpPr>
          <p:nvPr>
            <p:ph type="body" idx="1"/>
          </p:nvPr>
        </p:nvSpPr>
        <p:spPr>
          <a:xfrm>
            <a:off x="1039599" y="5735770"/>
            <a:ext cx="13141763" cy="187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228597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rgbClr val="888888"/>
              </a:buClr>
              <a:buSzPts val="2999"/>
              <a:buNone/>
              <a:defRPr sz="3000">
                <a:solidFill>
                  <a:srgbClr val="888888"/>
                </a:solidFill>
              </a:defRPr>
            </a:lvl1pPr>
            <a:lvl2pPr marL="914386" lvl="1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499"/>
              <a:buNone/>
              <a:defRPr sz="2498">
                <a:solidFill>
                  <a:srgbClr val="888888"/>
                </a:solidFill>
              </a:defRPr>
            </a:lvl2pPr>
            <a:lvl3pPr marL="1371579" lvl="2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249"/>
              <a:buNone/>
              <a:defRPr sz="2249">
                <a:solidFill>
                  <a:srgbClr val="888888"/>
                </a:solidFill>
              </a:defRPr>
            </a:lvl3pPr>
            <a:lvl4pPr marL="1828774" lvl="3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4pPr>
            <a:lvl5pPr marL="2285969" lvl="4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5pPr>
            <a:lvl6pPr marL="2743159" lvl="5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6pPr>
            <a:lvl7pPr marL="3200355" lvl="6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7pPr>
            <a:lvl8pPr marL="3657546" lvl="7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8pPr>
            <a:lvl9pPr marL="4114739" lvl="8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3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3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3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4"/>
          <p:cNvSpPr txBox="1">
            <a:spLocks noGrp="1"/>
          </p:cNvSpPr>
          <p:nvPr>
            <p:ph type="title"/>
          </p:nvPr>
        </p:nvSpPr>
        <p:spPr>
          <a:xfrm>
            <a:off x="1047536" y="456329"/>
            <a:ext cx="13141763" cy="16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4"/>
          <p:cNvSpPr txBox="1">
            <a:spLocks noGrp="1"/>
          </p:cNvSpPr>
          <p:nvPr>
            <p:ph type="body" idx="1"/>
          </p:nvPr>
        </p:nvSpPr>
        <p:spPr>
          <a:xfrm>
            <a:off x="1047534" y="2281609"/>
            <a:ext cx="6475651" cy="543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4"/>
          <p:cNvSpPr txBox="1">
            <a:spLocks noGrp="1"/>
          </p:cNvSpPr>
          <p:nvPr>
            <p:ph type="body" idx="2"/>
          </p:nvPr>
        </p:nvSpPr>
        <p:spPr>
          <a:xfrm>
            <a:off x="7713644" y="2281609"/>
            <a:ext cx="6475651" cy="543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4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5"/>
          <p:cNvSpPr txBox="1">
            <a:spLocks noGrp="1"/>
          </p:cNvSpPr>
          <p:nvPr>
            <p:ph type="title"/>
          </p:nvPr>
        </p:nvSpPr>
        <p:spPr>
          <a:xfrm>
            <a:off x="1049520" y="456329"/>
            <a:ext cx="13141763" cy="16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5"/>
          <p:cNvSpPr txBox="1">
            <a:spLocks noGrp="1"/>
          </p:cNvSpPr>
          <p:nvPr>
            <p:ph type="body" idx="1"/>
          </p:nvPr>
        </p:nvSpPr>
        <p:spPr>
          <a:xfrm>
            <a:off x="1049519" y="2101071"/>
            <a:ext cx="6445891" cy="102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94" lvl="0" indent="-228597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2999"/>
              <a:buNone/>
              <a:defRPr sz="3000" b="1"/>
            </a:lvl1pPr>
            <a:lvl2pPr marL="914386" lvl="1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None/>
              <a:defRPr sz="2498" b="1"/>
            </a:lvl2pPr>
            <a:lvl3pPr marL="1371579" lvl="2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249"/>
              <a:buNone/>
              <a:defRPr sz="2249" b="1"/>
            </a:lvl3pPr>
            <a:lvl4pPr marL="1828774" lvl="3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4pPr>
            <a:lvl5pPr marL="2285969" lvl="4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5pPr>
            <a:lvl6pPr marL="2743159" lvl="5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6pPr>
            <a:lvl7pPr marL="3200355" lvl="6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7pPr>
            <a:lvl8pPr marL="3657546" lvl="7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8pPr>
            <a:lvl9pPr marL="4114739" lvl="8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2"/>
          </p:nvPr>
        </p:nvSpPr>
        <p:spPr>
          <a:xfrm>
            <a:off x="1049519" y="3130764"/>
            <a:ext cx="6445891" cy="460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3"/>
          </p:nvPr>
        </p:nvSpPr>
        <p:spPr>
          <a:xfrm>
            <a:off x="7713645" y="2101071"/>
            <a:ext cx="6477635" cy="102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94" lvl="0" indent="-228597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2999"/>
              <a:buNone/>
              <a:defRPr sz="3000" b="1"/>
            </a:lvl1pPr>
            <a:lvl2pPr marL="914386" lvl="1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None/>
              <a:defRPr sz="2498" b="1"/>
            </a:lvl2pPr>
            <a:lvl3pPr marL="1371579" lvl="2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249"/>
              <a:buNone/>
              <a:defRPr sz="2249" b="1"/>
            </a:lvl3pPr>
            <a:lvl4pPr marL="1828774" lvl="3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4pPr>
            <a:lvl5pPr marL="2285969" lvl="4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5pPr>
            <a:lvl6pPr marL="2743159" lvl="5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6pPr>
            <a:lvl7pPr marL="3200355" lvl="6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7pPr>
            <a:lvl8pPr marL="3657546" lvl="7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8pPr>
            <a:lvl9pPr marL="4114739" lvl="8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body" idx="4"/>
          </p:nvPr>
        </p:nvSpPr>
        <p:spPr>
          <a:xfrm>
            <a:off x="7713645" y="3130764"/>
            <a:ext cx="6477635" cy="460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5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5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6"/>
          <p:cNvSpPr txBox="1">
            <a:spLocks noGrp="1"/>
          </p:cNvSpPr>
          <p:nvPr>
            <p:ph type="title"/>
          </p:nvPr>
        </p:nvSpPr>
        <p:spPr>
          <a:xfrm>
            <a:off x="1047536" y="456329"/>
            <a:ext cx="13141763" cy="16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7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8"/>
          <p:cNvSpPr txBox="1">
            <a:spLocks noGrp="1"/>
          </p:cNvSpPr>
          <p:nvPr>
            <p:ph type="title"/>
          </p:nvPr>
        </p:nvSpPr>
        <p:spPr>
          <a:xfrm>
            <a:off x="1049521" y="571394"/>
            <a:ext cx="4914270" cy="199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8"/>
          <p:cNvSpPr txBox="1">
            <a:spLocks noGrp="1"/>
          </p:cNvSpPr>
          <p:nvPr>
            <p:ph type="body" idx="1"/>
          </p:nvPr>
        </p:nvSpPr>
        <p:spPr>
          <a:xfrm>
            <a:off x="6477636" y="1234061"/>
            <a:ext cx="7713643" cy="609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482529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3999"/>
              <a:buChar char="•"/>
              <a:defRPr sz="4000"/>
            </a:lvl1pPr>
            <a:lvl2pPr marL="914386" lvl="1" indent="-4507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500"/>
            </a:lvl2pPr>
            <a:lvl3pPr marL="1371579" lvl="2" indent="-419029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999"/>
              <a:buChar char="•"/>
              <a:defRPr sz="3000"/>
            </a:lvl3pPr>
            <a:lvl4pPr marL="1828774" lvl="3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4pPr>
            <a:lvl5pPr marL="2285969" lvl="4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5pPr>
            <a:lvl6pPr marL="2743159" lvl="5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6pPr>
            <a:lvl7pPr marL="3200355" lvl="6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7pPr>
            <a:lvl8pPr marL="3657546" lvl="7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8pPr>
            <a:lvl9pPr marL="4114739" lvl="8" indent="-387280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2499"/>
              <a:buChar char="•"/>
              <a:defRPr sz="2498"/>
            </a:lvl9pPr>
          </a:lstStyle>
          <a:p>
            <a:endParaRPr/>
          </a:p>
        </p:txBody>
      </p:sp>
      <p:sp>
        <p:nvSpPr>
          <p:cNvPr id="62" name="Google Shape;62;p48"/>
          <p:cNvSpPr txBox="1">
            <a:spLocks noGrp="1"/>
          </p:cNvSpPr>
          <p:nvPr>
            <p:ph type="body" idx="2"/>
          </p:nvPr>
        </p:nvSpPr>
        <p:spPr>
          <a:xfrm>
            <a:off x="1049521" y="2571280"/>
            <a:ext cx="4914270" cy="476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228597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386" lvl="1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2pPr>
            <a:lvl3pPr marL="1371579" lvl="2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774" lvl="3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4pPr>
            <a:lvl5pPr marL="2285969" lvl="4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5pPr>
            <a:lvl6pPr marL="2743159" lvl="5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6pPr>
            <a:lvl7pPr marL="3200355" lvl="6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7pPr>
            <a:lvl8pPr marL="3657546" lvl="7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8pPr>
            <a:lvl9pPr marL="4114739" lvl="8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9pPr>
          </a:lstStyle>
          <a:p>
            <a:endParaRPr/>
          </a:p>
        </p:txBody>
      </p:sp>
      <p:sp>
        <p:nvSpPr>
          <p:cNvPr id="63" name="Google Shape;63;p48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8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8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9"/>
          <p:cNvSpPr txBox="1">
            <a:spLocks noGrp="1"/>
          </p:cNvSpPr>
          <p:nvPr>
            <p:ph type="title"/>
          </p:nvPr>
        </p:nvSpPr>
        <p:spPr>
          <a:xfrm>
            <a:off x="1049521" y="571394"/>
            <a:ext cx="4914270" cy="199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99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9"/>
          <p:cNvSpPr>
            <a:spLocks noGrp="1"/>
          </p:cNvSpPr>
          <p:nvPr>
            <p:ph type="pic" idx="2"/>
          </p:nvPr>
        </p:nvSpPr>
        <p:spPr>
          <a:xfrm>
            <a:off x="6477636" y="1234061"/>
            <a:ext cx="7713643" cy="6090903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9"/>
          <p:cNvSpPr txBox="1">
            <a:spLocks noGrp="1"/>
          </p:cNvSpPr>
          <p:nvPr>
            <p:ph type="body" idx="1"/>
          </p:nvPr>
        </p:nvSpPr>
        <p:spPr>
          <a:xfrm>
            <a:off x="1049521" y="2571280"/>
            <a:ext cx="4914270" cy="476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228597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386" lvl="1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2pPr>
            <a:lvl3pPr marL="1371579" lvl="2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3pPr>
            <a:lvl4pPr marL="1828774" lvl="3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4pPr>
            <a:lvl5pPr marL="2285969" lvl="4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5pPr>
            <a:lvl6pPr marL="2743159" lvl="5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6pPr>
            <a:lvl7pPr marL="3200355" lvl="6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7pPr>
            <a:lvl8pPr marL="3657546" lvl="7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8pPr>
            <a:lvl9pPr marL="4114739" lvl="8" indent="-228597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250"/>
              <a:buNone/>
              <a:defRPr sz="1251"/>
            </a:lvl9pPr>
          </a:lstStyle>
          <a:p>
            <a:endParaRPr/>
          </a:p>
        </p:txBody>
      </p:sp>
      <p:sp>
        <p:nvSpPr>
          <p:cNvPr id="70" name="Google Shape;70;p49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9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9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0"/>
          <p:cNvSpPr txBox="1">
            <a:spLocks noGrp="1"/>
          </p:cNvSpPr>
          <p:nvPr>
            <p:ph type="title"/>
          </p:nvPr>
        </p:nvSpPr>
        <p:spPr>
          <a:xfrm>
            <a:off x="1047536" y="456329"/>
            <a:ext cx="13141763" cy="16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0"/>
          <p:cNvSpPr txBox="1">
            <a:spLocks noGrp="1"/>
          </p:cNvSpPr>
          <p:nvPr>
            <p:ph type="body" idx="1"/>
          </p:nvPr>
        </p:nvSpPr>
        <p:spPr>
          <a:xfrm rot="5400000">
            <a:off x="4899330" y="-1570187"/>
            <a:ext cx="5438166" cy="131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94" lvl="0" indent="-342894" algn="l">
              <a:lnSpc>
                <a:spcPct val="90000"/>
              </a:lnSpc>
              <a:spcBef>
                <a:spcPts val="12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86" lvl="1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79" lvl="2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74" lvl="3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69" lvl="4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59" lvl="5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55" lvl="6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46" lvl="7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739" lvl="8" indent="-342894" algn="l">
              <a:lnSpc>
                <a:spcPct val="90000"/>
              </a:lnSpc>
              <a:spcBef>
                <a:spcPts val="62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0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1047536" y="456329"/>
            <a:ext cx="13141763" cy="1656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99"/>
              <a:buFont typeface="Calibri"/>
              <a:buNone/>
              <a:defRPr sz="5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1047536" y="2281609"/>
            <a:ext cx="13141763" cy="5438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0786" algn="l" rtl="0">
              <a:lnSpc>
                <a:spcPct val="90000"/>
              </a:lnSpc>
              <a:spcBef>
                <a:spcPts val="1250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Char char="•"/>
              <a:defRPr sz="3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036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999"/>
              <a:buFont typeface="Arial"/>
              <a:buChar char="•"/>
              <a:defRPr sz="2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7286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499"/>
              <a:buFont typeface="Arial"/>
              <a:buChar char="•"/>
              <a:defRPr sz="24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71411" algn="l" rtl="0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dk1"/>
              </a:buClr>
              <a:buSzPts val="2249"/>
              <a:buFont typeface="Arial"/>
              <a:buChar char="•"/>
              <a:defRPr sz="224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1047533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5047200" y="7943967"/>
            <a:ext cx="5142428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bmp"/><Relationship Id="rId4" Type="http://schemas.openxmlformats.org/officeDocument/2006/relationships/image" Target="../media/image15.b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bmp"/><Relationship Id="rId4" Type="http://schemas.openxmlformats.org/officeDocument/2006/relationships/image" Target="../media/image17.b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bmp"/><Relationship Id="rId4" Type="http://schemas.openxmlformats.org/officeDocument/2006/relationships/image" Target="../media/image19.b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bmp"/><Relationship Id="rId4" Type="http://schemas.openxmlformats.org/officeDocument/2006/relationships/image" Target="../media/image21.b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4" y="8363168"/>
            <a:ext cx="15236823" cy="207751"/>
          </a:xfrm>
          <a:prstGeom prst="rect">
            <a:avLst/>
          </a:prstGeom>
          <a:solidFill>
            <a:srgbClr val="0C2B64">
              <a:alpha val="30980"/>
            </a:srgbClr>
          </a:solidFill>
          <a:ln>
            <a:noFill/>
          </a:ln>
        </p:spPr>
        <p:txBody>
          <a:bodyPr spcFirstLastPara="1" wrap="square" lIns="91426" tIns="45699" rIns="91426" bIns="45699" anchor="t" anchorCtr="0">
            <a:noAutofit/>
          </a:bodyPr>
          <a:lstStyle/>
          <a:p>
            <a:endParaRPr sz="2250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grpSp>
        <p:nvGrpSpPr>
          <p:cNvPr id="91" name="Google Shape;91;p1"/>
          <p:cNvGrpSpPr/>
          <p:nvPr/>
        </p:nvGrpSpPr>
        <p:grpSpPr>
          <a:xfrm>
            <a:off x="10277477" y="6"/>
            <a:ext cx="4959350" cy="8363163"/>
            <a:chOff x="10277475" y="1"/>
            <a:chExt cx="4959350" cy="8363163"/>
          </a:xfrm>
        </p:grpSpPr>
        <p:sp>
          <p:nvSpPr>
            <p:cNvPr id="92" name="Google Shape;92;p1"/>
            <p:cNvSpPr/>
            <p:nvPr/>
          </p:nvSpPr>
          <p:spPr>
            <a:xfrm>
              <a:off x="10277475" y="1"/>
              <a:ext cx="4959350" cy="8363163"/>
            </a:xfrm>
            <a:prstGeom prst="rect">
              <a:avLst/>
            </a:prstGeom>
            <a:solidFill>
              <a:srgbClr val="DDEAF6">
                <a:alpha val="60000"/>
              </a:srgbClr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3" name="Google Shape;93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" name="Google Shape;94;p1"/>
          <p:cNvGrpSpPr/>
          <p:nvPr/>
        </p:nvGrpSpPr>
        <p:grpSpPr>
          <a:xfrm>
            <a:off x="626973" y="1972875"/>
            <a:ext cx="13941784" cy="1475443"/>
            <a:chOff x="620329" y="2120604"/>
            <a:chExt cx="10674762" cy="1475444"/>
          </a:xfrm>
        </p:grpSpPr>
        <p:sp>
          <p:nvSpPr>
            <p:cNvPr id="95" name="Google Shape;95;p1"/>
            <p:cNvSpPr txBox="1"/>
            <p:nvPr/>
          </p:nvSpPr>
          <p:spPr>
            <a:xfrm>
              <a:off x="620329" y="2120604"/>
              <a:ext cx="10668117" cy="6770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3800" b="1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  <p:sp>
          <p:nvSpPr>
            <p:cNvPr id="96" name="Google Shape;96;p1"/>
            <p:cNvSpPr txBox="1"/>
            <p:nvPr/>
          </p:nvSpPr>
          <p:spPr>
            <a:xfrm>
              <a:off x="626973" y="3119357"/>
              <a:ext cx="10668118" cy="476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endParaRPr sz="2498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"/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98" name="Google Shape;98;p1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pic>
        <p:nvPicPr>
          <p:cNvPr id="102" name="Google Shape;102;p1" descr="EMB000044543ae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7477" y="4945817"/>
            <a:ext cx="4959350" cy="272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00;p1">
            <a:extLst>
              <a:ext uri="{FF2B5EF4-FFF2-40B4-BE49-F238E27FC236}">
                <a16:creationId xmlns:a16="http://schemas.microsoft.com/office/drawing/2014/main" id="{65CCB482-2326-AEE6-DA2D-5EE1EC5E952D}"/>
              </a:ext>
            </a:extLst>
          </p:cNvPr>
          <p:cNvSpPr txBox="1"/>
          <p:nvPr/>
        </p:nvSpPr>
        <p:spPr>
          <a:xfrm>
            <a:off x="626973" y="7258493"/>
            <a:ext cx="5054636" cy="46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r>
              <a:rPr lang="en-US" sz="2398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10, Jan 2025</a:t>
            </a:r>
            <a:endParaRPr sz="2398" b="1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01;p1">
            <a:extLst>
              <a:ext uri="{FF2B5EF4-FFF2-40B4-BE49-F238E27FC236}">
                <a16:creationId xmlns:a16="http://schemas.microsoft.com/office/drawing/2014/main" id="{CBDF947D-E036-D05F-36B1-B2049990437E}"/>
              </a:ext>
            </a:extLst>
          </p:cNvPr>
          <p:cNvSpPr txBox="1"/>
          <p:nvPr/>
        </p:nvSpPr>
        <p:spPr>
          <a:xfrm>
            <a:off x="969686" y="3252023"/>
            <a:ext cx="13933106" cy="476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r>
              <a:rPr lang="en-US" sz="2498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Minseo </a:t>
            </a:r>
            <a:r>
              <a:rPr lang="en-US" sz="2498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Jeong</a:t>
            </a:r>
            <a:endParaRPr sz="2498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5BC099C5-3950-ECA7-6B64-D80EB521F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9DEC3CC1-DB1E-250F-C3F3-DC8F58FF6B12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 Code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F466B78D-0B0D-D63C-4BAF-BF7773202B7F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304BEE5A-3B16-5983-071D-F9A894B646DF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6572F4BE-312B-675F-8DDF-5D2A46C8C000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07284630-69E5-7471-8F28-2E2615192242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ED7970AB-D91D-13E0-1BF0-B397CC09CF18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41307F52-7277-BD8A-FE99-9390D78481CB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AE113084-E97C-D4D6-DCB3-6C0B5F7F8D08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1A61B50D-3575-3CA1-3B96-121DDA770248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844CB2F-EFA6-D9C3-D5A3-47B444C88E94}"/>
              </a:ext>
            </a:extLst>
          </p:cNvPr>
          <p:cNvSpPr txBox="1"/>
          <p:nvPr/>
        </p:nvSpPr>
        <p:spPr>
          <a:xfrm>
            <a:off x="1190396" y="1730309"/>
            <a:ext cx="10221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Plotting Graph</a:t>
            </a:r>
          </a:p>
          <a:p>
            <a:endParaRPr lang="en-US" altLang="ko-KR" sz="20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E6DFEFD-33F7-4FF9-821A-D77319C87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3693" y="2298904"/>
            <a:ext cx="10909190" cy="571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9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4CAED5B4-FC1D-8E85-74BE-C5C4B16B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D69707E2-8010-722D-E55D-EF9CC8A76373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 Code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02D73904-DEA7-F1B1-2FED-5F64DA5EDDBC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C5F03F7F-7D09-D4AE-612C-1E67FA7D3509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891DA88A-A8FA-05CA-C205-2D5D9B6867C0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7F4E6A5F-3186-FC15-C6C5-EC142821DAAF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45EBCBF9-CAA5-526D-3989-93D8D5E4D64C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6E50F78D-4BA7-F93A-F441-CA5046DFD31A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201EB3C6-C6BC-0259-EEC0-49FF952F581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7C318DAD-B216-6B84-3C4C-7F2E3AD8CA5A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D79DDFB-A7AB-F22E-FF9A-CFE75F364D38}"/>
              </a:ext>
            </a:extLst>
          </p:cNvPr>
          <p:cNvSpPr txBox="1"/>
          <p:nvPr/>
        </p:nvSpPr>
        <p:spPr>
          <a:xfrm>
            <a:off x="1190396" y="1730309"/>
            <a:ext cx="1022131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Plotting field profile: By positioning a line of on-axis particles using </a:t>
            </a:r>
            <a:r>
              <a:rPr lang="en-US" altLang="ko-KR" sz="2400" b="1" dirty="0" err="1"/>
              <a:t>setstartline</a:t>
            </a:r>
            <a:r>
              <a:rPr lang="en-US" altLang="ko-KR" sz="2400" dirty="0"/>
              <a:t> at t=0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EAD7F1A-6B64-463E-8427-6C7B618E5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30" y="2989690"/>
            <a:ext cx="7148982" cy="48741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B020C93-9693-4CF6-A117-F3C0800094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412" y="2989690"/>
            <a:ext cx="6988087" cy="487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9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4CAED5B4-FC1D-8E85-74BE-C5C4B16B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D69707E2-8010-722D-E55D-EF9CC8A76373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 Code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02D73904-DEA7-F1B1-2FED-5F64DA5EDDBC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C5F03F7F-7D09-D4AE-612C-1E67FA7D3509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891DA88A-A8FA-05CA-C205-2D5D9B6867C0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7F4E6A5F-3186-FC15-C6C5-EC142821DAAF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45EBCBF9-CAA5-526D-3989-93D8D5E4D64C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6E50F78D-4BA7-F93A-F441-CA5046DFD31A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201EB3C6-C6BC-0259-EEC0-49FF952F581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7C318DAD-B216-6B84-3C4C-7F2E3AD8CA5A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4" name="표 4">
            <a:extLst>
              <a:ext uri="{FF2B5EF4-FFF2-40B4-BE49-F238E27FC236}">
                <a16:creationId xmlns:a16="http://schemas.microsoft.com/office/drawing/2014/main" id="{00B51995-4AC3-40F9-9AA2-594D5E1DF7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697321"/>
              </p:ext>
            </p:extLst>
          </p:nvPr>
        </p:nvGraphicFramePr>
        <p:xfrm>
          <a:off x="838200" y="1825624"/>
          <a:ext cx="13267414" cy="50124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33707">
                  <a:extLst>
                    <a:ext uri="{9D8B030D-6E8A-4147-A177-3AD203B41FA5}">
                      <a16:colId xmlns:a16="http://schemas.microsoft.com/office/drawing/2014/main" val="1331672907"/>
                    </a:ext>
                  </a:extLst>
                </a:gridCol>
                <a:gridCol w="6633707">
                  <a:extLst>
                    <a:ext uri="{9D8B030D-6E8A-4147-A177-3AD203B41FA5}">
                      <a16:colId xmlns:a16="http://schemas.microsoft.com/office/drawing/2014/main" val="1195442598"/>
                    </a:ext>
                  </a:extLst>
                </a:gridCol>
              </a:tblGrid>
              <a:tr h="16708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Bunch charge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75fC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835944"/>
                  </a:ext>
                </a:extLst>
              </a:tr>
              <a:tr h="167083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Initial pulse length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26fs(rms)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64923"/>
                  </a:ext>
                </a:extLst>
              </a:tr>
              <a:tr h="167083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Beam size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l-GR" altLang="ko-KR" sz="1800" kern="1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ko-KR" sz="1800" kern="1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m(FWHM)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0853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965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4CAED5B4-FC1D-8E85-74BE-C5C4B16B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D69707E2-8010-722D-E55D-EF9CC8A76373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 Code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02D73904-DEA7-F1B1-2FED-5F64DA5EDDBC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C5F03F7F-7D09-D4AE-612C-1E67FA7D3509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891DA88A-A8FA-05CA-C205-2D5D9B6867C0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7F4E6A5F-3186-FC15-C6C5-EC142821DAAF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45EBCBF9-CAA5-526D-3989-93D8D5E4D64C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6E50F78D-4BA7-F93A-F441-CA5046DFD31A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201EB3C6-C6BC-0259-EEC0-49FF952F581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7C318DAD-B216-6B84-3C4C-7F2E3AD8CA5A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11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4" name="표 4">
            <a:extLst>
              <a:ext uri="{FF2B5EF4-FFF2-40B4-BE49-F238E27FC236}">
                <a16:creationId xmlns:a16="http://schemas.microsoft.com/office/drawing/2014/main" id="{3CA5F12C-471B-4F8B-9B33-C4969D64A2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0108529"/>
              </p:ext>
            </p:extLst>
          </p:nvPr>
        </p:nvGraphicFramePr>
        <p:xfrm>
          <a:off x="838199" y="1825623"/>
          <a:ext cx="13664980" cy="55700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2490">
                  <a:extLst>
                    <a:ext uri="{9D8B030D-6E8A-4147-A177-3AD203B41FA5}">
                      <a16:colId xmlns:a16="http://schemas.microsoft.com/office/drawing/2014/main" val="1331672907"/>
                    </a:ext>
                  </a:extLst>
                </a:gridCol>
                <a:gridCol w="6832490">
                  <a:extLst>
                    <a:ext uri="{9D8B030D-6E8A-4147-A177-3AD203B41FA5}">
                      <a16:colId xmlns:a16="http://schemas.microsoft.com/office/drawing/2014/main" val="1195442598"/>
                    </a:ext>
                  </a:extLst>
                </a:gridCol>
              </a:tblGrid>
              <a:tr h="557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Cavity frequency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2.856GHz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835944"/>
                  </a:ext>
                </a:extLst>
              </a:tr>
              <a:tr h="55700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Gun gradient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82.84MV/m(max)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5064923"/>
                  </a:ext>
                </a:extLst>
              </a:tr>
              <a:tr h="557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UV </a:t>
                      </a:r>
                      <a:r>
                        <a:rPr lang="en-US" altLang="ko-KR" sz="1800" dirty="0"/>
                        <a:t>pump pulse duration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~150fs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589624"/>
                  </a:ext>
                </a:extLst>
              </a:tr>
              <a:tr h="557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Solenoid 1 position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0.196m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948771"/>
                  </a:ext>
                </a:extLst>
              </a:tr>
              <a:tr h="557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Solenoid 1 strength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0.180T(max)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361014"/>
                  </a:ext>
                </a:extLst>
              </a:tr>
              <a:tr h="55700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Solenoid 2 position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1.26m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569181"/>
                  </a:ext>
                </a:extLst>
              </a:tr>
              <a:tr h="55700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/>
                        <a:t>Solenoid 2 strength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/>
                        <a:t>0.0959T</a:t>
                      </a:r>
                      <a:r>
                        <a:rPr lang="en-US" altLang="ko-KR" sz="1800" dirty="0"/>
                        <a:t>(max)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831310"/>
                  </a:ext>
                </a:extLst>
              </a:tr>
              <a:tr h="55700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Aperture position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0.55m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8256100"/>
                  </a:ext>
                </a:extLst>
              </a:tr>
              <a:tr h="55700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Aperture diameter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400</a:t>
                      </a:r>
                      <a:r>
                        <a:rPr lang="el-GR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μ</a:t>
                      </a: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m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4560904"/>
                  </a:ext>
                </a:extLst>
              </a:tr>
              <a:tr h="55700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Detector position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ko-KR" sz="1800" kern="10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5.00m</a:t>
                      </a:r>
                      <a:endParaRPr lang="ko-KR" sz="1800" kern="100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8103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195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D5AD31E-50FC-11E8-BF0B-98F19CA7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B9544BF-6BC9-A5A0-77E9-AACB058070DB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 Code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99F7AD4F-2F85-8BF5-9A12-A71A504D7B55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1E229C67-C4F1-A534-4F1D-5B4BE476131A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9305D00D-54C7-A7FA-2CE4-3680AF0A6867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D48E8663-F952-C7A6-3346-64628F9CFFEE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848F65FA-6AD8-93AD-8490-57101C6AF6EB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BFDBD76B-0473-AAFB-5BBC-BB3F1F19320D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A1BACBB9-E2F5-7A85-1C50-D6AC27BBC67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97A7C8AD-9FFC-36E1-2446-D6879A5FA93F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12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46B91A9-D47F-916C-8F85-D98B6000718B}"/>
              </a:ext>
            </a:extLst>
          </p:cNvPr>
          <p:cNvSpPr txBox="1"/>
          <p:nvPr/>
        </p:nvSpPr>
        <p:spPr>
          <a:xfrm>
            <a:off x="1190396" y="1730309"/>
            <a:ext cx="1022131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Plot of energy of electron beam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A04710A-0343-4803-BFA5-08DCD3B9F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757" y="2212228"/>
            <a:ext cx="7995534" cy="563511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A59ED15-A890-42FD-BD14-0BC6C0F29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79" y="2316630"/>
            <a:ext cx="6936877" cy="567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9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D5AD31E-50FC-11E8-BF0B-98F19CA7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B9544BF-6BC9-A5A0-77E9-AACB058070DB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 Code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99F7AD4F-2F85-8BF5-9A12-A71A504D7B55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1E229C67-C4F1-A534-4F1D-5B4BE476131A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9305D00D-54C7-A7FA-2CE4-3680AF0A6867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D48E8663-F952-C7A6-3346-64628F9CFFEE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848F65FA-6AD8-93AD-8490-57101C6AF6EB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BFDBD76B-0473-AAFB-5BBC-BB3F1F19320D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A1BACBB9-E2F5-7A85-1C50-D6AC27BBC67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97A7C8AD-9FFC-36E1-2446-D6879A5FA93F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13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46B91A9-D47F-916C-8F85-D98B6000718B}"/>
              </a:ext>
            </a:extLst>
          </p:cNvPr>
          <p:cNvSpPr txBox="1"/>
          <p:nvPr/>
        </p:nvSpPr>
        <p:spPr>
          <a:xfrm>
            <a:off x="1190396" y="1730309"/>
            <a:ext cx="1022131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Plot of beam size(rms)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CA62703-3F04-4714-AE61-0D62559E7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412" y="2353602"/>
            <a:ext cx="7329899" cy="542477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3513536-F729-4A5A-B1CE-B0A5177462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88" y="2353602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97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D5AD31E-50FC-11E8-BF0B-98F19CA7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B9544BF-6BC9-A5A0-77E9-AACB058070DB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 Code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99F7AD4F-2F85-8BF5-9A12-A71A504D7B55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1E229C67-C4F1-A534-4F1D-5B4BE476131A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9305D00D-54C7-A7FA-2CE4-3680AF0A6867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D48E8663-F952-C7A6-3346-64628F9CFFEE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848F65FA-6AD8-93AD-8490-57101C6AF6EB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BFDBD76B-0473-AAFB-5BBC-BB3F1F19320D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A1BACBB9-E2F5-7A85-1C50-D6AC27BBC67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97A7C8AD-9FFC-36E1-2446-D6879A5FA93F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14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46B91A9-D47F-916C-8F85-D98B6000718B}"/>
              </a:ext>
            </a:extLst>
          </p:cNvPr>
          <p:cNvSpPr txBox="1"/>
          <p:nvPr/>
        </p:nvSpPr>
        <p:spPr>
          <a:xfrm>
            <a:off x="1190396" y="1730309"/>
            <a:ext cx="1022131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Field plot by ASTRA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2BBB528-E53C-4577-9FC2-8CA462529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81038"/>
            <a:ext cx="7620000" cy="5715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2069E9C-9A33-49B2-99A6-DA646CBDE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544" y="2308159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7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D5AD31E-50FC-11E8-BF0B-98F19CA7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B9544BF-6BC9-A5A0-77E9-AACB058070DB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 Code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99F7AD4F-2F85-8BF5-9A12-A71A504D7B55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1E229C67-C4F1-A534-4F1D-5B4BE476131A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9305D00D-54C7-A7FA-2CE4-3680AF0A6867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D48E8663-F952-C7A6-3346-64628F9CFFEE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848F65FA-6AD8-93AD-8490-57101C6AF6EB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BFDBD76B-0473-AAFB-5BBC-BB3F1F19320D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A1BACBB9-E2F5-7A85-1C50-D6AC27BBC67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97A7C8AD-9FFC-36E1-2446-D6879A5FA93F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15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46B91A9-D47F-916C-8F85-D98B6000718B}"/>
              </a:ext>
            </a:extLst>
          </p:cNvPr>
          <p:cNvSpPr txBox="1"/>
          <p:nvPr/>
        </p:nvSpPr>
        <p:spPr>
          <a:xfrm>
            <a:off x="1190396" y="1730309"/>
            <a:ext cx="1022131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Changing the phase to </a:t>
            </a:r>
            <a:r>
              <a:rPr lang="el-GR" altLang="ko-KR" sz="2400" dirty="0"/>
              <a:t>φ</a:t>
            </a:r>
            <a:r>
              <a:rPr lang="en-US" altLang="ko-KR" sz="2400" dirty="0"/>
              <a:t>=2°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CAC0078-41E7-4B82-89C1-F59BE47CF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97841"/>
            <a:ext cx="7618412" cy="517399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37CAD36-9D62-4FD7-A51B-1EC40D44C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224" y="2697840"/>
            <a:ext cx="7471962" cy="517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4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D5AD31E-50FC-11E8-BF0B-98F19CA7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B9544BF-6BC9-A5A0-77E9-AACB058070DB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 Code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99F7AD4F-2F85-8BF5-9A12-A71A504D7B55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1E229C67-C4F1-A534-4F1D-5B4BE476131A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9305D00D-54C7-A7FA-2CE4-3680AF0A6867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D48E8663-F952-C7A6-3346-64628F9CFFEE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848F65FA-6AD8-93AD-8490-57101C6AF6EB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BFDBD76B-0473-AAFB-5BBC-BB3F1F19320D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A1BACBB9-E2F5-7A85-1C50-D6AC27BBC67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97A7C8AD-9FFC-36E1-2446-D6879A5FA93F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16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46B91A9-D47F-916C-8F85-D98B6000718B}"/>
              </a:ext>
            </a:extLst>
          </p:cNvPr>
          <p:cNvSpPr txBox="1"/>
          <p:nvPr/>
        </p:nvSpPr>
        <p:spPr>
          <a:xfrm>
            <a:off x="1190396" y="1730309"/>
            <a:ext cx="1022131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Changing the phase to </a:t>
            </a:r>
            <a:r>
              <a:rPr kumimoji="0" lang="el-GR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φ</a:t>
            </a: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=-2°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A67FDE4-E1A2-4FA0-BFFE-E91F495BD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4" y="2509271"/>
            <a:ext cx="7560488" cy="565278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1954FA36-996B-473C-BE67-0986C26C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8412" y="2516655"/>
            <a:ext cx="7618413" cy="541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8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D5AD31E-50FC-11E8-BF0B-98F19CA7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B9544BF-6BC9-A5A0-77E9-AACB058070DB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 Code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99F7AD4F-2F85-8BF5-9A12-A71A504D7B55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1E229C67-C4F1-A534-4F1D-5B4BE476131A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9305D00D-54C7-A7FA-2CE4-3680AF0A6867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D48E8663-F952-C7A6-3346-64628F9CFFEE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848F65FA-6AD8-93AD-8490-57101C6AF6EB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BFDBD76B-0473-AAFB-5BBC-BB3F1F19320D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A1BACBB9-E2F5-7A85-1C50-D6AC27BBC67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97A7C8AD-9FFC-36E1-2446-D6879A5FA93F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17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46B91A9-D47F-916C-8F85-D98B6000718B}"/>
              </a:ext>
            </a:extLst>
          </p:cNvPr>
          <p:cNvSpPr txBox="1"/>
          <p:nvPr/>
        </p:nvSpPr>
        <p:spPr>
          <a:xfrm>
            <a:off x="1190396" y="1730309"/>
            <a:ext cx="1022131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Plot of emittance of electron bunch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837D7E3-2337-4B5B-BC90-88C793B2B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88" y="2354873"/>
            <a:ext cx="7620000" cy="5715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D4EC454-73F8-4E32-AA98-547820242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385" y="2650454"/>
            <a:ext cx="7825440" cy="51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8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pic>
            <p:nvPicPr>
              <p:cNvPr id="111" name="Google Shape;111;p2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12" name="Google Shape;112;p2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14" name="Google Shape;114;p2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sp>
        <p:nvSpPr>
          <p:cNvPr id="116" name="Google Shape;116;p2"/>
          <p:cNvSpPr/>
          <p:nvPr/>
        </p:nvSpPr>
        <p:spPr>
          <a:xfrm>
            <a:off x="80095" y="725769"/>
            <a:ext cx="6030680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28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1706476" y="1988723"/>
            <a:ext cx="11155059" cy="230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6" tIns="45699" rIns="91426" bIns="45699" anchor="t" anchorCtr="0">
            <a:spAutoFit/>
          </a:bodyPr>
          <a:lstStyle/>
          <a:p>
            <a:pPr marL="457200" indent="-457200">
              <a:lnSpc>
                <a:spcPct val="150000"/>
              </a:lnSpc>
              <a:buFont typeface="Arial"/>
              <a:buAutoNum type="arabicPeriod"/>
            </a:pPr>
            <a:r>
              <a:rPr lang="en-US" altLang="ko-KR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Laser System of PAL-</a:t>
            </a:r>
            <a:r>
              <a:rPr lang="en-US" altLang="ko-KR" sz="32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eLabs</a:t>
            </a:r>
            <a:endParaRPr lang="en-US" sz="32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Experiment Progress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32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GPT Simulation Code</a:t>
            </a:r>
          </a:p>
        </p:txBody>
      </p:sp>
    </p:spTree>
    <p:extLst>
      <p:ext uri="{BB962C8B-B14F-4D97-AF65-F5344CB8AC3E}">
        <p14:creationId xmlns:p14="http://schemas.microsoft.com/office/powerpoint/2010/main" val="499486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D5AD31E-50FC-11E8-BF0B-98F19CA7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B9544BF-6BC9-A5A0-77E9-AACB058070DB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Future Plan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99F7AD4F-2F85-8BF5-9A12-A71A504D7B55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1E229C67-C4F1-A534-4F1D-5B4BE476131A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9305D00D-54C7-A7FA-2CE4-3680AF0A6867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D48E8663-F952-C7A6-3346-64628F9CFFEE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848F65FA-6AD8-93AD-8490-57101C6AF6EB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BFDBD76B-0473-AAFB-5BBC-BB3F1F19320D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A1BACBB9-E2F5-7A85-1C50-D6AC27BBC67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97A7C8AD-9FFC-36E1-2446-D6879A5FA93F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18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46B91A9-D47F-916C-8F85-D98B6000718B}"/>
              </a:ext>
            </a:extLst>
          </p:cNvPr>
          <p:cNvSpPr txBox="1"/>
          <p:nvPr/>
        </p:nvSpPr>
        <p:spPr>
          <a:xfrm>
            <a:off x="1190396" y="1730309"/>
            <a:ext cx="1022131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Generating multiple dataset for training of ML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Coding the source code for ML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Participating in UED experiment</a:t>
            </a:r>
          </a:p>
        </p:txBody>
      </p:sp>
    </p:spTree>
    <p:extLst>
      <p:ext uri="{BB962C8B-B14F-4D97-AF65-F5344CB8AC3E}">
        <p14:creationId xmlns:p14="http://schemas.microsoft.com/office/powerpoint/2010/main" val="810399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5" name="Google Shape;1165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8196" y="2813123"/>
            <a:ext cx="385264" cy="39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5801" y="2822736"/>
            <a:ext cx="350592" cy="377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7" name="Google Shape;1167;p38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sp>
          <p:nvSpPr>
            <p:cNvPr id="1168" name="Google Shape;1168;p38"/>
            <p:cNvSpPr/>
            <p:nvPr/>
          </p:nvSpPr>
          <p:spPr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0980"/>
              </a:srgbClr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pic>
          <p:nvPicPr>
            <p:cNvPr id="1169" name="Google Shape;1169;p3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0" name="Google Shape;1170;p38"/>
          <p:cNvGrpSpPr/>
          <p:nvPr/>
        </p:nvGrpSpPr>
        <p:grpSpPr>
          <a:xfrm>
            <a:off x="480513" y="543245"/>
            <a:ext cx="14149893" cy="2026610"/>
            <a:chOff x="480507" y="543243"/>
            <a:chExt cx="14149893" cy="2026610"/>
          </a:xfrm>
        </p:grpSpPr>
        <p:sp>
          <p:nvSpPr>
            <p:cNvPr id="1171" name="Google Shape;1171;p38"/>
            <p:cNvSpPr/>
            <p:nvPr/>
          </p:nvSpPr>
          <p:spPr>
            <a:xfrm>
              <a:off x="480507" y="543243"/>
              <a:ext cx="14149893" cy="2026610"/>
            </a:xfrm>
            <a:prstGeom prst="rect">
              <a:avLst/>
            </a:prstGeom>
            <a:solidFill>
              <a:srgbClr val="DDEAF6">
                <a:alpha val="49803"/>
              </a:srgbClr>
            </a:solidFill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endParaRPr sz="2250" b="1">
                <a:solidFill>
                  <a:srgbClr val="1F3864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endParaRPr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endParaRPr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endParaRPr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endParaRPr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endParaRPr sz="225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172" name="Google Shape;1172;p38"/>
            <p:cNvSpPr txBox="1"/>
            <p:nvPr/>
          </p:nvSpPr>
          <p:spPr>
            <a:xfrm>
              <a:off x="644896" y="1325715"/>
              <a:ext cx="13869756" cy="769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pPr algn="ctr"/>
              <a:r>
                <a:rPr lang="en-US" sz="4400" b="1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Thank you!</a:t>
              </a:r>
              <a:endParaRPr sz="4400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73" name="Google Shape;1173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70589" y="2633918"/>
            <a:ext cx="10581192" cy="51671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4" name="Google Shape;1174;p38"/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175" name="Google Shape;1175;p38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1176" name="Google Shape;1176;p38"/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D5AD31E-50FC-11E8-BF0B-98F19CA7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B9544BF-6BC9-A5A0-77E9-AACB058070DB}"/>
              </a:ext>
            </a:extLst>
          </p:cNvPr>
          <p:cNvSpPr/>
          <p:nvPr/>
        </p:nvSpPr>
        <p:spPr>
          <a:xfrm>
            <a:off x="626973" y="870693"/>
            <a:ext cx="6492784" cy="966058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 Code </a:t>
            </a:r>
          </a:p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-PAL-</a:t>
            </a:r>
            <a:r>
              <a:rPr lang="en-US" altLang="ko-KR" sz="32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eLabs</a:t>
            </a:r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UED Facility Setup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99F7AD4F-2F85-8BF5-9A12-A71A504D7B55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1E229C67-C4F1-A534-4F1D-5B4BE476131A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9305D00D-54C7-A7FA-2CE4-3680AF0A6867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D48E8663-F952-C7A6-3346-64628F9CFFEE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848F65FA-6AD8-93AD-8490-57101C6AF6EB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BFDBD76B-0473-AAFB-5BBC-BB3F1F19320D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A1BACBB9-E2F5-7A85-1C50-D6AC27BBC67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97A7C8AD-9FFC-36E1-2446-D6879A5FA93F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202B41A5-B442-431F-A56D-8C5F0169A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73" y="1983938"/>
            <a:ext cx="10717121" cy="59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17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3D5AD31E-50FC-11E8-BF0B-98F19CA7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B9544BF-6BC9-A5A0-77E9-AACB058070DB}"/>
              </a:ext>
            </a:extLst>
          </p:cNvPr>
          <p:cNvSpPr/>
          <p:nvPr/>
        </p:nvSpPr>
        <p:spPr>
          <a:xfrm>
            <a:off x="626973" y="870693"/>
            <a:ext cx="6492784" cy="966058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 Code </a:t>
            </a:r>
          </a:p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-PAL-</a:t>
            </a:r>
            <a:r>
              <a:rPr lang="en-US" altLang="ko-KR" sz="32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eLabs</a:t>
            </a:r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UED Facility Setup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99F7AD4F-2F85-8BF5-9A12-A71A504D7B55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1E229C67-C4F1-A534-4F1D-5B4BE476131A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9305D00D-54C7-A7FA-2CE4-3680AF0A6867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D48E8663-F952-C7A6-3346-64628F9CFFEE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848F65FA-6AD8-93AD-8490-57101C6AF6EB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BFDBD76B-0473-AAFB-5BBC-BB3F1F19320D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A1BACBB9-E2F5-7A85-1C50-D6AC27BBC67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97A7C8AD-9FFC-36E1-2446-D6879A5FA93F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21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5806EF3A-70B2-4BBA-B088-98D160EF5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73" y="1894349"/>
            <a:ext cx="7878274" cy="61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8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Laser System of PAL-</a:t>
            </a:r>
            <a:r>
              <a:rPr lang="en-US" altLang="ko-KR" sz="32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eLabs</a:t>
            </a:r>
            <a:endParaRPr lang="en-US" altLang="ko-KR" sz="32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8CE71BF-ED33-48C2-927A-4D90613DE703}"/>
              </a:ext>
            </a:extLst>
          </p:cNvPr>
          <p:cNvSpPr txBox="1"/>
          <p:nvPr/>
        </p:nvSpPr>
        <p:spPr>
          <a:xfrm>
            <a:off x="1190396" y="1730309"/>
            <a:ext cx="12366578" cy="17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500" dirty="0" err="1"/>
              <a:t>Photogun</a:t>
            </a:r>
            <a:r>
              <a:rPr lang="en-US" altLang="ko-KR" sz="2500" dirty="0"/>
              <a:t> laser: Used to generate electron bunches by photoelectron effect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500" dirty="0"/>
              <a:t>Pump laser: Used in pump-probe spectroscopy (scheme used to measure ultrafast phenomena)</a:t>
            </a:r>
          </a:p>
        </p:txBody>
      </p:sp>
    </p:spTree>
    <p:extLst>
      <p:ext uri="{BB962C8B-B14F-4D97-AF65-F5344CB8AC3E}">
        <p14:creationId xmlns:p14="http://schemas.microsoft.com/office/powerpoint/2010/main" val="382155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0038696-44C5-405E-8FC2-E04C064EBFB5}"/>
              </a:ext>
            </a:extLst>
          </p:cNvPr>
          <p:cNvSpPr/>
          <p:nvPr/>
        </p:nvSpPr>
        <p:spPr>
          <a:xfrm>
            <a:off x="1388037" y="3022358"/>
            <a:ext cx="1474960" cy="1182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750" dirty="0"/>
              <a:t>Oscillator</a:t>
            </a:r>
            <a:endParaRPr lang="ko-KR" altLang="en-US" sz="175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CBFE762C-715F-45F7-A8E6-C0F24DE36BA0}"/>
              </a:ext>
            </a:extLst>
          </p:cNvPr>
          <p:cNvSpPr/>
          <p:nvPr/>
        </p:nvSpPr>
        <p:spPr>
          <a:xfrm>
            <a:off x="8337622" y="3024784"/>
            <a:ext cx="1968827" cy="1182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750" dirty="0"/>
              <a:t>Compressor</a:t>
            </a:r>
            <a:endParaRPr lang="ko-KR" altLang="en-US" sz="175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E6ABA0A-76D6-4DED-BE72-B28410A630F1}"/>
              </a:ext>
            </a:extLst>
          </p:cNvPr>
          <p:cNvSpPr/>
          <p:nvPr/>
        </p:nvSpPr>
        <p:spPr>
          <a:xfrm>
            <a:off x="5991195" y="3037117"/>
            <a:ext cx="1406306" cy="1182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750" dirty="0"/>
              <a:t>Amplifier</a:t>
            </a:r>
            <a:endParaRPr lang="ko-KR" altLang="en-US" sz="175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F2E46D8-CDE6-4FCD-B962-45CAC4759E96}"/>
              </a:ext>
            </a:extLst>
          </p:cNvPr>
          <p:cNvSpPr/>
          <p:nvPr/>
        </p:nvSpPr>
        <p:spPr>
          <a:xfrm>
            <a:off x="3472581" y="3024013"/>
            <a:ext cx="1406306" cy="1182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750" dirty="0"/>
              <a:t>Stretcher</a:t>
            </a:r>
            <a:endParaRPr lang="ko-KR" altLang="en-US" sz="175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7E0D6E7-2D93-4A62-A870-A1C3B6205E1D}"/>
              </a:ext>
            </a:extLst>
          </p:cNvPr>
          <p:cNvSpPr/>
          <p:nvPr/>
        </p:nvSpPr>
        <p:spPr>
          <a:xfrm>
            <a:off x="11610881" y="3037117"/>
            <a:ext cx="1968827" cy="1182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750" dirty="0"/>
              <a:t>THG/FHG</a:t>
            </a:r>
            <a:endParaRPr lang="ko-KR" altLang="en-US" sz="1750" dirty="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E68F3F5-0E21-4930-B8D7-28D6C8B1EB45}"/>
              </a:ext>
            </a:extLst>
          </p:cNvPr>
          <p:cNvCxnSpPr>
            <a:endCxn id="7" idx="1"/>
          </p:cNvCxnSpPr>
          <p:nvPr/>
        </p:nvCxnSpPr>
        <p:spPr>
          <a:xfrm>
            <a:off x="2867981" y="3615326"/>
            <a:ext cx="604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78584985-0CF0-44FE-B681-272933C0A7A0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870580" y="3628430"/>
            <a:ext cx="112061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5850AB13-06EC-4016-9272-9A29B29E3398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7383106" y="3616097"/>
            <a:ext cx="954517" cy="88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2E42D829-B013-468B-B489-A02D8EA19811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2675303" y="6555477"/>
            <a:ext cx="9033578" cy="2353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0FD39C07-891E-4E18-9859-AD1DDE85F2C6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2467399" y="4219744"/>
            <a:ext cx="0" cy="174442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AAF2804-41CE-4B7A-A683-526B50AD7895}"/>
              </a:ext>
            </a:extLst>
          </p:cNvPr>
          <p:cNvSpPr/>
          <p:nvPr/>
        </p:nvSpPr>
        <p:spPr>
          <a:xfrm>
            <a:off x="1268998" y="5964164"/>
            <a:ext cx="1406306" cy="1182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750" dirty="0"/>
              <a:t>Photo-</a:t>
            </a:r>
          </a:p>
          <a:p>
            <a:pPr algn="ctr"/>
            <a:r>
              <a:rPr lang="en-US" altLang="ko-KR" sz="1750" dirty="0"/>
              <a:t>cathode</a:t>
            </a:r>
            <a:endParaRPr lang="ko-KR" altLang="en-US" sz="175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17DEBD15-9E5D-410A-A84F-3D1BE3DE53B6}"/>
              </a:ext>
            </a:extLst>
          </p:cNvPr>
          <p:cNvSpPr/>
          <p:nvPr/>
        </p:nvSpPr>
        <p:spPr>
          <a:xfrm>
            <a:off x="11708881" y="5964164"/>
            <a:ext cx="1517036" cy="1182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750" dirty="0"/>
              <a:t>Spatial/</a:t>
            </a:r>
          </a:p>
          <a:p>
            <a:pPr algn="ctr"/>
            <a:r>
              <a:rPr lang="en-US" altLang="ko-KR" sz="1750" dirty="0"/>
              <a:t>temporal shaping </a:t>
            </a:r>
            <a:endParaRPr lang="ko-KR" altLang="en-US" sz="1750" dirty="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BCC5BC71-375A-458A-A55D-9AF1B1104EA7}"/>
              </a:ext>
            </a:extLst>
          </p:cNvPr>
          <p:cNvSpPr/>
          <p:nvPr/>
        </p:nvSpPr>
        <p:spPr>
          <a:xfrm>
            <a:off x="3433822" y="5970947"/>
            <a:ext cx="7409127" cy="1182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750" dirty="0"/>
              <a:t>Vacuum pipe</a:t>
            </a:r>
            <a:endParaRPr lang="ko-KR" altLang="en-US" sz="1750" dirty="0"/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AD8B19F9-AB03-4213-916B-D5E85D38CD11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10306450" y="3628430"/>
            <a:ext cx="1304432" cy="88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왼쪽 중괄호 28">
            <a:extLst>
              <a:ext uri="{FF2B5EF4-FFF2-40B4-BE49-F238E27FC236}">
                <a16:creationId xmlns:a16="http://schemas.microsoft.com/office/drawing/2014/main" id="{F2621B24-DBF7-4B0D-AF9F-898A48E51279}"/>
              </a:ext>
            </a:extLst>
          </p:cNvPr>
          <p:cNvSpPr/>
          <p:nvPr/>
        </p:nvSpPr>
        <p:spPr>
          <a:xfrm rot="5400000">
            <a:off x="6850808" y="382201"/>
            <a:ext cx="96790" cy="5175649"/>
          </a:xfrm>
          <a:prstGeom prst="leftBrace">
            <a:avLst>
              <a:gd name="adj1" fmla="val 8333"/>
              <a:gd name="adj2" fmla="val 46790"/>
            </a:avLst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75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6E281E-0121-4D54-9FC9-39B77A93FCEB}"/>
              </a:ext>
            </a:extLst>
          </p:cNvPr>
          <p:cNvSpPr txBox="1"/>
          <p:nvPr/>
        </p:nvSpPr>
        <p:spPr>
          <a:xfrm>
            <a:off x="6691717" y="2233944"/>
            <a:ext cx="1060805" cy="51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49" dirty="0"/>
              <a:t>CPA</a:t>
            </a:r>
            <a:endParaRPr lang="ko-KR" altLang="en-US" sz="2749" dirty="0"/>
          </a:p>
        </p:txBody>
      </p:sp>
      <p:sp>
        <p:nvSpPr>
          <p:cNvPr id="24" name="Google Shape;181;p5">
            <a:extLst>
              <a:ext uri="{FF2B5EF4-FFF2-40B4-BE49-F238E27FC236}">
                <a16:creationId xmlns:a16="http://schemas.microsoft.com/office/drawing/2014/main" id="{9368A6C3-0758-4FA3-9415-526390E1C5F7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Laser System of PAL-</a:t>
            </a:r>
            <a:r>
              <a:rPr lang="en-US" sz="32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eLabs</a:t>
            </a:r>
            <a:endParaRPr lang="en-US" sz="32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" name="Google Shape;182;p5">
            <a:extLst>
              <a:ext uri="{FF2B5EF4-FFF2-40B4-BE49-F238E27FC236}">
                <a16:creationId xmlns:a16="http://schemas.microsoft.com/office/drawing/2014/main" id="{02742093-18D7-4D78-A91A-CF324BBCEE16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28" name="Google Shape;183;p5">
              <a:extLst>
                <a:ext uri="{FF2B5EF4-FFF2-40B4-BE49-F238E27FC236}">
                  <a16:creationId xmlns:a16="http://schemas.microsoft.com/office/drawing/2014/main" id="{F0B116A7-1001-4366-8571-F7BEB201D130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84;p5">
              <a:extLst>
                <a:ext uri="{FF2B5EF4-FFF2-40B4-BE49-F238E27FC236}">
                  <a16:creationId xmlns:a16="http://schemas.microsoft.com/office/drawing/2014/main" id="{86546A1C-2C89-4828-8D79-D44F31DC6E70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32" name="Google Shape;185;p5">
            <a:extLst>
              <a:ext uri="{FF2B5EF4-FFF2-40B4-BE49-F238E27FC236}">
                <a16:creationId xmlns:a16="http://schemas.microsoft.com/office/drawing/2014/main" id="{847CFA2D-7B93-433D-960C-D50965DB24FE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33" name="Google Shape;186;p5">
              <a:extLst>
                <a:ext uri="{FF2B5EF4-FFF2-40B4-BE49-F238E27FC236}">
                  <a16:creationId xmlns:a16="http://schemas.microsoft.com/office/drawing/2014/main" id="{A7F7F1D1-0334-49F8-A465-E992EFDFEB17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35" name="Google Shape;187;p5">
                <a:extLst>
                  <a:ext uri="{FF2B5EF4-FFF2-40B4-BE49-F238E27FC236}">
                    <a16:creationId xmlns:a16="http://schemas.microsoft.com/office/drawing/2014/main" id="{CA0A6256-AAA8-4C6E-8E33-21A31141A551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6" name="Google Shape;188;p5">
                <a:extLst>
                  <a:ext uri="{FF2B5EF4-FFF2-40B4-BE49-F238E27FC236}">
                    <a16:creationId xmlns:a16="http://schemas.microsoft.com/office/drawing/2014/main" id="{3A881D49-19AC-4736-89AC-4240EF85314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4" name="Google Shape;189;p5">
              <a:extLst>
                <a:ext uri="{FF2B5EF4-FFF2-40B4-BE49-F238E27FC236}">
                  <a16:creationId xmlns:a16="http://schemas.microsoft.com/office/drawing/2014/main" id="{41C9CC7B-C7CA-4FB2-8A7B-43CF284B5C9A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64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1CC5474E-C9FC-03ED-D6CB-BA6D53F45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3EBB3715-93E9-859A-A67B-773373F1E2CF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Laser System of PAL-</a:t>
            </a:r>
            <a:r>
              <a:rPr lang="en-US" altLang="ko-KR" sz="32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eLabs</a:t>
            </a:r>
            <a:endParaRPr lang="en-US" altLang="ko-KR" sz="32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54702921-8FD6-EDE4-DB0E-E44C68952595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ED9C077B-B56C-DC7D-DE33-01DD664CE0A3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50373645-5CC6-7884-1CBB-3679689E9133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6F2102EB-DCE1-0923-90A1-03F341E10B0D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B76FBB09-5B6D-42C4-3D47-BEC18B4B8B8C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B1F0098A-014B-821A-CC7F-E01461078EDD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211B3FF2-43B5-C158-EA85-524FDE03BA6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A3EA4047-FF11-A0B3-A9B7-61CC4A07FBFA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4" name="표 7">
            <a:extLst>
              <a:ext uri="{FF2B5EF4-FFF2-40B4-BE49-F238E27FC236}">
                <a16:creationId xmlns:a16="http://schemas.microsoft.com/office/drawing/2014/main" id="{233B20CB-5ECF-4480-A92F-083D782CD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669948"/>
              </p:ext>
            </p:extLst>
          </p:nvPr>
        </p:nvGraphicFramePr>
        <p:xfrm>
          <a:off x="1008558" y="1690687"/>
          <a:ext cx="13219708" cy="60095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9854">
                  <a:extLst>
                    <a:ext uri="{9D8B030D-6E8A-4147-A177-3AD203B41FA5}">
                      <a16:colId xmlns:a16="http://schemas.microsoft.com/office/drawing/2014/main" val="1602709239"/>
                    </a:ext>
                  </a:extLst>
                </a:gridCol>
                <a:gridCol w="6609854">
                  <a:extLst>
                    <a:ext uri="{9D8B030D-6E8A-4147-A177-3AD203B41FA5}">
                      <a16:colId xmlns:a16="http://schemas.microsoft.com/office/drawing/2014/main" val="933904098"/>
                    </a:ext>
                  </a:extLst>
                </a:gridCol>
              </a:tblGrid>
              <a:tr h="8585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Material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err="1"/>
                        <a:t>Ti</a:t>
                      </a:r>
                      <a:r>
                        <a:rPr lang="en-US" altLang="ko-KR" sz="2400" dirty="0"/>
                        <a:t>-Sapphire laser(800nm)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05214"/>
                  </a:ext>
                </a:extLst>
              </a:tr>
              <a:tr h="8585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energy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7mJ(IR) / &gt;500</a:t>
                      </a:r>
                      <a:r>
                        <a:rPr lang="el-GR" altLang="ko-KR" sz="2400" dirty="0"/>
                        <a:t>μ</a:t>
                      </a:r>
                      <a:r>
                        <a:rPr lang="en-US" altLang="ko-KR" sz="2400" dirty="0"/>
                        <a:t>J(UV)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346860"/>
                  </a:ext>
                </a:extLst>
              </a:tr>
              <a:tr h="8585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Oscillator repetition rate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79.333MHz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93830"/>
                  </a:ext>
                </a:extLst>
              </a:tr>
              <a:tr h="8585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repetition rate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120Hz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756335"/>
                  </a:ext>
                </a:extLst>
              </a:tr>
              <a:tr h="8585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Spot size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100</a:t>
                      </a:r>
                      <a:r>
                        <a:rPr lang="el-GR" altLang="ko-KR" sz="2400" dirty="0"/>
                        <a:t>μ</a:t>
                      </a:r>
                      <a:r>
                        <a:rPr lang="en-US" altLang="ko-KR" sz="2400" dirty="0"/>
                        <a:t>m(FWHM, variable)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094728"/>
                  </a:ext>
                </a:extLst>
              </a:tr>
              <a:tr h="8585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Pulse duration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~150fs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090933"/>
                  </a:ext>
                </a:extLst>
              </a:tr>
              <a:tr h="8585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Wavelength on the photocathode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/>
                        <a:t>266nm</a:t>
                      </a:r>
                      <a:endParaRPr lang="ko-KR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403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87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23FE0476-41BE-2004-0B0B-919372A30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5A13DB8C-C84A-21A1-1797-5110046B49F7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Ultrafast Electron Diffraction(UED)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D6D23603-EEC4-D76C-B2AD-C25001B73968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CA5829A9-3F21-223D-A083-3AAA21972299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6C303BB2-C1A2-34BE-94D7-417B371174CD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B5B9D623-13C2-2CB7-FAD2-CAC495327BA0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BEC00AD5-6B44-F15F-CEEF-C14620ADAF40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ED5F2D5E-A46B-8B3D-3DBB-86AE89DE8AEE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EBD7B3B4-193B-5A56-F765-B905526073B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BA47C374-FDA0-5ADC-5B43-DD9895612CE9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4A71FC8-DB73-464E-C76D-87B96C867866}"/>
              </a:ext>
            </a:extLst>
          </p:cNvPr>
          <p:cNvSpPr txBox="1"/>
          <p:nvPr/>
        </p:nvSpPr>
        <p:spPr>
          <a:xfrm>
            <a:off x="1190396" y="1730309"/>
            <a:ext cx="10221316" cy="1175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500" dirty="0"/>
              <a:t>Pump-probe imaging technique based on optical pump-probe spectroscopy and electron diffraction caused by ultrafast electron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7C8C474D-03DA-4865-9EA3-80FC36F66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54" y="3051544"/>
            <a:ext cx="10586052" cy="44701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2800E5C-24EC-4074-8765-EE6244165FF3}"/>
              </a:ext>
            </a:extLst>
          </p:cNvPr>
          <p:cNvSpPr txBox="1"/>
          <p:nvPr/>
        </p:nvSpPr>
        <p:spPr>
          <a:xfrm>
            <a:off x="11411712" y="6976447"/>
            <a:ext cx="4228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+mn-lt"/>
              </a:rPr>
              <a:t>D. </a:t>
            </a:r>
            <a:r>
              <a:rPr lang="en-US" altLang="ko-KR" b="0" i="0" dirty="0" err="1">
                <a:solidFill>
                  <a:srgbClr val="555555"/>
                </a:solidFill>
                <a:effectLst/>
                <a:latin typeface="+mn-lt"/>
              </a:rPr>
              <a:t>Filippetto</a:t>
            </a:r>
            <a:r>
              <a:rPr lang="en-US" altLang="ko-KR" dirty="0">
                <a:solidFill>
                  <a:srgbClr val="555555"/>
                </a:solidFill>
                <a:latin typeface="+mn-lt"/>
              </a:rPr>
              <a:t> et al.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+mn-lt"/>
              </a:rPr>
              <a:t>Rev. Mod. Phys. (2022).</a:t>
            </a:r>
          </a:p>
        </p:txBody>
      </p:sp>
    </p:spTree>
    <p:extLst>
      <p:ext uri="{BB962C8B-B14F-4D97-AF65-F5344CB8AC3E}">
        <p14:creationId xmlns:p14="http://schemas.microsoft.com/office/powerpoint/2010/main" val="3903474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/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Experiment Progress</a:t>
            </a:r>
          </a:p>
        </p:txBody>
      </p:sp>
      <p:grpSp>
        <p:nvGrpSpPr>
          <p:cNvPr id="182" name="Google Shape;182;p5"/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/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/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/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/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/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7C0CA067-E622-4548-A28D-3ECA2320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74" y="1796464"/>
            <a:ext cx="7228916" cy="588179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A9381783-F8DC-4554-BCD3-58B12A5016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889" y="1796464"/>
            <a:ext cx="6423543" cy="58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2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63F8494A-A884-63EF-FD08-39B666356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C6DE7D7D-9D6E-977E-6BE7-5646D23058A1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 Code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6FFD337B-66C9-3E2A-54F4-C540BE63BA53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AC9693CC-AB89-4CE9-6BCE-00DADCF0F3C0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5855EA8A-9F11-B3C8-CCB0-148BB708908F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2036F9E6-3AFA-8443-7F27-51CB0BAA6E45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C9ADAE91-E995-E66F-7EE2-5F77BD474B49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C49C3092-FDB1-28BA-1095-0452E95C9264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89A806ED-D050-DF3E-F6BC-DC6D00A9F277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7FC99723-8DB2-535B-69D0-A7A1B5C5485B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992FF57-CCBC-644F-DD04-87FD2C72616C}"/>
              </a:ext>
            </a:extLst>
          </p:cNvPr>
          <p:cNvSpPr txBox="1"/>
          <p:nvPr/>
        </p:nvSpPr>
        <p:spPr>
          <a:xfrm>
            <a:off x="1199611" y="1596318"/>
            <a:ext cx="1287419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General Particle Tracer(GPT): Beam simulation code which tracks charged particles in electromagnetic field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8D7664F-5BAE-4DBE-85B5-35EA63862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429" y="2728166"/>
            <a:ext cx="11420927" cy="516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4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>
          <a:extLst>
            <a:ext uri="{FF2B5EF4-FFF2-40B4-BE49-F238E27FC236}">
              <a16:creationId xmlns:a16="http://schemas.microsoft.com/office/drawing/2014/main" id="{60175799-03E6-75DD-9286-7A91E5710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">
            <a:extLst>
              <a:ext uri="{FF2B5EF4-FFF2-40B4-BE49-F238E27FC236}">
                <a16:creationId xmlns:a16="http://schemas.microsoft.com/office/drawing/2014/main" id="{6E639FD5-CA61-2316-4DB3-D0449D274C3C}"/>
              </a:ext>
            </a:extLst>
          </p:cNvPr>
          <p:cNvSpPr/>
          <p:nvPr/>
        </p:nvSpPr>
        <p:spPr>
          <a:xfrm>
            <a:off x="626973" y="870693"/>
            <a:ext cx="6492784" cy="534256"/>
          </a:xfrm>
          <a:prstGeom prst="rect">
            <a:avLst/>
          </a:prstGeom>
          <a:solidFill>
            <a:srgbClr val="DDEAF6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6" tIns="45699" rIns="91426" bIns="45699" anchor="ctr" anchorCtr="0">
            <a:noAutofit/>
          </a:bodyPr>
          <a:lstStyle/>
          <a:p>
            <a:r>
              <a:rPr lang="en-US" altLang="ko-K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GPT Simulation Code</a:t>
            </a:r>
          </a:p>
        </p:txBody>
      </p:sp>
      <p:grpSp>
        <p:nvGrpSpPr>
          <p:cNvPr id="182" name="Google Shape;182;p5">
            <a:extLst>
              <a:ext uri="{FF2B5EF4-FFF2-40B4-BE49-F238E27FC236}">
                <a16:creationId xmlns:a16="http://schemas.microsoft.com/office/drawing/2014/main" id="{4139F32E-CE96-CCAC-F606-5804EBFD8C30}"/>
              </a:ext>
            </a:extLst>
          </p:cNvPr>
          <p:cNvGrpSpPr/>
          <p:nvPr/>
        </p:nvGrpSpPr>
        <p:grpSpPr>
          <a:xfrm>
            <a:off x="626976" y="2"/>
            <a:ext cx="7830913" cy="479176"/>
            <a:chOff x="626973" y="0"/>
            <a:chExt cx="7830913" cy="479180"/>
          </a:xfrm>
        </p:grpSpPr>
        <p:sp>
          <p:nvSpPr>
            <p:cNvPr id="183" name="Google Shape;183;p5">
              <a:extLst>
                <a:ext uri="{FF2B5EF4-FFF2-40B4-BE49-F238E27FC236}">
                  <a16:creationId xmlns:a16="http://schemas.microsoft.com/office/drawing/2014/main" id="{9848A293-73A8-CAD7-49E3-941E402BFAD2}"/>
                </a:ext>
              </a:extLst>
            </p:cNvPr>
            <p:cNvSpPr/>
            <p:nvPr/>
          </p:nvSpPr>
          <p:spPr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 spcFirstLastPara="1" wrap="square" lIns="91426" tIns="45699" rIns="91426" bIns="45699" anchor="t" anchorCtr="0">
              <a:noAutofit/>
            </a:bodyPr>
            <a:lstStyle/>
            <a:p>
              <a:endParaRPr sz="22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>
              <a:extLst>
                <a:ext uri="{FF2B5EF4-FFF2-40B4-BE49-F238E27FC236}">
                  <a16:creationId xmlns:a16="http://schemas.microsoft.com/office/drawing/2014/main" id="{1A05F803-3409-5708-CF6C-B66DE6154D82}"/>
                </a:ext>
              </a:extLst>
            </p:cNvPr>
            <p:cNvSpPr txBox="1"/>
            <p:nvPr/>
          </p:nvSpPr>
          <p:spPr>
            <a:xfrm>
              <a:off x="1706473" y="37348"/>
              <a:ext cx="6751413" cy="4000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t" anchorCtr="0">
              <a:spAutoFit/>
            </a:bodyPr>
            <a:lstStyle/>
            <a:p>
              <a:r>
                <a:rPr lang="en-US" altLang="ko-KR" sz="2000" b="1" dirty="0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20250110 Group Meeting</a:t>
              </a:r>
            </a:p>
          </p:txBody>
        </p:sp>
      </p:grpSp>
      <p:grpSp>
        <p:nvGrpSpPr>
          <p:cNvPr id="185" name="Google Shape;185;p5">
            <a:extLst>
              <a:ext uri="{FF2B5EF4-FFF2-40B4-BE49-F238E27FC236}">
                <a16:creationId xmlns:a16="http://schemas.microsoft.com/office/drawing/2014/main" id="{7A9DBDC0-535F-66CF-C11F-D4669444F22B}"/>
              </a:ext>
            </a:extLst>
          </p:cNvPr>
          <p:cNvGrpSpPr/>
          <p:nvPr/>
        </p:nvGrpSpPr>
        <p:grpSpPr>
          <a:xfrm>
            <a:off x="4" y="7996260"/>
            <a:ext cx="15236823" cy="574656"/>
            <a:chOff x="1" y="7996258"/>
            <a:chExt cx="15236824" cy="574655"/>
          </a:xfrm>
        </p:grpSpPr>
        <p:grpSp>
          <p:nvGrpSpPr>
            <p:cNvPr id="186" name="Google Shape;186;p5">
              <a:extLst>
                <a:ext uri="{FF2B5EF4-FFF2-40B4-BE49-F238E27FC236}">
                  <a16:creationId xmlns:a16="http://schemas.microsoft.com/office/drawing/2014/main" id="{FFE0ECD8-0A55-7357-5B68-70BBE5AAD934}"/>
                </a:ext>
              </a:extLst>
            </p:cNvPr>
            <p:cNvGrpSpPr/>
            <p:nvPr/>
          </p:nvGrpSpPr>
          <p:grpSpPr>
            <a:xfrm>
              <a:off x="1" y="7996258"/>
              <a:ext cx="15236824" cy="574655"/>
              <a:chOff x="1" y="7996258"/>
              <a:chExt cx="15236824" cy="574655"/>
            </a:xfrm>
          </p:grpSpPr>
          <p:sp>
            <p:nvSpPr>
              <p:cNvPr id="187" name="Google Shape;187;p5">
                <a:extLst>
                  <a:ext uri="{FF2B5EF4-FFF2-40B4-BE49-F238E27FC236}">
                    <a16:creationId xmlns:a16="http://schemas.microsoft.com/office/drawing/2014/main" id="{603ADB60-AEBF-06E2-2DAC-FE21767F651A}"/>
                  </a:ext>
                </a:extLst>
              </p:cNvPr>
              <p:cNvSpPr/>
              <p:nvPr/>
            </p:nvSpPr>
            <p:spPr>
              <a:xfrm>
                <a:off x="1" y="8363164"/>
                <a:ext cx="15236824" cy="207749"/>
              </a:xfrm>
              <a:prstGeom prst="rect">
                <a:avLst/>
              </a:prstGeom>
              <a:solidFill>
                <a:srgbClr val="0C2B64">
                  <a:alpha val="30980"/>
                </a:srgbClr>
              </a:solidFill>
              <a:ln>
                <a:noFill/>
              </a:ln>
            </p:spPr>
            <p:txBody>
              <a:bodyPr spcFirstLastPara="1" wrap="square" lIns="91426" tIns="45699" rIns="91426" bIns="45699" anchor="t" anchorCtr="0">
                <a:noAutofit/>
              </a:bodyPr>
              <a:lstStyle/>
              <a:p>
                <a:endParaRPr sz="22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88" name="Google Shape;188;p5">
                <a:extLst>
                  <a:ext uri="{FF2B5EF4-FFF2-40B4-BE49-F238E27FC236}">
                    <a16:creationId xmlns:a16="http://schemas.microsoft.com/office/drawing/2014/main" id="{06348834-31D2-5F08-61F1-8528E89D6851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564944" y="7996258"/>
                <a:ext cx="3424555" cy="3463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9" name="Google Shape;189;p5">
              <a:extLst>
                <a:ext uri="{FF2B5EF4-FFF2-40B4-BE49-F238E27FC236}">
                  <a16:creationId xmlns:a16="http://schemas.microsoft.com/office/drawing/2014/main" id="{70A9A6C4-A959-382B-F2D0-6B2BE2CB46FD}"/>
                </a:ext>
              </a:extLst>
            </p:cNvPr>
            <p:cNvSpPr/>
            <p:nvPr/>
          </p:nvSpPr>
          <p:spPr>
            <a:xfrm>
              <a:off x="7248541" y="8116585"/>
              <a:ext cx="739744" cy="2260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6" tIns="45699" rIns="91426" bIns="45699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CE24F10-32AC-727A-5634-07405992BC9D}"/>
              </a:ext>
            </a:extLst>
          </p:cNvPr>
          <p:cNvSpPr txBox="1"/>
          <p:nvPr/>
        </p:nvSpPr>
        <p:spPr>
          <a:xfrm>
            <a:off x="1190396" y="1730309"/>
            <a:ext cx="788372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Batch file: A file that contains instructions to run GPT  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DC1FA5CD-DB10-40C5-9DCF-6D5AC8CD02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9242" y="2393900"/>
            <a:ext cx="10181030" cy="5602360"/>
          </a:xfrm>
          <a:prstGeom prst="rect">
            <a:avLst/>
          </a:prstGeom>
        </p:spPr>
      </p:pic>
      <p:sp>
        <p:nvSpPr>
          <p:cNvPr id="2" name="액자 1">
            <a:extLst>
              <a:ext uri="{FF2B5EF4-FFF2-40B4-BE49-F238E27FC236}">
                <a16:creationId xmlns:a16="http://schemas.microsoft.com/office/drawing/2014/main" id="{C127FAB8-B48B-474F-8204-0B2EEDF37F5E}"/>
              </a:ext>
            </a:extLst>
          </p:cNvPr>
          <p:cNvSpPr/>
          <p:nvPr/>
        </p:nvSpPr>
        <p:spPr>
          <a:xfrm>
            <a:off x="3848431" y="2615979"/>
            <a:ext cx="182880" cy="190831"/>
          </a:xfrm>
          <a:prstGeom prst="fram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728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6828D48A760047439E3F5A77FCE33680" ma:contentTypeVersion="1" ma:contentTypeDescription="새 문서를 만듭니다." ma:contentTypeScope="" ma:versionID="5d076ee2a1170d4474cdbd55333db690">
  <xsd:schema xmlns:xsd="http://www.w3.org/2001/XMLSchema" xmlns:xs="http://www.w3.org/2001/XMLSchema" xmlns:p="http://schemas.microsoft.com/office/2006/metadata/properties" xmlns:ns3="f1608f18-de11-408d-9a10-1876f2b05951" targetNamespace="http://schemas.microsoft.com/office/2006/metadata/properties" ma:root="true" ma:fieldsID="bc2b7946c3f7bef7616242db6bd45613" ns3:_="">
    <xsd:import namespace="f1608f18-de11-408d-9a10-1876f2b0595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08f18-de11-408d-9a10-1876f2b0595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E997FE-BFDD-42F4-9A62-B90E744F24F0}">
  <ds:schemaRefs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f1608f18-de11-408d-9a10-1876f2b05951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10D13F-5879-44C9-8AF7-0205345924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AF5E44-3B16-455F-BE26-791F477A0D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608f18-de11-408d-9a10-1876f2b059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7924</TotalTime>
  <Words>499</Words>
  <Application>Microsoft Office PowerPoint</Application>
  <PresentationFormat>사용자 지정</PresentationFormat>
  <Paragraphs>169</Paragraphs>
  <Slides>23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1" baseType="lpstr">
      <vt:lpstr>Gulim</vt:lpstr>
      <vt:lpstr>맑은 고딕</vt:lpstr>
      <vt:lpstr>맑은 고딕</vt:lpstr>
      <vt:lpstr>Arial</vt:lpstr>
      <vt:lpstr>Calibri</vt:lpstr>
      <vt:lpstr>Verdana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ssh</dc:creator>
  <cp:lastModifiedBy>SAMSUNG</cp:lastModifiedBy>
  <cp:revision>228</cp:revision>
  <dcterms:created xsi:type="dcterms:W3CDTF">2017-04-18T01:35:36Z</dcterms:created>
  <dcterms:modified xsi:type="dcterms:W3CDTF">2025-01-10T00:55:23Z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0x0101006828D48A760047439E3F5A77FCE33680</vt:lpwstr>
  </property>
</Properties>
</file>