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82" r:id="rId3"/>
    <p:sldId id="385" r:id="rId4"/>
    <p:sldId id="402" r:id="rId5"/>
    <p:sldId id="383" r:id="rId6"/>
    <p:sldId id="384" r:id="rId7"/>
    <p:sldId id="378" r:id="rId8"/>
    <p:sldId id="391" r:id="rId9"/>
    <p:sldId id="393" r:id="rId10"/>
    <p:sldId id="395" r:id="rId11"/>
    <p:sldId id="392" r:id="rId12"/>
    <p:sldId id="396" r:id="rId13"/>
    <p:sldId id="408" r:id="rId14"/>
    <p:sldId id="394" r:id="rId15"/>
    <p:sldId id="407" r:id="rId16"/>
    <p:sldId id="398" r:id="rId17"/>
    <p:sldId id="401" r:id="rId18"/>
    <p:sldId id="374" r:id="rId19"/>
    <p:sldId id="403" r:id="rId20"/>
    <p:sldId id="404" r:id="rId21"/>
    <p:sldId id="405" r:id="rId22"/>
    <p:sldId id="406" r:id="rId23"/>
    <p:sldId id="409" r:id="rId24"/>
    <p:sldId id="389" r:id="rId25"/>
    <p:sldId id="258" r:id="rId26"/>
    <p:sldId id="262" r:id="rId27"/>
    <p:sldId id="275" r:id="rId28"/>
    <p:sldId id="276" r:id="rId29"/>
    <p:sldId id="352" r:id="rId30"/>
    <p:sldId id="263" r:id="rId31"/>
    <p:sldId id="264" r:id="rId32"/>
    <p:sldId id="266" r:id="rId33"/>
    <p:sldId id="390" r:id="rId3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909"/>
    <a:srgbClr val="0101FF"/>
    <a:srgbClr val="FF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5921" autoAdjust="0"/>
  </p:normalViewPr>
  <p:slideViewPr>
    <p:cSldViewPr snapToGrid="0">
      <p:cViewPr varScale="1">
        <p:scale>
          <a:sx n="84" d="100"/>
          <a:sy n="84" d="100"/>
        </p:scale>
        <p:origin x="10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4A307-B3FF-461D-A3A3-49D40E18509A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387C5-5796-4EBC-8572-7F61620D0E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28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4519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7473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6034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1676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21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8332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422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4841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232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1309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998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2217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7626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922D-FC25-4F42-AEE6-7B9AFEAA329D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9736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0AE4-D9A8-4673-81C3-1C1B3A43C4B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2138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685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0810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1311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6140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4785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387C5-5796-4EBC-8572-7F61620D0E0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68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58BAF8-0F14-4786-9D3E-A0A8FBE2B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4C847C7-CEC9-4C80-8493-24B1D925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C0EDAA-054E-43CC-9938-A3E2BEC9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D5DCB8-9F52-402A-A960-4288C0FA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A0BDCE-02AA-4E5D-AB41-50AE85F9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36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4B64F9-EFDA-45BA-A3A5-D27557F6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BFBAAE1-4225-492D-A1C3-2AD0DAF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9F962F-0366-4CC6-BBD7-6C8394D6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89C82B-AD23-4674-BD90-0910470F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2327C7-6CB4-4EC2-A169-66D129FB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77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1911123-25EB-446A-B78D-35C73A74D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6D921FB-78E0-4DCC-A782-5D6311EF2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9D5C694-AB53-40A8-8B23-D3707623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B3F8DA-C7F7-4FF8-8E76-450F2CD0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FE62F7-DD07-452A-A339-2AB8FB21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77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B36AAD-B8CB-4CF7-BB97-5A4A74C5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53400" cy="496095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C2A9F5-371C-4FAE-A1B2-B0E837935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9EDCFE-8193-4A88-9D8A-F706560E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0E4631-4F3C-4C42-AFCA-3C4FB33F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69D88E-501D-4DA6-AE63-D4FB8E5C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01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F53345-AA8F-4D84-AF0C-849F1A51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FED948F-7283-4E58-A112-8716A9905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18394D-162A-41CF-AF38-D6ADAF1A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E86733-096F-41BC-86BC-37DB30FF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AC9FB1-CE5D-46BA-BF3D-B81B9367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10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BB6DED-6B0B-4511-B6BA-E40976BB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7F10BF-C71C-447F-9692-C46CF44B8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AF6803D-00DF-4175-83A1-5E0086A77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8496D69-6AEC-41AB-B84C-1803D064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CDBE19E-1D77-43B0-BAF5-CED2C6F6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7C2F443-D90B-4485-A157-05B5A84F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898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17EB85-7397-4ED1-A8E0-025D3E7C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D281B0-3897-4F1C-B0C5-EAA7DDF78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6F9D03D-C6EE-4C6D-A329-5B308C851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94FD188-18CA-4837-8A88-CDBF8AAA8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53965EF-7671-457F-A41B-887A57BA1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21B7871-80D9-464B-90CD-B85BE5F9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933FE31-BB32-4F45-A9FA-B26CCDBD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45E7FF-D786-40D9-9808-1E57E12F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45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ECDBB2-CF81-4A31-B516-253CF72F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B40D4A5-4789-4659-A8D3-3F2C4409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5122E40-BCBE-4162-BC3B-23619935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4BF35A5-4CAB-4C17-9C63-84B76E59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3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B0C1D9-826A-431D-8821-26F7EE1B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77C5CA2-C4DA-428C-B447-F2F49927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B4B0E45-833B-4F4F-B423-12ADC233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90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441A10-EAC0-4D19-ACA7-F0BD464D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A8256F-5F51-43E1-BA75-80225669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BD186B-D0F3-47A7-A97C-6F7F621F0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0735993-6089-4B4F-8736-E67DDED2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8727295-E901-4038-BC71-865EAFD1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818263D-EAFB-4A06-A9D5-F5221BF8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40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CFCB14-3CA6-4413-9F47-08F0FD08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6ED5C9A-3065-44D6-91E3-A287A42CF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281C95F-19E9-41FD-809B-FE69151FF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313F34-EB15-4784-9DEA-2CCABF49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2E919EB-B0BB-4114-A764-35096AD8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0C088A3-91C3-4DA5-9DBC-94A7E02C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491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872633-93C4-4624-993B-0326C3E9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0C6091-BD62-41B4-A328-FBE296CC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9CBA88-1A04-4B9D-A9CC-D6983E655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9F528-DFBB-4D6D-AE3A-CAE3025126DE}" type="datetimeFigureOut">
              <a:rPr lang="ko-KR" altLang="en-US" smtClean="0"/>
              <a:t>2025-01-03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E12BCB-3F83-4A29-AAC1-861F4F684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C413725-ABE1-4E66-A7BC-7644ED5A3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6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280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681368-EC00-4EE3-ACCD-34FEEE2407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Research Plan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6C87A8C-30BB-4270-97A1-DD9C6CD377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Jan. 03. 2025</a:t>
            </a:r>
          </a:p>
          <a:p>
            <a:r>
              <a:rPr lang="ko-KR" altLang="en-US" dirty="0"/>
              <a:t>송우진</a:t>
            </a:r>
          </a:p>
        </p:txBody>
      </p:sp>
    </p:spTree>
    <p:extLst>
      <p:ext uri="{BB962C8B-B14F-4D97-AF65-F5344CB8AC3E}">
        <p14:creationId xmlns:p14="http://schemas.microsoft.com/office/powerpoint/2010/main" val="340856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12EF988-E3F2-4D1D-93CF-41ABED74A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467" y="1577369"/>
            <a:ext cx="5641060" cy="423079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69777A3-7C30-4EA5-9099-EDA65C27C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169416"/>
            <a:ext cx="6446924" cy="4835193"/>
          </a:xfrm>
          <a:prstGeom prst="rect">
            <a:avLst/>
          </a:prstGeom>
        </p:spPr>
      </p:pic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B6646CE2-FF95-4B45-8C60-A28CE098F6D5}"/>
              </a:ext>
            </a:extLst>
          </p:cNvPr>
          <p:cNvCxnSpPr>
            <a:cxnSpLocks/>
          </p:cNvCxnSpPr>
          <p:nvPr/>
        </p:nvCxnSpPr>
        <p:spPr>
          <a:xfrm flipH="1" flipV="1">
            <a:off x="5393118" y="2923674"/>
            <a:ext cx="6446924" cy="1082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C79E9A21-A85C-40ED-BBE6-BB44133E6DB6}"/>
              </a:ext>
            </a:extLst>
          </p:cNvPr>
          <p:cNvCxnSpPr>
            <a:cxnSpLocks/>
          </p:cNvCxnSpPr>
          <p:nvPr/>
        </p:nvCxnSpPr>
        <p:spPr>
          <a:xfrm flipH="1">
            <a:off x="6039853" y="2851484"/>
            <a:ext cx="445169" cy="2837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BE391FB-D3B3-48E5-9640-5FF561A1A849}"/>
              </a:ext>
            </a:extLst>
          </p:cNvPr>
          <p:cNvSpPr txBox="1"/>
          <p:nvPr/>
        </p:nvSpPr>
        <p:spPr>
          <a:xfrm>
            <a:off x="6617133" y="3031958"/>
            <a:ext cx="176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Electron beam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8267AF-7A66-4A45-BE86-F07D84911351}"/>
              </a:ext>
            </a:extLst>
          </p:cNvPr>
          <p:cNvSpPr txBox="1"/>
          <p:nvPr/>
        </p:nvSpPr>
        <p:spPr>
          <a:xfrm>
            <a:off x="6262437" y="539144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>
                <a:solidFill>
                  <a:srgbClr val="FFFF00"/>
                </a:solidFill>
              </a:rPr>
              <a:t>ChDR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43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C387AD9-6AEA-4F0F-8B18-9FF7C52C4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5945" y="857250"/>
            <a:ext cx="68580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370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Data acquisition system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CA7928D-8167-4D46-B020-4B5D690E5075}"/>
              </a:ext>
            </a:extLst>
          </p:cNvPr>
          <p:cNvSpPr/>
          <p:nvPr/>
        </p:nvSpPr>
        <p:spPr>
          <a:xfrm>
            <a:off x="3047171" y="6249541"/>
            <a:ext cx="1792705" cy="439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Control PC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22E732B9-62B7-46AD-96DB-D1A3F47F9E5D}"/>
              </a:ext>
            </a:extLst>
          </p:cNvPr>
          <p:cNvSpPr/>
          <p:nvPr/>
        </p:nvSpPr>
        <p:spPr>
          <a:xfrm>
            <a:off x="3047171" y="5373241"/>
            <a:ext cx="1792705" cy="439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Main PC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64A38945-52DD-4562-941A-7815C03F9528}"/>
              </a:ext>
            </a:extLst>
          </p:cNvPr>
          <p:cNvCxnSpPr/>
          <p:nvPr/>
        </p:nvCxnSpPr>
        <p:spPr>
          <a:xfrm>
            <a:off x="568666" y="5990862"/>
            <a:ext cx="69662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5505519-B257-47E3-95AC-637BE1340EF6}"/>
              </a:ext>
            </a:extLst>
          </p:cNvPr>
          <p:cNvSpPr txBox="1"/>
          <p:nvPr/>
        </p:nvSpPr>
        <p:spPr>
          <a:xfrm>
            <a:off x="568666" y="6096776"/>
            <a:ext cx="15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Control room</a:t>
            </a:r>
            <a:endParaRPr lang="ko-KR" altLang="en-US" dirty="0"/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D92BDD07-3889-4EE3-852D-1BEC385C9709}"/>
              </a:ext>
            </a:extLst>
          </p:cNvPr>
          <p:cNvCxnSpPr/>
          <p:nvPr/>
        </p:nvCxnSpPr>
        <p:spPr>
          <a:xfrm>
            <a:off x="568666" y="5102531"/>
            <a:ext cx="69662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FA136E0-670E-490C-AF65-1189D1358454}"/>
              </a:ext>
            </a:extLst>
          </p:cNvPr>
          <p:cNvSpPr txBox="1"/>
          <p:nvPr/>
        </p:nvSpPr>
        <p:spPr>
          <a:xfrm>
            <a:off x="568666" y="5188575"/>
            <a:ext cx="90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Gallery</a:t>
            </a:r>
            <a:endParaRPr lang="ko-KR" altLang="en-US" dirty="0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A53403DF-804B-4344-80F7-18D7911D8E69}"/>
              </a:ext>
            </a:extLst>
          </p:cNvPr>
          <p:cNvSpPr/>
          <p:nvPr/>
        </p:nvSpPr>
        <p:spPr>
          <a:xfrm>
            <a:off x="1578838" y="4137365"/>
            <a:ext cx="2267090" cy="439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LAN hub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B06DC6DD-78C2-443B-9259-D4DE1C76274F}"/>
              </a:ext>
            </a:extLst>
          </p:cNvPr>
          <p:cNvSpPr/>
          <p:nvPr/>
        </p:nvSpPr>
        <p:spPr>
          <a:xfrm rot="5400000">
            <a:off x="1008301" y="2856138"/>
            <a:ext cx="1569848" cy="3469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5-axis controller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B8672044-9409-4D8A-8C20-A8262A79F389}"/>
              </a:ext>
            </a:extLst>
          </p:cNvPr>
          <p:cNvSpPr/>
          <p:nvPr/>
        </p:nvSpPr>
        <p:spPr>
          <a:xfrm>
            <a:off x="4194561" y="4197018"/>
            <a:ext cx="1852761" cy="439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1-axis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controller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484840B7-9C50-4CF0-977B-A1B2E7082FFC}"/>
              </a:ext>
            </a:extLst>
          </p:cNvPr>
          <p:cNvSpPr/>
          <p:nvPr/>
        </p:nvSpPr>
        <p:spPr>
          <a:xfrm>
            <a:off x="4288427" y="1304393"/>
            <a:ext cx="1644315" cy="439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1-axis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motor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2227BC04-9BC1-4CCE-8D5F-C45BBAEAA2AE}"/>
              </a:ext>
            </a:extLst>
          </p:cNvPr>
          <p:cNvCxnSpPr/>
          <p:nvPr/>
        </p:nvCxnSpPr>
        <p:spPr>
          <a:xfrm>
            <a:off x="568666" y="2138752"/>
            <a:ext cx="69662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FB3E5221-7E37-4EA1-971A-22E4C04CD7EA}"/>
              </a:ext>
            </a:extLst>
          </p:cNvPr>
          <p:cNvSpPr/>
          <p:nvPr/>
        </p:nvSpPr>
        <p:spPr>
          <a:xfrm rot="5400000">
            <a:off x="1516382" y="2850123"/>
            <a:ext cx="1569846" cy="3469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5</a:t>
            </a:r>
            <a:r>
              <a:rPr lang="ko-KR" altLang="en-US" sz="1400" dirty="0">
                <a:solidFill>
                  <a:schemeClr val="tx1"/>
                </a:solidFill>
              </a:rPr>
              <a:t>축 </a:t>
            </a:r>
            <a:r>
              <a:rPr lang="en-US" altLang="ko-KR" sz="1400" dirty="0">
                <a:solidFill>
                  <a:schemeClr val="tx1"/>
                </a:solidFill>
              </a:rPr>
              <a:t>controller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5AA78351-CFEA-42B0-B52E-D8B2C4C739F6}"/>
              </a:ext>
            </a:extLst>
          </p:cNvPr>
          <p:cNvSpPr/>
          <p:nvPr/>
        </p:nvSpPr>
        <p:spPr>
          <a:xfrm rot="5400000">
            <a:off x="2149169" y="2953024"/>
            <a:ext cx="1358023" cy="3469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Camera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91210024-C4FB-452B-AB62-160CE757C613}"/>
              </a:ext>
            </a:extLst>
          </p:cNvPr>
          <p:cNvSpPr/>
          <p:nvPr/>
        </p:nvSpPr>
        <p:spPr>
          <a:xfrm rot="5400000">
            <a:off x="2657248" y="2953025"/>
            <a:ext cx="1358023" cy="3469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Camera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CE879A-12BC-4596-A08D-A5AD4C20D53C}"/>
              </a:ext>
            </a:extLst>
          </p:cNvPr>
          <p:cNvSpPr txBox="1"/>
          <p:nvPr/>
        </p:nvSpPr>
        <p:spPr>
          <a:xfrm>
            <a:off x="0" y="2198389"/>
            <a:ext cx="16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Tunnel</a:t>
            </a:r>
            <a:br>
              <a:rPr lang="en-US" altLang="ko-KR" dirty="0"/>
            </a:br>
            <a:r>
              <a:rPr lang="en-US" altLang="ko-KR" dirty="0"/>
              <a:t>(Optical table)</a:t>
            </a:r>
            <a:endParaRPr lang="ko-KR" alt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2A2FB5-6160-4C9C-ACE2-DE86B22E8082}"/>
              </a:ext>
            </a:extLst>
          </p:cNvPr>
          <p:cNvSpPr txBox="1"/>
          <p:nvPr/>
        </p:nvSpPr>
        <p:spPr>
          <a:xfrm>
            <a:off x="297380" y="1662152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Chamber</a:t>
            </a:r>
            <a:endParaRPr lang="ko-KR" altLang="en-US" dirty="0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1FF708F5-6B8D-4BC6-8EB3-65D472769EDB}"/>
              </a:ext>
            </a:extLst>
          </p:cNvPr>
          <p:cNvSpPr/>
          <p:nvPr/>
        </p:nvSpPr>
        <p:spPr>
          <a:xfrm>
            <a:off x="1599589" y="1080712"/>
            <a:ext cx="1644315" cy="4391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5-axis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motor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94583437-A750-41EF-9C1A-657CA69053CB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1793224" y="1519864"/>
            <a:ext cx="1" cy="72480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1F884C16-7619-4113-9CCF-5536BC50C905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2301305" y="1538919"/>
            <a:ext cx="0" cy="69973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F9FF01CA-E108-4D4B-8409-0F110DFE6A5E}"/>
              </a:ext>
            </a:extLst>
          </p:cNvPr>
          <p:cNvCxnSpPr>
            <a:cxnSpLocks/>
            <a:stCxn id="46" idx="2"/>
            <a:endCxn id="45" idx="0"/>
          </p:cNvCxnSpPr>
          <p:nvPr/>
        </p:nvCxnSpPr>
        <p:spPr>
          <a:xfrm>
            <a:off x="5110585" y="1743545"/>
            <a:ext cx="10357" cy="245347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6054CC04-4E82-4A52-9C19-8429605EC94F}"/>
              </a:ext>
            </a:extLst>
          </p:cNvPr>
          <p:cNvCxnSpPr>
            <a:cxnSpLocks/>
          </p:cNvCxnSpPr>
          <p:nvPr/>
        </p:nvCxnSpPr>
        <p:spPr>
          <a:xfrm>
            <a:off x="4607265" y="4632655"/>
            <a:ext cx="0" cy="74058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6E791DA1-0DBB-4129-BE62-7C4F3BCCF269}"/>
              </a:ext>
            </a:extLst>
          </p:cNvPr>
          <p:cNvCxnSpPr>
            <a:cxnSpLocks/>
          </p:cNvCxnSpPr>
          <p:nvPr/>
        </p:nvCxnSpPr>
        <p:spPr>
          <a:xfrm flipH="1">
            <a:off x="4919592" y="358358"/>
            <a:ext cx="35091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487E551-5EEB-42FF-A40C-24A6AD40BE3F}"/>
              </a:ext>
            </a:extLst>
          </p:cNvPr>
          <p:cNvSpPr txBox="1"/>
          <p:nvPr/>
        </p:nvSpPr>
        <p:spPr>
          <a:xfrm>
            <a:off x="5372783" y="17369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USB, Serial</a:t>
            </a:r>
            <a:endParaRPr lang="ko-KR" altLang="en-US" dirty="0"/>
          </a:p>
        </p:txBody>
      </p: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97402170-C438-4E48-95CB-543A12FD6D51}"/>
              </a:ext>
            </a:extLst>
          </p:cNvPr>
          <p:cNvCxnSpPr>
            <a:cxnSpLocks/>
          </p:cNvCxnSpPr>
          <p:nvPr/>
        </p:nvCxnSpPr>
        <p:spPr>
          <a:xfrm flipH="1">
            <a:off x="4950671" y="757405"/>
            <a:ext cx="3509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9613E9A-8326-468C-AFD7-9C4DFB315636}"/>
              </a:ext>
            </a:extLst>
          </p:cNvPr>
          <p:cNvSpPr txBox="1"/>
          <p:nvPr/>
        </p:nvSpPr>
        <p:spPr>
          <a:xfrm>
            <a:off x="5372783" y="584396"/>
            <a:ext cx="63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LAN</a:t>
            </a:r>
            <a:endParaRPr lang="ko-KR" altLang="en-US" dirty="0"/>
          </a:p>
        </p:txBody>
      </p: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96ED368B-D210-4C11-B3F5-802A7BEB721D}"/>
              </a:ext>
            </a:extLst>
          </p:cNvPr>
          <p:cNvCxnSpPr>
            <a:cxnSpLocks/>
            <a:endCxn id="49" idx="3"/>
          </p:cNvCxnSpPr>
          <p:nvPr/>
        </p:nvCxnSpPr>
        <p:spPr>
          <a:xfrm flipV="1">
            <a:off x="2828180" y="3805491"/>
            <a:ext cx="1" cy="312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249B9697-F401-42AF-8E93-37A571B252CE}"/>
              </a:ext>
            </a:extLst>
          </p:cNvPr>
          <p:cNvCxnSpPr>
            <a:cxnSpLocks/>
          </p:cNvCxnSpPr>
          <p:nvPr/>
        </p:nvCxnSpPr>
        <p:spPr>
          <a:xfrm flipV="1">
            <a:off x="3329675" y="3802486"/>
            <a:ext cx="1" cy="312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ED508742-CFEE-4C73-AE60-0D267E703DDA}"/>
              </a:ext>
            </a:extLst>
          </p:cNvPr>
          <p:cNvCxnSpPr>
            <a:cxnSpLocks/>
          </p:cNvCxnSpPr>
          <p:nvPr/>
        </p:nvCxnSpPr>
        <p:spPr>
          <a:xfrm flipV="1">
            <a:off x="2281949" y="3813516"/>
            <a:ext cx="1" cy="312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2BAE7B35-C4CC-4D46-A3EA-C85454ACDE3E}"/>
              </a:ext>
            </a:extLst>
          </p:cNvPr>
          <p:cNvCxnSpPr>
            <a:cxnSpLocks/>
          </p:cNvCxnSpPr>
          <p:nvPr/>
        </p:nvCxnSpPr>
        <p:spPr>
          <a:xfrm flipV="1">
            <a:off x="1774428" y="3800941"/>
            <a:ext cx="1" cy="312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13B9ADE5-17C8-4051-B350-CC8C104B281C}"/>
              </a:ext>
            </a:extLst>
          </p:cNvPr>
          <p:cNvCxnSpPr>
            <a:cxnSpLocks/>
          </p:cNvCxnSpPr>
          <p:nvPr/>
        </p:nvCxnSpPr>
        <p:spPr>
          <a:xfrm flipV="1">
            <a:off x="3329675" y="4587547"/>
            <a:ext cx="6584" cy="7695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id="{C8A20656-0098-4088-A92F-27E1B45F91BD}"/>
              </a:ext>
            </a:extLst>
          </p:cNvPr>
          <p:cNvCxnSpPr>
            <a:cxnSpLocks/>
            <a:stCxn id="37" idx="0"/>
            <a:endCxn id="38" idx="2"/>
          </p:cNvCxnSpPr>
          <p:nvPr/>
        </p:nvCxnSpPr>
        <p:spPr>
          <a:xfrm flipV="1">
            <a:off x="3943524" y="5812393"/>
            <a:ext cx="0" cy="4371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C4B7B17-0624-48B6-B690-730CED4E80A9}"/>
              </a:ext>
            </a:extLst>
          </p:cNvPr>
          <p:cNvSpPr txBox="1"/>
          <p:nvPr/>
        </p:nvSpPr>
        <p:spPr>
          <a:xfrm>
            <a:off x="4607265" y="4799423"/>
            <a:ext cx="152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20m</a:t>
            </a:r>
            <a:r>
              <a:rPr lang="ko-KR" altLang="en-US" sz="1200" dirty="0"/>
              <a:t> </a:t>
            </a:r>
            <a:r>
              <a:rPr lang="en-US" altLang="ko-KR" sz="1200" dirty="0"/>
              <a:t>USB extension</a:t>
            </a:r>
            <a:endParaRPr lang="ko-KR" altLang="en-US" sz="1200" dirty="0"/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id="{6977AB1A-4C52-4A66-8000-E1BC15E91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4555" y="5331525"/>
            <a:ext cx="1623071" cy="1217303"/>
          </a:xfrm>
          <a:prstGeom prst="rect">
            <a:avLst/>
          </a:prstGeom>
        </p:spPr>
      </p:pic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DD121544-BA31-41D8-823D-D83406898AEB}"/>
              </a:ext>
            </a:extLst>
          </p:cNvPr>
          <p:cNvCxnSpPr>
            <a:cxnSpLocks/>
            <a:stCxn id="8" idx="2"/>
          </p:cNvCxnSpPr>
          <p:nvPr/>
        </p:nvCxnSpPr>
        <p:spPr>
          <a:xfrm flipV="1">
            <a:off x="7053195" y="1949116"/>
            <a:ext cx="4834005" cy="1479884"/>
          </a:xfrm>
          <a:prstGeom prst="line">
            <a:avLst/>
          </a:prstGeom>
          <a:ln w="57150">
            <a:solidFill>
              <a:srgbClr val="FF090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10970C2-6744-4229-86AF-A373A434C746}"/>
              </a:ext>
            </a:extLst>
          </p:cNvPr>
          <p:cNvSpPr txBox="1"/>
          <p:nvPr/>
        </p:nvSpPr>
        <p:spPr>
          <a:xfrm>
            <a:off x="10756762" y="3183548"/>
            <a:ext cx="1130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Chamber</a:t>
            </a:r>
            <a:endParaRPr lang="ko-KR" alt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5E7CC45-05D8-4E43-B6E0-1E4D18A088DC}"/>
              </a:ext>
            </a:extLst>
          </p:cNvPr>
          <p:cNvSpPr txBox="1"/>
          <p:nvPr/>
        </p:nvSpPr>
        <p:spPr>
          <a:xfrm>
            <a:off x="8943092" y="1237191"/>
            <a:ext cx="24972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Tunnel (Optical table)</a:t>
            </a:r>
            <a:endParaRPr lang="ko-KR" alt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2AD70E5-E06B-4FB1-BFF7-1F98AEE64B84}"/>
              </a:ext>
            </a:extLst>
          </p:cNvPr>
          <p:cNvSpPr txBox="1"/>
          <p:nvPr/>
        </p:nvSpPr>
        <p:spPr>
          <a:xfrm>
            <a:off x="7365353" y="4787660"/>
            <a:ext cx="14081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Gallery (PC)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4867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370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Data acquisition system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59E0BDD-1961-41CA-84A6-81526FBFB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" b="5148"/>
          <a:stretch/>
        </p:blipFill>
        <p:spPr>
          <a:xfrm>
            <a:off x="1149016" y="644003"/>
            <a:ext cx="10315274" cy="6213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89F7E5-8DBC-4269-BD74-7B66ACFE770D}"/>
              </a:ext>
            </a:extLst>
          </p:cNvPr>
          <p:cNvSpPr txBox="1"/>
          <p:nvPr/>
        </p:nvSpPr>
        <p:spPr>
          <a:xfrm>
            <a:off x="1155063" y="630972"/>
            <a:ext cx="27392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/>
              <a:t>1-axis motor controller</a:t>
            </a:r>
            <a:endParaRPr lang="ko-KR" alt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21D3B-F5CC-4A1C-8306-F6B8DC3B12F4}"/>
              </a:ext>
            </a:extLst>
          </p:cNvPr>
          <p:cNvSpPr txBox="1"/>
          <p:nvPr/>
        </p:nvSpPr>
        <p:spPr>
          <a:xfrm>
            <a:off x="5507379" y="644002"/>
            <a:ext cx="27392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/>
              <a:t>5-axis motor controller</a:t>
            </a:r>
            <a:endParaRPr lang="ko-KR" alt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3C9F2-933D-4A45-8ABF-491C4FE1F43B}"/>
              </a:ext>
            </a:extLst>
          </p:cNvPr>
          <p:cNvSpPr txBox="1"/>
          <p:nvPr/>
        </p:nvSpPr>
        <p:spPr>
          <a:xfrm>
            <a:off x="1343049" y="3566335"/>
            <a:ext cx="20858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/>
              <a:t>Camera 1 (</a:t>
            </a:r>
            <a:r>
              <a:rPr lang="en-US" altLang="ko-KR" b="1" dirty="0" err="1"/>
              <a:t>ChDR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48140-1CCD-4E3B-8A52-CFE9A27BD5C5}"/>
              </a:ext>
            </a:extLst>
          </p:cNvPr>
          <p:cNvSpPr txBox="1"/>
          <p:nvPr/>
        </p:nvSpPr>
        <p:spPr>
          <a:xfrm>
            <a:off x="6677299" y="3566335"/>
            <a:ext cx="19233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/>
              <a:t>Camera 2 (YAG)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030832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D384DB7-F534-4A4F-B6EC-1D621A6D3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1580" y="857250"/>
            <a:ext cx="6858000" cy="51435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90BC156-E67B-4CBA-91A6-3C046C166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9090" y="857250"/>
            <a:ext cx="68580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7204293" y="169307"/>
            <a:ext cx="23214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Alignment test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8396A-2B6A-472C-BFD1-E6E09F5EE047}"/>
              </a:ext>
            </a:extLst>
          </p:cNvPr>
          <p:cNvSpPr txBox="1"/>
          <p:nvPr/>
        </p:nvSpPr>
        <p:spPr>
          <a:xfrm>
            <a:off x="2338743" y="169306"/>
            <a:ext cx="15023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DAQ test</a:t>
            </a:r>
          </a:p>
        </p:txBody>
      </p:sp>
    </p:spTree>
    <p:extLst>
      <p:ext uri="{BB962C8B-B14F-4D97-AF65-F5344CB8AC3E}">
        <p14:creationId xmlns:p14="http://schemas.microsoft.com/office/powerpoint/2010/main" val="2793701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Alignment test</a:t>
            </a:r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88BFDEEA-87A6-4277-8676-B24CEB326A1F}"/>
              </a:ext>
            </a:extLst>
          </p:cNvPr>
          <p:cNvSpPr/>
          <p:nvPr/>
        </p:nvSpPr>
        <p:spPr>
          <a:xfrm rot="10800000">
            <a:off x="5877501" y="2337250"/>
            <a:ext cx="1227300" cy="2985679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A4A1144-E307-47C9-B836-28DFC529B9EB}"/>
              </a:ext>
            </a:extLst>
          </p:cNvPr>
          <p:cNvSpPr/>
          <p:nvPr/>
        </p:nvSpPr>
        <p:spPr>
          <a:xfrm>
            <a:off x="3221614" y="556712"/>
            <a:ext cx="6480000" cy="2880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97A2AD3-CDDA-4395-894D-61A7B1929E99}"/>
              </a:ext>
            </a:extLst>
          </p:cNvPr>
          <p:cNvSpPr/>
          <p:nvPr/>
        </p:nvSpPr>
        <p:spPr>
          <a:xfrm>
            <a:off x="3600872" y="3424737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BA6C4CD-7948-4394-89E0-932EDBC72234}"/>
              </a:ext>
            </a:extLst>
          </p:cNvPr>
          <p:cNvSpPr/>
          <p:nvPr/>
        </p:nvSpPr>
        <p:spPr>
          <a:xfrm>
            <a:off x="5744373" y="3424737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A36FEA2-D1CD-476F-B967-94222F89A3F0}"/>
              </a:ext>
            </a:extLst>
          </p:cNvPr>
          <p:cNvSpPr/>
          <p:nvPr/>
        </p:nvSpPr>
        <p:spPr>
          <a:xfrm>
            <a:off x="7969163" y="3424737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6B71EDB-6EDF-4CE8-B487-AAF7915EA12A}"/>
              </a:ext>
            </a:extLst>
          </p:cNvPr>
          <p:cNvSpPr/>
          <p:nvPr/>
        </p:nvSpPr>
        <p:spPr>
          <a:xfrm>
            <a:off x="3600872" y="295275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A35AB48-C4F9-46F6-A869-E18265B1337D}"/>
              </a:ext>
            </a:extLst>
          </p:cNvPr>
          <p:cNvSpPr/>
          <p:nvPr/>
        </p:nvSpPr>
        <p:spPr>
          <a:xfrm>
            <a:off x="5744373" y="295275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743D532-187D-4FD0-85DD-CDFD28AB87F0}"/>
              </a:ext>
            </a:extLst>
          </p:cNvPr>
          <p:cNvSpPr/>
          <p:nvPr/>
        </p:nvSpPr>
        <p:spPr>
          <a:xfrm>
            <a:off x="7969163" y="295275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587BF9B-20EE-4F12-858E-9D216DA9099D}"/>
              </a:ext>
            </a:extLst>
          </p:cNvPr>
          <p:cNvSpPr/>
          <p:nvPr/>
        </p:nvSpPr>
        <p:spPr>
          <a:xfrm>
            <a:off x="0" y="1857375"/>
            <a:ext cx="3221614" cy="228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A5B57C2-9699-4D01-BA5A-286C4CA369D2}"/>
              </a:ext>
            </a:extLst>
          </p:cNvPr>
          <p:cNvSpPr/>
          <p:nvPr/>
        </p:nvSpPr>
        <p:spPr>
          <a:xfrm>
            <a:off x="9694288" y="1857375"/>
            <a:ext cx="2497712" cy="228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255507A-F16B-43E4-9E21-4C5955BB6E2C}"/>
              </a:ext>
            </a:extLst>
          </p:cNvPr>
          <p:cNvSpPr/>
          <p:nvPr/>
        </p:nvSpPr>
        <p:spPr>
          <a:xfrm>
            <a:off x="1762125" y="4143375"/>
            <a:ext cx="9372600" cy="27146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7721F6-D18D-417D-B954-0435E7097C22}"/>
              </a:ext>
            </a:extLst>
          </p:cNvPr>
          <p:cNvSpPr/>
          <p:nvPr/>
        </p:nvSpPr>
        <p:spPr>
          <a:xfrm>
            <a:off x="10261790" y="4302625"/>
            <a:ext cx="756935" cy="59422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/>
              <a:t>Laser</a:t>
            </a:r>
          </a:p>
          <a:p>
            <a:pPr algn="ctr"/>
            <a:r>
              <a:rPr lang="en-US" altLang="ko-KR" sz="1100" dirty="0"/>
              <a:t>(e-beam)</a:t>
            </a:r>
            <a:endParaRPr lang="ko-KR" altLang="en-US" sz="11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67A36CE-3784-4407-A0A4-540DAC918BA3}"/>
              </a:ext>
            </a:extLst>
          </p:cNvPr>
          <p:cNvSpPr/>
          <p:nvPr/>
        </p:nvSpPr>
        <p:spPr>
          <a:xfrm rot="2841302" flipV="1">
            <a:off x="8863486" y="4582327"/>
            <a:ext cx="289676" cy="75226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51E38451-4100-4C90-9431-38533F9B1A41}"/>
              </a:ext>
            </a:extLst>
          </p:cNvPr>
          <p:cNvCxnSpPr>
            <a:cxnSpLocks/>
            <a:stCxn id="15" idx="1"/>
            <a:endCxn id="16" idx="2"/>
          </p:cNvCxnSpPr>
          <p:nvPr/>
        </p:nvCxnSpPr>
        <p:spPr>
          <a:xfrm flipH="1" flipV="1">
            <a:off x="9035991" y="4594459"/>
            <a:ext cx="1225799" cy="5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6E24B96-AC26-4769-B83D-57C1093BE107}"/>
              </a:ext>
            </a:extLst>
          </p:cNvPr>
          <p:cNvGrpSpPr/>
          <p:nvPr/>
        </p:nvGrpSpPr>
        <p:grpSpPr>
          <a:xfrm>
            <a:off x="6325852" y="5347623"/>
            <a:ext cx="321952" cy="364198"/>
            <a:chOff x="6287449" y="5863188"/>
            <a:chExt cx="321952" cy="364198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5BC96F0-F0CF-49E2-92F7-227F772E14FF}"/>
                </a:ext>
              </a:extLst>
            </p:cNvPr>
            <p:cNvSpPr/>
            <p:nvPr/>
          </p:nvSpPr>
          <p:spPr>
            <a:xfrm>
              <a:off x="6373121" y="5863188"/>
              <a:ext cx="151096" cy="15661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45780DEF-807A-4113-AA7E-B2D8498C61EB}"/>
                </a:ext>
              </a:extLst>
            </p:cNvPr>
            <p:cNvSpPr/>
            <p:nvPr/>
          </p:nvSpPr>
          <p:spPr>
            <a:xfrm>
              <a:off x="6287449" y="6015588"/>
              <a:ext cx="321952" cy="21179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38B2323-B1C4-48CC-AD3A-FA8B8564B382}"/>
              </a:ext>
            </a:extLst>
          </p:cNvPr>
          <p:cNvSpPr/>
          <p:nvPr/>
        </p:nvSpPr>
        <p:spPr>
          <a:xfrm>
            <a:off x="485192" y="1205586"/>
            <a:ext cx="298579" cy="1481630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81AF74-0C96-49EF-AC88-C8B47483BA4D}"/>
              </a:ext>
            </a:extLst>
          </p:cNvPr>
          <p:cNvSpPr txBox="1"/>
          <p:nvPr/>
        </p:nvSpPr>
        <p:spPr>
          <a:xfrm>
            <a:off x="210632" y="886802"/>
            <a:ext cx="10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SCM2</a:t>
            </a:r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B528F1B4-C920-4ECE-84EF-7D8BD916368E}"/>
              </a:ext>
            </a:extLst>
          </p:cNvPr>
          <p:cNvSpPr/>
          <p:nvPr/>
        </p:nvSpPr>
        <p:spPr>
          <a:xfrm>
            <a:off x="10510679" y="1167314"/>
            <a:ext cx="298579" cy="1481630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20775C-BBD7-4AED-8D0B-5C0AAB1DB1CD}"/>
              </a:ext>
            </a:extLst>
          </p:cNvPr>
          <p:cNvSpPr txBox="1"/>
          <p:nvPr/>
        </p:nvSpPr>
        <p:spPr>
          <a:xfrm>
            <a:off x="10261790" y="869638"/>
            <a:ext cx="10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SCM1</a:t>
            </a:r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41842D0-EE0E-420C-9532-3FF9BFA6F4B0}"/>
              </a:ext>
            </a:extLst>
          </p:cNvPr>
          <p:cNvSpPr/>
          <p:nvPr/>
        </p:nvSpPr>
        <p:spPr>
          <a:xfrm>
            <a:off x="11134039" y="1726157"/>
            <a:ext cx="315933" cy="51520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35F87D-A07A-44AC-9BCB-3B8BEAF3775F}"/>
              </a:ext>
            </a:extLst>
          </p:cNvPr>
          <p:cNvSpPr txBox="1"/>
          <p:nvPr/>
        </p:nvSpPr>
        <p:spPr>
          <a:xfrm>
            <a:off x="11003409" y="1377294"/>
            <a:ext cx="6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Cor1</a:t>
            </a:r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69C91EFE-ADCB-4AB2-98A7-9D6AE6D54E86}"/>
              </a:ext>
            </a:extLst>
          </p:cNvPr>
          <p:cNvSpPr/>
          <p:nvPr/>
        </p:nvSpPr>
        <p:spPr>
          <a:xfrm>
            <a:off x="11763253" y="1726157"/>
            <a:ext cx="315933" cy="51520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DEDDEF-74B4-4467-8023-886C98C8CD1C}"/>
              </a:ext>
            </a:extLst>
          </p:cNvPr>
          <p:cNvSpPr txBox="1"/>
          <p:nvPr/>
        </p:nvSpPr>
        <p:spPr>
          <a:xfrm>
            <a:off x="11632623" y="1377294"/>
            <a:ext cx="6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Cor2</a:t>
            </a:r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D125CE5-CE5F-46D7-ABC9-FAFAC749DFFC}"/>
              </a:ext>
            </a:extLst>
          </p:cNvPr>
          <p:cNvSpPr/>
          <p:nvPr/>
        </p:nvSpPr>
        <p:spPr>
          <a:xfrm>
            <a:off x="5191053" y="435519"/>
            <a:ext cx="384247" cy="12119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589E9DF2-907D-434F-9E1B-BB0087714E3C}"/>
              </a:ext>
            </a:extLst>
          </p:cNvPr>
          <p:cNvSpPr/>
          <p:nvPr/>
        </p:nvSpPr>
        <p:spPr>
          <a:xfrm>
            <a:off x="7423775" y="435518"/>
            <a:ext cx="384247" cy="12119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46249DC9-6413-4FF1-B2E7-234C99048F22}"/>
              </a:ext>
            </a:extLst>
          </p:cNvPr>
          <p:cNvSpPr/>
          <p:nvPr/>
        </p:nvSpPr>
        <p:spPr>
          <a:xfrm>
            <a:off x="5990822" y="1314591"/>
            <a:ext cx="1028700" cy="8640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42145036-276A-409C-9417-66F4F408BC28}"/>
              </a:ext>
            </a:extLst>
          </p:cNvPr>
          <p:cNvSpPr/>
          <p:nvPr/>
        </p:nvSpPr>
        <p:spPr>
          <a:xfrm rot="2700000">
            <a:off x="6061093" y="1934821"/>
            <a:ext cx="308619" cy="12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8B3C867F-A0D3-4477-A8F8-D838F8A1F953}"/>
              </a:ext>
            </a:extLst>
          </p:cNvPr>
          <p:cNvSpPr/>
          <p:nvPr/>
        </p:nvSpPr>
        <p:spPr>
          <a:xfrm rot="2700000">
            <a:off x="6615398" y="1926708"/>
            <a:ext cx="308619" cy="12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3924D20-F9B5-4521-9940-D3EA74AB5547}"/>
              </a:ext>
            </a:extLst>
          </p:cNvPr>
          <p:cNvSpPr/>
          <p:nvPr/>
        </p:nvSpPr>
        <p:spPr>
          <a:xfrm rot="2700000">
            <a:off x="6059385" y="1621292"/>
            <a:ext cx="308619" cy="12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71D54EB-FB59-486D-B716-5DF7A77FE75A}"/>
              </a:ext>
            </a:extLst>
          </p:cNvPr>
          <p:cNvSpPr/>
          <p:nvPr/>
        </p:nvSpPr>
        <p:spPr>
          <a:xfrm>
            <a:off x="4282338" y="1421881"/>
            <a:ext cx="2828763" cy="707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C862D5-1139-444D-81BA-906D36982E04}"/>
              </a:ext>
            </a:extLst>
          </p:cNvPr>
          <p:cNvSpPr txBox="1"/>
          <p:nvPr/>
        </p:nvSpPr>
        <p:spPr>
          <a:xfrm>
            <a:off x="4575036" y="1490272"/>
            <a:ext cx="105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Radiator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BFD271-955A-4B44-9C7C-17BBE41804F4}"/>
              </a:ext>
            </a:extLst>
          </p:cNvPr>
          <p:cNvSpPr txBox="1"/>
          <p:nvPr/>
        </p:nvSpPr>
        <p:spPr>
          <a:xfrm>
            <a:off x="5805706" y="2214910"/>
            <a:ext cx="60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YAG</a:t>
            </a:r>
            <a:endParaRPr lang="ko-KR" altLang="en-US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6B7EAF8-A2A4-4793-80A6-882F78E49529}"/>
              </a:ext>
            </a:extLst>
          </p:cNvPr>
          <p:cNvSpPr/>
          <p:nvPr/>
        </p:nvSpPr>
        <p:spPr>
          <a:xfrm rot="2841302" flipV="1">
            <a:off x="8907898" y="1939858"/>
            <a:ext cx="289676" cy="75226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249E9505-5A43-4113-A7E2-B0233936E835}"/>
              </a:ext>
            </a:extLst>
          </p:cNvPr>
          <p:cNvCxnSpPr>
            <a:cxnSpLocks/>
            <a:stCxn id="38" idx="0"/>
            <a:endCxn id="16" idx="2"/>
          </p:cNvCxnSpPr>
          <p:nvPr/>
        </p:nvCxnSpPr>
        <p:spPr>
          <a:xfrm>
            <a:off x="9025069" y="2002952"/>
            <a:ext cx="10922" cy="2591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3B22DB1B-F37C-4325-9AC1-D0685C194975}"/>
              </a:ext>
            </a:extLst>
          </p:cNvPr>
          <p:cNvCxnSpPr>
            <a:cxnSpLocks/>
            <a:stCxn id="38" idx="0"/>
          </p:cNvCxnSpPr>
          <p:nvPr/>
        </p:nvCxnSpPr>
        <p:spPr>
          <a:xfrm flipH="1">
            <a:off x="6773779" y="2002952"/>
            <a:ext cx="22512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23757FF-0695-4C46-B067-AC052342F909}"/>
              </a:ext>
            </a:extLst>
          </p:cNvPr>
          <p:cNvSpPr txBox="1"/>
          <p:nvPr/>
        </p:nvSpPr>
        <p:spPr>
          <a:xfrm>
            <a:off x="6015294" y="5832397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Camera</a:t>
            </a:r>
          </a:p>
          <a:p>
            <a:r>
              <a:rPr lang="en-US" altLang="ko-KR" dirty="0"/>
              <a:t>+lens f~30mm</a:t>
            </a:r>
            <a:endParaRPr lang="ko-KR" altLang="en-US" dirty="0"/>
          </a:p>
        </p:txBody>
      </p: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9871EB09-92FF-493C-90AA-227E6506ED5C}"/>
              </a:ext>
            </a:extLst>
          </p:cNvPr>
          <p:cNvCxnSpPr/>
          <p:nvPr/>
        </p:nvCxnSpPr>
        <p:spPr>
          <a:xfrm>
            <a:off x="4090736" y="1457261"/>
            <a:ext cx="0" cy="6287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66EF73E9-D5E2-4474-96F2-19BEB4AB88D3}"/>
              </a:ext>
            </a:extLst>
          </p:cNvPr>
          <p:cNvCxnSpPr>
            <a:cxnSpLocks/>
          </p:cNvCxnSpPr>
          <p:nvPr/>
        </p:nvCxnSpPr>
        <p:spPr>
          <a:xfrm>
            <a:off x="4018547" y="1457261"/>
            <a:ext cx="1509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01A29852-81EE-4322-87E8-23BD10B305E3}"/>
              </a:ext>
            </a:extLst>
          </p:cNvPr>
          <p:cNvCxnSpPr>
            <a:cxnSpLocks/>
          </p:cNvCxnSpPr>
          <p:nvPr/>
        </p:nvCxnSpPr>
        <p:spPr>
          <a:xfrm>
            <a:off x="4018547" y="1674938"/>
            <a:ext cx="1509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0C5A696D-B6BC-41B8-885F-2901C65785B9}"/>
              </a:ext>
            </a:extLst>
          </p:cNvPr>
          <p:cNvCxnSpPr>
            <a:cxnSpLocks/>
          </p:cNvCxnSpPr>
          <p:nvPr/>
        </p:nvCxnSpPr>
        <p:spPr>
          <a:xfrm>
            <a:off x="4021263" y="2071373"/>
            <a:ext cx="1509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DA81C02-265D-4F80-AE6B-7E478800460C}"/>
              </a:ext>
            </a:extLst>
          </p:cNvPr>
          <p:cNvSpPr txBox="1"/>
          <p:nvPr/>
        </p:nvSpPr>
        <p:spPr>
          <a:xfrm>
            <a:off x="3238649" y="140249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9.53 mm</a:t>
            </a:r>
            <a:endParaRPr lang="ko-KR" alt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98F7C9-F138-4A66-9139-E91FE19E1392}"/>
              </a:ext>
            </a:extLst>
          </p:cNvPr>
          <p:cNvSpPr txBox="1"/>
          <p:nvPr/>
        </p:nvSpPr>
        <p:spPr>
          <a:xfrm>
            <a:off x="3146008" y="1741443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12.47 mm</a:t>
            </a:r>
            <a:endParaRPr lang="ko-KR" altLang="en-US" sz="1400" dirty="0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0E1A1E45-2CEE-4C97-8C12-840074CA429F}"/>
              </a:ext>
            </a:extLst>
          </p:cNvPr>
          <p:cNvSpPr/>
          <p:nvPr/>
        </p:nvSpPr>
        <p:spPr>
          <a:xfrm rot="2700000">
            <a:off x="7554466" y="2463143"/>
            <a:ext cx="756935" cy="59422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/>
              <a:t>Laser</a:t>
            </a:r>
          </a:p>
          <a:p>
            <a:pPr algn="ctr"/>
            <a:r>
              <a:rPr lang="en-US" altLang="ko-KR" sz="1100" dirty="0"/>
              <a:t>(</a:t>
            </a:r>
            <a:r>
              <a:rPr lang="en-US" altLang="ko-KR" sz="1100" dirty="0" err="1"/>
              <a:t>ChDR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EE899C20-B0B2-4F96-99F6-024085E45FFC}"/>
              </a:ext>
            </a:extLst>
          </p:cNvPr>
          <p:cNvCxnSpPr>
            <a:cxnSpLocks/>
            <a:stCxn id="49" idx="1"/>
          </p:cNvCxnSpPr>
          <p:nvPr/>
        </p:nvCxnSpPr>
        <p:spPr>
          <a:xfrm flipH="1" flipV="1">
            <a:off x="6466974" y="1464789"/>
            <a:ext cx="1198342" cy="10278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9AFE45C4-8F57-4D98-A721-22C773358315}"/>
              </a:ext>
            </a:extLst>
          </p:cNvPr>
          <p:cNvCxnSpPr>
            <a:cxnSpLocks/>
          </p:cNvCxnSpPr>
          <p:nvPr/>
        </p:nvCxnSpPr>
        <p:spPr>
          <a:xfrm flipH="1" flipV="1">
            <a:off x="6325852" y="1432413"/>
            <a:ext cx="236768" cy="7013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44054FFB-3C00-4892-974D-B5A614DDF118}"/>
              </a:ext>
            </a:extLst>
          </p:cNvPr>
          <p:cNvCxnSpPr>
            <a:cxnSpLocks/>
          </p:cNvCxnSpPr>
          <p:nvPr/>
        </p:nvCxnSpPr>
        <p:spPr>
          <a:xfrm flipV="1">
            <a:off x="6048021" y="1436462"/>
            <a:ext cx="300417" cy="4981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6398480C-CFA1-48DF-B1F9-33073D44A1E4}"/>
              </a:ext>
            </a:extLst>
          </p:cNvPr>
          <p:cNvCxnSpPr>
            <a:cxnSpLocks/>
          </p:cNvCxnSpPr>
          <p:nvPr/>
        </p:nvCxnSpPr>
        <p:spPr>
          <a:xfrm flipH="1" flipV="1">
            <a:off x="5811253" y="1416143"/>
            <a:ext cx="236768" cy="7013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C164F949-5F14-4A5B-9895-74374DC2F0CE}"/>
              </a:ext>
            </a:extLst>
          </p:cNvPr>
          <p:cNvCxnSpPr>
            <a:cxnSpLocks/>
          </p:cNvCxnSpPr>
          <p:nvPr/>
        </p:nvCxnSpPr>
        <p:spPr>
          <a:xfrm flipV="1">
            <a:off x="5535584" y="1451211"/>
            <a:ext cx="300417" cy="4981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0F59AF87-4A64-4DAB-BF23-5330B40703DF}"/>
              </a:ext>
            </a:extLst>
          </p:cNvPr>
          <p:cNvCxnSpPr>
            <a:cxnSpLocks/>
          </p:cNvCxnSpPr>
          <p:nvPr/>
        </p:nvCxnSpPr>
        <p:spPr>
          <a:xfrm flipH="1" flipV="1">
            <a:off x="5298816" y="1430892"/>
            <a:ext cx="236768" cy="7013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BA0BB36B-5C7A-422C-A8B9-3965C797492E}"/>
              </a:ext>
            </a:extLst>
          </p:cNvPr>
          <p:cNvCxnSpPr>
            <a:cxnSpLocks/>
          </p:cNvCxnSpPr>
          <p:nvPr/>
        </p:nvCxnSpPr>
        <p:spPr>
          <a:xfrm flipV="1">
            <a:off x="5057227" y="1442932"/>
            <a:ext cx="300417" cy="4981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78B2071F-FC58-4567-9708-40783242D520}"/>
              </a:ext>
            </a:extLst>
          </p:cNvPr>
          <p:cNvCxnSpPr>
            <a:cxnSpLocks/>
          </p:cNvCxnSpPr>
          <p:nvPr/>
        </p:nvCxnSpPr>
        <p:spPr>
          <a:xfrm flipH="1" flipV="1">
            <a:off x="4820459" y="1422613"/>
            <a:ext cx="236768" cy="7013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EA8D5F8E-BB32-4F63-A5BB-8582CC2983BD}"/>
              </a:ext>
            </a:extLst>
          </p:cNvPr>
          <p:cNvCxnSpPr>
            <a:cxnSpLocks/>
          </p:cNvCxnSpPr>
          <p:nvPr/>
        </p:nvCxnSpPr>
        <p:spPr>
          <a:xfrm flipV="1">
            <a:off x="4549043" y="1436462"/>
            <a:ext cx="300417" cy="4981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35E2AB8E-FC22-4056-B4CB-8AEBCA60CDB1}"/>
              </a:ext>
            </a:extLst>
          </p:cNvPr>
          <p:cNvCxnSpPr>
            <a:cxnSpLocks/>
          </p:cNvCxnSpPr>
          <p:nvPr/>
        </p:nvCxnSpPr>
        <p:spPr>
          <a:xfrm flipH="1">
            <a:off x="4549043" y="1486277"/>
            <a:ext cx="1" cy="39352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D5B8645-F61E-48B4-BE77-7496EE16C780}"/>
              </a:ext>
            </a:extLst>
          </p:cNvPr>
          <p:cNvSpPr/>
          <p:nvPr/>
        </p:nvSpPr>
        <p:spPr>
          <a:xfrm>
            <a:off x="4377299" y="5425929"/>
            <a:ext cx="321952" cy="21179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05B09DA-8BCB-4F3F-AD58-46FF4592B168}"/>
              </a:ext>
            </a:extLst>
          </p:cNvPr>
          <p:cNvSpPr txBox="1"/>
          <p:nvPr/>
        </p:nvSpPr>
        <p:spPr>
          <a:xfrm>
            <a:off x="4108470" y="564773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Camera</a:t>
            </a:r>
            <a:endParaRPr lang="ko-KR" alt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74D7DE-7A1A-401B-A929-410207961143}"/>
              </a:ext>
            </a:extLst>
          </p:cNvPr>
          <p:cNvSpPr txBox="1"/>
          <p:nvPr/>
        </p:nvSpPr>
        <p:spPr>
          <a:xfrm>
            <a:off x="3857428" y="700060"/>
            <a:ext cx="270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Positioning the camera to fit </a:t>
            </a:r>
            <a:br>
              <a:rPr lang="en-US" altLang="ko-KR" sz="1400" dirty="0"/>
            </a:br>
            <a:r>
              <a:rPr lang="en-US" altLang="ko-KR" sz="1400" dirty="0"/>
              <a:t>the </a:t>
            </a:r>
            <a:r>
              <a:rPr lang="en-US" altLang="ko-KR" sz="1400" dirty="0" err="1"/>
              <a:t>ChDR</a:t>
            </a:r>
            <a:r>
              <a:rPr lang="en-US" altLang="ko-KR" sz="1400" dirty="0"/>
              <a:t> total reflection path</a:t>
            </a:r>
            <a:endParaRPr lang="ko-KR" altLang="en-US" sz="1400" dirty="0"/>
          </a:p>
        </p:txBody>
      </p:sp>
      <p:sp>
        <p:nvSpPr>
          <p:cNvPr id="63" name="이등변 삼각형 62">
            <a:extLst>
              <a:ext uri="{FF2B5EF4-FFF2-40B4-BE49-F238E27FC236}">
                <a16:creationId xmlns:a16="http://schemas.microsoft.com/office/drawing/2014/main" id="{B34C2383-C570-4B11-90BB-ABA5F2B5C8CC}"/>
              </a:ext>
            </a:extLst>
          </p:cNvPr>
          <p:cNvSpPr/>
          <p:nvPr/>
        </p:nvSpPr>
        <p:spPr>
          <a:xfrm rot="10800000">
            <a:off x="4195234" y="1391694"/>
            <a:ext cx="364130" cy="18465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4" name="그림 63">
            <a:extLst>
              <a:ext uri="{FF2B5EF4-FFF2-40B4-BE49-F238E27FC236}">
                <a16:creationId xmlns:a16="http://schemas.microsoft.com/office/drawing/2014/main" id="{4EC148D7-4CAD-4FFA-A61F-D5A14E730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89" y="4858496"/>
            <a:ext cx="2293842" cy="187588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7197D94-68A4-4725-AAC9-AEA22C274A83}"/>
              </a:ext>
            </a:extLst>
          </p:cNvPr>
          <p:cNvSpPr txBox="1"/>
          <p:nvPr/>
        </p:nvSpPr>
        <p:spPr>
          <a:xfrm>
            <a:off x="10125311" y="5325666"/>
            <a:ext cx="188461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Adjust the position to cover two views with one camera</a:t>
            </a:r>
            <a:endParaRPr lang="ko-KR" altLang="en-US" sz="1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F6AA827-3686-477E-88A7-9DA89E786D3B}"/>
              </a:ext>
            </a:extLst>
          </p:cNvPr>
          <p:cNvSpPr txBox="1"/>
          <p:nvPr/>
        </p:nvSpPr>
        <p:spPr>
          <a:xfrm>
            <a:off x="7281813" y="1161613"/>
            <a:ext cx="238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Alignment based on initial beam path (SCM1-2)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12443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Alignment test</a:t>
            </a:r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88BFDEEA-87A6-4277-8676-B24CEB326A1F}"/>
              </a:ext>
            </a:extLst>
          </p:cNvPr>
          <p:cNvSpPr/>
          <p:nvPr/>
        </p:nvSpPr>
        <p:spPr>
          <a:xfrm rot="10800000">
            <a:off x="5877501" y="2337250"/>
            <a:ext cx="1227300" cy="2985679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A4A1144-E307-47C9-B836-28DFC529B9EB}"/>
              </a:ext>
            </a:extLst>
          </p:cNvPr>
          <p:cNvSpPr/>
          <p:nvPr/>
        </p:nvSpPr>
        <p:spPr>
          <a:xfrm>
            <a:off x="3221614" y="556712"/>
            <a:ext cx="6480000" cy="2880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97A2AD3-CDDA-4395-894D-61A7B1929E99}"/>
              </a:ext>
            </a:extLst>
          </p:cNvPr>
          <p:cNvSpPr/>
          <p:nvPr/>
        </p:nvSpPr>
        <p:spPr>
          <a:xfrm>
            <a:off x="3600872" y="3424737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BA6C4CD-7948-4394-89E0-932EDBC72234}"/>
              </a:ext>
            </a:extLst>
          </p:cNvPr>
          <p:cNvSpPr/>
          <p:nvPr/>
        </p:nvSpPr>
        <p:spPr>
          <a:xfrm>
            <a:off x="5744373" y="3424737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A36FEA2-D1CD-476F-B967-94222F89A3F0}"/>
              </a:ext>
            </a:extLst>
          </p:cNvPr>
          <p:cNvSpPr/>
          <p:nvPr/>
        </p:nvSpPr>
        <p:spPr>
          <a:xfrm>
            <a:off x="7969163" y="3424737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6B71EDB-6EDF-4CE8-B487-AAF7915EA12A}"/>
              </a:ext>
            </a:extLst>
          </p:cNvPr>
          <p:cNvSpPr/>
          <p:nvPr/>
        </p:nvSpPr>
        <p:spPr>
          <a:xfrm>
            <a:off x="3600872" y="295275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A35AB48-C4F9-46F6-A869-E18265B1337D}"/>
              </a:ext>
            </a:extLst>
          </p:cNvPr>
          <p:cNvSpPr/>
          <p:nvPr/>
        </p:nvSpPr>
        <p:spPr>
          <a:xfrm>
            <a:off x="5744373" y="295275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743D532-187D-4FD0-85DD-CDFD28AB87F0}"/>
              </a:ext>
            </a:extLst>
          </p:cNvPr>
          <p:cNvSpPr/>
          <p:nvPr/>
        </p:nvSpPr>
        <p:spPr>
          <a:xfrm>
            <a:off x="7969163" y="295275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587BF9B-20EE-4F12-858E-9D216DA9099D}"/>
              </a:ext>
            </a:extLst>
          </p:cNvPr>
          <p:cNvSpPr/>
          <p:nvPr/>
        </p:nvSpPr>
        <p:spPr>
          <a:xfrm>
            <a:off x="0" y="1857375"/>
            <a:ext cx="3221614" cy="228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A5B57C2-9699-4D01-BA5A-286C4CA369D2}"/>
              </a:ext>
            </a:extLst>
          </p:cNvPr>
          <p:cNvSpPr/>
          <p:nvPr/>
        </p:nvSpPr>
        <p:spPr>
          <a:xfrm>
            <a:off x="9694288" y="1857375"/>
            <a:ext cx="2497712" cy="228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255507A-F16B-43E4-9E21-4C5955BB6E2C}"/>
              </a:ext>
            </a:extLst>
          </p:cNvPr>
          <p:cNvSpPr/>
          <p:nvPr/>
        </p:nvSpPr>
        <p:spPr>
          <a:xfrm>
            <a:off x="1762125" y="4143375"/>
            <a:ext cx="9372600" cy="27146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27721F6-D18D-417D-B954-0435E7097C22}"/>
              </a:ext>
            </a:extLst>
          </p:cNvPr>
          <p:cNvSpPr/>
          <p:nvPr/>
        </p:nvSpPr>
        <p:spPr>
          <a:xfrm>
            <a:off x="10261790" y="4302625"/>
            <a:ext cx="756935" cy="59422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/>
              <a:t>Laser</a:t>
            </a:r>
          </a:p>
          <a:p>
            <a:pPr algn="ctr"/>
            <a:r>
              <a:rPr lang="en-US" altLang="ko-KR" sz="1100" dirty="0"/>
              <a:t>(e-beam)</a:t>
            </a:r>
            <a:endParaRPr lang="ko-KR" altLang="en-US" sz="11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67A36CE-3784-4407-A0A4-540DAC918BA3}"/>
              </a:ext>
            </a:extLst>
          </p:cNvPr>
          <p:cNvSpPr/>
          <p:nvPr/>
        </p:nvSpPr>
        <p:spPr>
          <a:xfrm rot="2841302" flipV="1">
            <a:off x="8863486" y="4582327"/>
            <a:ext cx="289676" cy="75226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51E38451-4100-4C90-9431-38533F9B1A41}"/>
              </a:ext>
            </a:extLst>
          </p:cNvPr>
          <p:cNvCxnSpPr>
            <a:cxnSpLocks/>
            <a:stCxn id="15" idx="1"/>
            <a:endCxn id="16" idx="2"/>
          </p:cNvCxnSpPr>
          <p:nvPr/>
        </p:nvCxnSpPr>
        <p:spPr>
          <a:xfrm flipH="1" flipV="1">
            <a:off x="9035991" y="4594459"/>
            <a:ext cx="1225799" cy="5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6E24B96-AC26-4769-B83D-57C1093BE107}"/>
              </a:ext>
            </a:extLst>
          </p:cNvPr>
          <p:cNvGrpSpPr/>
          <p:nvPr/>
        </p:nvGrpSpPr>
        <p:grpSpPr>
          <a:xfrm>
            <a:off x="6325852" y="5347623"/>
            <a:ext cx="321952" cy="364198"/>
            <a:chOff x="6287449" y="5863188"/>
            <a:chExt cx="321952" cy="364198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5BC96F0-F0CF-49E2-92F7-227F772E14FF}"/>
                </a:ext>
              </a:extLst>
            </p:cNvPr>
            <p:cNvSpPr/>
            <p:nvPr/>
          </p:nvSpPr>
          <p:spPr>
            <a:xfrm>
              <a:off x="6373121" y="5863188"/>
              <a:ext cx="151096" cy="15661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45780DEF-807A-4113-AA7E-B2D8498C61EB}"/>
                </a:ext>
              </a:extLst>
            </p:cNvPr>
            <p:cNvSpPr/>
            <p:nvPr/>
          </p:nvSpPr>
          <p:spPr>
            <a:xfrm>
              <a:off x="6287449" y="6015588"/>
              <a:ext cx="321952" cy="21179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38B2323-B1C4-48CC-AD3A-FA8B8564B382}"/>
              </a:ext>
            </a:extLst>
          </p:cNvPr>
          <p:cNvSpPr/>
          <p:nvPr/>
        </p:nvSpPr>
        <p:spPr>
          <a:xfrm>
            <a:off x="485192" y="1205586"/>
            <a:ext cx="298579" cy="1481630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81AF74-0C96-49EF-AC88-C8B47483BA4D}"/>
              </a:ext>
            </a:extLst>
          </p:cNvPr>
          <p:cNvSpPr txBox="1"/>
          <p:nvPr/>
        </p:nvSpPr>
        <p:spPr>
          <a:xfrm>
            <a:off x="210632" y="886802"/>
            <a:ext cx="10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SCM2</a:t>
            </a:r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B528F1B4-C920-4ECE-84EF-7D8BD916368E}"/>
              </a:ext>
            </a:extLst>
          </p:cNvPr>
          <p:cNvSpPr/>
          <p:nvPr/>
        </p:nvSpPr>
        <p:spPr>
          <a:xfrm>
            <a:off x="10510679" y="1167314"/>
            <a:ext cx="298579" cy="1481630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20775C-BBD7-4AED-8D0B-5C0AAB1DB1CD}"/>
              </a:ext>
            </a:extLst>
          </p:cNvPr>
          <p:cNvSpPr txBox="1"/>
          <p:nvPr/>
        </p:nvSpPr>
        <p:spPr>
          <a:xfrm>
            <a:off x="10261790" y="869638"/>
            <a:ext cx="10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SCM1</a:t>
            </a:r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41842D0-EE0E-420C-9532-3FF9BFA6F4B0}"/>
              </a:ext>
            </a:extLst>
          </p:cNvPr>
          <p:cNvSpPr/>
          <p:nvPr/>
        </p:nvSpPr>
        <p:spPr>
          <a:xfrm>
            <a:off x="11134039" y="1726157"/>
            <a:ext cx="315933" cy="51520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35F87D-A07A-44AC-9BCB-3B8BEAF3775F}"/>
              </a:ext>
            </a:extLst>
          </p:cNvPr>
          <p:cNvSpPr txBox="1"/>
          <p:nvPr/>
        </p:nvSpPr>
        <p:spPr>
          <a:xfrm>
            <a:off x="11003409" y="1377294"/>
            <a:ext cx="6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Cor1</a:t>
            </a:r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69C91EFE-ADCB-4AB2-98A7-9D6AE6D54E86}"/>
              </a:ext>
            </a:extLst>
          </p:cNvPr>
          <p:cNvSpPr/>
          <p:nvPr/>
        </p:nvSpPr>
        <p:spPr>
          <a:xfrm>
            <a:off x="11763253" y="1726157"/>
            <a:ext cx="315933" cy="51520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DEDDEF-74B4-4467-8023-886C98C8CD1C}"/>
              </a:ext>
            </a:extLst>
          </p:cNvPr>
          <p:cNvSpPr txBox="1"/>
          <p:nvPr/>
        </p:nvSpPr>
        <p:spPr>
          <a:xfrm>
            <a:off x="11632623" y="1377294"/>
            <a:ext cx="6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Cor2</a:t>
            </a:r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D125CE5-CE5F-46D7-ABC9-FAFAC749DFFC}"/>
              </a:ext>
            </a:extLst>
          </p:cNvPr>
          <p:cNvSpPr/>
          <p:nvPr/>
        </p:nvSpPr>
        <p:spPr>
          <a:xfrm>
            <a:off x="5191053" y="435519"/>
            <a:ext cx="384247" cy="12119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589E9DF2-907D-434F-9E1B-BB0087714E3C}"/>
              </a:ext>
            </a:extLst>
          </p:cNvPr>
          <p:cNvSpPr/>
          <p:nvPr/>
        </p:nvSpPr>
        <p:spPr>
          <a:xfrm>
            <a:off x="7423775" y="435518"/>
            <a:ext cx="384247" cy="12119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46249DC9-6413-4FF1-B2E7-234C99048F22}"/>
              </a:ext>
            </a:extLst>
          </p:cNvPr>
          <p:cNvSpPr/>
          <p:nvPr/>
        </p:nvSpPr>
        <p:spPr>
          <a:xfrm>
            <a:off x="5990822" y="1314591"/>
            <a:ext cx="1028700" cy="8640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42145036-276A-409C-9417-66F4F408BC28}"/>
              </a:ext>
            </a:extLst>
          </p:cNvPr>
          <p:cNvSpPr/>
          <p:nvPr/>
        </p:nvSpPr>
        <p:spPr>
          <a:xfrm rot="2700000">
            <a:off x="6061093" y="1934821"/>
            <a:ext cx="308619" cy="12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8B3C867F-A0D3-4477-A8F8-D838F8A1F953}"/>
              </a:ext>
            </a:extLst>
          </p:cNvPr>
          <p:cNvSpPr/>
          <p:nvPr/>
        </p:nvSpPr>
        <p:spPr>
          <a:xfrm rot="2700000">
            <a:off x="6615398" y="1926708"/>
            <a:ext cx="308619" cy="12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3924D20-F9B5-4521-9940-D3EA74AB5547}"/>
              </a:ext>
            </a:extLst>
          </p:cNvPr>
          <p:cNvSpPr/>
          <p:nvPr/>
        </p:nvSpPr>
        <p:spPr>
          <a:xfrm rot="2700000">
            <a:off x="6059385" y="1621292"/>
            <a:ext cx="308619" cy="12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71D54EB-FB59-486D-B716-5DF7A77FE75A}"/>
              </a:ext>
            </a:extLst>
          </p:cNvPr>
          <p:cNvSpPr/>
          <p:nvPr/>
        </p:nvSpPr>
        <p:spPr>
          <a:xfrm>
            <a:off x="4282338" y="1421881"/>
            <a:ext cx="2828763" cy="707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C862D5-1139-444D-81BA-906D36982E04}"/>
              </a:ext>
            </a:extLst>
          </p:cNvPr>
          <p:cNvSpPr txBox="1"/>
          <p:nvPr/>
        </p:nvSpPr>
        <p:spPr>
          <a:xfrm>
            <a:off x="4575036" y="1490272"/>
            <a:ext cx="105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Radiator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BFD271-955A-4B44-9C7C-17BBE41804F4}"/>
              </a:ext>
            </a:extLst>
          </p:cNvPr>
          <p:cNvSpPr txBox="1"/>
          <p:nvPr/>
        </p:nvSpPr>
        <p:spPr>
          <a:xfrm>
            <a:off x="5805706" y="2214910"/>
            <a:ext cx="60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YAG</a:t>
            </a:r>
            <a:endParaRPr lang="ko-KR" altLang="en-US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6B7EAF8-A2A4-4793-80A6-882F78E49529}"/>
              </a:ext>
            </a:extLst>
          </p:cNvPr>
          <p:cNvSpPr/>
          <p:nvPr/>
        </p:nvSpPr>
        <p:spPr>
          <a:xfrm rot="2841302" flipV="1">
            <a:off x="8907898" y="1939858"/>
            <a:ext cx="289676" cy="75226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249E9505-5A43-4113-A7E2-B0233936E835}"/>
              </a:ext>
            </a:extLst>
          </p:cNvPr>
          <p:cNvCxnSpPr>
            <a:cxnSpLocks/>
            <a:stCxn id="38" idx="0"/>
            <a:endCxn id="16" idx="2"/>
          </p:cNvCxnSpPr>
          <p:nvPr/>
        </p:nvCxnSpPr>
        <p:spPr>
          <a:xfrm>
            <a:off x="9025069" y="2002952"/>
            <a:ext cx="10922" cy="2591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3B22DB1B-F37C-4325-9AC1-D0685C194975}"/>
              </a:ext>
            </a:extLst>
          </p:cNvPr>
          <p:cNvCxnSpPr>
            <a:cxnSpLocks/>
            <a:stCxn id="38" idx="0"/>
          </p:cNvCxnSpPr>
          <p:nvPr/>
        </p:nvCxnSpPr>
        <p:spPr>
          <a:xfrm flipH="1">
            <a:off x="6773779" y="2002952"/>
            <a:ext cx="22512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23757FF-0695-4C46-B067-AC052342F909}"/>
              </a:ext>
            </a:extLst>
          </p:cNvPr>
          <p:cNvSpPr txBox="1"/>
          <p:nvPr/>
        </p:nvSpPr>
        <p:spPr>
          <a:xfrm>
            <a:off x="6015294" y="5832397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Camera</a:t>
            </a:r>
          </a:p>
          <a:p>
            <a:r>
              <a:rPr lang="en-US" altLang="ko-KR" dirty="0"/>
              <a:t>+lens f~30mm</a:t>
            </a:r>
            <a:endParaRPr lang="ko-KR" altLang="en-US" dirty="0"/>
          </a:p>
        </p:txBody>
      </p: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9871EB09-92FF-493C-90AA-227E6506ED5C}"/>
              </a:ext>
            </a:extLst>
          </p:cNvPr>
          <p:cNvCxnSpPr/>
          <p:nvPr/>
        </p:nvCxnSpPr>
        <p:spPr>
          <a:xfrm>
            <a:off x="4090736" y="1457261"/>
            <a:ext cx="0" cy="6287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66EF73E9-D5E2-4474-96F2-19BEB4AB88D3}"/>
              </a:ext>
            </a:extLst>
          </p:cNvPr>
          <p:cNvCxnSpPr>
            <a:cxnSpLocks/>
          </p:cNvCxnSpPr>
          <p:nvPr/>
        </p:nvCxnSpPr>
        <p:spPr>
          <a:xfrm>
            <a:off x="4018547" y="1457261"/>
            <a:ext cx="1509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01A29852-81EE-4322-87E8-23BD10B305E3}"/>
              </a:ext>
            </a:extLst>
          </p:cNvPr>
          <p:cNvCxnSpPr>
            <a:cxnSpLocks/>
          </p:cNvCxnSpPr>
          <p:nvPr/>
        </p:nvCxnSpPr>
        <p:spPr>
          <a:xfrm>
            <a:off x="4018547" y="1674938"/>
            <a:ext cx="1509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0C5A696D-B6BC-41B8-885F-2901C65785B9}"/>
              </a:ext>
            </a:extLst>
          </p:cNvPr>
          <p:cNvCxnSpPr>
            <a:cxnSpLocks/>
          </p:cNvCxnSpPr>
          <p:nvPr/>
        </p:nvCxnSpPr>
        <p:spPr>
          <a:xfrm>
            <a:off x="4021263" y="2071373"/>
            <a:ext cx="1509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DA81C02-265D-4F80-AE6B-7E478800460C}"/>
              </a:ext>
            </a:extLst>
          </p:cNvPr>
          <p:cNvSpPr txBox="1"/>
          <p:nvPr/>
        </p:nvSpPr>
        <p:spPr>
          <a:xfrm>
            <a:off x="3238649" y="140249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9.53 mm</a:t>
            </a:r>
            <a:endParaRPr lang="ko-KR" alt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98F7C9-F138-4A66-9139-E91FE19E1392}"/>
              </a:ext>
            </a:extLst>
          </p:cNvPr>
          <p:cNvSpPr txBox="1"/>
          <p:nvPr/>
        </p:nvSpPr>
        <p:spPr>
          <a:xfrm>
            <a:off x="3146008" y="1741443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12.47 mm</a:t>
            </a:r>
            <a:endParaRPr lang="ko-KR" altLang="en-US" sz="1400" dirty="0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0E1A1E45-2CEE-4C97-8C12-840074CA429F}"/>
              </a:ext>
            </a:extLst>
          </p:cNvPr>
          <p:cNvSpPr/>
          <p:nvPr/>
        </p:nvSpPr>
        <p:spPr>
          <a:xfrm rot="2700000">
            <a:off x="7554466" y="2463143"/>
            <a:ext cx="756935" cy="59422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/>
              <a:t>Laser</a:t>
            </a:r>
          </a:p>
          <a:p>
            <a:pPr algn="ctr"/>
            <a:r>
              <a:rPr lang="en-US" altLang="ko-KR" sz="1100" dirty="0"/>
              <a:t>(</a:t>
            </a:r>
            <a:r>
              <a:rPr lang="en-US" altLang="ko-KR" sz="1100" dirty="0" err="1"/>
              <a:t>ChDR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EE899C20-B0B2-4F96-99F6-024085E45FFC}"/>
              </a:ext>
            </a:extLst>
          </p:cNvPr>
          <p:cNvCxnSpPr>
            <a:cxnSpLocks/>
            <a:stCxn id="49" idx="1"/>
          </p:cNvCxnSpPr>
          <p:nvPr/>
        </p:nvCxnSpPr>
        <p:spPr>
          <a:xfrm flipH="1" flipV="1">
            <a:off x="6466974" y="1464789"/>
            <a:ext cx="1198342" cy="102785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9AFE45C4-8F57-4D98-A721-22C773358315}"/>
              </a:ext>
            </a:extLst>
          </p:cNvPr>
          <p:cNvCxnSpPr>
            <a:cxnSpLocks/>
          </p:cNvCxnSpPr>
          <p:nvPr/>
        </p:nvCxnSpPr>
        <p:spPr>
          <a:xfrm flipH="1" flipV="1">
            <a:off x="6325852" y="1432413"/>
            <a:ext cx="236768" cy="7013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44054FFB-3C00-4892-974D-B5A614DDF118}"/>
              </a:ext>
            </a:extLst>
          </p:cNvPr>
          <p:cNvCxnSpPr>
            <a:cxnSpLocks/>
          </p:cNvCxnSpPr>
          <p:nvPr/>
        </p:nvCxnSpPr>
        <p:spPr>
          <a:xfrm flipV="1">
            <a:off x="6048021" y="1436462"/>
            <a:ext cx="300417" cy="4981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6398480C-CFA1-48DF-B1F9-33073D44A1E4}"/>
              </a:ext>
            </a:extLst>
          </p:cNvPr>
          <p:cNvCxnSpPr>
            <a:cxnSpLocks/>
          </p:cNvCxnSpPr>
          <p:nvPr/>
        </p:nvCxnSpPr>
        <p:spPr>
          <a:xfrm flipH="1" flipV="1">
            <a:off x="5811253" y="1416143"/>
            <a:ext cx="236768" cy="7013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C164F949-5F14-4A5B-9895-74374DC2F0CE}"/>
              </a:ext>
            </a:extLst>
          </p:cNvPr>
          <p:cNvCxnSpPr>
            <a:cxnSpLocks/>
          </p:cNvCxnSpPr>
          <p:nvPr/>
        </p:nvCxnSpPr>
        <p:spPr>
          <a:xfrm flipV="1">
            <a:off x="5535584" y="1451211"/>
            <a:ext cx="300417" cy="4981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0F59AF87-4A64-4DAB-BF23-5330B40703DF}"/>
              </a:ext>
            </a:extLst>
          </p:cNvPr>
          <p:cNvCxnSpPr>
            <a:cxnSpLocks/>
          </p:cNvCxnSpPr>
          <p:nvPr/>
        </p:nvCxnSpPr>
        <p:spPr>
          <a:xfrm flipH="1" flipV="1">
            <a:off x="5298816" y="1430892"/>
            <a:ext cx="236768" cy="7013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BA0BB36B-5C7A-422C-A8B9-3965C797492E}"/>
              </a:ext>
            </a:extLst>
          </p:cNvPr>
          <p:cNvCxnSpPr>
            <a:cxnSpLocks/>
          </p:cNvCxnSpPr>
          <p:nvPr/>
        </p:nvCxnSpPr>
        <p:spPr>
          <a:xfrm flipV="1">
            <a:off x="5057227" y="1442932"/>
            <a:ext cx="300417" cy="4981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78B2071F-FC58-4567-9708-40783242D520}"/>
              </a:ext>
            </a:extLst>
          </p:cNvPr>
          <p:cNvCxnSpPr>
            <a:cxnSpLocks/>
          </p:cNvCxnSpPr>
          <p:nvPr/>
        </p:nvCxnSpPr>
        <p:spPr>
          <a:xfrm flipH="1" flipV="1">
            <a:off x="4820459" y="1422613"/>
            <a:ext cx="236768" cy="7013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EA8D5F8E-BB32-4F63-A5BB-8582CC2983BD}"/>
              </a:ext>
            </a:extLst>
          </p:cNvPr>
          <p:cNvCxnSpPr>
            <a:cxnSpLocks/>
          </p:cNvCxnSpPr>
          <p:nvPr/>
        </p:nvCxnSpPr>
        <p:spPr>
          <a:xfrm flipV="1">
            <a:off x="4549043" y="1436462"/>
            <a:ext cx="300417" cy="4981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35E2AB8E-FC22-4056-B4CB-8AEBCA60CDB1}"/>
              </a:ext>
            </a:extLst>
          </p:cNvPr>
          <p:cNvCxnSpPr>
            <a:cxnSpLocks/>
          </p:cNvCxnSpPr>
          <p:nvPr/>
        </p:nvCxnSpPr>
        <p:spPr>
          <a:xfrm flipH="1">
            <a:off x="4549043" y="1486277"/>
            <a:ext cx="1" cy="393526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D5B8645-F61E-48B4-BE77-7496EE16C780}"/>
              </a:ext>
            </a:extLst>
          </p:cNvPr>
          <p:cNvSpPr/>
          <p:nvPr/>
        </p:nvSpPr>
        <p:spPr>
          <a:xfrm>
            <a:off x="4377299" y="5425929"/>
            <a:ext cx="321952" cy="21179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05B09DA-8BCB-4F3F-AD58-46FF4592B168}"/>
              </a:ext>
            </a:extLst>
          </p:cNvPr>
          <p:cNvSpPr txBox="1"/>
          <p:nvPr/>
        </p:nvSpPr>
        <p:spPr>
          <a:xfrm>
            <a:off x="4108470" y="564773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Camera</a:t>
            </a:r>
            <a:endParaRPr lang="ko-KR" alt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74D7DE-7A1A-401B-A929-410207961143}"/>
              </a:ext>
            </a:extLst>
          </p:cNvPr>
          <p:cNvSpPr txBox="1"/>
          <p:nvPr/>
        </p:nvSpPr>
        <p:spPr>
          <a:xfrm>
            <a:off x="3857428" y="700060"/>
            <a:ext cx="270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Positioning the camera to fit </a:t>
            </a:r>
            <a:br>
              <a:rPr lang="en-US" altLang="ko-KR" sz="1400" dirty="0"/>
            </a:br>
            <a:r>
              <a:rPr lang="en-US" altLang="ko-KR" sz="1400" dirty="0"/>
              <a:t>the </a:t>
            </a:r>
            <a:r>
              <a:rPr lang="en-US" altLang="ko-KR" sz="1400" dirty="0" err="1"/>
              <a:t>ChDR</a:t>
            </a:r>
            <a:r>
              <a:rPr lang="en-US" altLang="ko-KR" sz="1400" dirty="0"/>
              <a:t> total reflection path</a:t>
            </a:r>
            <a:endParaRPr lang="ko-KR" altLang="en-US" sz="1400" dirty="0"/>
          </a:p>
        </p:txBody>
      </p:sp>
      <p:sp>
        <p:nvSpPr>
          <p:cNvPr id="63" name="이등변 삼각형 62">
            <a:extLst>
              <a:ext uri="{FF2B5EF4-FFF2-40B4-BE49-F238E27FC236}">
                <a16:creationId xmlns:a16="http://schemas.microsoft.com/office/drawing/2014/main" id="{B34C2383-C570-4B11-90BB-ABA5F2B5C8CC}"/>
              </a:ext>
            </a:extLst>
          </p:cNvPr>
          <p:cNvSpPr/>
          <p:nvPr/>
        </p:nvSpPr>
        <p:spPr>
          <a:xfrm rot="10800000">
            <a:off x="4195234" y="1391694"/>
            <a:ext cx="364130" cy="18465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4" name="그림 63">
            <a:extLst>
              <a:ext uri="{FF2B5EF4-FFF2-40B4-BE49-F238E27FC236}">
                <a16:creationId xmlns:a16="http://schemas.microsoft.com/office/drawing/2014/main" id="{4EC148D7-4CAD-4FFA-A61F-D5A14E730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89" y="4858496"/>
            <a:ext cx="2293842" cy="187588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7197D94-68A4-4725-AAC9-AEA22C274A83}"/>
              </a:ext>
            </a:extLst>
          </p:cNvPr>
          <p:cNvSpPr txBox="1"/>
          <p:nvPr/>
        </p:nvSpPr>
        <p:spPr>
          <a:xfrm>
            <a:off x="10125311" y="5325666"/>
            <a:ext cx="188461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Adjust the position to cover two views with one camera</a:t>
            </a:r>
            <a:endParaRPr lang="ko-KR" altLang="en-US" sz="1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F6AA827-3686-477E-88A7-9DA89E786D3B}"/>
              </a:ext>
            </a:extLst>
          </p:cNvPr>
          <p:cNvSpPr txBox="1"/>
          <p:nvPr/>
        </p:nvSpPr>
        <p:spPr>
          <a:xfrm>
            <a:off x="7281813" y="1161613"/>
            <a:ext cx="238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Alignment based on initial beam path (SCM1-2)</a:t>
            </a:r>
            <a:endParaRPr lang="ko-KR" altLang="en-US" sz="1400" dirty="0"/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F398AC12-6418-433F-93E5-55BCD2A26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6908" y="1266755"/>
            <a:ext cx="4263596" cy="3197697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42C43554-3B49-4BB4-9126-A761D1762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8944" y="1266193"/>
            <a:ext cx="4259099" cy="3194324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4C8D160A-9289-4316-85A7-10716CF0B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10" y="3850572"/>
            <a:ext cx="3332228" cy="275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Alignment test</a:t>
            </a:r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A742F509-3647-434C-9030-157E9E54309A}"/>
              </a:ext>
            </a:extLst>
          </p:cNvPr>
          <p:cNvSpPr/>
          <p:nvPr/>
        </p:nvSpPr>
        <p:spPr>
          <a:xfrm rot="10800000">
            <a:off x="5877501" y="2337250"/>
            <a:ext cx="1227300" cy="2985679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8EBD4F4-1E7E-4872-9FFE-757370C79045}"/>
              </a:ext>
            </a:extLst>
          </p:cNvPr>
          <p:cNvSpPr/>
          <p:nvPr/>
        </p:nvSpPr>
        <p:spPr>
          <a:xfrm>
            <a:off x="3221614" y="556712"/>
            <a:ext cx="6480000" cy="2880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DCF70FA-72C4-40B4-A008-A7BC7E852CAC}"/>
              </a:ext>
            </a:extLst>
          </p:cNvPr>
          <p:cNvSpPr/>
          <p:nvPr/>
        </p:nvSpPr>
        <p:spPr>
          <a:xfrm>
            <a:off x="3600872" y="3424737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FD46851-BB48-4E56-8679-BD415F78E93C}"/>
              </a:ext>
            </a:extLst>
          </p:cNvPr>
          <p:cNvSpPr/>
          <p:nvPr/>
        </p:nvSpPr>
        <p:spPr>
          <a:xfrm>
            <a:off x="5744373" y="3424737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A0D6E4C-2440-4D5A-B11D-98284CCE0F82}"/>
              </a:ext>
            </a:extLst>
          </p:cNvPr>
          <p:cNvSpPr/>
          <p:nvPr/>
        </p:nvSpPr>
        <p:spPr>
          <a:xfrm>
            <a:off x="7969163" y="3424737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4726612-E27C-46CD-A4CC-555D2B8763CB}"/>
              </a:ext>
            </a:extLst>
          </p:cNvPr>
          <p:cNvSpPr/>
          <p:nvPr/>
        </p:nvSpPr>
        <p:spPr>
          <a:xfrm>
            <a:off x="3600872" y="295275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58A12CC-5541-430D-97F1-893982DB4C81}"/>
              </a:ext>
            </a:extLst>
          </p:cNvPr>
          <p:cNvSpPr/>
          <p:nvPr/>
        </p:nvSpPr>
        <p:spPr>
          <a:xfrm>
            <a:off x="5744373" y="295275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2230577-E7A4-499F-9363-0DAA06A9C433}"/>
              </a:ext>
            </a:extLst>
          </p:cNvPr>
          <p:cNvSpPr/>
          <p:nvPr/>
        </p:nvSpPr>
        <p:spPr>
          <a:xfrm>
            <a:off x="7969163" y="295275"/>
            <a:ext cx="1491403" cy="261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35EDA57-1F87-411A-9481-91BDEFCF51D1}"/>
              </a:ext>
            </a:extLst>
          </p:cNvPr>
          <p:cNvSpPr/>
          <p:nvPr/>
        </p:nvSpPr>
        <p:spPr>
          <a:xfrm>
            <a:off x="0" y="1857375"/>
            <a:ext cx="3221614" cy="228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AD95D6D-061E-44B6-9FF9-87AC400F32D2}"/>
              </a:ext>
            </a:extLst>
          </p:cNvPr>
          <p:cNvSpPr/>
          <p:nvPr/>
        </p:nvSpPr>
        <p:spPr>
          <a:xfrm>
            <a:off x="9694288" y="1857375"/>
            <a:ext cx="2497712" cy="2286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3100721-4A6B-4BCD-ABEC-17F80707C1C1}"/>
              </a:ext>
            </a:extLst>
          </p:cNvPr>
          <p:cNvSpPr/>
          <p:nvPr/>
        </p:nvSpPr>
        <p:spPr>
          <a:xfrm>
            <a:off x="1762125" y="4143375"/>
            <a:ext cx="9372600" cy="27146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95B06AE-765D-4A3C-87C5-2AAF1017E576}"/>
              </a:ext>
            </a:extLst>
          </p:cNvPr>
          <p:cNvSpPr/>
          <p:nvPr/>
        </p:nvSpPr>
        <p:spPr>
          <a:xfrm>
            <a:off x="10261790" y="4302625"/>
            <a:ext cx="756935" cy="59422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/>
              <a:t>Laser</a:t>
            </a:r>
          </a:p>
          <a:p>
            <a:pPr algn="ctr"/>
            <a:r>
              <a:rPr lang="en-US" altLang="ko-KR" sz="1100" dirty="0"/>
              <a:t>(e-beam)</a:t>
            </a:r>
            <a:endParaRPr lang="ko-KR" altLang="en-US" sz="1100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8362C5E-993F-4504-B3FD-C6300223B419}"/>
              </a:ext>
            </a:extLst>
          </p:cNvPr>
          <p:cNvSpPr/>
          <p:nvPr/>
        </p:nvSpPr>
        <p:spPr>
          <a:xfrm rot="2841302" flipV="1">
            <a:off x="8863486" y="4582327"/>
            <a:ext cx="289676" cy="75226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646685-BCE4-401B-8E57-08C5FA92D81D}"/>
              </a:ext>
            </a:extLst>
          </p:cNvPr>
          <p:cNvCxnSpPr>
            <a:cxnSpLocks/>
            <a:stCxn id="15" idx="1"/>
            <a:endCxn id="16" idx="2"/>
          </p:cNvCxnSpPr>
          <p:nvPr/>
        </p:nvCxnSpPr>
        <p:spPr>
          <a:xfrm flipH="1" flipV="1">
            <a:off x="9035991" y="4594459"/>
            <a:ext cx="1225799" cy="5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7453064-EF3A-4459-BB28-81B41A85FA07}"/>
              </a:ext>
            </a:extLst>
          </p:cNvPr>
          <p:cNvGrpSpPr/>
          <p:nvPr/>
        </p:nvGrpSpPr>
        <p:grpSpPr>
          <a:xfrm>
            <a:off x="6325852" y="5347623"/>
            <a:ext cx="321952" cy="364198"/>
            <a:chOff x="6287449" y="5863188"/>
            <a:chExt cx="321952" cy="364198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97778615-660B-43D4-9E1B-8A8EEC4E30D9}"/>
                </a:ext>
              </a:extLst>
            </p:cNvPr>
            <p:cNvSpPr/>
            <p:nvPr/>
          </p:nvSpPr>
          <p:spPr>
            <a:xfrm>
              <a:off x="6373121" y="5863188"/>
              <a:ext cx="151096" cy="15661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71D3CD7-EB31-46C4-93BB-8BC4ED1E6FFC}"/>
                </a:ext>
              </a:extLst>
            </p:cNvPr>
            <p:cNvSpPr/>
            <p:nvPr/>
          </p:nvSpPr>
          <p:spPr>
            <a:xfrm>
              <a:off x="6287449" y="6015588"/>
              <a:ext cx="321952" cy="21179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0EC8642-7FE4-45D8-B11B-237FD8F66B87}"/>
              </a:ext>
            </a:extLst>
          </p:cNvPr>
          <p:cNvSpPr/>
          <p:nvPr/>
        </p:nvSpPr>
        <p:spPr>
          <a:xfrm>
            <a:off x="485192" y="1205586"/>
            <a:ext cx="298579" cy="1481630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C5D915-6C99-40B5-9BFE-B2587BCF4F5B}"/>
              </a:ext>
            </a:extLst>
          </p:cNvPr>
          <p:cNvSpPr txBox="1"/>
          <p:nvPr/>
        </p:nvSpPr>
        <p:spPr>
          <a:xfrm>
            <a:off x="210632" y="886802"/>
            <a:ext cx="10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SCM2</a:t>
            </a:r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27E7D54A-B4D3-44BF-9EB8-3EE8B56C21D7}"/>
              </a:ext>
            </a:extLst>
          </p:cNvPr>
          <p:cNvSpPr/>
          <p:nvPr/>
        </p:nvSpPr>
        <p:spPr>
          <a:xfrm>
            <a:off x="10510679" y="1167314"/>
            <a:ext cx="298579" cy="1481630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D61A7C-0530-48DB-8F90-AD29B7AF85F7}"/>
              </a:ext>
            </a:extLst>
          </p:cNvPr>
          <p:cNvSpPr txBox="1"/>
          <p:nvPr/>
        </p:nvSpPr>
        <p:spPr>
          <a:xfrm>
            <a:off x="10261790" y="869638"/>
            <a:ext cx="107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SCM1</a:t>
            </a:r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77B9E1B-8E2B-466D-8A56-4F2FFF3FB1B2}"/>
              </a:ext>
            </a:extLst>
          </p:cNvPr>
          <p:cNvSpPr/>
          <p:nvPr/>
        </p:nvSpPr>
        <p:spPr>
          <a:xfrm>
            <a:off x="11134039" y="1726157"/>
            <a:ext cx="315933" cy="51520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06893D-E5FC-4107-AC4F-B52FEE87E51E}"/>
              </a:ext>
            </a:extLst>
          </p:cNvPr>
          <p:cNvSpPr txBox="1"/>
          <p:nvPr/>
        </p:nvSpPr>
        <p:spPr>
          <a:xfrm>
            <a:off x="11003409" y="1377294"/>
            <a:ext cx="6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Cor1</a:t>
            </a:r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588E4A99-09D7-4B8B-A6C4-3B5F288BDA7D}"/>
              </a:ext>
            </a:extLst>
          </p:cNvPr>
          <p:cNvSpPr/>
          <p:nvPr/>
        </p:nvSpPr>
        <p:spPr>
          <a:xfrm>
            <a:off x="11763253" y="1726157"/>
            <a:ext cx="315933" cy="51520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AF3E96-0B23-4A26-80D2-2CC535A3310A}"/>
              </a:ext>
            </a:extLst>
          </p:cNvPr>
          <p:cNvSpPr txBox="1"/>
          <p:nvPr/>
        </p:nvSpPr>
        <p:spPr>
          <a:xfrm>
            <a:off x="11632623" y="1377294"/>
            <a:ext cx="67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Cor2</a:t>
            </a:r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5B6EB5FD-F57B-43CE-91E6-D8934BD33E6D}"/>
              </a:ext>
            </a:extLst>
          </p:cNvPr>
          <p:cNvSpPr/>
          <p:nvPr/>
        </p:nvSpPr>
        <p:spPr>
          <a:xfrm>
            <a:off x="5191053" y="435519"/>
            <a:ext cx="384247" cy="12119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3C55FBE7-4113-49FD-96D7-7DEC3D78D852}"/>
              </a:ext>
            </a:extLst>
          </p:cNvPr>
          <p:cNvSpPr/>
          <p:nvPr/>
        </p:nvSpPr>
        <p:spPr>
          <a:xfrm>
            <a:off x="7423775" y="435518"/>
            <a:ext cx="384247" cy="12119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27429478-350E-4461-98BC-DC33EF4C669A}"/>
              </a:ext>
            </a:extLst>
          </p:cNvPr>
          <p:cNvSpPr/>
          <p:nvPr/>
        </p:nvSpPr>
        <p:spPr>
          <a:xfrm>
            <a:off x="5990822" y="1314591"/>
            <a:ext cx="1028700" cy="864070"/>
          </a:xfrm>
          <a:prstGeom prst="rect">
            <a:avLst/>
          </a:prstGeom>
          <a:solidFill>
            <a:schemeClr val="tx1">
              <a:lumMod val="75000"/>
              <a:lumOff val="2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42787DB-D572-42C3-BE36-B50AE45A355D}"/>
              </a:ext>
            </a:extLst>
          </p:cNvPr>
          <p:cNvSpPr/>
          <p:nvPr/>
        </p:nvSpPr>
        <p:spPr>
          <a:xfrm rot="2700000">
            <a:off x="6061093" y="1886693"/>
            <a:ext cx="308619" cy="12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E3300F32-0BA3-4107-B2C7-E93B04A16BEE}"/>
              </a:ext>
            </a:extLst>
          </p:cNvPr>
          <p:cNvSpPr/>
          <p:nvPr/>
        </p:nvSpPr>
        <p:spPr>
          <a:xfrm rot="2700000">
            <a:off x="6615398" y="1878580"/>
            <a:ext cx="308619" cy="12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C3C7B45-77D4-4EDB-84F0-143D787DEB88}"/>
              </a:ext>
            </a:extLst>
          </p:cNvPr>
          <p:cNvSpPr/>
          <p:nvPr/>
        </p:nvSpPr>
        <p:spPr>
          <a:xfrm rot="2700000">
            <a:off x="6059385" y="1621292"/>
            <a:ext cx="308619" cy="123304"/>
          </a:xfrm>
          <a:prstGeom prst="rect">
            <a:avLst/>
          </a:prstGeom>
          <a:solidFill>
            <a:schemeClr val="accent4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2A80A32-04A2-4ACD-9792-A7A852B81107}"/>
              </a:ext>
            </a:extLst>
          </p:cNvPr>
          <p:cNvSpPr/>
          <p:nvPr/>
        </p:nvSpPr>
        <p:spPr>
          <a:xfrm>
            <a:off x="4282338" y="1421881"/>
            <a:ext cx="2828763" cy="70761"/>
          </a:xfrm>
          <a:prstGeom prst="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66CDDF0-9ED9-4BE6-90F3-DF1C8E15A97E}"/>
              </a:ext>
            </a:extLst>
          </p:cNvPr>
          <p:cNvSpPr/>
          <p:nvPr/>
        </p:nvSpPr>
        <p:spPr>
          <a:xfrm rot="2841302" flipV="1">
            <a:off x="8907898" y="1939858"/>
            <a:ext cx="289676" cy="75226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C3418333-F135-4535-9D58-2F63E09AF9B5}"/>
              </a:ext>
            </a:extLst>
          </p:cNvPr>
          <p:cNvCxnSpPr>
            <a:cxnSpLocks/>
            <a:stCxn id="36" idx="0"/>
            <a:endCxn id="16" idx="2"/>
          </p:cNvCxnSpPr>
          <p:nvPr/>
        </p:nvCxnSpPr>
        <p:spPr>
          <a:xfrm>
            <a:off x="9025069" y="2002952"/>
            <a:ext cx="10922" cy="2591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4E717692-642A-4490-BBE2-CD1FA1917E71}"/>
              </a:ext>
            </a:extLst>
          </p:cNvPr>
          <p:cNvSpPr/>
          <p:nvPr/>
        </p:nvSpPr>
        <p:spPr>
          <a:xfrm>
            <a:off x="4377299" y="5425929"/>
            <a:ext cx="321952" cy="21179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B506D6-DA3E-4B0A-A30A-DE11219052AC}"/>
              </a:ext>
            </a:extLst>
          </p:cNvPr>
          <p:cNvSpPr txBox="1"/>
          <p:nvPr/>
        </p:nvSpPr>
        <p:spPr>
          <a:xfrm>
            <a:off x="4108470" y="564773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Camera</a:t>
            </a:r>
            <a:endParaRPr lang="ko-KR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F0F795-707A-4A98-8701-A5AF4C74F949}"/>
              </a:ext>
            </a:extLst>
          </p:cNvPr>
          <p:cNvSpPr txBox="1"/>
          <p:nvPr/>
        </p:nvSpPr>
        <p:spPr>
          <a:xfrm>
            <a:off x="6015294" y="5832397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Camera</a:t>
            </a:r>
          </a:p>
          <a:p>
            <a:r>
              <a:rPr lang="en-US" altLang="ko-KR" dirty="0"/>
              <a:t>+lens</a:t>
            </a:r>
            <a:endParaRPr lang="ko-KR" altLang="en-US" dirty="0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ABCE8706-CBA9-430E-B455-72CB66C8930A}"/>
              </a:ext>
            </a:extLst>
          </p:cNvPr>
          <p:cNvSpPr/>
          <p:nvPr/>
        </p:nvSpPr>
        <p:spPr>
          <a:xfrm>
            <a:off x="5995443" y="1668028"/>
            <a:ext cx="1028700" cy="8640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77F567A8-09F2-4FAA-A28B-52E2491A1ED7}"/>
              </a:ext>
            </a:extLst>
          </p:cNvPr>
          <p:cNvSpPr/>
          <p:nvPr/>
        </p:nvSpPr>
        <p:spPr>
          <a:xfrm rot="2700000">
            <a:off x="6065714" y="2288258"/>
            <a:ext cx="308619" cy="12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FF3EFB73-4A04-4285-9521-DC0BA8C0059E}"/>
              </a:ext>
            </a:extLst>
          </p:cNvPr>
          <p:cNvSpPr/>
          <p:nvPr/>
        </p:nvSpPr>
        <p:spPr>
          <a:xfrm rot="2700000">
            <a:off x="6620019" y="2280145"/>
            <a:ext cx="308619" cy="12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F52E1919-B3A7-41A8-B495-28A896BF7A9B}"/>
              </a:ext>
            </a:extLst>
          </p:cNvPr>
          <p:cNvSpPr/>
          <p:nvPr/>
        </p:nvSpPr>
        <p:spPr>
          <a:xfrm rot="2700000">
            <a:off x="6064006" y="1974729"/>
            <a:ext cx="308619" cy="123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AF55DD1B-A23F-420D-BE15-9B6834ECAE21}"/>
              </a:ext>
            </a:extLst>
          </p:cNvPr>
          <p:cNvSpPr/>
          <p:nvPr/>
        </p:nvSpPr>
        <p:spPr>
          <a:xfrm>
            <a:off x="4286959" y="1775318"/>
            <a:ext cx="2828763" cy="707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화살표: 아래쪽 45">
            <a:extLst>
              <a:ext uri="{FF2B5EF4-FFF2-40B4-BE49-F238E27FC236}">
                <a16:creationId xmlns:a16="http://schemas.microsoft.com/office/drawing/2014/main" id="{29182321-13B4-448A-A16E-7EE04C799FBE}"/>
              </a:ext>
            </a:extLst>
          </p:cNvPr>
          <p:cNvSpPr/>
          <p:nvPr/>
        </p:nvSpPr>
        <p:spPr>
          <a:xfrm>
            <a:off x="3924182" y="1436091"/>
            <a:ext cx="175505" cy="51031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6F30354-33C8-482B-8763-8F1D58849D11}"/>
              </a:ext>
            </a:extLst>
          </p:cNvPr>
          <p:cNvSpPr txBox="1"/>
          <p:nvPr/>
        </p:nvSpPr>
        <p:spPr>
          <a:xfrm>
            <a:off x="3250878" y="1128313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12.47 mm</a:t>
            </a:r>
            <a:endParaRPr lang="ko-KR" altLang="en-US" sz="1400" dirty="0"/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D52EC614-B72E-4DF1-A383-6132D9FFE8B6}"/>
              </a:ext>
            </a:extLst>
          </p:cNvPr>
          <p:cNvCxnSpPr>
            <a:cxnSpLocks/>
            <a:stCxn id="36" idx="0"/>
          </p:cNvCxnSpPr>
          <p:nvPr/>
        </p:nvCxnSpPr>
        <p:spPr>
          <a:xfrm flipH="1">
            <a:off x="6256421" y="2002952"/>
            <a:ext cx="2768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27569E35-DA13-4E47-8A01-6EC4C33A4C3D}"/>
              </a:ext>
            </a:extLst>
          </p:cNvPr>
          <p:cNvSpPr/>
          <p:nvPr/>
        </p:nvSpPr>
        <p:spPr>
          <a:xfrm rot="2700000">
            <a:off x="5244397" y="2463143"/>
            <a:ext cx="756935" cy="59422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/>
              <a:t>Laser</a:t>
            </a:r>
          </a:p>
          <a:p>
            <a:pPr algn="ctr"/>
            <a:r>
              <a:rPr lang="en-US" altLang="ko-KR" sz="1100" dirty="0"/>
              <a:t>(</a:t>
            </a:r>
            <a:r>
              <a:rPr lang="en-US" altLang="ko-KR" sz="1100" dirty="0" err="1"/>
              <a:t>ChDR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5933EF45-8515-4C44-8DD5-914429FBCB5B}"/>
              </a:ext>
            </a:extLst>
          </p:cNvPr>
          <p:cNvCxnSpPr>
            <a:cxnSpLocks/>
            <a:stCxn id="49" idx="1"/>
          </p:cNvCxnSpPr>
          <p:nvPr/>
        </p:nvCxnSpPr>
        <p:spPr>
          <a:xfrm flipH="1" flipV="1">
            <a:off x="4552968" y="1804503"/>
            <a:ext cx="802279" cy="68813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AEEBEE84-9EC5-45F5-A87C-07C3A29A78A9}"/>
              </a:ext>
            </a:extLst>
          </p:cNvPr>
          <p:cNvCxnSpPr>
            <a:cxnSpLocks/>
          </p:cNvCxnSpPr>
          <p:nvPr/>
        </p:nvCxnSpPr>
        <p:spPr>
          <a:xfrm flipH="1">
            <a:off x="4544790" y="1829182"/>
            <a:ext cx="4253" cy="360307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이등변 삼각형 51">
            <a:extLst>
              <a:ext uri="{FF2B5EF4-FFF2-40B4-BE49-F238E27FC236}">
                <a16:creationId xmlns:a16="http://schemas.microsoft.com/office/drawing/2014/main" id="{E45F7056-C165-4DA8-8BF7-AD3382B5F44C}"/>
              </a:ext>
            </a:extLst>
          </p:cNvPr>
          <p:cNvSpPr/>
          <p:nvPr/>
        </p:nvSpPr>
        <p:spPr>
          <a:xfrm rot="10800000">
            <a:off x="4195234" y="1746626"/>
            <a:ext cx="364130" cy="18465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D881CA1E-D874-405B-9E02-EED9F8D4A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5736" y="1658601"/>
            <a:ext cx="2931353" cy="2198515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81FD9A55-542E-4DED-81F7-7C4AB25C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23429" y="1034342"/>
            <a:ext cx="3994015" cy="2995511"/>
          </a:xfrm>
          <a:prstGeom prst="rect">
            <a:avLst/>
          </a:prstGeom>
        </p:spPr>
      </p:pic>
      <p:sp>
        <p:nvSpPr>
          <p:cNvPr id="55" name="직사각형 54">
            <a:extLst>
              <a:ext uri="{FF2B5EF4-FFF2-40B4-BE49-F238E27FC236}">
                <a16:creationId xmlns:a16="http://schemas.microsoft.com/office/drawing/2014/main" id="{71A2D3AB-E10D-43CE-8DE9-85AC8634A129}"/>
              </a:ext>
            </a:extLst>
          </p:cNvPr>
          <p:cNvSpPr/>
          <p:nvPr/>
        </p:nvSpPr>
        <p:spPr>
          <a:xfrm>
            <a:off x="7355137" y="5309446"/>
            <a:ext cx="31555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</a:p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MVL35M23 (35mm)</a:t>
            </a:r>
          </a:p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MVL7000 (Zoom 18-108)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3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id="{2B7004BC-372A-4945-9C83-E56921E6ACCC}"/>
              </a:ext>
            </a:extLst>
          </p:cNvPr>
          <p:cNvGrpSpPr/>
          <p:nvPr/>
        </p:nvGrpSpPr>
        <p:grpSpPr>
          <a:xfrm>
            <a:off x="144600" y="0"/>
            <a:ext cx="11094900" cy="6858000"/>
            <a:chOff x="144600" y="0"/>
            <a:chExt cx="11094900" cy="6858000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935767F8-7758-4307-B5C1-18CFF0AB1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500" y="0"/>
              <a:ext cx="10287000" cy="6858000"/>
            </a:xfrm>
            <a:prstGeom prst="rect">
              <a:avLst/>
            </a:prstGeom>
          </p:spPr>
        </p:pic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46241D56-3CC0-43CE-8DDF-0F0E409AEEC9}"/>
                </a:ext>
              </a:extLst>
            </p:cNvPr>
            <p:cNvGrpSpPr/>
            <p:nvPr/>
          </p:nvGrpSpPr>
          <p:grpSpPr>
            <a:xfrm>
              <a:off x="2332463" y="1498600"/>
              <a:ext cx="374855" cy="568748"/>
              <a:chOff x="2332463" y="1498600"/>
              <a:chExt cx="374855" cy="568748"/>
            </a:xfrm>
          </p:grpSpPr>
          <p:sp>
            <p:nvSpPr>
              <p:cNvPr id="22" name="순서도: 수동 연산 21">
                <a:extLst>
                  <a:ext uri="{FF2B5EF4-FFF2-40B4-BE49-F238E27FC236}">
                    <a16:creationId xmlns:a16="http://schemas.microsoft.com/office/drawing/2014/main" id="{28203D24-5AD3-48DE-A060-6F833BB18025}"/>
                  </a:ext>
                </a:extLst>
              </p:cNvPr>
              <p:cNvSpPr/>
              <p:nvPr/>
            </p:nvSpPr>
            <p:spPr>
              <a:xfrm rot="10800000">
                <a:off x="2372153" y="1868558"/>
                <a:ext cx="295474" cy="198790"/>
              </a:xfrm>
              <a:prstGeom prst="flowChartManualOpera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3F2F1070-DCC8-416C-9960-94D9253DCD15}"/>
                  </a:ext>
                </a:extLst>
              </p:cNvPr>
              <p:cNvSpPr/>
              <p:nvPr/>
            </p:nvSpPr>
            <p:spPr>
              <a:xfrm rot="16200000">
                <a:off x="2334912" y="1496151"/>
                <a:ext cx="369958" cy="3748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49E479-C392-418F-8208-3E20797CCA4F}"/>
                </a:ext>
              </a:extLst>
            </p:cNvPr>
            <p:cNvSpPr txBox="1"/>
            <p:nvPr/>
          </p:nvSpPr>
          <p:spPr>
            <a:xfrm>
              <a:off x="1718067" y="1190822"/>
              <a:ext cx="16036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Horizontal profile</a:t>
              </a:r>
              <a:endParaRPr lang="ko-KR" alt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D8D54A-26A3-4D38-811A-2B5A3E5611C8}"/>
                </a:ext>
              </a:extLst>
            </p:cNvPr>
            <p:cNvSpPr txBox="1"/>
            <p:nvPr/>
          </p:nvSpPr>
          <p:spPr>
            <a:xfrm>
              <a:off x="144600" y="2835124"/>
              <a:ext cx="1359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Vertical profile</a:t>
              </a:r>
              <a:endParaRPr lang="ko-KR" altLang="en-US" sz="1400" dirty="0"/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22141E14-D68C-4ECE-941F-B37B8A17C839}"/>
                </a:ext>
              </a:extLst>
            </p:cNvPr>
            <p:cNvGrpSpPr/>
            <p:nvPr/>
          </p:nvGrpSpPr>
          <p:grpSpPr>
            <a:xfrm rot="16200000">
              <a:off x="423548" y="3118951"/>
              <a:ext cx="374855" cy="568748"/>
              <a:chOff x="2332463" y="1498600"/>
              <a:chExt cx="374855" cy="568748"/>
            </a:xfrm>
          </p:grpSpPr>
          <p:sp>
            <p:nvSpPr>
              <p:cNvPr id="20" name="순서도: 수동 연산 19">
                <a:extLst>
                  <a:ext uri="{FF2B5EF4-FFF2-40B4-BE49-F238E27FC236}">
                    <a16:creationId xmlns:a16="http://schemas.microsoft.com/office/drawing/2014/main" id="{8CE18F34-41CD-48AB-8DE2-A6B00FB9BD02}"/>
                  </a:ext>
                </a:extLst>
              </p:cNvPr>
              <p:cNvSpPr/>
              <p:nvPr/>
            </p:nvSpPr>
            <p:spPr>
              <a:xfrm rot="10800000">
                <a:off x="2372153" y="1868558"/>
                <a:ext cx="295474" cy="198790"/>
              </a:xfrm>
              <a:prstGeom prst="flowChartManualOpera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58B8C6BC-573A-48EF-AF14-72F4A758BEDE}"/>
                  </a:ext>
                </a:extLst>
              </p:cNvPr>
              <p:cNvSpPr/>
              <p:nvPr/>
            </p:nvSpPr>
            <p:spPr>
              <a:xfrm rot="16200000">
                <a:off x="2334912" y="1496151"/>
                <a:ext cx="369958" cy="37485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64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Expected results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5A92E4-1BF4-4E89-BC60-274642E9FEFB}"/>
              </a:ext>
            </a:extLst>
          </p:cNvPr>
          <p:cNvSpPr txBox="1"/>
          <p:nvPr/>
        </p:nvSpPr>
        <p:spPr>
          <a:xfrm>
            <a:off x="952500" y="4780280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3 GeV 600 nm 0’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2175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B207BB3-8A7A-4B03-BE03-7AC7C767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B7BD6C-3C71-4044-B7AF-02DA0815E955}"/>
              </a:ext>
            </a:extLst>
          </p:cNvPr>
          <p:cNvSpPr txBox="1"/>
          <p:nvPr/>
        </p:nvSpPr>
        <p:spPr>
          <a:xfrm>
            <a:off x="952500" y="4780280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100 MeV 600 nm 20’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995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Bunch length measurement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1F2C362B-6752-4C48-8C70-B883288EF390}"/>
                  </a:ext>
                </a:extLst>
              </p:cNvPr>
              <p:cNvSpPr/>
              <p:nvPr/>
            </p:nvSpPr>
            <p:spPr>
              <a:xfrm>
                <a:off x="1551921" y="1336706"/>
                <a:ext cx="3807902" cy="8933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𝑏𝑢𝑛𝑐h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ko-KR" altLang="en-US" sz="240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sSup>
                        <m:sSup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sz="2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ko-KR" altLang="en-US" sz="2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ko-KR" altLang="en-US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altLang="ko-KR" sz="2400" dirty="0"/>
              </a:p>
            </p:txBody>
          </p:sp>
        </mc:Choice>
        <mc:Fallback xmlns=""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1F2C362B-6752-4C48-8C70-B883288EF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921" y="1336706"/>
                <a:ext cx="3807902" cy="8933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직사각형 53">
            <a:extLst>
              <a:ext uri="{FF2B5EF4-FFF2-40B4-BE49-F238E27FC236}">
                <a16:creationId xmlns:a16="http://schemas.microsoft.com/office/drawing/2014/main" id="{3F6448B8-7D72-4005-9651-119951453010}"/>
              </a:ext>
            </a:extLst>
          </p:cNvPr>
          <p:cNvSpPr/>
          <p:nvPr/>
        </p:nvSpPr>
        <p:spPr>
          <a:xfrm>
            <a:off x="1631147" y="1410119"/>
            <a:ext cx="1244400" cy="8394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4DED22-837B-4B6C-B87D-200382B28875}"/>
              </a:ext>
            </a:extLst>
          </p:cNvPr>
          <p:cNvSpPr txBox="1"/>
          <p:nvPr/>
        </p:nvSpPr>
        <p:spPr>
          <a:xfrm>
            <a:off x="1536334" y="2378323"/>
            <a:ext cx="1896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What we Measure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(Coherent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B318D9-163E-43DA-92A3-8DDA25C046E7}"/>
              </a:ext>
            </a:extLst>
          </p:cNvPr>
          <p:cNvSpPr txBox="1"/>
          <p:nvPr/>
        </p:nvSpPr>
        <p:spPr>
          <a:xfrm>
            <a:off x="7122386" y="630972"/>
            <a:ext cx="3376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What we already know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(Incoherent / Single particle </a:t>
            </a:r>
            <a:r>
              <a:rPr lang="en-US" altLang="ko-KR" sz="1600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7B2C01-D421-4D2D-A111-41BCA4D8CCA2}"/>
              </a:ext>
            </a:extLst>
          </p:cNvPr>
          <p:cNvSpPr txBox="1"/>
          <p:nvPr/>
        </p:nvSpPr>
        <p:spPr>
          <a:xfrm>
            <a:off x="3693402" y="2452471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What we want to know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(Bunch length)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38501880-0F6F-44ED-8521-715C17889894}"/>
              </a:ext>
            </a:extLst>
          </p:cNvPr>
          <p:cNvSpPr/>
          <p:nvPr/>
        </p:nvSpPr>
        <p:spPr>
          <a:xfrm>
            <a:off x="3631293" y="1411449"/>
            <a:ext cx="603824" cy="818578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A231DB1B-A384-4B57-9628-D9334CE584A0}"/>
              </a:ext>
            </a:extLst>
          </p:cNvPr>
          <p:cNvSpPr/>
          <p:nvPr/>
        </p:nvSpPr>
        <p:spPr>
          <a:xfrm>
            <a:off x="4265097" y="1410118"/>
            <a:ext cx="1094725" cy="81990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4F43F4CD-1E60-4C3A-882B-FFFD0423502B}"/>
              </a:ext>
            </a:extLst>
          </p:cNvPr>
          <p:cNvCxnSpPr>
            <a:cxnSpLocks/>
            <a:stCxn id="59" idx="2"/>
            <a:endCxn id="57" idx="0"/>
          </p:cNvCxnSpPr>
          <p:nvPr/>
        </p:nvCxnSpPr>
        <p:spPr>
          <a:xfrm flipH="1">
            <a:off x="4812459" y="2230027"/>
            <a:ext cx="1" cy="2224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그림 62">
            <a:extLst>
              <a:ext uri="{FF2B5EF4-FFF2-40B4-BE49-F238E27FC236}">
                <a16:creationId xmlns:a16="http://schemas.microsoft.com/office/drawing/2014/main" id="{6B6CFA78-B0E0-4C4F-A270-739557369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58" y="3111395"/>
            <a:ext cx="4574821" cy="3431116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19ABDC0F-339D-4780-8698-BE3F7CE82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390" y="1488540"/>
            <a:ext cx="4169004" cy="333520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23EAB68-CEC8-41FF-9D90-36BDA36FC267}"/>
              </a:ext>
            </a:extLst>
          </p:cNvPr>
          <p:cNvSpPr/>
          <p:nvPr/>
        </p:nvSpPr>
        <p:spPr>
          <a:xfrm>
            <a:off x="6942615" y="4953961"/>
            <a:ext cx="3832524" cy="1152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IBS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TW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Laser,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LWFA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Expected e-beam parameters: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500 MeV,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1~5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fs(0.3~1.5 um), 10 pc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FDFF5394-E558-49BF-BED7-8F4EC47B216B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2484671" y="2963098"/>
            <a:ext cx="0" cy="580202"/>
          </a:xfrm>
          <a:prstGeom prst="straightConnector1">
            <a:avLst/>
          </a:prstGeom>
          <a:ln w="12700">
            <a:solidFill>
              <a:srgbClr val="FF09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61BE027B-9A05-40F8-8661-0D6D9074A7AA}"/>
              </a:ext>
            </a:extLst>
          </p:cNvPr>
          <p:cNvCxnSpPr>
            <a:cxnSpLocks/>
          </p:cNvCxnSpPr>
          <p:nvPr/>
        </p:nvCxnSpPr>
        <p:spPr>
          <a:xfrm flipH="1">
            <a:off x="3320717" y="3048605"/>
            <a:ext cx="1033343" cy="71126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52FE2426-D4A0-49B0-B421-58CA607709EC}"/>
              </a:ext>
            </a:extLst>
          </p:cNvPr>
          <p:cNvCxnSpPr>
            <a:cxnSpLocks/>
            <a:stCxn id="58" idx="2"/>
          </p:cNvCxnSpPr>
          <p:nvPr/>
        </p:nvCxnSpPr>
        <p:spPr>
          <a:xfrm flipH="1">
            <a:off x="2905527" y="2230027"/>
            <a:ext cx="1027678" cy="12470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연결선: 꺾임 85">
            <a:extLst>
              <a:ext uri="{FF2B5EF4-FFF2-40B4-BE49-F238E27FC236}">
                <a16:creationId xmlns:a16="http://schemas.microsoft.com/office/drawing/2014/main" id="{AA9A5A19-FDBB-4352-9E2C-E67FD6693AFA}"/>
              </a:ext>
            </a:extLst>
          </p:cNvPr>
          <p:cNvCxnSpPr>
            <a:stCxn id="58" idx="0"/>
            <a:endCxn id="56" idx="1"/>
          </p:cNvCxnSpPr>
          <p:nvPr/>
        </p:nvCxnSpPr>
        <p:spPr>
          <a:xfrm rot="5400000" flipH="1" flipV="1">
            <a:off x="5283751" y="-427185"/>
            <a:ext cx="488089" cy="318918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30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70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Time table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641900-1079-4964-AD79-7974F19CC3E3}"/>
              </a:ext>
            </a:extLst>
          </p:cNvPr>
          <p:cNvSpPr txBox="1"/>
          <p:nvPr/>
        </p:nvSpPr>
        <p:spPr>
          <a:xfrm>
            <a:off x="271463" y="842963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1. Photon beam profile monitor (ionization profile monitor)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화살표: 오른쪽 2">
            <a:extLst>
              <a:ext uri="{FF2B5EF4-FFF2-40B4-BE49-F238E27FC236}">
                <a16:creationId xmlns:a16="http://schemas.microsoft.com/office/drawing/2014/main" id="{9345E06A-63C7-4F33-B3AD-E6A33DAED8E5}"/>
              </a:ext>
            </a:extLst>
          </p:cNvPr>
          <p:cNvSpPr/>
          <p:nvPr/>
        </p:nvSpPr>
        <p:spPr>
          <a:xfrm>
            <a:off x="323850" y="1365912"/>
            <a:ext cx="11544300" cy="55721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A9B9F-354D-469B-8D85-4A7BB63C1BDE}"/>
              </a:ext>
            </a:extLst>
          </p:cNvPr>
          <p:cNvSpPr txBox="1"/>
          <p:nvPr/>
        </p:nvSpPr>
        <p:spPr>
          <a:xfrm>
            <a:off x="293930" y="203311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25.01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46B8C-DE12-40CB-90D5-B0CB7ECA04B7}"/>
              </a:ext>
            </a:extLst>
          </p:cNvPr>
          <p:cNvSpPr txBox="1"/>
          <p:nvPr/>
        </p:nvSpPr>
        <p:spPr>
          <a:xfrm>
            <a:off x="364330" y="2557463"/>
            <a:ext cx="3310833" cy="226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4GSR 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장비 심의 및 발주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Internal review meeting for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장비 심의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on Jan. 8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PAL-XFEL XIBPM</a:t>
            </a:r>
            <a:r>
              <a: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upgrade and</a:t>
            </a:r>
            <a:r>
              <a: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SX</a:t>
            </a:r>
            <a:r>
              <a: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D5A712-F72F-4E59-B128-B17AC618E148}"/>
              </a:ext>
            </a:extLst>
          </p:cNvPr>
          <p:cNvSpPr txBox="1"/>
          <p:nvPr/>
        </p:nvSpPr>
        <p:spPr>
          <a:xfrm>
            <a:off x="4301547" y="203311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25.02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E5132C-F90D-41FD-9FD2-63853B7EB075}"/>
              </a:ext>
            </a:extLst>
          </p:cNvPr>
          <p:cNvSpPr txBox="1"/>
          <p:nvPr/>
        </p:nvSpPr>
        <p:spPr>
          <a:xfrm>
            <a:off x="4301547" y="2557463"/>
            <a:ext cx="2628900" cy="415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Equipment fabrication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B7F4B4-6E21-439B-B8B8-0A8FBAF6351D}"/>
              </a:ext>
            </a:extLst>
          </p:cNvPr>
          <p:cNvSpPr txBox="1"/>
          <p:nvPr/>
        </p:nvSpPr>
        <p:spPr>
          <a:xfrm>
            <a:off x="4286823" y="4818146"/>
            <a:ext cx="5161977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Complete the draft of the design paper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or include the content of the XFEL experiment.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B1B38F-D232-4799-8F7D-B887886421CF}"/>
              </a:ext>
            </a:extLst>
          </p:cNvPr>
          <p:cNvSpPr txBox="1"/>
          <p:nvPr/>
        </p:nvSpPr>
        <p:spPr>
          <a:xfrm>
            <a:off x="8068124" y="203311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25.05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A9A14B-8717-4082-ACF2-7D3F5C19872C}"/>
              </a:ext>
            </a:extLst>
          </p:cNvPr>
          <p:cNvSpPr txBox="1"/>
          <p:nvPr/>
        </p:nvSpPr>
        <p:spPr>
          <a:xfrm>
            <a:off x="4301547" y="3037322"/>
            <a:ext cx="3310833" cy="15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Chamber fabrication will take 2–3 months, while there are no deadline issues for other components.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F943D9-139B-4185-8C23-69FF9C295B83}"/>
              </a:ext>
            </a:extLst>
          </p:cNvPr>
          <p:cNvSpPr txBox="1"/>
          <p:nvPr/>
        </p:nvSpPr>
        <p:spPr>
          <a:xfrm>
            <a:off x="8068124" y="2552301"/>
            <a:ext cx="2628900" cy="11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Complete fabrication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Vacuum test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PLS-II BL-6C test</a:t>
            </a:r>
          </a:p>
        </p:txBody>
      </p:sp>
    </p:spTree>
    <p:extLst>
      <p:ext uri="{BB962C8B-B14F-4D97-AF65-F5344CB8AC3E}">
        <p14:creationId xmlns:p14="http://schemas.microsoft.com/office/powerpoint/2010/main" val="3962091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4746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Radiator (with capillary) design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06D3651-D0C7-439D-8245-33B55EBF0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512" y="1325153"/>
            <a:ext cx="7415488" cy="47832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B82CE1-B64D-4BA9-AF4A-096929A817F2}"/>
              </a:ext>
            </a:extLst>
          </p:cNvPr>
          <p:cNvSpPr txBox="1"/>
          <p:nvPr/>
        </p:nvSpPr>
        <p:spPr>
          <a:xfrm>
            <a:off x="7298880" y="6108379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</a:p>
        </p:txBody>
      </p:sp>
    </p:spTree>
    <p:extLst>
      <p:ext uri="{BB962C8B-B14F-4D97-AF65-F5344CB8AC3E}">
        <p14:creationId xmlns:p14="http://schemas.microsoft.com/office/powerpoint/2010/main" val="392085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312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Experimental set-up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704F6DE-B6BF-45E2-A8C5-0CD68B328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94" y="0"/>
            <a:ext cx="5143500" cy="6858000"/>
          </a:xfrm>
          <a:prstGeom prst="rect">
            <a:avLst/>
          </a:prstGeom>
        </p:spPr>
      </p:pic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6C50803E-CC00-4081-8B18-682B68CC1F63}"/>
              </a:ext>
            </a:extLst>
          </p:cNvPr>
          <p:cNvSpPr/>
          <p:nvPr/>
        </p:nvSpPr>
        <p:spPr>
          <a:xfrm>
            <a:off x="6655506" y="1025259"/>
            <a:ext cx="1204784" cy="59312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Laser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F44D991-0594-4B15-99DC-0FBE13A7648E}"/>
              </a:ext>
            </a:extLst>
          </p:cNvPr>
          <p:cNvSpPr/>
          <p:nvPr/>
        </p:nvSpPr>
        <p:spPr>
          <a:xfrm>
            <a:off x="8181565" y="969653"/>
            <a:ext cx="1081216" cy="6919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Capillary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99BC4A4-4962-4FEF-AB81-6D2C36EF1891}"/>
              </a:ext>
            </a:extLst>
          </p:cNvPr>
          <p:cNvSpPr/>
          <p:nvPr/>
        </p:nvSpPr>
        <p:spPr>
          <a:xfrm rot="2700000">
            <a:off x="8295798" y="4516566"/>
            <a:ext cx="1257451" cy="2512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Au Mirror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87595F7-652D-491C-B6F8-5C21DB712860}"/>
              </a:ext>
            </a:extLst>
          </p:cNvPr>
          <p:cNvSpPr/>
          <p:nvPr/>
        </p:nvSpPr>
        <p:spPr>
          <a:xfrm rot="2700000">
            <a:off x="11029867" y="4372404"/>
            <a:ext cx="1257451" cy="2512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Au Mirror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BF702631-4AB4-4ABF-9724-FD7C677A2AB9}"/>
              </a:ext>
            </a:extLst>
          </p:cNvPr>
          <p:cNvSpPr/>
          <p:nvPr/>
        </p:nvSpPr>
        <p:spPr>
          <a:xfrm rot="5400000">
            <a:off x="7836237" y="2963652"/>
            <a:ext cx="2841024" cy="33981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DF8ACCB3-A42E-4985-9226-9AE3F3BF55DB}"/>
              </a:ext>
            </a:extLst>
          </p:cNvPr>
          <p:cNvSpPr/>
          <p:nvPr/>
        </p:nvSpPr>
        <p:spPr>
          <a:xfrm rot="5400000">
            <a:off x="7836237" y="2963653"/>
            <a:ext cx="2841024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892CBAC9-B783-45F3-857F-1C2EDF65F949}"/>
              </a:ext>
            </a:extLst>
          </p:cNvPr>
          <p:cNvSpPr/>
          <p:nvPr/>
        </p:nvSpPr>
        <p:spPr>
          <a:xfrm>
            <a:off x="9421730" y="4451667"/>
            <a:ext cx="1960235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14D0597C-CFEC-4D23-B9BC-F50B24388AB4}"/>
              </a:ext>
            </a:extLst>
          </p:cNvPr>
          <p:cNvSpPr/>
          <p:nvPr/>
        </p:nvSpPr>
        <p:spPr>
          <a:xfrm rot="5400000">
            <a:off x="10311065" y="5578087"/>
            <a:ext cx="2355241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912AF39-A32D-40B8-94BF-E3D81B27BD0D}"/>
              </a:ext>
            </a:extLst>
          </p:cNvPr>
          <p:cNvSpPr/>
          <p:nvPr/>
        </p:nvSpPr>
        <p:spPr>
          <a:xfrm>
            <a:off x="10892287" y="6333697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Window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1F7FD7-0DA3-40AE-AD8B-9E14FD8FE263}"/>
              </a:ext>
            </a:extLst>
          </p:cNvPr>
          <p:cNvSpPr txBox="1"/>
          <p:nvPr/>
        </p:nvSpPr>
        <p:spPr>
          <a:xfrm>
            <a:off x="113342" y="874258"/>
            <a:ext cx="6369694" cy="2947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LWFA Experiment with IBS 150 TW Laser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The goal was to measure the length of the electron beam. (500 MeV, a few fs, 10 </a:t>
            </a:r>
            <a:r>
              <a:rPr lang="en-US" altLang="ko-KR" dirty="0" err="1"/>
              <a:t>pC</a:t>
            </a:r>
            <a:r>
              <a:rPr lang="en-US" altLang="ko-KR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Measuring </a:t>
            </a:r>
            <a:r>
              <a:rPr lang="en-US" altLang="ko-KR" dirty="0" err="1"/>
              <a:t>ChDR</a:t>
            </a:r>
            <a:r>
              <a:rPr lang="en-US" altLang="ko-KR" dirty="0"/>
              <a:t> coming off the edge of a capillary.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Beam transported using a 3’ Au mirror.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Outside the chamber, only passes through the filter and directly into the detector.</a:t>
            </a:r>
            <a:endParaRPr lang="ko-KR" altLang="en-US" dirty="0"/>
          </a:p>
        </p:txBody>
      </p:sp>
      <p:sp>
        <p:nvSpPr>
          <p:cNvPr id="26" name="화살표: 오른쪽 25">
            <a:extLst>
              <a:ext uri="{FF2B5EF4-FFF2-40B4-BE49-F238E27FC236}">
                <a16:creationId xmlns:a16="http://schemas.microsoft.com/office/drawing/2014/main" id="{A6AAFC25-F455-46A4-A326-D5F5CDF461B2}"/>
              </a:ext>
            </a:extLst>
          </p:cNvPr>
          <p:cNvSpPr/>
          <p:nvPr/>
        </p:nvSpPr>
        <p:spPr>
          <a:xfrm rot="5400000">
            <a:off x="762718" y="5141702"/>
            <a:ext cx="919286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D28FEF75-A557-4B60-B1F4-B9F0813FD86D}"/>
              </a:ext>
            </a:extLst>
          </p:cNvPr>
          <p:cNvSpPr/>
          <p:nvPr/>
        </p:nvSpPr>
        <p:spPr>
          <a:xfrm>
            <a:off x="703504" y="5903267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Window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C9AF3A0F-B9DF-4736-B344-DFD2648CC97E}"/>
              </a:ext>
            </a:extLst>
          </p:cNvPr>
          <p:cNvSpPr/>
          <p:nvPr/>
        </p:nvSpPr>
        <p:spPr>
          <a:xfrm>
            <a:off x="3236431" y="5876284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THz filter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968723BA-DA92-4EA9-AABD-1E75A4185327}"/>
              </a:ext>
            </a:extLst>
          </p:cNvPr>
          <p:cNvSpPr/>
          <p:nvPr/>
        </p:nvSpPr>
        <p:spPr>
          <a:xfrm rot="16200000">
            <a:off x="3373187" y="4987053"/>
            <a:ext cx="919286" cy="339811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2C80278A-E8FD-465D-A424-7BF8CC03A3A5}"/>
              </a:ext>
            </a:extLst>
          </p:cNvPr>
          <p:cNvSpPr/>
          <p:nvPr/>
        </p:nvSpPr>
        <p:spPr>
          <a:xfrm>
            <a:off x="3251317" y="4119035"/>
            <a:ext cx="1192796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Detector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F433CD91-D536-401E-8E0C-54285A6DE979}"/>
              </a:ext>
            </a:extLst>
          </p:cNvPr>
          <p:cNvSpPr/>
          <p:nvPr/>
        </p:nvSpPr>
        <p:spPr>
          <a:xfrm>
            <a:off x="628535" y="4119035"/>
            <a:ext cx="1192771" cy="496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Capillary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D4696A47-484A-4AF7-ACEA-4B0AC8083AA5}"/>
              </a:ext>
            </a:extLst>
          </p:cNvPr>
          <p:cNvSpPr/>
          <p:nvPr/>
        </p:nvSpPr>
        <p:spPr>
          <a:xfrm>
            <a:off x="2116068" y="5969639"/>
            <a:ext cx="919286" cy="33981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ChDR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B0D43-58BB-4F4B-9678-F739B3FF8DA3}"/>
              </a:ext>
            </a:extLst>
          </p:cNvPr>
          <p:cNvSpPr txBox="1"/>
          <p:nvPr/>
        </p:nvSpPr>
        <p:spPr>
          <a:xfrm>
            <a:off x="4143138" y="5009389"/>
            <a:ext cx="1641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Filtered signal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6026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312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Experimental set-up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FCB690-B3AC-45C4-ADB9-9D2EF95F3E50}"/>
              </a:ext>
            </a:extLst>
          </p:cNvPr>
          <p:cNvSpPr txBox="1"/>
          <p:nvPr/>
        </p:nvSpPr>
        <p:spPr>
          <a:xfrm>
            <a:off x="985303" y="724281"/>
            <a:ext cx="113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THz filter</a:t>
            </a:r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B8B5D6-E11A-49ED-BEEE-F7474EC9A6E4}"/>
              </a:ext>
            </a:extLst>
          </p:cNvPr>
          <p:cNvSpPr txBox="1"/>
          <p:nvPr/>
        </p:nvSpPr>
        <p:spPr>
          <a:xfrm>
            <a:off x="4079628" y="500452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THz detector </a:t>
            </a:r>
            <a:br>
              <a:rPr lang="en-US" altLang="ko-KR" dirty="0"/>
            </a:br>
            <a:r>
              <a:rPr lang="en-US" altLang="ko-KR" dirty="0"/>
              <a:t>(power meter, 0.1~30 THz)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2C8C0056-FFBE-4D95-84DF-E2F207126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87" y="1435730"/>
            <a:ext cx="2311566" cy="17336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E912FA0F-DFAF-4F19-B935-B2A58123A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1452" y="1473764"/>
            <a:ext cx="2268096" cy="17010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254EE7B-DC09-4DE8-8B4D-D3CF0FBAD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95" y="1146783"/>
            <a:ext cx="1733674" cy="2311565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BDDB73FC-7EC8-4DE6-AC04-9C6EF88FD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042" y="0"/>
            <a:ext cx="4669091" cy="350181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46BC9ED-0182-4203-9726-18AA7BE192EC}"/>
              </a:ext>
            </a:extLst>
          </p:cNvPr>
          <p:cNvSpPr txBox="1"/>
          <p:nvPr/>
        </p:nvSpPr>
        <p:spPr>
          <a:xfrm>
            <a:off x="134383" y="3495220"/>
            <a:ext cx="6873659" cy="3362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/>
              <a:t>Measurement Target</a:t>
            </a:r>
            <a:r>
              <a:rPr lang="en-US" altLang="ko-KR" dirty="0"/>
              <a:t>: Regions where the trends of Incoherent </a:t>
            </a:r>
            <a:r>
              <a:rPr lang="en-US" altLang="ko-KR" dirty="0" err="1"/>
              <a:t>ChDR</a:t>
            </a:r>
            <a:r>
              <a:rPr lang="en-US" altLang="ko-KR" dirty="0"/>
              <a:t> and Coherent </a:t>
            </a:r>
            <a:r>
              <a:rPr lang="en-US" altLang="ko-KR" dirty="0" err="1"/>
              <a:t>ChDR</a:t>
            </a:r>
            <a:r>
              <a:rPr lang="en-US" altLang="ko-KR" dirty="0"/>
              <a:t> differ.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As the bunch length increases, differences appear at lower frequencies.(1 fs </a:t>
            </a:r>
            <a:r>
              <a:rPr lang="en-US" altLang="ko-KR" dirty="0">
                <a:sym typeface="Wingdings" panose="05000000000000000000" pitchFamily="2" charset="2"/>
              </a:rPr>
              <a:t> ~80 THz, 5 fs  ~ 20 THz</a:t>
            </a:r>
            <a:r>
              <a:rPr lang="en-US" altLang="ko-KR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/>
              <a:t>Measurement Plan</a:t>
            </a:r>
            <a:r>
              <a:rPr lang="en-US" altLang="ko-KR" dirty="0"/>
              <a:t>: Use filters up to 20 THz and replace 5 filters sequentially from the highest frequency.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/>
              <a:t>Record beam energy and, if possible, beam size for each measurement.</a:t>
            </a:r>
            <a:endParaRPr lang="ko-KR" altLang="en-US" dirty="0"/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DB837CA4-3A52-4177-BAC2-2B794E551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687" y="3356182"/>
            <a:ext cx="4669091" cy="35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23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AF5CE-6D8C-4727-B135-3CA143D083AB}"/>
              </a:ext>
            </a:extLst>
          </p:cNvPr>
          <p:cNvSpPr txBox="1"/>
          <p:nvPr/>
        </p:nvSpPr>
        <p:spPr>
          <a:xfrm>
            <a:off x="594939" y="856672"/>
            <a:ext cx="10806125" cy="557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Electron Beam Profile Monitor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 current profile monitor is disassembled for cleaning.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Reassembly is planned in the tunnel before the scheduled installation at e-Labs.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After e-Labs installation: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Perform laser-based alignment (2-axis).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Follow with beam-based alignment (5-axis).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Significant time is expected to be required for alignment before actual 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measurements.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Bunch Length Measurement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 first experiment using the IBS 150 TW laser failed.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Aiming to find a facility capable of sub-</a:t>
            </a:r>
            <a:r>
              <a:rPr lang="en-US" altLang="ko-KR" sz="2000" dirty="0" err="1">
                <a:latin typeface="Arial" panose="020B0604020202020204" pitchFamily="34" charset="0"/>
                <a:cs typeface="Arial" panose="020B0604020202020204" pitchFamily="34" charset="0"/>
              </a:rPr>
              <a:t>pico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bunch length experiments and reattempt using the same method.</a:t>
            </a:r>
          </a:p>
        </p:txBody>
      </p:sp>
    </p:spTree>
    <p:extLst>
      <p:ext uri="{BB962C8B-B14F-4D97-AF65-F5344CB8AC3E}">
        <p14:creationId xmlns:p14="http://schemas.microsoft.com/office/powerpoint/2010/main" val="225509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7CDF19-17DC-4991-B118-46276C87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Appendix</a:t>
            </a:r>
            <a:br>
              <a:rPr lang="en-US" altLang="ko-KR" dirty="0"/>
            </a:br>
            <a:r>
              <a:rPr lang="en-US" altLang="ko-KR" sz="4800" dirty="0"/>
              <a:t> - Theoretical Background on </a:t>
            </a:r>
            <a:r>
              <a:rPr lang="en-US" altLang="ko-KR" sz="4800" dirty="0" err="1"/>
              <a:t>ChDR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F8EFDC-921E-4E4C-9241-C18A29892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6252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7A8DAF-7D5D-4F7A-8287-150BDD095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Cherenkov Radiation</a:t>
            </a:r>
            <a:endParaRPr lang="ko-KR" altLang="en-US" dirty="0"/>
          </a:p>
        </p:txBody>
      </p:sp>
      <p:pic>
        <p:nvPicPr>
          <p:cNvPr id="1026" name="Picture 2" descr="https://upload.wikimedia.org/wikipedia/commons/thumb/f/f2/Advanced_Test_Reactor.jpg/250px-Advanced_Test_Reactor.jpg">
            <a:extLst>
              <a:ext uri="{FF2B5EF4-FFF2-40B4-BE49-F238E27FC236}">
                <a16:creationId xmlns:a16="http://schemas.microsoft.com/office/drawing/2014/main" id="{0D2AC4CA-3F61-4156-97C1-DAC45216C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" y="1862137"/>
            <a:ext cx="238125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FFC0DA-FB4B-4364-8CAC-1B2B4B8FA9B6}"/>
              </a:ext>
            </a:extLst>
          </p:cNvPr>
          <p:cNvSpPr txBox="1"/>
          <p:nvPr/>
        </p:nvSpPr>
        <p:spPr>
          <a:xfrm>
            <a:off x="3463291" y="1422458"/>
            <a:ext cx="8153399" cy="3884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- Cherenkov(or Vavilov-Cherenkov) radiation is electromagnetic radiation emitted when charged particle moves faster than the light.</a:t>
            </a:r>
          </a:p>
          <a:p>
            <a:pPr>
              <a:lnSpc>
                <a:spcPct val="20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- The radiation is named after the Soviet scientist Pavel Cherenkov who was the first to detect it experimentally under the supervision of Sergey Vavilov at the Lebedev Institute in 1934.</a:t>
            </a:r>
          </a:p>
          <a:p>
            <a:pPr>
              <a:lnSpc>
                <a:spcPct val="20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- A theory of this effect was developed in 1938 within the framework of Einstein’s special relativity theory by Igor Tamm and Ilya Frank.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74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C4A71C-5243-4ACA-915C-35548974E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Classical Cherenkov Radiation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7986CC4-6BBD-4FD6-8AC3-CC607B9B8F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1959" y="1327560"/>
                <a:ext cx="6390041" cy="4408897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 speed : </a:t>
                </a:r>
                <a14:m>
                  <m:oMath xmlns:m="http://schemas.openxmlformats.org/officeDocument/2006/math">
                    <m:r>
                      <a:rPr lang="ko-KR" altLang="en-US" sz="24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ko-KR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ko-K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Light speed (in medium)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altLang="ko-K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Emission angle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24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altLang="ko-K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den>
                    </m:f>
                  </m:oMath>
                </a14:m>
                <a:endParaRPr lang="ko-KR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ko-KR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B7986CC4-6BBD-4FD6-8AC3-CC607B9B8F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1959" y="1327560"/>
                <a:ext cx="6390041" cy="4408897"/>
              </a:xfrm>
              <a:blipFill>
                <a:blip r:embed="rId3"/>
                <a:stretch>
                  <a:fillRect l="-1336" t="-179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>
            <a:extLst>
              <a:ext uri="{FF2B5EF4-FFF2-40B4-BE49-F238E27FC236}">
                <a16:creationId xmlns:a16="http://schemas.microsoft.com/office/drawing/2014/main" id="{9AC6EB32-78E9-4519-BB76-83B77478A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" y="1327560"/>
            <a:ext cx="4591050" cy="4772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E9035B-AC4E-456C-904A-8144225B1D1F}"/>
              </a:ext>
            </a:extLst>
          </p:cNvPr>
          <p:cNvSpPr txBox="1"/>
          <p:nvPr/>
        </p:nvSpPr>
        <p:spPr>
          <a:xfrm>
            <a:off x="786784" y="1360576"/>
            <a:ext cx="101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Vacuum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E7D95-CB39-40AC-A976-D10761D39ECC}"/>
              </a:ext>
            </a:extLst>
          </p:cNvPr>
          <p:cNvSpPr txBox="1"/>
          <p:nvPr/>
        </p:nvSpPr>
        <p:spPr>
          <a:xfrm>
            <a:off x="1384277" y="1781367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Glass</a:t>
            </a:r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33F4E1A4-9436-4B9D-BBA9-26A3E4E3B002}"/>
              </a:ext>
            </a:extLst>
          </p:cNvPr>
          <p:cNvCxnSpPr>
            <a:cxnSpLocks/>
          </p:cNvCxnSpPr>
          <p:nvPr/>
        </p:nvCxnSpPr>
        <p:spPr>
          <a:xfrm flipH="1">
            <a:off x="1782084" y="3952088"/>
            <a:ext cx="26700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24787DF-1883-4207-9600-CE2942FF7773}"/>
              </a:ext>
            </a:extLst>
          </p:cNvPr>
          <p:cNvSpPr txBox="1"/>
          <p:nvPr/>
        </p:nvSpPr>
        <p:spPr>
          <a:xfrm>
            <a:off x="3533205" y="4110060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Beam</a:t>
            </a:r>
            <a:endParaRPr lang="ko-KR" altLang="en-US" dirty="0"/>
          </a:p>
        </p:txBody>
      </p:sp>
      <p:pic>
        <p:nvPicPr>
          <p:cNvPr id="17" name="Picture 2" descr="Wave behaviour at different speeds">
            <a:extLst>
              <a:ext uri="{FF2B5EF4-FFF2-40B4-BE49-F238E27FC236}">
                <a16:creationId xmlns:a16="http://schemas.microsoft.com/office/drawing/2014/main" id="{47CD1031-828C-4306-98B7-FECC44B1D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05" y="4051878"/>
            <a:ext cx="5160497" cy="206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49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1139DC-F591-4806-B1F8-0B339675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Classical Cherenkov Radiation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F9C78B6-2EB7-4184-A577-9DF5559A6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16" y="1714881"/>
            <a:ext cx="2962275" cy="866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D52BA6-C1A0-47F8-A9EF-B57AD35DC6C4}"/>
              </a:ext>
            </a:extLst>
          </p:cNvPr>
          <p:cNvSpPr txBox="1"/>
          <p:nvPr/>
        </p:nvSpPr>
        <p:spPr>
          <a:xfrm>
            <a:off x="412058" y="969264"/>
            <a:ext cx="927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Charged particle moving with constant velocity and the charge and current densities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AFAA342-1D4D-4AA9-9E28-8049C56F5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266"/>
          <a:stretch/>
        </p:blipFill>
        <p:spPr>
          <a:xfrm>
            <a:off x="287662" y="3269361"/>
            <a:ext cx="4818317" cy="1704975"/>
          </a:xfrm>
          <a:prstGeom prst="rect">
            <a:avLst/>
          </a:prstGeom>
        </p:spPr>
      </p:pic>
      <p:sp>
        <p:nvSpPr>
          <p:cNvPr id="12" name="화살표: 아래쪽 11">
            <a:extLst>
              <a:ext uri="{FF2B5EF4-FFF2-40B4-BE49-F238E27FC236}">
                <a16:creationId xmlns:a16="http://schemas.microsoft.com/office/drawing/2014/main" id="{61C712FF-88DF-4238-AF53-40613B26B912}"/>
              </a:ext>
            </a:extLst>
          </p:cNvPr>
          <p:cNvSpPr/>
          <p:nvPr/>
        </p:nvSpPr>
        <p:spPr>
          <a:xfrm>
            <a:off x="2240859" y="2676934"/>
            <a:ext cx="451104" cy="450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B28C1-CC5A-4C25-A22F-166459D351FC}"/>
              </a:ext>
            </a:extLst>
          </p:cNvPr>
          <p:cNvSpPr txBox="1"/>
          <p:nvPr/>
        </p:nvSpPr>
        <p:spPr>
          <a:xfrm>
            <a:off x="2847871" y="2671185"/>
            <a:ext cx="2485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spectrum at </a:t>
            </a:r>
          </a:p>
          <a:p>
            <a:r>
              <a:rPr lang="en-US" dirty="0"/>
              <a:t>T(avg time=1/2*(</a:t>
            </a:r>
            <a:r>
              <a:rPr lang="en-US" dirty="0" err="1"/>
              <a:t>t+t</a:t>
            </a:r>
            <a:r>
              <a:rPr lang="en-US" dirty="0"/>
              <a:t>’))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3CD2A08-5866-43B6-BF76-FCBEBBD913A7}"/>
              </a:ext>
            </a:extLst>
          </p:cNvPr>
          <p:cNvSpPr/>
          <p:nvPr/>
        </p:nvSpPr>
        <p:spPr>
          <a:xfrm>
            <a:off x="3228411" y="4517136"/>
            <a:ext cx="1365504" cy="4450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8D131EB-2836-481C-A521-1016621B3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641" y="5358533"/>
            <a:ext cx="1724025" cy="8572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188F4C-7B8E-432D-81D5-7A4485F05B55}"/>
              </a:ext>
            </a:extLst>
          </p:cNvPr>
          <p:cNvSpPr txBox="1"/>
          <p:nvPr/>
        </p:nvSpPr>
        <p:spPr>
          <a:xfrm>
            <a:off x="3737666" y="557251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no radiation</a:t>
            </a: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93381333-503E-4077-8C21-3A131B48A713}"/>
              </a:ext>
            </a:extLst>
          </p:cNvPr>
          <p:cNvSpPr/>
          <p:nvPr/>
        </p:nvSpPr>
        <p:spPr>
          <a:xfrm>
            <a:off x="5437384" y="3953851"/>
            <a:ext cx="736983" cy="639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B737039-FE9B-4B21-B49A-4A6F14BA8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416" y="2994350"/>
            <a:ext cx="5562600" cy="2190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669163-B1D1-4413-9652-4980AEED70BE}"/>
              </a:ext>
            </a:extLst>
          </p:cNvPr>
          <p:cNvSpPr txBox="1"/>
          <p:nvPr/>
        </p:nvSpPr>
        <p:spPr>
          <a:xfrm>
            <a:off x="6617787" y="2148268"/>
            <a:ext cx="307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Frank-Tamm formula (1937)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4F97FFC7-C008-41FB-8E2D-E471896C7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1100" y="5510933"/>
            <a:ext cx="2876550" cy="5524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84E8E64-5052-4463-9C9D-A7277F55203B}"/>
              </a:ext>
            </a:extLst>
          </p:cNvPr>
          <p:cNvSpPr txBox="1"/>
          <p:nvPr/>
        </p:nvSpPr>
        <p:spPr>
          <a:xfrm>
            <a:off x="9351382" y="5572512"/>
            <a:ext cx="254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EM radiation emitted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BDB5DC-253D-437E-AF86-0F6BB0414BA5}"/>
              </a:ext>
            </a:extLst>
          </p:cNvPr>
          <p:cNvSpPr/>
          <p:nvPr/>
        </p:nvSpPr>
        <p:spPr>
          <a:xfrm>
            <a:off x="10354634" y="3634430"/>
            <a:ext cx="1537507" cy="4450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22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28B2222-486E-4617-AF0D-70D9D6AAC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519" y="1790700"/>
            <a:ext cx="5745781" cy="4309336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3B5788FE-EA10-4FE0-B0E1-DE38E727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Classical Cherenkov Radiation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7B615C9-EC1B-4019-AC3F-8B4BFAFC0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06" y="2549549"/>
            <a:ext cx="4010025" cy="10858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D3EB8F8-08DB-4E04-9005-AEF501C52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955" y="4633912"/>
            <a:ext cx="2876550" cy="552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55861-4778-4E1C-9D0A-EE1B511B7E0C}"/>
              </a:ext>
            </a:extLst>
          </p:cNvPr>
          <p:cNvSpPr txBox="1"/>
          <p:nvPr/>
        </p:nvSpPr>
        <p:spPr>
          <a:xfrm>
            <a:off x="857021" y="5319522"/>
            <a:ext cx="376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ε=2</a:t>
            </a:r>
            <a:r>
              <a:rPr lang="ko-KR" altLang="en-US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en-US" dirty="0"/>
              <a:t>Cherenkov angle </a:t>
            </a:r>
            <a:r>
              <a:rPr lang="el-GR" dirty="0"/>
              <a:t>θ</a:t>
            </a:r>
            <a:r>
              <a:rPr lang="en-US" dirty="0"/>
              <a:t> = 45°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2A514896-C14C-4348-95D2-83B36615C619}"/>
              </a:ext>
            </a:extLst>
          </p:cNvPr>
          <p:cNvSpPr/>
          <p:nvPr/>
        </p:nvSpPr>
        <p:spPr>
          <a:xfrm>
            <a:off x="7947851" y="5145929"/>
            <a:ext cx="1133856" cy="826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DC4AC7B5-85B1-43BD-A6A8-481662F7765C}"/>
              </a:ext>
            </a:extLst>
          </p:cNvPr>
          <p:cNvCxnSpPr>
            <a:cxnSpLocks/>
            <a:endCxn id="11" idx="3"/>
          </p:cNvCxnSpPr>
          <p:nvPr/>
        </p:nvCxnSpPr>
        <p:spPr>
          <a:xfrm>
            <a:off x="4618696" y="5688854"/>
            <a:ext cx="3495204" cy="162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28BFA1A-A5BF-4E94-BD4A-D4CC3CD6DC64}"/>
              </a:ext>
            </a:extLst>
          </p:cNvPr>
          <p:cNvSpPr txBox="1"/>
          <p:nvPr/>
        </p:nvSpPr>
        <p:spPr>
          <a:xfrm>
            <a:off x="667806" y="1335021"/>
            <a:ext cx="3654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number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/>
              <a:t>photons</a:t>
            </a:r>
            <a:r>
              <a:rPr lang="ko-KR" altLang="en-US" dirty="0"/>
              <a:t> </a:t>
            </a:r>
            <a:r>
              <a:rPr lang="en-US" altLang="ko-KR" dirty="0"/>
              <a:t>emitted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en-US" altLang="ko-KR" dirty="0"/>
              <a:t>per</a:t>
            </a:r>
            <a:r>
              <a:rPr lang="ko-KR" altLang="en-US" dirty="0"/>
              <a:t> </a:t>
            </a:r>
            <a:r>
              <a:rPr lang="en-US" altLang="ko-KR" dirty="0"/>
              <a:t>unit</a:t>
            </a:r>
            <a:r>
              <a:rPr lang="ko-KR" altLang="en-US" dirty="0"/>
              <a:t> </a:t>
            </a:r>
            <a:r>
              <a:rPr lang="en-US" altLang="ko-KR" dirty="0"/>
              <a:t>length</a:t>
            </a:r>
            <a:r>
              <a:rPr lang="ko-KR" altLang="en-US" dirty="0"/>
              <a:t> </a:t>
            </a:r>
            <a:r>
              <a:rPr lang="en-US" altLang="ko-KR" dirty="0"/>
              <a:t>per</a:t>
            </a:r>
            <a:r>
              <a:rPr lang="ko-KR" altLang="en-US" dirty="0"/>
              <a:t> </a:t>
            </a:r>
            <a:r>
              <a:rPr lang="en-US" altLang="ko-KR" dirty="0"/>
              <a:t>solid</a:t>
            </a:r>
            <a:r>
              <a:rPr lang="ko-KR" altLang="en-US" dirty="0"/>
              <a:t> </a:t>
            </a:r>
            <a:r>
              <a:rPr lang="en-US" altLang="ko-KR" dirty="0"/>
              <a:t>angle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2DFC5-813A-4045-B71F-127CE23EDD85}"/>
              </a:ext>
            </a:extLst>
          </p:cNvPr>
          <p:cNvSpPr txBox="1"/>
          <p:nvPr/>
        </p:nvSpPr>
        <p:spPr>
          <a:xfrm>
            <a:off x="608671" y="4131420"/>
            <a:ext cx="215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Cherenkov angle </a:t>
            </a:r>
            <a:r>
              <a:rPr lang="el-GR" dirty="0"/>
              <a:t>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24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FF6FCC-B34C-45E5-83BB-F61E1CDDB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Polarization radiation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423B00-6C81-4F24-A49F-FB76CBA77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59078CE-768F-448C-909C-3C35F2BC1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96" y="888365"/>
            <a:ext cx="9661208" cy="55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2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70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Time table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641900-1079-4964-AD79-7974F19CC3E3}"/>
              </a:ext>
            </a:extLst>
          </p:cNvPr>
          <p:cNvSpPr txBox="1"/>
          <p:nvPr/>
        </p:nvSpPr>
        <p:spPr>
          <a:xfrm>
            <a:off x="1824818" y="215473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1. Photon beam profile monitor (ionization profile monitor)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AEA42-E818-4F37-8269-5EAFD3554AD0}"/>
              </a:ext>
            </a:extLst>
          </p:cNvPr>
          <p:cNvSpPr txBox="1"/>
          <p:nvPr/>
        </p:nvSpPr>
        <p:spPr>
          <a:xfrm>
            <a:off x="392603" y="872614"/>
            <a:ext cx="8425255" cy="5303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>
                <a:latin typeface="+mj-lt"/>
                <a:cs typeface="Arial" panose="020B0604020202020204" pitchFamily="34" charset="0"/>
              </a:rPr>
              <a:t>XIBPM upgrade test plan</a:t>
            </a:r>
          </a:p>
          <a:p>
            <a:pPr>
              <a:lnSpc>
                <a:spcPct val="150000"/>
              </a:lnSpc>
            </a:pPr>
            <a:endParaRPr lang="en-US" altLang="ko-KR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Jan. 06. – XIBPM upgrade, </a:t>
            </a:r>
            <a:r>
              <a:rPr lang="en-US" altLang="ko-KR" b="1" dirty="0">
                <a:latin typeface="+mj-lt"/>
                <a:cs typeface="Arial" panose="020B0604020202020204" pitchFamily="34" charset="0"/>
              </a:rPr>
              <a:t>replacement of internal structures</a:t>
            </a:r>
            <a:r>
              <a:rPr lang="en-US" altLang="ko-KR" dirty="0"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US" altLang="ko-KR" dirty="0">
                <a:latin typeface="+mj-lt"/>
                <a:cs typeface="Arial" panose="020B0604020202020204" pitchFamily="34" charset="0"/>
              </a:rPr>
              <a:t>Jan. 08. – Discuss plans for measuring profile.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Jan. 13. – </a:t>
            </a:r>
            <a:r>
              <a:rPr lang="en-US" altLang="ko-KR" b="1" dirty="0">
                <a:latin typeface="+mj-lt"/>
                <a:cs typeface="Arial" panose="020B0604020202020204" pitchFamily="34" charset="0"/>
              </a:rPr>
              <a:t>Vertical</a:t>
            </a:r>
            <a:r>
              <a:rPr lang="en-US" altLang="ko-KR" dirty="0">
                <a:latin typeface="+mj-lt"/>
                <a:cs typeface="Arial" panose="020B0604020202020204" pitchFamily="34" charset="0"/>
              </a:rPr>
              <a:t> displacement measurement @ pink-beam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Jan. 14-17. – Chamber rotation and flange re-assemble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Jan. 20. – </a:t>
            </a:r>
            <a:r>
              <a:rPr lang="en-US" altLang="ko-KR" b="1" dirty="0">
                <a:latin typeface="+mj-lt"/>
                <a:cs typeface="Arial" panose="020B0604020202020204" pitchFamily="34" charset="0"/>
              </a:rPr>
              <a:t>Horizontal</a:t>
            </a:r>
            <a:r>
              <a:rPr lang="en-US" altLang="ko-KR" dirty="0">
                <a:latin typeface="+mj-lt"/>
                <a:cs typeface="Arial" panose="020B0604020202020204" pitchFamily="34" charset="0"/>
              </a:rPr>
              <a:t> displacement measurement @ pink- &amp; mono-beam</a:t>
            </a:r>
          </a:p>
          <a:p>
            <a:pPr>
              <a:lnSpc>
                <a:spcPct val="150000"/>
              </a:lnSpc>
            </a:pPr>
            <a:endParaRPr lang="en-US" altLang="ko-KR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+mj-lt"/>
                <a:cs typeface="Arial" panose="020B0604020202020204" pitchFamily="34" charset="0"/>
              </a:rPr>
              <a:t>(Plan) After Horizontal Experiment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      Target – Profile measurement test, Calibration</a:t>
            </a:r>
            <a:r>
              <a:rPr lang="ko-KR" altLang="en-US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+mj-lt"/>
                <a:cs typeface="Arial" panose="020B0604020202020204" pitchFamily="34" charset="0"/>
              </a:rPr>
              <a:t>method</a:t>
            </a:r>
            <a:r>
              <a:rPr lang="ko-KR" altLang="en-US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+mj-lt"/>
                <a:cs typeface="Arial" panose="020B0604020202020204" pitchFamily="34" charset="0"/>
              </a:rPr>
              <a:t>validation.</a:t>
            </a:r>
          </a:p>
          <a:p>
            <a:r>
              <a:rPr lang="en-US" altLang="ko-KR" dirty="0">
                <a:latin typeface="+mj-lt"/>
                <a:cs typeface="Arial" panose="020B0604020202020204" pitchFamily="34" charset="0"/>
              </a:rPr>
              <a:t>   Method  </a:t>
            </a:r>
            <a:r>
              <a:rPr lang="en-US" altLang="ko-KR" dirty="0">
                <a:cs typeface="Arial" panose="020B0604020202020204" pitchFamily="34" charset="0"/>
              </a:rPr>
              <a:t>–</a:t>
            </a:r>
            <a:r>
              <a:rPr lang="en-US" altLang="ko-KR" dirty="0">
                <a:latin typeface="+mj-lt"/>
                <a:cs typeface="Arial" panose="020B0604020202020204" pitchFamily="34" charset="0"/>
              </a:rPr>
              <a:t> Extremely high magnification to measure profile</a:t>
            </a:r>
            <a:br>
              <a:rPr lang="en-US" altLang="ko-KR" dirty="0">
                <a:latin typeface="+mj-lt"/>
                <a:cs typeface="Arial" panose="020B0604020202020204" pitchFamily="34" charset="0"/>
              </a:rPr>
            </a:br>
            <a:r>
              <a:rPr lang="en-US" altLang="ko-KR" dirty="0">
                <a:latin typeface="+mj-lt"/>
                <a:cs typeface="Arial" panose="020B0604020202020204" pitchFamily="34" charset="0"/>
              </a:rPr>
              <a:t>	    (XFEL beam size is ~50 um, current design resolution ~ 100 um)</a:t>
            </a:r>
          </a:p>
          <a:p>
            <a:endParaRPr lang="en-US" altLang="ko-KR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	</a:t>
            </a:r>
            <a:r>
              <a:rPr lang="ko-KR" altLang="en-US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ko-KR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Measurable range simulation in progress (to be discussed on 8th)</a:t>
            </a:r>
            <a:endParaRPr lang="ko-KR" alt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7D0CC2C-03C0-4945-B720-0E3678488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616" y="169307"/>
            <a:ext cx="3727324" cy="279808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969D874-70DA-466F-8E79-2462FD442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90" y="3090082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63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2032D0-4248-40AA-B5F1-4267D83D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Cherenkov Diffraction Radiation</a:t>
            </a:r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F115365-097A-47AA-B97C-2399CBB87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143" y="2101855"/>
            <a:ext cx="3257143" cy="46666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832B5AC-6C6B-46C5-9210-829EB9A31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143" y="3747432"/>
            <a:ext cx="5534533" cy="72326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43E0D2F-BF2E-4B6B-A69C-F7E6545CB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143" y="5595681"/>
            <a:ext cx="5371429" cy="61904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44DD27E-7D36-47F7-88DB-CCF45F51C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08279"/>
            <a:ext cx="4876800" cy="356235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6AFDCB6-12A4-487C-9D34-B038E6791F9E}"/>
              </a:ext>
            </a:extLst>
          </p:cNvPr>
          <p:cNvSpPr/>
          <p:nvPr/>
        </p:nvSpPr>
        <p:spPr>
          <a:xfrm>
            <a:off x="5046560" y="1336745"/>
            <a:ext cx="6781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 radiation field is a solution to the vacuum macroscopic Maxwell equation with the polarization current.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8073ACF7-71C3-4608-ABC6-09D89E52B683}"/>
                  </a:ext>
                </a:extLst>
              </p:cNvPr>
              <p:cNvSpPr/>
              <p:nvPr/>
            </p:nvSpPr>
            <p:spPr>
              <a:xfrm>
                <a:off x="5005388" y="2935299"/>
                <a:ext cx="6096000" cy="7134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altLang="ko-K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Maxwell’s equations lead to the following equation for the magnetic field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1" i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𝑝𝑜𝑙</m:t>
                        </m:r>
                      </m:sup>
                    </m:sSup>
                  </m:oMath>
                </a14:m>
                <a:r>
                  <a:rPr lang="en-US" altLang="ko-K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polarization radiation:</a:t>
                </a:r>
              </a:p>
            </p:txBody>
          </p:sp>
        </mc:Choice>
        <mc:Fallback xmlns=""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8073ACF7-71C3-4608-ABC6-09D89E52B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388" y="2935299"/>
                <a:ext cx="6096000" cy="713400"/>
              </a:xfrm>
              <a:prstGeom prst="rect">
                <a:avLst/>
              </a:prstGeom>
              <a:blipFill>
                <a:blip r:embed="rId7"/>
                <a:stretch>
                  <a:fillRect l="-1000" t="-4274" b="-1453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직사각형 4">
            <a:extLst>
              <a:ext uri="{FF2B5EF4-FFF2-40B4-BE49-F238E27FC236}">
                <a16:creationId xmlns:a16="http://schemas.microsoft.com/office/drawing/2014/main" id="{8F71D384-E21B-4325-9B19-C14AF04A9BCD}"/>
              </a:ext>
            </a:extLst>
          </p:cNvPr>
          <p:cNvSpPr/>
          <p:nvPr/>
        </p:nvSpPr>
        <p:spPr>
          <a:xfrm>
            <a:off x="5005388" y="471252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 spectral-angular density of polarized radiation can be determined from the relation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D9684F-BC17-48BA-8BD3-96378D22297B}"/>
              </a:ext>
            </a:extLst>
          </p:cNvPr>
          <p:cNvSpPr txBox="1"/>
          <p:nvPr/>
        </p:nvSpPr>
        <p:spPr>
          <a:xfrm>
            <a:off x="7125289" y="2494781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Substance</a:t>
            </a:r>
            <a:endParaRPr lang="ko-KR" altLang="en-US" dirty="0"/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BEEB2497-41B1-4613-BB99-9A1C49685B76}"/>
              </a:ext>
            </a:extLst>
          </p:cNvPr>
          <p:cNvCxnSpPr/>
          <p:nvPr/>
        </p:nvCxnSpPr>
        <p:spPr>
          <a:xfrm>
            <a:off x="7125289" y="2528648"/>
            <a:ext cx="12458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410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A5BE4A-A7A4-4FC7-B728-EA514227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Cherenkov Diffraction Radiation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E4C75F-BE15-43C4-B7CC-C954700C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38" y="3575211"/>
            <a:ext cx="7189921" cy="275523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6C959ED-5E4B-4208-877F-EE67DEEF1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61" y="3974808"/>
            <a:ext cx="3785692" cy="282222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12EFC82-3248-4434-AB9B-A284174E90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856" r="43204"/>
          <a:stretch/>
        </p:blipFill>
        <p:spPr>
          <a:xfrm>
            <a:off x="7705602" y="2871813"/>
            <a:ext cx="4143360" cy="1325563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26B15794-DC85-451C-9C1B-82008EC05F07}"/>
              </a:ext>
            </a:extLst>
          </p:cNvPr>
          <p:cNvCxnSpPr>
            <a:cxnSpLocks/>
          </p:cNvCxnSpPr>
          <p:nvPr/>
        </p:nvCxnSpPr>
        <p:spPr>
          <a:xfrm>
            <a:off x="220838" y="3483796"/>
            <a:ext cx="709436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F60526-CA60-4680-B343-00FA531FF02F}"/>
                  </a:ext>
                </a:extLst>
              </p:cNvPr>
              <p:cNvSpPr txBox="1"/>
              <p:nvPr/>
            </p:nvSpPr>
            <p:spPr>
              <a:xfrm>
                <a:off x="7705602" y="842988"/>
                <a:ext cx="3091103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Vertex angle of the prism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: Azimuthal angle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Polar angle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Impact parameter</a:t>
                </a:r>
                <a:b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Wavelength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F60526-CA60-4680-B343-00FA531FF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602" y="842988"/>
                <a:ext cx="3091103" cy="1477328"/>
              </a:xfrm>
              <a:prstGeom prst="rect">
                <a:avLst/>
              </a:prstGeom>
              <a:blipFill>
                <a:blip r:embed="rId5"/>
                <a:stretch>
                  <a:fillRect l="-592" t="-2058" r="-1381" b="-53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타원 8">
            <a:extLst>
              <a:ext uri="{FF2B5EF4-FFF2-40B4-BE49-F238E27FC236}">
                <a16:creationId xmlns:a16="http://schemas.microsoft.com/office/drawing/2014/main" id="{8AA3DBF9-CC40-4EE1-BF30-937B4167D311}"/>
              </a:ext>
            </a:extLst>
          </p:cNvPr>
          <p:cNvSpPr/>
          <p:nvPr/>
        </p:nvSpPr>
        <p:spPr>
          <a:xfrm>
            <a:off x="2460093" y="5385922"/>
            <a:ext cx="1452150" cy="826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C506991-39A7-4866-BE55-95E1B5F70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38" y="972451"/>
            <a:ext cx="6479822" cy="23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41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D98BF9-2B7B-454E-8277-B6F0A916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Cherenkov Diffraction Radiation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A4A94EF-7082-4AEA-AEA6-C3A600F3F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vs h and λ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FE15B449-257B-4810-893C-AD92659C4A41}"/>
              </a:ext>
            </a:extLst>
          </p:cNvPr>
          <p:cNvGrpSpPr/>
          <p:nvPr/>
        </p:nvGrpSpPr>
        <p:grpSpPr>
          <a:xfrm>
            <a:off x="0" y="1695315"/>
            <a:ext cx="12057790" cy="4850712"/>
            <a:chOff x="0" y="2007287"/>
            <a:chExt cx="12057790" cy="4850712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51A9F534-78C9-4E6B-91A5-40C2FA8F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07288"/>
              <a:ext cx="6063389" cy="4850711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EB1D2DA3-5A63-4FCF-AD6A-8B03C7D49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4400" y="2007287"/>
              <a:ext cx="6063390" cy="4850712"/>
            </a:xfrm>
            <a:prstGeom prst="rect">
              <a:avLst/>
            </a:prstGeom>
          </p:spPr>
        </p:pic>
      </p:grp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51AAF11F-EA0C-4B02-8765-D191A820726A}"/>
              </a:ext>
            </a:extLst>
          </p:cNvPr>
          <p:cNvCxnSpPr/>
          <p:nvPr/>
        </p:nvCxnSpPr>
        <p:spPr>
          <a:xfrm>
            <a:off x="462844" y="5670568"/>
            <a:ext cx="55315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8A8FDCDE-A0E9-40F6-93E2-FE7CAB61E322}"/>
              </a:ext>
            </a:extLst>
          </p:cNvPr>
          <p:cNvCxnSpPr/>
          <p:nvPr/>
        </p:nvCxnSpPr>
        <p:spPr>
          <a:xfrm>
            <a:off x="462844" y="5484302"/>
            <a:ext cx="553155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6235028-3D1C-45C2-9509-8FFE0B35525E}"/>
              </a:ext>
            </a:extLst>
          </p:cNvPr>
          <p:cNvCxnSpPr/>
          <p:nvPr/>
        </p:nvCxnSpPr>
        <p:spPr>
          <a:xfrm>
            <a:off x="462844" y="5316403"/>
            <a:ext cx="553155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479BAD97-F3B0-4D4D-AE31-65A0D3101BAB}"/>
              </a:ext>
            </a:extLst>
          </p:cNvPr>
          <p:cNvCxnSpPr/>
          <p:nvPr/>
        </p:nvCxnSpPr>
        <p:spPr>
          <a:xfrm>
            <a:off x="462844" y="4906081"/>
            <a:ext cx="55315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65D91CB8-E612-4C40-A17B-BD0DA20DC8BB}"/>
              </a:ext>
            </a:extLst>
          </p:cNvPr>
          <p:cNvSpPr/>
          <p:nvPr/>
        </p:nvSpPr>
        <p:spPr>
          <a:xfrm>
            <a:off x="563880" y="937664"/>
            <a:ext cx="4431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ChDR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vs h and λ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01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BEAA43-A1A4-44BB-B78F-4EA906CA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Beam profile monitor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E676C7B-C884-41DC-945E-DB5EDA668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90" y="1139825"/>
            <a:ext cx="10515600" cy="4351338"/>
          </a:xfrm>
        </p:spPr>
        <p:txBody>
          <a:bodyPr/>
          <a:lstStyle/>
          <a:p>
            <a:r>
              <a:rPr lang="en-US" altLang="ko-KR" dirty="0"/>
              <a:t>Extremely small divergence of </a:t>
            </a:r>
            <a:r>
              <a:rPr lang="en-US" altLang="ko-KR" dirty="0" err="1"/>
              <a:t>ChDR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8C95D8B-654F-4D95-86A4-D6FD3E39F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501" y="1838349"/>
            <a:ext cx="3785692" cy="282222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B493D9B-5CE8-4071-B798-0652756EB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55"/>
          <a:stretch/>
        </p:blipFill>
        <p:spPr>
          <a:xfrm>
            <a:off x="360807" y="1994816"/>
            <a:ext cx="6989705" cy="4274291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4E22AEE9-A6F3-4209-A537-EA2ED749E469}"/>
              </a:ext>
            </a:extLst>
          </p:cNvPr>
          <p:cNvGrpSpPr/>
          <p:nvPr/>
        </p:nvGrpSpPr>
        <p:grpSpPr>
          <a:xfrm>
            <a:off x="8616760" y="5217954"/>
            <a:ext cx="3088478" cy="1274921"/>
            <a:chOff x="8357117" y="4463103"/>
            <a:chExt cx="3088478" cy="1274921"/>
          </a:xfrm>
        </p:grpSpPr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D2CDD8FB-1F94-4945-BCA0-749983753F7E}"/>
                </a:ext>
              </a:extLst>
            </p:cNvPr>
            <p:cNvSpPr/>
            <p:nvPr/>
          </p:nvSpPr>
          <p:spPr>
            <a:xfrm rot="15125372">
              <a:off x="8928117" y="4405535"/>
              <a:ext cx="647700" cy="1200150"/>
            </a:xfrm>
            <a:prstGeom prst="triangl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8250D37D-FA24-4859-A90A-19C091A95272}"/>
                </a:ext>
              </a:extLst>
            </p:cNvPr>
            <p:cNvSpPr/>
            <p:nvPr/>
          </p:nvSpPr>
          <p:spPr>
            <a:xfrm rot="20525372">
              <a:off x="9680061" y="4492812"/>
              <a:ext cx="295275" cy="647701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이등변 삼각형 8">
              <a:extLst>
                <a:ext uri="{FF2B5EF4-FFF2-40B4-BE49-F238E27FC236}">
                  <a16:creationId xmlns:a16="http://schemas.microsoft.com/office/drawing/2014/main" id="{A9A4CA92-81E8-4E10-90A1-3E707EE149E2}"/>
                </a:ext>
              </a:extLst>
            </p:cNvPr>
            <p:cNvSpPr/>
            <p:nvPr/>
          </p:nvSpPr>
          <p:spPr>
            <a:xfrm rot="16829640">
              <a:off x="8951985" y="4699798"/>
              <a:ext cx="647700" cy="1200150"/>
            </a:xfrm>
            <a:prstGeom prst="triangl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145E2C13-EDA9-4C67-99E9-9123A99B519A}"/>
                </a:ext>
              </a:extLst>
            </p:cNvPr>
            <p:cNvSpPr/>
            <p:nvPr/>
          </p:nvSpPr>
          <p:spPr>
            <a:xfrm rot="629640">
              <a:off x="9735219" y="5090323"/>
              <a:ext cx="295275" cy="647701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4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4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E56D823-7946-4C60-9F5B-79E8CF7E6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033" t="21868" b="63822"/>
            <a:stretch/>
          </p:blipFill>
          <p:spPr>
            <a:xfrm>
              <a:off x="9992377" y="4614731"/>
              <a:ext cx="604453" cy="403861"/>
            </a:xfrm>
            <a:prstGeom prst="rect">
              <a:avLst/>
            </a:prstGeom>
          </p:spPr>
        </p:pic>
        <p:cxnSp>
          <p:nvCxnSpPr>
            <p:cNvPr id="12" name="직선 화살표 연결선 11">
              <a:extLst>
                <a:ext uri="{FF2B5EF4-FFF2-40B4-BE49-F238E27FC236}">
                  <a16:creationId xmlns:a16="http://schemas.microsoft.com/office/drawing/2014/main" id="{9E29743F-4B71-4083-ADE0-7B7C850988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6813" y="4546301"/>
              <a:ext cx="0" cy="6412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CA017D15-54C4-4FB0-A5ED-87F07A6DFB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7990" y="5187474"/>
              <a:ext cx="744349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7AD99-C84F-4D0C-8B4F-62488182C599}"/>
                </a:ext>
              </a:extLst>
            </p:cNvPr>
            <p:cNvSpPr txBox="1"/>
            <p:nvPr/>
          </p:nvSpPr>
          <p:spPr>
            <a:xfrm>
              <a:off x="8357117" y="4463103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74977E-2865-4A65-A002-C1440741C7E8}"/>
                </a:ext>
              </a:extLst>
            </p:cNvPr>
            <p:cNvSpPr txBox="1"/>
            <p:nvPr/>
          </p:nvSpPr>
          <p:spPr>
            <a:xfrm>
              <a:off x="9102727" y="5144924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414B7F-4E1C-4A2A-8229-2C3C32960AB2}"/>
                </a:ext>
              </a:extLst>
            </p:cNvPr>
            <p:cNvSpPr txBox="1"/>
            <p:nvPr/>
          </p:nvSpPr>
          <p:spPr>
            <a:xfrm>
              <a:off x="10554004" y="4606917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~mrad</a:t>
              </a:r>
            </a:p>
          </p:txBody>
        </p:sp>
      </p:grp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BE4AAC5B-761A-45AE-9046-9F8B1F44A5DA}"/>
              </a:ext>
            </a:extLst>
          </p:cNvPr>
          <p:cNvCxnSpPr/>
          <p:nvPr/>
        </p:nvCxnSpPr>
        <p:spPr>
          <a:xfrm>
            <a:off x="8915240" y="1600200"/>
            <a:ext cx="0" cy="1668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C377082-82B5-4C3D-A91B-351DEDFE10D3}"/>
              </a:ext>
            </a:extLst>
          </p:cNvPr>
          <p:cNvSpPr txBox="1"/>
          <p:nvPr/>
        </p:nvSpPr>
        <p:spPr>
          <a:xfrm>
            <a:off x="8385447" y="1147962"/>
            <a:ext cx="111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Radiator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584160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678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photon beam profile measurement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C7B0993-1BA1-4CDD-AE48-51260AA7A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630972"/>
            <a:ext cx="9410700" cy="6124575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56A10965-C3EA-46E3-BDB0-D40CD1C0B7CC}"/>
              </a:ext>
            </a:extLst>
          </p:cNvPr>
          <p:cNvSpPr/>
          <p:nvPr/>
        </p:nvSpPr>
        <p:spPr>
          <a:xfrm>
            <a:off x="6004193" y="2676954"/>
            <a:ext cx="1751682" cy="125592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DA9A1-2F5A-4073-A003-5B18F95A21CB}"/>
              </a:ext>
            </a:extLst>
          </p:cNvPr>
          <p:cNvSpPr txBox="1"/>
          <p:nvPr/>
        </p:nvSpPr>
        <p:spPr>
          <a:xfrm>
            <a:off x="5348000" y="2221556"/>
            <a:ext cx="420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Rep &lt;-&gt; E2 Diff.</a:t>
            </a:r>
            <a:r>
              <a:rPr lang="ko-KR" altLang="en-US" b="1" dirty="0"/>
              <a:t> ↑</a:t>
            </a:r>
            <a:r>
              <a:rPr lang="en-US" altLang="ko-KR" b="1" dirty="0"/>
              <a:t>-&gt; large</a:t>
            </a:r>
            <a:r>
              <a:rPr lang="ko-KR" altLang="en-US" b="1" dirty="0"/>
              <a:t> </a:t>
            </a:r>
            <a:r>
              <a:rPr lang="en-US" altLang="ko-KR" b="1" dirty="0"/>
              <a:t>gradient</a:t>
            </a:r>
            <a:endParaRPr lang="ko-KR" altLang="en-US" b="1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26BC2FEF-6645-42D5-84C3-1B313EA2469B}"/>
              </a:ext>
            </a:extLst>
          </p:cNvPr>
          <p:cNvSpPr/>
          <p:nvPr/>
        </p:nvSpPr>
        <p:spPr>
          <a:xfrm>
            <a:off x="5798545" y="4626939"/>
            <a:ext cx="1318352" cy="63013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B0BE7-3CCB-457A-ADF6-A1C6FB62A47B}"/>
              </a:ext>
            </a:extLst>
          </p:cNvPr>
          <p:cNvSpPr txBox="1"/>
          <p:nvPr/>
        </p:nvSpPr>
        <p:spPr>
          <a:xfrm>
            <a:off x="7021880" y="5072406"/>
            <a:ext cx="28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MCP V</a:t>
            </a:r>
            <a:r>
              <a:rPr lang="ko-KR" altLang="en-US" b="1" dirty="0"/>
              <a:t>↑</a:t>
            </a:r>
            <a:r>
              <a:rPr lang="en-US" altLang="ko-KR" b="1" dirty="0"/>
              <a:t> -&gt; gradient</a:t>
            </a:r>
            <a:r>
              <a:rPr lang="ko-KR" altLang="en-US" b="1" dirty="0"/>
              <a:t> ↑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F8BFA-3B84-4A00-BAF4-0036179F8A65}"/>
              </a:ext>
            </a:extLst>
          </p:cNvPr>
          <p:cNvSpPr txBox="1"/>
          <p:nvPr/>
        </p:nvSpPr>
        <p:spPr>
          <a:xfrm>
            <a:off x="4715219" y="1123576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Magnification = x2.90</a:t>
            </a:r>
            <a:endParaRPr lang="ko-KR" altLang="en-US" b="1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B6C7683-6CDD-43A1-99F6-0A61DDCC8238}"/>
              </a:ext>
            </a:extLst>
          </p:cNvPr>
          <p:cNvSpPr/>
          <p:nvPr/>
        </p:nvSpPr>
        <p:spPr>
          <a:xfrm>
            <a:off x="3254672" y="3120249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E2</a:t>
            </a:r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9349C31-EFAC-404F-9AF0-655176E81E89}"/>
              </a:ext>
            </a:extLst>
          </p:cNvPr>
          <p:cNvSpPr/>
          <p:nvPr/>
        </p:nvSpPr>
        <p:spPr>
          <a:xfrm>
            <a:off x="3254672" y="3951246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E1</a:t>
            </a:r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6244E61A-C652-4248-891B-32D5F483062D}"/>
              </a:ext>
            </a:extLst>
          </p:cNvPr>
          <p:cNvSpPr/>
          <p:nvPr/>
        </p:nvSpPr>
        <p:spPr>
          <a:xfrm>
            <a:off x="3443680" y="4808553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Shield</a:t>
            </a:r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F678AC3-E158-4C4B-850F-2085566B8468}"/>
              </a:ext>
            </a:extLst>
          </p:cNvPr>
          <p:cNvSpPr/>
          <p:nvPr/>
        </p:nvSpPr>
        <p:spPr>
          <a:xfrm>
            <a:off x="2811922" y="1634123"/>
            <a:ext cx="1072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err="1"/>
              <a:t>Repeller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3702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70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Time table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641900-1079-4964-AD79-7974F19CC3E3}"/>
              </a:ext>
            </a:extLst>
          </p:cNvPr>
          <p:cNvSpPr txBox="1"/>
          <p:nvPr/>
        </p:nvSpPr>
        <p:spPr>
          <a:xfrm>
            <a:off x="2095841" y="202424"/>
            <a:ext cx="737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2. Cherenkov diffraction radiation based (electron) beam diagnostics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설명선: 오른쪽 화살표 21">
            <a:extLst>
              <a:ext uri="{FF2B5EF4-FFF2-40B4-BE49-F238E27FC236}">
                <a16:creationId xmlns:a16="http://schemas.microsoft.com/office/drawing/2014/main" id="{682DEBAF-1DE8-482F-9207-CB296A9C2EA8}"/>
              </a:ext>
            </a:extLst>
          </p:cNvPr>
          <p:cNvSpPr/>
          <p:nvPr/>
        </p:nvSpPr>
        <p:spPr>
          <a:xfrm>
            <a:off x="470517" y="619688"/>
            <a:ext cx="3266983" cy="62357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27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Background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3" name="설명선: 오른쪽 화살표 22">
            <a:extLst>
              <a:ext uri="{FF2B5EF4-FFF2-40B4-BE49-F238E27FC236}">
                <a16:creationId xmlns:a16="http://schemas.microsoft.com/office/drawing/2014/main" id="{08537476-B53D-44D6-8D14-8040D0016E0A}"/>
              </a:ext>
            </a:extLst>
          </p:cNvPr>
          <p:cNvSpPr/>
          <p:nvPr/>
        </p:nvSpPr>
        <p:spPr>
          <a:xfrm>
            <a:off x="3810001" y="619687"/>
            <a:ext cx="3266983" cy="62357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27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Beam profile monitor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4" name="설명선: 오른쪽 화살표 23">
            <a:extLst>
              <a:ext uri="{FF2B5EF4-FFF2-40B4-BE49-F238E27FC236}">
                <a16:creationId xmlns:a16="http://schemas.microsoft.com/office/drawing/2014/main" id="{2D29EF2D-1992-44C0-858B-E18193660BDB}"/>
              </a:ext>
            </a:extLst>
          </p:cNvPr>
          <p:cNvSpPr/>
          <p:nvPr/>
        </p:nvSpPr>
        <p:spPr>
          <a:xfrm>
            <a:off x="7149485" y="619686"/>
            <a:ext cx="2397187" cy="62357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27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1">
                    <a:lumMod val="85000"/>
                  </a:schemeClr>
                </a:solidFill>
              </a:rPr>
              <a:t>Beam position monitor</a:t>
            </a:r>
            <a:endParaRPr lang="ko-KR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3F5242-ABB8-485E-B1E0-534CA2574EE5}"/>
              </a:ext>
            </a:extLst>
          </p:cNvPr>
          <p:cNvSpPr txBox="1"/>
          <p:nvPr/>
        </p:nvSpPr>
        <p:spPr>
          <a:xfrm>
            <a:off x="451287" y="1820335"/>
            <a:ext cx="274319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Classical Cherenkov radiation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08A276B1-5C39-47E7-B467-4D5290EEC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82" y="2654101"/>
            <a:ext cx="2662318" cy="363043"/>
          </a:xfrm>
          <a:prstGeom prst="rect">
            <a:avLst/>
          </a:prstGeom>
        </p:spPr>
      </p:pic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84384BE0-6650-46BE-B248-E374497D9131}"/>
              </a:ext>
            </a:extLst>
          </p:cNvPr>
          <p:cNvCxnSpPr>
            <a:cxnSpLocks/>
            <a:stCxn id="25" idx="3"/>
            <a:endCxn id="41" idx="1"/>
          </p:cNvCxnSpPr>
          <p:nvPr/>
        </p:nvCxnSpPr>
        <p:spPr>
          <a:xfrm>
            <a:off x="3194481" y="2143501"/>
            <a:ext cx="615520" cy="61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3883D091-6478-42A3-97C7-2DC006712FA8}"/>
              </a:ext>
            </a:extLst>
          </p:cNvPr>
          <p:cNvCxnSpPr/>
          <p:nvPr/>
        </p:nvCxnSpPr>
        <p:spPr>
          <a:xfrm>
            <a:off x="0" y="1738270"/>
            <a:ext cx="12192000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9F9599C-4CC6-4D91-8453-FB4E47E50AB1}"/>
              </a:ext>
            </a:extLst>
          </p:cNvPr>
          <p:cNvSpPr txBox="1"/>
          <p:nvPr/>
        </p:nvSpPr>
        <p:spPr>
          <a:xfrm>
            <a:off x="451283" y="3187929"/>
            <a:ext cx="2743198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Polarization, Diffraction</a:t>
            </a:r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38932B59-0EB7-42DB-9EF4-E243C65D8BE6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3194481" y="3372595"/>
            <a:ext cx="615516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B263962-3138-4D68-814C-438994A3C33C}"/>
              </a:ext>
            </a:extLst>
          </p:cNvPr>
          <p:cNvSpPr txBox="1"/>
          <p:nvPr/>
        </p:nvSpPr>
        <p:spPr>
          <a:xfrm>
            <a:off x="3809997" y="3187928"/>
            <a:ext cx="2743194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Beam profile (size)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232222EE-A755-4772-88D0-81A04E078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35" b="54246"/>
          <a:stretch/>
        </p:blipFill>
        <p:spPr>
          <a:xfrm>
            <a:off x="149435" y="3605191"/>
            <a:ext cx="3267967" cy="78437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A1DBC49-4042-47DC-9569-FF10D7E5AE30}"/>
              </a:ext>
            </a:extLst>
          </p:cNvPr>
          <p:cNvSpPr txBox="1"/>
          <p:nvPr/>
        </p:nvSpPr>
        <p:spPr>
          <a:xfrm>
            <a:off x="451283" y="4680599"/>
            <a:ext cx="2743198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Form factor, Coherence</a:t>
            </a:r>
          </a:p>
        </p:txBody>
      </p: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588140A5-1B05-42A0-92DE-EB0C8425B29F}"/>
              </a:ext>
            </a:extLst>
          </p:cNvPr>
          <p:cNvCxnSpPr>
            <a:cxnSpLocks/>
            <a:stCxn id="33" idx="3"/>
            <a:endCxn id="35" idx="1"/>
          </p:cNvCxnSpPr>
          <p:nvPr/>
        </p:nvCxnSpPr>
        <p:spPr>
          <a:xfrm flipV="1">
            <a:off x="3194481" y="4856526"/>
            <a:ext cx="6076745" cy="873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F9A7DC6-2395-4DFB-B77F-832E533ACF15}"/>
              </a:ext>
            </a:extLst>
          </p:cNvPr>
          <p:cNvSpPr txBox="1"/>
          <p:nvPr/>
        </p:nvSpPr>
        <p:spPr>
          <a:xfrm>
            <a:off x="9271226" y="4671860"/>
            <a:ext cx="2839378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Bunch length (sub-</a:t>
            </a:r>
            <a:r>
              <a:rPr lang="en-US" altLang="ko-KR" dirty="0" err="1">
                <a:solidFill>
                  <a:srgbClr val="FF0000"/>
                </a:solidFill>
              </a:rPr>
              <a:t>pico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445C4895-28AE-4A61-BEA8-928ADD718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83" y="5188094"/>
            <a:ext cx="2295525" cy="419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9B58114-6AA3-4672-9BDC-F8A6C63B5694}"/>
              </a:ext>
            </a:extLst>
          </p:cNvPr>
          <p:cNvSpPr txBox="1"/>
          <p:nvPr/>
        </p:nvSpPr>
        <p:spPr>
          <a:xfrm>
            <a:off x="3809997" y="3842045"/>
            <a:ext cx="2743194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Impact parameter</a:t>
            </a:r>
            <a:endParaRPr lang="ko-KR" altLang="en-US" dirty="0"/>
          </a:p>
        </p:txBody>
      </p:sp>
      <p:cxnSp>
        <p:nvCxnSpPr>
          <p:cNvPr id="38" name="연결선: 꺾임 37">
            <a:extLst>
              <a:ext uri="{FF2B5EF4-FFF2-40B4-BE49-F238E27FC236}">
                <a16:creationId xmlns:a16="http://schemas.microsoft.com/office/drawing/2014/main" id="{A0072144-4576-43CD-9C3C-2D9AD94F902D}"/>
              </a:ext>
            </a:extLst>
          </p:cNvPr>
          <p:cNvCxnSpPr>
            <a:cxnSpLocks/>
            <a:endCxn id="37" idx="1"/>
          </p:cNvCxnSpPr>
          <p:nvPr/>
        </p:nvCxnSpPr>
        <p:spPr>
          <a:xfrm rot="16200000" flipH="1">
            <a:off x="3312784" y="3529498"/>
            <a:ext cx="654118" cy="34030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BDC4A53-DD25-47F8-BC54-EF8438089249}"/>
              </a:ext>
            </a:extLst>
          </p:cNvPr>
          <p:cNvSpPr txBox="1"/>
          <p:nvPr/>
        </p:nvSpPr>
        <p:spPr>
          <a:xfrm>
            <a:off x="7130251" y="3842045"/>
            <a:ext cx="2005356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9393"/>
                </a:solidFill>
              </a:rPr>
              <a:t>Beam</a:t>
            </a:r>
            <a:r>
              <a:rPr lang="ko-KR" altLang="en-US" dirty="0">
                <a:solidFill>
                  <a:srgbClr val="FF9393"/>
                </a:solidFill>
              </a:rPr>
              <a:t> </a:t>
            </a:r>
            <a:r>
              <a:rPr lang="en-US" altLang="ko-KR" dirty="0">
                <a:solidFill>
                  <a:srgbClr val="FF9393"/>
                </a:solidFill>
              </a:rPr>
              <a:t>position</a:t>
            </a:r>
            <a:endParaRPr lang="ko-KR" altLang="en-US" dirty="0">
              <a:solidFill>
                <a:srgbClr val="FF9393"/>
              </a:solidFill>
            </a:endParaRPr>
          </a:p>
        </p:txBody>
      </p: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0CD269B0-75D4-4E3F-AF7D-829732E99B48}"/>
              </a:ext>
            </a:extLst>
          </p:cNvPr>
          <p:cNvCxnSpPr>
            <a:cxnSpLocks/>
            <a:stCxn id="37" idx="3"/>
            <a:endCxn id="39" idx="1"/>
          </p:cNvCxnSpPr>
          <p:nvPr/>
        </p:nvCxnSpPr>
        <p:spPr>
          <a:xfrm>
            <a:off x="6553191" y="4026711"/>
            <a:ext cx="57706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AE5B94B-E10D-411C-839C-1DAC11A1F890}"/>
              </a:ext>
            </a:extLst>
          </p:cNvPr>
          <p:cNvSpPr txBox="1"/>
          <p:nvPr/>
        </p:nvSpPr>
        <p:spPr>
          <a:xfrm>
            <a:off x="3810001" y="1964986"/>
            <a:ext cx="27431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Radiation spectrum</a:t>
            </a:r>
            <a:endParaRPr lang="ko-KR" altLang="en-US" dirty="0"/>
          </a:p>
        </p:txBody>
      </p:sp>
      <p:cxnSp>
        <p:nvCxnSpPr>
          <p:cNvPr id="42" name="연결선: 꺾임 41">
            <a:extLst>
              <a:ext uri="{FF2B5EF4-FFF2-40B4-BE49-F238E27FC236}">
                <a16:creationId xmlns:a16="http://schemas.microsoft.com/office/drawing/2014/main" id="{B8DD39D2-391B-416E-8E6B-7F8339817AE3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3417402" y="4865265"/>
            <a:ext cx="5853824" cy="497828"/>
          </a:xfrm>
          <a:prstGeom prst="bentConnector3">
            <a:avLst>
              <a:gd name="adj1" fmla="val 1275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5897D60-8899-45BF-93EF-660541EFC275}"/>
              </a:ext>
            </a:extLst>
          </p:cNvPr>
          <p:cNvSpPr txBox="1"/>
          <p:nvPr/>
        </p:nvSpPr>
        <p:spPr>
          <a:xfrm>
            <a:off x="9271226" y="5178427"/>
            <a:ext cx="2839378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Coherent THz source 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A47C19-E025-4159-9CA0-A0BA4C4B1CFC}"/>
              </a:ext>
            </a:extLst>
          </p:cNvPr>
          <p:cNvSpPr txBox="1"/>
          <p:nvPr/>
        </p:nvSpPr>
        <p:spPr>
          <a:xfrm>
            <a:off x="3809997" y="2576457"/>
            <a:ext cx="274319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Emission angle</a:t>
            </a:r>
            <a:endParaRPr lang="ko-KR" altLang="en-US" dirty="0"/>
          </a:p>
        </p:txBody>
      </p:sp>
      <p:cxnSp>
        <p:nvCxnSpPr>
          <p:cNvPr id="45" name="연결선: 꺾임 44">
            <a:extLst>
              <a:ext uri="{FF2B5EF4-FFF2-40B4-BE49-F238E27FC236}">
                <a16:creationId xmlns:a16="http://schemas.microsoft.com/office/drawing/2014/main" id="{F50A9E02-3505-45C5-BAA2-F511968CA23D}"/>
              </a:ext>
            </a:extLst>
          </p:cNvPr>
          <p:cNvCxnSpPr>
            <a:stCxn id="25" idx="3"/>
            <a:endCxn id="44" idx="1"/>
          </p:cNvCxnSpPr>
          <p:nvPr/>
        </p:nvCxnSpPr>
        <p:spPr>
          <a:xfrm>
            <a:off x="3194481" y="2143501"/>
            <a:ext cx="615516" cy="61762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D2215A60-9FA1-4122-BC5D-16929CAEDB6D}"/>
              </a:ext>
            </a:extLst>
          </p:cNvPr>
          <p:cNvCxnSpPr/>
          <p:nvPr/>
        </p:nvCxnSpPr>
        <p:spPr>
          <a:xfrm>
            <a:off x="0" y="4517241"/>
            <a:ext cx="12192000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설명선: 오른쪽 화살표 46">
            <a:extLst>
              <a:ext uri="{FF2B5EF4-FFF2-40B4-BE49-F238E27FC236}">
                <a16:creationId xmlns:a16="http://schemas.microsoft.com/office/drawing/2014/main" id="{A62B2FF5-6276-4947-B18C-57FB12BCA1F8}"/>
              </a:ext>
            </a:extLst>
          </p:cNvPr>
          <p:cNvSpPr/>
          <p:nvPr/>
        </p:nvSpPr>
        <p:spPr>
          <a:xfrm>
            <a:off x="9619173" y="619686"/>
            <a:ext cx="2397187" cy="62357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427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Bunch length</a:t>
            </a:r>
          </a:p>
          <a:p>
            <a:pPr algn="ctr"/>
            <a:r>
              <a:rPr lang="en-US" altLang="ko-KR" dirty="0">
                <a:solidFill>
                  <a:schemeClr val="tx1"/>
                </a:solidFill>
              </a:rPr>
              <a:t>THz Source</a:t>
            </a:r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907C854F-4D95-421D-BF9E-32CA6A96750B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6553195" y="2149652"/>
            <a:ext cx="54631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B2F5B4A-E9E1-49E4-AD69-79EB559847AD}"/>
              </a:ext>
            </a:extLst>
          </p:cNvPr>
          <p:cNvSpPr txBox="1"/>
          <p:nvPr/>
        </p:nvSpPr>
        <p:spPr>
          <a:xfrm>
            <a:off x="451282" y="6084875"/>
            <a:ext cx="2743197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R/O electronics</a:t>
            </a:r>
            <a:endParaRPr lang="ko-KR" altLang="en-US" dirty="0"/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CA25A967-119F-4793-A035-D39A6F893DC1}"/>
              </a:ext>
            </a:extLst>
          </p:cNvPr>
          <p:cNvCxnSpPr/>
          <p:nvPr/>
        </p:nvCxnSpPr>
        <p:spPr>
          <a:xfrm>
            <a:off x="0" y="5684709"/>
            <a:ext cx="12192000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DE4B7C6-45A7-46EA-8D10-1ADF6ECF82F2}"/>
              </a:ext>
            </a:extLst>
          </p:cNvPr>
          <p:cNvSpPr txBox="1"/>
          <p:nvPr/>
        </p:nvSpPr>
        <p:spPr>
          <a:xfrm>
            <a:off x="3809997" y="5873246"/>
            <a:ext cx="2743197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Camera, Optics</a:t>
            </a:r>
            <a:endParaRPr lang="ko-KR" alt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009DA7-2912-4F91-91CB-1E73960E2C03}"/>
              </a:ext>
            </a:extLst>
          </p:cNvPr>
          <p:cNvSpPr txBox="1"/>
          <p:nvPr/>
        </p:nvSpPr>
        <p:spPr>
          <a:xfrm>
            <a:off x="7076984" y="6367203"/>
            <a:ext cx="2058623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>
                    <a:lumMod val="85000"/>
                  </a:schemeClr>
                </a:solidFill>
              </a:rPr>
              <a:t>Photodiode</a:t>
            </a:r>
            <a:endParaRPr lang="ko-KR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53" name="연결선: 꺾임 52">
            <a:extLst>
              <a:ext uri="{FF2B5EF4-FFF2-40B4-BE49-F238E27FC236}">
                <a16:creationId xmlns:a16="http://schemas.microsoft.com/office/drawing/2014/main" id="{FF269795-1E53-488E-A114-AF0752556FED}"/>
              </a:ext>
            </a:extLst>
          </p:cNvPr>
          <p:cNvCxnSpPr>
            <a:cxnSpLocks/>
            <a:stCxn id="49" idx="3"/>
            <a:endCxn id="52" idx="1"/>
          </p:cNvCxnSpPr>
          <p:nvPr/>
        </p:nvCxnSpPr>
        <p:spPr>
          <a:xfrm>
            <a:off x="3194479" y="6269541"/>
            <a:ext cx="3882505" cy="282328"/>
          </a:xfrm>
          <a:prstGeom prst="bentConnector3">
            <a:avLst>
              <a:gd name="adj1" fmla="val 8712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연결선: 꺾임 53">
            <a:extLst>
              <a:ext uri="{FF2B5EF4-FFF2-40B4-BE49-F238E27FC236}">
                <a16:creationId xmlns:a16="http://schemas.microsoft.com/office/drawing/2014/main" id="{C5465E1A-A8DD-468C-A5E3-373BFB5B3A98}"/>
              </a:ext>
            </a:extLst>
          </p:cNvPr>
          <p:cNvCxnSpPr>
            <a:cxnSpLocks/>
            <a:stCxn id="49" idx="3"/>
            <a:endCxn id="51" idx="1"/>
          </p:cNvCxnSpPr>
          <p:nvPr/>
        </p:nvCxnSpPr>
        <p:spPr>
          <a:xfrm flipV="1">
            <a:off x="3194479" y="6057912"/>
            <a:ext cx="615518" cy="211629"/>
          </a:xfrm>
          <a:prstGeom prst="bentConnector3">
            <a:avLst>
              <a:gd name="adj1" fmla="val 55452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46AA2A9-1878-49AA-98D6-551E13256722}"/>
              </a:ext>
            </a:extLst>
          </p:cNvPr>
          <p:cNvSpPr txBox="1"/>
          <p:nvPr/>
        </p:nvSpPr>
        <p:spPr>
          <a:xfrm>
            <a:off x="7076984" y="5873246"/>
            <a:ext cx="2058623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>
                    <a:lumMod val="85000"/>
                  </a:schemeClr>
                </a:solidFill>
              </a:rPr>
              <a:t>BPM electronics</a:t>
            </a:r>
            <a:endParaRPr lang="ko-KR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2E9E5F97-76F4-4F03-ACD2-877645A7CFAC}"/>
              </a:ext>
            </a:extLst>
          </p:cNvPr>
          <p:cNvCxnSpPr>
            <a:cxnSpLocks/>
            <a:stCxn id="52" idx="3"/>
          </p:cNvCxnSpPr>
          <p:nvPr/>
        </p:nvCxnSpPr>
        <p:spPr>
          <a:xfrm>
            <a:off x="9135607" y="6551869"/>
            <a:ext cx="296542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332890D3-5F9C-4228-AB52-D190495AB395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6553191" y="2761123"/>
            <a:ext cx="26495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2FDBBB9-7DCA-4A50-A3D7-DE760F74945D}"/>
              </a:ext>
            </a:extLst>
          </p:cNvPr>
          <p:cNvSpPr txBox="1"/>
          <p:nvPr/>
        </p:nvSpPr>
        <p:spPr>
          <a:xfrm>
            <a:off x="9432149" y="6367203"/>
            <a:ext cx="2678455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Spectrometer</a:t>
            </a:r>
            <a:endParaRPr lang="ko-KR" altLang="en-US" dirty="0"/>
          </a:p>
        </p:txBody>
      </p:sp>
      <p:cxnSp>
        <p:nvCxnSpPr>
          <p:cNvPr id="62" name="연결선: 꺾임 61">
            <a:extLst>
              <a:ext uri="{FF2B5EF4-FFF2-40B4-BE49-F238E27FC236}">
                <a16:creationId xmlns:a16="http://schemas.microsoft.com/office/drawing/2014/main" id="{0558AD07-180D-4F49-84DC-F6C550BB3C9E}"/>
              </a:ext>
            </a:extLst>
          </p:cNvPr>
          <p:cNvCxnSpPr>
            <a:cxnSpLocks/>
            <a:endCxn id="55" idx="1"/>
          </p:cNvCxnSpPr>
          <p:nvPr/>
        </p:nvCxnSpPr>
        <p:spPr>
          <a:xfrm flipV="1">
            <a:off x="6461466" y="6057912"/>
            <a:ext cx="615518" cy="48653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4FE3FD83-92FB-44D8-B806-538D46FED110}"/>
              </a:ext>
            </a:extLst>
          </p:cNvPr>
          <p:cNvSpPr txBox="1"/>
          <p:nvPr/>
        </p:nvSpPr>
        <p:spPr>
          <a:xfrm>
            <a:off x="3809997" y="1310870"/>
            <a:ext cx="785142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Conceptual Design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14895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70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Time table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641900-1079-4964-AD79-7974F19CC3E3}"/>
              </a:ext>
            </a:extLst>
          </p:cNvPr>
          <p:cNvSpPr txBox="1"/>
          <p:nvPr/>
        </p:nvSpPr>
        <p:spPr>
          <a:xfrm>
            <a:off x="2095841" y="202424"/>
            <a:ext cx="737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2. Cherenkov diffraction radiation based (electron) beam diagnostics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43EED0E6-FBB9-4DC1-A359-5874B2FE47D2}"/>
              </a:ext>
            </a:extLst>
          </p:cNvPr>
          <p:cNvCxnSpPr>
            <a:cxnSpLocks/>
          </p:cNvCxnSpPr>
          <p:nvPr/>
        </p:nvCxnSpPr>
        <p:spPr>
          <a:xfrm>
            <a:off x="5734756" y="1670756"/>
            <a:ext cx="0" cy="518724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B0EEA89-995F-404E-80BD-4ED0683ED091}"/>
              </a:ext>
            </a:extLst>
          </p:cNvPr>
          <p:cNvSpPr txBox="1"/>
          <p:nvPr/>
        </p:nvSpPr>
        <p:spPr>
          <a:xfrm>
            <a:off x="494028" y="2263245"/>
            <a:ext cx="4042710" cy="4193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Before installation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Radiator design and manufacture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Data acquisition system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Alignment test</a:t>
            </a:r>
          </a:p>
          <a:p>
            <a:pPr>
              <a:lnSpc>
                <a:spcPct val="150000"/>
              </a:lnSpc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Future plan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Alignment at e-Labs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DAB7272-166B-4AEC-B96F-EB08AB71FB2D}"/>
              </a:ext>
            </a:extLst>
          </p:cNvPr>
          <p:cNvSpPr txBox="1"/>
          <p:nvPr/>
        </p:nvSpPr>
        <p:spPr>
          <a:xfrm>
            <a:off x="6287688" y="2263245"/>
            <a:ext cx="4859664" cy="2531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Radiator fabrication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Securing test facilities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Calculation of the target range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Detector (Spectrometer or power meter)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Experiment (1</a:t>
            </a:r>
            <a:r>
              <a:rPr lang="en-US" altLang="ko-KR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test at IBS)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4DE543D-7777-442C-9CE6-821CDC0BCCEE}"/>
              </a:ext>
            </a:extLst>
          </p:cNvPr>
          <p:cNvSpPr/>
          <p:nvPr/>
        </p:nvSpPr>
        <p:spPr>
          <a:xfrm>
            <a:off x="1294128" y="1262442"/>
            <a:ext cx="2997885" cy="369332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Beam profile monitor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34297F0-E6EB-4928-9CF7-B5B5ADC76021}"/>
              </a:ext>
            </a:extLst>
          </p:cNvPr>
          <p:cNvSpPr/>
          <p:nvPr/>
        </p:nvSpPr>
        <p:spPr>
          <a:xfrm>
            <a:off x="6767835" y="1262442"/>
            <a:ext cx="4130037" cy="369332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Bunch length measurement</a:t>
            </a:r>
          </a:p>
        </p:txBody>
      </p:sp>
    </p:spTree>
    <p:extLst>
      <p:ext uri="{BB962C8B-B14F-4D97-AF65-F5344CB8AC3E}">
        <p14:creationId xmlns:p14="http://schemas.microsoft.com/office/powerpoint/2010/main" val="2725095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:a16="http://schemas.microsoft.com/office/drawing/2014/main" id="{57D09B97-0288-452D-83AC-8D0F231A0143}"/>
              </a:ext>
            </a:extLst>
          </p:cNvPr>
          <p:cNvGrpSpPr/>
          <p:nvPr/>
        </p:nvGrpSpPr>
        <p:grpSpPr>
          <a:xfrm>
            <a:off x="305010" y="1103301"/>
            <a:ext cx="11672309" cy="5331088"/>
            <a:chOff x="305010" y="1103301"/>
            <a:chExt cx="11672309" cy="5331088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B397E219-A894-4500-9886-64181AA6F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010" y="1103301"/>
              <a:ext cx="11454981" cy="4534740"/>
            </a:xfrm>
            <a:prstGeom prst="rect">
              <a:avLst/>
            </a:prstGeom>
          </p:spPr>
        </p:pic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92BA4910-BECB-43E5-81B2-D1D298CD1592}"/>
                </a:ext>
              </a:extLst>
            </p:cNvPr>
            <p:cNvSpPr/>
            <p:nvPr/>
          </p:nvSpPr>
          <p:spPr>
            <a:xfrm>
              <a:off x="4306252" y="4480878"/>
              <a:ext cx="815340" cy="487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AC19C620-F5F1-42AC-883F-61320DFAD58D}"/>
                </a:ext>
              </a:extLst>
            </p:cNvPr>
            <p:cNvSpPr/>
            <p:nvPr/>
          </p:nvSpPr>
          <p:spPr>
            <a:xfrm>
              <a:off x="4025265" y="5002848"/>
              <a:ext cx="1409700" cy="63246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C2ECA905-CF8B-4070-8526-4347DAD7828A}"/>
                </a:ext>
              </a:extLst>
            </p:cNvPr>
            <p:cNvSpPr/>
            <p:nvPr/>
          </p:nvSpPr>
          <p:spPr>
            <a:xfrm>
              <a:off x="5433060" y="5110480"/>
              <a:ext cx="2491740" cy="12192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635C9C9-88A2-41F9-91A4-2573A1727BCF}"/>
                </a:ext>
              </a:extLst>
            </p:cNvPr>
            <p:cNvSpPr/>
            <p:nvPr/>
          </p:nvSpPr>
          <p:spPr>
            <a:xfrm>
              <a:off x="8648700" y="5080000"/>
              <a:ext cx="1470660" cy="11430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340297E5-0832-4464-A576-E75AF84201DC}"/>
                </a:ext>
              </a:extLst>
            </p:cNvPr>
            <p:cNvCxnSpPr>
              <a:stCxn id="9" idx="3"/>
              <a:endCxn id="12" idx="2"/>
            </p:cNvCxnSpPr>
            <p:nvPr/>
          </p:nvCxnSpPr>
          <p:spPr>
            <a:xfrm flipH="1">
              <a:off x="5038983" y="5171440"/>
              <a:ext cx="2885817" cy="77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FF266746-C78A-4FE8-BBA9-E8492B2A1501}"/>
                </a:ext>
              </a:extLst>
            </p:cNvPr>
            <p:cNvSpPr/>
            <p:nvPr/>
          </p:nvSpPr>
          <p:spPr>
            <a:xfrm rot="2489780" flipV="1">
              <a:off x="4964540" y="5166481"/>
              <a:ext cx="118593" cy="457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D0A324BB-8E7E-4984-9DAB-1D34A0970B09}"/>
                </a:ext>
              </a:extLst>
            </p:cNvPr>
            <p:cNvCxnSpPr/>
            <p:nvPr/>
          </p:nvCxnSpPr>
          <p:spPr>
            <a:xfrm flipH="1">
              <a:off x="4691063" y="4689476"/>
              <a:ext cx="485775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73CE493C-1428-4B39-8A78-720894A21FC4}"/>
                </a:ext>
              </a:extLst>
            </p:cNvPr>
            <p:cNvSpPr/>
            <p:nvPr/>
          </p:nvSpPr>
          <p:spPr>
            <a:xfrm>
              <a:off x="371192" y="3473952"/>
              <a:ext cx="8829321" cy="24107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24000"/>
              </a:schemeClr>
            </a:solidFill>
            <a:ln w="34925">
              <a:solidFill>
                <a:srgbClr val="C00000">
                  <a:alpha val="30000"/>
                </a:srgb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40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808B041E-23DE-4A03-AAE5-B0C5A8F6F20B}"/>
                </a:ext>
              </a:extLst>
            </p:cNvPr>
            <p:cNvSpPr/>
            <p:nvPr/>
          </p:nvSpPr>
          <p:spPr>
            <a:xfrm>
              <a:off x="9915558" y="3467361"/>
              <a:ext cx="1728320" cy="172832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3000"/>
              </a:schemeClr>
            </a:solidFill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4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9ED842-D030-4B8A-9157-CC73F01132C9}"/>
                </a:ext>
              </a:extLst>
            </p:cNvPr>
            <p:cNvSpPr txBox="1"/>
            <p:nvPr/>
          </p:nvSpPr>
          <p:spPr>
            <a:xfrm>
              <a:off x="9512549" y="5849614"/>
              <a:ext cx="24564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/>
                <a:t>GUN-I Section</a:t>
              </a:r>
            </a:p>
            <a:p>
              <a:pPr algn="ctr"/>
              <a:r>
                <a:rPr lang="en-US" altLang="ko-KR" sz="1600" b="1" dirty="0"/>
                <a:t>(200 pC, 6 MeV, 10 Hz)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F1FD92-729A-46D3-B0FE-880DF1447C9B}"/>
                </a:ext>
              </a:extLst>
            </p:cNvPr>
            <p:cNvSpPr txBox="1"/>
            <p:nvPr/>
          </p:nvSpPr>
          <p:spPr>
            <a:xfrm>
              <a:off x="2857995" y="5849614"/>
              <a:ext cx="25750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/>
                <a:t>GUN-II Section</a:t>
              </a:r>
            </a:p>
            <a:p>
              <a:pPr algn="ctr"/>
              <a:r>
                <a:rPr lang="en-US" altLang="ko-KR" sz="1600" b="1" dirty="0"/>
                <a:t>(200 pC, 70 MeV, 10 Hz)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968720-46F2-4537-881C-A4E99797A7F1}"/>
                </a:ext>
              </a:extLst>
            </p:cNvPr>
            <p:cNvSpPr txBox="1"/>
            <p:nvPr/>
          </p:nvSpPr>
          <p:spPr>
            <a:xfrm>
              <a:off x="11337400" y="4883973"/>
              <a:ext cx="639919" cy="264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20" b="1" dirty="0">
                  <a:solidFill>
                    <a:srgbClr val="FF0000"/>
                  </a:solidFill>
                </a:rPr>
                <a:t>GUN-I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77FB62-2B3B-4FF3-A80E-C52190E2CA18}"/>
                </a:ext>
              </a:extLst>
            </p:cNvPr>
            <p:cNvSpPr txBox="1"/>
            <p:nvPr/>
          </p:nvSpPr>
          <p:spPr>
            <a:xfrm>
              <a:off x="8611671" y="4919720"/>
              <a:ext cx="655950" cy="264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20" b="1" dirty="0">
                  <a:solidFill>
                    <a:srgbClr val="FF0000"/>
                  </a:solidFill>
                </a:rPr>
                <a:t>GUN-II</a:t>
              </a:r>
              <a:endParaRPr lang="ko-KR" altLang="en-US" sz="112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5F2EE8-1283-4B27-B765-5C9AFAB673FD}"/>
                </a:ext>
              </a:extLst>
            </p:cNvPr>
            <p:cNvSpPr txBox="1"/>
            <p:nvPr/>
          </p:nvSpPr>
          <p:spPr>
            <a:xfrm>
              <a:off x="8187019" y="3843265"/>
              <a:ext cx="349776" cy="264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20" b="1" dirty="0">
                  <a:solidFill>
                    <a:srgbClr val="FF0000"/>
                  </a:solidFill>
                </a:rPr>
                <a:t>S1</a:t>
              </a:r>
              <a:endParaRPr lang="ko-KR" altLang="en-US" sz="112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BC9EEE-5477-4720-BBDB-C80E6B4B5830}"/>
                </a:ext>
              </a:extLst>
            </p:cNvPr>
            <p:cNvSpPr txBox="1"/>
            <p:nvPr/>
          </p:nvSpPr>
          <p:spPr>
            <a:xfrm>
              <a:off x="1715238" y="4093846"/>
              <a:ext cx="349776" cy="264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20" b="1" dirty="0">
                  <a:solidFill>
                    <a:srgbClr val="FF0000"/>
                  </a:solidFill>
                </a:rPr>
                <a:t>S2</a:t>
              </a:r>
              <a:endParaRPr lang="ko-KR" altLang="en-US" sz="112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4D1AC8-CD9B-466E-BE15-BCC91F82C9EC}"/>
                </a:ext>
              </a:extLst>
            </p:cNvPr>
            <p:cNvSpPr txBox="1"/>
            <p:nvPr/>
          </p:nvSpPr>
          <p:spPr>
            <a:xfrm>
              <a:off x="1055364" y="3889510"/>
              <a:ext cx="349776" cy="264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20" b="1" dirty="0">
                  <a:solidFill>
                    <a:srgbClr val="FF0000"/>
                  </a:solidFill>
                </a:rPr>
                <a:t>S3</a:t>
              </a:r>
              <a:endParaRPr lang="ko-KR" altLang="en-US" sz="112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E66443-7F41-4CA8-84F3-7F4863C8A4AD}"/>
                </a:ext>
              </a:extLst>
            </p:cNvPr>
            <p:cNvSpPr txBox="1"/>
            <p:nvPr/>
          </p:nvSpPr>
          <p:spPr>
            <a:xfrm>
              <a:off x="979038" y="4806848"/>
              <a:ext cx="404278" cy="264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20" b="1" dirty="0">
                  <a:solidFill>
                    <a:srgbClr val="FF0000"/>
                  </a:solidFill>
                </a:rPr>
                <a:t>ICT</a:t>
              </a:r>
              <a:endParaRPr lang="ko-KR" altLang="en-US" sz="112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E1C5B3-2069-42AB-8E5A-BEC911EBADD7}"/>
                </a:ext>
              </a:extLst>
            </p:cNvPr>
            <p:cNvSpPr txBox="1"/>
            <p:nvPr/>
          </p:nvSpPr>
          <p:spPr>
            <a:xfrm>
              <a:off x="8010902" y="4157814"/>
              <a:ext cx="514886" cy="264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20" b="1" dirty="0">
                  <a:solidFill>
                    <a:srgbClr val="FF0000"/>
                  </a:solidFill>
                </a:rPr>
                <a:t>BAM</a:t>
              </a:r>
              <a:endParaRPr lang="ko-KR" altLang="en-US" sz="112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4FC61A-FF89-42FE-A143-131E91C75B12}"/>
                </a:ext>
              </a:extLst>
            </p:cNvPr>
            <p:cNvSpPr txBox="1"/>
            <p:nvPr/>
          </p:nvSpPr>
          <p:spPr>
            <a:xfrm>
              <a:off x="6933900" y="4346715"/>
              <a:ext cx="468398" cy="264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20" b="1" dirty="0">
                  <a:solidFill>
                    <a:srgbClr val="FF0000"/>
                  </a:solidFill>
                </a:rPr>
                <a:t>ACC</a:t>
              </a:r>
              <a:endParaRPr lang="ko-KR" altLang="en-US" sz="112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587C85-6398-4593-B6DA-0D43D36EEDD1}"/>
                </a:ext>
              </a:extLst>
            </p:cNvPr>
            <p:cNvSpPr txBox="1"/>
            <p:nvPr/>
          </p:nvSpPr>
          <p:spPr>
            <a:xfrm>
              <a:off x="2111690" y="5173401"/>
              <a:ext cx="1234633" cy="264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120" b="1" dirty="0">
                  <a:solidFill>
                    <a:srgbClr val="FF0000"/>
                  </a:solidFill>
                </a:rPr>
                <a:t>BPM test stand</a:t>
              </a:r>
              <a:endParaRPr lang="ko-KR" altLang="en-US" sz="112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E9BF42-41E6-4D91-A96A-A4F925F7B0B0}"/>
                </a:ext>
              </a:extLst>
            </p:cNvPr>
            <p:cNvSpPr txBox="1"/>
            <p:nvPr/>
          </p:nvSpPr>
          <p:spPr>
            <a:xfrm>
              <a:off x="10144125" y="3413125"/>
              <a:ext cx="1352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/>
                <a:t>UED exp.</a:t>
              </a:r>
              <a:endParaRPr lang="ko-KR" altLang="en-US" b="1" dirty="0"/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CE397C91-14B8-4CC9-8A3D-1BCB0C6AAA73}"/>
                </a:ext>
              </a:extLst>
            </p:cNvPr>
            <p:cNvGrpSpPr/>
            <p:nvPr/>
          </p:nvGrpSpPr>
          <p:grpSpPr>
            <a:xfrm>
              <a:off x="4581525" y="4632325"/>
              <a:ext cx="171450" cy="123825"/>
              <a:chOff x="3762375" y="1209675"/>
              <a:chExt cx="1238250" cy="638175"/>
            </a:xfrm>
          </p:grpSpPr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DB993976-11B8-466D-9A5E-9980CC7AF30D}"/>
                  </a:ext>
                </a:extLst>
              </p:cNvPr>
              <p:cNvSpPr/>
              <p:nvPr/>
            </p:nvSpPr>
            <p:spPr>
              <a:xfrm>
                <a:off x="3762375" y="1209675"/>
                <a:ext cx="1238250" cy="638175"/>
              </a:xfrm>
              <a:prstGeom prst="rect">
                <a:avLst/>
              </a:prstGeom>
              <a:solidFill>
                <a:srgbClr val="7030A0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9A86868C-62A4-4112-A753-29EF87EE9385}"/>
                  </a:ext>
                </a:extLst>
              </p:cNvPr>
              <p:cNvSpPr/>
              <p:nvPr/>
            </p:nvSpPr>
            <p:spPr>
              <a:xfrm>
                <a:off x="3762375" y="1457325"/>
                <a:ext cx="1238250" cy="114300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DD56BA04-A22F-448C-81D6-903E1D31755E}"/>
                </a:ext>
              </a:extLst>
            </p:cNvPr>
            <p:cNvSpPr/>
            <p:nvPr/>
          </p:nvSpPr>
          <p:spPr>
            <a:xfrm>
              <a:off x="5133975" y="4603750"/>
              <a:ext cx="114300" cy="190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01B8771-5FDC-4DE9-9649-91D8BB4116DC}"/>
                </a:ext>
              </a:extLst>
            </p:cNvPr>
            <p:cNvSpPr/>
            <p:nvPr/>
          </p:nvSpPr>
          <p:spPr>
            <a:xfrm>
              <a:off x="4191000" y="4613275"/>
              <a:ext cx="114300" cy="1905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이등변 삼각형 34">
              <a:extLst>
                <a:ext uri="{FF2B5EF4-FFF2-40B4-BE49-F238E27FC236}">
                  <a16:creationId xmlns:a16="http://schemas.microsoft.com/office/drawing/2014/main" id="{640B8630-0177-42A2-837E-96EA7ED5C98E}"/>
                </a:ext>
              </a:extLst>
            </p:cNvPr>
            <p:cNvSpPr/>
            <p:nvPr/>
          </p:nvSpPr>
          <p:spPr>
            <a:xfrm flipV="1">
              <a:off x="4972049" y="4603747"/>
              <a:ext cx="119063" cy="171449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CC4D5E49-B981-4804-B14D-1E08F4DB0F63}"/>
                </a:ext>
              </a:extLst>
            </p:cNvPr>
            <p:cNvCxnSpPr>
              <a:stCxn id="35" idx="1"/>
              <a:endCxn id="12" idx="2"/>
            </p:cNvCxnSpPr>
            <p:nvPr/>
          </p:nvCxnSpPr>
          <p:spPr>
            <a:xfrm>
              <a:off x="5031581" y="4689471"/>
              <a:ext cx="7402" cy="48274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A0DEC4D4-F216-4EC7-915C-FE6C10652500}"/>
                </a:ext>
              </a:extLst>
            </p:cNvPr>
            <p:cNvCxnSpPr>
              <a:stCxn id="35" idx="1"/>
              <a:endCxn id="30" idx="3"/>
            </p:cNvCxnSpPr>
            <p:nvPr/>
          </p:nvCxnSpPr>
          <p:spPr>
            <a:xfrm flipH="1">
              <a:off x="4752975" y="4689471"/>
              <a:ext cx="278606" cy="199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C09AECC-8679-4A3A-9EE9-255671966A50}"/>
                </a:ext>
              </a:extLst>
            </p:cNvPr>
            <p:cNvSpPr txBox="1"/>
            <p:nvPr/>
          </p:nvSpPr>
          <p:spPr>
            <a:xfrm>
              <a:off x="4562475" y="5413375"/>
              <a:ext cx="10001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dirty="0"/>
                <a:t>Optical table</a:t>
              </a:r>
              <a:endParaRPr lang="ko-KR" altLang="en-US" sz="1100"/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8F3057CE-08C6-4669-8C0D-23721CE1943E}"/>
                </a:ext>
              </a:extLst>
            </p:cNvPr>
            <p:cNvCxnSpPr>
              <a:stCxn id="30" idx="1"/>
              <a:endCxn id="40" idx="1"/>
            </p:cNvCxnSpPr>
            <p:nvPr/>
          </p:nvCxnSpPr>
          <p:spPr>
            <a:xfrm flipH="1" flipV="1">
              <a:off x="4496989" y="4689469"/>
              <a:ext cx="84536" cy="199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이등변 삼각형 39">
              <a:extLst>
                <a:ext uri="{FF2B5EF4-FFF2-40B4-BE49-F238E27FC236}">
                  <a16:creationId xmlns:a16="http://schemas.microsoft.com/office/drawing/2014/main" id="{3C3198DE-18EB-4817-B1E2-6591D7751356}"/>
                </a:ext>
              </a:extLst>
            </p:cNvPr>
            <p:cNvSpPr/>
            <p:nvPr/>
          </p:nvSpPr>
          <p:spPr>
            <a:xfrm rot="16200000" flipV="1">
              <a:off x="4437458" y="4638272"/>
              <a:ext cx="119063" cy="10239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6408C9D6-3ABD-4091-9E07-A816C2D11297}"/>
                </a:ext>
              </a:extLst>
            </p:cNvPr>
            <p:cNvCxnSpPr>
              <a:endCxn id="40" idx="1"/>
            </p:cNvCxnSpPr>
            <p:nvPr/>
          </p:nvCxnSpPr>
          <p:spPr>
            <a:xfrm flipH="1" flipV="1">
              <a:off x="4496989" y="4689469"/>
              <a:ext cx="3574" cy="4191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6D579A61-2D36-4655-8559-E6F5DA7BF3CD}"/>
                </a:ext>
              </a:extLst>
            </p:cNvPr>
            <p:cNvSpPr/>
            <p:nvPr/>
          </p:nvSpPr>
          <p:spPr>
            <a:xfrm>
              <a:off x="4124325" y="5113337"/>
              <a:ext cx="395287" cy="3429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DE12767-BD7E-4A4E-8C25-6AEE864823B2}"/>
                </a:ext>
              </a:extLst>
            </p:cNvPr>
            <p:cNvSpPr txBox="1"/>
            <p:nvPr/>
          </p:nvSpPr>
          <p:spPr>
            <a:xfrm>
              <a:off x="3948113" y="5408613"/>
              <a:ext cx="70008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700" dirty="0"/>
                <a:t>diagnostics</a:t>
              </a:r>
              <a:endParaRPr lang="ko-KR" altLang="en-US" sz="700"/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78D86E56-60CB-406D-84CE-EB945909F2EA}"/>
                </a:ext>
              </a:extLst>
            </p:cNvPr>
            <p:cNvCxnSpPr/>
            <p:nvPr/>
          </p:nvCxnSpPr>
          <p:spPr>
            <a:xfrm>
              <a:off x="4900613" y="5170488"/>
              <a:ext cx="143132" cy="173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F7C13F35-F55C-4228-B473-1CBEF57848B2}"/>
                </a:ext>
              </a:extLst>
            </p:cNvPr>
            <p:cNvSpPr/>
            <p:nvPr/>
          </p:nvSpPr>
          <p:spPr>
            <a:xfrm rot="2489780" flipV="1">
              <a:off x="4831190" y="5171243"/>
              <a:ext cx="118593" cy="457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0C069C8B-4629-4ABA-B115-9C6D89B3F282}"/>
                </a:ext>
              </a:extLst>
            </p:cNvPr>
            <p:cNvCxnSpPr>
              <a:endCxn id="45" idx="2"/>
            </p:cNvCxnSpPr>
            <p:nvPr/>
          </p:nvCxnSpPr>
          <p:spPr>
            <a:xfrm>
              <a:off x="4886325" y="4532313"/>
              <a:ext cx="19308" cy="64466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ECA76A18-DBDA-4088-886D-1728423EE7E7}"/>
                </a:ext>
              </a:extLst>
            </p:cNvPr>
            <p:cNvCxnSpPr/>
            <p:nvPr/>
          </p:nvCxnSpPr>
          <p:spPr>
            <a:xfrm flipH="1">
              <a:off x="4667250" y="4532313"/>
              <a:ext cx="214313" cy="476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E3D5B23-3CC2-4D8E-BE48-D0FA8E56C709}"/>
                </a:ext>
              </a:extLst>
            </p:cNvPr>
            <p:cNvCxnSpPr/>
            <p:nvPr/>
          </p:nvCxnSpPr>
          <p:spPr>
            <a:xfrm flipH="1" flipV="1">
              <a:off x="4667250" y="4541839"/>
              <a:ext cx="14288" cy="75723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376AAF95-B120-43AD-AF8A-855E847D86FC}"/>
                </a:ext>
              </a:extLst>
            </p:cNvPr>
            <p:cNvSpPr/>
            <p:nvPr/>
          </p:nvSpPr>
          <p:spPr>
            <a:xfrm rot="2489780" flipV="1">
              <a:off x="4840715" y="4514018"/>
              <a:ext cx="118593" cy="457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A5007F47-16C1-477E-9673-3D37E77AB325}"/>
                </a:ext>
              </a:extLst>
            </p:cNvPr>
            <p:cNvSpPr/>
            <p:nvPr/>
          </p:nvSpPr>
          <p:spPr>
            <a:xfrm rot="19136732" flipV="1">
              <a:off x="4616879" y="4509256"/>
              <a:ext cx="118593" cy="457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4B35D07-571C-469E-AFE5-3A082C123129}"/>
                </a:ext>
              </a:extLst>
            </p:cNvPr>
            <p:cNvSpPr txBox="1"/>
            <p:nvPr/>
          </p:nvSpPr>
          <p:spPr>
            <a:xfrm>
              <a:off x="2645397" y="3150745"/>
              <a:ext cx="4252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C00000"/>
                  </a:solidFill>
                </a:rPr>
                <a:t>Advanced compact accelerator exp.</a:t>
              </a:r>
              <a:endParaRPr lang="ko-KR" alt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9E1556D-1EE8-44E3-9936-1EFFEBB5F257}"/>
              </a:ext>
            </a:extLst>
          </p:cNvPr>
          <p:cNvSpPr txBox="1"/>
          <p:nvPr/>
        </p:nvSpPr>
        <p:spPr>
          <a:xfrm>
            <a:off x="186273" y="169307"/>
            <a:ext cx="365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Configuration of e-Labs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3A6E3B-6377-4F91-8AF0-4B5CD964B962}"/>
              </a:ext>
            </a:extLst>
          </p:cNvPr>
          <p:cNvSpPr/>
          <p:nvPr/>
        </p:nvSpPr>
        <p:spPr>
          <a:xfrm>
            <a:off x="3948113" y="4154198"/>
            <a:ext cx="1689589" cy="1520787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773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Radiator design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51330B2-E0A4-480D-989E-75D63E81695E}"/>
              </a:ext>
            </a:extLst>
          </p:cNvPr>
          <p:cNvGrpSpPr/>
          <p:nvPr/>
        </p:nvGrpSpPr>
        <p:grpSpPr>
          <a:xfrm>
            <a:off x="287383" y="722810"/>
            <a:ext cx="9144000" cy="5477440"/>
            <a:chOff x="287383" y="722810"/>
            <a:chExt cx="9144000" cy="5477440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082F6510-DA8F-4D50-886F-2C059F97C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95" b="10538"/>
            <a:stretch/>
          </p:blipFill>
          <p:spPr>
            <a:xfrm rot="10800000">
              <a:off x="287383" y="722810"/>
              <a:ext cx="9144000" cy="4345577"/>
            </a:xfrm>
            <a:prstGeom prst="rect">
              <a:avLst/>
            </a:prstGeom>
          </p:spPr>
        </p:pic>
        <p:sp>
          <p:nvSpPr>
            <p:cNvPr id="12" name="화살표: 오른쪽 11">
              <a:extLst>
                <a:ext uri="{FF2B5EF4-FFF2-40B4-BE49-F238E27FC236}">
                  <a16:creationId xmlns:a16="http://schemas.microsoft.com/office/drawing/2014/main" id="{C93C3300-51EB-4BF9-A3D7-53FE6732F9E4}"/>
                </a:ext>
              </a:extLst>
            </p:cNvPr>
            <p:cNvSpPr/>
            <p:nvPr/>
          </p:nvSpPr>
          <p:spPr>
            <a:xfrm rot="20700906">
              <a:off x="1364689" y="2752090"/>
              <a:ext cx="6787738" cy="516835"/>
            </a:xfrm>
            <a:prstGeom prst="rightArrow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DF2F5D9-782E-41A0-BCBD-D31515EBE6FA}"/>
                    </a:ext>
                  </a:extLst>
                </p:cNvPr>
                <p:cNvSpPr txBox="1"/>
                <p:nvPr/>
              </p:nvSpPr>
              <p:spPr>
                <a:xfrm>
                  <a:off x="1043869" y="5369253"/>
                  <a:ext cx="2886175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b="1" dirty="0"/>
                    <a:t>Accumulation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𝑪𝒉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𝒔𝒊𝒏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DF2F5D9-782E-41A0-BCBD-D31515EBE6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869" y="5369253"/>
                  <a:ext cx="2886175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3165" t="-5882" b="-2941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화살표: 오른쪽 14">
              <a:extLst>
                <a:ext uri="{FF2B5EF4-FFF2-40B4-BE49-F238E27FC236}">
                  <a16:creationId xmlns:a16="http://schemas.microsoft.com/office/drawing/2014/main" id="{47277A92-E5D7-4BFF-869B-759078A2A361}"/>
                </a:ext>
              </a:extLst>
            </p:cNvPr>
            <p:cNvSpPr/>
            <p:nvPr/>
          </p:nvSpPr>
          <p:spPr>
            <a:xfrm rot="16200000">
              <a:off x="8086484" y="1126221"/>
              <a:ext cx="1048569" cy="516835"/>
            </a:xfrm>
            <a:prstGeom prst="rightArrow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53C0EA52-47F9-4AD1-81F3-DB6879D87CBA}"/>
              </a:ext>
            </a:extLst>
          </p:cNvPr>
          <p:cNvGrpSpPr/>
          <p:nvPr/>
        </p:nvGrpSpPr>
        <p:grpSpPr>
          <a:xfrm>
            <a:off x="3949795" y="2825646"/>
            <a:ext cx="8150539" cy="3840108"/>
            <a:chOff x="357187" y="340680"/>
            <a:chExt cx="11477625" cy="5407657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ED3B3EE5-1FBF-4D19-B154-D2CC7FFD8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187" y="1109662"/>
              <a:ext cx="11477625" cy="4638675"/>
            </a:xfrm>
            <a:prstGeom prst="rect">
              <a:avLst/>
            </a:prstGeom>
          </p:spPr>
        </p:pic>
        <p:cxnSp>
          <p:nvCxnSpPr>
            <p:cNvPr id="19" name="직선 화살표 연결선 18">
              <a:extLst>
                <a:ext uri="{FF2B5EF4-FFF2-40B4-BE49-F238E27FC236}">
                  <a16:creationId xmlns:a16="http://schemas.microsoft.com/office/drawing/2014/main" id="{87EF5A6E-3EFC-44D4-B853-DC4CD629B123}"/>
                </a:ext>
              </a:extLst>
            </p:cNvPr>
            <p:cNvCxnSpPr>
              <a:cxnSpLocks/>
            </p:cNvCxnSpPr>
            <p:nvPr/>
          </p:nvCxnSpPr>
          <p:spPr>
            <a:xfrm>
              <a:off x="357187" y="1873188"/>
              <a:ext cx="3034083" cy="317820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화살표 연결선 19">
              <a:extLst>
                <a:ext uri="{FF2B5EF4-FFF2-40B4-BE49-F238E27FC236}">
                  <a16:creationId xmlns:a16="http://schemas.microsoft.com/office/drawing/2014/main" id="{C7DB98F9-CF82-4D4A-847F-E86D0A4BC530}"/>
                </a:ext>
              </a:extLst>
            </p:cNvPr>
            <p:cNvCxnSpPr>
              <a:cxnSpLocks/>
            </p:cNvCxnSpPr>
            <p:nvPr/>
          </p:nvCxnSpPr>
          <p:spPr>
            <a:xfrm>
              <a:off x="722651" y="1873188"/>
              <a:ext cx="2943827" cy="30894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3444596E-F5CE-4E9B-B8A5-362472757F2D}"/>
                </a:ext>
              </a:extLst>
            </p:cNvPr>
            <p:cNvCxnSpPr>
              <a:cxnSpLocks/>
            </p:cNvCxnSpPr>
            <p:nvPr/>
          </p:nvCxnSpPr>
          <p:spPr>
            <a:xfrm>
              <a:off x="1095513" y="1873188"/>
              <a:ext cx="2837295" cy="29917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화살표 연결선 21">
              <a:extLst>
                <a:ext uri="{FF2B5EF4-FFF2-40B4-BE49-F238E27FC236}">
                  <a16:creationId xmlns:a16="http://schemas.microsoft.com/office/drawing/2014/main" id="{0B2A2971-9BDE-42C8-8A5C-FB5DBFBCBCE4}"/>
                </a:ext>
              </a:extLst>
            </p:cNvPr>
            <p:cNvCxnSpPr>
              <a:cxnSpLocks/>
            </p:cNvCxnSpPr>
            <p:nvPr/>
          </p:nvCxnSpPr>
          <p:spPr>
            <a:xfrm>
              <a:off x="1530519" y="1873188"/>
              <a:ext cx="2677497" cy="28674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A07B2E10-F3D9-431B-812C-9FCD94A3DD01}"/>
                </a:ext>
              </a:extLst>
            </p:cNvPr>
            <p:cNvCxnSpPr>
              <a:cxnSpLocks/>
            </p:cNvCxnSpPr>
            <p:nvPr/>
          </p:nvCxnSpPr>
          <p:spPr>
            <a:xfrm>
              <a:off x="1938892" y="1873188"/>
              <a:ext cx="2579842" cy="27698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>
              <a:extLst>
                <a:ext uri="{FF2B5EF4-FFF2-40B4-BE49-F238E27FC236}">
                  <a16:creationId xmlns:a16="http://schemas.microsoft.com/office/drawing/2014/main" id="{6AFF0C7C-E82D-46F3-ACC5-D634885B17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933" y="1873188"/>
              <a:ext cx="1526959" cy="14337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화살표 연결선 24">
              <a:extLst>
                <a:ext uri="{FF2B5EF4-FFF2-40B4-BE49-F238E27FC236}">
                  <a16:creationId xmlns:a16="http://schemas.microsoft.com/office/drawing/2014/main" id="{5E9C13BD-F77B-461B-A9DF-9EA60B5344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187" y="1873189"/>
              <a:ext cx="1173332" cy="10830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화살표 연결선 25">
              <a:extLst>
                <a:ext uri="{FF2B5EF4-FFF2-40B4-BE49-F238E27FC236}">
                  <a16:creationId xmlns:a16="http://schemas.microsoft.com/office/drawing/2014/main" id="{B94C184E-3EBF-4368-A800-1DCE987111AF}"/>
                </a:ext>
              </a:extLst>
            </p:cNvPr>
            <p:cNvCxnSpPr>
              <a:cxnSpLocks/>
            </p:cNvCxnSpPr>
            <p:nvPr/>
          </p:nvCxnSpPr>
          <p:spPr>
            <a:xfrm>
              <a:off x="2317072" y="1873187"/>
              <a:ext cx="2467992" cy="26345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화살표 연결선 26">
              <a:extLst>
                <a:ext uri="{FF2B5EF4-FFF2-40B4-BE49-F238E27FC236}">
                  <a16:creationId xmlns:a16="http://schemas.microsoft.com/office/drawing/2014/main" id="{19995930-CFB5-4742-BDA4-3E03EBE8C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291" y="1893164"/>
              <a:ext cx="1928974" cy="18247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6241141E-2BB4-46A2-B558-C15E5B8E76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6478" y="834501"/>
              <a:ext cx="0" cy="41480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3E636F06-A961-4D24-8B29-FF1DDCCFD2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808" y="716871"/>
              <a:ext cx="0" cy="41480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9">
              <a:extLst>
                <a:ext uri="{FF2B5EF4-FFF2-40B4-BE49-F238E27FC236}">
                  <a16:creationId xmlns:a16="http://schemas.microsoft.com/office/drawing/2014/main" id="{30F2EEF9-D85E-4487-9769-61F0F21F2F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8016" y="592584"/>
              <a:ext cx="0" cy="41480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화살표 연결선 30">
              <a:extLst>
                <a:ext uri="{FF2B5EF4-FFF2-40B4-BE49-F238E27FC236}">
                  <a16:creationId xmlns:a16="http://schemas.microsoft.com/office/drawing/2014/main" id="{3953D377-E372-4E84-A5C5-208BA7FC50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8734" y="494929"/>
              <a:ext cx="0" cy="41480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31">
              <a:extLst>
                <a:ext uri="{FF2B5EF4-FFF2-40B4-BE49-F238E27FC236}">
                  <a16:creationId xmlns:a16="http://schemas.microsoft.com/office/drawing/2014/main" id="{88E8B15A-A2C8-4B72-8B70-CBBB7202D5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4299" y="340680"/>
              <a:ext cx="0" cy="41480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타원 32">
            <a:extLst>
              <a:ext uri="{FF2B5EF4-FFF2-40B4-BE49-F238E27FC236}">
                <a16:creationId xmlns:a16="http://schemas.microsoft.com/office/drawing/2014/main" id="{43E654BD-13EA-441A-B8D6-78C33505A09D}"/>
              </a:ext>
            </a:extLst>
          </p:cNvPr>
          <p:cNvSpPr/>
          <p:nvPr/>
        </p:nvSpPr>
        <p:spPr>
          <a:xfrm>
            <a:off x="7827534" y="1452460"/>
            <a:ext cx="1450706" cy="10183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68C708C1-1352-4E8D-AD9C-5D04DB01CF1E}"/>
              </a:ext>
            </a:extLst>
          </p:cNvPr>
          <p:cNvCxnSpPr>
            <a:stCxn id="33" idx="4"/>
          </p:cNvCxnSpPr>
          <p:nvPr/>
        </p:nvCxnSpPr>
        <p:spPr>
          <a:xfrm>
            <a:off x="8552887" y="2470760"/>
            <a:ext cx="0" cy="1540288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C43E8F1-5C69-4B6D-B896-936414174EE0}"/>
              </a:ext>
            </a:extLst>
          </p:cNvPr>
          <p:cNvSpPr txBox="1"/>
          <p:nvPr/>
        </p:nvSpPr>
        <p:spPr>
          <a:xfrm>
            <a:off x="7393940" y="5584696"/>
            <a:ext cx="1468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Al Coating</a:t>
            </a:r>
          </a:p>
        </p:txBody>
      </p:sp>
    </p:spTree>
    <p:extLst>
      <p:ext uri="{BB962C8B-B14F-4D97-AF65-F5344CB8AC3E}">
        <p14:creationId xmlns:p14="http://schemas.microsoft.com/office/powerpoint/2010/main" val="3026943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66B3382-20B8-4164-A84F-10719319B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407483"/>
            <a:ext cx="9706978" cy="6035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9E5E15-05D0-4BA1-AC3B-2AB02541C1D8}"/>
              </a:ext>
            </a:extLst>
          </p:cNvPr>
          <p:cNvSpPr txBox="1"/>
          <p:nvPr/>
        </p:nvSpPr>
        <p:spPr>
          <a:xfrm>
            <a:off x="8496178" y="4411584"/>
            <a:ext cx="300149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/>
              <a:t>7-axis</a:t>
            </a:r>
            <a:r>
              <a:rPr lang="ko-KR" altLang="en-US" b="1" dirty="0"/>
              <a:t> </a:t>
            </a:r>
            <a:r>
              <a:rPr lang="en-US" altLang="ko-KR" b="1" dirty="0"/>
              <a:t>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1</a:t>
            </a:r>
            <a:r>
              <a:rPr lang="ko-KR" altLang="en-US" b="1" dirty="0"/>
              <a:t>축 </a:t>
            </a:r>
            <a:r>
              <a:rPr lang="en-US" altLang="ko-KR" b="1" dirty="0"/>
              <a:t>linear motor </a:t>
            </a:r>
            <a:br>
              <a:rPr lang="en-US" altLang="ko-KR" b="1" dirty="0"/>
            </a:br>
            <a:r>
              <a:rPr lang="en-US" altLang="ko-KR" b="1" dirty="0"/>
              <a:t>(Impact factor)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1</a:t>
            </a:r>
            <a:r>
              <a:rPr lang="ko-KR" altLang="en-US" b="1" dirty="0"/>
              <a:t>축 </a:t>
            </a:r>
            <a:r>
              <a:rPr lang="en-US" altLang="ko-KR" b="1" dirty="0"/>
              <a:t>manual (Hight)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5</a:t>
            </a:r>
            <a:r>
              <a:rPr lang="ko-KR" altLang="en-US" b="1" dirty="0"/>
              <a:t>축 </a:t>
            </a:r>
            <a:r>
              <a:rPr lang="en-US" altLang="ko-KR" b="1" dirty="0"/>
              <a:t>motor (Alignment)</a:t>
            </a:r>
            <a:endParaRPr lang="ko-KR" altLang="en-US" b="1" dirty="0"/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3B14C1A9-2284-4B4C-A7D6-C79F5BD9EC5F}"/>
              </a:ext>
            </a:extLst>
          </p:cNvPr>
          <p:cNvCxnSpPr/>
          <p:nvPr/>
        </p:nvCxnSpPr>
        <p:spPr>
          <a:xfrm flipH="1">
            <a:off x="2618924" y="1008912"/>
            <a:ext cx="8241030" cy="48325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6D71E3B-9073-4C54-878F-0FE7C9792AA9}"/>
              </a:ext>
            </a:extLst>
          </p:cNvPr>
          <p:cNvSpPr txBox="1"/>
          <p:nvPr/>
        </p:nvSpPr>
        <p:spPr>
          <a:xfrm>
            <a:off x="2251207" y="5957529"/>
            <a:ext cx="176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Electron beam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13B14730-820D-4D81-B271-9274D9C18CDE}"/>
              </a:ext>
            </a:extLst>
          </p:cNvPr>
          <p:cNvCxnSpPr/>
          <p:nvPr/>
        </p:nvCxnSpPr>
        <p:spPr>
          <a:xfrm flipH="1">
            <a:off x="5406390" y="2640330"/>
            <a:ext cx="2320290" cy="134874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B2B8A8ED-D805-4BC3-8807-61434AD101F0}"/>
              </a:ext>
            </a:extLst>
          </p:cNvPr>
          <p:cNvCxnSpPr>
            <a:cxnSpLocks/>
          </p:cNvCxnSpPr>
          <p:nvPr/>
        </p:nvCxnSpPr>
        <p:spPr>
          <a:xfrm>
            <a:off x="5326380" y="3989070"/>
            <a:ext cx="2677642" cy="178387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03DF3CA-0A18-4498-89AA-40B743C24434}"/>
              </a:ext>
            </a:extLst>
          </p:cNvPr>
          <p:cNvSpPr txBox="1"/>
          <p:nvPr/>
        </p:nvSpPr>
        <p:spPr>
          <a:xfrm>
            <a:off x="7607118" y="584148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>
                <a:solidFill>
                  <a:srgbClr val="FFFF00"/>
                </a:solidFill>
              </a:rPr>
              <a:t>ChDR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07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85875</TotalTime>
  <Words>1346</Words>
  <Application>Microsoft Office PowerPoint</Application>
  <PresentationFormat>와이드스크린</PresentationFormat>
  <Paragraphs>320</Paragraphs>
  <Slides>33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8" baseType="lpstr">
      <vt:lpstr>맑은 고딕</vt:lpstr>
      <vt:lpstr>Arial</vt:lpstr>
      <vt:lpstr>Cambria Math</vt:lpstr>
      <vt:lpstr>Wingdings</vt:lpstr>
      <vt:lpstr>Office 테마</vt:lpstr>
      <vt:lpstr>Research Plan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Appendix  - Theoretical Background on ChDR</vt:lpstr>
      <vt:lpstr>Cherenkov Radiation</vt:lpstr>
      <vt:lpstr>Classical Cherenkov Radiation</vt:lpstr>
      <vt:lpstr>Classical Cherenkov Radiation</vt:lpstr>
      <vt:lpstr>Classical Cherenkov Radiation</vt:lpstr>
      <vt:lpstr>Polarization radiation</vt:lpstr>
      <vt:lpstr>Cherenkov Diffraction Radiation</vt:lpstr>
      <vt:lpstr>Cherenkov Diffraction Radiation</vt:lpstr>
      <vt:lpstr>Cherenkov Diffraction Radiation</vt:lpstr>
      <vt:lpstr>Beam profile monitor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송우진(첨단원자력공학부)</dc:creator>
  <cp:lastModifiedBy>송우진(첨단원자력공학부)</cp:lastModifiedBy>
  <cp:revision>517</cp:revision>
  <dcterms:created xsi:type="dcterms:W3CDTF">2024-05-07T14:33:29Z</dcterms:created>
  <dcterms:modified xsi:type="dcterms:W3CDTF">2025-01-03T05:05:41Z</dcterms:modified>
</cp:coreProperties>
</file>