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8" r:id="rId5"/>
    <p:sldId id="276" r:id="rId6"/>
    <p:sldId id="268" r:id="rId7"/>
    <p:sldId id="269" r:id="rId8"/>
    <p:sldId id="270" r:id="rId9"/>
    <p:sldId id="273" r:id="rId10"/>
    <p:sldId id="271" r:id="rId11"/>
    <p:sldId id="272" r:id="rId12"/>
    <p:sldId id="277" r:id="rId13"/>
    <p:sldId id="274" r:id="rId14"/>
    <p:sldId id="275" r:id="rId15"/>
    <p:sldId id="279" r:id="rId16"/>
    <p:sldId id="259" r:id="rId17"/>
    <p:sldId id="260" r:id="rId18"/>
    <p:sldId id="261" r:id="rId19"/>
    <p:sldId id="262" r:id="rId20"/>
    <p:sldId id="263" r:id="rId21"/>
    <p:sldId id="264" r:id="rId22"/>
    <p:sldId id="266" r:id="rId23"/>
    <p:sldId id="267" r:id="rId24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2"/>
  </p:normalViewPr>
  <p:slideViewPr>
    <p:cSldViewPr snapToGrid="0">
      <p:cViewPr>
        <p:scale>
          <a:sx n="104" d="100"/>
          <a:sy n="104" d="100"/>
        </p:scale>
        <p:origin x="89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20565-0A63-5440-96D1-C7486D9ECA2E}" type="datetimeFigureOut">
              <a:rPr lang="en-DK" smtClean="0"/>
              <a:t>08/01/2025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EB0C6-F5BC-1745-A807-52C82E813554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896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71DF-9E57-67B6-1A3E-D5E60F726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1974C-CB2E-E617-3F4C-FD94C923B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C220E-25E8-7C2C-6B47-20D2CEA6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03782-A0A1-3DC1-9946-6645B006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F223-AB1A-711E-7F26-7DEBE55A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5327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5EB-FDB9-F6EF-8615-6191CED0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D63D8-B0B0-F0ED-5B8B-B4659D436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F3118-E0E6-C026-8996-F2F2F9FC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6097B-02AC-5DC0-2261-1CF831FA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FCB03-6316-005B-B256-CAB45158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6476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6E99BF-67A7-AC3B-AFCF-58B827B16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A442F-91A5-A3BA-E32D-2C5CC2576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EA712-D218-D12C-2D19-8C782C383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E8774-675E-E8D5-723E-5497D3D6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20C1-DAA4-32C7-8034-90C47972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6420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45C6-5C3B-5CC9-9925-F6E73A14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8E311-FFC6-E7EB-B4CD-1784C4E60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37A93-B95A-9B7E-432D-C62120413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2562D-687F-3E67-F418-2D55AB8E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56CC5-FED1-3314-DC7F-2443994D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1054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4F00-A5F2-61CA-6D6A-87F5911E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680EA-8052-76CC-BD21-DCED2A7CD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51EC9-8CE2-D83D-9C77-E7934331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E57CA-4A0E-E9C2-E376-B5752CF7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83D27-4D5D-C3CE-25D0-C1D7EEBD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8571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A8AA-A808-50B9-A574-B40B383D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84DD8-4983-79AC-7685-3ABB8C6F8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2673E-6C7B-5EE2-7935-87ED1BCA1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8C7F6-4C52-24F8-C3F3-7BE5BC14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1787A-DFAF-E7BE-42B4-F130FDC5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FAB50-D84E-3F68-2F8C-E30441BC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83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CCA19-37A3-4B03-2716-D82FF0EC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077-56C7-095A-4981-6AD7DE7C5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0D14C-050A-A039-A725-A2B494EB6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00678-15F4-880A-8F3D-3F815136D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D632-6AEA-DB30-20CA-836A7E34B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E1AEC2-5E2E-ADDA-A493-0229B6C1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AC7C8C-46A2-321A-2B4C-A28883B6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3F9645-F5CE-1070-05DB-49B48468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253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2F72-CDAC-C6AA-5D28-42DD1446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526F7-D90A-B5C9-B5CA-3B7852A3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54D3B-B185-23E6-F11B-16E8ED29B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ED1AE-EB80-C320-EBD7-0210E988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44149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233CD3-427D-9D35-4DA5-AACA9186A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9490C-B57A-8F39-CB46-83F17B82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69B6F-2481-5CE8-B1A2-5A61CF4C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4971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128A0-CEBF-F66E-DB34-5F5463FF1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2B64-AA4C-94CB-21F8-49696E2DF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71CB0-A4DD-DD23-0E79-4EEC133EA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BB89F-47B6-FE37-0395-9A53EAEF8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43C39-0ADB-C5DB-0878-B8EFFE2A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2A8C9-6237-D5E6-EAD5-543AD752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7564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DC53C-FD20-1D1C-223E-3BA73723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BB71F-FD20-FD5C-7E61-CB09B40D6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0512F-09CC-FAAB-6491-EF45BA47C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2505-7E3D-318F-E363-592657CF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B4000-A0C0-13CA-4378-A6FFC93B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0DA93-6602-8FE0-CA39-26BFC923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35707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CB91F-4FC6-E15B-FEC6-E3C0E04E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8F3E1-96B3-3FDC-EAEE-5A4F31D2B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F72D6-F71C-1E34-DA87-D4F6AE15E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0BD84-068B-B87E-B400-8F950003F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A50DD-C1BC-A2E3-A6F0-072D06DCE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F29EA3-5837-5F4F-AA78-78ECEE4CD49F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9134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2C67-60DD-FBF7-DF47-094E2E59D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261843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Aptos SemiBold" panose="020B0004020202020204" pitchFamily="34" charset="0"/>
              </a:rPr>
              <a:t>Development of a water-cooled scintillation screen for high-current beam profiling</a:t>
            </a:r>
            <a:br>
              <a:rPr lang="en-GB" sz="4000" b="1" dirty="0">
                <a:latin typeface="Aptos SemiBold" panose="020B0004020202020204" pitchFamily="34" charset="0"/>
              </a:rPr>
            </a:br>
            <a:r>
              <a:rPr lang="en-GB" sz="1800" dirty="0">
                <a:latin typeface="Aptos" panose="020B0004020202020204" pitchFamily="34" charset="0"/>
              </a:rPr>
              <a:t>(</a:t>
            </a:r>
            <a:r>
              <a:rPr lang="en-GB" sz="1800" dirty="0" err="1">
                <a:latin typeface="Aptos" panose="020B0004020202020204" pitchFamily="34" charset="0"/>
              </a:rPr>
              <a:t>Xincai</a:t>
            </a:r>
            <a:r>
              <a:rPr lang="en-GB" sz="1800" dirty="0">
                <a:latin typeface="Aptos" panose="020B0004020202020204" pitchFamily="34" charset="0"/>
              </a:rPr>
              <a:t> Kang et al 2024 JINST 19 P10001)</a:t>
            </a:r>
            <a:endParaRPr lang="en-DK" sz="1800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1CFB3-B415-0C51-7587-29838E1C9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9569"/>
            <a:ext cx="9144000" cy="1655762"/>
          </a:xfrm>
        </p:spPr>
        <p:txBody>
          <a:bodyPr/>
          <a:lstStyle/>
          <a:p>
            <a:r>
              <a:rPr lang="en-DK" dirty="0"/>
              <a:t>Juhwan Yoon</a:t>
            </a:r>
          </a:p>
          <a:p>
            <a:endParaRPr lang="en-DK" dirty="0"/>
          </a:p>
          <a:p>
            <a:r>
              <a:rPr lang="en-DK" dirty="0"/>
              <a:t>Dept. of Physics, POSTECH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0EB1D-5D36-CD9A-C2E2-3E598D9C60B6}"/>
              </a:ext>
            </a:extLst>
          </p:cNvPr>
          <p:cNvSpPr txBox="1"/>
          <p:nvPr/>
        </p:nvSpPr>
        <p:spPr>
          <a:xfrm>
            <a:off x="258184" y="6241405"/>
            <a:ext cx="2183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400" dirty="0"/>
              <a:t>10th Jan., 2025</a:t>
            </a:r>
          </a:p>
        </p:txBody>
      </p:sp>
      <p:pic>
        <p:nvPicPr>
          <p:cNvPr id="5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35B1A861-CA6F-2CEE-3E85-A15E2193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5618-AE03-ED3E-B206-C1D2C742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AD80-B8F5-C049-7FB4-0264A45F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Simulation</a:t>
            </a:r>
            <a:r>
              <a:rPr lang="en-US" b="1" dirty="0">
                <a:latin typeface="Aptos SemiBold" panose="020B0004020202020204" pitchFamily="34" charset="0"/>
              </a:rPr>
              <a:t> of  Newly Developed Screen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D30A95-E47A-25D6-463B-F1AD7C7B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01BC85F-57FA-294A-57FE-648508A1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7A930CB-0D56-B77E-D758-473C1850C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10</a:t>
            </a:fld>
            <a:endParaRPr lang="en-DK" sz="1400" dirty="0"/>
          </a:p>
        </p:txBody>
      </p:sp>
      <p:pic>
        <p:nvPicPr>
          <p:cNvPr id="4" name="Content Placeholder 3" descr="A diagram of a temperature distribution&#10;&#10;Description automatically generated">
            <a:extLst>
              <a:ext uri="{FF2B5EF4-FFF2-40B4-BE49-F238E27FC236}">
                <a16:creationId xmlns:a16="http://schemas.microsoft.com/office/drawing/2014/main" id="{695DF68D-DF81-F4A3-0F2E-40461AFEB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37"/>
          <a:stretch/>
        </p:blipFill>
        <p:spPr>
          <a:xfrm>
            <a:off x="838200" y="1777707"/>
            <a:ext cx="5997648" cy="3498628"/>
          </a:xfrm>
        </p:spPr>
      </p:pic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70020FA3-6DA6-B8EC-B4D3-B52A42E7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pic>
        <p:nvPicPr>
          <p:cNvPr id="6" name="Picture 5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9E33CFD-3D45-306B-17E5-93C120217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959" y="1777707"/>
            <a:ext cx="5052511" cy="3595595"/>
          </a:xfrm>
          <a:prstGeom prst="rect">
            <a:avLst/>
          </a:prstGeom>
        </p:spPr>
      </p:pic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916B8901-6ACA-DDCA-9D61-04D76538778D}"/>
              </a:ext>
            </a:extLst>
          </p:cNvPr>
          <p:cNvSpPr txBox="1">
            <a:spLocks/>
          </p:cNvSpPr>
          <p:nvPr/>
        </p:nvSpPr>
        <p:spPr>
          <a:xfrm>
            <a:off x="838199" y="5388413"/>
            <a:ext cx="11014277" cy="1089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At 500 W, 11.9 % lower than the calculated</a:t>
            </a:r>
            <a:r>
              <a:rPr lang="ko-KR" altLang="en-US" sz="2400" dirty="0"/>
              <a:t> </a:t>
            </a:r>
            <a:r>
              <a:rPr lang="en-US" sz="2400" dirty="0"/>
              <a:t>data  (∵ heat absorption &amp; irradiation).</a:t>
            </a:r>
          </a:p>
          <a:p>
            <a:r>
              <a:rPr lang="en-US" sz="2400" dirty="0"/>
              <a:t>Water flow rate is set 6 m/s, considering the temperature and the cooling system.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EF148-8357-87B2-31F2-08B0376DC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66" y="1234893"/>
            <a:ext cx="970973" cy="149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AE6599-758C-C64E-79A9-C4A8A809EFA5}"/>
              </a:ext>
            </a:extLst>
          </p:cNvPr>
          <p:cNvSpPr txBox="1"/>
          <p:nvPr/>
        </p:nvSpPr>
        <p:spPr>
          <a:xfrm>
            <a:off x="8030964" y="2135405"/>
            <a:ext cx="118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dirty="0">
                <a:solidFill>
                  <a:srgbClr val="FF0000"/>
                </a:solidFill>
              </a:rPr>
              <a:t>500 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0E465-6A88-28E6-C92E-301C90D2B7D1}"/>
              </a:ext>
            </a:extLst>
          </p:cNvPr>
          <p:cNvSpPr txBox="1"/>
          <p:nvPr/>
        </p:nvSpPr>
        <p:spPr>
          <a:xfrm>
            <a:off x="9861681" y="2135405"/>
            <a:ext cx="118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dirty="0">
                <a:solidFill>
                  <a:srgbClr val="FF0000"/>
                </a:solidFill>
              </a:rPr>
              <a:t>5 kW</a:t>
            </a:r>
          </a:p>
        </p:txBody>
      </p:sp>
    </p:spTree>
    <p:extLst>
      <p:ext uri="{BB962C8B-B14F-4D97-AF65-F5344CB8AC3E}">
        <p14:creationId xmlns:p14="http://schemas.microsoft.com/office/powerpoint/2010/main" val="306221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AA8E-5D54-A832-540D-5B30BFFA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3954-E0D8-B66F-5E6B-7E3D1CAE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Experimental Results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046603E-F6C0-1F50-2267-CD14E241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8A5AB03-DFF2-E1E8-EED6-420D4A4B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 dirty="0" err="1"/>
              <a:t>Juhwan</a:t>
            </a:r>
            <a:r>
              <a:rPr lang="en-GB" sz="1400" dirty="0"/>
              <a:t> Yoon | Development of a water-cooled scintillation screen for high-current beam profiling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DD8983-E3E4-59AE-0D2F-EB8B1136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11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04A285BA-6BEC-6823-D49B-4995E9AF5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80336F3F-F0F1-0227-BDEF-06D09E376E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Through Gaussian fitting, the position and size of the beam are obtained.</a:t>
            </a:r>
          </a:p>
          <a:p>
            <a:r>
              <a:rPr lang="en-US" sz="2400" dirty="0"/>
              <a:t>The brightness at the center of the profile is the highest.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 T</a:t>
            </a:r>
            <a:r>
              <a:rPr lang="en-US" sz="2400" dirty="0"/>
              <a:t>he corresponding beam intensity reaches its maximum value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collage of images of a beam trace&#10;&#10;Description automatically generated">
            <a:extLst>
              <a:ext uri="{FF2B5EF4-FFF2-40B4-BE49-F238E27FC236}">
                <a16:creationId xmlns:a16="http://schemas.microsoft.com/office/drawing/2014/main" id="{BF5DE000-C7C9-0802-1A27-0D25559C4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" t="1109" r="878" b="49970"/>
          <a:stretch/>
        </p:blipFill>
        <p:spPr>
          <a:xfrm>
            <a:off x="2893191" y="3510509"/>
            <a:ext cx="6405615" cy="2554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7BBCA7-90F1-7B72-A2F5-37F84706813D}"/>
              </a:ext>
            </a:extLst>
          </p:cNvPr>
          <p:cNvSpPr txBox="1"/>
          <p:nvPr/>
        </p:nvSpPr>
        <p:spPr>
          <a:xfrm>
            <a:off x="3196282" y="5336293"/>
            <a:ext cx="4949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dirty="0">
                <a:solidFill>
                  <a:srgbClr val="FF0000"/>
                </a:solidFill>
              </a:rPr>
              <a:t>140 W                         	300 W</a:t>
            </a:r>
          </a:p>
        </p:txBody>
      </p:sp>
    </p:spTree>
    <p:extLst>
      <p:ext uri="{BB962C8B-B14F-4D97-AF65-F5344CB8AC3E}">
        <p14:creationId xmlns:p14="http://schemas.microsoft.com/office/powerpoint/2010/main" val="1735577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5E4B6-3B32-AE91-8185-6D9FB4580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BC67F-668E-180E-4B1A-2EE6573B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Experimental Results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311511B-A474-4171-2440-FC2B714C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7F1C487-EE02-38A7-8E9E-DD3AD5B5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 dirty="0" err="1"/>
              <a:t>Juhwan</a:t>
            </a:r>
            <a:r>
              <a:rPr lang="en-GB" sz="1400" dirty="0"/>
              <a:t> Yoon | Development of a water-cooled scintillation screen for high-current beam profiling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AF81BF7-20D1-79BE-D9B0-76E6C5DBB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12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606A1B10-A838-7D44-D55B-317F61C7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pic>
        <p:nvPicPr>
          <p:cNvPr id="11" name="Content Placeholder 10" descr="A close-up of a circular object&#10;&#10;Description automatically generated">
            <a:extLst>
              <a:ext uri="{FF2B5EF4-FFF2-40B4-BE49-F238E27FC236}">
                <a16:creationId xmlns:a16="http://schemas.microsoft.com/office/drawing/2014/main" id="{4AAFA80D-8011-CA9D-7021-768023216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3689" y="3429000"/>
            <a:ext cx="6025284" cy="2832565"/>
          </a:xfrm>
        </p:spPr>
      </p:pic>
      <p:pic>
        <p:nvPicPr>
          <p:cNvPr id="9" name="Picture 8" descr="A collage of images of a beam trace&#10;&#10;Description automatically generated">
            <a:extLst>
              <a:ext uri="{FF2B5EF4-FFF2-40B4-BE49-F238E27FC236}">
                <a16:creationId xmlns:a16="http://schemas.microsoft.com/office/drawing/2014/main" id="{C105D0C0-0A59-760E-2B33-4425945B1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078" r="50602"/>
          <a:stretch/>
        </p:blipFill>
        <p:spPr>
          <a:xfrm>
            <a:off x="1892183" y="3338047"/>
            <a:ext cx="3344279" cy="26531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109E04-0B80-9F56-9B33-C37C53A0A021}"/>
              </a:ext>
            </a:extLst>
          </p:cNvPr>
          <p:cNvSpPr txBox="1"/>
          <p:nvPr/>
        </p:nvSpPr>
        <p:spPr>
          <a:xfrm>
            <a:off x="2565840" y="5121591"/>
            <a:ext cx="118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dirty="0">
                <a:solidFill>
                  <a:srgbClr val="FF0000"/>
                </a:solidFill>
              </a:rPr>
              <a:t>600 W</a:t>
            </a:r>
          </a:p>
        </p:txBody>
      </p:sp>
      <p:sp>
        <p:nvSpPr>
          <p:cNvPr id="16" name="Content Placeholder 16">
            <a:extLst>
              <a:ext uri="{FF2B5EF4-FFF2-40B4-BE49-F238E27FC236}">
                <a16:creationId xmlns:a16="http://schemas.microsoft.com/office/drawing/2014/main" id="{5CC078CD-2402-FAFB-2BE1-AE3F542C0F46}"/>
              </a:ext>
            </a:extLst>
          </p:cNvPr>
          <p:cNvSpPr txBox="1">
            <a:spLocks/>
          </p:cNvSpPr>
          <p:nvPr/>
        </p:nvSpPr>
        <p:spPr>
          <a:xfrm>
            <a:off x="838201" y="1825624"/>
            <a:ext cx="10460420" cy="1512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KBr</a:t>
            </a:r>
            <a:r>
              <a:rPr lang="ko-KR" altLang="en-US" sz="2400" dirty="0"/>
              <a:t> </a:t>
            </a:r>
            <a:r>
              <a:rPr lang="en-US" altLang="ko-KR" sz="2400" dirty="0"/>
              <a:t>coating is damaged followed by the breakdown of the vacuum condition. (from 5.6 ×10</a:t>
            </a:r>
            <a:r>
              <a:rPr lang="en-US" altLang="ko-KR" sz="2400" baseline="30000" dirty="0"/>
              <a:t>−8 </a:t>
            </a:r>
            <a:r>
              <a:rPr lang="en-US" altLang="ko-KR" sz="2400" dirty="0"/>
              <a:t>mbar to 1.1×10</a:t>
            </a:r>
            <a:r>
              <a:rPr lang="en-US" altLang="ko-KR" sz="2400" baseline="30000" dirty="0"/>
              <a:t>−6</a:t>
            </a:r>
            <a:r>
              <a:rPr lang="en-US" altLang="ko-KR" sz="2400" dirty="0"/>
              <a:t> mbar)</a:t>
            </a:r>
          </a:p>
          <a:p>
            <a:r>
              <a:rPr lang="en-US" altLang="ko-KR" sz="2400" dirty="0"/>
              <a:t>Can directly use water-cooled screen without spraying the KBr.</a:t>
            </a:r>
          </a:p>
        </p:txBody>
      </p:sp>
    </p:spTree>
    <p:extLst>
      <p:ext uri="{BB962C8B-B14F-4D97-AF65-F5344CB8AC3E}">
        <p14:creationId xmlns:p14="http://schemas.microsoft.com/office/powerpoint/2010/main" val="215253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9AB22-AB93-06A4-E51A-3728F6C3D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AC6E-A2F2-C6F4-8AE5-54FF7743A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Discussion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8C61FC3-7D53-6473-D697-2644F2AF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696AFE4-69BE-350F-B00A-CF4D9B0C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436C4C7-0E22-13A1-7804-AD03EC17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13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CCC24228-4F8F-8E07-D7F5-A92312E9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D5FF7488-7524-616A-4328-AE54B4A2BC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73336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latin typeface="Aptos SemiBold" panose="020B0004020202020204" pitchFamily="34" charset="0"/>
              </a:rPr>
              <a:t>Calibration and leak detection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400" b="1" dirty="0">
              <a:latin typeface="Aptos SemiBold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latin typeface="Aptos SemiBold" panose="020B0004020202020204" pitchFamily="34" charset="0"/>
              </a:rPr>
              <a:t>Analysis of image errors/distortions</a:t>
            </a:r>
          </a:p>
          <a:p>
            <a:r>
              <a:rPr lang="en-US" sz="2400" dirty="0"/>
              <a:t>Screen is 45° tilted to the camera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 Camera - point distance is not unique.</a:t>
            </a:r>
          </a:p>
          <a:p>
            <a:r>
              <a:rPr lang="en-US" sz="2400" dirty="0">
                <a:sym typeface="Wingdings" pitchFamily="2" charset="2"/>
              </a:rPr>
              <a:t>Camera lens distortion 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 As the beam size is smaller, the lower distortion is.</a:t>
            </a:r>
          </a:p>
          <a:p>
            <a:pPr marL="0" indent="0">
              <a:buNone/>
            </a:pPr>
            <a:endParaRPr lang="en-US" sz="2400" dirty="0">
              <a:sym typeface="Wingdings" pitchFamily="2" charset="2"/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0940A61E-6E32-E6E8-594A-54762FAB2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464303"/>
              </p:ext>
            </p:extLst>
          </p:nvPr>
        </p:nvGraphicFramePr>
        <p:xfrm>
          <a:off x="838200" y="2333434"/>
          <a:ext cx="106288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7217">
                  <a:extLst>
                    <a:ext uri="{9D8B030D-6E8A-4147-A177-3AD203B41FA5}">
                      <a16:colId xmlns:a16="http://schemas.microsoft.com/office/drawing/2014/main" val="3123414142"/>
                    </a:ext>
                  </a:extLst>
                </a:gridCol>
                <a:gridCol w="2657217">
                  <a:extLst>
                    <a:ext uri="{9D8B030D-6E8A-4147-A177-3AD203B41FA5}">
                      <a16:colId xmlns:a16="http://schemas.microsoft.com/office/drawing/2014/main" val="4155838597"/>
                    </a:ext>
                  </a:extLst>
                </a:gridCol>
                <a:gridCol w="2657217">
                  <a:extLst>
                    <a:ext uri="{9D8B030D-6E8A-4147-A177-3AD203B41FA5}">
                      <a16:colId xmlns:a16="http://schemas.microsoft.com/office/drawing/2014/main" val="2423936693"/>
                    </a:ext>
                  </a:extLst>
                </a:gridCol>
                <a:gridCol w="2657217">
                  <a:extLst>
                    <a:ext uri="{9D8B030D-6E8A-4147-A177-3AD203B41FA5}">
                      <a16:colId xmlns:a16="http://schemas.microsoft.com/office/drawing/2014/main" val="33211029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Transverse Deviation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Longitudinal Deviation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Repeatability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Leakage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179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0.22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0.19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K" sz="2000" b="0" dirty="0">
                          <a:solidFill>
                            <a:sysClr val="windowText" lastClr="000000"/>
                          </a:solidFill>
                        </a:rPr>
                        <a:t> less than 0.1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ysClr val="windowText" lastClr="000000"/>
                          </a:solidFill>
                        </a:rPr>
                        <a:t>less than 3 ×10 </a:t>
                      </a:r>
                      <a:r>
                        <a:rPr lang="en-GB" sz="2000" b="0" dirty="0" err="1">
                          <a:solidFill>
                            <a:sysClr val="windowText" lastClr="000000"/>
                          </a:solidFill>
                        </a:rPr>
                        <a:t>Pa·l</a:t>
                      </a:r>
                      <a:r>
                        <a:rPr lang="en-GB" sz="2000" b="0" dirty="0">
                          <a:solidFill>
                            <a:sysClr val="windowText" lastClr="000000"/>
                          </a:solidFill>
                        </a:rPr>
                        <a:t>/s,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104848"/>
                  </a:ext>
                </a:extLst>
              </a:tr>
            </a:tbl>
          </a:graphicData>
        </a:graphic>
      </p:graphicFrame>
      <p:pic>
        <p:nvPicPr>
          <p:cNvPr id="37" name="Picture 6">
            <a:extLst>
              <a:ext uri="{FF2B5EF4-FFF2-40B4-BE49-F238E27FC236}">
                <a16:creationId xmlns:a16="http://schemas.microsoft.com/office/drawing/2014/main" id="{F8AEF9AB-CAF6-0BE9-EDCF-36D81F47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185" y="3723404"/>
            <a:ext cx="2653522" cy="16737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F9CB8D83-C14D-E8E9-6B45-56243314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71565" y="3723404"/>
            <a:ext cx="2337157" cy="167376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497C02F-EB29-29DA-2AB9-66E9BF64C0E9}"/>
              </a:ext>
            </a:extLst>
          </p:cNvPr>
          <p:cNvSpPr txBox="1"/>
          <p:nvPr/>
        </p:nvSpPr>
        <p:spPr>
          <a:xfrm>
            <a:off x="7226567" y="3362755"/>
            <a:ext cx="168475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FF"/>
                </a:solidFill>
                <a:latin typeface="+mj-ea"/>
                <a:ea typeface="+mj-ea"/>
                <a:cs typeface="나눔고딕OTF"/>
              </a:rPr>
              <a:t>a) RAW DATA</a:t>
            </a:r>
            <a:endParaRPr lang="ko-KR" altLang="en-US" b="1" dirty="0" err="1">
              <a:solidFill>
                <a:srgbClr val="0000FF"/>
              </a:solidFill>
              <a:latin typeface="+mj-ea"/>
              <a:ea typeface="+mj-ea"/>
              <a:cs typeface="나눔고딕OTF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A77C03-0AB4-DEA1-D60C-82E91ECAF95B}"/>
              </a:ext>
            </a:extLst>
          </p:cNvPr>
          <p:cNvSpPr txBox="1"/>
          <p:nvPr/>
        </p:nvSpPr>
        <p:spPr>
          <a:xfrm>
            <a:off x="9506403" y="3362755"/>
            <a:ext cx="226748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+mj-ea"/>
                <a:ea typeface="+mj-ea"/>
                <a:cs typeface="나눔고딕OTF"/>
              </a:rPr>
              <a:t>b) DESIRED IMAGE</a:t>
            </a:r>
            <a:endParaRPr lang="ko-KR" altLang="en-US" b="1" dirty="0" err="1">
              <a:solidFill>
                <a:srgbClr val="FF0000"/>
              </a:solidFill>
              <a:latin typeface="+mj-ea"/>
              <a:ea typeface="+mj-ea"/>
              <a:cs typeface="나눔고딕OTF"/>
            </a:endParaRPr>
          </a:p>
        </p:txBody>
      </p:sp>
    </p:spTree>
    <p:extLst>
      <p:ext uri="{BB962C8B-B14F-4D97-AF65-F5344CB8AC3E}">
        <p14:creationId xmlns:p14="http://schemas.microsoft.com/office/powerpoint/2010/main" val="343351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67C14-9355-FA16-C812-593D176B0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51490-3E58-B9CE-2A6A-ED0A8420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Conclusion and Summary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94D3AE7-C3B3-2C59-5EF6-34D49970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8CE127-F176-9A25-56BD-FF340632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C6ADB4-9B6A-3C84-D5AE-E0FF2218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14</a:t>
            </a:fld>
            <a:endParaRPr lang="en-DK" sz="14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E278740-E851-42B4-D740-FF077179E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latin typeface="Aptos SemiBold" panose="020B0004020202020204" pitchFamily="34" charset="0"/>
              </a:rPr>
              <a:t>Performance</a:t>
            </a:r>
          </a:p>
          <a:p>
            <a:r>
              <a:rPr lang="en-GB" sz="2400" dirty="0"/>
              <a:t>Developed a water-cooled scintillation screen monitor.</a:t>
            </a:r>
          </a:p>
          <a:p>
            <a:r>
              <a:rPr lang="en-GB" sz="2400" dirty="0"/>
              <a:t>Can adapt to higher beam power (300 W) compared to the ceramic screen.</a:t>
            </a:r>
          </a:p>
          <a:p>
            <a:r>
              <a:rPr lang="en-GB" sz="2400" dirty="0"/>
              <a:t>For higher beam power, use the screen without KBr coating.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latin typeface="Aptos SemiBold" panose="020B0004020202020204" pitchFamily="34" charset="0"/>
              </a:rPr>
              <a:t>Limitation</a:t>
            </a:r>
          </a:p>
          <a:p>
            <a:r>
              <a:rPr lang="en-GB" sz="2400" dirty="0"/>
              <a:t>Image distortion due to the tilted screen.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latin typeface="Aptos SemiBold" panose="020B0004020202020204" pitchFamily="34" charset="0"/>
              </a:rPr>
              <a:t>Follow-up</a:t>
            </a:r>
          </a:p>
          <a:p>
            <a:r>
              <a:rPr lang="en-GB" sz="2400" dirty="0"/>
              <a:t>Carry out further tests in heavy ion and proton accelerators.</a:t>
            </a:r>
          </a:p>
          <a:p>
            <a:endParaRPr lang="en-DK" sz="2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6B4BBFE0-8024-3337-9069-4FA88B4A7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4E35-CE66-A85A-3AA7-19C9E12CB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6AC53-FB69-763E-3812-CBCC540B9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F8D99B9-D948-839F-C05D-040A3B4D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C6DFC25-9A9B-0DFD-1BDD-C06F80F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E1E072B-799E-9ACC-C7FC-0703AC1F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15</a:t>
            </a:fld>
            <a:endParaRPr lang="en-DK" sz="1400" dirty="0"/>
          </a:p>
        </p:txBody>
      </p:sp>
      <p:pic>
        <p:nvPicPr>
          <p:cNvPr id="13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C975357D-B4AB-710F-8396-3EEE173E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84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90E59-891E-1D4C-FD9A-CCF57BF18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2956"/>
            <a:ext cx="10515600" cy="5664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Introduction</a:t>
            </a:r>
          </a:p>
          <a:p>
            <a:pPr marL="0" indent="0">
              <a:buNone/>
            </a:pPr>
            <a:r>
              <a:rPr lang="ko-KR" altLang="en-US" sz="2000" dirty="0"/>
              <a:t>빔진단을 통해 여러 변수</a:t>
            </a:r>
            <a:r>
              <a:rPr lang="en-US" altLang="ko-KR" sz="2000" dirty="0"/>
              <a:t>(</a:t>
            </a:r>
            <a:r>
              <a:rPr lang="ko-KR" altLang="en-US" sz="2000" dirty="0"/>
              <a:t>위치</a:t>
            </a:r>
            <a:r>
              <a:rPr lang="en-US" altLang="ko-KR" sz="2000" dirty="0"/>
              <a:t>,</a:t>
            </a:r>
            <a:r>
              <a:rPr lang="ko-KR" altLang="en-US" sz="2000" dirty="0"/>
              <a:t> 강도</a:t>
            </a:r>
            <a:r>
              <a:rPr lang="en-US" altLang="ko-KR" sz="2000" dirty="0"/>
              <a:t>,</a:t>
            </a:r>
            <a:r>
              <a:rPr lang="ko-KR" altLang="en-US" sz="2000" dirty="0"/>
              <a:t> 에너지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en-US" altLang="ko-KR" sz="2000" dirty="0"/>
              <a:t>2d </a:t>
            </a:r>
            <a:r>
              <a:rPr lang="ko-KR" altLang="en-US" sz="2000" dirty="0"/>
              <a:t>프로필 등</a:t>
            </a:r>
            <a:r>
              <a:rPr lang="en-US" altLang="ko-KR" sz="2000" dirty="0"/>
              <a:t>)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얻어 가속기 성능 측정 가능하다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CCD</a:t>
            </a:r>
            <a:r>
              <a:rPr lang="ko-KR" altLang="en-US" sz="2000" dirty="0"/>
              <a:t> 촬영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en-US" altLang="ko-KR" sz="2000" dirty="0"/>
              <a:t>SEM, Wire Scanner</a:t>
            </a:r>
            <a:r>
              <a:rPr lang="ko-KR" altLang="en-US" sz="2000" dirty="0"/>
              <a:t>등 여러 </a:t>
            </a:r>
            <a:r>
              <a:rPr lang="en-US" altLang="ko-KR" sz="2000" dirty="0"/>
              <a:t>BPRM</a:t>
            </a:r>
            <a:r>
              <a:rPr lang="ko-KR" altLang="en-US" sz="2000" dirty="0"/>
              <a:t> 있는데 </a:t>
            </a:r>
            <a:r>
              <a:rPr lang="en-US" altLang="ko-KR" sz="2000" dirty="0"/>
              <a:t>CCD</a:t>
            </a:r>
            <a:r>
              <a:rPr lang="ko-KR" altLang="en-US" sz="2000" dirty="0"/>
              <a:t>가 </a:t>
            </a:r>
            <a:r>
              <a:rPr lang="en-US" altLang="ko-KR" sz="2000" dirty="0"/>
              <a:t>low-power</a:t>
            </a:r>
            <a:r>
              <a:rPr lang="ko-KR" altLang="en-US" sz="2000" dirty="0"/>
              <a:t> 가속기에서 많이 쓰임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빔이 스크린을 </a:t>
            </a:r>
            <a:r>
              <a:rPr lang="ko-KR" altLang="en-US" sz="2000" dirty="0" err="1"/>
              <a:t>때릴때</a:t>
            </a:r>
            <a:r>
              <a:rPr lang="ko-KR" altLang="en-US" sz="2000" dirty="0"/>
              <a:t> 광자가 방출되어 빛이 나는데</a:t>
            </a:r>
            <a:r>
              <a:rPr lang="en-US" altLang="ko-KR" sz="2000" dirty="0"/>
              <a:t>,</a:t>
            </a:r>
            <a:r>
              <a:rPr lang="ko-KR" altLang="en-US" sz="2000" dirty="0"/>
              <a:t> 빔 파워가 너무 강하면 스크린 발열 발생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열응력에 의해 스크린이 팽창하고 갈라지는 현상이 생기고</a:t>
            </a:r>
            <a:r>
              <a:rPr lang="en-US" altLang="ko-KR" sz="2000" dirty="0"/>
              <a:t>,</a:t>
            </a:r>
            <a:r>
              <a:rPr lang="ko-KR" altLang="en-US" sz="2000" dirty="0"/>
              <a:t> 일반적인 섬광스크린은 </a:t>
            </a:r>
            <a:r>
              <a:rPr lang="ko-KR" altLang="en-US" sz="2000" dirty="0" err="1"/>
              <a:t>수십와트까지만</a:t>
            </a:r>
            <a:r>
              <a:rPr lang="ko-KR" altLang="en-US" sz="2000" dirty="0"/>
              <a:t> 버텨서 스크린 손상 사례가 실제로 발생하였다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가속기 파워는 갈수록 증가하는데 스크린 기술은 이를 따라가지 못한다</a:t>
            </a:r>
            <a:endParaRPr lang="en-US" altLang="ko-KR" sz="2000" dirty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 err="1"/>
              <a:t>탄탈륨</a:t>
            </a:r>
            <a:r>
              <a:rPr lang="ko-KR" altLang="en-US" sz="2000" dirty="0"/>
              <a:t> 스크린이 고파워에서 효과적인 것을 발견했는데 </a:t>
            </a:r>
            <a:r>
              <a:rPr lang="ko-KR" altLang="en-US" sz="2000" dirty="0" err="1"/>
              <a:t>저파워에서는</a:t>
            </a:r>
            <a:r>
              <a:rPr lang="ko-KR" altLang="en-US" sz="2000" dirty="0"/>
              <a:t> 이미지가 흐릿하게 나타났고 전류가 높으면 파손되었다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그래서 이를 해결하고자 수랭식 섬광스크린을 도입하였다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스크린은 </a:t>
            </a:r>
            <a:r>
              <a:rPr lang="ko-KR" altLang="en-US" sz="2000" dirty="0" err="1"/>
              <a:t>탄탈륨구리</a:t>
            </a:r>
            <a:r>
              <a:rPr lang="ko-KR" altLang="en-US" sz="2000" dirty="0"/>
              <a:t> 혼합물에 </a:t>
            </a:r>
            <a:r>
              <a:rPr lang="ko-KR" altLang="en-US" sz="2000" dirty="0" err="1"/>
              <a:t>브로마이드화칼륨을</a:t>
            </a:r>
            <a:r>
              <a:rPr lang="ko-KR" altLang="en-US" sz="2000" dirty="0"/>
              <a:t> 코팅했다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전자가속기에서 테스트해봤고</a:t>
            </a:r>
            <a:r>
              <a:rPr lang="en-US" altLang="ko-KR" sz="2000" dirty="0"/>
              <a:t>,</a:t>
            </a:r>
            <a:r>
              <a:rPr lang="ko-KR" altLang="en-US" sz="2000" dirty="0"/>
              <a:t> 높은 해상도</a:t>
            </a:r>
            <a:r>
              <a:rPr lang="en-US" altLang="ko-KR" sz="2000" dirty="0"/>
              <a:t>,</a:t>
            </a:r>
            <a:r>
              <a:rPr lang="ko-KR" altLang="en-US" sz="2000" dirty="0"/>
              <a:t> 저렴한 가격의 장점을 보여줬다</a:t>
            </a:r>
            <a:endParaRPr lang="en-US" altLang="ko-KR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8C51A-95F3-23C3-8DE0-05F248A2E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DCAA9-F2E9-E367-FEEC-D3639D80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F650B-AB29-D67D-AE7F-629F7C55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16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1319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4FC8C-0838-0CA1-AF84-50DA42DA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829"/>
            <a:ext cx="10515600" cy="5589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Experimental setup of 2D beam imaging</a:t>
            </a:r>
          </a:p>
          <a:p>
            <a:pPr marL="0" indent="0">
              <a:buNone/>
            </a:pPr>
            <a:r>
              <a:rPr lang="ko-KR" altLang="en-US" sz="2000" dirty="0"/>
              <a:t>스크린에서 나오는 광자</a:t>
            </a:r>
            <a:r>
              <a:rPr lang="en-US" altLang="ko-KR" sz="2000" dirty="0"/>
              <a:t>(</a:t>
            </a:r>
            <a:r>
              <a:rPr lang="ko-KR" altLang="en-US" sz="2000" dirty="0"/>
              <a:t>빛</a:t>
            </a:r>
            <a:r>
              <a:rPr lang="en-US" altLang="ko-KR" sz="2000" dirty="0"/>
              <a:t>)</a:t>
            </a:r>
            <a:r>
              <a:rPr lang="ko-KR" altLang="en-US" sz="2000" dirty="0"/>
              <a:t>로 </a:t>
            </a:r>
            <a:r>
              <a:rPr lang="en-US" altLang="ko-KR" sz="2000" dirty="0"/>
              <a:t>2d</a:t>
            </a:r>
            <a:r>
              <a:rPr lang="ko-KR" altLang="en-US" sz="2000" dirty="0"/>
              <a:t> 프로필 얻어내고 </a:t>
            </a:r>
            <a:r>
              <a:rPr lang="en-US" altLang="ko-KR" sz="2000" dirty="0"/>
              <a:t>CCD</a:t>
            </a:r>
            <a:r>
              <a:rPr lang="ko-KR" altLang="en-US" sz="2000" dirty="0"/>
              <a:t>로 찍는다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 err="1"/>
              <a:t>저전류에서는</a:t>
            </a:r>
            <a:r>
              <a:rPr lang="ko-KR" altLang="en-US" sz="2000" dirty="0"/>
              <a:t> 세라믹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en-US" altLang="ko-KR" sz="2000" dirty="0"/>
              <a:t>YAG</a:t>
            </a:r>
            <a:r>
              <a:rPr lang="ko-KR" altLang="en-US" sz="2000" dirty="0"/>
              <a:t>가 발광성이 좋음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고전류에서는 금속 스크린이 발광성이 좋다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고파워를 견디기 위해 수랭식을 채택했고</a:t>
            </a:r>
            <a:r>
              <a:rPr lang="en-US" altLang="ko-KR" sz="2000" dirty="0"/>
              <a:t>,</a:t>
            </a:r>
            <a:r>
              <a:rPr lang="ko-KR" altLang="en-US" sz="2000" dirty="0"/>
              <a:t> 낮은 파워에서도 발광성이 좋도록 </a:t>
            </a:r>
            <a:r>
              <a:rPr lang="ko-KR" altLang="en-US" sz="2000" dirty="0" err="1"/>
              <a:t>브로마이드화칼륨을</a:t>
            </a:r>
            <a:r>
              <a:rPr lang="ko-KR" altLang="en-US" sz="2000" dirty="0"/>
              <a:t> 코팅하여 이미지 해상도를 올렸다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스크린은 빔과 카메라에 </a:t>
            </a:r>
            <a:r>
              <a:rPr lang="en-US" altLang="ko-KR" sz="2000" dirty="0"/>
              <a:t>45</a:t>
            </a:r>
            <a:r>
              <a:rPr lang="ko-KR" altLang="en-US" sz="2000" dirty="0"/>
              <a:t>도 기울여 설치되어 있고 움직일 수 있어서 진공 챔버 내에 삽입하거나 빼놓을 수 있다</a:t>
            </a:r>
            <a:endParaRPr lang="en-US" altLang="ko-KR" sz="2000" dirty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Design for the scintillation screen</a:t>
            </a:r>
          </a:p>
          <a:p>
            <a:pPr marL="0" indent="0">
              <a:buNone/>
            </a:pPr>
            <a:r>
              <a:rPr lang="ko-KR" altLang="en-US" sz="2000" dirty="0"/>
              <a:t>이 수랭식 스크린은 진공 속에서 위치 이동이 가능하며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ko-KR" altLang="en-US" sz="2000" dirty="0" err="1"/>
              <a:t>고전류빔의</a:t>
            </a:r>
            <a:r>
              <a:rPr lang="ko-KR" altLang="en-US" sz="2000" dirty="0"/>
              <a:t> 프로필을 측정할 수 있어야 한다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스크린의 사용성을 점검하기 위해 열 해석과 시뮬레이션을 돌렸고 챔버의 기계적 구조와 진공 차폐도 확인하였다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진공 내에서 내열성과 위치 제어가 잘 되는지 확인하였다</a:t>
            </a:r>
            <a:endParaRPr lang="en-US" altLang="ko-KR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6A2CB-B57B-C28F-AD15-C8B290DB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F888-6D70-151B-36F3-80EBA0454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AD73-1A9F-869E-A881-9BFD483F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17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4946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8193A-9BC3-05D2-0B08-C1FCD327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6049"/>
            <a:ext cx="10515600" cy="5730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Calculation and analysis of thermal loads</a:t>
            </a:r>
          </a:p>
          <a:p>
            <a:pPr marL="0" indent="0">
              <a:buNone/>
            </a:pPr>
            <a:r>
              <a:rPr lang="ko-KR" altLang="en-US" sz="2000" dirty="0"/>
              <a:t>고강도 빔이 스크린을 때리면서 온도가 오르고</a:t>
            </a:r>
            <a:r>
              <a:rPr lang="en-US" altLang="ko-KR" sz="2000" dirty="0"/>
              <a:t>,</a:t>
            </a:r>
            <a:r>
              <a:rPr lang="ko-KR" altLang="en-US" sz="2000" dirty="0"/>
              <a:t> 섬광스크린은 고온으로 인한 </a:t>
            </a:r>
            <a:r>
              <a:rPr lang="ko-KR" altLang="en-US" sz="2000" dirty="0" err="1"/>
              <a:t>열응력</a:t>
            </a:r>
            <a:r>
              <a:rPr lang="ko-KR" altLang="en-US" sz="2000" dirty="0"/>
              <a:t> 때문에 파손된다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좁은 영역에 빔이 맞으면서 극히 일부 영역만 온도가 오르므로</a:t>
            </a:r>
            <a:r>
              <a:rPr lang="en-US" altLang="ko-KR" sz="2000" dirty="0"/>
              <a:t>,</a:t>
            </a:r>
            <a:r>
              <a:rPr lang="ko-KR" altLang="en-US" sz="2000" dirty="0"/>
              <a:t> 열 방출은 고려하지 않는다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따라서 측정된 열은 물의 온도 증가에 그대로 해당한다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빔파워가 그대로 열로 전환된다고 가정하고</a:t>
            </a:r>
            <a:r>
              <a:rPr lang="en-US" altLang="ko-KR" sz="2000" dirty="0"/>
              <a:t>,</a:t>
            </a:r>
            <a:r>
              <a:rPr lang="ko-KR" altLang="en-US" sz="2000" dirty="0"/>
              <a:t> 열용량을 알 수 있다</a:t>
            </a:r>
            <a:r>
              <a:rPr lang="en-US" altLang="ko-KR" sz="2000" dirty="0"/>
              <a:t> Q= </a:t>
            </a:r>
            <a:r>
              <a:rPr lang="en-US" altLang="ko-KR" sz="2000" dirty="0" err="1"/>
              <a:t>mCT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빔이 스크린에 </a:t>
            </a:r>
            <a:r>
              <a:rPr lang="en-US" altLang="ko-KR" sz="2000" dirty="0"/>
              <a:t>100%</a:t>
            </a:r>
            <a:r>
              <a:rPr lang="ko-KR" altLang="en-US" sz="2000" dirty="0"/>
              <a:t> 흡수된다고 가정하면 열은 물로 그대로 전달되고</a:t>
            </a:r>
            <a:r>
              <a:rPr lang="en-US" altLang="ko-KR" sz="2000" dirty="0"/>
              <a:t>,</a:t>
            </a:r>
            <a:r>
              <a:rPr lang="ko-KR" altLang="en-US" sz="2000" dirty="0"/>
              <a:t> 빔의 전력으로부터 물의 온도증가를 계산할 수 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열이 그대로 전달되니까 열이 스크린에서의 분포를 전력밀도함수로 표현할 수 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 err="1"/>
              <a:t>빔프로필의</a:t>
            </a:r>
            <a:r>
              <a:rPr lang="ko-KR" altLang="en-US" sz="2000" dirty="0"/>
              <a:t> 중심위치와 전력을 정규분포 확률밀도함수에 대입하면 특정 위치에서의 전력밀도</a:t>
            </a:r>
            <a:r>
              <a:rPr lang="en-US" altLang="ko-KR" sz="2000" dirty="0"/>
              <a:t>(W/mm^2)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알 수 있을 뿐만 아니라</a:t>
            </a:r>
            <a:r>
              <a:rPr lang="en-US" altLang="ko-KR" sz="2000" dirty="0"/>
              <a:t>,</a:t>
            </a:r>
            <a:r>
              <a:rPr lang="ko-KR" altLang="en-US" sz="2000" dirty="0"/>
              <a:t> </a:t>
            </a:r>
            <a:r>
              <a:rPr lang="ko-KR" altLang="en-US" sz="2000" dirty="0" err="1"/>
              <a:t>타켓</a:t>
            </a:r>
            <a:r>
              <a:rPr lang="ko-KR" altLang="en-US" sz="2000" dirty="0"/>
              <a:t> 표면의 온도 분포를 계산하고 열 응력 및 변형도 평가할 수 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좌표를 변환행렬을 사용해서 스크린으로 투영하면 스크린 상의 확률밀도함수를 구할 수 있다</a:t>
            </a:r>
            <a:endParaRPr lang="en-US" altLang="ko-KR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46E68-7090-3A7E-75D9-A5B3CB9F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821D7-DC13-C1E0-1C9C-94E45228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8D79D-33C3-273E-CFAE-0647AD74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18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0793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D360-A87A-DF46-225D-9CD7C5C67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7922"/>
            <a:ext cx="10515600" cy="5519041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Vacuum sealing and mechanical design</a:t>
            </a:r>
          </a:p>
          <a:p>
            <a:pPr marL="0" indent="0">
              <a:buNone/>
            </a:pPr>
            <a:r>
              <a:rPr lang="ko-KR" altLang="en-US" sz="2000" dirty="0"/>
              <a:t>스크린은 타겟 헤드에 부착되어 </a:t>
            </a:r>
            <a:r>
              <a:rPr lang="ko-KR" altLang="en-US" sz="2000" dirty="0" err="1"/>
              <a:t>수랭튜브에</a:t>
            </a:r>
            <a:r>
              <a:rPr lang="ko-KR" altLang="en-US" sz="2000" dirty="0"/>
              <a:t> 연결되어 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석영유리창을 통해 </a:t>
            </a:r>
            <a:r>
              <a:rPr lang="en-US" altLang="ko-KR" sz="2000" dirty="0"/>
              <a:t>CCD</a:t>
            </a:r>
            <a:r>
              <a:rPr lang="ko-KR" altLang="en-US" sz="2000" dirty="0"/>
              <a:t>카메라가 챔버 내부 스크린을 촬영할 수 있다</a:t>
            </a:r>
            <a:endParaRPr lang="en-US" altLang="ko-KR" sz="2000" dirty="0"/>
          </a:p>
          <a:p>
            <a:pPr marL="0" indent="0">
              <a:buNone/>
            </a:pPr>
            <a:r>
              <a:rPr lang="en-US" sz="2000" dirty="0"/>
              <a:t>LED</a:t>
            </a:r>
            <a:r>
              <a:rPr lang="ko-KR" altLang="en-US" sz="2000" dirty="0"/>
              <a:t>는 스크린 상태와 카메라가 잘 되는지를 확인하기 위해 사용한다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구동장치를 통해 스크린을 빔라인에 넣었다 뺐다 할 수 있다</a:t>
            </a:r>
            <a:endParaRPr lang="en-GB" sz="2000" dirty="0"/>
          </a:p>
          <a:p>
            <a:pPr marL="0" indent="0">
              <a:buNone/>
            </a:pP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A5016-2BE1-BE9F-C8D9-56BB890D9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BAE5-66CC-BEE0-967C-8CA8E74D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C4CA1-B2AD-5FB4-D3D6-C3920330F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19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57299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4AE4-BF86-9EC5-FC4E-C41B998A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b="1" dirty="0">
                <a:latin typeface="Aptos SemiBold" panose="020B0004020202020204" pitchFamily="34" charset="0"/>
              </a:rPr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21D90-0E7D-CE94-422D-8C2A6153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53BBD-4A20-29ED-83B6-7EAB4EBF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7D619-2693-D002-1683-9EEE159C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2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DE476541-7D25-0E58-1ABB-6149B8C56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0718F4-7689-2298-F7B0-43556DE1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31" t="1339" r="11316" b="769"/>
          <a:stretch/>
        </p:blipFill>
        <p:spPr>
          <a:xfrm>
            <a:off x="7728086" y="1323641"/>
            <a:ext cx="4217383" cy="494301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EEA94CD-3211-652C-7F5E-11A8FB746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887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K" sz="2400" b="1" dirty="0">
                <a:latin typeface="Aptos SemiBold" panose="020B0004020202020204" pitchFamily="34" charset="0"/>
              </a:rPr>
              <a:t>Why I choose this paper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/>
              <a:t>Beam profiling is important in determining </a:t>
            </a:r>
            <a:r>
              <a:rPr lang="en-US" sz="2400" u="sng" dirty="0"/>
              <a:t>the performance of accelerators</a:t>
            </a:r>
            <a:endParaRPr lang="en-DK" sz="2400" u="sng" dirty="0"/>
          </a:p>
          <a:p>
            <a:pPr marL="457200" indent="-457200">
              <a:buAutoNum type="arabicPeriod"/>
            </a:pPr>
            <a:r>
              <a:rPr lang="en-US" sz="2400" dirty="0"/>
              <a:t>Show detailed process of designing </a:t>
            </a:r>
            <a:r>
              <a:rPr lang="en-US" sz="2400" u="sng" dirty="0"/>
              <a:t>the experimental apparatus</a:t>
            </a:r>
            <a:endParaRPr lang="en-DK" sz="2400" u="sng" dirty="0"/>
          </a:p>
          <a:p>
            <a:pPr marL="457200" indent="-457200">
              <a:buAutoNum type="arabicPeriod"/>
            </a:pPr>
            <a:r>
              <a:rPr lang="en-DK" sz="2400" dirty="0"/>
              <a:t>Contribute to studying my research</a:t>
            </a:r>
          </a:p>
          <a:p>
            <a:pPr marL="0" indent="0">
              <a:buNone/>
            </a:pPr>
            <a:endParaRPr lang="en-DK" sz="2400" dirty="0"/>
          </a:p>
          <a:p>
            <a:pPr marL="0" indent="0">
              <a:buNone/>
            </a:pPr>
            <a:r>
              <a:rPr lang="en-DK" sz="2400" b="1" dirty="0">
                <a:latin typeface="Aptos SemiBold" panose="020B0004020202020204" pitchFamily="34" charset="0"/>
              </a:rPr>
              <a:t>Scientific significance</a:t>
            </a:r>
          </a:p>
          <a:p>
            <a:pPr marL="457200" indent="-457200">
              <a:buAutoNum type="arabicPeriod"/>
            </a:pPr>
            <a:r>
              <a:rPr lang="en-DK" sz="2400" dirty="0"/>
              <a:t>Introdce totally new materials</a:t>
            </a:r>
          </a:p>
          <a:p>
            <a:pPr marL="457200" indent="-457200">
              <a:buAutoNum type="arabicPeriod"/>
            </a:pPr>
            <a:r>
              <a:rPr lang="en-DK" sz="2400" dirty="0"/>
              <a:t>Availability in various facilities</a:t>
            </a:r>
          </a:p>
        </p:txBody>
      </p:sp>
    </p:spTree>
    <p:extLst>
      <p:ext uri="{BB962C8B-B14F-4D97-AF65-F5344CB8AC3E}">
        <p14:creationId xmlns:p14="http://schemas.microsoft.com/office/powerpoint/2010/main" val="3860495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C8AE6-B3E0-D0A3-643F-77C218CB9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4468"/>
            <a:ext cx="10515600" cy="5552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Results of thermal-structural coupling analysis for tantalum-copper composite target</a:t>
            </a:r>
          </a:p>
          <a:p>
            <a:pPr marL="0" indent="0">
              <a:buNone/>
            </a:pPr>
            <a:r>
              <a:rPr lang="ko-KR" altLang="en-US" sz="2000" dirty="0" err="1"/>
              <a:t>탄탈륨의</a:t>
            </a:r>
            <a:r>
              <a:rPr lang="ko-KR" altLang="en-US" sz="2000" dirty="0"/>
              <a:t> 높은 녹는점과 구리의 열전도성 덕분에 </a:t>
            </a:r>
            <a:r>
              <a:rPr lang="ko-KR" altLang="en-US" sz="2000" dirty="0" err="1"/>
              <a:t>탄탈륨구리</a:t>
            </a:r>
            <a:r>
              <a:rPr lang="ko-KR" altLang="en-US" sz="2000" dirty="0"/>
              <a:t> 혼합물이 스크린 재료로 쓰였다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빔 파워</a:t>
            </a:r>
            <a:r>
              <a:rPr lang="en-US" altLang="ko-KR" sz="2000" dirty="0"/>
              <a:t>,</a:t>
            </a:r>
            <a:r>
              <a:rPr lang="ko-KR" altLang="en-US" sz="2000" dirty="0"/>
              <a:t> 크기</a:t>
            </a:r>
            <a:r>
              <a:rPr lang="en-US" altLang="ko-KR" sz="2000" dirty="0"/>
              <a:t>,</a:t>
            </a:r>
            <a:r>
              <a:rPr lang="ko-KR" altLang="en-US" sz="2000" dirty="0"/>
              <a:t> 온도를 세팅하고 전력밀도함수를 이용하여 시뮬레이션을 돌렸다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장시간 노출해도 녹는점보다 한참 낮았고 물 온도 상승은 </a:t>
            </a:r>
            <a:r>
              <a:rPr lang="en-US" altLang="ko-KR" sz="2000" dirty="0"/>
              <a:t>Q=</a:t>
            </a:r>
            <a:r>
              <a:rPr lang="en-US" altLang="ko-KR" sz="2000" dirty="0" err="1"/>
              <a:t>mCT</a:t>
            </a:r>
            <a:r>
              <a:rPr lang="ko-KR" altLang="en-US" sz="2000" dirty="0"/>
              <a:t>로 계산한 것과 </a:t>
            </a:r>
            <a:r>
              <a:rPr lang="en-US" altLang="ko-KR" sz="2000" dirty="0"/>
              <a:t>10%</a:t>
            </a:r>
            <a:r>
              <a:rPr lang="ko-KR" altLang="en-US" sz="2000" dirty="0"/>
              <a:t> 내외로 오차가 생겼다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공식 계산에서 온도가 더 높은 이유는 타겟의 열 흡수와 복사열을 무시했기 때문이다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같은 크기의 </a:t>
            </a:r>
            <a:r>
              <a:rPr lang="ko-KR" altLang="en-US" sz="2000" dirty="0" err="1"/>
              <a:t>빔일때</a:t>
            </a:r>
            <a:r>
              <a:rPr lang="ko-KR" altLang="en-US" sz="2000" dirty="0"/>
              <a:t> 온도</a:t>
            </a:r>
            <a:r>
              <a:rPr lang="en-US" altLang="ko-KR" sz="2000" dirty="0"/>
              <a:t>-</a:t>
            </a:r>
            <a:r>
              <a:rPr lang="ko-KR" altLang="en-US" sz="2000" dirty="0"/>
              <a:t>빔파워는 비례하고 빔사이즈와 온도는 반비례한다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 err="1"/>
              <a:t>탄탈륨</a:t>
            </a:r>
            <a:r>
              <a:rPr lang="ko-KR" altLang="en-US" sz="2000" dirty="0"/>
              <a:t> </a:t>
            </a:r>
            <a:r>
              <a:rPr lang="ko-KR" altLang="en-US" sz="2000" dirty="0" err="1"/>
              <a:t>포면의</a:t>
            </a:r>
            <a:r>
              <a:rPr lang="ko-KR" altLang="en-US" sz="2000" dirty="0"/>
              <a:t> 온도는 단 몇 초 만에 최고치로 올라간다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냉각수 유량이 증가할수록 </a:t>
            </a:r>
            <a:r>
              <a:rPr lang="ko-KR" altLang="en-US" sz="2000" dirty="0" err="1"/>
              <a:t>탄탈륨</a:t>
            </a:r>
            <a:r>
              <a:rPr lang="ko-KR" altLang="en-US" sz="2000" dirty="0"/>
              <a:t> 표면 온도는 감소했고 수압은 증가하였다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수압에 따라 장비를 설계해야 하므로 경제성과 실용성을 고려하여 유속을 설정하였다</a:t>
            </a:r>
            <a:endParaRPr lang="en-DK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4BAE-C05A-134C-AB60-F0DC1450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16289-511D-EC70-20AC-7032B884B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277C6-247E-E193-A3E1-00BC4DC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20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01426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B68A9-D86C-E5A8-D839-5524F64D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1444"/>
            <a:ext cx="10515600" cy="577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Simulation results of the ceramic target</a:t>
            </a:r>
          </a:p>
          <a:p>
            <a:pPr marL="0" indent="0">
              <a:buNone/>
            </a:pPr>
            <a:r>
              <a:rPr lang="ko-KR" altLang="en-US" sz="2000" dirty="0"/>
              <a:t>복사열로 열을 전달하는 </a:t>
            </a:r>
            <a:r>
              <a:rPr lang="ko-KR" altLang="en-US" sz="2000" dirty="0" err="1"/>
              <a:t>알미늄</a:t>
            </a:r>
            <a:r>
              <a:rPr lang="ko-KR" altLang="en-US" sz="2000" dirty="0"/>
              <a:t> 세라믹 스크린에 대해 시뮬레이션을 돌렸다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1</a:t>
            </a:r>
            <a:r>
              <a:rPr lang="ko-KR" altLang="en-US" sz="2000" dirty="0"/>
              <a:t>분만에 온도가 치솟았고 열응력도 증가하였다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온도가 고르게 퍼지면서 중심점의 응력이 감소하기 시작했으나 실험 </a:t>
            </a:r>
            <a:r>
              <a:rPr lang="en-US" altLang="ko-KR" sz="2000" dirty="0"/>
              <a:t>10</a:t>
            </a:r>
            <a:r>
              <a:rPr lang="ko-KR" altLang="en-US" sz="2000" dirty="0"/>
              <a:t>초 만에 낮은 온도에서도 높은 응력 수치에 도달하였다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이를 통해 세라믹 스크린의 손상은 </a:t>
            </a:r>
            <a:r>
              <a:rPr lang="ko-KR" altLang="en-US" sz="2000" dirty="0" err="1"/>
              <a:t>열응력</a:t>
            </a:r>
            <a:r>
              <a:rPr lang="ko-KR" altLang="en-US" sz="2000" dirty="0"/>
              <a:t> 때문인 것으로 알 수 있다</a:t>
            </a:r>
            <a:endParaRPr lang="en-US" altLang="ko-KR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ko-KR" altLang="en-US" sz="2000" dirty="0"/>
              <a:t>타겟 온도는 초반에 확 오르지만 이후에도 온도는 녹는점보다 낮다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그러나 열응력은 인장 강도를 넘어서서</a:t>
            </a:r>
            <a:r>
              <a:rPr lang="en-US" altLang="ko-KR" sz="2000" dirty="0"/>
              <a:t>,</a:t>
            </a:r>
            <a:r>
              <a:rPr lang="ko-KR" altLang="en-US" sz="2000" dirty="0"/>
              <a:t> 열응력이 파손의 주요 원인이다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빔파워가 낮아도 크기가 작으면 응력이 집중되므로</a:t>
            </a:r>
            <a:r>
              <a:rPr lang="en-US" altLang="ko-KR" sz="2000" dirty="0"/>
              <a:t>,</a:t>
            </a:r>
            <a:r>
              <a:rPr lang="ko-KR" altLang="en-US" sz="2000" dirty="0"/>
              <a:t> 세라믹은 낮은 파워에서만 사용해야 한다</a:t>
            </a:r>
            <a:endParaRPr lang="en-US" altLang="ko-KR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Helvetica" pitchFamily="2" charset="0"/>
              </a:rPr>
              <a:t>Calibration and leak detection</a:t>
            </a:r>
          </a:p>
          <a:p>
            <a:pPr marL="0" indent="0">
              <a:buNone/>
            </a:pPr>
            <a:r>
              <a:rPr lang="ko-KR" altLang="en-US" sz="2000" dirty="0"/>
              <a:t>스크린 위치 정확성과 반복성을 점검하였고 스크린의 정확한 각도를 측정하여 사진 보정에 쓰일 수 있도록 하였다</a:t>
            </a:r>
            <a:endParaRPr lang="en-DK" sz="2000" dirty="0"/>
          </a:p>
          <a:p>
            <a:pPr marL="0" indent="0">
              <a:buNone/>
            </a:pPr>
            <a:r>
              <a:rPr lang="ko-KR" altLang="en-US" sz="2000" dirty="0"/>
              <a:t>진공 누출도 발견되지 않았다</a:t>
            </a:r>
            <a:endParaRPr lang="en-DK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083C1-8A38-D213-330A-69951062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AF1EE-8061-6542-5D8C-C1031126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211C6-1CB2-36EF-9E19-50B9411A7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21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41216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737D2-779E-4B3A-A6EA-A7ED26E60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9141"/>
            <a:ext cx="10515600" cy="5797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Experimental results</a:t>
            </a:r>
          </a:p>
          <a:p>
            <a:pPr marL="0" indent="0">
              <a:buNone/>
            </a:pPr>
            <a:r>
              <a:rPr lang="ko-KR" altLang="en-US" sz="2000" dirty="0"/>
              <a:t>실험결과 스크린의 발광성과 해상도 모두 우수하다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정규분포를 이용해 빔 위치와 크기를 계산하였고</a:t>
            </a:r>
            <a:r>
              <a:rPr lang="en-US" altLang="ko-KR" sz="2000" dirty="0"/>
              <a:t>,</a:t>
            </a:r>
            <a:r>
              <a:rPr lang="ko-KR" altLang="en-US" sz="2000" dirty="0"/>
              <a:t> 중심점의 밝기가 가장 높았다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300W</a:t>
            </a:r>
            <a:r>
              <a:rPr lang="ko-KR" altLang="en-US" sz="2000" dirty="0" err="1"/>
              <a:t>일때는</a:t>
            </a:r>
            <a:r>
              <a:rPr lang="ko-KR" altLang="en-US" sz="2000" dirty="0"/>
              <a:t> 프로필 분포가 일정했고 파손도 없었으나 </a:t>
            </a:r>
            <a:r>
              <a:rPr lang="en-US" altLang="ko-KR" sz="2000" dirty="0"/>
              <a:t>600W</a:t>
            </a:r>
            <a:r>
              <a:rPr lang="ko-KR" altLang="en-US" sz="2000" dirty="0"/>
              <a:t>에서는 </a:t>
            </a:r>
            <a:r>
              <a:rPr lang="ko-KR" altLang="en-US" sz="2000" dirty="0" err="1"/>
              <a:t>브로마이드화칼륨</a:t>
            </a:r>
            <a:r>
              <a:rPr lang="ko-KR" altLang="en-US" sz="2000" dirty="0"/>
              <a:t> 스크린 코팅이 파손되었다</a:t>
            </a:r>
            <a:r>
              <a:rPr lang="en-US" altLang="ko-KR" sz="2000" dirty="0"/>
              <a:t>(</a:t>
            </a:r>
            <a:r>
              <a:rPr lang="ko-KR" altLang="en-US" sz="2000" dirty="0"/>
              <a:t>닦아내니 내부는 깨끗하였다</a:t>
            </a:r>
            <a:r>
              <a:rPr lang="en-US" altLang="ko-KR" sz="2000" dirty="0"/>
              <a:t>)</a:t>
            </a:r>
          </a:p>
          <a:p>
            <a:pPr marL="0" indent="0">
              <a:buNone/>
            </a:pPr>
            <a:r>
              <a:rPr lang="en-US" altLang="ko-KR" sz="2000" dirty="0"/>
              <a:t>600W</a:t>
            </a:r>
            <a:r>
              <a:rPr lang="ko-KR" altLang="en-US" sz="2000" dirty="0" err="1"/>
              <a:t>일때</a:t>
            </a:r>
            <a:r>
              <a:rPr lang="ko-KR" altLang="en-US" sz="2000" dirty="0"/>
              <a:t> </a:t>
            </a:r>
            <a:r>
              <a:rPr lang="en-US" altLang="ko-KR" sz="2000" dirty="0"/>
              <a:t>200</a:t>
            </a:r>
            <a:r>
              <a:rPr lang="ko-KR" altLang="en-US" sz="2000" dirty="0"/>
              <a:t>도 넘어가면 </a:t>
            </a:r>
            <a:r>
              <a:rPr lang="ko-KR" altLang="en-US" sz="2000" dirty="0" err="1"/>
              <a:t>브로마이드화칼륨</a:t>
            </a:r>
            <a:r>
              <a:rPr lang="ko-KR" altLang="en-US" sz="2000" dirty="0"/>
              <a:t> 코팅이 벗겨지고 진공 상태가 약해진다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따라서 </a:t>
            </a:r>
            <a:r>
              <a:rPr lang="en-US" altLang="ko-KR" sz="2000" dirty="0"/>
              <a:t>600W</a:t>
            </a:r>
            <a:r>
              <a:rPr lang="ko-KR" altLang="en-US" sz="2000" dirty="0"/>
              <a:t> 이상에서는 코팅을 하지 말고 </a:t>
            </a:r>
            <a:r>
              <a:rPr lang="ko-KR" altLang="en-US" sz="2000" dirty="0" err="1"/>
              <a:t>수냉식</a:t>
            </a:r>
            <a:r>
              <a:rPr lang="ko-KR" altLang="en-US" sz="2000" dirty="0"/>
              <a:t> 쿨러를 사용할 수 있다</a:t>
            </a:r>
            <a:endParaRPr lang="en-US" altLang="ko-KR" sz="2000" dirty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/>
              <a:t>Analysis of image errors/distortions</a:t>
            </a:r>
          </a:p>
          <a:p>
            <a:pPr marL="0" indent="0">
              <a:buNone/>
            </a:pPr>
            <a:r>
              <a:rPr lang="ko-KR" altLang="en-US" sz="2000" dirty="0"/>
              <a:t>카메라 렌즈 왜곡과 스크린이 </a:t>
            </a:r>
            <a:r>
              <a:rPr lang="en-US" altLang="ko-KR" sz="2000" dirty="0"/>
              <a:t>45</a:t>
            </a:r>
            <a:r>
              <a:rPr lang="ko-KR" altLang="en-US" sz="2000" dirty="0"/>
              <a:t>도 기울어져 있어서 이미지 왜곡이 나타난다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빔 크기에 따라 왜곡의 정도가 달라지고</a:t>
            </a:r>
            <a:r>
              <a:rPr lang="en-US" altLang="ko-KR" sz="2000" dirty="0"/>
              <a:t>,</a:t>
            </a:r>
            <a:r>
              <a:rPr lang="ko-KR" altLang="en-US" sz="2000" dirty="0"/>
              <a:t> 빔이 작을수록 </a:t>
            </a:r>
            <a:r>
              <a:rPr lang="ko-KR" altLang="en-US" sz="2000" dirty="0" err="1"/>
              <a:t>왜곡값도</a:t>
            </a:r>
            <a:r>
              <a:rPr lang="ko-KR" altLang="en-US" sz="2000" dirty="0"/>
              <a:t> 낮다</a:t>
            </a:r>
            <a:endParaRPr lang="en-US" altLang="ko-KR" sz="2000" dirty="0"/>
          </a:p>
          <a:p>
            <a:pPr marL="0" indent="0">
              <a:buNone/>
            </a:pPr>
            <a:endParaRPr lang="en-DK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5BD64-641C-D8B0-CDED-38AE5F5A3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B89E2-EE50-FA6D-7C70-2E5D2376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58568-03D3-6A60-85CD-BBB22B6A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22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7151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4913A-48BB-9F48-1692-59DBDA747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8712"/>
            <a:ext cx="10515600" cy="5608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Conclusion</a:t>
            </a:r>
          </a:p>
          <a:p>
            <a:pPr marL="0" indent="0">
              <a:buNone/>
            </a:pPr>
            <a:r>
              <a:rPr lang="ko-KR" altLang="en-US" sz="2000" dirty="0"/>
              <a:t>섬광스크린은 수랭식 </a:t>
            </a:r>
            <a:r>
              <a:rPr lang="ko-KR" altLang="en-US" sz="2000" dirty="0" err="1"/>
              <a:t>탄탈륨구리판에</a:t>
            </a:r>
            <a:r>
              <a:rPr lang="ko-KR" altLang="en-US" sz="2000" dirty="0"/>
              <a:t> </a:t>
            </a:r>
            <a:r>
              <a:rPr lang="ko-KR" altLang="en-US" sz="2000" dirty="0" err="1"/>
              <a:t>브로마이드화칼륨을</a:t>
            </a:r>
            <a:r>
              <a:rPr lang="ko-KR" altLang="en-US" sz="2000" dirty="0"/>
              <a:t> 도포한 형태로 이뤄져 있다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이 스크린은 기존의 것보다 높은 </a:t>
            </a:r>
            <a:r>
              <a:rPr lang="ko-KR" altLang="en-US" sz="2000" dirty="0" err="1"/>
              <a:t>빔파워</a:t>
            </a:r>
            <a:r>
              <a:rPr lang="en-US" altLang="ko-KR" sz="2000" dirty="0"/>
              <a:t>(300W)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견딜 수 있고 빔프로파일이 잘 나왔다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시뮬레이션에 따르면 최대 </a:t>
            </a:r>
            <a:r>
              <a:rPr lang="en-US" altLang="ko-KR" sz="2000" dirty="0"/>
              <a:t>5kW</a:t>
            </a:r>
            <a:r>
              <a:rPr lang="ko-KR" altLang="en-US" sz="2000" dirty="0"/>
              <a:t>까지 견딜 수 있기에 후속 연구에서는 중이온과 양성자를 사용할 것이다</a:t>
            </a: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/>
              <a:t>더 높은 파워에서는 브로마이드화 칼륨 코팅 없이 수랭식 스크린을 그대로 사용할 것이다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C5BAA-D3B6-3C29-C739-B9417BF3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10/01/2025</a:t>
            </a:r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F3693-D7A9-814F-62C4-2B4923FF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Juhwan Yoon | Development of a water-cooled scintillation screen</a:t>
            </a:r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51BD1-8D82-1F54-DFD9-B98C05D74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9EA3-5837-5F4F-AA78-78ECEE4CD49F}" type="slidenum">
              <a:rPr lang="en-DK" smtClean="0"/>
              <a:t>23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0785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75CA-494E-A9B8-0841-3422DF3F6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b="1" dirty="0">
                <a:latin typeface="Aptos SemiBold" panose="020B0004020202020204" pitchFamily="34" charset="0"/>
              </a:rPr>
              <a:t>Beam Profile Monitor (BPrM)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0045579-C6FF-5089-5B9E-07C950F82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1236E95-B46A-C2C9-A91B-A3D1EA90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48DB358-08A4-B3EC-9DB4-02A12F02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3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3EE1050A-0DEE-0DC7-A386-6EBE343F4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cxnSp>
        <p:nvCxnSpPr>
          <p:cNvPr id="16" name="직선 연결선 14">
            <a:extLst>
              <a:ext uri="{FF2B5EF4-FFF2-40B4-BE49-F238E27FC236}">
                <a16:creationId xmlns:a16="http://schemas.microsoft.com/office/drawing/2014/main" id="{CEB7BBD6-584C-FFB3-F4D9-90B74814AF5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6096000" y="1377387"/>
            <a:ext cx="0" cy="497896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3">
            <a:extLst>
              <a:ext uri="{FF2B5EF4-FFF2-40B4-BE49-F238E27FC236}">
                <a16:creationId xmlns:a16="http://schemas.microsoft.com/office/drawing/2014/main" id="{AF4E10BE-DD4D-6494-56B3-4BB4A1FDEBB6}"/>
              </a:ext>
            </a:extLst>
          </p:cNvPr>
          <p:cNvCxnSpPr/>
          <p:nvPr/>
        </p:nvCxnSpPr>
        <p:spPr>
          <a:xfrm>
            <a:off x="197224" y="3744731"/>
            <a:ext cx="11994776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Diagram of a beam with words&#10;&#10;Description automatically generated">
            <a:extLst>
              <a:ext uri="{FF2B5EF4-FFF2-40B4-BE49-F238E27FC236}">
                <a16:creationId xmlns:a16="http://schemas.microsoft.com/office/drawing/2014/main" id="{FBAE2230-E1F2-ADCF-24E7-35E80D5B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130" y="1413326"/>
            <a:ext cx="2357641" cy="20967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36C1AF-A298-0533-DA1E-EE464A1D3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87" y="1413326"/>
            <a:ext cx="2643009" cy="18936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072A0B-F76B-4B3F-B0C2-CEFE8660E566}"/>
              </a:ext>
            </a:extLst>
          </p:cNvPr>
          <p:cNvSpPr txBox="1"/>
          <p:nvPr/>
        </p:nvSpPr>
        <p:spPr>
          <a:xfrm>
            <a:off x="1997182" y="3282087"/>
            <a:ext cx="198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400" b="1" dirty="0">
                <a:latin typeface="Aptos SemiBold" panose="020B0004020202020204" pitchFamily="34" charset="0"/>
              </a:rPr>
              <a:t>Wire scanner</a:t>
            </a:r>
          </a:p>
        </p:txBody>
      </p:sp>
      <p:pic>
        <p:nvPicPr>
          <p:cNvPr id="27" name="Picture 26" descr="Diagram of a diagram of a beam profile&#10;&#10;Description automatically generated">
            <a:extLst>
              <a:ext uri="{FF2B5EF4-FFF2-40B4-BE49-F238E27FC236}">
                <a16:creationId xmlns:a16="http://schemas.microsoft.com/office/drawing/2014/main" id="{C5FEC53C-B14C-A377-84F6-9D8B7E920D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68" t="3825" r="1188" b="3943"/>
          <a:stretch/>
        </p:blipFill>
        <p:spPr>
          <a:xfrm>
            <a:off x="6150280" y="3776290"/>
            <a:ext cx="5661764" cy="22582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6C2FA1-B323-83F6-776F-8210414DB43F}"/>
              </a:ext>
            </a:extLst>
          </p:cNvPr>
          <p:cNvSpPr txBox="1"/>
          <p:nvPr/>
        </p:nvSpPr>
        <p:spPr>
          <a:xfrm>
            <a:off x="7918620" y="6002610"/>
            <a:ext cx="2701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400" b="1" dirty="0">
                <a:latin typeface="Aptos SemiBold" panose="020B0004020202020204" pitchFamily="34" charset="0"/>
              </a:rPr>
              <a:t>Scintillator Screen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65449EA-9F99-682D-3164-D703A3DBAA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32" t="13329" r="13318" b="7644"/>
          <a:stretch/>
        </p:blipFill>
        <p:spPr>
          <a:xfrm>
            <a:off x="6208568" y="1331373"/>
            <a:ext cx="4037695" cy="2258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FE44C7-4F26-3482-373F-167085C430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367"/>
          <a:stretch/>
        </p:blipFill>
        <p:spPr>
          <a:xfrm>
            <a:off x="10465525" y="1244523"/>
            <a:ext cx="1479945" cy="23845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E20D18-0292-F25C-86CD-82D52F03B118}"/>
              </a:ext>
            </a:extLst>
          </p:cNvPr>
          <p:cNvSpPr txBox="1"/>
          <p:nvPr/>
        </p:nvSpPr>
        <p:spPr>
          <a:xfrm>
            <a:off x="8322770" y="3282087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sz="2400" b="1" dirty="0">
                <a:latin typeface="Aptos SemiBold" panose="020B0004020202020204" pitchFamily="34" charset="0"/>
              </a:rPr>
              <a:t>Faraday Cup</a:t>
            </a:r>
          </a:p>
        </p:txBody>
      </p:sp>
      <p:pic>
        <p:nvPicPr>
          <p:cNvPr id="33" name="Picture 32" descr="A diagram of a ray of light&#10;&#10;Description automatically generated">
            <a:extLst>
              <a:ext uri="{FF2B5EF4-FFF2-40B4-BE49-F238E27FC236}">
                <a16:creationId xmlns:a16="http://schemas.microsoft.com/office/drawing/2014/main" id="{21257F1E-96BD-D18C-A4FC-E688122AD2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154"/>
          <a:stretch/>
        </p:blipFill>
        <p:spPr>
          <a:xfrm>
            <a:off x="2989730" y="3894406"/>
            <a:ext cx="2774429" cy="21082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47B69F-9874-1EED-1985-C367228A3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347" y="3950093"/>
            <a:ext cx="2608683" cy="20525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C92E333-E1B6-2A48-F3DA-C585F1CE4BBC}"/>
              </a:ext>
            </a:extLst>
          </p:cNvPr>
          <p:cNvSpPr txBox="1"/>
          <p:nvPr/>
        </p:nvSpPr>
        <p:spPr>
          <a:xfrm>
            <a:off x="719462" y="6002609"/>
            <a:ext cx="4757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ptos SemiBold" panose="020B0004020202020204" pitchFamily="34" charset="0"/>
              </a:rPr>
              <a:t>Optical Transition Radiation (OTR)</a:t>
            </a:r>
          </a:p>
        </p:txBody>
      </p:sp>
    </p:spTree>
    <p:extLst>
      <p:ext uri="{BB962C8B-B14F-4D97-AF65-F5344CB8AC3E}">
        <p14:creationId xmlns:p14="http://schemas.microsoft.com/office/powerpoint/2010/main" val="356239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E7E55-435B-44E3-B359-170F23115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DC7B0-7DDB-5E5F-A9D2-19818E632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b="1" dirty="0">
                <a:latin typeface="Aptos SemiBold" panose="020B0004020202020204" pitchFamily="34" charset="0"/>
              </a:rPr>
              <a:t>Scintillation Screen Beam Profile Monitor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E29C1C-BC1A-8C60-2B75-24BD29F6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1ED05E7-A0EE-76E1-4A44-6BEC007D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A9ECC70-431F-6F08-AAF8-12360DA12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4</a:t>
            </a:fld>
            <a:endParaRPr lang="en-DK" sz="1400" dirty="0"/>
          </a:p>
        </p:txBody>
      </p:sp>
      <p:pic>
        <p:nvPicPr>
          <p:cNvPr id="4" name="Content Placeholder 3" descr="Diagram of a laser beam&#10;&#10;Description automatically generated">
            <a:extLst>
              <a:ext uri="{FF2B5EF4-FFF2-40B4-BE49-F238E27FC236}">
                <a16:creationId xmlns:a16="http://schemas.microsoft.com/office/drawing/2014/main" id="{8A020E94-5CCD-C8E0-6DC1-BCA5D2D19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7602" y="1576417"/>
            <a:ext cx="3142033" cy="4351338"/>
          </a:xfrm>
        </p:spPr>
      </p:pic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3034E2BE-DAAA-9B02-8ADD-018EF2760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3A9DBB61-6AE5-7E41-F18F-A1EBCC48BB4B}"/>
              </a:ext>
            </a:extLst>
          </p:cNvPr>
          <p:cNvSpPr txBox="1">
            <a:spLocks/>
          </p:cNvSpPr>
          <p:nvPr/>
        </p:nvSpPr>
        <p:spPr>
          <a:xfrm>
            <a:off x="838200" y="1519021"/>
            <a:ext cx="7576457" cy="2562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Widely used due to their </a:t>
            </a:r>
            <a:r>
              <a:rPr lang="en-US" sz="2400" u="sng" dirty="0"/>
              <a:t>intuitive structure</a:t>
            </a:r>
            <a:r>
              <a:rPr lang="en-US" sz="2400" dirty="0"/>
              <a:t> and </a:t>
            </a:r>
            <a:r>
              <a:rPr lang="en-US" sz="2400" u="sng" dirty="0"/>
              <a:t>convenient camera-based</a:t>
            </a:r>
            <a:r>
              <a:rPr lang="en-US" sz="2400" dirty="0"/>
              <a:t> readout system.</a:t>
            </a:r>
          </a:p>
          <a:p>
            <a:r>
              <a:rPr lang="en-US" sz="2400" dirty="0"/>
              <a:t>Charged particles collide with the screen, resulting in </a:t>
            </a:r>
            <a:r>
              <a:rPr lang="en-US" sz="2400" u="sng" dirty="0"/>
              <a:t>the emission of photons</a:t>
            </a:r>
            <a:r>
              <a:rPr lang="en-US" sz="2400" dirty="0"/>
              <a:t> that can be captured by CCD.</a:t>
            </a:r>
          </a:p>
          <a:p>
            <a:r>
              <a:rPr lang="en-US" sz="2400" dirty="0"/>
              <a:t>The beam properties, such as position, profile, etc., can be inferred.</a:t>
            </a:r>
          </a:p>
          <a:p>
            <a:endParaRPr lang="en-US" sz="2400" dirty="0"/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EE4BC60D-4ECE-8C0F-7353-E03D686D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28" y="3839143"/>
            <a:ext cx="3691164" cy="2549865"/>
          </a:xfrm>
          <a:prstGeom prst="rect">
            <a:avLst/>
          </a:prstGeom>
        </p:spPr>
      </p:pic>
      <p:pic>
        <p:nvPicPr>
          <p:cNvPr id="10" name="Picture 9" descr="A hand holding a magnifying glass&#10;&#10;Description automatically generated">
            <a:extLst>
              <a:ext uri="{FF2B5EF4-FFF2-40B4-BE49-F238E27FC236}">
                <a16:creationId xmlns:a16="http://schemas.microsoft.com/office/drawing/2014/main" id="{4D7E4E14-C856-1B71-01D0-A4821967E2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41" t="3114" r="9930" b="18466"/>
          <a:stretch/>
        </p:blipFill>
        <p:spPr>
          <a:xfrm rot="5400000">
            <a:off x="1534528" y="3938469"/>
            <a:ext cx="2401606" cy="234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1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C3DF-DB5C-49CF-0001-10EFE17C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42FB-7CEA-B236-5D0D-D2B9E7C9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b="1" dirty="0">
                <a:latin typeface="Aptos SemiBold" panose="020B0004020202020204" pitchFamily="34" charset="0"/>
              </a:rPr>
              <a:t>Scintillation Screen Beam Profile Monitor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7DB1D65-1212-1742-E709-1F422E55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2565496-4B37-CB5F-397F-3AB672A1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7C37E3-9229-B923-AEA1-DBD1EFEA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5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D130CF6C-9E61-5577-5DAD-4B4576C7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0C4D90B9-0251-E689-53BC-27C2F4BB6B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877537" cy="453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DK" sz="2400" b="1" dirty="0">
                <a:latin typeface="Aptos SemiBold" panose="020B0004020202020204" pitchFamily="34" charset="0"/>
              </a:rPr>
              <a:t>Low-Power Beam</a:t>
            </a:r>
          </a:p>
          <a:p>
            <a:r>
              <a:rPr lang="en-US" sz="2400" dirty="0"/>
              <a:t>Ceramic, YAG, etc.</a:t>
            </a:r>
          </a:p>
          <a:p>
            <a:r>
              <a:rPr lang="en-US" sz="2400" dirty="0"/>
              <a:t>Good luminescence efficiency under low-current beams.</a:t>
            </a:r>
          </a:p>
          <a:p>
            <a:r>
              <a:rPr lang="en-US" sz="2400" dirty="0"/>
              <a:t>Cannot withstand the high beam power.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DK" sz="2400" b="1" dirty="0">
                <a:latin typeface="Aptos SemiBold" panose="020B0004020202020204" pitchFamily="34" charset="0"/>
              </a:rPr>
              <a:t>High-Power Beam</a:t>
            </a:r>
          </a:p>
          <a:p>
            <a:r>
              <a:rPr lang="en-US" sz="2400" dirty="0"/>
              <a:t>Metals such as Niobium, Tantalum, etc.</a:t>
            </a:r>
          </a:p>
          <a:p>
            <a:r>
              <a:rPr lang="en-US" sz="2400" dirty="0"/>
              <a:t>Less</a:t>
            </a:r>
            <a:r>
              <a:rPr lang="ko-KR" altLang="en-US" sz="2400" dirty="0"/>
              <a:t> </a:t>
            </a:r>
            <a:r>
              <a:rPr lang="en-US" sz="2400" dirty="0"/>
              <a:t>prone to damage from thermal stress.</a:t>
            </a:r>
          </a:p>
          <a:p>
            <a:r>
              <a:rPr lang="en-US" sz="2400" dirty="0"/>
              <a:t>But the glow efficiency is low at low beam power, resulting in</a:t>
            </a:r>
            <a:r>
              <a:rPr lang="ko-KR" altLang="en-US" sz="2400" dirty="0"/>
              <a:t> </a:t>
            </a:r>
            <a:r>
              <a:rPr lang="en-US" sz="2400" dirty="0"/>
              <a:t>a blurry image.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E9D27BC0-248F-A726-1E59-6A7AB29A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920" y="1254785"/>
            <a:ext cx="3085297" cy="2592635"/>
          </a:xfrm>
          <a:prstGeom prst="rect">
            <a:avLst/>
          </a:prstGeom>
        </p:spPr>
      </p:pic>
      <p:pic>
        <p:nvPicPr>
          <p:cNvPr id="15" name="Picture 14" descr="A red and yellow sun&#10;&#10;Description automatically generated">
            <a:extLst>
              <a:ext uri="{FF2B5EF4-FFF2-40B4-BE49-F238E27FC236}">
                <a16:creationId xmlns:a16="http://schemas.microsoft.com/office/drawing/2014/main" id="{6568DE70-1198-9C54-6485-EB3527520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920" y="3838524"/>
            <a:ext cx="3085297" cy="2587276"/>
          </a:xfrm>
          <a:prstGeom prst="rect">
            <a:avLst/>
          </a:prstGeom>
        </p:spPr>
      </p:pic>
      <p:pic>
        <p:nvPicPr>
          <p:cNvPr id="1026" name="Picture 2" descr="10th International Beam Instrumentation Conference (IBIC2021) (13-September  17, 2021): Conference Poster and Logo · indico PAL (Indico)">
            <a:extLst>
              <a:ext uri="{FF2B5EF4-FFF2-40B4-BE49-F238E27FC236}">
                <a16:creationId xmlns:a16="http://schemas.microsoft.com/office/drawing/2014/main" id="{67011F11-39DB-1123-7083-04E413D6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83" y="1591849"/>
            <a:ext cx="1381811" cy="8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B0937207-9E92-5C62-A071-1740B94ACF99}"/>
              </a:ext>
            </a:extLst>
          </p:cNvPr>
          <p:cNvSpPr/>
          <p:nvPr/>
        </p:nvSpPr>
        <p:spPr>
          <a:xfrm>
            <a:off x="8268503" y="1825625"/>
            <a:ext cx="625033" cy="36721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3911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4980-80FE-9B65-C9B9-029E17C6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C40A4-A08E-F3C1-51E5-4A5EFA2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9486" cy="1325563"/>
          </a:xfrm>
        </p:spPr>
        <p:txBody>
          <a:bodyPr/>
          <a:lstStyle/>
          <a:p>
            <a:r>
              <a:rPr lang="en-DK" b="1" dirty="0">
                <a:latin typeface="Aptos SemiBold" panose="020B0004020202020204" pitchFamily="34" charset="0"/>
              </a:rPr>
              <a:t>Limitation of </a:t>
            </a:r>
            <a:r>
              <a:rPr lang="en-GB" b="1" dirty="0">
                <a:latin typeface="Aptos SemiBold" panose="020B0004020202020204" pitchFamily="34" charset="0"/>
              </a:rPr>
              <a:t>Traditional Screen</a:t>
            </a:r>
            <a:r>
              <a:rPr lang="en-DK" b="1" dirty="0">
                <a:latin typeface="Aptos SemiBold" panose="020B0004020202020204" pitchFamily="34" charset="0"/>
              </a:rPr>
              <a:t> 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F53D730-6CFB-E501-42B8-EDA8F208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F317FA2-A2ED-1343-9066-70E6E280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 dirty="0" err="1"/>
              <a:t>Juhwan</a:t>
            </a:r>
            <a:r>
              <a:rPr lang="en-GB" sz="1400" dirty="0"/>
              <a:t> Yoon | Development of a water-cooled scintillation screen for high-current beam profiling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3515A59-EAB8-7587-D6C9-7388CC1D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6</a:t>
            </a:fld>
            <a:endParaRPr lang="en-DK" sz="1400" dirty="0"/>
          </a:p>
        </p:txBody>
      </p:sp>
      <p:pic>
        <p:nvPicPr>
          <p:cNvPr id="4" name="Content Placeholder 3" descr="A collage of images of a device&#10;&#10;Description automatically generated">
            <a:extLst>
              <a:ext uri="{FF2B5EF4-FFF2-40B4-BE49-F238E27FC236}">
                <a16:creationId xmlns:a16="http://schemas.microsoft.com/office/drawing/2014/main" id="{4ED46E84-4A51-3E48-05F3-0916DA055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239" y="1825625"/>
            <a:ext cx="9957522" cy="4351338"/>
          </a:xfrm>
        </p:spPr>
      </p:pic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D7CCB66E-C326-708A-F0B9-1D3EDAEA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1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AFEF1-DE06-BFB7-CB6A-0670C6B2E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16B7-27D0-0B37-4722-84C188430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Water-cooled Scintillation Screen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5DC7EC8-3179-8D1E-5F42-030D3752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FE7F7B8-EB25-CD46-01F9-41BB25D3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EA6D030-C00F-23E0-5983-D7379122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7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C03F80C6-0F50-E00E-6D4A-3E3DE111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0F5D780B-FA89-4B54-792F-619E714715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42" r="803"/>
          <a:stretch/>
        </p:blipFill>
        <p:spPr>
          <a:xfrm>
            <a:off x="9269505" y="1690688"/>
            <a:ext cx="2442120" cy="2264350"/>
          </a:xfrm>
          <a:prstGeom prst="rect">
            <a:avLst/>
          </a:prstGeom>
        </p:spPr>
      </p:pic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F0DD4FB8-8FDC-F83B-095A-57DBA05E4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1" y="2214687"/>
            <a:ext cx="8365500" cy="3172263"/>
          </a:xfrm>
          <a:prstGeom prst="rect">
            <a:avLst/>
          </a:prstGeom>
        </p:spPr>
      </p:pic>
      <p:pic>
        <p:nvPicPr>
          <p:cNvPr id="2050" name="Picture 2" descr="99.9% (3N) FT-IR Grade Potassium Bromide (KBr), 100g– MSE Supplies LLC">
            <a:extLst>
              <a:ext uri="{FF2B5EF4-FFF2-40B4-BE49-F238E27FC236}">
                <a16:creationId xmlns:a16="http://schemas.microsoft.com/office/drawing/2014/main" id="{3D37637B-37BB-379B-DA34-EFE365944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505" y="4254562"/>
            <a:ext cx="2442120" cy="18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D16086-ADBE-0A54-5264-E4C9EFBAF07C}"/>
              </a:ext>
            </a:extLst>
          </p:cNvPr>
          <p:cNvSpPr txBox="1"/>
          <p:nvPr/>
        </p:nvSpPr>
        <p:spPr>
          <a:xfrm rot="20594382">
            <a:off x="9814629" y="4904164"/>
            <a:ext cx="135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3600" dirty="0">
                <a:solidFill>
                  <a:srgbClr val="FFC000"/>
                </a:solidFill>
              </a:rPr>
              <a:t>KBr</a:t>
            </a:r>
          </a:p>
        </p:txBody>
      </p:sp>
    </p:spTree>
    <p:extLst>
      <p:ext uri="{BB962C8B-B14F-4D97-AF65-F5344CB8AC3E}">
        <p14:creationId xmlns:p14="http://schemas.microsoft.com/office/powerpoint/2010/main" val="206344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111CD-1D72-A7AA-679E-3E08E08C1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309A5-19E4-3C6F-A77D-9536592B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/>
          <a:lstStyle/>
          <a:p>
            <a:r>
              <a:rPr lang="en-GB" b="1" dirty="0">
                <a:latin typeface="Aptos SemiBold" panose="020B0004020202020204" pitchFamily="34" charset="0"/>
              </a:rPr>
              <a:t>Calculation and Analysis of Thermal Loads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622ECB-6B12-F261-98F3-B08DEB1E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EDC8ACB-5070-186A-863F-5E5C5A5F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/>
              <a:t>Juhwan Yoon | Development of a water-cooled scintillation screen for high-current beam profiling</a:t>
            </a:r>
            <a:endParaRPr lang="en-GB" sz="14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35E17FA-7EE5-A61B-9ACD-E3A13810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8</a:t>
            </a:fld>
            <a:endParaRPr lang="en-DK" sz="1400" dirty="0"/>
          </a:p>
        </p:txBody>
      </p:sp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DA7CEC9B-935A-0E12-32E5-A62883747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16">
                <a:extLst>
                  <a:ext uri="{FF2B5EF4-FFF2-40B4-BE49-F238E27FC236}">
                    <a16:creationId xmlns:a16="http://schemas.microsoft.com/office/drawing/2014/main" id="{2436B277-0D51-591B-D1B3-C2B035C0415B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307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DK" sz="2400" b="1" dirty="0">
                    <a:latin typeface="Aptos SemiBold" panose="020B0004020202020204" pitchFamily="34" charset="0"/>
                  </a:rPr>
                  <a:t>Heat transferred to the coolant</a:t>
                </a:r>
              </a:p>
              <a:p>
                <a:pPr marL="0" indent="0" algn="just">
                  <a:buNone/>
                </a:pPr>
                <a:r>
                  <a:rPr lang="en-DK" sz="2400" b="0" dirty="0"/>
                  <a:t>	</a:t>
                </a:r>
                <a14:m>
                  <m:oMath xmlns:m="http://schemas.openxmlformats.org/officeDocument/2006/math">
                    <m:r>
                      <a:rPr lang="en-DK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DK" sz="2000" b="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DK" sz="2000" b="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K" sz="2000" b="0" i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DK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K" sz="2000" b="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DK" sz="2000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DK" sz="2000" b="0" i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DK" sz="2000" b="0" i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DK" sz="2000" b="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DK" sz="2000" dirty="0"/>
              </a:p>
              <a:p>
                <a:pPr marL="0" indent="0" algn="just">
                  <a:buNone/>
                </a:pPr>
                <a:r>
                  <a:rPr lang="en-DK" sz="2000" b="0" dirty="0"/>
                  <a:t>	</a:t>
                </a:r>
                <a14:m>
                  <m:oMath xmlns:m="http://schemas.openxmlformats.org/officeDocument/2006/math">
                    <m:r>
                      <a:rPr lang="en-DK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K" sz="2000" b="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DK" sz="2000" b="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DK" sz="2000" b="0" i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DK" sz="2000" b="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DK" sz="2000" b="0" i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DK" sz="2000" b="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DK" sz="2000" dirty="0"/>
              </a:p>
              <a:p>
                <a:pPr algn="just"/>
                <a:r>
                  <a:rPr lang="en-DK" sz="2400" dirty="0"/>
                  <a:t>All the heats are delivered to the coolant and no dissipation.</a:t>
                </a:r>
              </a:p>
              <a:p>
                <a:pPr marL="0" indent="0" algn="just">
                  <a:buNone/>
                </a:pPr>
                <a:endParaRPr lang="en-DK" sz="2400" b="1" dirty="0">
                  <a:latin typeface="Aptos SemiBold" panose="020B00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DK" sz="2400" b="1" dirty="0">
                    <a:latin typeface="Aptos SemiBold" panose="020B0004020202020204" pitchFamily="34" charset="0"/>
                  </a:rPr>
                  <a:t>Heat distribution on the screen surface</a:t>
                </a:r>
                <a:endParaRPr lang="en-DK" sz="2400" dirty="0"/>
              </a:p>
              <a:p>
                <a:pPr marL="0" indent="0" algn="just">
                  <a:buNone/>
                </a:pPr>
                <a:r>
                  <a:rPr lang="en-DK" sz="2400" i="1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f>
                      <m:fPr>
                        <m:ctrlPr>
                          <a:rPr lang="en-DK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DK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DK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DK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DK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DK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DK" sz="20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DK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DK" sz="2000" i="1"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DK" sz="2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>
                                                <a:effectLst/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lang="en-DK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DK" sz="2000" i="1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DK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DK" sz="2000" i="1"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000" i="1">
                                            <a:effectLst/>
                                            <a:latin typeface="Cambria Math" panose="02040503050406030204" pitchFamily="18" charset="0"/>
                                            <a:ea typeface="Aptos" panose="020B0004020202020204" pitchFamily="34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DK" sz="2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>
                                                <a:effectLst/>
                                                <a:latin typeface="Cambria Math" panose="02040503050406030204" pitchFamily="18" charset="0"/>
                                                <a:ea typeface="Aptos" panose="020B0004020202020204" pitchFamily="34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bSup>
                                  <m:sSubSupPr>
                                    <m:ctrlPr>
                                      <a:rPr lang="en-DK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2000">
                                        <a:effectLst/>
                                        <a:latin typeface="Cambria Math" panose="02040503050406030204" pitchFamily="18" charset="0"/>
                                        <a:ea typeface="Aptos" panose="020B0004020202020204" pitchFamily="34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ko-KR" altLang="en-US" sz="2000" i="1" dirty="0">
                    <a:effectLst/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ko-KR" sz="20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[W/mm</a:t>
                </a:r>
                <a:r>
                  <a:rPr lang="en-US" altLang="ko-KR" sz="2000" baseline="300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ko-KR" sz="2000" dirty="0">
                    <a:latin typeface="Cambria Math" panose="020405030504060302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]</a:t>
                </a:r>
                <a:endParaRPr lang="en-US" sz="2000" i="1" dirty="0">
                  <a:effectLst/>
                  <a:latin typeface="Cambria Math" panose="020405030504060302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DK" sz="1800" dirty="0">
                    <a:effectLst/>
                    <a:ea typeface="Aptos" panose="020B000402020202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DK" sz="2000" i="1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DK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DK" sz="20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DK" sz="20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DK" sz="2000" i="1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DK" sz="2000" i="1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DK" sz="2000" dirty="0">
                    <a:effectLst/>
                    <a:latin typeface="Georgia" panose="020405020504050203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2000" i="1"/>
                      <m:t>𝑀</m:t>
                    </m:r>
                    <m:r>
                      <a:rPr lang="en-US" sz="2000"/>
                      <m:t>(</m:t>
                    </m:r>
                    <m:r>
                      <a:rPr lang="en-US" sz="2000" i="1"/>
                      <m:t>𝜃</m:t>
                    </m:r>
                    <m:r>
                      <a:rPr lang="en-US" sz="2000"/>
                      <m:t>)=</m:t>
                    </m:r>
                    <m:d>
                      <m:dPr>
                        <m:begChr m:val="["/>
                        <m:endChr m:val="]"/>
                        <m:ctrlPr>
                          <a:rPr lang="en-DK" sz="2000" i="1"/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DK" sz="2000" i="1"/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DK" sz="2000" i="1"/>
                                  </m:ctrlPr>
                                </m:fPr>
                                <m:num>
                                  <m:r>
                                    <a:rPr lang="en-US" sz="2000"/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/>
                                    <m:t>cos</m:t>
                                  </m:r>
                                  <m:r>
                                    <a:rPr lang="en-US" sz="2000" i="1"/>
                                    <m:t>𝜃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sz="2000"/>
                                <m:t>0</m:t>
                              </m:r>
                            </m:e>
                            <m:e>
                              <m:r>
                                <a:rPr lang="en-US" sz="2000"/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/>
                                <m:t>0</m:t>
                              </m:r>
                            </m:e>
                            <m:e>
                              <m:r>
                                <a:rPr lang="en-US" sz="2000"/>
                                <m:t>1</m:t>
                              </m:r>
                            </m:e>
                            <m:e>
                              <m:r>
                                <a:rPr lang="en-US" sz="2000"/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/>
                                <m:t>0</m:t>
                              </m:r>
                            </m:e>
                            <m:e>
                              <m:r>
                                <a:rPr lang="en-US" sz="2000"/>
                                <m:t>0</m:t>
                              </m:r>
                            </m:e>
                            <m:e>
                              <m:r>
                                <a:rPr lang="en-US" sz="2000"/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DK" sz="2000" dirty="0"/>
              </a:p>
              <a:p>
                <a:pPr marL="0" indent="0" algn="just">
                  <a:buNone/>
                </a:pPr>
                <a:endParaRPr lang="en-DK" sz="2000" dirty="0">
                  <a:effectLst/>
                  <a:latin typeface="Georgia" panose="02040502050405020303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20" name="Content Placeholder 16">
                <a:extLst>
                  <a:ext uri="{FF2B5EF4-FFF2-40B4-BE49-F238E27FC236}">
                    <a16:creationId xmlns:a16="http://schemas.microsoft.com/office/drawing/2014/main" id="{2436B277-0D51-591B-D1B3-C2B035C0415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30726"/>
              </a:xfrm>
              <a:prstGeom prst="rect">
                <a:avLst/>
              </a:prstGeom>
              <a:blipFill>
                <a:blip r:embed="rId3"/>
                <a:stretch>
                  <a:fillRect l="-965" t="-1955"/>
                </a:stretch>
              </a:blipFill>
            </p:spPr>
            <p:txBody>
              <a:bodyPr/>
              <a:lstStyle/>
              <a:p>
                <a:r>
                  <a:rPr lang="en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Diagram of a beam with a beam and a beam with a red line and a yellow circle&#10;&#10;Description automatically generated">
            <a:extLst>
              <a:ext uri="{FF2B5EF4-FFF2-40B4-BE49-F238E27FC236}">
                <a16:creationId xmlns:a16="http://schemas.microsoft.com/office/drawing/2014/main" id="{6A873758-4463-CA2E-0AC3-FE106070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210" y="3522878"/>
            <a:ext cx="3716188" cy="27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88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4A850-4776-0F69-287A-FB5C658B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BDB6-3308-0483-0143-5F832B8C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2884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ptos SemiBold" panose="020B0004020202020204" pitchFamily="34" charset="0"/>
              </a:rPr>
              <a:t>Simulation</a:t>
            </a:r>
            <a:r>
              <a:rPr lang="en-US" b="1" dirty="0">
                <a:latin typeface="Aptos SemiBold" panose="020B0004020202020204" pitchFamily="34" charset="0"/>
              </a:rPr>
              <a:t> of  Traditional Ceramic Screen</a:t>
            </a:r>
            <a:endParaRPr lang="en-DK" b="1" dirty="0">
              <a:latin typeface="Aptos SemiBold" panose="020B00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642D44D-0F1B-C0DB-BA53-CAB3247D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530" y="6356350"/>
            <a:ext cx="2743200" cy="365125"/>
          </a:xfrm>
        </p:spPr>
        <p:txBody>
          <a:bodyPr/>
          <a:lstStyle/>
          <a:p>
            <a:r>
              <a:rPr lang="da-DK" sz="1400"/>
              <a:t>10/01/2025</a:t>
            </a:r>
            <a:endParaRPr lang="en-DK" sz="14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A86BE95-8EDE-AC6C-97F3-75BE714C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8094" y="6356350"/>
            <a:ext cx="8175812" cy="365125"/>
          </a:xfrm>
        </p:spPr>
        <p:txBody>
          <a:bodyPr/>
          <a:lstStyle/>
          <a:p>
            <a:r>
              <a:rPr lang="en-GB" sz="1400" dirty="0" err="1"/>
              <a:t>Juhwan</a:t>
            </a:r>
            <a:r>
              <a:rPr lang="en-GB" sz="1400" dirty="0"/>
              <a:t> Yoon | Development of a water-cooled scintillation screen for high-current beam profiling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A342223-99E3-42D2-DF27-9CEFA335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2270" y="6356350"/>
            <a:ext cx="2743200" cy="365125"/>
          </a:xfrm>
        </p:spPr>
        <p:txBody>
          <a:bodyPr/>
          <a:lstStyle/>
          <a:p>
            <a:fld id="{1AF29EA3-5837-5F4F-AA78-78ECEE4CD49F}" type="slidenum">
              <a:rPr lang="en-DK" sz="1400" smtClean="0"/>
              <a:t>9</a:t>
            </a:fld>
            <a:endParaRPr lang="en-DK" sz="1400" dirty="0"/>
          </a:p>
        </p:txBody>
      </p:sp>
      <p:pic>
        <p:nvPicPr>
          <p:cNvPr id="4" name="Content Placeholder 3" descr="A diagram of a graph and a diagram of a ceramic target&#10;&#10;Description automatically generated">
            <a:extLst>
              <a:ext uri="{FF2B5EF4-FFF2-40B4-BE49-F238E27FC236}">
                <a16:creationId xmlns:a16="http://schemas.microsoft.com/office/drawing/2014/main" id="{08EC9539-6A41-AE75-1A6C-50EDE03BC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8" y="2005012"/>
            <a:ext cx="5170586" cy="4351338"/>
          </a:xfrm>
        </p:spPr>
      </p:pic>
      <p:pic>
        <p:nvPicPr>
          <p:cNvPr id="19" name="Content Placeholder 7" descr="A logo of a company&#10;&#10;Description automatically generated">
            <a:extLst>
              <a:ext uri="{FF2B5EF4-FFF2-40B4-BE49-F238E27FC236}">
                <a16:creationId xmlns:a16="http://schemas.microsoft.com/office/drawing/2014/main" id="{407D1BF8-4223-22CC-6A8F-AF2BB3CD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505" y="194024"/>
            <a:ext cx="2675965" cy="367644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18BCC84-6F4D-9D1D-1C17-2230DC5C2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784" y="3552287"/>
            <a:ext cx="6062997" cy="2804064"/>
          </a:xfrm>
          <a:prstGeom prst="rect">
            <a:avLst/>
          </a:prstGeom>
        </p:spPr>
      </p:pic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E2CB6E58-4639-FF09-76C9-1895845F5B5A}"/>
              </a:ext>
            </a:extLst>
          </p:cNvPr>
          <p:cNvSpPr txBox="1">
            <a:spLocks/>
          </p:cNvSpPr>
          <p:nvPr/>
        </p:nvSpPr>
        <p:spPr>
          <a:xfrm>
            <a:off x="6258560" y="1821625"/>
            <a:ext cx="5635084" cy="1946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Thermal stress soared compared to the temperature increase.</a:t>
            </a:r>
          </a:p>
          <a:p>
            <a:r>
              <a:rPr lang="en-US" sz="2400" dirty="0"/>
              <a:t>Exceeded the tensile stress, leading to the destruction of the screen.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C19EF9-AB30-AB9A-4DF5-9E72FE137B7A}"/>
              </a:ext>
            </a:extLst>
          </p:cNvPr>
          <p:cNvCxnSpPr/>
          <p:nvPr/>
        </p:nvCxnSpPr>
        <p:spPr>
          <a:xfrm>
            <a:off x="3795713" y="4986338"/>
            <a:ext cx="19431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1F1673-A03C-CDEB-04EA-499D4DFC4E3E}"/>
              </a:ext>
            </a:extLst>
          </p:cNvPr>
          <p:cNvCxnSpPr/>
          <p:nvPr/>
        </p:nvCxnSpPr>
        <p:spPr>
          <a:xfrm>
            <a:off x="3795713" y="4772026"/>
            <a:ext cx="19431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11E705-C332-1708-CA7A-F81AE6C703DE}"/>
              </a:ext>
            </a:extLst>
          </p:cNvPr>
          <p:cNvSpPr txBox="1"/>
          <p:nvPr/>
        </p:nvSpPr>
        <p:spPr>
          <a:xfrm>
            <a:off x="1642472" y="4591655"/>
            <a:ext cx="118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dirty="0">
                <a:solidFill>
                  <a:srgbClr val="FF0000"/>
                </a:solidFill>
              </a:rPr>
              <a:t>100 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1705FE-FE34-2BBC-5FBC-4421E4053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66" y="1234893"/>
            <a:ext cx="970973" cy="1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0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4309</TotalTime>
  <Words>1611</Words>
  <Application>Microsoft Macintosh PowerPoint</Application>
  <PresentationFormat>Widescreen</PresentationFormat>
  <Paragraphs>237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Aptos</vt:lpstr>
      <vt:lpstr>Aptos Display</vt:lpstr>
      <vt:lpstr>Aptos SemiBold</vt:lpstr>
      <vt:lpstr>Arial</vt:lpstr>
      <vt:lpstr>Cambria Math</vt:lpstr>
      <vt:lpstr>Georgia</vt:lpstr>
      <vt:lpstr>Helvetica</vt:lpstr>
      <vt:lpstr>Wingdings</vt:lpstr>
      <vt:lpstr>Office Theme</vt:lpstr>
      <vt:lpstr>Development of a water-cooled scintillation screen for high-current beam profiling (Xincai Kang et al 2024 JINST 19 P10001)</vt:lpstr>
      <vt:lpstr>Introduction</vt:lpstr>
      <vt:lpstr>Beam Profile Monitor (BPrM)</vt:lpstr>
      <vt:lpstr>Scintillation Screen Beam Profile Monitor</vt:lpstr>
      <vt:lpstr>Scintillation Screen Beam Profile Monitor</vt:lpstr>
      <vt:lpstr>Limitation of Traditional Screen </vt:lpstr>
      <vt:lpstr>Water-cooled Scintillation Screen</vt:lpstr>
      <vt:lpstr>Calculation and Analysis of Thermal Loads</vt:lpstr>
      <vt:lpstr>Simulation of  Traditional Ceramic Screen</vt:lpstr>
      <vt:lpstr>Simulation of  Newly Developed Screen</vt:lpstr>
      <vt:lpstr>Experimental Results</vt:lpstr>
      <vt:lpstr>Experimental Results</vt:lpstr>
      <vt:lpstr>Discussion</vt:lpstr>
      <vt:lpstr>Conclusion and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윤주환(물리학과)</dc:creator>
  <cp:lastModifiedBy>윤주환(물리학과)</cp:lastModifiedBy>
  <cp:revision>458</cp:revision>
  <dcterms:created xsi:type="dcterms:W3CDTF">2025-01-03T08:03:31Z</dcterms:created>
  <dcterms:modified xsi:type="dcterms:W3CDTF">2025-01-10T07:00:31Z</dcterms:modified>
</cp:coreProperties>
</file>