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12"/>
  </p:notesMasterIdLst>
  <p:sldIdLst>
    <p:sldId id="256" r:id="rId2"/>
    <p:sldId id="368" r:id="rId3"/>
    <p:sldId id="366" r:id="rId4"/>
    <p:sldId id="317" r:id="rId5"/>
    <p:sldId id="324" r:id="rId6"/>
    <p:sldId id="351" r:id="rId7"/>
    <p:sldId id="367" r:id="rId8"/>
    <p:sldId id="295" r:id="rId9"/>
    <p:sldId id="293" r:id="rId10"/>
    <p:sldId id="365" r:id="rId11"/>
  </p:sldIdLst>
  <p:sldSz cx="9144000" cy="6858000" type="screen4x3"/>
  <p:notesSz cx="6858000" cy="9144000"/>
  <p:embeddedFontLst>
    <p:embeddedFont>
      <p:font typeface="Abadi" panose="020B0604020104020204" pitchFamily="34" charset="0"/>
      <p:regular r:id="rId13"/>
    </p:embeddedFont>
    <p:embeddedFont>
      <p:font typeface="Cambria Math" panose="02040503050406030204" pitchFamily="18" charset="0"/>
      <p:regular r:id="rId14"/>
    </p:embeddedFont>
    <p:embeddedFont>
      <p:font typeface="SUIT" pitchFamily="2" charset="-127"/>
      <p:regular r:id="rId15"/>
      <p:bold r:id="rId15"/>
    </p:embeddedFont>
    <p:embeddedFont>
      <p:font typeface="SUIT ExtraBold" pitchFamily="2" charset="-127"/>
      <p:bold r:id="rId16"/>
    </p:embeddedFont>
    <p:embeddedFont>
      <p:font typeface="SUIT Medium" pitchFamily="2" charset="-127"/>
      <p:regular r:id="rId17"/>
    </p:embeddedFont>
    <p:embeddedFont>
      <p:font typeface="SUIT SemiBold" pitchFamily="2" charset="-12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98"/>
    <a:srgbClr val="002642"/>
    <a:srgbClr val="D9F2FF"/>
    <a:srgbClr val="9FDFFF"/>
    <a:srgbClr val="0075C2"/>
    <a:srgbClr val="005391"/>
    <a:srgbClr val="0097E0"/>
    <a:srgbClr val="007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48" autoAdjust="0"/>
    <p:restoredTop sz="85782" autoAdjust="0"/>
  </p:normalViewPr>
  <p:slideViewPr>
    <p:cSldViewPr snapToGrid="0">
      <p:cViewPr varScale="1">
        <p:scale>
          <a:sx n="97" d="100"/>
          <a:sy n="97" d="100"/>
        </p:scale>
        <p:origin x="222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269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B2E6F-A2CD-8B41-B169-C025D90643DD}" type="datetimeFigureOut">
              <a:rPr kumimoji="1" lang="ko-Kore-KR" altLang="en-US" smtClean="0"/>
              <a:t>12/10/2024</a:t>
            </a:fld>
            <a:endParaRPr kumimoji="1" lang="ko-Kore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ore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AF60B-6A3A-6642-84F1-C7D7F22F3A78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9325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1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193285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6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487391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7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226001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8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61611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A360A-57FF-01EA-734A-55ECF1BB1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8E184CF-C614-A99E-5810-1EE06AFA6B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02B7971-5F0D-9662-2A72-4EAA3D4289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D102CB-0526-E6C9-2F32-657DF85683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9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191408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58E59-1EC5-CDB3-1430-0BF2EBAD8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51E171E-5829-1701-D920-527808ECA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A759677-9B5E-FD17-CA2D-6A4D99AE2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46C3F88-83FC-1F70-8362-D86223452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10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389148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D38F-8E04-604A-A8FC-1432F7C4D5C9}" type="datetime1">
              <a:rPr lang="ko-KR" altLang="en-US" smtClean="0"/>
              <a:t>2024-12-10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2445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1598-B315-EC4D-AC36-DD33FEACA62A}" type="datetime1">
              <a:rPr lang="ko-KR" altLang="en-US" smtClean="0"/>
              <a:t>2024-12-10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086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45B2-47C1-6B41-86F1-256A883267F8}" type="datetime1">
              <a:rPr lang="ko-KR" altLang="en-US" smtClean="0"/>
              <a:t>2024-12-10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434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9AAA7-E82D-DB4B-815F-E7A21E2DBFA7}" type="datetime1">
              <a:rPr lang="ko-KR" altLang="en-US" smtClean="0"/>
              <a:t>2024-12-10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4927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16541-BA3D-F34B-BBFE-15A33074A327}" type="datetime1">
              <a:rPr lang="ko-KR" altLang="en-US" smtClean="0"/>
              <a:t>2024-12-10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388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73783-8A86-ED4D-9C81-ED97DA0C0313}" type="datetime1">
              <a:rPr lang="ko-KR" altLang="en-US" smtClean="0"/>
              <a:t>2024-12-10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654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4163-33CC-6F4E-9977-B30BAF384BF7}" type="datetime1">
              <a:rPr lang="ko-KR" altLang="en-US" smtClean="0"/>
              <a:t>2024-12-10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3942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0B03-127F-7B48-A1C3-474C2BAD0A1E}" type="datetime1">
              <a:rPr lang="ko-KR" altLang="en-US" smtClean="0"/>
              <a:t>2024-12-10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734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3C46-9A53-DA44-BA12-919F15B69323}" type="datetime1">
              <a:rPr lang="ko-KR" altLang="en-US" smtClean="0"/>
              <a:t>2024-12-10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8695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76764-14FD-044E-A96B-2C3B3D65B3E1}" type="datetime1">
              <a:rPr lang="ko-KR" altLang="en-US" smtClean="0"/>
              <a:t>2024-12-10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635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0ED7-F785-234E-A021-A11BED95C0C7}" type="datetime1">
              <a:rPr lang="ko-KR" altLang="en-US" smtClean="0"/>
              <a:t>2024-12-10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117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95F450-15ED-0E43-886F-5F40579B0536}" type="datetime1">
              <a:rPr lang="ko-KR" altLang="en-US" smtClean="0"/>
              <a:t>2024-12-10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FA9868-F4C7-48E4-A91F-515FCC583EA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037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3.pn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B1B20F-E24D-3D23-873F-929ECB9FEC46}"/>
              </a:ext>
            </a:extLst>
          </p:cNvPr>
          <p:cNvSpPr txBox="1"/>
          <p:nvPr/>
        </p:nvSpPr>
        <p:spPr>
          <a:xfrm>
            <a:off x="914400" y="2034569"/>
            <a:ext cx="7315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800" dirty="0">
                <a:solidFill>
                  <a:srgbClr val="004098"/>
                </a:solidFill>
                <a:latin typeface="SUIT ExtraBold" pitchFamily="50" charset="-127"/>
                <a:ea typeface="SUIT ExtraBold" pitchFamily="50" charset="-127"/>
                <a:cs typeface="Pretendard ExtraBold" panose="02000903000000020004" pitchFamily="50" charset="-127"/>
              </a:rPr>
              <a:t>연수학생 연구수행 발표</a:t>
            </a:r>
            <a:endParaRPr lang="en-US" altLang="ko-KR" sz="3800" dirty="0">
              <a:solidFill>
                <a:srgbClr val="004098"/>
              </a:solidFill>
              <a:latin typeface="SUIT ExtraBold" pitchFamily="50" charset="-127"/>
              <a:ea typeface="SUIT ExtraBold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72B700-6FAE-CAD2-1EA1-A1584B1F6F8A}"/>
              </a:ext>
            </a:extLst>
          </p:cNvPr>
          <p:cNvSpPr txBox="1"/>
          <p:nvPr/>
        </p:nvSpPr>
        <p:spPr>
          <a:xfrm>
            <a:off x="711767" y="3426542"/>
            <a:ext cx="6981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600" dirty="0">
              <a:solidFill>
                <a:schemeClr val="bg1">
                  <a:lumMod val="50000"/>
                </a:schemeClr>
              </a:solidFill>
              <a:latin typeface="SUIT" pitchFamily="50" charset="-127"/>
              <a:ea typeface="SUIT" pitchFamily="50" charset="-127"/>
              <a:cs typeface="Pretendard Medium" panose="02000603000000020004" pitchFamily="50" charset="-127"/>
            </a:endParaRPr>
          </a:p>
          <a:p>
            <a:r>
              <a:rPr lang="ko-KR" altLang="en-US" sz="1600" dirty="0" err="1">
                <a:solidFill>
                  <a:schemeClr val="bg1">
                    <a:lumMod val="50000"/>
                  </a:schemeClr>
                </a:solidFill>
                <a:latin typeface="SUIT" pitchFamily="50" charset="-127"/>
                <a:ea typeface="SUIT" pitchFamily="50" charset="-127"/>
                <a:cs typeface="Pretendard Medium" panose="02000603000000020004" pitchFamily="50" charset="-127"/>
              </a:rPr>
              <a:t>한제환</a:t>
            </a:r>
            <a:endParaRPr lang="en-US" altLang="ko-KR" sz="1600" dirty="0">
              <a:solidFill>
                <a:schemeClr val="bg1">
                  <a:lumMod val="50000"/>
                </a:schemeClr>
              </a:solidFill>
              <a:latin typeface="SUIT" pitchFamily="50" charset="-127"/>
              <a:ea typeface="SUIT" pitchFamily="50" charset="-127"/>
              <a:cs typeface="Pretendard Medium" panose="02000603000000020004" pitchFamily="50" charset="-127"/>
            </a:endParaRPr>
          </a:p>
          <a:p>
            <a:pPr algn="just"/>
            <a:endParaRPr lang="en-US" altLang="ko-KR" sz="1600" dirty="0">
              <a:solidFill>
                <a:schemeClr val="bg1">
                  <a:lumMod val="50000"/>
                </a:schemeClr>
              </a:solidFill>
              <a:latin typeface="SUIT" pitchFamily="50" charset="-127"/>
              <a:ea typeface="SUIT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3" name="그림 2" descr="스크린샷, 라인, 다채로움, 빛이(가) 표시된 사진&#10;&#10;자동 생성된 설명">
            <a:extLst>
              <a:ext uri="{FF2B5EF4-FFF2-40B4-BE49-F238E27FC236}">
                <a16:creationId xmlns:a16="http://schemas.microsoft.com/office/drawing/2014/main" id="{447B937B-3482-AA8F-305C-1D3FB341C0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8887"/>
            <a:ext cx="9144000" cy="163514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01" y="630721"/>
            <a:ext cx="2448782" cy="47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CAD43C-1C16-4211-BA72-FA40CCF86E96}"/>
              </a:ext>
            </a:extLst>
          </p:cNvPr>
          <p:cNvSpPr txBox="1"/>
          <p:nvPr/>
        </p:nvSpPr>
        <p:spPr>
          <a:xfrm>
            <a:off x="1450408" y="4257539"/>
            <a:ext cx="6981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altLang="ko-KR" sz="1600" dirty="0">
              <a:solidFill>
                <a:schemeClr val="bg1">
                  <a:lumMod val="50000"/>
                </a:schemeClr>
              </a:solidFill>
              <a:latin typeface="SUIT" pitchFamily="50" charset="-127"/>
              <a:ea typeface="SUIT" pitchFamily="50" charset="-127"/>
              <a:cs typeface="Pretendard Medium" panose="02000603000000020004" pitchFamily="50" charset="-127"/>
            </a:endParaRPr>
          </a:p>
          <a:p>
            <a:pPr algn="r"/>
            <a:endParaRPr lang="en-US" altLang="ko-KR" sz="1600" dirty="0">
              <a:solidFill>
                <a:schemeClr val="bg1">
                  <a:lumMod val="50000"/>
                </a:schemeClr>
              </a:solidFill>
              <a:latin typeface="SUIT" pitchFamily="50" charset="-127"/>
              <a:ea typeface="SUIT" pitchFamily="50" charset="-127"/>
              <a:cs typeface="Pretendard Medium" panose="02000603000000020004" pitchFamily="50" charset="-127"/>
            </a:endParaRPr>
          </a:p>
          <a:p>
            <a:pPr algn="r"/>
            <a:r>
              <a:rPr lang="en-US" altLang="ko-KR" sz="1600" dirty="0">
                <a:solidFill>
                  <a:schemeClr val="bg1">
                    <a:lumMod val="50000"/>
                  </a:schemeClr>
                </a:solidFill>
                <a:latin typeface="SUIT" pitchFamily="50" charset="-127"/>
                <a:ea typeface="SUIT" pitchFamily="50" charset="-127"/>
                <a:cs typeface="Pretendard Medium" panose="02000603000000020004" pitchFamily="50" charset="-127"/>
              </a:rPr>
              <a:t>2024.12.18</a:t>
            </a:r>
          </a:p>
        </p:txBody>
      </p:sp>
    </p:spTree>
    <p:extLst>
      <p:ext uri="{BB962C8B-B14F-4D97-AF65-F5344CB8AC3E}">
        <p14:creationId xmlns:p14="http://schemas.microsoft.com/office/powerpoint/2010/main" val="2513097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F8884-7AA5-41B6-E70C-D87A1E1B1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F44F729-773B-36DB-F1BD-B4E46C8D6373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B0CBCF-810F-D617-8AAB-236AFE1DC236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024EC4DB-B7D2-44A9-6EBC-6A152BADDA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1C9262D1-84CB-8803-189E-82E27D0882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37A4AFB2-96CF-B41D-8062-B7DED837D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CA0582-094B-E41F-9D4B-4BD1DD6AD8F2}"/>
              </a:ext>
            </a:extLst>
          </p:cNvPr>
          <p:cNvSpPr txBox="1"/>
          <p:nvPr/>
        </p:nvSpPr>
        <p:spPr>
          <a:xfrm>
            <a:off x="325584" y="1226119"/>
            <a:ext cx="80638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FEBIAD</a:t>
            </a: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Ion Source </a:t>
            </a: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특성 시험</a:t>
            </a:r>
            <a:endParaRPr lang="en-US" altLang="ko-KR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671508" lvl="1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인출 전극 위치에 따른 빔 전류 측정 시험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671508" lvl="1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가스 주입량에 따른 빔 전류 측정 시험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671508" lvl="1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다양한 기체에 대한 이온 빔 특성 측정 시험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  <a:endParaRPr lang="en-US" altLang="ko-KR" dirty="0">
              <a:solidFill>
                <a:srgbClr val="FF0000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endParaRPr lang="en-US" altLang="ko-KR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On-Line </a:t>
            </a: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시험</a:t>
            </a:r>
            <a:endParaRPr lang="en-US" altLang="ko-KR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671508" lvl="1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비활성 기체를 이용한 </a:t>
            </a:r>
            <a:r>
              <a:rPr lang="ko-KR" altLang="en-US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이온원</a:t>
            </a: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운전 시험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	</a:t>
            </a:r>
          </a:p>
          <a:p>
            <a:pPr marL="671508" lvl="1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Off-Line Facility </a:t>
            </a: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에서의 특성 시험과 비교 시험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671508" lvl="1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이후 여러 타겟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(</a:t>
            </a:r>
            <a:r>
              <a:rPr lang="en-US" altLang="ko-KR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SiC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, </a:t>
            </a:r>
            <a:r>
              <a:rPr lang="en-US" altLang="ko-KR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TiC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)</a:t>
            </a: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을 이용하여 동위원소 빔 인출 시험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671508" lvl="1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endParaRPr lang="en-US" altLang="ko-KR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671508" lvl="1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endParaRPr lang="en-US" altLang="ko-KR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1C516-0FA3-458D-8912-1E1C8469091E}"/>
              </a:ext>
            </a:extLst>
          </p:cNvPr>
          <p:cNvSpPr txBox="1"/>
          <p:nvPr/>
        </p:nvSpPr>
        <p:spPr>
          <a:xfrm>
            <a:off x="692679" y="178809"/>
            <a:ext cx="576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향후계획</a:t>
            </a:r>
            <a:endParaRPr lang="ko-KR" altLang="en-US" sz="1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4514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ADF46C9-D97E-441B-87EA-954326EDC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65E0-C314-4B7B-8C6F-3D2BB32E1473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94E53B4-7D99-B898-1D9E-93B4D02916BE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D55E1C6E-85B4-A9EF-0BDB-6FC99FCEAA0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pic>
        <p:nvPicPr>
          <p:cNvPr id="7" name="그림 6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DD9CC4A7-83B4-A339-E96F-70EB770E9C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50C8EE-A614-FEB2-5FCB-1D23B996EF4B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61CBD2-6447-4B29-83CF-0F86C82A314D}"/>
              </a:ext>
            </a:extLst>
          </p:cNvPr>
          <p:cNvSpPr txBox="1"/>
          <p:nvPr/>
        </p:nvSpPr>
        <p:spPr>
          <a:xfrm>
            <a:off x="692679" y="178809"/>
            <a:ext cx="576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연구 수행 내용</a:t>
            </a:r>
            <a:endParaRPr lang="ko-KR" altLang="en-US" sz="1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1F8D93-4F40-434D-8264-702540B3B6C3}"/>
              </a:ext>
            </a:extLst>
          </p:cNvPr>
          <p:cNvSpPr txBox="1"/>
          <p:nvPr/>
        </p:nvSpPr>
        <p:spPr>
          <a:xfrm>
            <a:off x="525919" y="1225285"/>
            <a:ext cx="7830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ISOL Off-Line Facility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를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ISOL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건물의 오프라인실험실에 조립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설치 및 재정렬 완료</a:t>
            </a:r>
            <a:endParaRPr lang="en-US" altLang="ko-KR" sz="1400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endParaRPr lang="en-US" altLang="ko-KR" sz="1400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Off-Line Facility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의 성능 테스트를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Surface Ion Source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를 이용하여 진행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endParaRPr lang="en-US" altLang="ko-KR" sz="1400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성능 테스트를 완료 후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FEBIAD Ion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Source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에 대한 시험을 진행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endParaRPr lang="en-US" altLang="ko-KR" sz="1400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493756-8065-4C65-9CD6-359D0680ADF9}"/>
              </a:ext>
            </a:extLst>
          </p:cNvPr>
          <p:cNvSpPr txBox="1"/>
          <p:nvPr/>
        </p:nvSpPr>
        <p:spPr>
          <a:xfrm>
            <a:off x="316706" y="2814844"/>
            <a:ext cx="6252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rgbClr val="004098"/>
                </a:solidFill>
                <a:ea typeface="SUIT SemiBold" pitchFamily="50" charset="-127"/>
              </a:rPr>
              <a:t>Off-Line Facility</a:t>
            </a:r>
            <a:endParaRPr lang="ko-KR" altLang="en-US" sz="1600" dirty="0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A2D8DDF-4E4D-4E70-AD76-A23DBCE980E3}"/>
              </a:ext>
            </a:extLst>
          </p:cNvPr>
          <p:cNvGrpSpPr/>
          <p:nvPr/>
        </p:nvGrpSpPr>
        <p:grpSpPr>
          <a:xfrm>
            <a:off x="787263" y="3152734"/>
            <a:ext cx="7569472" cy="2808000"/>
            <a:chOff x="316705" y="1419781"/>
            <a:chExt cx="7569472" cy="2808000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AE6C005B-CA53-4F73-84F6-33C637FA2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658" y="1419781"/>
              <a:ext cx="3175519" cy="2808000"/>
            </a:xfrm>
            <a:prstGeom prst="rect">
              <a:avLst/>
            </a:prstGeom>
          </p:spPr>
        </p:pic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600381D5-32BD-40C2-A10D-F4BB0928C368}"/>
                </a:ext>
              </a:extLst>
            </p:cNvPr>
            <p:cNvGrpSpPr/>
            <p:nvPr/>
          </p:nvGrpSpPr>
          <p:grpSpPr>
            <a:xfrm>
              <a:off x="316705" y="1419781"/>
              <a:ext cx="4419179" cy="2808000"/>
              <a:chOff x="316705" y="1419781"/>
              <a:chExt cx="4419179" cy="2808000"/>
            </a:xfrm>
          </p:grpSpPr>
          <p:pic>
            <p:nvPicPr>
              <p:cNvPr id="24" name="그림 23">
                <a:extLst>
                  <a:ext uri="{FF2B5EF4-FFF2-40B4-BE49-F238E27FC236}">
                    <a16:creationId xmlns:a16="http://schemas.microsoft.com/office/drawing/2014/main" id="{A9264683-C8BA-40FA-8DB0-510DBEFA11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2707" y="1419781"/>
                <a:ext cx="2313177" cy="2808000"/>
              </a:xfrm>
              <a:prstGeom prst="rect">
                <a:avLst/>
              </a:prstGeom>
            </p:spPr>
          </p:pic>
          <p:pic>
            <p:nvPicPr>
              <p:cNvPr id="25" name="그림 24">
                <a:extLst>
                  <a:ext uri="{FF2B5EF4-FFF2-40B4-BE49-F238E27FC236}">
                    <a16:creationId xmlns:a16="http://schemas.microsoft.com/office/drawing/2014/main" id="{A2047D3A-948E-43DC-872D-7EB77EAB55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-34294" y="1770780"/>
                <a:ext cx="2808000" cy="2106001"/>
              </a:xfrm>
              <a:prstGeom prst="rect">
                <a:avLst/>
              </a:prstGeom>
            </p:spPr>
          </p:pic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6C9496D-2BB2-4CCB-9828-B0539094CEEF}"/>
              </a:ext>
            </a:extLst>
          </p:cNvPr>
          <p:cNvSpPr txBox="1"/>
          <p:nvPr/>
        </p:nvSpPr>
        <p:spPr>
          <a:xfrm>
            <a:off x="316706" y="774097"/>
            <a:ext cx="625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</a:rPr>
              <a:t>연구 수행 내용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42901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ADF46C9-D97E-441B-87EA-954326EDC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65E0-C314-4B7B-8C6F-3D2BB32E1473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94E53B4-7D99-B898-1D9E-93B4D02916BE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D55E1C6E-85B4-A9EF-0BDB-6FC99FCEAA0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672243-B5C6-BD57-5060-6A04EF436772}"/>
              </a:ext>
            </a:extLst>
          </p:cNvPr>
          <p:cNvSpPr txBox="1"/>
          <p:nvPr/>
        </p:nvSpPr>
        <p:spPr>
          <a:xfrm>
            <a:off x="316706" y="890749"/>
            <a:ext cx="625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Heating and Mass scan</a:t>
            </a:r>
            <a:endParaRPr lang="ko-KR" altLang="en-US" dirty="0"/>
          </a:p>
        </p:txBody>
      </p:sp>
      <p:pic>
        <p:nvPicPr>
          <p:cNvPr id="7" name="그림 6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DD9CC4A7-83B4-A339-E96F-70EB770E9C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50C8EE-A614-FEB2-5FCB-1D23B996EF4B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D1E9BC2-4FBA-4DBB-82F0-0ABC86FFB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06" y="3459883"/>
            <a:ext cx="7158585" cy="29456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61CBD2-6447-4B29-83CF-0F86C82A314D}"/>
              </a:ext>
            </a:extLst>
          </p:cNvPr>
          <p:cNvSpPr txBox="1"/>
          <p:nvPr/>
        </p:nvSpPr>
        <p:spPr>
          <a:xfrm>
            <a:off x="692679" y="178809"/>
            <a:ext cx="576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Surface Ion Source</a:t>
            </a:r>
            <a:endParaRPr lang="ko-KR" altLang="en-US" sz="1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EC8BF96-101B-4BD4-8B3C-28BBA634A7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t="1284" r="30156" b="5134"/>
          <a:stretch/>
        </p:blipFill>
        <p:spPr>
          <a:xfrm rot="5400000">
            <a:off x="3093608" y="828915"/>
            <a:ext cx="2520000" cy="2520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8F168EA-8AAE-4A06-8221-8C0C2EA1A1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1" t="17479" r="29436" b="16189"/>
          <a:stretch/>
        </p:blipFill>
        <p:spPr>
          <a:xfrm rot="5400000">
            <a:off x="5936092" y="827363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81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ADF46C9-D97E-441B-87EA-954326EDC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65E0-C314-4B7B-8C6F-3D2BB32E1473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94E53B4-7D99-B898-1D9E-93B4D02916BE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D55E1C6E-85B4-A9EF-0BDB-6FC99FCEAA0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672243-B5C6-BD57-5060-6A04EF436772}"/>
              </a:ext>
            </a:extLst>
          </p:cNvPr>
          <p:cNvSpPr txBox="1"/>
          <p:nvPr/>
        </p:nvSpPr>
        <p:spPr>
          <a:xfrm>
            <a:off x="316706" y="890749"/>
            <a:ext cx="625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Mass scan</a:t>
            </a:r>
            <a:endParaRPr lang="ko-KR" altLang="en-US" dirty="0"/>
          </a:p>
        </p:txBody>
      </p:sp>
      <p:pic>
        <p:nvPicPr>
          <p:cNvPr id="7" name="그림 6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DD9CC4A7-83B4-A339-E96F-70EB770E9C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50C8EE-A614-FEB2-5FCB-1D23B996EF4B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52655F-6D6C-4F28-9269-CCA85F135F45}"/>
              </a:ext>
            </a:extLst>
          </p:cNvPr>
          <p:cNvSpPr txBox="1"/>
          <p:nvPr/>
        </p:nvSpPr>
        <p:spPr>
          <a:xfrm>
            <a:off x="692679" y="178809"/>
            <a:ext cx="576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Surface Ion Source</a:t>
            </a:r>
            <a:endParaRPr lang="ko-KR" altLang="en-US" sz="1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6CE05D65-086E-470B-B63E-2F2FC3CF9887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1" y="1370365"/>
            <a:ext cx="3600000" cy="3600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DB258AE5-606F-4CC0-9EE6-815FFD849C92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49" y="1370365"/>
            <a:ext cx="3600000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CA9F171-4557-4051-98BB-A029A6233659}"/>
                  </a:ext>
                </a:extLst>
              </p:cNvPr>
              <p:cNvSpPr txBox="1"/>
              <p:nvPr/>
            </p:nvSpPr>
            <p:spPr>
              <a:xfrm>
                <a:off x="552027" y="5074253"/>
                <a:ext cx="7705922" cy="810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08" indent="-214308">
                  <a:buClr>
                    <a:srgbClr val="005391"/>
                  </a:buClr>
                  <a:buFont typeface="Wingdings" panose="05000000000000000000" pitchFamily="2" charset="2"/>
                  <a:buChar char="§"/>
                </a:pPr>
                <a:r>
                  <a:rPr lang="en-US" altLang="ko-KR" sz="15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Beam</a:t>
                </a:r>
                <a:r>
                  <a:rPr lang="ko-KR" altLang="en-US" sz="15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 </a:t>
                </a:r>
                <a:r>
                  <a:rPr lang="en-US" altLang="ko-KR" sz="15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optics</a:t>
                </a:r>
                <a:r>
                  <a:rPr lang="ko-KR" altLang="en-US" sz="15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를 튜닝 해 가면서 빔 분리를 진행함</a:t>
                </a:r>
                <a:r>
                  <a:rPr lang="en-US" altLang="ko-KR" sz="15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.</a:t>
                </a:r>
              </a:p>
              <a:p>
                <a:pPr marL="214308" indent="-214308">
                  <a:buClr>
                    <a:srgbClr val="005391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kumimoji="1" lang="en-US" altLang="ko-KR" sz="1600" i="1" smtClean="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kumimoji="1" lang="en-US" altLang="ko-KR" sz="1600" i="1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56</m:t>
                        </m:r>
                      </m:sub>
                      <m:sup>
                        <m:r>
                          <a:rPr lang="en-US" altLang="ko-KR" sz="1600" i="1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134</m:t>
                        </m:r>
                      </m:sup>
                      <m:e>
                        <m:r>
                          <a:rPr lang="en-US" altLang="ko-KR" sz="1600" i="1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𝐵𝑎</m:t>
                        </m:r>
                      </m:e>
                    </m:sPre>
                  </m:oMath>
                </a14:m>
                <a:r>
                  <a:rPr kumimoji="1" lang="ko-KR" altLang="en-US" sz="1600" dirty="0">
                    <a:solidFill>
                      <a:srgbClr val="004098"/>
                    </a:solidFill>
                  </a:rPr>
                  <a:t> </a:t>
                </a:r>
                <a:r>
                  <a:rPr kumimoji="1" lang="en-US" altLang="ko-KR" sz="1600" dirty="0">
                    <a:solidFill>
                      <a:srgbClr val="004098"/>
                    </a:solidFill>
                  </a:rPr>
                  <a:t>~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1" lang="en-US" altLang="ko-KR" sz="1600" i="1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kumimoji="1" lang="en-US" altLang="ko-KR" sz="1600" i="1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56</m:t>
                        </m:r>
                      </m:sub>
                      <m:sup>
                        <m:r>
                          <a:rPr lang="en-US" altLang="ko-KR" sz="1600" i="1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138</m:t>
                        </m:r>
                      </m:sup>
                      <m:e>
                        <m:r>
                          <a:rPr lang="en-US" altLang="ko-KR" sz="1600" i="1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𝐵𝑎</m:t>
                        </m:r>
                      </m:e>
                    </m:sPre>
                    <m:r>
                      <a:rPr lang="en-US" altLang="ko-KR" sz="1600" b="0" i="0" smtClean="0">
                        <a:solidFill>
                          <a:srgbClr val="004098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ko-KR" sz="15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1" lang="en-US" altLang="ko-KR" sz="1600" i="1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kumimoji="1" lang="en-US" altLang="ko-KR" sz="1600" b="0" i="1" smtClean="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sub>
                      <m:sup>
                        <m:r>
                          <a:rPr kumimoji="1" lang="en-US" altLang="ko-KR" sz="1600" b="0" i="1" smtClean="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39</m:t>
                        </m:r>
                      </m:sup>
                      <m:e>
                        <m:r>
                          <a:rPr lang="en-US" altLang="ko-KR" sz="1600" b="0" i="1" smtClean="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sPre>
                    <m:r>
                      <a:rPr lang="en-US" altLang="ko-KR" sz="1600" b="0" i="1" smtClean="0">
                        <a:solidFill>
                          <a:srgbClr val="004098"/>
                        </a:solidFill>
                        <a:latin typeface="Cambria Math" panose="02040503050406030204" pitchFamily="18" charset="0"/>
                      </a:rPr>
                      <m:t>,</m:t>
                    </m:r>
                    <m:sPre>
                      <m:sPrePr>
                        <m:ctrlPr>
                          <a:rPr kumimoji="1" lang="en-US" altLang="ko-KR" sz="1600" i="1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kumimoji="1" lang="en-US" altLang="ko-KR" sz="1600" b="0" i="1" smtClean="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sub>
                      <m:sup>
                        <m:r>
                          <a:rPr kumimoji="1" lang="en-US" altLang="ko-KR" sz="1600" b="0" i="1" smtClean="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41</m:t>
                        </m:r>
                      </m:sup>
                      <m:e>
                        <m:r>
                          <a:rPr lang="en-US" altLang="ko-KR" sz="1600" b="0" i="1" smtClean="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sPre>
                    <m:r>
                      <a:rPr lang="en-US" altLang="ko-KR" sz="1600" b="0" i="1" smtClean="0">
                        <a:solidFill>
                          <a:srgbClr val="004098"/>
                        </a:solidFill>
                        <a:latin typeface="Cambria Math" panose="02040503050406030204" pitchFamily="18" charset="0"/>
                      </a:rPr>
                      <m:t>,</m:t>
                    </m:r>
                    <m:sPre>
                      <m:sPrePr>
                        <m:ctrlPr>
                          <a:rPr kumimoji="1" lang="en-US" altLang="ko-KR" sz="1600" i="1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kumimoji="1" lang="en-US" altLang="ko-KR" sz="1600" b="0" i="1" smtClean="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kumimoji="1" lang="en-US" altLang="ko-KR" sz="1600" b="0" i="1" smtClean="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</m:sup>
                      <m:e>
                        <m:r>
                          <a:rPr kumimoji="1" lang="en-US" altLang="ko-KR" sz="1600" b="0" i="1" smtClean="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</m:sPre>
                  </m:oMath>
                </a14:m>
                <a:r>
                  <a:rPr lang="ko-KR" altLang="en-US" sz="15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분리를 성공함</a:t>
                </a:r>
                <a:r>
                  <a:rPr lang="en-US" altLang="ko-KR" sz="15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.</a:t>
                </a:r>
              </a:p>
              <a:p>
                <a:pPr marL="214308" indent="-214308">
                  <a:buClr>
                    <a:srgbClr val="005391"/>
                  </a:buClr>
                  <a:buFont typeface="Wingdings" panose="05000000000000000000" pitchFamily="2" charset="2"/>
                  <a:buChar char="§"/>
                </a:pPr>
                <a:r>
                  <a:rPr lang="ko-KR" altLang="en-US" sz="15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다양한 원소의 분리를 통해 </a:t>
                </a:r>
                <a:r>
                  <a:rPr lang="en-US" altLang="ko-KR" sz="15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Off-Line Facility</a:t>
                </a:r>
                <a:r>
                  <a:rPr lang="ko-KR" altLang="en-US" sz="15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의 성능 테스트를 진행함</a:t>
                </a:r>
                <a:r>
                  <a:rPr lang="en-US" altLang="ko-KR" sz="15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CA9F171-4557-4051-98BB-A029A6233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27" y="5074253"/>
                <a:ext cx="7705922" cy="810286"/>
              </a:xfrm>
              <a:prstGeom prst="rect">
                <a:avLst/>
              </a:prstGeom>
              <a:blipFill>
                <a:blip r:embed="rId6"/>
                <a:stretch>
                  <a:fillRect l="-316" t="-752" b="-82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5007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ADF46C9-D97E-441B-87EA-954326EDC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65E0-C314-4B7B-8C6F-3D2BB32E1473}" type="slidenum">
              <a:rPr lang="ko-KR" altLang="en-US" smtClean="0"/>
              <a:t>5</a:t>
            </a:fld>
            <a:endParaRPr lang="ko-KR" altLang="en-US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792EF5D5-0A3B-9DCD-63F5-FE23B2BDA6F2}"/>
              </a:ext>
            </a:extLst>
          </p:cNvPr>
          <p:cNvGrpSpPr/>
          <p:nvPr/>
        </p:nvGrpSpPr>
        <p:grpSpPr>
          <a:xfrm>
            <a:off x="170141" y="1424194"/>
            <a:ext cx="2880000" cy="2448000"/>
            <a:chOff x="219301" y="407326"/>
            <a:chExt cx="3423426" cy="2803933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013EF4FB-BA41-4D5B-ADF7-EE078FB0D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3" t="17026" r="10370" b="4978"/>
            <a:stretch/>
          </p:blipFill>
          <p:spPr>
            <a:xfrm>
              <a:off x="219301" y="407326"/>
              <a:ext cx="3423426" cy="280393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81C464D-AD09-4E0B-9E20-19A8EA645B23}"/>
                    </a:ext>
                  </a:extLst>
                </p:cNvPr>
                <p:cNvSpPr txBox="1"/>
                <p:nvPr/>
              </p:nvSpPr>
              <p:spPr>
                <a:xfrm>
                  <a:off x="2695730" y="2686699"/>
                  <a:ext cx="869906" cy="3941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ko-KR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SUIT SemiBold" pitchFamily="50" charset="-127"/>
                              </a:rPr>
                            </m:ctrlPr>
                          </m:sSupPr>
                          <m:e>
                            <m:sPre>
                              <m:sPrePr>
                                <m:ctrlPr>
                                  <a:rPr lang="en-US" altLang="ko-KR" sz="16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SUIT SemiBold" pitchFamily="50" charset="-127"/>
                                  </a:rPr>
                                </m:ctrlPr>
                              </m:sPrePr>
                              <m:sub>
                                <m:r>
                                  <a:rPr lang="en-US" altLang="ko-KR" sz="1600" b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SUIT SemiBold" pitchFamily="50" charset="-127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US" altLang="ko-KR" sz="1600" b="1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SUIT SemiBold" pitchFamily="50" charset="-127"/>
                                  </a:rPr>
                                  <m:t>𝟐𝟕</m:t>
                                </m:r>
                              </m:sup>
                              <m:e>
                                <m:r>
                                  <a:rPr lang="en-US" altLang="ko-KR" sz="16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𝑨𝒍</m:t>
                                </m:r>
                              </m:e>
                            </m:sPre>
                          </m:e>
                          <m:sup>
                            <m:r>
                              <a:rPr lang="en-US" altLang="ko-KR" sz="1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SUIT SemiBold" pitchFamily="50" charset="-127"/>
                              </a:rPr>
                              <m:t>𝟏</m:t>
                            </m:r>
                            <m:r>
                              <a:rPr lang="en-US" altLang="ko-KR" sz="16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SUIT SemiBold" pitchFamily="50" charset="-127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ko-KR" altLang="en-US" sz="16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81C464D-AD09-4E0B-9E20-19A8EA645B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5730" y="2686699"/>
                  <a:ext cx="869906" cy="394169"/>
                </a:xfrm>
                <a:prstGeom prst="rect">
                  <a:avLst/>
                </a:prstGeom>
                <a:blipFill>
                  <a:blip r:embed="rId3"/>
                  <a:stretch>
                    <a:fillRect l="-8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8A51E7-CE67-4842-9D04-509409EA0A2C}"/>
                </a:ext>
              </a:extLst>
            </p:cNvPr>
            <p:cNvSpPr txBox="1"/>
            <p:nvPr/>
          </p:nvSpPr>
          <p:spPr>
            <a:xfrm>
              <a:off x="448787" y="450672"/>
              <a:ext cx="1098026" cy="391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</a:rPr>
                <a:t>YD=20</a:t>
              </a:r>
              <a:endParaRPr lang="ko-KR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6C5A76-9EC5-4E34-A57C-F1BAA750F453}"/>
                </a:ext>
              </a:extLst>
            </p:cNvPr>
            <p:cNvSpPr txBox="1"/>
            <p:nvPr/>
          </p:nvSpPr>
          <p:spPr>
            <a:xfrm>
              <a:off x="449246" y="2671442"/>
              <a:ext cx="1220705" cy="352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</a:rPr>
                <a:t>EQT3=50</a:t>
              </a:r>
              <a:endParaRPr lang="ko-KR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2F8C339D-E1E5-D1CF-EC53-F5727555612B}"/>
              </a:ext>
            </a:extLst>
          </p:cNvPr>
          <p:cNvGrpSpPr/>
          <p:nvPr/>
        </p:nvGrpSpPr>
        <p:grpSpPr>
          <a:xfrm>
            <a:off x="3149007" y="1424194"/>
            <a:ext cx="2880000" cy="2448000"/>
            <a:chOff x="3784601" y="136524"/>
            <a:chExt cx="5105399" cy="3345539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62A5F3C7-FA9F-4956-96BA-CF63EF8E4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" t="20247" r="1634" b="10987"/>
            <a:stretch/>
          </p:blipFill>
          <p:spPr>
            <a:xfrm>
              <a:off x="3784601" y="136524"/>
              <a:ext cx="5105399" cy="3345539"/>
            </a:xfrm>
            <a:prstGeom prst="rect">
              <a:avLst/>
            </a:prstGeom>
          </p:spPr>
        </p:pic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D38A7F05-A29E-4C05-A525-16B5EDAAF8FE}"/>
                </a:ext>
              </a:extLst>
            </p:cNvPr>
            <p:cNvSpPr/>
            <p:nvPr/>
          </p:nvSpPr>
          <p:spPr>
            <a:xfrm>
              <a:off x="4995333" y="2954867"/>
              <a:ext cx="3894667" cy="143933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62AEAE3-70DE-1474-A2E7-2F7B7DDD39F2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23" name="그림 2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915CD4CD-D3BC-0EBE-77F8-8156179AFFC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pic>
        <p:nvPicPr>
          <p:cNvPr id="25" name="그림 2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2CB6FA61-4A17-D9C2-8A15-06EEBD73381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010184B-C367-A6AD-62BD-AE844920A624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A189D5-78AF-4405-A188-D05570AE4164}"/>
              </a:ext>
            </a:extLst>
          </p:cNvPr>
          <p:cNvSpPr txBox="1"/>
          <p:nvPr/>
        </p:nvSpPr>
        <p:spPr>
          <a:xfrm>
            <a:off x="692679" y="178809"/>
            <a:ext cx="576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Surface Ion Source</a:t>
            </a:r>
            <a:endParaRPr lang="ko-KR" altLang="en-US" sz="1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FE804D3D-8D85-49D8-B9AC-3F7BB385D16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" t="18768" r="4445" b="5377"/>
          <a:stretch/>
        </p:blipFill>
        <p:spPr>
          <a:xfrm>
            <a:off x="219301" y="3993520"/>
            <a:ext cx="2880000" cy="2448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E18D9FF-FF65-49BF-9F46-55566FEFD48C}"/>
              </a:ext>
            </a:extLst>
          </p:cNvPr>
          <p:cNvSpPr txBox="1"/>
          <p:nvPr/>
        </p:nvSpPr>
        <p:spPr>
          <a:xfrm>
            <a:off x="6071231" y="1434435"/>
            <a:ext cx="28308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Emittance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scanner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와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Wire scanner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를 이용하여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beam profile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을 측정함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Y-axis emittance : 11.6410 </a:t>
            </a:r>
            <a:r>
              <a:rPr lang="en-US" altLang="ko-KR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mm∙mrad</a:t>
            </a:r>
            <a:endParaRPr lang="en-US" altLang="ko-KR" sz="1400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X-axis beam size : ~5.405 mm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94F8C3EF-0419-4716-AE71-B892602C95F7}"/>
              </a:ext>
            </a:extLst>
          </p:cNvPr>
          <p:cNvGrpSpPr/>
          <p:nvPr/>
        </p:nvGrpSpPr>
        <p:grpSpPr>
          <a:xfrm>
            <a:off x="3131999" y="3979883"/>
            <a:ext cx="2880000" cy="2448000"/>
            <a:chOff x="6093861" y="1462038"/>
            <a:chExt cx="2880000" cy="2448000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004348EA-92CB-4327-871A-91CEA757D931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" t="17090" r="2130" b="3926"/>
            <a:stretch/>
          </p:blipFill>
          <p:spPr>
            <a:xfrm>
              <a:off x="6093861" y="1462038"/>
              <a:ext cx="2880000" cy="2448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15315E1-8927-4C24-8A59-9BF6F016E07E}"/>
                </a:ext>
              </a:extLst>
            </p:cNvPr>
            <p:cNvSpPr txBox="1"/>
            <p:nvPr/>
          </p:nvSpPr>
          <p:spPr>
            <a:xfrm>
              <a:off x="6377614" y="2092569"/>
              <a:ext cx="8392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rgbClr val="FF0000"/>
                  </a:solidFill>
                </a:rPr>
                <a:t>6.08mm</a:t>
              </a:r>
              <a:endParaRPr lang="ko-KR" altLang="en-US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직선 화살표 연결선 32">
              <a:extLst>
                <a:ext uri="{FF2B5EF4-FFF2-40B4-BE49-F238E27FC236}">
                  <a16:creationId xmlns:a16="http://schemas.microsoft.com/office/drawing/2014/main" id="{2D12DD16-BD33-455E-AF37-5A9FE9FC1870}"/>
                </a:ext>
              </a:extLst>
            </p:cNvPr>
            <p:cNvCxnSpPr>
              <a:cxnSpLocks/>
            </p:cNvCxnSpPr>
            <p:nvPr/>
          </p:nvCxnSpPr>
          <p:spPr>
            <a:xfrm>
              <a:off x="6457950" y="2369568"/>
              <a:ext cx="46536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D7D4CF3-40A9-4D33-BA05-64F29BF527CE}"/>
              </a:ext>
            </a:extLst>
          </p:cNvPr>
          <p:cNvSpPr txBox="1"/>
          <p:nvPr/>
        </p:nvSpPr>
        <p:spPr>
          <a:xfrm>
            <a:off x="4255016" y="5690252"/>
            <a:ext cx="782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FF0000"/>
                </a:solidFill>
              </a:rPr>
              <a:t>4.73mm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B9A03FF6-3598-4FE3-93B4-7832367B9F3B}"/>
              </a:ext>
            </a:extLst>
          </p:cNvPr>
          <p:cNvCxnSpPr>
            <a:cxnSpLocks/>
          </p:cNvCxnSpPr>
          <p:nvPr/>
        </p:nvCxnSpPr>
        <p:spPr>
          <a:xfrm>
            <a:off x="4404852" y="6101697"/>
            <a:ext cx="416837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1CE8D6E-A99B-4A78-9D58-0840225E0F25}"/>
              </a:ext>
            </a:extLst>
          </p:cNvPr>
          <p:cNvSpPr txBox="1"/>
          <p:nvPr/>
        </p:nvSpPr>
        <p:spPr>
          <a:xfrm>
            <a:off x="6071231" y="3486434"/>
            <a:ext cx="283083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5391"/>
              </a:buClr>
            </a:pPr>
            <a:r>
              <a:rPr lang="en-US" altLang="ko-KR" sz="1600" b="1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Summary</a:t>
            </a:r>
          </a:p>
          <a:p>
            <a:pPr>
              <a:buClr>
                <a:srgbClr val="005391"/>
              </a:buClr>
            </a:pPr>
            <a:endParaRPr lang="en-US" altLang="ko-KR" sz="1600" b="1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285750" indent="-285750">
              <a:buClr>
                <a:srgbClr val="005391"/>
              </a:buClr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Off-Line Facility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를 설치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정렬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가동시험 완료함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85750" indent="-285750">
              <a:buClr>
                <a:srgbClr val="005391"/>
              </a:buClr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Surface Ion Source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를 이용하여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Off-Line Facility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의 성능 테스트를 완료함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85750" indent="-285750">
              <a:buClr>
                <a:srgbClr val="005391"/>
              </a:buClr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2024 EBIST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에서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poster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발표</a:t>
            </a:r>
            <a:endParaRPr lang="en-US" altLang="ko-KR" sz="1400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90D280-03ED-47F6-8A6E-A5BD6FE46338}"/>
              </a:ext>
            </a:extLst>
          </p:cNvPr>
          <p:cNvSpPr txBox="1"/>
          <p:nvPr/>
        </p:nvSpPr>
        <p:spPr>
          <a:xfrm>
            <a:off x="316706" y="890749"/>
            <a:ext cx="625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Emittance scan and Wire Scan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44846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E4C92501-AFDA-8033-261E-3E92C5637353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975493-325C-B395-0388-8A9AEF398447}"/>
              </a:ext>
            </a:extLst>
          </p:cNvPr>
          <p:cNvSpPr txBox="1"/>
          <p:nvPr/>
        </p:nvSpPr>
        <p:spPr>
          <a:xfrm>
            <a:off x="692679" y="178809"/>
            <a:ext cx="576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FEBIAD Ion Source</a:t>
            </a:r>
            <a:endParaRPr lang="ko-KR" altLang="en-US" sz="1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ECB81F-4923-809C-E7E0-CE8F125AC137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79F60F-3335-75C6-DEB0-1A1022845C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566512A8-B0F3-9210-F9A7-ABBD01EE6F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BD18F1C7-2494-107F-23AE-6502E145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6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2B565BF-DB16-41A9-947E-9379DD7513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r="14113"/>
          <a:stretch/>
        </p:blipFill>
        <p:spPr>
          <a:xfrm rot="5400000">
            <a:off x="4537367" y="4105167"/>
            <a:ext cx="2341440" cy="2160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052B333-B155-42CF-B5BD-7059AEDEC5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1" r="2069"/>
          <a:stretch/>
        </p:blipFill>
        <p:spPr>
          <a:xfrm rot="5400000">
            <a:off x="2263525" y="4105169"/>
            <a:ext cx="2341439" cy="21600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E6AC1FBA-A83C-44DC-A712-DC1522800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2" t="77" r="6918" b="-77"/>
          <a:stretch/>
        </p:blipFill>
        <p:spPr>
          <a:xfrm rot="5400000">
            <a:off x="758" y="4105173"/>
            <a:ext cx="2341440" cy="2160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17FB5F8-5FA8-49DA-96D9-FD4A99714D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9" r="9971"/>
          <a:stretch/>
        </p:blipFill>
        <p:spPr>
          <a:xfrm rot="5400000">
            <a:off x="759" y="1536145"/>
            <a:ext cx="2341437" cy="216000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C913E6D-791A-45F7-96F5-510F598703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r="6847"/>
          <a:stretch/>
        </p:blipFill>
        <p:spPr>
          <a:xfrm rot="5400000">
            <a:off x="2263526" y="1536145"/>
            <a:ext cx="2341438" cy="216000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81F211A-BDA5-49E8-BCB3-44E99F7608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0"/>
          <a:stretch/>
        </p:blipFill>
        <p:spPr>
          <a:xfrm rot="5400000">
            <a:off x="4537367" y="1536144"/>
            <a:ext cx="2341440" cy="2160000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B910CDB-5E0E-4946-9871-1E64923F716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16699"/>
          <a:stretch/>
        </p:blipFill>
        <p:spPr>
          <a:xfrm rot="5400000">
            <a:off x="6800134" y="1536144"/>
            <a:ext cx="2341440" cy="2160000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82DCBA2A-86CA-4121-85B0-13C11A1DF6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r="14113"/>
          <a:stretch/>
        </p:blipFill>
        <p:spPr>
          <a:xfrm rot="5400000">
            <a:off x="6800134" y="4105167"/>
            <a:ext cx="2341440" cy="216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D6787A-2C98-43C0-AA3D-E6E8FE5B3E0F}"/>
              </a:ext>
            </a:extLst>
          </p:cNvPr>
          <p:cNvSpPr txBox="1"/>
          <p:nvPr/>
        </p:nvSpPr>
        <p:spPr>
          <a:xfrm>
            <a:off x="316706" y="890749"/>
            <a:ext cx="625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</a:rPr>
              <a:t>FEBIAD</a:t>
            </a: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</a:rPr>
              <a:t> 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</a:rPr>
              <a:t>Ion Source </a:t>
            </a: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</a:rPr>
              <a:t>조립 및 설치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004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E4C92501-AFDA-8033-261E-3E92C5637353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975493-325C-B395-0388-8A9AEF398447}"/>
              </a:ext>
            </a:extLst>
          </p:cNvPr>
          <p:cNvSpPr txBox="1"/>
          <p:nvPr/>
        </p:nvSpPr>
        <p:spPr>
          <a:xfrm>
            <a:off x="692679" y="178809"/>
            <a:ext cx="576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FEBIAD Ion Source</a:t>
            </a:r>
            <a:endParaRPr lang="ko-KR" altLang="en-US" sz="1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ECB81F-4923-809C-E7E0-CE8F125AC137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79F60F-3335-75C6-DEB0-1A1022845C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566512A8-B0F3-9210-F9A7-ABBD01EE6F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BD18F1C7-2494-107F-23AE-6502E145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7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306D96A-AEA4-4418-B22F-80B40EA9F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787"/>
            <a:ext cx="4572000" cy="250777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2D53EFF-FBF2-4AA9-8BA9-6641F597EB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7384"/>
            <a:ext cx="4578204" cy="2511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1B6673-48BF-4A0F-BC7E-3C9B82F06185}"/>
              </a:ext>
            </a:extLst>
          </p:cNvPr>
          <p:cNvSpPr txBox="1"/>
          <p:nvPr/>
        </p:nvSpPr>
        <p:spPr>
          <a:xfrm>
            <a:off x="4572000" y="3699399"/>
            <a:ext cx="408038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sz="15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최고 </a:t>
            </a:r>
            <a:r>
              <a:rPr lang="en-US" altLang="ko-KR" sz="15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2340 </a:t>
            </a:r>
            <a:r>
              <a:rPr lang="en-US" altLang="ko-KR" sz="1500" dirty="0">
                <a:solidFill>
                  <a:srgbClr val="004098"/>
                </a:solidFill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℃</a:t>
            </a:r>
            <a:r>
              <a:rPr lang="ko-KR" altLang="en-US" sz="1500" dirty="0">
                <a:solidFill>
                  <a:srgbClr val="004098"/>
                </a:solidFill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까지 온도를 높여 </a:t>
            </a:r>
            <a:r>
              <a:rPr lang="ko-KR" altLang="en-US" sz="1500" dirty="0" err="1">
                <a:solidFill>
                  <a:srgbClr val="004098"/>
                </a:solidFill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이온원</a:t>
            </a:r>
            <a:r>
              <a:rPr lang="ko-KR" altLang="en-US" sz="1500" dirty="0">
                <a:solidFill>
                  <a:srgbClr val="004098"/>
                </a:solidFill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 운전을 진행함</a:t>
            </a:r>
            <a:r>
              <a:rPr lang="en-US" altLang="ko-KR" sz="1500" dirty="0">
                <a:solidFill>
                  <a:srgbClr val="004098"/>
                </a:solidFill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5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2000</a:t>
            </a:r>
            <a:r>
              <a:rPr lang="en-US" altLang="ko-KR" sz="1500" dirty="0">
                <a:solidFill>
                  <a:srgbClr val="004098"/>
                </a:solidFill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 ℃ </a:t>
            </a:r>
            <a:r>
              <a:rPr lang="ko-KR" altLang="en-US" sz="1500" dirty="0">
                <a:solidFill>
                  <a:srgbClr val="004098"/>
                </a:solidFill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이상에서 운전을 여러 번 진행 후 안정성을 확인함</a:t>
            </a:r>
            <a:r>
              <a:rPr lang="en-US" altLang="ko-KR" sz="1500" dirty="0">
                <a:solidFill>
                  <a:srgbClr val="004098"/>
                </a:solidFill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.</a:t>
            </a:r>
            <a:endParaRPr lang="en-US" altLang="ko-KR" sz="1500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endParaRPr lang="en-US" altLang="ko-KR" sz="1500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D83DD0D-78C4-4012-81D2-183194295F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9974"/>
            <a:ext cx="4308401" cy="27389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B73156-D0C9-4893-8550-67B8E5DFDA99}"/>
              </a:ext>
            </a:extLst>
          </p:cNvPr>
          <p:cNvSpPr txBox="1"/>
          <p:nvPr/>
        </p:nvSpPr>
        <p:spPr>
          <a:xfrm>
            <a:off x="316706" y="890749"/>
            <a:ext cx="625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</a:rPr>
              <a:t>FEBIAD</a:t>
            </a: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</a:rPr>
              <a:t> 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</a:rPr>
              <a:t>Ion Source </a:t>
            </a: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</a:rPr>
              <a:t>고온 안정성 테스트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8733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E4C92501-AFDA-8033-261E-3E92C5637353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ECB81F-4923-809C-E7E0-CE8F125AC137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79F60F-3335-75C6-DEB0-1A1022845C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566512A8-B0F3-9210-F9A7-ABBD01EE6F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BD18F1C7-2494-107F-23AE-6502E145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8</a:t>
            </a:fld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716A6D5-F16C-40C5-A786-B10001AA244B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6" y="1320364"/>
            <a:ext cx="4248000" cy="342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1C15B4-AE6C-4EC1-A9A7-0577384D5D29}"/>
              </a:ext>
            </a:extLst>
          </p:cNvPr>
          <p:cNvSpPr txBox="1"/>
          <p:nvPr/>
        </p:nvSpPr>
        <p:spPr>
          <a:xfrm>
            <a:off x="437431" y="5147687"/>
            <a:ext cx="40691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500" dirty="0">
                <a:solidFill>
                  <a:srgbClr val="004098"/>
                </a:solidFill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Cathode</a:t>
            </a:r>
            <a:r>
              <a:rPr lang="ko-KR" altLang="en-US" sz="1500" dirty="0">
                <a:solidFill>
                  <a:srgbClr val="004098"/>
                </a:solidFill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의 온도가 높아질수록 방출되는 열 </a:t>
            </a:r>
            <a:r>
              <a:rPr lang="ko-KR" altLang="en-US" sz="1500" dirty="0" err="1">
                <a:solidFill>
                  <a:srgbClr val="004098"/>
                </a:solidFill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전자량이</a:t>
            </a:r>
            <a:r>
              <a:rPr lang="ko-KR" altLang="en-US" sz="1500" dirty="0">
                <a:solidFill>
                  <a:srgbClr val="004098"/>
                </a:solidFill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 증가하여 </a:t>
            </a:r>
            <a:r>
              <a:rPr lang="en-US" altLang="ko-KR" sz="1500" dirty="0">
                <a:solidFill>
                  <a:srgbClr val="004098"/>
                </a:solidFill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anode drain </a:t>
            </a:r>
            <a:r>
              <a:rPr lang="ko-KR" altLang="en-US" sz="1500" dirty="0">
                <a:solidFill>
                  <a:srgbClr val="004098"/>
                </a:solidFill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전류가 증가함</a:t>
            </a:r>
            <a:r>
              <a:rPr lang="en-US" altLang="ko-KR" sz="1500" dirty="0">
                <a:solidFill>
                  <a:srgbClr val="004098"/>
                </a:solidFill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500" dirty="0">
                <a:solidFill>
                  <a:srgbClr val="004098"/>
                </a:solidFill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SPES</a:t>
            </a:r>
            <a:r>
              <a:rPr lang="ko-KR" altLang="en-US" sz="1500" dirty="0">
                <a:solidFill>
                  <a:srgbClr val="004098"/>
                </a:solidFill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와 비슷한 경향을 보임</a:t>
            </a:r>
            <a:r>
              <a:rPr lang="en-US" altLang="ko-KR" sz="1500" dirty="0">
                <a:solidFill>
                  <a:srgbClr val="004098"/>
                </a:solidFill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EFC63D-D278-4F25-BA67-173C81AC5529}"/>
              </a:ext>
            </a:extLst>
          </p:cNvPr>
          <p:cNvSpPr txBox="1"/>
          <p:nvPr/>
        </p:nvSpPr>
        <p:spPr>
          <a:xfrm>
            <a:off x="692679" y="178809"/>
            <a:ext cx="576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FEBIAD Ion Source</a:t>
            </a:r>
            <a:endParaRPr lang="ko-KR" altLang="en-US" sz="1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F48AE906-0350-4773-840A-532BC3917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90" y="1320365"/>
            <a:ext cx="4282990" cy="34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22BBB6-D43D-4325-A229-1499DBA15125}"/>
                  </a:ext>
                </a:extLst>
              </p:cNvPr>
              <p:cNvSpPr txBox="1"/>
              <p:nvPr/>
            </p:nvSpPr>
            <p:spPr>
              <a:xfrm>
                <a:off x="4856029" y="5147687"/>
                <a:ext cx="413456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08" indent="-214308">
                  <a:buClr>
                    <a:srgbClr val="005391"/>
                  </a:buClr>
                  <a:buFont typeface="Wingdings" panose="05000000000000000000" pitchFamily="2" charset="2"/>
                  <a:buChar char="§"/>
                </a:pPr>
                <a:r>
                  <a:rPr lang="en-US" altLang="ko-KR" sz="1500" dirty="0">
                    <a:solidFill>
                      <a:srgbClr val="004098"/>
                    </a:solidFill>
                    <a:latin typeface="Abadi" panose="020B0604020104020204" pitchFamily="34" charset="0"/>
                    <a:ea typeface="SUIT SemiBold" pitchFamily="50" charset="-127"/>
                    <a:cs typeface="Pretendard Medium" panose="02000603000000020004" pitchFamily="50" charset="-127"/>
                  </a:rPr>
                  <a:t>Cathode </a:t>
                </a:r>
                <a:r>
                  <a:rPr lang="ko-KR" altLang="en-US" sz="1500" dirty="0">
                    <a:solidFill>
                      <a:srgbClr val="004098"/>
                    </a:solidFill>
                    <a:latin typeface="Abadi" panose="020B0604020104020204" pitchFamily="34" charset="0"/>
                    <a:ea typeface="SUIT SemiBold" pitchFamily="50" charset="-127"/>
                    <a:cs typeface="Pretendard Medium" panose="02000603000000020004" pitchFamily="50" charset="-127"/>
                  </a:rPr>
                  <a:t>온도를 높여가면서 인출되는 빔의 양을 비교</a:t>
                </a:r>
                <a:r>
                  <a:rPr lang="en-US" altLang="ko-KR" sz="1500" dirty="0">
                    <a:solidFill>
                      <a:srgbClr val="004098"/>
                    </a:solidFill>
                    <a:latin typeface="Abadi" panose="020B0604020104020204" pitchFamily="34" charset="0"/>
                    <a:ea typeface="SUIT SemiBold" pitchFamily="50" charset="-127"/>
                    <a:cs typeface="Pretendard Medium" panose="02000603000000020004" pitchFamily="50" charset="-127"/>
                  </a:rPr>
                  <a:t>.</a:t>
                </a:r>
              </a:p>
              <a:p>
                <a:pPr marL="214308" indent="-214308">
                  <a:buClr>
                    <a:srgbClr val="005391"/>
                  </a:buClr>
                  <a:buFont typeface="Wingdings" panose="05000000000000000000" pitchFamily="2" charset="2"/>
                  <a:buChar char="§"/>
                </a:pPr>
                <a:r>
                  <a:rPr lang="ko-KR" altLang="en-US" sz="1500" dirty="0">
                    <a:solidFill>
                      <a:srgbClr val="004098"/>
                    </a:solidFill>
                    <a:latin typeface="Abadi" panose="020B0604020104020204" pitchFamily="34" charset="0"/>
                    <a:ea typeface="SUIT SemiBold" pitchFamily="50" charset="-127"/>
                    <a:cs typeface="Pretendard Medium" panose="02000603000000020004" pitchFamily="50" charset="-127"/>
                  </a:rPr>
                  <a:t>고온으로 갈 수록 전체 빔 전류가 증가함</a:t>
                </a:r>
                <a:r>
                  <a:rPr lang="en-US" altLang="ko-KR" sz="1500" dirty="0">
                    <a:solidFill>
                      <a:srgbClr val="004098"/>
                    </a:solidFill>
                    <a:latin typeface="Abadi" panose="020B0604020104020204" pitchFamily="34" charset="0"/>
                    <a:ea typeface="SUIT SemiBold" pitchFamily="50" charset="-127"/>
                    <a:cs typeface="Pretendard Medium" panose="02000603000000020004" pitchFamily="50" charset="-127"/>
                  </a:rPr>
                  <a:t>.</a:t>
                </a:r>
              </a:p>
              <a:p>
                <a:pPr marL="214308" indent="-214308">
                  <a:buClr>
                    <a:srgbClr val="005391"/>
                  </a:buClr>
                  <a:buFont typeface="Wingdings" panose="05000000000000000000" pitchFamily="2" charset="2"/>
                  <a:buChar char="§"/>
                </a:pPr>
                <a:r>
                  <a:rPr lang="ko-KR" altLang="en-US" sz="15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고온으로 갈 수록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UIT SemiBold" pitchFamily="50" charset="-127"/>
                          </a:rPr>
                        </m:ctrlPr>
                      </m:sSupPr>
                      <m:e>
                        <m:sPre>
                          <m:sPrePr>
                            <m:ctrlPr>
                              <a:rPr lang="en-US" altLang="ko-KR" sz="1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SUIT SemiBold" pitchFamily="50" charset="-127"/>
                              </a:rPr>
                            </m:ctrlPr>
                          </m:sPrePr>
                          <m:sub>
                            <m:r>
                              <a:rPr lang="en-US" altLang="ko-KR" sz="140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SUIT SemiBold" pitchFamily="50" charset="-127"/>
                              </a:rPr>
                              <m:t> </m:t>
                            </m:r>
                          </m:sub>
                          <m:sup>
                            <m:r>
                              <a:rPr lang="en-US" altLang="ko-KR" sz="140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40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ko-KR" sz="140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Ar</m:t>
                            </m:r>
                          </m:e>
                        </m:sPre>
                      </m:e>
                      <m:sup>
                        <m:r>
                          <a:rPr lang="en-US" altLang="ko-KR" sz="14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UIT SemiBold" pitchFamily="50" charset="-127"/>
                          </a:rPr>
                          <m:t>1+</m:t>
                        </m:r>
                      </m:sup>
                    </m:sSup>
                    <m:r>
                      <a:rPr lang="en-US" altLang="ko-KR" sz="1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SUIT SemiBold" pitchFamily="50" charset="-127"/>
                      </a:rPr>
                      <m:t> </m:t>
                    </m:r>
                  </m:oMath>
                </a14:m>
                <a:r>
                  <a:rPr lang="ko-KR" altLang="en-US" sz="15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빔의 비중이 줄어드는 것을 확인함</a:t>
                </a:r>
                <a:r>
                  <a:rPr lang="en-US" altLang="ko-KR" sz="15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.</a:t>
                </a:r>
              </a:p>
              <a:p>
                <a:pPr>
                  <a:buClr>
                    <a:srgbClr val="005391"/>
                  </a:buClr>
                </a:pPr>
                <a:endParaRPr lang="en-US" altLang="ko-KR" sz="1500" dirty="0">
                  <a:solidFill>
                    <a:srgbClr val="004098"/>
                  </a:solidFill>
                  <a:ea typeface="SUIT SemiBold" pitchFamily="50" charset="-127"/>
                  <a:cs typeface="Pretendard Medium" panose="02000603000000020004" pitchFamily="50" charset="-127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22BBB6-D43D-4325-A229-1499DBA15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029" y="5147687"/>
                <a:ext cx="4134569" cy="1477328"/>
              </a:xfrm>
              <a:prstGeom prst="rect">
                <a:avLst/>
              </a:prstGeom>
              <a:blipFill>
                <a:blip r:embed="rId7"/>
                <a:stretch>
                  <a:fillRect l="-442" t="-82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DCA030C-7110-484F-96CA-5DC49B2476CD}"/>
              </a:ext>
            </a:extLst>
          </p:cNvPr>
          <p:cNvSpPr txBox="1"/>
          <p:nvPr/>
        </p:nvSpPr>
        <p:spPr>
          <a:xfrm>
            <a:off x="316706" y="890749"/>
            <a:ext cx="625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</a:rPr>
              <a:t>FEBIAD</a:t>
            </a: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</a:rPr>
              <a:t> 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</a:rPr>
              <a:t>Ion Source </a:t>
            </a: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</a:rPr>
              <a:t>인출 빔 전류 측정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6E5D8A-792F-4949-9E01-B0BFC969F4C9}"/>
              </a:ext>
            </a:extLst>
          </p:cNvPr>
          <p:cNvSpPr txBox="1"/>
          <p:nvPr/>
        </p:nvSpPr>
        <p:spPr>
          <a:xfrm>
            <a:off x="498616" y="4740364"/>
            <a:ext cx="4069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5391"/>
              </a:buClr>
            </a:pPr>
            <a:r>
              <a:rPr lang="en-US" altLang="ko-KR" sz="120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Cathode </a:t>
            </a:r>
            <a:r>
              <a:rPr lang="ko-KR" altLang="en-US" sz="120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전류에 따른 </a:t>
            </a:r>
            <a:r>
              <a:rPr lang="en-US" altLang="ko-KR" sz="120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Anode Drain </a:t>
            </a:r>
            <a:r>
              <a:rPr lang="ko-KR" altLang="en-US" sz="120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전류</a:t>
            </a:r>
            <a:endParaRPr lang="en-US" altLang="ko-KR" sz="1200" dirty="0">
              <a:latin typeface="Abadi" panose="020B0604020104020204" pitchFamily="34" charset="0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D47F62-A85D-4925-9E3D-6159976BCCEC}"/>
                  </a:ext>
                </a:extLst>
              </p:cNvPr>
              <p:cNvSpPr txBox="1"/>
              <p:nvPr/>
            </p:nvSpPr>
            <p:spPr>
              <a:xfrm>
                <a:off x="4683087" y="4740363"/>
                <a:ext cx="406919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5391"/>
                  </a:buClr>
                </a:pPr>
                <a:r>
                  <a:rPr lang="en-US" altLang="ko-KR" sz="1200" dirty="0">
                    <a:solidFill>
                      <a:schemeClr val="tx1"/>
                    </a:solidFill>
                    <a:latin typeface="Abadi" panose="020B0604020104020204" pitchFamily="34" charset="0"/>
                    <a:ea typeface="SUIT SemiBold" pitchFamily="50" charset="-127"/>
                    <a:cs typeface="Pretendard Medium" panose="02000603000000020004" pitchFamily="50" charset="-127"/>
                  </a:rPr>
                  <a:t>Cathode </a:t>
                </a:r>
                <a:r>
                  <a:rPr lang="ko-KR" altLang="en-US" sz="1200" dirty="0">
                    <a:solidFill>
                      <a:schemeClr val="tx1"/>
                    </a:solidFill>
                    <a:latin typeface="Abadi" panose="020B0604020104020204" pitchFamily="34" charset="0"/>
                    <a:ea typeface="SUIT SemiBold" pitchFamily="50" charset="-127"/>
                    <a:cs typeface="Pretendard Medium" panose="02000603000000020004" pitchFamily="50" charset="-127"/>
                  </a:rPr>
                  <a:t>전류에 따른 전체 빔 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UIT SemiBold" pitchFamily="50" charset="-127"/>
                          </a:rPr>
                        </m:ctrlPr>
                      </m:sSupPr>
                      <m:e>
                        <m:sPre>
                          <m:sPrePr>
                            <m:ctrlPr>
                              <a:rPr lang="en-US" altLang="ko-KR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SUIT SemiBold" pitchFamily="50" charset="-127"/>
                              </a:rPr>
                            </m:ctrlPr>
                          </m:sPrePr>
                          <m:sub>
                            <m:r>
                              <a:rPr lang="en-US" altLang="ko-KR" sz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SUIT SemiBold" pitchFamily="50" charset="-127"/>
                              </a:rPr>
                              <m:t> </m:t>
                            </m:r>
                          </m:sub>
                          <m:sup>
                            <m:r>
                              <a:rPr lang="en-US" altLang="ko-KR" sz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40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ko-KR" sz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</m:t>
                            </m:r>
                          </m:e>
                        </m:sPre>
                      </m:e>
                      <m:sup>
                        <m:r>
                          <a:rPr lang="en-US" altLang="ko-KR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UIT SemiBold" pitchFamily="50" charset="-127"/>
                          </a:rPr>
                          <m:t>1+</m:t>
                        </m:r>
                      </m:sup>
                    </m:sSup>
                  </m:oMath>
                </a14:m>
                <a:r>
                  <a:rPr lang="en-US" altLang="ko-KR" sz="1200" dirty="0">
                    <a:solidFill>
                      <a:schemeClr val="tx1"/>
                    </a:solidFill>
                    <a:latin typeface="Abadi" panose="020B0604020104020204" pitchFamily="34" charset="0"/>
                    <a:ea typeface="SUIT SemiBold" pitchFamily="50" charset="-127"/>
                    <a:cs typeface="Pretendard Medium" panose="02000603000000020004" pitchFamily="50" charset="-127"/>
                  </a:rPr>
                  <a:t> </a:t>
                </a:r>
                <a:r>
                  <a:rPr lang="ko-KR" altLang="en-US" sz="1200" dirty="0">
                    <a:solidFill>
                      <a:schemeClr val="tx1"/>
                    </a:solidFill>
                    <a:latin typeface="Abadi" panose="020B0604020104020204" pitchFamily="34" charset="0"/>
                    <a:ea typeface="SUIT SemiBold" pitchFamily="50" charset="-127"/>
                    <a:cs typeface="Pretendard Medium" panose="02000603000000020004" pitchFamily="50" charset="-127"/>
                  </a:rPr>
                  <a:t>전류</a:t>
                </a:r>
                <a:endParaRPr lang="en-US" altLang="ko-KR" sz="1200" dirty="0">
                  <a:solidFill>
                    <a:schemeClr val="tx1"/>
                  </a:solidFill>
                  <a:latin typeface="Abadi" panose="020B0604020104020204" pitchFamily="34" charset="0"/>
                  <a:ea typeface="SUIT SemiBold" pitchFamily="50" charset="-127"/>
                  <a:cs typeface="Pretendard Medium" panose="02000603000000020004" pitchFamily="50" charset="-127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D47F62-A85D-4925-9E3D-6159976BC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087" y="4740363"/>
                <a:ext cx="4069195" cy="276999"/>
              </a:xfrm>
              <a:prstGeom prst="rect">
                <a:avLst/>
              </a:prstGeom>
              <a:blipFill>
                <a:blip r:embed="rId8"/>
                <a:stretch>
                  <a:fillRect t="-2222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5324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2BB4C-9B2E-0A0A-44E1-361FD31AC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4A591F4F-582E-BE52-947B-7DC4C12E7A26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57B417-3923-9E47-DA0E-0A7757B3AD96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A9EED426-C2DE-005D-343A-FDA3BB18B2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B4EB727A-3951-B58F-3786-DB0375A873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32D9B067-6035-56BA-B243-9E0562AE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9</a:t>
            </a:fld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B425C29-1C1E-47E8-9170-AADC35942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31" y="1394114"/>
            <a:ext cx="3237048" cy="30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069690-6121-4852-A56D-BEADC96DE8E8}"/>
                  </a:ext>
                </a:extLst>
              </p:cNvPr>
              <p:cNvSpPr txBox="1"/>
              <p:nvPr/>
            </p:nvSpPr>
            <p:spPr>
              <a:xfrm>
                <a:off x="258626" y="4373655"/>
                <a:ext cx="34200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08" indent="-214308">
                  <a:buClr>
                    <a:srgbClr val="005391"/>
                  </a:buClr>
                  <a:buFont typeface="Wingdings" panose="05000000000000000000" pitchFamily="2" charset="2"/>
                  <a:buChar char="§"/>
                </a:pPr>
                <a:r>
                  <a:rPr lang="en-US" altLang="ko-KR" sz="1400" dirty="0">
                    <a:solidFill>
                      <a:srgbClr val="004098"/>
                    </a:solidFill>
                    <a:latin typeface="Abadi" panose="020B0604020104020204" pitchFamily="34" charset="0"/>
                    <a:ea typeface="SUIT SemiBold" pitchFamily="50" charset="-127"/>
                    <a:cs typeface="Pretendard Medium" panose="02000603000000020004" pitchFamily="50" charset="-127"/>
                  </a:rPr>
                  <a:t>Anode</a:t>
                </a:r>
                <a:r>
                  <a:rPr lang="ko-KR" altLang="en-US" sz="1400" dirty="0">
                    <a:solidFill>
                      <a:srgbClr val="004098"/>
                    </a:solidFill>
                    <a:latin typeface="Abadi" panose="020B0604020104020204" pitchFamily="34" charset="0"/>
                    <a:ea typeface="SUIT SemiBold" pitchFamily="50" charset="-127"/>
                    <a:cs typeface="Pretendard Medium" panose="02000603000000020004" pitchFamily="50" charset="-127"/>
                  </a:rPr>
                  <a:t>의 전압이 낮아질수록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UIT SemiBold" pitchFamily="50" charset="-127"/>
                          </a:rPr>
                        </m:ctrlPr>
                      </m:sSupPr>
                      <m:e>
                        <m:sPre>
                          <m:sPrePr>
                            <m:ctrlPr>
                              <a:rPr lang="en-US" altLang="ko-KR" sz="1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SUIT SemiBold" pitchFamily="50" charset="-127"/>
                              </a:rPr>
                            </m:ctrlPr>
                          </m:sPrePr>
                          <m:sub>
                            <m:r>
                              <a:rPr lang="en-US" altLang="ko-KR" sz="140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SUIT SemiBold" pitchFamily="50" charset="-127"/>
                              </a:rPr>
                              <m:t> </m:t>
                            </m:r>
                          </m:sub>
                          <m:sup>
                            <m:r>
                              <a:rPr lang="en-US" altLang="ko-KR" sz="140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40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ko-KR" sz="140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Ar</m:t>
                            </m:r>
                          </m:e>
                        </m:sPre>
                      </m:e>
                      <m:sup>
                        <m:r>
                          <a:rPr lang="en-US" altLang="ko-KR" sz="14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SUIT SemiBold" pitchFamily="50" charset="-127"/>
                          </a:rPr>
                          <m:t>1+</m:t>
                        </m:r>
                      </m:sup>
                    </m:sSup>
                    <m:r>
                      <a:rPr lang="en-US" altLang="ko-KR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SUIT SemiBold" pitchFamily="50" charset="-127"/>
                      </a:rPr>
                      <m:t> </m:t>
                    </m:r>
                  </m:oMath>
                </a14:m>
                <a:r>
                  <a:rPr lang="ko-KR" altLang="en-US" sz="1400" dirty="0">
                    <a:solidFill>
                      <a:srgbClr val="004098"/>
                    </a:solidFill>
                    <a:latin typeface="Abadi" panose="020B0604020104020204" pitchFamily="34" charset="0"/>
                    <a:ea typeface="SUIT SemiBold" pitchFamily="50" charset="-127"/>
                    <a:cs typeface="Pretendard Medium" panose="02000603000000020004" pitchFamily="50" charset="-127"/>
                  </a:rPr>
                  <a:t>빔의 전류가 증가함</a:t>
                </a:r>
                <a:endParaRPr lang="en-US" altLang="ko-KR" sz="1400" dirty="0">
                  <a:solidFill>
                    <a:srgbClr val="004098"/>
                  </a:solidFill>
                  <a:latin typeface="Abadi" panose="020B0604020104020204" pitchFamily="34" charset="0"/>
                  <a:ea typeface="SUIT SemiBold" pitchFamily="50" charset="-127"/>
                  <a:cs typeface="Pretendard Medium" panose="02000603000000020004" pitchFamily="50" charset="-127"/>
                </a:endParaRPr>
              </a:p>
              <a:p>
                <a:pPr marL="214308" indent="-214308">
                  <a:buClr>
                    <a:srgbClr val="005391"/>
                  </a:buClr>
                  <a:buFont typeface="Wingdings" panose="05000000000000000000" pitchFamily="2" charset="2"/>
                  <a:buChar char="§"/>
                </a:pPr>
                <a:r>
                  <a:rPr lang="ko-KR" altLang="en-US" sz="1400" dirty="0">
                    <a:solidFill>
                      <a:srgbClr val="004098"/>
                    </a:solidFill>
                    <a:latin typeface="Abadi" panose="020B0604020104020204" pitchFamily="34" charset="0"/>
                    <a:ea typeface="SUIT SemiBold" pitchFamily="50" charset="-127"/>
                    <a:cs typeface="Pretendard Medium" panose="02000603000000020004" pitchFamily="50" charset="-127"/>
                  </a:rPr>
                  <a:t>주입되는 </a:t>
                </a:r>
                <a:r>
                  <a:rPr lang="en-US" altLang="ko-KR" sz="1400" dirty="0" err="1">
                    <a:solidFill>
                      <a:srgbClr val="004098"/>
                    </a:solidFill>
                    <a:latin typeface="Abadi" panose="020B0604020104020204" pitchFamily="34" charset="0"/>
                    <a:ea typeface="SUIT SemiBold" pitchFamily="50" charset="-127"/>
                    <a:cs typeface="Pretendard Medium" panose="02000603000000020004" pitchFamily="50" charset="-127"/>
                  </a:rPr>
                  <a:t>Ar</a:t>
                </a:r>
                <a:r>
                  <a:rPr lang="en-US" altLang="ko-KR" sz="1400" dirty="0">
                    <a:solidFill>
                      <a:srgbClr val="004098"/>
                    </a:solidFill>
                    <a:latin typeface="Abadi" panose="020B0604020104020204" pitchFamily="34" charset="0"/>
                    <a:ea typeface="SUIT SemiBold" pitchFamily="50" charset="-127"/>
                    <a:cs typeface="Pretendard Medium" panose="02000603000000020004" pitchFamily="50" charset="-127"/>
                  </a:rPr>
                  <a:t> </a:t>
                </a:r>
                <a:r>
                  <a:rPr lang="ko-KR" altLang="en-US" sz="1400" dirty="0">
                    <a:solidFill>
                      <a:srgbClr val="004098"/>
                    </a:solidFill>
                    <a:latin typeface="Abadi" panose="020B0604020104020204" pitchFamily="34" charset="0"/>
                    <a:ea typeface="SUIT SemiBold" pitchFamily="50" charset="-127"/>
                    <a:cs typeface="Pretendard Medium" panose="02000603000000020004" pitchFamily="50" charset="-127"/>
                  </a:rPr>
                  <a:t>가스의 양이 적어 충분한 플라즈마 밀도를 만들지 못한 것으로 보임</a:t>
                </a:r>
                <a:r>
                  <a:rPr lang="en-US" altLang="ko-KR" sz="1400" dirty="0">
                    <a:solidFill>
                      <a:srgbClr val="004098"/>
                    </a:solidFill>
                    <a:latin typeface="Abadi" panose="020B0604020104020204" pitchFamily="34" charset="0"/>
                    <a:ea typeface="SUIT SemiBold" pitchFamily="50" charset="-127"/>
                    <a:cs typeface="Pretendard Medium" panose="02000603000000020004" pitchFamily="50" charset="-127"/>
                  </a:rPr>
                  <a:t>.</a:t>
                </a:r>
                <a:endParaRPr lang="en-US" altLang="ko-KR" sz="1400" dirty="0">
                  <a:solidFill>
                    <a:srgbClr val="004098"/>
                  </a:solidFill>
                  <a:ea typeface="SUIT SemiBold" pitchFamily="50" charset="-127"/>
                  <a:cs typeface="Pretendard Medium" panose="02000603000000020004" pitchFamily="50" charset="-127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069690-6121-4852-A56D-BEADC96DE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26" y="4373655"/>
                <a:ext cx="3420000" cy="954107"/>
              </a:xfrm>
              <a:prstGeom prst="rect">
                <a:avLst/>
              </a:prstGeom>
              <a:blipFill>
                <a:blip r:embed="rId6"/>
                <a:stretch>
                  <a:fillRect l="-178" t="-637" b="-573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08E0586-1119-4EC1-95EF-8AF5E1759AD8}"/>
              </a:ext>
            </a:extLst>
          </p:cNvPr>
          <p:cNvSpPr txBox="1"/>
          <p:nvPr/>
        </p:nvSpPr>
        <p:spPr>
          <a:xfrm>
            <a:off x="692679" y="178809"/>
            <a:ext cx="576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FEBIAD Ion Source</a:t>
            </a:r>
            <a:endParaRPr lang="ko-KR" altLang="en-US" sz="1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6D52C85-FE0C-4749-A019-8B78CF6D2A5A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1394114"/>
            <a:ext cx="4721534" cy="30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56DC14E-2376-4BBA-8B50-B77F250ACD00}"/>
                  </a:ext>
                </a:extLst>
              </p:cNvPr>
              <p:cNvSpPr txBox="1"/>
              <p:nvPr/>
            </p:nvSpPr>
            <p:spPr>
              <a:xfrm>
                <a:off x="4098466" y="4454114"/>
                <a:ext cx="4721534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08" indent="-214308">
                  <a:buClr>
                    <a:srgbClr val="005391"/>
                  </a:buClr>
                  <a:buFont typeface="Wingdings" panose="05000000000000000000" pitchFamily="2" charset="2"/>
                  <a:buChar char="§"/>
                </a:pP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</a:rPr>
                  <a:t>Mass scan</a:t>
                </a:r>
                <a:r>
                  <a:rPr lang="ko-KR" altLang="en-US" sz="1400" dirty="0">
                    <a:solidFill>
                      <a:srgbClr val="004098"/>
                    </a:solidFill>
                    <a:ea typeface="SUIT SemiBold" pitchFamily="50" charset="-127"/>
                  </a:rPr>
                  <a:t>을</a:t>
                </a:r>
                <a14:m>
                  <m:oMath xmlns:m="http://schemas.openxmlformats.org/officeDocument/2006/math">
                    <m:r>
                      <a:rPr lang="en-US" altLang="ko-KR" sz="1400" b="0" i="0" smtClean="0">
                        <a:solidFill>
                          <a:srgbClr val="004098"/>
                        </a:solidFill>
                        <a:latin typeface="Cambria Math" panose="02040503050406030204" pitchFamily="18" charset="0"/>
                        <a:ea typeface="SUIT SemiBold" pitchFamily="50" charset="-127"/>
                      </a:rPr>
                      <m:t> </m:t>
                    </m:r>
                    <m:r>
                      <a:rPr lang="ko-KR" altLang="en-US" sz="1400" i="1">
                        <a:solidFill>
                          <a:srgbClr val="004098"/>
                        </a:solidFill>
                        <a:latin typeface="Cambria Math" panose="02040503050406030204" pitchFamily="18" charset="0"/>
                        <a:ea typeface="SUIT SemiBold" pitchFamily="50" charset="-127"/>
                      </a:rPr>
                      <m:t>통</m:t>
                    </m:r>
                    <m:r>
                      <a:rPr lang="ko-KR" altLang="en-US" sz="1400" i="1" smtClean="0">
                        <a:solidFill>
                          <a:srgbClr val="004098"/>
                        </a:solidFill>
                        <a:latin typeface="Cambria Math" panose="02040503050406030204" pitchFamily="18" charset="0"/>
                        <a:ea typeface="SUIT SemiBold" pitchFamily="50" charset="-127"/>
                      </a:rPr>
                      <m:t>해</m:t>
                    </m:r>
                    <m:r>
                      <a:rPr lang="en-US" altLang="ko-KR" sz="1400" b="0" i="1" smtClean="0">
                        <a:solidFill>
                          <a:srgbClr val="004098"/>
                        </a:solidFill>
                        <a:latin typeface="Cambria Math" panose="02040503050406030204" pitchFamily="18" charset="0"/>
                        <a:ea typeface="SUIT SemiBold" pitchFamily="50" charset="-127"/>
                      </a:rPr>
                      <m:t> </m:t>
                    </m:r>
                    <m:sSup>
                      <m:sSupPr>
                        <m:ctrlPr>
                          <a:rPr lang="en-US" altLang="ko-KR" sz="1400" i="1" smtClean="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  <a:ea typeface="SUIT SemiBold" pitchFamily="50" charset="-127"/>
                          </a:rPr>
                        </m:ctrlPr>
                      </m:sSupPr>
                      <m:e>
                        <m:sPre>
                          <m:sPrePr>
                            <m:ctrlPr>
                              <a:rPr lang="en-US" altLang="ko-KR" sz="1400" i="1">
                                <a:solidFill>
                                  <a:srgbClr val="004098"/>
                                </a:solidFill>
                                <a:latin typeface="Cambria Math" panose="02040503050406030204" pitchFamily="18" charset="0"/>
                                <a:ea typeface="SUIT SemiBold" pitchFamily="50" charset="-127"/>
                              </a:rPr>
                            </m:ctrlPr>
                          </m:sPrePr>
                          <m:sub>
                            <m:r>
                              <a:rPr lang="en-US" altLang="ko-KR" sz="1400">
                                <a:solidFill>
                                  <a:srgbClr val="004098"/>
                                </a:solidFill>
                                <a:latin typeface="Cambria Math" panose="02040503050406030204" pitchFamily="18" charset="0"/>
                                <a:ea typeface="SUIT SemiBold" pitchFamily="50" charset="-127"/>
                              </a:rPr>
                              <m:t> </m:t>
                            </m:r>
                          </m:sub>
                          <m:sup>
                            <m:r>
                              <a:rPr lang="en-US" altLang="ko-KR" sz="1400">
                                <a:solidFill>
                                  <a:srgbClr val="004098"/>
                                </a:solidFill>
                                <a:latin typeface="Cambria Math" panose="02040503050406030204" pitchFamily="18" charset="0"/>
                              </a:rPr>
                              <m:t>40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ko-KR" sz="1400">
                                <a:solidFill>
                                  <a:srgbClr val="004098"/>
                                </a:solidFill>
                                <a:latin typeface="Cambria Math" panose="02040503050406030204" pitchFamily="18" charset="0"/>
                              </a:rPr>
                              <m:t>Ar</m:t>
                            </m:r>
                          </m:e>
                        </m:sPre>
                      </m:e>
                      <m:sup>
                        <m:r>
                          <a:rPr lang="en-US" altLang="ko-KR" sz="140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  <a:ea typeface="SUIT SemiBold" pitchFamily="50" charset="-127"/>
                          </a:rPr>
                          <m:t>1+</m:t>
                        </m:r>
                      </m:sup>
                    </m:sSup>
                    <m:r>
                      <a:rPr lang="ko-KR" altLang="en-US" sz="1400" i="1" smtClean="0">
                        <a:solidFill>
                          <a:srgbClr val="004098"/>
                        </a:solidFill>
                        <a:latin typeface="Cambria Math" panose="02040503050406030204" pitchFamily="18" charset="0"/>
                        <a:ea typeface="SUIT SemiBold" pitchFamily="50" charset="-127"/>
                      </a:rPr>
                      <m:t>뿐</m:t>
                    </m:r>
                  </m:oMath>
                </a14:m>
                <a:r>
                  <a:rPr lang="ko-KR" altLang="en-US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만 아니라 다양한 기체 빔을 확인함</a:t>
                </a: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.</a:t>
                </a:r>
              </a:p>
              <a:p>
                <a:pPr marL="214308" indent="-214308">
                  <a:buClr>
                    <a:srgbClr val="005391"/>
                  </a:buClr>
                  <a:buFont typeface="Wingdings" panose="05000000000000000000" pitchFamily="2" charset="2"/>
                  <a:buChar char="§"/>
                </a:pPr>
                <a:r>
                  <a:rPr lang="ko-KR" altLang="en-US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분자 빔도 생성되는 것을 확인함</a:t>
                </a: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.</a:t>
                </a:r>
              </a:p>
              <a:p>
                <a:pPr>
                  <a:buClr>
                    <a:srgbClr val="005391"/>
                  </a:buClr>
                </a:pPr>
                <a:endParaRPr lang="en-US" altLang="ko-KR" sz="1500" dirty="0">
                  <a:solidFill>
                    <a:srgbClr val="004098"/>
                  </a:solidFill>
                  <a:ea typeface="SUIT SemiBold" pitchFamily="50" charset="-127"/>
                  <a:cs typeface="Pretendard Medium" panose="02000603000000020004" pitchFamily="50" charset="-127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56DC14E-2376-4BBA-8B50-B77F250AC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466" y="4454114"/>
                <a:ext cx="4721534" cy="969496"/>
              </a:xfrm>
              <a:prstGeom prst="rect">
                <a:avLst/>
              </a:prstGeom>
              <a:blipFill>
                <a:blip r:embed="rId8"/>
                <a:stretch>
                  <a:fillRect l="-129" t="-6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61F1920F-C0A1-4503-894A-16DDE070C81F}"/>
              </a:ext>
            </a:extLst>
          </p:cNvPr>
          <p:cNvSpPr txBox="1"/>
          <p:nvPr/>
        </p:nvSpPr>
        <p:spPr>
          <a:xfrm>
            <a:off x="316706" y="5298153"/>
            <a:ext cx="829408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5391"/>
              </a:buClr>
            </a:pPr>
            <a:r>
              <a:rPr lang="en-US" altLang="ko-KR" b="1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Summary</a:t>
            </a:r>
          </a:p>
          <a:p>
            <a:pPr marL="285750" indent="-285750">
              <a:buClr>
                <a:srgbClr val="005391"/>
              </a:buClr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FEBIAD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Ion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Source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의 </a:t>
            </a:r>
            <a:r>
              <a:rPr lang="ko-KR" altLang="en-US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고전류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고전압 시험을 완료함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85750" indent="-285750">
              <a:buClr>
                <a:srgbClr val="005391"/>
              </a:buClr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FEBIAD Ion Source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가 </a:t>
            </a:r>
            <a:r>
              <a:rPr lang="ko-KR" altLang="en-US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고온에서도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안정적으로 작동하는 것을 확인함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85750" indent="-285750">
              <a:buClr>
                <a:srgbClr val="005391"/>
              </a:buClr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Ar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가스를 이용하여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FEBAID Ion Source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의 운전 시험을 진행함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85750" indent="-285750">
              <a:buClr>
                <a:srgbClr val="005391"/>
              </a:buClr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2024 ICABU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에서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poster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발표</a:t>
            </a:r>
            <a:endParaRPr lang="en-US" altLang="ko-KR" sz="1400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A86D77-6FB5-4C13-9203-4AE7F78646C2}"/>
              </a:ext>
            </a:extLst>
          </p:cNvPr>
          <p:cNvSpPr txBox="1"/>
          <p:nvPr/>
        </p:nvSpPr>
        <p:spPr>
          <a:xfrm>
            <a:off x="316706" y="890749"/>
            <a:ext cx="625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</a:rPr>
              <a:t>FEBIAD</a:t>
            </a: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</a:rPr>
              <a:t> 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</a:rPr>
              <a:t>Ion Source Mass scan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7704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사용자 지정 1">
      <a:majorFont>
        <a:latin typeface="SUIT Medium"/>
        <a:ea typeface="맑은 고딕"/>
        <a:cs typeface=""/>
      </a:majorFont>
      <a:minorFont>
        <a:latin typeface="SUIT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사용자 지정 1">
      <a:majorFont>
        <a:latin typeface="SUIT Medium"/>
        <a:ea typeface="맑은 고딕"/>
        <a:cs typeface=""/>
      </a:majorFont>
      <a:minorFont>
        <a:latin typeface="SUI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8084</TotalTime>
  <Words>445</Words>
  <Application>Microsoft Office PowerPoint</Application>
  <PresentationFormat>화면 슬라이드 쇼(4:3)</PresentationFormat>
  <Paragraphs>96</Paragraphs>
  <Slides>10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22" baseType="lpstr">
      <vt:lpstr>SUIT</vt:lpstr>
      <vt:lpstr>맑은 고딕</vt:lpstr>
      <vt:lpstr>SUIT Medium</vt:lpstr>
      <vt:lpstr>SUIT SemiBold</vt:lpstr>
      <vt:lpstr>Cambria Math</vt:lpstr>
      <vt:lpstr>Abadi</vt:lpstr>
      <vt:lpstr>Pretendard Medium</vt:lpstr>
      <vt:lpstr>Pretendard ExtraBold</vt:lpstr>
      <vt:lpstr>Arial</vt:lpstr>
      <vt:lpstr>SUIT ExtraBold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</dc:creator>
  <cp:lastModifiedBy>User</cp:lastModifiedBy>
  <cp:revision>326</cp:revision>
  <dcterms:created xsi:type="dcterms:W3CDTF">2024-06-24T06:18:32Z</dcterms:created>
  <dcterms:modified xsi:type="dcterms:W3CDTF">2024-12-10T05:39:59Z</dcterms:modified>
</cp:coreProperties>
</file>