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73" r:id="rId2"/>
    <p:sldId id="480" r:id="rId3"/>
    <p:sldId id="468" r:id="rId4"/>
    <p:sldId id="482" r:id="rId5"/>
    <p:sldId id="483" r:id="rId6"/>
    <p:sldId id="481" r:id="rId7"/>
    <p:sldId id="486" r:id="rId8"/>
    <p:sldId id="485" r:id="rId9"/>
    <p:sldId id="488" r:id="rId10"/>
    <p:sldId id="487" r:id="rId11"/>
    <p:sldId id="489" r:id="rId12"/>
    <p:sldId id="490" r:id="rId13"/>
    <p:sldId id="491" r:id="rId14"/>
    <p:sldId id="493" r:id="rId15"/>
    <p:sldId id="492" r:id="rId16"/>
    <p:sldId id="494" r:id="rId17"/>
    <p:sldId id="298" r:id="rId18"/>
    <p:sldId id="276" r:id="rId19"/>
  </p:sldIdLst>
  <p:sldSz cx="9144000" cy="6858000" type="screen4x3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7E98"/>
    <a:srgbClr val="AD2222"/>
    <a:srgbClr val="37A9FF"/>
    <a:srgbClr val="FF4F4F"/>
    <a:srgbClr val="4A4A4A"/>
    <a:srgbClr val="24AE24"/>
    <a:srgbClr val="2E2EB1"/>
    <a:srgbClr val="FFEBEB"/>
    <a:srgbClr val="B02929"/>
    <a:srgbClr val="89F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9" autoAdjust="0"/>
    <p:restoredTop sz="96242" autoAdjust="0"/>
  </p:normalViewPr>
  <p:slideViewPr>
    <p:cSldViewPr snapToGrid="0">
      <p:cViewPr varScale="1">
        <p:scale>
          <a:sx n="106" d="100"/>
          <a:sy n="106" d="100"/>
        </p:scale>
        <p:origin x="193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F38A842-6FBA-4260-891F-5BFC0B6363BF}" type="datetimeFigureOut">
              <a:rPr lang="ko-KR" altLang="en-US" smtClean="0"/>
              <a:t>2024-12-19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4E3F2E2-4D2A-4EF6-8925-E1F7692B18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7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>
            <a:extLst>
              <a:ext uri="{FF2B5EF4-FFF2-40B4-BE49-F238E27FC236}">
                <a16:creationId xmlns:a16="http://schemas.microsoft.com/office/drawing/2014/main" id="{3EE194DE-4555-4778-A859-91C2755F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5139"/>
            <a:ext cx="7886700" cy="1195655"/>
          </a:xfrm>
        </p:spPr>
        <p:txBody>
          <a:bodyPr/>
          <a:lstStyle>
            <a:lvl1pPr algn="ctr">
              <a:defRPr b="1">
                <a:solidFill>
                  <a:srgbClr val="003DA5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9684590-FD7D-4E35-9DCC-27574E6E0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0643" y="4435015"/>
            <a:ext cx="3818947" cy="5354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HelveticaNeue-Bold"/>
              </a:defRPr>
            </a:lvl1pPr>
          </a:lstStyle>
          <a:p>
            <a:pPr lvl="0"/>
            <a:r>
              <a:rPr lang="en-US" altLang="ko-KR" dirty="0"/>
              <a:t>Author, Affiliation</a:t>
            </a:r>
          </a:p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08467DB4-0F7E-4EB7-8EC0-41995AD0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82" y="57881"/>
            <a:ext cx="3818947" cy="293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rgbClr val="003DA5"/>
                </a:solidFill>
                <a:latin typeface="HelveticaNeue-Bold"/>
              </a:defRPr>
            </a:lvl1pPr>
          </a:lstStyle>
          <a:p>
            <a:pPr lvl="0"/>
            <a:r>
              <a:rPr lang="en-US" altLang="ko-KR" dirty="0"/>
              <a:t>Date, City, conference, </a:t>
            </a:r>
            <a:r>
              <a:rPr lang="en-US" altLang="ko-KR" dirty="0" err="1"/>
              <a:t>etc</a:t>
            </a:r>
            <a:r>
              <a:rPr lang="en-US" altLang="ko-KR" dirty="0"/>
              <a:t>…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33FE3625-5646-B347-0C62-1F292680B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280" y="6216122"/>
            <a:ext cx="1178295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A660E84-B54A-43A4-A955-0C7C0FC4E4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8878" y="6280572"/>
            <a:ext cx="964402" cy="454082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BCB2FDA-2FB7-8DC8-0224-35B376F25AF4}"/>
              </a:ext>
            </a:extLst>
          </p:cNvPr>
          <p:cNvCxnSpPr>
            <a:cxnSpLocks/>
          </p:cNvCxnSpPr>
          <p:nvPr userDrawn="1"/>
        </p:nvCxnSpPr>
        <p:spPr>
          <a:xfrm>
            <a:off x="387705" y="2936762"/>
            <a:ext cx="83331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33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706" y="93339"/>
            <a:ext cx="83331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9144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387705" y="668015"/>
            <a:ext cx="83331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0F08C87B-0835-4350-827F-E1E910DA1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615447"/>
            <a:ext cx="9143999" cy="361949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9" name="그림 8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E50E94C-C675-9635-2144-26AAE269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280" y="57948"/>
            <a:ext cx="1291324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2D31548-05B2-5181-24BF-6A1C43285D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8878" y="148277"/>
            <a:ext cx="964402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4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706" y="93339"/>
            <a:ext cx="83331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9144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387705" y="668015"/>
            <a:ext cx="83331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63476260-FD7D-4257-847A-D4197991AF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49" y="1574683"/>
            <a:ext cx="3603285" cy="286618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4" name="그림 개체 틀 22">
            <a:extLst>
              <a:ext uri="{FF2B5EF4-FFF2-40B4-BE49-F238E27FC236}">
                <a16:creationId xmlns:a16="http://schemas.microsoft.com/office/drawing/2014/main" id="{1B70148B-E8A4-4CBE-89AD-CF8912115B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2710" y="1574696"/>
            <a:ext cx="3603285" cy="286617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2" name="슬라이드 번호 개체 틀 31">
            <a:extLst>
              <a:ext uri="{FF2B5EF4-FFF2-40B4-BE49-F238E27FC236}">
                <a16:creationId xmlns:a16="http://schemas.microsoft.com/office/drawing/2014/main" id="{4AD7BB5E-74B1-4AFE-9C4E-AC9DEC1FD2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846526" y="6398440"/>
            <a:ext cx="1458505" cy="365125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  <a:latin typeface="HelveticaNeue-Bold"/>
              </a:defRPr>
            </a:lvl1pPr>
          </a:lstStyle>
          <a:p>
            <a:fld id="{1806F870-EF6C-473C-8040-0A831F94B89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38" name="텍스트 개체 틀 37">
            <a:extLst>
              <a:ext uri="{FF2B5EF4-FFF2-40B4-BE49-F238E27FC236}">
                <a16:creationId xmlns:a16="http://schemas.microsoft.com/office/drawing/2014/main" id="{C6E737D4-9044-4D04-BEFF-173E83A825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49" y="861842"/>
            <a:ext cx="4057650" cy="427038"/>
          </a:xfrm>
        </p:spPr>
        <p:txBody>
          <a:bodyPr>
            <a:normAutofit/>
          </a:bodyPr>
          <a:lstStyle>
            <a:lvl1pPr>
              <a:defRPr sz="2400" b="1">
                <a:latin typeface="HelveticaNeue-Bold"/>
              </a:defRPr>
            </a:lvl1pPr>
          </a:lstStyle>
          <a:p>
            <a:pPr lvl="0"/>
            <a:r>
              <a:rPr lang="en-US" altLang="ko-KR" dirty="0"/>
              <a:t>Sub title</a:t>
            </a:r>
            <a:endParaRPr lang="ko-KR" altLang="en-US" dirty="0"/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F5B0D5BB-DBCC-1443-E12B-1D0EF19E6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3280" y="57948"/>
            <a:ext cx="1291324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58A8040-20EB-6A3F-25D6-2F75233CCB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8878" y="148277"/>
            <a:ext cx="964402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9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6F3D52-ED44-49B6-96D9-3B44D30CA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017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057378-928A-4B05-ADAE-582E74D48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70" y="0"/>
            <a:ext cx="457383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6C517A-6A73-4531-9608-4F45CB70A4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4570169" cy="3429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EF9799-E0D4-4007-AAB6-BEF099970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68" y="3428858"/>
            <a:ext cx="4573832" cy="3429142"/>
          </a:xfrm>
          <a:prstGeom prst="rect">
            <a:avLst/>
          </a:prstGeom>
        </p:spPr>
      </p:pic>
      <p:sp>
        <p:nvSpPr>
          <p:cNvPr id="13" name="제목 4">
            <a:extLst>
              <a:ext uri="{FF2B5EF4-FFF2-40B4-BE49-F238E27FC236}">
                <a16:creationId xmlns:a16="http://schemas.microsoft.com/office/drawing/2014/main" id="{E09353C5-6A4A-47A5-BD32-6740ACE7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551" y="2412460"/>
            <a:ext cx="5750895" cy="109576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1790175-4458-53C9-C4C9-0F6772351B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23280" y="6216122"/>
            <a:ext cx="1178295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072B406-CBD6-118B-22FA-9E91EDB74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58878" y="6280572"/>
            <a:ext cx="964402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포항가속기연구소, 세상에서 가장 밝은 빛 구현 성공 &lt; 정책·사회·종합 &lt; 뉴스 &lt; 기사본문 - 테크월드뉴스 - 조명의 기자">
            <a:extLst>
              <a:ext uri="{FF2B5EF4-FFF2-40B4-BE49-F238E27FC236}">
                <a16:creationId xmlns:a16="http://schemas.microsoft.com/office/drawing/2014/main" id="{8C4805CD-4A06-4516-8993-ECCF474016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colorTemperature colorTemp="4005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D8F161E4-CC17-43BC-A2C1-87EC2F8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551" y="2412460"/>
            <a:ext cx="5750895" cy="1095768"/>
          </a:xfrm>
        </p:spPr>
        <p:txBody>
          <a:bodyPr>
            <a:normAutofit/>
          </a:bodyPr>
          <a:lstStyle>
            <a:lvl1pPr algn="ctr">
              <a:defRPr sz="3600" b="1"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BA45AD12-D64E-40F6-6E17-DF7DFB007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23280" y="57948"/>
            <a:ext cx="1291324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19BD7B8-A163-D13B-07BA-19942A4E4C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58878" y="148277"/>
            <a:ext cx="964402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33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6" r:id="rId3"/>
    <p:sldLayoutId id="2147483675" r:id="rId4"/>
    <p:sldLayoutId id="2147483673" r:id="rId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Neue-Bold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microsoft.com/office/2007/relationships/hdphoto" Target="../media/hdphoto2.wdp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microsoft.com/office/2007/relationships/hdphoto" Target="../media/hdphoto2.wdp"/><Relationship Id="rId3" Type="http://schemas.openxmlformats.org/officeDocument/2006/relationships/image" Target="../media/image25.png"/><Relationship Id="rId12" Type="http://schemas.openxmlformats.org/officeDocument/2006/relationships/image" Target="../media/image35.png"/><Relationship Id="rId17" Type="http://schemas.openxmlformats.org/officeDocument/2006/relationships/image" Target="../media/image41.png"/><Relationship Id="rId2" Type="http://schemas.openxmlformats.org/officeDocument/2006/relationships/image" Target="../media/image390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849282-3436-4D30-A386-0D385E2B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3811" y="3678101"/>
            <a:ext cx="6296373" cy="1345525"/>
          </a:xfrm>
        </p:spPr>
        <p:txBody>
          <a:bodyPr>
            <a:normAutofit/>
          </a:bodyPr>
          <a:lstStyle/>
          <a:p>
            <a:pPr algn="ctr"/>
            <a:r>
              <a:rPr lang="en-US" altLang="ko-KR" sz="2000" b="1" dirty="0">
                <a:latin typeface="+mj-lt"/>
                <a:cs typeface="Times New Roman" panose="02020603050405020304" pitchFamily="18" charset="0"/>
              </a:rPr>
              <a:t>Young Min Park</a:t>
            </a:r>
          </a:p>
          <a:p>
            <a:pPr algn="ctr"/>
            <a:br>
              <a:rPr lang="en-US" altLang="ko-KR" sz="2000" baseline="30000" dirty="0">
                <a:latin typeface="+mj-lt"/>
                <a:cs typeface="Times New Roman" panose="02020603050405020304" pitchFamily="18" charset="0"/>
              </a:rPr>
            </a:br>
            <a:r>
              <a:rPr lang="en-US" altLang="ko-KR" sz="1600" dirty="0">
                <a:latin typeface="+mj-lt"/>
                <a:cs typeface="Times New Roman" panose="02020603050405020304" pitchFamily="18" charset="0"/>
              </a:rPr>
              <a:t>Division of Advanced Nuclear Engineering (DANE), POSTECH</a:t>
            </a:r>
          </a:p>
          <a:p>
            <a:pPr algn="ctr"/>
            <a:r>
              <a:rPr lang="en-US" altLang="ko-KR" dirty="0">
                <a:latin typeface="+mj-lt"/>
                <a:cs typeface="Times New Roman" panose="02020603050405020304" pitchFamily="18" charset="0"/>
              </a:rPr>
              <a:t>JKPS meeting, (2024.12.20)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306EBC-E9DB-4325-83CB-44F372C64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2024-12-20, Pohang, South Korea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제목 54">
            <a:extLst>
              <a:ext uri="{FF2B5EF4-FFF2-40B4-BE49-F238E27FC236}">
                <a16:creationId xmlns:a16="http://schemas.microsoft.com/office/drawing/2014/main" id="{953D9ED4-1A2C-4DE8-93BB-A45B1753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51" y="1627768"/>
            <a:ext cx="8544492" cy="1195655"/>
          </a:xfrm>
        </p:spPr>
        <p:txBody>
          <a:bodyPr>
            <a:noAutofit/>
          </a:bodyPr>
          <a:lstStyle/>
          <a:p>
            <a:r>
              <a:rPr lang="en-US" altLang="ko-KR" sz="28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Steady-State Microbunching in a Storage Ring for Generating Coherent Radiation</a:t>
            </a:r>
            <a:endParaRPr lang="ko-KR" alt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94988-FEE4-62B9-9E8D-4595A0E25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CEC33FB2-96F2-DF30-FAF0-A6CEF240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8"/>
          <a:stretch/>
        </p:blipFill>
        <p:spPr>
          <a:xfrm>
            <a:off x="-97634" y="1341276"/>
            <a:ext cx="4352761" cy="31413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882108-2CDD-BE69-8435-85B1610821E3}"/>
                  </a:ext>
                </a:extLst>
              </p:cNvPr>
              <p:cNvSpPr txBox="1"/>
              <p:nvPr/>
            </p:nvSpPr>
            <p:spPr>
              <a:xfrm>
                <a:off x="462170" y="2854765"/>
                <a:ext cx="383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882108-2CDD-BE69-8435-85B161082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70" y="2854765"/>
                <a:ext cx="383951" cy="276999"/>
              </a:xfrm>
              <a:prstGeom prst="rect">
                <a:avLst/>
              </a:prstGeom>
              <a:blipFill>
                <a:blip r:embed="rId3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51F47A3-5877-6642-DEFC-B97C55786C56}"/>
                  </a:ext>
                </a:extLst>
              </p:cNvPr>
              <p:cNvSpPr txBox="1"/>
              <p:nvPr/>
            </p:nvSpPr>
            <p:spPr>
              <a:xfrm>
                <a:off x="3922105" y="2637369"/>
                <a:ext cx="4906617" cy="1615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ko-KR" altLang="ko-KR" i="1"/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i="1"/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i="1"/>
                                    </m:ctrlPr>
                                  </m:sSubPr>
                                  <m:e>
                                    <m:r>
                                      <a:rPr lang="en-US" altLang="ko-KR" i="1"/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i="1"/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ko-KR" altLang="ko-KR" i="1"/>
                                    </m:ctrlPr>
                                  </m:sSubPr>
                                  <m:e>
                                    <m:r>
                                      <a:rPr lang="en-US" altLang="ko-KR" i="1"/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i="1"/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i="1"/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ko-KR" altLang="ko-KR" i="1"/>
                                    </m:ctrlPr>
                                  </m:sSubPr>
                                  <m:e>
                                    <m:r>
                                      <a:rPr lang="en-US" altLang="ko-KR" i="1"/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i="1"/>
                                      <m:t>16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i="1"/>
                                    </m:ctrlPr>
                                  </m:sSubPr>
                                  <m:e>
                                    <m:r>
                                      <a:rPr lang="en-US" altLang="ko-KR" i="1"/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i="1"/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ko-KR" altLang="ko-KR" i="1"/>
                                    </m:ctrlPr>
                                  </m:sSubPr>
                                  <m:e>
                                    <m:r>
                                      <a:rPr lang="en-US" altLang="ko-KR" i="1"/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i="1"/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i="1"/>
                                  <m:t>…</m:t>
                                </m:r>
                              </m:e>
                              <m:e>
                                <m:r>
                                  <a:rPr lang="en-US" altLang="ko-KR" i="1"/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i="1"/>
                                  <m:t>⋮</m:t>
                                </m:r>
                              </m:e>
                              <m:e>
                                <m:r>
                                  <a:rPr lang="en-US" altLang="ko-KR" i="1"/>
                                  <m:t>⋱</m:t>
                                </m:r>
                              </m:e>
                              <m:e>
                                <m:r>
                                  <a:rPr lang="en-US" altLang="ko-KR" i="1"/>
                                  <m:t>⋱</m:t>
                                </m:r>
                              </m:e>
                              <m:e>
                                <m:r>
                                  <a:rPr lang="en-US" altLang="ko-KR" i="1"/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i="1"/>
                                  <m:t>⋮</m:t>
                                </m:r>
                              </m:e>
                              <m:e>
                                <m:r>
                                  <a:rPr lang="en-US" altLang="ko-KR" i="1"/>
                                  <m:t>⋱</m:t>
                                </m:r>
                              </m:e>
                              <m:e>
                                <m:r>
                                  <a:rPr lang="en-US" altLang="ko-KR" i="1"/>
                                  <m:t>⋱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ko-KR" altLang="ko-KR" i="1"/>
                                    </m:ctrlPr>
                                  </m:sSubPr>
                                  <m:e>
                                    <m:r>
                                      <a:rPr lang="en-US" altLang="ko-KR" i="1"/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i="1"/>
                                      <m:t>56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i="1"/>
                                    </m:ctrlPr>
                                  </m:sSubPr>
                                  <m:e>
                                    <m:r>
                                      <a:rPr lang="en-US" altLang="ko-KR" i="1"/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i="1"/>
                                      <m:t>16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ko-KR" altLang="ko-KR" i="1"/>
                                    </m:ctrlPr>
                                  </m:sSubPr>
                                  <m:e>
                                    <m:r>
                                      <a:rPr lang="en-US" altLang="ko-KR" i="1"/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i="1"/>
                                      <m:t>26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i="1"/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ko-KR" altLang="ko-KR" i="1"/>
                                    </m:ctrlPr>
                                  </m:sSubPr>
                                  <m:e>
                                    <m:r>
                                      <a:rPr lang="en-US" altLang="ko-KR" i="1"/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i="1"/>
                                      <m:t>66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51F47A3-5877-6642-DEFC-B97C55786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105" y="2637369"/>
                <a:ext cx="4906617" cy="16152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1F7AC9C4-BDE6-F864-858C-95406707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3200" kern="1200" dirty="0"/>
              <a:t>Dual Modulation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C0939B4-4A9F-77DF-571E-872459F433A1}"/>
                  </a:ext>
                </a:extLst>
              </p:cNvPr>
              <p:cNvSpPr txBox="1"/>
              <p:nvPr/>
            </p:nvSpPr>
            <p:spPr>
              <a:xfrm>
                <a:off x="2319639" y="4513287"/>
                <a:ext cx="383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C0939B4-4A9F-77DF-571E-872459F43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639" y="4513287"/>
                <a:ext cx="383951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63DDE79-EC96-5069-535E-E9B912D77B31}"/>
                  </a:ext>
                </a:extLst>
              </p:cNvPr>
              <p:cNvSpPr txBox="1"/>
              <p:nvPr/>
            </p:nvSpPr>
            <p:spPr>
              <a:xfrm>
                <a:off x="3996074" y="2854765"/>
                <a:ext cx="383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63DDE79-EC96-5069-535E-E9B912D77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74" y="2854765"/>
                <a:ext cx="383951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F35D43B-D2B5-AACF-C9F5-C3AA3B00E68F}"/>
                  </a:ext>
                </a:extLst>
              </p:cNvPr>
              <p:cNvSpPr txBox="1"/>
              <p:nvPr/>
            </p:nvSpPr>
            <p:spPr>
              <a:xfrm>
                <a:off x="2319639" y="1233441"/>
                <a:ext cx="383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F35D43B-D2B5-AACF-C9F5-C3AA3B00E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639" y="1233441"/>
                <a:ext cx="383951" cy="276999"/>
              </a:xfrm>
              <a:prstGeom prst="rect">
                <a:avLst/>
              </a:prstGeom>
              <a:blipFill>
                <a:blip r:embed="rId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E6398CF-393A-99D7-BC4E-98D65B30370A}"/>
                  </a:ext>
                </a:extLst>
              </p:cNvPr>
              <p:cNvSpPr txBox="1"/>
              <p:nvPr/>
            </p:nvSpPr>
            <p:spPr>
              <a:xfrm>
                <a:off x="4526541" y="1029215"/>
                <a:ext cx="3697744" cy="12466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ko-KR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E6398CF-393A-99D7-BC4E-98D65B30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541" y="1029215"/>
                <a:ext cx="3697744" cy="1246623"/>
              </a:xfrm>
              <a:prstGeom prst="rect">
                <a:avLst/>
              </a:prstGeom>
              <a:blipFill>
                <a:blip r:embed="rId8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4B3A9D-7664-01E8-E60A-2CDF27649DDF}"/>
                  </a:ext>
                </a:extLst>
              </p:cNvPr>
              <p:cNvSpPr txBox="1"/>
              <p:nvPr/>
            </p:nvSpPr>
            <p:spPr>
              <a:xfrm>
                <a:off x="4087150" y="4408771"/>
                <a:ext cx="457652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4B3A9D-7664-01E8-E60A-2CDF27649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50" y="4408771"/>
                <a:ext cx="4576526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F7F6F32-2762-BB9D-78D4-2E7625C9C358}"/>
                  </a:ext>
                </a:extLst>
              </p:cNvPr>
              <p:cNvSpPr txBox="1"/>
              <p:nvPr/>
            </p:nvSpPr>
            <p:spPr>
              <a:xfrm>
                <a:off x="4188049" y="5465810"/>
                <a:ext cx="3568156" cy="6601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onepass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altLang="ko-KR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onepass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F7F6F32-2762-BB9D-78D4-2E7625C9C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049" y="5465810"/>
                <a:ext cx="3568156" cy="660117"/>
              </a:xfrm>
              <a:prstGeom prst="rect">
                <a:avLst/>
              </a:prstGeom>
              <a:blipFill>
                <a:blip r:embed="rId10"/>
                <a:stretch>
                  <a:fillRect l="-855" r="-342" b="-92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16887403-D36F-AD2D-1820-365D187B05B7}"/>
              </a:ext>
            </a:extLst>
          </p:cNvPr>
          <p:cNvSpPr txBox="1"/>
          <p:nvPr/>
        </p:nvSpPr>
        <p:spPr>
          <a:xfrm>
            <a:off x="317751" y="5715942"/>
            <a:ext cx="41916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/>
              <a:t>Single turn fixed point</a:t>
            </a:r>
            <a:endParaRPr lang="ko-KR" altLang="en-US" sz="1600" dirty="0"/>
          </a:p>
        </p:txBody>
      </p:sp>
      <p:sp>
        <p:nvSpPr>
          <p:cNvPr id="71" name="슬라이드 번호 개체 틀 4">
            <a:extLst>
              <a:ext uri="{FF2B5EF4-FFF2-40B4-BE49-F238E27FC236}">
                <a16:creationId xmlns:a16="http://schemas.microsoft.com/office/drawing/2014/main" id="{2549C89E-5722-A82F-0899-15AE3D77DD66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10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4387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45729-9B7B-8871-93BC-E11B3070C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419030-E069-B779-D46F-3DE2ECDE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3200" kern="1200" dirty="0"/>
              <a:t>Dual Modulation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12E52F-1716-E8E3-C2CB-F850B8A9C663}"/>
                  </a:ext>
                </a:extLst>
              </p:cNvPr>
              <p:cNvSpPr txBox="1"/>
              <p:nvPr/>
            </p:nvSpPr>
            <p:spPr>
              <a:xfrm>
                <a:off x="687239" y="1200469"/>
                <a:ext cx="3568156" cy="6601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onepass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altLang="ko-KR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onepass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12E52F-1716-E8E3-C2CB-F850B8A9C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39" y="1200469"/>
                <a:ext cx="3568156" cy="660117"/>
              </a:xfrm>
              <a:prstGeom prst="rect">
                <a:avLst/>
              </a:prstGeom>
              <a:blipFill>
                <a:blip r:embed="rId2"/>
                <a:stretch>
                  <a:fillRect l="-1026" r="-171" b="-92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49670B-B80E-A990-34AA-A8CBE3C458DC}"/>
                  </a:ext>
                </a:extLst>
              </p:cNvPr>
              <p:cNvSpPr txBox="1"/>
              <p:nvPr/>
            </p:nvSpPr>
            <p:spPr>
              <a:xfrm>
                <a:off x="5481163" y="1065155"/>
                <a:ext cx="2092624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49670B-B80E-A990-34AA-A8CBE3C45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163" y="1065155"/>
                <a:ext cx="2092624" cy="298415"/>
              </a:xfrm>
              <a:prstGeom prst="rect">
                <a:avLst/>
              </a:prstGeom>
              <a:blipFill>
                <a:blip r:embed="rId3"/>
                <a:stretch>
                  <a:fillRect l="-292" r="-583" b="-204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A983B9B-23DD-6B1C-76E5-9BB038183202}"/>
                  </a:ext>
                </a:extLst>
              </p:cNvPr>
              <p:cNvSpPr txBox="1"/>
              <p:nvPr/>
            </p:nvSpPr>
            <p:spPr>
              <a:xfrm>
                <a:off x="5563685" y="1598495"/>
                <a:ext cx="1927579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A983B9B-23DD-6B1C-76E5-9BB038183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685" y="1598495"/>
                <a:ext cx="1927579" cy="5241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B6D802A-E9C8-1A97-B5CD-AAE37E1F28ED}"/>
                  </a:ext>
                </a:extLst>
              </p:cNvPr>
              <p:cNvSpPr txBox="1"/>
              <p:nvPr/>
            </p:nvSpPr>
            <p:spPr>
              <a:xfrm>
                <a:off x="142972" y="3429000"/>
                <a:ext cx="4356641" cy="2040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aln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  <m:sup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brk m:alnAt="1"/>
                          <m:aln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n-US" altLang="ko-KR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brk m:alnAt="1"/>
                          <m:aln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func>
                                  <m:func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func>
                                  <m:func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B6D802A-E9C8-1A97-B5CD-AAE37E1F2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2" y="3429000"/>
                <a:ext cx="4356641" cy="2040943"/>
              </a:xfrm>
              <a:prstGeom prst="rect">
                <a:avLst/>
              </a:prstGeom>
              <a:blipFill>
                <a:blip r:embed="rId5"/>
                <a:stretch>
                  <a:fillRect l="-13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5B8371C1-F6C1-753D-6D12-18103A61286A}"/>
              </a:ext>
            </a:extLst>
          </p:cNvPr>
          <p:cNvCxnSpPr/>
          <p:nvPr/>
        </p:nvCxnSpPr>
        <p:spPr>
          <a:xfrm>
            <a:off x="0" y="245801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7E5230-44F4-D27D-A241-19A2F9C6EE7D}"/>
                  </a:ext>
                </a:extLst>
              </p:cNvPr>
              <p:cNvSpPr txBox="1"/>
              <p:nvPr/>
            </p:nvSpPr>
            <p:spPr>
              <a:xfrm>
                <a:off x="5070263" y="3316314"/>
                <a:ext cx="3650544" cy="3082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800" b="0" i="0" smtClea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func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altLang="ko-KR" dirty="0"/>
              </a:p>
              <a:p>
                <a:pPr lvl="1"/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−4&lt;2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𝛽𝜀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𝛾𝜀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ko-KR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altLang="ko-KR" b="0" dirty="0"/>
              </a:p>
              <a:p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altLang="ko-K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𝑠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altLang="ko-K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ko-KR" b="0" dirty="0"/>
              </a:p>
              <a:p>
                <a:endParaRPr lang="en-US" altLang="ko-KR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→2,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altLang="ko-K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7E5230-44F4-D27D-A241-19A2F9C6E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263" y="3316314"/>
                <a:ext cx="3650544" cy="3082126"/>
              </a:xfrm>
              <a:prstGeom prst="rect">
                <a:avLst/>
              </a:prstGeom>
              <a:blipFill>
                <a:blip r:embed="rId6"/>
                <a:stretch>
                  <a:fillRect l="-1336" t="-791" b="-1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F366BDE-F962-AA93-5D41-0B414C87FFEE}"/>
                  </a:ext>
                </a:extLst>
              </p:cNvPr>
              <p:cNvSpPr txBox="1"/>
              <p:nvPr/>
            </p:nvSpPr>
            <p:spPr>
              <a:xfrm>
                <a:off x="261338" y="5953062"/>
                <a:ext cx="3631443" cy="445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F366BDE-F962-AA93-5D41-0B414C87F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38" y="5953062"/>
                <a:ext cx="3631443" cy="445378"/>
              </a:xfrm>
              <a:prstGeom prst="rect">
                <a:avLst/>
              </a:prstGeom>
              <a:blipFill>
                <a:blip r:embed="rId7"/>
                <a:stretch>
                  <a:fillRect l="-671" t="-1370" b="-54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BA1DF9A5-01CA-20C8-0CA3-E1D750B95FAA}"/>
              </a:ext>
            </a:extLst>
          </p:cNvPr>
          <p:cNvCxnSpPr>
            <a:cxnSpLocks/>
          </p:cNvCxnSpPr>
          <p:nvPr/>
        </p:nvCxnSpPr>
        <p:spPr>
          <a:xfrm flipV="1">
            <a:off x="4689695" y="2458015"/>
            <a:ext cx="0" cy="43055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4167304-D47A-003B-F376-EE20E85F5A6B}"/>
              </a:ext>
            </a:extLst>
          </p:cNvPr>
          <p:cNvSpPr txBox="1"/>
          <p:nvPr/>
        </p:nvSpPr>
        <p:spPr>
          <a:xfrm>
            <a:off x="63768" y="2624999"/>
            <a:ext cx="419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One turn map</a:t>
            </a:r>
            <a:endParaRPr lang="ko-KR" altLang="en-US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767449D-9AAB-2BEB-1651-F31D97859837}"/>
              </a:ext>
            </a:extLst>
          </p:cNvPr>
          <p:cNvSpPr txBox="1"/>
          <p:nvPr/>
        </p:nvSpPr>
        <p:spPr>
          <a:xfrm>
            <a:off x="4799721" y="2624999"/>
            <a:ext cx="419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/>
              <a:t>Stability and Shortening condition</a:t>
            </a:r>
            <a:endParaRPr lang="ko-KR" altLang="en-US" b="1" dirty="0"/>
          </a:p>
        </p:txBody>
      </p:sp>
      <p:sp>
        <p:nvSpPr>
          <p:cNvPr id="66" name="슬라이드 번호 개체 틀 4">
            <a:extLst>
              <a:ext uri="{FF2B5EF4-FFF2-40B4-BE49-F238E27FC236}">
                <a16:creationId xmlns:a16="http://schemas.microsoft.com/office/drawing/2014/main" id="{12576223-CBF1-15C5-1713-FBDC892F3BAF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11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9539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BAF39-A78A-FB9B-700B-A6759D05A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66948C-4A86-0E8D-6E6A-8F10CD5D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3200" kern="1200" dirty="0"/>
              <a:t>Long Wavelength Beating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A6CB727-351B-25FF-FAF7-4EB7F34AF7FE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12</a:t>
            </a:fld>
            <a:endParaRPr lang="ko-KR" altLang="en-US" sz="16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92F68A7-6C58-6899-A9DC-4EC903E646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8"/>
          <a:stretch/>
        </p:blipFill>
        <p:spPr>
          <a:xfrm>
            <a:off x="0" y="1513291"/>
            <a:ext cx="4352761" cy="31413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51BE58-664A-F558-334A-38DE0646BD7C}"/>
                  </a:ext>
                </a:extLst>
              </p:cNvPr>
              <p:cNvSpPr txBox="1"/>
              <p:nvPr/>
            </p:nvSpPr>
            <p:spPr>
              <a:xfrm>
                <a:off x="2381060" y="4654638"/>
                <a:ext cx="464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ko-KR" b="1" i="0" smtClean="0">
                              <a:latin typeface="Cambria Math" panose="02040503050406030204" pitchFamily="18" charset="0"/>
                            </a:rPr>
                            <m:t>𝐢𝐧𝟏</m:t>
                          </m:r>
                        </m:sub>
                      </m:sSub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51BE58-664A-F558-334A-38DE0646B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060" y="4654638"/>
                <a:ext cx="464806" cy="276999"/>
              </a:xfrm>
              <a:prstGeom prst="rect">
                <a:avLst/>
              </a:prstGeom>
              <a:blipFill>
                <a:blip r:embed="rId3"/>
                <a:stretch>
                  <a:fillRect l="-11842" r="-3947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6467D4-7D0A-8A8A-6059-AD1398E8AD85}"/>
                  </a:ext>
                </a:extLst>
              </p:cNvPr>
              <p:cNvSpPr txBox="1"/>
              <p:nvPr/>
            </p:nvSpPr>
            <p:spPr>
              <a:xfrm>
                <a:off x="1612676" y="1057919"/>
                <a:ext cx="1935594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ko-KR" b="1" i="0" smtClean="0">
                              <a:latin typeface="Cambria Math" panose="02040503050406030204" pitchFamily="18" charset="0"/>
                            </a:rPr>
                            <m:t>𝐢𝐧𝟐</m:t>
                          </m:r>
                        </m:sub>
                      </m:sSub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altLang="ko-KR" b="1" i="0" smtClean="0">
                              <a:latin typeface="Cambria Math" panose="02040503050406030204" pitchFamily="18" charset="0"/>
                            </a:rPr>
                            <m:t>𝐢𝐧</m:t>
                          </m:r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6467D4-7D0A-8A8A-6059-AD1398E8A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676" y="1057919"/>
                <a:ext cx="1935594" cy="616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4FE8A03-326E-8251-B2FF-F2BE571B3218}"/>
              </a:ext>
            </a:extLst>
          </p:cNvPr>
          <p:cNvCxnSpPr/>
          <p:nvPr/>
        </p:nvCxnSpPr>
        <p:spPr>
          <a:xfrm>
            <a:off x="5949443" y="1959495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DC7D873B-D953-D122-5613-E9F869F43AEF}"/>
              </a:ext>
            </a:extLst>
          </p:cNvPr>
          <p:cNvCxnSpPr/>
          <p:nvPr/>
        </p:nvCxnSpPr>
        <p:spPr>
          <a:xfrm>
            <a:off x="6322628" y="1959495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D245AEEA-4ADF-D163-ADDB-9EB4DE809E7E}"/>
              </a:ext>
            </a:extLst>
          </p:cNvPr>
          <p:cNvCxnSpPr/>
          <p:nvPr/>
        </p:nvCxnSpPr>
        <p:spPr>
          <a:xfrm>
            <a:off x="6693392" y="1959495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EFCB989-B6B2-BE55-1BB0-C87EDC3E1204}"/>
              </a:ext>
            </a:extLst>
          </p:cNvPr>
          <p:cNvCxnSpPr/>
          <p:nvPr/>
        </p:nvCxnSpPr>
        <p:spPr>
          <a:xfrm>
            <a:off x="7066577" y="1959495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0615B9A-11FF-6BF5-9031-2DCBF28D31EF}"/>
              </a:ext>
            </a:extLst>
          </p:cNvPr>
          <p:cNvCxnSpPr/>
          <p:nvPr/>
        </p:nvCxnSpPr>
        <p:spPr>
          <a:xfrm>
            <a:off x="7440402" y="1959495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B67D1A85-4728-2F1E-DDD4-EF77C39C7801}"/>
              </a:ext>
            </a:extLst>
          </p:cNvPr>
          <p:cNvCxnSpPr/>
          <p:nvPr/>
        </p:nvCxnSpPr>
        <p:spPr>
          <a:xfrm>
            <a:off x="5576258" y="1959495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FD29046-9EBE-2FDC-E757-2B796C8D001F}"/>
              </a:ext>
            </a:extLst>
          </p:cNvPr>
          <p:cNvCxnSpPr>
            <a:cxnSpLocks/>
          </p:cNvCxnSpPr>
          <p:nvPr/>
        </p:nvCxnSpPr>
        <p:spPr>
          <a:xfrm>
            <a:off x="4889537" y="3176898"/>
            <a:ext cx="32534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9A0BB7C-D871-E5B7-6BF0-B3B3CAE4BB83}"/>
              </a:ext>
            </a:extLst>
          </p:cNvPr>
          <p:cNvCxnSpPr>
            <a:cxnSpLocks/>
          </p:cNvCxnSpPr>
          <p:nvPr/>
        </p:nvCxnSpPr>
        <p:spPr>
          <a:xfrm flipV="1">
            <a:off x="5203073" y="1042750"/>
            <a:ext cx="0" cy="3692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>
            <a:extLst>
              <a:ext uri="{FF2B5EF4-FFF2-40B4-BE49-F238E27FC236}">
                <a16:creationId xmlns:a16="http://schemas.microsoft.com/office/drawing/2014/main" id="{9C60075C-24F0-3C67-E595-4FE3B48E0521}"/>
              </a:ext>
            </a:extLst>
          </p:cNvPr>
          <p:cNvSpPr/>
          <p:nvPr/>
        </p:nvSpPr>
        <p:spPr>
          <a:xfrm>
            <a:off x="7350630" y="3017506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77F8B3-15C1-E6FD-836E-D4F4BD704468}"/>
                  </a:ext>
                </a:extLst>
              </p:cNvPr>
              <p:cNvSpPr txBox="1"/>
              <p:nvPr/>
            </p:nvSpPr>
            <p:spPr>
              <a:xfrm>
                <a:off x="7965333" y="3176898"/>
                <a:ext cx="18030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77F8B3-15C1-E6FD-836E-D4F4BD704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33" y="3176898"/>
                <a:ext cx="180306" cy="276999"/>
              </a:xfrm>
              <a:prstGeom prst="rect">
                <a:avLst/>
              </a:prstGeom>
              <a:blipFill>
                <a:blip r:embed="rId5"/>
                <a:stretch>
                  <a:fillRect l="-17241" r="-137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F0BD30-3833-C617-03F4-29E8C2C21F20}"/>
                  </a:ext>
                </a:extLst>
              </p:cNvPr>
              <p:cNvSpPr txBox="1"/>
              <p:nvPr/>
            </p:nvSpPr>
            <p:spPr>
              <a:xfrm>
                <a:off x="4791241" y="972574"/>
                <a:ext cx="196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F0BD30-3833-C617-03F4-29E8C2C21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241" y="972574"/>
                <a:ext cx="196592" cy="276999"/>
              </a:xfrm>
              <a:prstGeom prst="rect">
                <a:avLst/>
              </a:prstGeom>
              <a:blipFill>
                <a:blip r:embed="rId6"/>
                <a:stretch>
                  <a:fillRect l="-28125" r="-21875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타원 17">
            <a:extLst>
              <a:ext uri="{FF2B5EF4-FFF2-40B4-BE49-F238E27FC236}">
                <a16:creationId xmlns:a16="http://schemas.microsoft.com/office/drawing/2014/main" id="{33373B8C-205C-3C81-0A2D-C5953D813CFA}"/>
              </a:ext>
            </a:extLst>
          </p:cNvPr>
          <p:cNvSpPr/>
          <p:nvPr/>
        </p:nvSpPr>
        <p:spPr>
          <a:xfrm>
            <a:off x="6976805" y="3017506"/>
            <a:ext cx="179544" cy="34205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62FBFC03-C2C5-55AD-524A-AC58922A3FDF}"/>
              </a:ext>
            </a:extLst>
          </p:cNvPr>
          <p:cNvSpPr/>
          <p:nvPr/>
        </p:nvSpPr>
        <p:spPr>
          <a:xfrm>
            <a:off x="5114145" y="3017506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654D3EE-4273-7B8C-8399-8BA5E7474D88}"/>
              </a:ext>
            </a:extLst>
          </p:cNvPr>
          <p:cNvSpPr/>
          <p:nvPr/>
        </p:nvSpPr>
        <p:spPr>
          <a:xfrm>
            <a:off x="5861795" y="3017506"/>
            <a:ext cx="179544" cy="34205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40E95633-2F57-8D6B-E919-4F7AF7D2005F}"/>
              </a:ext>
            </a:extLst>
          </p:cNvPr>
          <p:cNvSpPr/>
          <p:nvPr/>
        </p:nvSpPr>
        <p:spPr>
          <a:xfrm>
            <a:off x="5487970" y="3017506"/>
            <a:ext cx="179544" cy="34205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E6DD621A-596D-B985-D255-4915179A3BE8}"/>
              </a:ext>
            </a:extLst>
          </p:cNvPr>
          <p:cNvSpPr/>
          <p:nvPr/>
        </p:nvSpPr>
        <p:spPr>
          <a:xfrm>
            <a:off x="6235621" y="3017506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9D35BA18-1239-5AE1-D80A-A7ADE2CD6F19}"/>
              </a:ext>
            </a:extLst>
          </p:cNvPr>
          <p:cNvSpPr/>
          <p:nvPr/>
        </p:nvSpPr>
        <p:spPr>
          <a:xfrm>
            <a:off x="6604538" y="3017506"/>
            <a:ext cx="179544" cy="34205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014C7CBE-A2E0-06A9-D7E1-55AD0CC375E1}"/>
              </a:ext>
            </a:extLst>
          </p:cNvPr>
          <p:cNvCxnSpPr/>
          <p:nvPr/>
        </p:nvCxnSpPr>
        <p:spPr>
          <a:xfrm>
            <a:off x="6716252" y="1997595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5B8925-7D39-EE93-D011-891B24A142BA}"/>
                  </a:ext>
                </a:extLst>
              </p:cNvPr>
              <p:cNvSpPr txBox="1"/>
              <p:nvPr/>
            </p:nvSpPr>
            <p:spPr>
              <a:xfrm>
                <a:off x="6701477" y="1639578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5B8925-7D39-EE93-D011-891B24A1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477" y="1639578"/>
                <a:ext cx="365100" cy="276999"/>
              </a:xfrm>
              <a:prstGeom prst="rect">
                <a:avLst/>
              </a:prstGeom>
              <a:blipFill>
                <a:blip r:embed="rId7"/>
                <a:stretch>
                  <a:fillRect l="-13333" r="-6667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B42BC69F-9271-6C75-038A-6DB3B6926B5A}"/>
              </a:ext>
            </a:extLst>
          </p:cNvPr>
          <p:cNvCxnSpPr/>
          <p:nvPr/>
        </p:nvCxnSpPr>
        <p:spPr>
          <a:xfrm>
            <a:off x="7081511" y="1997595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8637A8-8FAA-5B95-C7DA-A226C8A89A36}"/>
                  </a:ext>
                </a:extLst>
              </p:cNvPr>
              <p:cNvSpPr txBox="1"/>
              <p:nvPr/>
            </p:nvSpPr>
            <p:spPr>
              <a:xfrm>
                <a:off x="7066736" y="1639578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8637A8-8FAA-5B95-C7DA-A226C8A89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736" y="1639578"/>
                <a:ext cx="365100" cy="276999"/>
              </a:xfrm>
              <a:prstGeom prst="rect">
                <a:avLst/>
              </a:prstGeom>
              <a:blipFill>
                <a:blip r:embed="rId8"/>
                <a:stretch>
                  <a:fillRect l="-13333" r="-6667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324FDC04-0546-475B-F9BC-B6F02B4E8299}"/>
              </a:ext>
            </a:extLst>
          </p:cNvPr>
          <p:cNvCxnSpPr/>
          <p:nvPr/>
        </p:nvCxnSpPr>
        <p:spPr>
          <a:xfrm>
            <a:off x="6342033" y="1997595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75761C-42A2-CFAD-FCC1-651603D9C8BF}"/>
                  </a:ext>
                </a:extLst>
              </p:cNvPr>
              <p:cNvSpPr txBox="1"/>
              <p:nvPr/>
            </p:nvSpPr>
            <p:spPr>
              <a:xfrm>
                <a:off x="6327258" y="1639578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75761C-42A2-CFAD-FCC1-651603D9C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258" y="1639578"/>
                <a:ext cx="365100" cy="276999"/>
              </a:xfrm>
              <a:prstGeom prst="rect">
                <a:avLst/>
              </a:prstGeom>
              <a:blipFill>
                <a:blip r:embed="rId9"/>
                <a:stretch>
                  <a:fillRect l="-13333" r="-5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400990CD-28DB-B5FA-9DAD-16737DBADF5D}"/>
              </a:ext>
            </a:extLst>
          </p:cNvPr>
          <p:cNvCxnSpPr/>
          <p:nvPr/>
        </p:nvCxnSpPr>
        <p:spPr>
          <a:xfrm>
            <a:off x="5208282" y="1997595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6F2024-5A5B-21C5-E321-3F25743E4F58}"/>
                  </a:ext>
                </a:extLst>
              </p:cNvPr>
              <p:cNvSpPr txBox="1"/>
              <p:nvPr/>
            </p:nvSpPr>
            <p:spPr>
              <a:xfrm>
                <a:off x="5193507" y="1639578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6F2024-5A5B-21C5-E321-3F25743E4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507" y="1639578"/>
                <a:ext cx="365100" cy="276999"/>
              </a:xfrm>
              <a:prstGeom prst="rect">
                <a:avLst/>
              </a:prstGeom>
              <a:blipFill>
                <a:blip r:embed="rId10"/>
                <a:stretch>
                  <a:fillRect l="-13333" r="-5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9C79ADFE-E869-4E98-988A-98E342C8BE5B}"/>
              </a:ext>
            </a:extLst>
          </p:cNvPr>
          <p:cNvCxnSpPr/>
          <p:nvPr/>
        </p:nvCxnSpPr>
        <p:spPr>
          <a:xfrm>
            <a:off x="5589221" y="1997595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E4B986-377C-6482-025E-B9C8BA6933EE}"/>
                  </a:ext>
                </a:extLst>
              </p:cNvPr>
              <p:cNvSpPr txBox="1"/>
              <p:nvPr/>
            </p:nvSpPr>
            <p:spPr>
              <a:xfrm>
                <a:off x="5574446" y="1639578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1E4B986-377C-6482-025E-B9C8BA693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446" y="1639578"/>
                <a:ext cx="365100" cy="276999"/>
              </a:xfrm>
              <a:prstGeom prst="rect">
                <a:avLst/>
              </a:prstGeom>
              <a:blipFill>
                <a:blip r:embed="rId11"/>
                <a:stretch>
                  <a:fillRect l="-13333" r="-6667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6746CD28-2050-947E-79B2-7B95E0838818}"/>
              </a:ext>
            </a:extLst>
          </p:cNvPr>
          <p:cNvCxnSpPr/>
          <p:nvPr/>
        </p:nvCxnSpPr>
        <p:spPr>
          <a:xfrm>
            <a:off x="5964218" y="1997595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16EE40E-3404-AD44-AE33-11CA54FB0532}"/>
                  </a:ext>
                </a:extLst>
              </p:cNvPr>
              <p:cNvSpPr txBox="1"/>
              <p:nvPr/>
            </p:nvSpPr>
            <p:spPr>
              <a:xfrm>
                <a:off x="5949443" y="1639578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16EE40E-3404-AD44-AE33-11CA54FB0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443" y="1639578"/>
                <a:ext cx="365100" cy="276999"/>
              </a:xfrm>
              <a:prstGeom prst="rect">
                <a:avLst/>
              </a:prstGeom>
              <a:blipFill>
                <a:blip r:embed="rId12"/>
                <a:stretch>
                  <a:fillRect l="-13333" r="-5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635C8824-D935-9D4A-A957-5BBB72A03315}"/>
              </a:ext>
            </a:extLst>
          </p:cNvPr>
          <p:cNvSpPr txBox="1"/>
          <p:nvPr/>
        </p:nvSpPr>
        <p:spPr>
          <a:xfrm>
            <a:off x="670214" y="5080536"/>
            <a:ext cx="7749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Only the point where the phases overlap constructively survives, and the fixed points are distributed according to the beat wavelength.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7B5023-A221-4D0C-2607-725256338C1C}"/>
                  </a:ext>
                </a:extLst>
              </p:cNvPr>
              <p:cNvSpPr txBox="1"/>
              <p:nvPr/>
            </p:nvSpPr>
            <p:spPr>
              <a:xfrm>
                <a:off x="2265993" y="5850408"/>
                <a:ext cx="45765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7B5023-A221-4D0C-2607-725256338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993" y="5850408"/>
                <a:ext cx="4576526" cy="369332"/>
              </a:xfrm>
              <a:prstGeom prst="rect">
                <a:avLst/>
              </a:prstGeom>
              <a:blipFill>
                <a:blip r:embed="rId1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41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97799-4DE1-B535-555B-CD21155CC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9E0B46-2F84-1FF6-86E8-589108C9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cs typeface="Times New Roman" panose="02020603050405020304" pitchFamily="18" charset="0"/>
              </a:rPr>
              <a:t>SSMB Phase Space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0B1B8F9-4F87-726A-272C-8A5795725123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13</a:t>
            </a:fld>
            <a:endParaRPr lang="ko-KR" altLang="en-US" sz="1600" b="1" dirty="0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6CC46092-D5B2-9B02-E70F-B419971D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250" y="849714"/>
            <a:ext cx="6414012" cy="573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25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C18B6-64FB-9237-18A5-63AF74F65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21B2CE-8505-93A8-A7C3-E8612094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cs typeface="Times New Roman" panose="02020603050405020304" pitchFamily="18" charset="0"/>
              </a:rPr>
              <a:t>Radiation Source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C8A2945-8BFF-8E38-E6E0-80231713559A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14</a:t>
            </a:fld>
            <a:endParaRPr lang="ko-KR" altLang="en-US" sz="1600" b="1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6BBAA2E7-5FB3-F56E-837D-4A15C1062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900" y="1158951"/>
            <a:ext cx="5464712" cy="27626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7B0F94-ABD8-456B-0FDA-26AF474A3C94}"/>
                  </a:ext>
                </a:extLst>
              </p:cNvPr>
              <p:cNvSpPr txBox="1"/>
              <p:nvPr/>
            </p:nvSpPr>
            <p:spPr>
              <a:xfrm>
                <a:off x="3774987" y="3921582"/>
                <a:ext cx="7970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7B0F94-ABD8-456B-0FDA-26AF474A3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87" y="3921582"/>
                <a:ext cx="797013" cy="276999"/>
              </a:xfrm>
              <a:prstGeom prst="rect">
                <a:avLst/>
              </a:prstGeom>
              <a:blipFill>
                <a:blip r:embed="rId3"/>
                <a:stretch>
                  <a:fillRect l="-5344" r="-6107"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E845F0-658A-2054-8BB3-9EAB7CFB9F1B}"/>
                  </a:ext>
                </a:extLst>
              </p:cNvPr>
              <p:cNvSpPr txBox="1"/>
              <p:nvPr/>
            </p:nvSpPr>
            <p:spPr>
              <a:xfrm>
                <a:off x="4788975" y="3921582"/>
                <a:ext cx="99618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=250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E845F0-658A-2054-8BB3-9EAB7CFB9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975" y="3921582"/>
                <a:ext cx="996189" cy="276999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C927AE-0313-EE81-4064-924F9DD851A1}"/>
                  </a:ext>
                </a:extLst>
              </p:cNvPr>
              <p:cNvSpPr txBox="1"/>
              <p:nvPr/>
            </p:nvSpPr>
            <p:spPr>
              <a:xfrm>
                <a:off x="405449" y="4524234"/>
                <a:ext cx="833310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ko-KR" altLang="ko-KR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EUV: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15th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harmonic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Steady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-State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Microbunching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(SSMB)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system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with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0" lang="en-US" altLang="ko-KR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kumimoji="0" lang="en-US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can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be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designed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to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achieve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smaller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ko-KR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ko-KR" sz="1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​.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ko-KR" altLang="ko-KR" sz="1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THz</a:t>
                </a:r>
                <a:r>
                  <a:rPr kumimoji="0" lang="ko-KR" altLang="ko-KR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: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high-power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THz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source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can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be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developed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by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maintaining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coherent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microbunching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and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utilizing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frequency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beating</a:t>
                </a:r>
                <a:r>
                  <a:rPr kumimoji="0" lang="en-US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US" altLang="ko-KR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=250</m:t>
                    </m:r>
                  </m:oMath>
                </a14:m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in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the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THz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range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</a:t>
                </a: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ko-KR" altLang="ko-KR" sz="1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Pump-Probe</a:t>
                </a:r>
                <a:r>
                  <a:rPr kumimoji="0" lang="ko-KR" altLang="ko-KR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: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Pump-probe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experiments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can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be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performed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in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multi-GeV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ring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by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controlling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the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time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delay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between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two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ko-KR" altLang="ko-KR" sz="16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pulses</a:t>
                </a:r>
                <a:r>
                  <a:rPr kumimoji="0" lang="ko-KR" altLang="ko-K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C927AE-0313-EE81-4064-924F9DD85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49" y="4524234"/>
                <a:ext cx="8333101" cy="1569660"/>
              </a:xfrm>
              <a:prstGeom prst="rect">
                <a:avLst/>
              </a:prstGeom>
              <a:blipFill>
                <a:blip r:embed="rId5"/>
                <a:stretch>
                  <a:fillRect l="-293" t="-1163" r="-146" b="-38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5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962B8-9750-40A4-F40D-399B1102A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816539-0569-EF8D-6CB5-740F68AC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cs typeface="Times New Roman" panose="02020603050405020304" pitchFamily="18" charset="0"/>
              </a:rPr>
              <a:t>Simulation Method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91E394E-9A7E-C64E-83BE-2F4E6B5FAF7D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15</a:t>
            </a:fld>
            <a:endParaRPr lang="ko-KR" altLang="en-US" sz="1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587418-9E99-D35D-FBB4-DAA45902E66B}"/>
                  </a:ext>
                </a:extLst>
              </p:cNvPr>
              <p:cNvSpPr txBox="1"/>
              <p:nvPr/>
            </p:nvSpPr>
            <p:spPr>
              <a:xfrm>
                <a:off x="505919" y="1053297"/>
                <a:ext cx="8132162" cy="374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They use 4D tracking simulation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587418-9E99-D35D-FBB4-DAA45902E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19" y="1053297"/>
                <a:ext cx="8132162" cy="374526"/>
              </a:xfrm>
              <a:prstGeom prst="rect">
                <a:avLst/>
              </a:prstGeom>
              <a:blipFill>
                <a:blip r:embed="rId2"/>
                <a:stretch>
                  <a:fillRect l="-525" t="-9836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A2BB80-AD4C-8A4B-73CE-3C4A508E3BB8}"/>
                  </a:ext>
                </a:extLst>
              </p:cNvPr>
              <p:cNvSpPr txBox="1"/>
              <p:nvPr/>
            </p:nvSpPr>
            <p:spPr>
              <a:xfrm>
                <a:off x="505919" y="1571167"/>
                <a:ext cx="8310721" cy="11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f>
                            <m:f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modulator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altLang="ko-KR" sz="1400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  <m:f>
                        <m:f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566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sub>
                      </m:sSub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en-US" sz="1400" i="1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9A2BB80-AD4C-8A4B-73CE-3C4A508E3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19" y="1571167"/>
                <a:ext cx="8310721" cy="1102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그림 23">
            <a:extLst>
              <a:ext uri="{FF2B5EF4-FFF2-40B4-BE49-F238E27FC236}">
                <a16:creationId xmlns:a16="http://schemas.microsoft.com/office/drawing/2014/main" id="{BC1B4069-0546-083F-7499-0A27ABD12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016" y="2817442"/>
            <a:ext cx="4676480" cy="38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44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3DA10-3E94-AE50-70B3-ECC849D4D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F00B0B-4A8C-D14F-4398-7ECA0005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>
                <a:cs typeface="Times New Roman" panose="02020603050405020304" pitchFamily="18" charset="0"/>
              </a:rPr>
              <a:t>Drawback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E35FCC6-1FBC-3184-8935-8FD6387011C9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16</a:t>
            </a:fld>
            <a:endParaRPr lang="ko-KR" altLang="en-US" sz="1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5CE805-E64F-0123-4496-816A5614E4A9}"/>
                  </a:ext>
                </a:extLst>
              </p:cNvPr>
              <p:cNvSpPr txBox="1"/>
              <p:nvPr/>
            </p:nvSpPr>
            <p:spPr>
              <a:xfrm>
                <a:off x="505919" y="1053297"/>
                <a:ext cx="8132162" cy="5067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27208" indent="-427208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000" b="1" dirty="0">
                    <a:cs typeface="Times New Roman" panose="02020603050405020304" pitchFamily="18" charset="0"/>
                  </a:rPr>
                  <a:t>Transverse elements</a:t>
                </a:r>
              </a:p>
              <a:p>
                <a:pPr marL="884408" marR="0" lvl="1" indent="-427208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altLang="ko-KR" sz="1400" dirty="0">
                    <a:solidFill>
                      <a:prstClr val="black"/>
                    </a:solidFill>
                    <a:latin typeface="Arial"/>
                    <a:ea typeface="Microsoft Sans Serif"/>
                    <a:cs typeface="Times New Roman" panose="02020603050405020304" pitchFamily="18" charset="0"/>
                  </a:rPr>
                  <a:t>Unless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51</m:t>
                        </m:r>
                      </m:sub>
                    </m:sSub>
                    <m:sSub>
                      <m:sSubPr>
                        <m:ctrlPr>
                          <a:rPr lang="en-US" altLang="ko-KR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icrosoft Sans Serif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52</m:t>
                        </m:r>
                      </m:sub>
                    </m:sSub>
                    <m:sSub>
                      <m:sSubPr>
                        <m:ctrlPr>
                          <a:rPr lang="en-US" altLang="ko-KR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ko-KR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r>
                      <a:rPr lang="en-US" altLang="ko-KR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icrosoft Sans Serif"/>
                        <a:cs typeface="Times New Roman" panose="020206030504050203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ko-KR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in</m:t>
                        </m:r>
                      </m:sub>
                    </m:sSub>
                    <m:r>
                      <a:rPr lang="en-US" altLang="ko-KR" sz="1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icrosoft Sans Serif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Microsoft Sans Serif"/>
                    <a:cs typeface="Times New Roman" panose="02020603050405020304" pitchFamily="18" charset="0"/>
                  </a:rPr>
                  <a:t>this</a:t>
                </a:r>
                <a:r>
                  <a:rPr kumimoji="0" lang="en-US" altLang="ko-KR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Microsoft Sans Serif"/>
                    <a:cs typeface="Times New Roman" panose="02020603050405020304" pitchFamily="18" charset="0"/>
                  </a:rPr>
                  <a:t> can increase the length of the </a:t>
                </a:r>
                <a:r>
                  <a:rPr kumimoji="0" lang="en-US" altLang="ko-KR" sz="1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Microsoft Sans Serif"/>
                    <a:cs typeface="Times New Roman" panose="02020603050405020304" pitchFamily="18" charset="0"/>
                  </a:rPr>
                  <a:t>microbunch</a:t>
                </a:r>
                <a:r>
                  <a:rPr kumimoji="0" lang="en-US" altLang="ko-KR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Microsoft Sans Serif"/>
                    <a:cs typeface="Times New Roman" panose="02020603050405020304" pitchFamily="18" charset="0"/>
                  </a:rPr>
                  <a:t>.</a:t>
                </a:r>
              </a:p>
              <a:p>
                <a:pPr marL="884408" marR="0" lvl="1" indent="-427208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altLang="ko-KR" sz="1400" baseline="0" dirty="0">
                    <a:solidFill>
                      <a:prstClr val="black"/>
                    </a:solidFill>
                    <a:latin typeface="Arial"/>
                    <a:ea typeface="Microsoft Sans Serif"/>
                    <a:cs typeface="Times New Roman" panose="02020603050405020304" pitchFamily="18" charset="0"/>
                  </a:rPr>
                  <a:t>High </a:t>
                </a:r>
                <a14:m>
                  <m:oMath xmlns:m="http://schemas.openxmlformats.org/officeDocument/2006/math">
                    <m:r>
                      <a:rPr lang="en-US" altLang="ko-KR" sz="1400" b="0" i="1" baseline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icrosoft Sans Serif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ko-KR" sz="1400" b="0" i="1" baseline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icrosoft Sans Serif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ko-KR" sz="1400" b="0" i="1" baseline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icrosoft Sans Serif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ko-KR" sz="1400" b="0" i="1" baseline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icrosoft Sans Serif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Microsoft Sans Serif"/>
                    <a:cs typeface="Times New Roman" panose="02020603050405020304" pitchFamily="18" charset="0"/>
                  </a:rPr>
                  <a:t> can leads beam loss.</a:t>
                </a:r>
              </a:p>
              <a:p>
                <a:pPr marL="884408" marR="0" lvl="1" indent="-427208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Microsoft Sans Serif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Microsoft Sans Serif"/>
                    <a:cs typeface="Times New Roman" panose="02020603050405020304" pitchFamily="18" charset="0"/>
                  </a:rPr>
                  <a:t> is integer,</a:t>
                </a:r>
                <a:r>
                  <a:rPr kumimoji="0" lang="en-US" altLang="ko-KR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Microsoft Sans Serif"/>
                    <a:cs typeface="Times New Roman" panose="02020603050405020304" pitchFamily="18" charset="0"/>
                  </a:rPr>
                  <a:t> equation can be expressed simply, but this is difficult in practice.</a:t>
                </a:r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icrosoft Sans Serif"/>
                  <a:cs typeface="Times New Roman" panose="02020603050405020304" pitchFamily="18" charset="0"/>
                </a:endParaRPr>
              </a:p>
              <a:p>
                <a:pPr marL="427208" indent="-427208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ko-KR" sz="2000" b="1" dirty="0">
                  <a:cs typeface="Times New Roman" panose="02020603050405020304" pitchFamily="18" charset="0"/>
                </a:endParaRPr>
              </a:p>
              <a:p>
                <a:pPr marL="427208" indent="-427208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000" b="1" dirty="0">
                    <a:cs typeface="Times New Roman" panose="02020603050405020304" pitchFamily="18" charset="0"/>
                  </a:rPr>
                  <a:t>Stability error</a:t>
                </a:r>
              </a:p>
              <a:p>
                <a:pPr marL="884408" marR="0" lvl="1" indent="-427208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Microsoft Sans Serif"/>
                    <a:cs typeface="Times New Roman" panose="02020603050405020304" pitchFamily="18" charset="0"/>
                  </a:rPr>
                  <a:t>Small jitters in timing between the lase and electron bunch may accumulate and smear out the structure.</a:t>
                </a:r>
              </a:p>
              <a:p>
                <a:pPr marL="427208" indent="-427208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ko-KR" sz="2000" b="1" dirty="0">
                  <a:cs typeface="Times New Roman" panose="02020603050405020304" pitchFamily="18" charset="0"/>
                </a:endParaRPr>
              </a:p>
              <a:p>
                <a:pPr marL="427208" indent="-427208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2000" b="1" dirty="0">
                    <a:cs typeface="Times New Roman" panose="02020603050405020304" pitchFamily="18" charset="0"/>
                  </a:rPr>
                  <a:t>Small static error</a:t>
                </a:r>
              </a:p>
              <a:p>
                <a:pPr marL="884408" marR="0" lvl="1" indent="-427208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Microsoft Sans Serif"/>
                    <a:cs typeface="Times New Roman" panose="02020603050405020304" pitchFamily="18" charset="0"/>
                  </a:rPr>
                  <a:t>For steady-state solutions, static errors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𝜙</m:t>
                        </m:r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0" lang="en-US" altLang="ko-KR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Sans Serif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ko-KR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Sans Serif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altLang="ko-KR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Sans Serif"/>
                                <a:cs typeface="Times New Roman" panose="02020603050405020304" pitchFamily="18" charset="0"/>
                              </a:rPr>
                              <m:t>56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Microsoft Sans Serif"/>
                    <a:cs typeface="Times New Roman" panose="02020603050405020304" pitchFamily="18" charset="0"/>
                  </a:rPr>
                  <a:t> only shift the equilibrium</a:t>
                </a:r>
                <a:r>
                  <a:rPr kumimoji="0" lang="en-US" altLang="ko-KR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Microsoft Sans Serif"/>
                    <a:cs typeface="Times New Roman" panose="02020603050405020304" pitchFamily="18" charset="0"/>
                  </a:rPr>
                  <a:t> fixed points.</a:t>
                </a:r>
              </a:p>
              <a:p>
                <a:pPr marL="884408" marR="0" lvl="1" indent="-427208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Sans Serif"/>
                        <a:cs typeface="Times New Roman" panose="02020603050405020304" pitchFamily="18" charset="0"/>
                      </a:rPr>
                      <m:t>Δ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Sans Serif"/>
                        <a:cs typeface="Times New Roman" panose="02020603050405020304" pitchFamily="18" charset="0"/>
                      </a:rPr>
                      <m:t>𝜙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Sans Serif"/>
                        <a:cs typeface="Times New Roman" panose="02020603050405020304" pitchFamily="18" charset="0"/>
                      </a:rPr>
                      <m:t>&lt;5°,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Sans Serif"/>
                        <a:cs typeface="Times New Roman" panose="02020603050405020304" pitchFamily="18" charset="0"/>
                      </a:rPr>
                      <m:t>Δ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Sans Serif"/>
                        <a:cs typeface="Times New Roman" panose="02020603050405020304" pitchFamily="18" charset="0"/>
                      </a:rPr>
                      <m:t>𝑉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Sans Serif"/>
                        <a:cs typeface="Times New Roman" panose="02020603050405020304" pitchFamily="18" charset="0"/>
                      </a:rPr>
                      <m:t>&lt;5%, </m:t>
                    </m:r>
                    <m:r>
                      <m:rPr>
                        <m:sty m:val="p"/>
                      </m:rPr>
                      <a:rPr kumimoji="0" lang="en-US" altLang="ko-KR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Sans Serif"/>
                        <a:cs typeface="Times New Roman" panose="02020603050405020304" pitchFamily="18" charset="0"/>
                      </a:rPr>
                      <m:t>Δ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56</m:t>
                        </m:r>
                      </m:sub>
                    </m:sSub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Sans Serif"/>
                        <a:cs typeface="Times New Roman" panose="02020603050405020304" pitchFamily="18" charset="0"/>
                      </a:rPr>
                      <m:t>&lt;1%, 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566</m:t>
                        </m:r>
                      </m:sub>
                    </m:sSub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Sans Serif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Sans Serif"/>
                            <a:cs typeface="Times New Roman" panose="020206030504050203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Microsoft Sans Serif"/>
                    <a:cs typeface="Times New Roman" panose="02020603050405020304" pitchFamily="18" charset="0"/>
                  </a:rPr>
                  <a:t> do not inhibit</a:t>
                </a:r>
                <a:r>
                  <a:rPr kumimoji="0" lang="en-US" altLang="ko-KR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Microsoft Sans Serif"/>
                    <a:cs typeface="Times New Roman" panose="02020603050405020304" pitchFamily="18" charset="0"/>
                  </a:rPr>
                  <a:t> SSMB.</a:t>
                </a:r>
                <a:endPara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Microsoft Sans Serif"/>
                  <a:cs typeface="Times New Roman" panose="02020603050405020304" pitchFamily="18" charset="0"/>
                </a:endParaRPr>
              </a:p>
              <a:p>
                <a:pPr marL="427208" indent="-427208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ko-KR" sz="2000" b="1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5CE805-E64F-0123-4496-816A5614E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19" y="1053297"/>
                <a:ext cx="8132162" cy="5067477"/>
              </a:xfrm>
              <a:prstGeom prst="rect">
                <a:avLst/>
              </a:prstGeom>
              <a:blipFill>
                <a:blip r:embed="rId2"/>
                <a:stretch>
                  <a:fillRect l="-6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936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FEBF0-88F6-3C0B-BA4F-FD7162DE8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734119-782A-B410-FD12-1FC44970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Conclusion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29B8E5-E348-F467-7511-31B4DFC10D14}"/>
              </a:ext>
            </a:extLst>
          </p:cNvPr>
          <p:cNvSpPr txBox="1"/>
          <p:nvPr/>
        </p:nvSpPr>
        <p:spPr>
          <a:xfrm>
            <a:off x="405449" y="1663228"/>
            <a:ext cx="8333101" cy="3739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>
                <a:cs typeface="Times New Roman" panose="02020603050405020304" pitchFamily="18" charset="0"/>
              </a:rPr>
              <a:t>This paper present a mechanism for producing SSMB in a storage ring. 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600" dirty="0"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/>
              <a:t>The combination of dispersion and modulation regions produces fixed points (and thus SSMB) at harmonics or multiples of the modulation wavelength. 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SSMB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can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serve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as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many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radiation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sources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such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as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EUV,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THz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, and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Pump</a:t>
            </a:r>
            <a:r>
              <a:rPr lang="en-US" altLang="ko-KR" sz="1600" dirty="0">
                <a:solidFill>
                  <a:srgbClr val="1F1F1F"/>
                </a:solidFill>
                <a:latin typeface="Arial Unicode MS"/>
                <a:ea typeface="inherit"/>
              </a:rPr>
              <a:t>-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Probe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ko-KR" altLang="ko-KR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The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future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plan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is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to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resolve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technical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issues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and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conduct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research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on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the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proof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 of </a:t>
            </a:r>
            <a:r>
              <a:rPr kumimoji="0" lang="ko-KR" altLang="ko-KR" sz="16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principle</a:t>
            </a: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 Unicode MS"/>
                <a:ea typeface="inherit"/>
              </a:rPr>
              <a:t>.</a:t>
            </a:r>
            <a:r>
              <a:rPr kumimoji="0" lang="ko-KR" altLang="ko-KR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600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854EEA9B-9EE7-B872-966D-9B5049F25CD7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17</a:t>
            </a:fld>
            <a:endParaRPr lang="ko-KR" altLang="en-US" sz="1600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3726F1A-6023-21E4-D23A-EDE9CBBBE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4119BDC-DB1A-E9A0-D472-FA672702B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0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EC9FB-7C2F-426F-9130-1879569A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5AD91F71-8352-AFE5-DD33-DF0F8D13949C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18</a:t>
            </a:fld>
            <a:r>
              <a:rPr lang="en-US" altLang="ko-KR" sz="1600" b="1" dirty="0"/>
              <a:t>/23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731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C2B11-41FB-5AC2-2D1C-516F13B43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E4068A-E96F-6956-A7A3-C0B31888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>
                <a:latin typeface="+mj-lt"/>
                <a:cs typeface="Times New Roman" panose="02020603050405020304" pitchFamily="18" charset="0"/>
              </a:rPr>
              <a:t>Index</a:t>
            </a:r>
            <a:endParaRPr lang="ko-KR" alt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30F46-B6DD-9050-79DE-639B3F02F37F}"/>
              </a:ext>
            </a:extLst>
          </p:cNvPr>
          <p:cNvSpPr txBox="1"/>
          <p:nvPr/>
        </p:nvSpPr>
        <p:spPr>
          <a:xfrm>
            <a:off x="405449" y="1005003"/>
            <a:ext cx="8333101" cy="4882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>
                <a:cs typeface="Times New Roman" panose="02020603050405020304" pitchFamily="18" charset="0"/>
              </a:rPr>
              <a:t>Introduction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2000" b="1" dirty="0"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>
                <a:cs typeface="Times New Roman" panose="02020603050405020304" pitchFamily="18" charset="0"/>
              </a:rPr>
              <a:t>SSMB Theory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cs typeface="Times New Roman" panose="02020603050405020304" pitchFamily="18" charset="0"/>
              </a:rPr>
              <a:t>SSMB Mechanism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cs typeface="Times New Roman" panose="02020603050405020304" pitchFamily="18" charset="0"/>
              </a:rPr>
              <a:t>Dual Modulation Analysis</a:t>
            </a:r>
          </a:p>
          <a:p>
            <a:pPr marL="884408" lvl="1" indent="-4272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>
                <a:cs typeface="Times New Roman" panose="02020603050405020304" pitchFamily="18" charset="0"/>
              </a:rPr>
              <a:t>Long Wavelength Beating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>
                <a:cs typeface="Times New Roman" panose="02020603050405020304" pitchFamily="18" charset="0"/>
              </a:rPr>
              <a:t>Application of SSMB</a:t>
            </a:r>
          </a:p>
          <a:p>
            <a:pPr marL="884408" marR="0" lvl="1" indent="-42720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Sans Serif"/>
                <a:cs typeface="Times New Roman" panose="02020603050405020304" pitchFamily="18" charset="0"/>
              </a:rPr>
              <a:t>Simulation Method</a:t>
            </a:r>
          </a:p>
          <a:p>
            <a:pPr marL="884408" marR="0" lvl="1" indent="-427208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Sans Serif"/>
                <a:cs typeface="Times New Roman" panose="02020603050405020304" pitchFamily="18" charset="0"/>
              </a:rPr>
              <a:t>Radiation source</a:t>
            </a:r>
            <a:endParaRPr lang="en-US" altLang="ko-KR" sz="2000" b="1" dirty="0"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>
                <a:cs typeface="Times New Roman" panose="02020603050405020304" pitchFamily="18" charset="0"/>
              </a:rPr>
              <a:t>Drawback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2000" b="1" dirty="0">
              <a:cs typeface="Times New Roman" panose="02020603050405020304" pitchFamily="18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0EC7973F-73E4-4C11-97E8-F180EF8CF347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2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6489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9F74C-ECA8-CFB3-93D5-526A55E51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CC7BF5-FE67-EA47-7852-FB80EDB6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3200" kern="1200" dirty="0"/>
              <a:t>Introduction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498A609-3406-178D-1F00-237D2A816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25" y="803818"/>
            <a:ext cx="7684262" cy="4433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B34EB6-6A0F-45C7-5B91-8BEC3484557C}"/>
              </a:ext>
            </a:extLst>
          </p:cNvPr>
          <p:cNvSpPr txBox="1"/>
          <p:nvPr/>
        </p:nvSpPr>
        <p:spPr>
          <a:xfrm>
            <a:off x="591627" y="5494577"/>
            <a:ext cx="792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Combined the two approaches. The new approach would invoke a </a:t>
            </a:r>
            <a:r>
              <a:rPr lang="en-US" altLang="ko-KR" dirty="0">
                <a:solidFill>
                  <a:srgbClr val="C00000"/>
                </a:solidFill>
              </a:rPr>
              <a:t>storage ring for high repetition rate </a:t>
            </a:r>
            <a:r>
              <a:rPr lang="en-US" altLang="ko-KR" dirty="0"/>
              <a:t>and a </a:t>
            </a:r>
            <a:r>
              <a:rPr lang="en-US" altLang="ko-KR" dirty="0" err="1">
                <a:solidFill>
                  <a:srgbClr val="C00000"/>
                </a:solidFill>
              </a:rPr>
              <a:t>microbunched</a:t>
            </a:r>
            <a:r>
              <a:rPr lang="en-US" altLang="ko-KR" dirty="0">
                <a:solidFill>
                  <a:srgbClr val="C00000"/>
                </a:solidFill>
              </a:rPr>
              <a:t> beam for high peak power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40FCEF81-A914-4F69-73AF-4D747D946BA7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3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293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C0A30-6E3E-BD14-AA05-147C43E69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C5AE9754-F6E4-5994-0875-470BD96C752D}"/>
              </a:ext>
            </a:extLst>
          </p:cNvPr>
          <p:cNvGrpSpPr/>
          <p:nvPr/>
        </p:nvGrpSpPr>
        <p:grpSpPr>
          <a:xfrm>
            <a:off x="206661" y="1674889"/>
            <a:ext cx="2907229" cy="3260380"/>
            <a:chOff x="2204518" y="1620569"/>
            <a:chExt cx="2469928" cy="3260380"/>
          </a:xfrm>
        </p:grpSpPr>
        <p:pic>
          <p:nvPicPr>
            <p:cNvPr id="1026" name="Picture 2" descr="Sine Wave&quot; 이미지 – 찾아보기 7,488 스톡 사진, 벡터 및 비디오 | Adobe Stock">
              <a:extLst>
                <a:ext uri="{FF2B5EF4-FFF2-40B4-BE49-F238E27FC236}">
                  <a16:creationId xmlns:a16="http://schemas.microsoft.com/office/drawing/2014/main" id="{6848C792-A29A-0115-7191-FD0A359B33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3" t="1750" r="18620" b="3168"/>
            <a:stretch/>
          </p:blipFill>
          <p:spPr bwMode="auto">
            <a:xfrm>
              <a:off x="2598346" y="1620569"/>
              <a:ext cx="1992695" cy="3260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39B6344-04B3-F5E0-3959-D62251AFDABB}"/>
                </a:ext>
              </a:extLst>
            </p:cNvPr>
            <p:cNvSpPr/>
            <p:nvPr/>
          </p:nvSpPr>
          <p:spPr>
            <a:xfrm rot="1131188">
              <a:off x="2204518" y="3241404"/>
              <a:ext cx="787652" cy="516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7207D5BE-BE80-50D6-98AF-92757CE8CA64}"/>
                </a:ext>
              </a:extLst>
            </p:cNvPr>
            <p:cNvSpPr/>
            <p:nvPr/>
          </p:nvSpPr>
          <p:spPr>
            <a:xfrm rot="20106336" flipH="1">
              <a:off x="4491836" y="3143857"/>
              <a:ext cx="182610" cy="213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9557F61D-C704-480C-9FFE-0F80DE8D3847}"/>
              </a:ext>
            </a:extLst>
          </p:cNvPr>
          <p:cNvCxnSpPr>
            <a:cxnSpLocks/>
          </p:cNvCxnSpPr>
          <p:nvPr/>
        </p:nvCxnSpPr>
        <p:spPr>
          <a:xfrm flipV="1">
            <a:off x="2371914" y="1982709"/>
            <a:ext cx="0" cy="2344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2B7BAFC9-E22B-2FD7-C0DE-DE0BC9CC5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3200" kern="1200" dirty="0"/>
              <a:t>SSMB Mechanism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C532BC-BA50-028B-DC8A-8880F24ECD5F}"/>
              </a:ext>
            </a:extLst>
          </p:cNvPr>
          <p:cNvSpPr txBox="1"/>
          <p:nvPr/>
        </p:nvSpPr>
        <p:spPr>
          <a:xfrm>
            <a:off x="387706" y="865987"/>
            <a:ext cx="142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Modulation</a:t>
            </a:r>
            <a:endParaRPr lang="ko-KR" altLang="en-US" b="1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B27B0138-B3A2-55E1-F3D6-4FFA77B80FDA}"/>
              </a:ext>
            </a:extLst>
          </p:cNvPr>
          <p:cNvSpPr/>
          <p:nvPr/>
        </p:nvSpPr>
        <p:spPr>
          <a:xfrm>
            <a:off x="2015002" y="2299097"/>
            <a:ext cx="713823" cy="23000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B1BC2AA2-1026-20C9-B1DB-F6A604F096F3}"/>
              </a:ext>
            </a:extLst>
          </p:cNvPr>
          <p:cNvCxnSpPr>
            <a:cxnSpLocks/>
          </p:cNvCxnSpPr>
          <p:nvPr/>
        </p:nvCxnSpPr>
        <p:spPr>
          <a:xfrm>
            <a:off x="135802" y="3295461"/>
            <a:ext cx="31687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9F75D7-C7B7-1E8B-3B40-78C058FCE5D2}"/>
                  </a:ext>
                </a:extLst>
              </p:cNvPr>
              <p:cNvSpPr txBox="1"/>
              <p:nvPr/>
            </p:nvSpPr>
            <p:spPr>
              <a:xfrm>
                <a:off x="3124434" y="3275058"/>
                <a:ext cx="180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9F75D7-C7B7-1E8B-3B40-78C058FCE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34" y="3275058"/>
                <a:ext cx="180306" cy="276999"/>
              </a:xfrm>
              <a:prstGeom prst="rect">
                <a:avLst/>
              </a:prstGeom>
              <a:blipFill>
                <a:blip r:embed="rId3"/>
                <a:stretch>
                  <a:fillRect l="-17241" r="-137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17C376-3F28-5980-630C-C2534F5E9D6B}"/>
                  </a:ext>
                </a:extLst>
              </p:cNvPr>
              <p:cNvSpPr txBox="1"/>
              <p:nvPr/>
            </p:nvSpPr>
            <p:spPr>
              <a:xfrm>
                <a:off x="2121302" y="1838595"/>
                <a:ext cx="215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17C376-3F28-5980-630C-C2534F5E9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302" y="1838595"/>
                <a:ext cx="215700" cy="276999"/>
              </a:xfrm>
              <a:prstGeom prst="rect">
                <a:avLst/>
              </a:prstGeom>
              <a:blipFill>
                <a:blip r:embed="rId4"/>
                <a:stretch>
                  <a:fillRect l="-25714" r="-20000" b="-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95343EB-6A36-729A-FB51-46B8DA66E776}"/>
              </a:ext>
            </a:extLst>
          </p:cNvPr>
          <p:cNvSpPr txBox="1"/>
          <p:nvPr/>
        </p:nvSpPr>
        <p:spPr>
          <a:xfrm>
            <a:off x="2845437" y="1872861"/>
            <a:ext cx="738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High energy gain</a:t>
            </a:r>
            <a:endParaRPr lang="ko-KR" alt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852E46-29BA-4766-35B0-C2DA3D93D52C}"/>
              </a:ext>
            </a:extLst>
          </p:cNvPr>
          <p:cNvSpPr txBox="1"/>
          <p:nvPr/>
        </p:nvSpPr>
        <p:spPr>
          <a:xfrm>
            <a:off x="1348091" y="1872861"/>
            <a:ext cx="738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Low energy gain</a:t>
            </a:r>
            <a:endParaRPr lang="ko-KR" altLang="en-US" sz="1400" dirty="0"/>
          </a:p>
        </p:txBody>
      </p:sp>
      <p:cxnSp>
        <p:nvCxnSpPr>
          <p:cNvPr id="1024" name="직선 화살표 연결선 1023">
            <a:extLst>
              <a:ext uri="{FF2B5EF4-FFF2-40B4-BE49-F238E27FC236}">
                <a16:creationId xmlns:a16="http://schemas.microsoft.com/office/drawing/2014/main" id="{857CEB8F-048D-DD07-DEDE-0ECE11F13538}"/>
              </a:ext>
            </a:extLst>
          </p:cNvPr>
          <p:cNvCxnSpPr>
            <a:cxnSpLocks/>
          </p:cNvCxnSpPr>
          <p:nvPr/>
        </p:nvCxnSpPr>
        <p:spPr>
          <a:xfrm>
            <a:off x="3803561" y="3295461"/>
            <a:ext cx="21743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직선 화살표 연결선 1026">
            <a:extLst>
              <a:ext uri="{FF2B5EF4-FFF2-40B4-BE49-F238E27FC236}">
                <a16:creationId xmlns:a16="http://schemas.microsoft.com/office/drawing/2014/main" id="{F98E9FFB-0A6C-0B6A-BFE5-BC35FB3B77AA}"/>
              </a:ext>
            </a:extLst>
          </p:cNvPr>
          <p:cNvCxnSpPr>
            <a:cxnSpLocks/>
          </p:cNvCxnSpPr>
          <p:nvPr/>
        </p:nvCxnSpPr>
        <p:spPr>
          <a:xfrm flipV="1">
            <a:off x="4798952" y="2454721"/>
            <a:ext cx="0" cy="1725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직선 화살표 연결선 1029">
            <a:extLst>
              <a:ext uri="{FF2B5EF4-FFF2-40B4-BE49-F238E27FC236}">
                <a16:creationId xmlns:a16="http://schemas.microsoft.com/office/drawing/2014/main" id="{2FE56DD8-541C-48C8-4D44-CD8B851C13F5}"/>
              </a:ext>
            </a:extLst>
          </p:cNvPr>
          <p:cNvCxnSpPr>
            <a:cxnSpLocks/>
          </p:cNvCxnSpPr>
          <p:nvPr/>
        </p:nvCxnSpPr>
        <p:spPr>
          <a:xfrm>
            <a:off x="6780935" y="3295461"/>
            <a:ext cx="21743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직선 화살표 연결선 1030">
            <a:extLst>
              <a:ext uri="{FF2B5EF4-FFF2-40B4-BE49-F238E27FC236}">
                <a16:creationId xmlns:a16="http://schemas.microsoft.com/office/drawing/2014/main" id="{409DEE8C-E3B1-3B9E-069C-4DE062A7B186}"/>
              </a:ext>
            </a:extLst>
          </p:cNvPr>
          <p:cNvCxnSpPr>
            <a:cxnSpLocks/>
          </p:cNvCxnSpPr>
          <p:nvPr/>
        </p:nvCxnSpPr>
        <p:spPr>
          <a:xfrm flipV="1">
            <a:off x="7776326" y="2454721"/>
            <a:ext cx="0" cy="1725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타원 30">
            <a:extLst>
              <a:ext uri="{FF2B5EF4-FFF2-40B4-BE49-F238E27FC236}">
                <a16:creationId xmlns:a16="http://schemas.microsoft.com/office/drawing/2014/main" id="{E26F3AD4-2742-9401-47D2-131593A187DF}"/>
              </a:ext>
            </a:extLst>
          </p:cNvPr>
          <p:cNvSpPr/>
          <p:nvPr/>
        </p:nvSpPr>
        <p:spPr>
          <a:xfrm>
            <a:off x="4101429" y="3083331"/>
            <a:ext cx="1455401" cy="4242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sp>
        <p:nvSpPr>
          <p:cNvPr id="1029" name="타원 1028">
            <a:extLst>
              <a:ext uri="{FF2B5EF4-FFF2-40B4-BE49-F238E27FC236}">
                <a16:creationId xmlns:a16="http://schemas.microsoft.com/office/drawing/2014/main" id="{EDC74117-73D6-6395-C3AC-1B2102F4655D}"/>
              </a:ext>
            </a:extLst>
          </p:cNvPr>
          <p:cNvSpPr/>
          <p:nvPr/>
        </p:nvSpPr>
        <p:spPr>
          <a:xfrm rot="19800000">
            <a:off x="7078803" y="3083331"/>
            <a:ext cx="1455401" cy="42426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2" name="TextBox 1031">
                <a:extLst>
                  <a:ext uri="{FF2B5EF4-FFF2-40B4-BE49-F238E27FC236}">
                    <a16:creationId xmlns:a16="http://schemas.microsoft.com/office/drawing/2014/main" id="{B0A88DB7-037C-FB2A-4B7B-03E66415BDB4}"/>
                  </a:ext>
                </a:extLst>
              </p:cNvPr>
              <p:cNvSpPr txBox="1"/>
              <p:nvPr/>
            </p:nvSpPr>
            <p:spPr>
              <a:xfrm>
                <a:off x="5725001" y="3317373"/>
                <a:ext cx="180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032" name="TextBox 1031">
                <a:extLst>
                  <a:ext uri="{FF2B5EF4-FFF2-40B4-BE49-F238E27FC236}">
                    <a16:creationId xmlns:a16="http://schemas.microsoft.com/office/drawing/2014/main" id="{B0A88DB7-037C-FB2A-4B7B-03E66415B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001" y="3317373"/>
                <a:ext cx="180306" cy="276999"/>
              </a:xfrm>
              <a:prstGeom prst="rect">
                <a:avLst/>
              </a:prstGeom>
              <a:blipFill>
                <a:blip r:embed="rId5"/>
                <a:stretch>
                  <a:fillRect l="-16667" r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3" name="TextBox 1032">
                <a:extLst>
                  <a:ext uri="{FF2B5EF4-FFF2-40B4-BE49-F238E27FC236}">
                    <a16:creationId xmlns:a16="http://schemas.microsoft.com/office/drawing/2014/main" id="{A413AA10-C049-53E6-F316-2159002BA3A7}"/>
                  </a:ext>
                </a:extLst>
              </p:cNvPr>
              <p:cNvSpPr txBox="1"/>
              <p:nvPr/>
            </p:nvSpPr>
            <p:spPr>
              <a:xfrm>
                <a:off x="4479449" y="2461364"/>
                <a:ext cx="196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33" name="TextBox 1032">
                <a:extLst>
                  <a:ext uri="{FF2B5EF4-FFF2-40B4-BE49-F238E27FC236}">
                    <a16:creationId xmlns:a16="http://schemas.microsoft.com/office/drawing/2014/main" id="{A413AA10-C049-53E6-F316-2159002BA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449" y="2461364"/>
                <a:ext cx="196592" cy="276999"/>
              </a:xfrm>
              <a:prstGeom prst="rect">
                <a:avLst/>
              </a:prstGeom>
              <a:blipFill>
                <a:blip r:embed="rId6"/>
                <a:stretch>
                  <a:fillRect l="-28125" r="-21875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Box 1033">
                <a:extLst>
                  <a:ext uri="{FF2B5EF4-FFF2-40B4-BE49-F238E27FC236}">
                    <a16:creationId xmlns:a16="http://schemas.microsoft.com/office/drawing/2014/main" id="{577F82B5-CA96-0BFC-A8FC-C591D08D7B75}"/>
                  </a:ext>
                </a:extLst>
              </p:cNvPr>
              <p:cNvSpPr txBox="1"/>
              <p:nvPr/>
            </p:nvSpPr>
            <p:spPr>
              <a:xfrm>
                <a:off x="7456822" y="2461364"/>
                <a:ext cx="196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34" name="TextBox 1033">
                <a:extLst>
                  <a:ext uri="{FF2B5EF4-FFF2-40B4-BE49-F238E27FC236}">
                    <a16:creationId xmlns:a16="http://schemas.microsoft.com/office/drawing/2014/main" id="{577F82B5-CA96-0BFC-A8FC-C591D08D7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822" y="2461364"/>
                <a:ext cx="196592" cy="276999"/>
              </a:xfrm>
              <a:prstGeom prst="rect">
                <a:avLst/>
              </a:prstGeom>
              <a:blipFill>
                <a:blip r:embed="rId7"/>
                <a:stretch>
                  <a:fillRect l="-28125" r="-21875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E57DDCE0-5C8B-2AE8-A4CA-A0BA82892461}"/>
                  </a:ext>
                </a:extLst>
              </p:cNvPr>
              <p:cNvSpPr txBox="1"/>
              <p:nvPr/>
            </p:nvSpPr>
            <p:spPr>
              <a:xfrm>
                <a:off x="8716137" y="3317373"/>
                <a:ext cx="180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E57DDCE0-5C8B-2AE8-A4CA-A0BA82892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137" y="3317373"/>
                <a:ext cx="180306" cy="276999"/>
              </a:xfrm>
              <a:prstGeom prst="rect">
                <a:avLst/>
              </a:prstGeom>
              <a:blipFill>
                <a:blip r:embed="rId8"/>
                <a:stretch>
                  <a:fillRect l="-17241" r="-137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" name="화살표: 오른쪽 1035">
            <a:extLst>
              <a:ext uri="{FF2B5EF4-FFF2-40B4-BE49-F238E27FC236}">
                <a16:creationId xmlns:a16="http://schemas.microsoft.com/office/drawing/2014/main" id="{2B9837C5-8538-8B38-5601-1916FE5BEE6C}"/>
              </a:ext>
            </a:extLst>
          </p:cNvPr>
          <p:cNvSpPr/>
          <p:nvPr/>
        </p:nvSpPr>
        <p:spPr>
          <a:xfrm>
            <a:off x="6194464" y="3147910"/>
            <a:ext cx="432987" cy="27699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9B361BE3-6171-662B-5FFE-75166FE0D9C2}"/>
              </a:ext>
            </a:extLst>
          </p:cNvPr>
          <p:cNvSpPr txBox="1"/>
          <p:nvPr/>
        </p:nvSpPr>
        <p:spPr>
          <a:xfrm>
            <a:off x="5632729" y="2818222"/>
            <a:ext cx="1550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After modulation</a:t>
            </a:r>
            <a:endParaRPr lang="ko-KR" altLang="en-US" sz="1400" dirty="0"/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81F9764D-654A-8943-4259-D8EE03625714}"/>
              </a:ext>
            </a:extLst>
          </p:cNvPr>
          <p:cNvSpPr txBox="1"/>
          <p:nvPr/>
        </p:nvSpPr>
        <p:spPr>
          <a:xfrm>
            <a:off x="670214" y="4743041"/>
            <a:ext cx="7749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In a storage ring, </a:t>
            </a:r>
            <a:r>
              <a:rPr lang="en-US" altLang="ko-KR" b="1" dirty="0"/>
              <a:t>modulation</a:t>
            </a:r>
            <a:r>
              <a:rPr lang="en-US" altLang="ko-KR" dirty="0"/>
              <a:t> refers to variations in the energy or density of the particle beam along its longitudinal profile. These modulations can be induced by RF fields, undulator with lasers, or other interactions.</a:t>
            </a:r>
            <a:endParaRPr lang="ko-KR" altLang="en-US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7C0AA102-736F-52DD-1E46-E818E271E024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4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7699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A8A22-AD3C-9961-9142-B4ACD4643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D11463-9C24-FC62-CAE6-C23F9613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3200" kern="1200" dirty="0"/>
              <a:t>SSMB Mechanism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7EBEC-EA6B-5087-8B34-33234E35E538}"/>
              </a:ext>
            </a:extLst>
          </p:cNvPr>
          <p:cNvSpPr txBox="1"/>
          <p:nvPr/>
        </p:nvSpPr>
        <p:spPr>
          <a:xfrm>
            <a:off x="387706" y="865987"/>
            <a:ext cx="142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RF-bucket</a:t>
            </a:r>
            <a:endParaRPr lang="ko-KR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92E777-D480-0D09-7124-788EBF0DD836}"/>
                  </a:ext>
                </a:extLst>
              </p:cNvPr>
              <p:cNvSpPr txBox="1"/>
              <p:nvPr/>
            </p:nvSpPr>
            <p:spPr>
              <a:xfrm>
                <a:off x="1690409" y="1191629"/>
                <a:ext cx="594714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𝑒𝑉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𝑟𝑓</m:t>
                                      </m:r>
                                    </m:sub>
                                  </m:s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92E777-D480-0D09-7124-788EBF0DD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409" y="1191629"/>
                <a:ext cx="5947141" cy="518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0E7DA069-DF33-3FCC-1C63-F57C7C76B0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2994" y="2746986"/>
            <a:ext cx="4260203" cy="3195153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143B7A90-69D6-F47F-E41B-3A420647BEC4}"/>
              </a:ext>
            </a:extLst>
          </p:cNvPr>
          <p:cNvSpPr/>
          <p:nvPr/>
        </p:nvSpPr>
        <p:spPr>
          <a:xfrm>
            <a:off x="1690409" y="3118556"/>
            <a:ext cx="2181885" cy="218188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45522D-4E42-0D51-66E4-B746DE947C2D}"/>
              </a:ext>
            </a:extLst>
          </p:cNvPr>
          <p:cNvSpPr txBox="1"/>
          <p:nvPr/>
        </p:nvSpPr>
        <p:spPr>
          <a:xfrm>
            <a:off x="1374035" y="232494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AD2222"/>
                </a:solidFill>
              </a:rPr>
              <a:t>RF-bucket</a:t>
            </a:r>
            <a:endParaRPr lang="ko-KR" altLang="en-US" dirty="0">
              <a:solidFill>
                <a:srgbClr val="AD2222"/>
              </a:solidFill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25AB857B-06CA-D5A8-D0CE-F0F03568A815}"/>
              </a:ext>
            </a:extLst>
          </p:cNvPr>
          <p:cNvCxnSpPr>
            <a:stCxn id="14" idx="2"/>
            <a:endCxn id="12" idx="0"/>
          </p:cNvCxnSpPr>
          <p:nvPr/>
        </p:nvCxnSpPr>
        <p:spPr>
          <a:xfrm>
            <a:off x="1998565" y="2694281"/>
            <a:ext cx="782787" cy="4242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747779C-7E90-60C4-7D00-03DA73A3699D}"/>
              </a:ext>
            </a:extLst>
          </p:cNvPr>
          <p:cNvSpPr txBox="1"/>
          <p:nvPr/>
        </p:nvSpPr>
        <p:spPr>
          <a:xfrm>
            <a:off x="4642934" y="2746986"/>
            <a:ext cx="41916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An RF-bucket refers to the region in the longitudinal phase space where particles can remain stable. </a:t>
            </a:r>
            <a:br>
              <a:rPr lang="en-US" altLang="ko-KR" sz="1600" dirty="0"/>
            </a:b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Particles within the bucket oscillate stably, while particles outside the bucket move to another bucket.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dirty="0"/>
              <a:t>A fixed point is defined as a point in the particle's phase space where its position does not change with each turn.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ko-KR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652591-AF05-C516-B396-A818D218B224}"/>
                  </a:ext>
                </a:extLst>
              </p:cNvPr>
              <p:cNvSpPr txBox="1"/>
              <p:nvPr/>
            </p:nvSpPr>
            <p:spPr>
              <a:xfrm>
                <a:off x="3166449" y="1731435"/>
                <a:ext cx="3196201" cy="387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ko-KR" sz="1200" b="0" i="0" smtClean="0">
                                    <a:latin typeface="Cambria Math" panose="02040503050406030204" pitchFamily="18" charset="0"/>
                                  </a:rPr>
                                  <m:t>ΔT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ko-KR" sz="12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altLang="ko-KR" sz="1200" dirty="0"/>
                  <a:t>: Slippage factor</a:t>
                </a:r>
                <a:endParaRPr lang="ko-KR" altLang="en-US" sz="12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652591-AF05-C516-B396-A818D218B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449" y="1731435"/>
                <a:ext cx="3196201" cy="387157"/>
              </a:xfrm>
              <a:prstGeom prst="rect">
                <a:avLst/>
              </a:prstGeom>
              <a:blipFill>
                <a:blip r:embed="rId4"/>
                <a:stretch>
                  <a:fillRect t="-82813" b="-1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4">
            <a:extLst>
              <a:ext uri="{FF2B5EF4-FFF2-40B4-BE49-F238E27FC236}">
                <a16:creationId xmlns:a16="http://schemas.microsoft.com/office/drawing/2014/main" id="{6035598C-3C44-87E2-B883-17D3D957B5CA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5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1785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C488C-7EAC-EEAA-A425-103CD232A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9968FB-1385-DF35-5D3C-638FAB87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3200" kern="1200" dirty="0"/>
              <a:t>SSMB Mechanism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889528-3E05-9C7F-A40B-932A4BC7A0B9}"/>
              </a:ext>
            </a:extLst>
          </p:cNvPr>
          <p:cNvSpPr txBox="1"/>
          <p:nvPr/>
        </p:nvSpPr>
        <p:spPr>
          <a:xfrm>
            <a:off x="229489" y="1597891"/>
            <a:ext cx="1427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Storage ring</a:t>
            </a:r>
            <a:endParaRPr lang="ko-KR" altLang="en-US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DCE55-B115-FBFA-92A7-81C64AEAD661}"/>
              </a:ext>
            </a:extLst>
          </p:cNvPr>
          <p:cNvSpPr txBox="1"/>
          <p:nvPr/>
        </p:nvSpPr>
        <p:spPr>
          <a:xfrm>
            <a:off x="591627" y="962274"/>
            <a:ext cx="805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Key difference between Storage Ring and SSMB is </a:t>
            </a:r>
            <a:r>
              <a:rPr lang="en-US" altLang="ko-KR" b="1" dirty="0">
                <a:solidFill>
                  <a:srgbClr val="C00000"/>
                </a:solidFill>
              </a:rPr>
              <a:t>Modulation method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E8492-6497-79ED-05B9-26CFAA720589}"/>
              </a:ext>
            </a:extLst>
          </p:cNvPr>
          <p:cNvSpPr txBox="1"/>
          <p:nvPr/>
        </p:nvSpPr>
        <p:spPr>
          <a:xfrm>
            <a:off x="229489" y="3804203"/>
            <a:ext cx="1427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SSMB</a:t>
            </a:r>
            <a:endParaRPr lang="ko-KR" altLang="en-US" sz="1400" b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CC5B971-FA0B-CE25-5DBC-FCAD3190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602" y="1597890"/>
            <a:ext cx="2505736" cy="1835187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AC63CEF6-A31D-78E8-6E91-C8EF0AF2D5BB}"/>
              </a:ext>
            </a:extLst>
          </p:cNvPr>
          <p:cNvGrpSpPr/>
          <p:nvPr/>
        </p:nvGrpSpPr>
        <p:grpSpPr>
          <a:xfrm>
            <a:off x="1391351" y="3777518"/>
            <a:ext cx="2842239" cy="2046857"/>
            <a:chOff x="1898012" y="4351583"/>
            <a:chExt cx="2842239" cy="2046857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5A16E52C-267C-1596-14B5-BB184F3F1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8012" y="4351583"/>
              <a:ext cx="2842239" cy="2046857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CCF4BE33-51C9-A30B-EA97-F1543A643F60}"/>
                </a:ext>
              </a:extLst>
            </p:cNvPr>
            <p:cNvSpPr/>
            <p:nvPr/>
          </p:nvSpPr>
          <p:spPr>
            <a:xfrm>
              <a:off x="3898900" y="4351583"/>
              <a:ext cx="841351" cy="556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647A140E-F297-2CD8-2D5D-0CB46AA3D4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39461" y="1505948"/>
            <a:ext cx="4124555" cy="3093416"/>
          </a:xfrm>
          <a:prstGeom prst="rect">
            <a:avLst/>
          </a:prstGeom>
        </p:spPr>
      </p:pic>
      <p:sp>
        <p:nvSpPr>
          <p:cNvPr id="26" name="화살표: 왼쪽/오른쪽 25">
            <a:extLst>
              <a:ext uri="{FF2B5EF4-FFF2-40B4-BE49-F238E27FC236}">
                <a16:creationId xmlns:a16="http://schemas.microsoft.com/office/drawing/2014/main" id="{2E558CA0-C47C-0E6A-D424-8021CF66DAF4}"/>
              </a:ext>
            </a:extLst>
          </p:cNvPr>
          <p:cNvSpPr/>
          <p:nvPr/>
        </p:nvSpPr>
        <p:spPr>
          <a:xfrm>
            <a:off x="6156357" y="2611822"/>
            <a:ext cx="733330" cy="28971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화살표: 왼쪽/오른쪽 26">
            <a:extLst>
              <a:ext uri="{FF2B5EF4-FFF2-40B4-BE49-F238E27FC236}">
                <a16:creationId xmlns:a16="http://schemas.microsoft.com/office/drawing/2014/main" id="{66C62DE1-08A8-569D-8BD1-59C6923A7BC8}"/>
              </a:ext>
            </a:extLst>
          </p:cNvPr>
          <p:cNvSpPr/>
          <p:nvPr/>
        </p:nvSpPr>
        <p:spPr>
          <a:xfrm>
            <a:off x="6156357" y="3065943"/>
            <a:ext cx="733330" cy="289711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1504F9-F1DD-60CA-ED89-FED97B29F066}"/>
                  </a:ext>
                </a:extLst>
              </p:cNvPr>
              <p:cNvSpPr txBox="1"/>
              <p:nvPr/>
            </p:nvSpPr>
            <p:spPr>
              <a:xfrm>
                <a:off x="5437398" y="3927481"/>
                <a:ext cx="290457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b="0" dirty="0">
                    <a:solidFill>
                      <a:srgbClr val="C00000"/>
                    </a:solidFill>
                  </a:rPr>
                  <a:t>SSMB: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=200 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nm</m:t>
                    </m:r>
                    <m:r>
                      <a:rPr lang="en-US" altLang="ko-KR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−2 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br>
                  <a:rPr lang="en-US" altLang="ko-KR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</a:br>
                <a:endParaRPr lang="ko-KR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1504F9-F1DD-60CA-ED89-FED97B29F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398" y="3927481"/>
                <a:ext cx="2904578" cy="553998"/>
              </a:xfrm>
              <a:prstGeom prst="rect">
                <a:avLst/>
              </a:prstGeom>
              <a:blipFill>
                <a:blip r:embed="rId5"/>
                <a:stretch>
                  <a:fillRect l="-5042" t="-14286" r="-23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18C133-9756-A3D9-072D-2A78724EE3CE}"/>
                  </a:ext>
                </a:extLst>
              </p:cNvPr>
              <p:cNvSpPr txBox="1"/>
              <p:nvPr/>
            </p:nvSpPr>
            <p:spPr>
              <a:xfrm>
                <a:off x="4718250" y="1734538"/>
                <a:ext cx="41669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b="0" dirty="0">
                    <a:solidFill>
                      <a:srgbClr val="0070C0"/>
                    </a:solidFill>
                  </a:rPr>
                  <a:t>Storage ring: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=0.6 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PLS</m:t>
                        </m:r>
                        <m:r>
                          <a:rPr lang="en-US" altLang="ko-KR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II</m:t>
                        </m:r>
                      </m:e>
                    </m:d>
                    <m:r>
                      <a:rPr lang="en-US" altLang="ko-K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≈~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ko-KR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18C133-9756-A3D9-072D-2A78724EE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250" y="1734538"/>
                <a:ext cx="4166975" cy="276999"/>
              </a:xfrm>
              <a:prstGeom prst="rect">
                <a:avLst/>
              </a:prstGeom>
              <a:blipFill>
                <a:blip r:embed="rId6"/>
                <a:stretch>
                  <a:fillRect l="-3509" t="-28889" r="-585" b="-5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그림 28">
            <a:extLst>
              <a:ext uri="{FF2B5EF4-FFF2-40B4-BE49-F238E27FC236}">
                <a16:creationId xmlns:a16="http://schemas.microsoft.com/office/drawing/2014/main" id="{F1A1EADB-2DFF-704D-BE9B-2F428F43FDF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8954"/>
          <a:stretch/>
        </p:blipFill>
        <p:spPr>
          <a:xfrm>
            <a:off x="4412234" y="4708001"/>
            <a:ext cx="4379355" cy="963552"/>
          </a:xfrm>
          <a:prstGeom prst="rect">
            <a:avLst/>
          </a:prstGeom>
        </p:spPr>
      </p:pic>
      <p:sp>
        <p:nvSpPr>
          <p:cNvPr id="6" name="슬라이드 번호 개체 틀 4">
            <a:extLst>
              <a:ext uri="{FF2B5EF4-FFF2-40B4-BE49-F238E27FC236}">
                <a16:creationId xmlns:a16="http://schemas.microsoft.com/office/drawing/2014/main" id="{6C50BC70-886C-6359-18B4-A67D0B880038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6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7351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348BF-4D95-A988-1820-18F039ABE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00E83235-275F-C8B0-21CA-751474B4E19A}"/>
              </a:ext>
            </a:extLst>
          </p:cNvPr>
          <p:cNvCxnSpPr/>
          <p:nvPr/>
        </p:nvCxnSpPr>
        <p:spPr>
          <a:xfrm>
            <a:off x="7020751" y="1991762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9BDC619A-2F62-108D-A2BC-FE623661C83E}"/>
              </a:ext>
            </a:extLst>
          </p:cNvPr>
          <p:cNvCxnSpPr/>
          <p:nvPr/>
        </p:nvCxnSpPr>
        <p:spPr>
          <a:xfrm>
            <a:off x="7393936" y="1991762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3EF3A514-172C-C366-160A-85AC542032DC}"/>
              </a:ext>
            </a:extLst>
          </p:cNvPr>
          <p:cNvCxnSpPr/>
          <p:nvPr/>
        </p:nvCxnSpPr>
        <p:spPr>
          <a:xfrm>
            <a:off x="5154390" y="1991762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79E3D0A0-8310-554F-9EDD-E6949564322E}"/>
              </a:ext>
            </a:extLst>
          </p:cNvPr>
          <p:cNvCxnSpPr/>
          <p:nvPr/>
        </p:nvCxnSpPr>
        <p:spPr>
          <a:xfrm>
            <a:off x="5527575" y="1991762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4DE3434-020B-41A8-901E-FBBE86769E10}"/>
              </a:ext>
            </a:extLst>
          </p:cNvPr>
          <p:cNvCxnSpPr/>
          <p:nvPr/>
        </p:nvCxnSpPr>
        <p:spPr>
          <a:xfrm>
            <a:off x="5901400" y="1991762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066DE021-E468-9644-0B22-E748D4F10EA8}"/>
              </a:ext>
            </a:extLst>
          </p:cNvPr>
          <p:cNvCxnSpPr/>
          <p:nvPr/>
        </p:nvCxnSpPr>
        <p:spPr>
          <a:xfrm>
            <a:off x="6647566" y="1991762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BF4C607D-981E-A1D3-EB2D-166ADCA9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3200" kern="1200" dirty="0"/>
              <a:t>SSMB Mechanism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355F9A17-99D6-A4E2-690B-2B975CABABBC}"/>
              </a:ext>
            </a:extLst>
          </p:cNvPr>
          <p:cNvCxnSpPr>
            <a:cxnSpLocks/>
          </p:cNvCxnSpPr>
          <p:nvPr/>
        </p:nvCxnSpPr>
        <p:spPr>
          <a:xfrm>
            <a:off x="114171" y="3209165"/>
            <a:ext cx="3326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91475D56-5A81-5E5F-D4D5-9DE6C35EDE65}"/>
              </a:ext>
            </a:extLst>
          </p:cNvPr>
          <p:cNvCxnSpPr>
            <a:cxnSpLocks/>
          </p:cNvCxnSpPr>
          <p:nvPr/>
        </p:nvCxnSpPr>
        <p:spPr>
          <a:xfrm flipV="1">
            <a:off x="1391454" y="1075017"/>
            <a:ext cx="0" cy="42682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725C023F-1A81-FBD5-55DE-AAFCBE47ABD4}"/>
              </a:ext>
            </a:extLst>
          </p:cNvPr>
          <p:cNvSpPr/>
          <p:nvPr/>
        </p:nvSpPr>
        <p:spPr>
          <a:xfrm>
            <a:off x="1304026" y="1327150"/>
            <a:ext cx="174856" cy="374014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0A2597-6129-C9C0-147E-8A83A80D139C}"/>
                  </a:ext>
                </a:extLst>
              </p:cNvPr>
              <p:cNvSpPr txBox="1"/>
              <p:nvPr/>
            </p:nvSpPr>
            <p:spPr>
              <a:xfrm>
                <a:off x="3144764" y="3209164"/>
                <a:ext cx="180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0A2597-6129-C9C0-147E-8A83A80D1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764" y="3209164"/>
                <a:ext cx="180306" cy="276999"/>
              </a:xfrm>
              <a:prstGeom prst="rect">
                <a:avLst/>
              </a:prstGeom>
              <a:blipFill>
                <a:blip r:embed="rId2"/>
                <a:stretch>
                  <a:fillRect l="-17241" r="-137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A079AC-328F-96AF-DE37-14FD05777247}"/>
                  </a:ext>
                </a:extLst>
              </p:cNvPr>
              <p:cNvSpPr txBox="1"/>
              <p:nvPr/>
            </p:nvSpPr>
            <p:spPr>
              <a:xfrm>
                <a:off x="984812" y="1004841"/>
                <a:ext cx="196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A079AC-328F-96AF-DE37-14FD05777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12" y="1004841"/>
                <a:ext cx="196592" cy="276999"/>
              </a:xfrm>
              <a:prstGeom prst="rect">
                <a:avLst/>
              </a:prstGeom>
              <a:blipFill>
                <a:blip r:embed="rId3"/>
                <a:stretch>
                  <a:fillRect l="-28125" r="-21875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56F677EB-3778-8619-1C83-42D70948B009}"/>
              </a:ext>
            </a:extLst>
          </p:cNvPr>
          <p:cNvCxnSpPr/>
          <p:nvPr/>
        </p:nvCxnSpPr>
        <p:spPr>
          <a:xfrm>
            <a:off x="1000903" y="1991762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E70E9CFA-03AF-A796-D491-CB068B35AA26}"/>
              </a:ext>
            </a:extLst>
          </p:cNvPr>
          <p:cNvCxnSpPr/>
          <p:nvPr/>
        </p:nvCxnSpPr>
        <p:spPr>
          <a:xfrm>
            <a:off x="1778933" y="1991762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0F001E10-3E20-2AC1-4A03-24D3782AF31C}"/>
              </a:ext>
            </a:extLst>
          </p:cNvPr>
          <p:cNvCxnSpPr>
            <a:cxnSpLocks/>
          </p:cNvCxnSpPr>
          <p:nvPr/>
        </p:nvCxnSpPr>
        <p:spPr>
          <a:xfrm flipH="1">
            <a:off x="366728" y="2793183"/>
            <a:ext cx="249555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F2995C8C-B774-58A4-8927-FAB1629CBDF1}"/>
              </a:ext>
            </a:extLst>
          </p:cNvPr>
          <p:cNvCxnSpPr>
            <a:cxnSpLocks/>
          </p:cNvCxnSpPr>
          <p:nvPr/>
        </p:nvCxnSpPr>
        <p:spPr>
          <a:xfrm flipH="1">
            <a:off x="366728" y="3628551"/>
            <a:ext cx="249555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0A82F7-4CD2-568B-40EE-A84CF8F05FE8}"/>
                  </a:ext>
                </a:extLst>
              </p:cNvPr>
              <p:cNvSpPr txBox="1"/>
              <p:nvPr/>
            </p:nvSpPr>
            <p:spPr>
              <a:xfrm>
                <a:off x="2090308" y="2169992"/>
                <a:ext cx="1397754" cy="573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0A82F7-4CD2-568B-40EE-A84CF8F05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308" y="2169992"/>
                <a:ext cx="1397754" cy="573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CC5FB5-1E58-0024-DE02-994AB8921C21}"/>
                  </a:ext>
                </a:extLst>
              </p:cNvPr>
              <p:cNvSpPr txBox="1"/>
              <p:nvPr/>
            </p:nvSpPr>
            <p:spPr>
              <a:xfrm>
                <a:off x="2141978" y="3658458"/>
                <a:ext cx="1609351" cy="573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CC5FB5-1E58-0024-DE02-994AB8921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978" y="3658458"/>
                <a:ext cx="1609351" cy="573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CB2B1C-2B9F-5087-EB01-6625C2810881}"/>
                  </a:ext>
                </a:extLst>
              </p:cNvPr>
              <p:cNvSpPr txBox="1"/>
              <p:nvPr/>
            </p:nvSpPr>
            <p:spPr>
              <a:xfrm>
                <a:off x="1257854" y="4517276"/>
                <a:ext cx="13177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6CB2B1C-2B9F-5087-EB01-6625C2810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54" y="4517276"/>
                <a:ext cx="1317772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DF0B8C9-C948-26A8-63E2-ED13FA3959CC}"/>
                  </a:ext>
                </a:extLst>
              </p:cNvPr>
              <p:cNvSpPr txBox="1"/>
              <p:nvPr/>
            </p:nvSpPr>
            <p:spPr>
              <a:xfrm>
                <a:off x="200622" y="4517276"/>
                <a:ext cx="13177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DF0B8C9-C948-26A8-63E2-ED13FA395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22" y="4517276"/>
                <a:ext cx="1317772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타원 38">
            <a:extLst>
              <a:ext uri="{FF2B5EF4-FFF2-40B4-BE49-F238E27FC236}">
                <a16:creationId xmlns:a16="http://schemas.microsoft.com/office/drawing/2014/main" id="{AF0245B7-2034-1D17-F6DF-D6803A410A67}"/>
              </a:ext>
            </a:extLst>
          </p:cNvPr>
          <p:cNvSpPr/>
          <p:nvPr/>
        </p:nvSpPr>
        <p:spPr>
          <a:xfrm>
            <a:off x="1237103" y="3037541"/>
            <a:ext cx="292112" cy="34205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60093AE2-926E-7804-3E21-3E9E6483E746}"/>
              </a:ext>
            </a:extLst>
          </p:cNvPr>
          <p:cNvSpPr/>
          <p:nvPr/>
        </p:nvSpPr>
        <p:spPr>
          <a:xfrm>
            <a:off x="861889" y="3041964"/>
            <a:ext cx="292112" cy="34205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E80ACDA1-B729-9C01-1135-5C793C967CF4}"/>
              </a:ext>
            </a:extLst>
          </p:cNvPr>
          <p:cNvSpPr/>
          <p:nvPr/>
        </p:nvSpPr>
        <p:spPr>
          <a:xfrm>
            <a:off x="1622947" y="3041964"/>
            <a:ext cx="292112" cy="342058"/>
          </a:xfrm>
          <a:prstGeom prst="ellipse">
            <a:avLst/>
          </a:prstGeom>
          <a:noFill/>
          <a:ln w="28575">
            <a:solidFill>
              <a:srgbClr val="347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5A899F81-9C6B-DD59-C012-D081B281F382}"/>
              </a:ext>
            </a:extLst>
          </p:cNvPr>
          <p:cNvSpPr/>
          <p:nvPr/>
        </p:nvSpPr>
        <p:spPr>
          <a:xfrm>
            <a:off x="1237103" y="3448635"/>
            <a:ext cx="292112" cy="342058"/>
          </a:xfrm>
          <a:prstGeom prst="ellipse">
            <a:avLst/>
          </a:prstGeom>
          <a:noFill/>
          <a:ln w="28575">
            <a:solidFill>
              <a:srgbClr val="347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FD66B0D5-B6B7-B9AB-9C35-D31296453272}"/>
              </a:ext>
            </a:extLst>
          </p:cNvPr>
          <p:cNvSpPr/>
          <p:nvPr/>
        </p:nvSpPr>
        <p:spPr>
          <a:xfrm>
            <a:off x="1237103" y="2626448"/>
            <a:ext cx="292112" cy="34205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원호 44">
            <a:extLst>
              <a:ext uri="{FF2B5EF4-FFF2-40B4-BE49-F238E27FC236}">
                <a16:creationId xmlns:a16="http://schemas.microsoft.com/office/drawing/2014/main" id="{56B45E15-519A-5B3E-84EA-A96591F2A018}"/>
              </a:ext>
            </a:extLst>
          </p:cNvPr>
          <p:cNvSpPr/>
          <p:nvPr/>
        </p:nvSpPr>
        <p:spPr>
          <a:xfrm rot="16200000">
            <a:off x="967112" y="2785120"/>
            <a:ext cx="564442" cy="564442"/>
          </a:xfrm>
          <a:prstGeom prst="arc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원호 45">
            <a:extLst>
              <a:ext uri="{FF2B5EF4-FFF2-40B4-BE49-F238E27FC236}">
                <a16:creationId xmlns:a16="http://schemas.microsoft.com/office/drawing/2014/main" id="{2164AA84-BC70-74ED-E067-5CA762C81031}"/>
              </a:ext>
            </a:extLst>
          </p:cNvPr>
          <p:cNvSpPr/>
          <p:nvPr/>
        </p:nvSpPr>
        <p:spPr>
          <a:xfrm rot="5400000">
            <a:off x="1252932" y="3084234"/>
            <a:ext cx="564442" cy="564442"/>
          </a:xfrm>
          <a:prstGeom prst="arc">
            <a:avLst/>
          </a:prstGeom>
          <a:ln w="38100">
            <a:solidFill>
              <a:srgbClr val="347E98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466BC0CB-1CA0-F43D-5EB3-074EEE511112}"/>
              </a:ext>
            </a:extLst>
          </p:cNvPr>
          <p:cNvSpPr/>
          <p:nvPr/>
        </p:nvSpPr>
        <p:spPr>
          <a:xfrm>
            <a:off x="3993796" y="3197311"/>
            <a:ext cx="432987" cy="23168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D96CB-DC97-893C-FA96-9B1763FE14C5}"/>
              </a:ext>
            </a:extLst>
          </p:cNvPr>
          <p:cNvSpPr txBox="1"/>
          <p:nvPr/>
        </p:nvSpPr>
        <p:spPr>
          <a:xfrm>
            <a:off x="3432061" y="2867623"/>
            <a:ext cx="1550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After One turn</a:t>
            </a:r>
            <a:endParaRPr lang="ko-KR" altLang="en-US" sz="1400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869A95E-35A0-A26E-C48F-1103288EA0E3}"/>
              </a:ext>
            </a:extLst>
          </p:cNvPr>
          <p:cNvCxnSpPr>
            <a:cxnSpLocks/>
          </p:cNvCxnSpPr>
          <p:nvPr/>
        </p:nvCxnSpPr>
        <p:spPr>
          <a:xfrm>
            <a:off x="4991908" y="3209165"/>
            <a:ext cx="3326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973A6CE-87A2-4898-A52A-627E07893B1D}"/>
              </a:ext>
            </a:extLst>
          </p:cNvPr>
          <p:cNvCxnSpPr>
            <a:cxnSpLocks/>
          </p:cNvCxnSpPr>
          <p:nvPr/>
        </p:nvCxnSpPr>
        <p:spPr>
          <a:xfrm flipV="1">
            <a:off x="6274381" y="1075017"/>
            <a:ext cx="0" cy="42682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>
            <a:extLst>
              <a:ext uri="{FF2B5EF4-FFF2-40B4-BE49-F238E27FC236}">
                <a16:creationId xmlns:a16="http://schemas.microsoft.com/office/drawing/2014/main" id="{A5631CCB-0549-2867-235C-29FEC2CCDED8}"/>
              </a:ext>
            </a:extLst>
          </p:cNvPr>
          <p:cNvSpPr/>
          <p:nvPr/>
        </p:nvSpPr>
        <p:spPr>
          <a:xfrm>
            <a:off x="5811628" y="3049773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B36514-05DD-D77B-DAA7-7B4BFBCF232F}"/>
                  </a:ext>
                </a:extLst>
              </p:cNvPr>
              <p:cNvSpPr txBox="1"/>
              <p:nvPr/>
            </p:nvSpPr>
            <p:spPr>
              <a:xfrm>
                <a:off x="8022501" y="3209164"/>
                <a:ext cx="180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BB36514-05DD-D77B-DAA7-7B4BFBCF2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501" y="3209164"/>
                <a:ext cx="180306" cy="276999"/>
              </a:xfrm>
              <a:prstGeom prst="rect">
                <a:avLst/>
              </a:prstGeom>
              <a:blipFill>
                <a:blip r:embed="rId8"/>
                <a:stretch>
                  <a:fillRect l="-16667" r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CDA32B-BFF8-912D-F846-1E21E1568A9A}"/>
                  </a:ext>
                </a:extLst>
              </p:cNvPr>
              <p:cNvSpPr txBox="1"/>
              <p:nvPr/>
            </p:nvSpPr>
            <p:spPr>
              <a:xfrm>
                <a:off x="5862549" y="1004841"/>
                <a:ext cx="196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CDA32B-BFF8-912D-F846-1E21E1568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549" y="1004841"/>
                <a:ext cx="196592" cy="276999"/>
              </a:xfrm>
              <a:prstGeom prst="rect">
                <a:avLst/>
              </a:prstGeom>
              <a:blipFill>
                <a:blip r:embed="rId9"/>
                <a:stretch>
                  <a:fillRect l="-28125" r="-21875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타원 41">
            <a:extLst>
              <a:ext uri="{FF2B5EF4-FFF2-40B4-BE49-F238E27FC236}">
                <a16:creationId xmlns:a16="http://schemas.microsoft.com/office/drawing/2014/main" id="{E7656207-DBC7-2E00-F0F2-1965AD391D46}"/>
              </a:ext>
            </a:extLst>
          </p:cNvPr>
          <p:cNvSpPr/>
          <p:nvPr/>
        </p:nvSpPr>
        <p:spPr>
          <a:xfrm>
            <a:off x="5437803" y="3049773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226B2DDD-20C5-3C9B-015D-F00D0391AE48}"/>
              </a:ext>
            </a:extLst>
          </p:cNvPr>
          <p:cNvSpPr/>
          <p:nvPr/>
        </p:nvSpPr>
        <p:spPr>
          <a:xfrm>
            <a:off x="6185453" y="3049773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DF53104A-96BB-230B-5DA2-8E9FCEFCAC20}"/>
              </a:ext>
            </a:extLst>
          </p:cNvPr>
          <p:cNvSpPr/>
          <p:nvPr/>
        </p:nvSpPr>
        <p:spPr>
          <a:xfrm>
            <a:off x="6933103" y="3049773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49D5748F-10DF-365F-D5FE-A7848AD9CCB4}"/>
              </a:ext>
            </a:extLst>
          </p:cNvPr>
          <p:cNvSpPr/>
          <p:nvPr/>
        </p:nvSpPr>
        <p:spPr>
          <a:xfrm>
            <a:off x="6559278" y="3049773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70397906-90EB-A5BE-85A3-CB8C556037E8}"/>
              </a:ext>
            </a:extLst>
          </p:cNvPr>
          <p:cNvSpPr/>
          <p:nvPr/>
        </p:nvSpPr>
        <p:spPr>
          <a:xfrm>
            <a:off x="7306929" y="3049773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6FA71ECA-4035-41FA-E0B6-FC84BADF0AEA}"/>
              </a:ext>
            </a:extLst>
          </p:cNvPr>
          <p:cNvSpPr/>
          <p:nvPr/>
        </p:nvSpPr>
        <p:spPr>
          <a:xfrm>
            <a:off x="5065536" y="3049773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CFFAF140-AC8B-E6A5-0B2F-87C2C9BA0C3B}"/>
              </a:ext>
            </a:extLst>
          </p:cNvPr>
          <p:cNvCxnSpPr/>
          <p:nvPr/>
        </p:nvCxnSpPr>
        <p:spPr>
          <a:xfrm>
            <a:off x="5177250" y="2029862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6652FFD-0B60-BBE3-26F5-919A81559ED5}"/>
                  </a:ext>
                </a:extLst>
              </p:cNvPr>
              <p:cNvSpPr txBox="1"/>
              <p:nvPr/>
            </p:nvSpPr>
            <p:spPr>
              <a:xfrm>
                <a:off x="5162475" y="1671845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6652FFD-0B60-BBE3-26F5-919A81559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75" y="1671845"/>
                <a:ext cx="365100" cy="276999"/>
              </a:xfrm>
              <a:prstGeom prst="rect">
                <a:avLst/>
              </a:prstGeom>
              <a:blipFill>
                <a:blip r:embed="rId10"/>
                <a:stretch>
                  <a:fillRect l="-13333" r="-5000"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0473DE32-3EEE-3FA7-F839-44459278270E}"/>
              </a:ext>
            </a:extLst>
          </p:cNvPr>
          <p:cNvCxnSpPr/>
          <p:nvPr/>
        </p:nvCxnSpPr>
        <p:spPr>
          <a:xfrm>
            <a:off x="5542509" y="2029862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52D7045-47A7-E4EA-0F21-10CD11E4DD64}"/>
                  </a:ext>
                </a:extLst>
              </p:cNvPr>
              <p:cNvSpPr txBox="1"/>
              <p:nvPr/>
            </p:nvSpPr>
            <p:spPr>
              <a:xfrm>
                <a:off x="5527734" y="1671845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52D7045-47A7-E4EA-0F21-10CD11E4D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734" y="1671845"/>
                <a:ext cx="365100" cy="276999"/>
              </a:xfrm>
              <a:prstGeom prst="rect">
                <a:avLst/>
              </a:prstGeom>
              <a:blipFill>
                <a:blip r:embed="rId11"/>
                <a:stretch>
                  <a:fillRect l="-13333" r="-5000"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11498E38-0AD8-F836-4257-63B61BBD705D}"/>
              </a:ext>
            </a:extLst>
          </p:cNvPr>
          <p:cNvCxnSpPr/>
          <p:nvPr/>
        </p:nvCxnSpPr>
        <p:spPr>
          <a:xfrm>
            <a:off x="5904886" y="2029862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5B50ED2-B4BD-F428-9E71-A02D1864D972}"/>
                  </a:ext>
                </a:extLst>
              </p:cNvPr>
              <p:cNvSpPr txBox="1"/>
              <p:nvPr/>
            </p:nvSpPr>
            <p:spPr>
              <a:xfrm>
                <a:off x="5890111" y="1671845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5B50ED2-B4BD-F428-9E71-A02D1864D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111" y="1671845"/>
                <a:ext cx="365100" cy="276999"/>
              </a:xfrm>
              <a:prstGeom prst="rect">
                <a:avLst/>
              </a:prstGeom>
              <a:blipFill>
                <a:blip r:embed="rId12"/>
                <a:stretch>
                  <a:fillRect l="-13333" r="-6667"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3C20FF9A-CB04-91F9-095C-D640A250536E}"/>
              </a:ext>
            </a:extLst>
          </p:cNvPr>
          <p:cNvCxnSpPr/>
          <p:nvPr/>
        </p:nvCxnSpPr>
        <p:spPr>
          <a:xfrm>
            <a:off x="6279590" y="2029862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F442B81-875E-FD81-5362-B0A186042566}"/>
                  </a:ext>
                </a:extLst>
              </p:cNvPr>
              <p:cNvSpPr txBox="1"/>
              <p:nvPr/>
            </p:nvSpPr>
            <p:spPr>
              <a:xfrm>
                <a:off x="6264815" y="1671845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F442B81-875E-FD81-5362-B0A186042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815" y="1671845"/>
                <a:ext cx="365100" cy="276999"/>
              </a:xfrm>
              <a:prstGeom prst="rect">
                <a:avLst/>
              </a:prstGeom>
              <a:blipFill>
                <a:blip r:embed="rId13"/>
                <a:stretch>
                  <a:fillRect l="-13333" r="-5000"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2C78AECF-3E67-9CD4-B4AA-4FBC49C97839}"/>
              </a:ext>
            </a:extLst>
          </p:cNvPr>
          <p:cNvCxnSpPr/>
          <p:nvPr/>
        </p:nvCxnSpPr>
        <p:spPr>
          <a:xfrm>
            <a:off x="6660529" y="2029862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A452BBA-DF99-3460-E4AC-4101AC904850}"/>
                  </a:ext>
                </a:extLst>
              </p:cNvPr>
              <p:cNvSpPr txBox="1"/>
              <p:nvPr/>
            </p:nvSpPr>
            <p:spPr>
              <a:xfrm>
                <a:off x="6645754" y="1671845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A452BBA-DF99-3460-E4AC-4101AC904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754" y="1671845"/>
                <a:ext cx="365100" cy="276999"/>
              </a:xfrm>
              <a:prstGeom prst="rect">
                <a:avLst/>
              </a:prstGeom>
              <a:blipFill>
                <a:blip r:embed="rId14"/>
                <a:stretch>
                  <a:fillRect l="-13333" r="-6667"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440EA85E-ECE1-E55A-A567-BBADCF107B0B}"/>
              </a:ext>
            </a:extLst>
          </p:cNvPr>
          <p:cNvCxnSpPr/>
          <p:nvPr/>
        </p:nvCxnSpPr>
        <p:spPr>
          <a:xfrm>
            <a:off x="7035526" y="2029862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9CBE3C2-F282-27A2-1074-249181D1636D}"/>
                  </a:ext>
                </a:extLst>
              </p:cNvPr>
              <p:cNvSpPr txBox="1"/>
              <p:nvPr/>
            </p:nvSpPr>
            <p:spPr>
              <a:xfrm>
                <a:off x="7020751" y="1671845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9CBE3C2-F282-27A2-1074-249181D16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751" y="1671845"/>
                <a:ext cx="365100" cy="276999"/>
              </a:xfrm>
              <a:prstGeom prst="rect">
                <a:avLst/>
              </a:prstGeom>
              <a:blipFill>
                <a:blip r:embed="rId15"/>
                <a:stretch>
                  <a:fillRect l="-13333" r="-5000"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슬라이드 번호 개체 틀 4">
            <a:extLst>
              <a:ext uri="{FF2B5EF4-FFF2-40B4-BE49-F238E27FC236}">
                <a16:creationId xmlns:a16="http://schemas.microsoft.com/office/drawing/2014/main" id="{865238DB-BBE4-12AA-74C0-F84F62F0A3E3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7</a:t>
            </a:fld>
            <a:endParaRPr lang="ko-KR" altLang="en-US" sz="1600" b="1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F0392046-B2C8-CE73-B0D9-622ABF72C6AD}"/>
              </a:ext>
            </a:extLst>
          </p:cNvPr>
          <p:cNvCxnSpPr>
            <a:cxnSpLocks/>
          </p:cNvCxnSpPr>
          <p:nvPr/>
        </p:nvCxnSpPr>
        <p:spPr>
          <a:xfrm flipV="1">
            <a:off x="1391454" y="1075017"/>
            <a:ext cx="0" cy="5505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Sine Wave&quot; 이미지 – 찾아보기 7,488 스톡 사진, 벡터 및 비디오 | Adobe Stock">
            <a:extLst>
              <a:ext uri="{FF2B5EF4-FFF2-40B4-BE49-F238E27FC236}">
                <a16:creationId xmlns:a16="http://schemas.microsoft.com/office/drawing/2014/main" id="{C1A1E0EF-0338-152D-C92F-17EC75F7A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556" b="86667" l="14583" r="78056">
                        <a14:foregroundMark x1="52917" y1="33056" x2="49861" y2="50556"/>
                        <a14:foregroundMark x1="45833" y1="70278" x2="45833" y2="70278"/>
                        <a14:foregroundMark x1="40556" y1="58056" x2="40556" y2="58056"/>
                        <a14:foregroundMark x1="37639" y1="35556" x2="37639" y2="35556"/>
                        <a14:foregroundMark x1="34444" y1="30278" x2="34444" y2="30278"/>
                        <a14:foregroundMark x1="30139" y1="40833" x2="30139" y2="40833"/>
                        <a14:foregroundMark x1="27500" y1="63056" x2="27500" y2="63056"/>
                        <a14:foregroundMark x1="20417" y1="59722" x2="20417" y2="59722"/>
                        <a14:foregroundMark x1="16944" y1="38889" x2="16944" y2="38889"/>
                        <a14:foregroundMark x1="14583" y1="30556" x2="14583" y2="3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0" t="1750" r="18621" b="3168"/>
          <a:stretch/>
        </p:blipFill>
        <p:spPr bwMode="auto">
          <a:xfrm>
            <a:off x="654193" y="5255769"/>
            <a:ext cx="1317771" cy="118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1E18CFB7-CDD5-A9EF-D565-8F943E0940E9}"/>
              </a:ext>
            </a:extLst>
          </p:cNvPr>
          <p:cNvCxnSpPr>
            <a:cxnSpLocks/>
          </p:cNvCxnSpPr>
          <p:nvPr/>
        </p:nvCxnSpPr>
        <p:spPr>
          <a:xfrm>
            <a:off x="252395" y="5853590"/>
            <a:ext cx="3326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95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708DE-74EE-5B02-9423-284B7BC7E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83324C8-2CAB-FD01-097D-A1F877A4D7EB}"/>
                  </a:ext>
                </a:extLst>
              </p:cNvPr>
              <p:cNvSpPr txBox="1"/>
              <p:nvPr/>
            </p:nvSpPr>
            <p:spPr>
              <a:xfrm>
                <a:off x="-31343" y="4517276"/>
                <a:ext cx="13177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=−2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83324C8-2CAB-FD01-097D-A1F877A4D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343" y="4517276"/>
                <a:ext cx="1317772" cy="369332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76C8C60F-119C-681E-15E3-B05D52689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3200" kern="1200" dirty="0"/>
              <a:t>SSMB Mechanism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0E34B053-4880-734D-5D7E-5E3E7BFC1B14}"/>
              </a:ext>
            </a:extLst>
          </p:cNvPr>
          <p:cNvCxnSpPr>
            <a:cxnSpLocks/>
          </p:cNvCxnSpPr>
          <p:nvPr/>
        </p:nvCxnSpPr>
        <p:spPr>
          <a:xfrm>
            <a:off x="114171" y="3209165"/>
            <a:ext cx="3326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C396C8EC-612B-3DE4-34CE-EFAEDB946A9A}"/>
              </a:ext>
            </a:extLst>
          </p:cNvPr>
          <p:cNvCxnSpPr>
            <a:cxnSpLocks/>
          </p:cNvCxnSpPr>
          <p:nvPr/>
        </p:nvCxnSpPr>
        <p:spPr>
          <a:xfrm flipV="1">
            <a:off x="1391454" y="1075017"/>
            <a:ext cx="0" cy="5505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88510DB3-5B3C-A2E8-DCC3-6B1B6655286A}"/>
              </a:ext>
            </a:extLst>
          </p:cNvPr>
          <p:cNvSpPr/>
          <p:nvPr/>
        </p:nvSpPr>
        <p:spPr>
          <a:xfrm>
            <a:off x="1304026" y="1327150"/>
            <a:ext cx="174856" cy="374014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7F12D3-522E-0515-E4C5-DA5B75F5F93C}"/>
                  </a:ext>
                </a:extLst>
              </p:cNvPr>
              <p:cNvSpPr txBox="1"/>
              <p:nvPr/>
            </p:nvSpPr>
            <p:spPr>
              <a:xfrm>
                <a:off x="3144764" y="3209164"/>
                <a:ext cx="180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7F12D3-522E-0515-E4C5-DA5B75F5F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764" y="3209164"/>
                <a:ext cx="180306" cy="276999"/>
              </a:xfrm>
              <a:prstGeom prst="rect">
                <a:avLst/>
              </a:prstGeom>
              <a:blipFill>
                <a:blip r:embed="rId3"/>
                <a:stretch>
                  <a:fillRect l="-17241" r="-137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3DE8FC-A26E-A9C1-D8BD-ABF864DDF864}"/>
                  </a:ext>
                </a:extLst>
              </p:cNvPr>
              <p:cNvSpPr txBox="1"/>
              <p:nvPr/>
            </p:nvSpPr>
            <p:spPr>
              <a:xfrm>
                <a:off x="984812" y="1004841"/>
                <a:ext cx="196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3DE8FC-A26E-A9C1-D8BD-ABF864DD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12" y="1004841"/>
                <a:ext cx="196592" cy="276999"/>
              </a:xfrm>
              <a:prstGeom prst="rect">
                <a:avLst/>
              </a:prstGeom>
              <a:blipFill>
                <a:blip r:embed="rId4"/>
                <a:stretch>
                  <a:fillRect l="-28125" r="-21875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DF4BDBBA-FC5E-C0D0-1CDC-B9C89CEB5712}"/>
              </a:ext>
            </a:extLst>
          </p:cNvPr>
          <p:cNvCxnSpPr/>
          <p:nvPr/>
        </p:nvCxnSpPr>
        <p:spPr>
          <a:xfrm>
            <a:off x="1778933" y="1991762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C50A5118-81A7-0E3E-6E6F-67B5EBCFCB3A}"/>
              </a:ext>
            </a:extLst>
          </p:cNvPr>
          <p:cNvCxnSpPr>
            <a:cxnSpLocks/>
          </p:cNvCxnSpPr>
          <p:nvPr/>
        </p:nvCxnSpPr>
        <p:spPr>
          <a:xfrm flipH="1">
            <a:off x="366728" y="3628551"/>
            <a:ext cx="249555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E8BD6E-2DF2-5635-7C8D-037A2ABEEA9C}"/>
                  </a:ext>
                </a:extLst>
              </p:cNvPr>
              <p:cNvSpPr txBox="1"/>
              <p:nvPr/>
            </p:nvSpPr>
            <p:spPr>
              <a:xfrm>
                <a:off x="1257854" y="4517276"/>
                <a:ext cx="13177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E8BD6E-2DF2-5635-7C8D-037A2ABEE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54" y="4517276"/>
                <a:ext cx="1317772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타원 38">
            <a:extLst>
              <a:ext uri="{FF2B5EF4-FFF2-40B4-BE49-F238E27FC236}">
                <a16:creationId xmlns:a16="http://schemas.microsoft.com/office/drawing/2014/main" id="{DB0200B6-7968-6AC9-9B0C-F5C80089DA2C}"/>
              </a:ext>
            </a:extLst>
          </p:cNvPr>
          <p:cNvSpPr/>
          <p:nvPr/>
        </p:nvSpPr>
        <p:spPr>
          <a:xfrm>
            <a:off x="1237103" y="3037541"/>
            <a:ext cx="292112" cy="34205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7997605B-45DF-40BB-37CE-BCB177F839CE}"/>
              </a:ext>
            </a:extLst>
          </p:cNvPr>
          <p:cNvSpPr/>
          <p:nvPr/>
        </p:nvSpPr>
        <p:spPr>
          <a:xfrm>
            <a:off x="1622947" y="3041964"/>
            <a:ext cx="292112" cy="342058"/>
          </a:xfrm>
          <a:prstGeom prst="ellipse">
            <a:avLst/>
          </a:prstGeom>
          <a:noFill/>
          <a:ln w="28575">
            <a:solidFill>
              <a:srgbClr val="347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B18EFFF0-C49B-E299-E09F-B4E9D82D72DE}"/>
              </a:ext>
            </a:extLst>
          </p:cNvPr>
          <p:cNvSpPr/>
          <p:nvPr/>
        </p:nvSpPr>
        <p:spPr>
          <a:xfrm>
            <a:off x="1237103" y="3448635"/>
            <a:ext cx="292112" cy="342058"/>
          </a:xfrm>
          <a:prstGeom prst="ellipse">
            <a:avLst/>
          </a:prstGeom>
          <a:noFill/>
          <a:ln w="28575">
            <a:solidFill>
              <a:srgbClr val="347E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원호 45">
            <a:extLst>
              <a:ext uri="{FF2B5EF4-FFF2-40B4-BE49-F238E27FC236}">
                <a16:creationId xmlns:a16="http://schemas.microsoft.com/office/drawing/2014/main" id="{E8F0C8E0-A967-6485-AF4F-849690C2EFC8}"/>
              </a:ext>
            </a:extLst>
          </p:cNvPr>
          <p:cNvSpPr/>
          <p:nvPr/>
        </p:nvSpPr>
        <p:spPr>
          <a:xfrm rot="5400000">
            <a:off x="1252932" y="3084234"/>
            <a:ext cx="564442" cy="564442"/>
          </a:xfrm>
          <a:prstGeom prst="arc">
            <a:avLst/>
          </a:prstGeom>
          <a:ln w="38100">
            <a:solidFill>
              <a:srgbClr val="347E98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7F719992-B9BE-37C3-D59D-E543BF2F7007}"/>
              </a:ext>
            </a:extLst>
          </p:cNvPr>
          <p:cNvCxnSpPr>
            <a:cxnSpLocks/>
          </p:cNvCxnSpPr>
          <p:nvPr/>
        </p:nvCxnSpPr>
        <p:spPr>
          <a:xfrm flipH="1">
            <a:off x="366728" y="2365461"/>
            <a:ext cx="249555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>
            <a:extLst>
              <a:ext uri="{FF2B5EF4-FFF2-40B4-BE49-F238E27FC236}">
                <a16:creationId xmlns:a16="http://schemas.microsoft.com/office/drawing/2014/main" id="{59158E7E-3995-E387-8861-3E6BB1C93B03}"/>
              </a:ext>
            </a:extLst>
          </p:cNvPr>
          <p:cNvSpPr/>
          <p:nvPr/>
        </p:nvSpPr>
        <p:spPr>
          <a:xfrm>
            <a:off x="1245398" y="2198454"/>
            <a:ext cx="292112" cy="34205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E89DBC0B-C682-0F34-6372-B7E35B659D65}"/>
              </a:ext>
            </a:extLst>
          </p:cNvPr>
          <p:cNvCxnSpPr/>
          <p:nvPr/>
        </p:nvCxnSpPr>
        <p:spPr>
          <a:xfrm>
            <a:off x="606089" y="1991762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>
            <a:extLst>
              <a:ext uri="{FF2B5EF4-FFF2-40B4-BE49-F238E27FC236}">
                <a16:creationId xmlns:a16="http://schemas.microsoft.com/office/drawing/2014/main" id="{FEC9BE9E-5504-7D1B-2BAB-9968FBAA0404}"/>
              </a:ext>
            </a:extLst>
          </p:cNvPr>
          <p:cNvSpPr/>
          <p:nvPr/>
        </p:nvSpPr>
        <p:spPr>
          <a:xfrm>
            <a:off x="467075" y="3041964"/>
            <a:ext cx="292112" cy="34205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원호 54">
            <a:extLst>
              <a:ext uri="{FF2B5EF4-FFF2-40B4-BE49-F238E27FC236}">
                <a16:creationId xmlns:a16="http://schemas.microsoft.com/office/drawing/2014/main" id="{920D09BA-D3C0-AB64-8D1F-494CF52DD429}"/>
              </a:ext>
            </a:extLst>
          </p:cNvPr>
          <p:cNvSpPr/>
          <p:nvPr/>
        </p:nvSpPr>
        <p:spPr>
          <a:xfrm rot="16200000">
            <a:off x="562385" y="2374566"/>
            <a:ext cx="1317772" cy="1317772"/>
          </a:xfrm>
          <a:prstGeom prst="arc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36C3592-E421-F7BF-8CA1-4B26C3755DDD}"/>
              </a:ext>
            </a:extLst>
          </p:cNvPr>
          <p:cNvCxnSpPr/>
          <p:nvPr/>
        </p:nvCxnSpPr>
        <p:spPr>
          <a:xfrm>
            <a:off x="7020751" y="1991762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0AB98B64-4F95-FEF6-74E5-F6A7EB49DA94}"/>
              </a:ext>
            </a:extLst>
          </p:cNvPr>
          <p:cNvCxnSpPr/>
          <p:nvPr/>
        </p:nvCxnSpPr>
        <p:spPr>
          <a:xfrm>
            <a:off x="7393936" y="1991762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6807713B-6CF4-EFFF-1B30-B4F0B5076537}"/>
              </a:ext>
            </a:extLst>
          </p:cNvPr>
          <p:cNvCxnSpPr/>
          <p:nvPr/>
        </p:nvCxnSpPr>
        <p:spPr>
          <a:xfrm>
            <a:off x="5154390" y="1991762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F62727D-F6CC-65FB-204B-471A04871B8C}"/>
              </a:ext>
            </a:extLst>
          </p:cNvPr>
          <p:cNvCxnSpPr/>
          <p:nvPr/>
        </p:nvCxnSpPr>
        <p:spPr>
          <a:xfrm>
            <a:off x="5527575" y="1991762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7503BB23-0A24-17D2-6D30-E432AE2E55E4}"/>
              </a:ext>
            </a:extLst>
          </p:cNvPr>
          <p:cNvCxnSpPr/>
          <p:nvPr/>
        </p:nvCxnSpPr>
        <p:spPr>
          <a:xfrm>
            <a:off x="5901400" y="1991762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1DD9A22D-581B-9DAD-AE65-89576EE497FB}"/>
              </a:ext>
            </a:extLst>
          </p:cNvPr>
          <p:cNvCxnSpPr/>
          <p:nvPr/>
        </p:nvCxnSpPr>
        <p:spPr>
          <a:xfrm>
            <a:off x="6647566" y="1991762"/>
            <a:ext cx="0" cy="2534971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14B80363-9956-7D5C-C008-E166F01E036B}"/>
              </a:ext>
            </a:extLst>
          </p:cNvPr>
          <p:cNvSpPr/>
          <p:nvPr/>
        </p:nvSpPr>
        <p:spPr>
          <a:xfrm>
            <a:off x="3993796" y="3197311"/>
            <a:ext cx="432987" cy="23168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F8270E-0374-DA60-D33C-D0FC67731704}"/>
              </a:ext>
            </a:extLst>
          </p:cNvPr>
          <p:cNvSpPr txBox="1"/>
          <p:nvPr/>
        </p:nvSpPr>
        <p:spPr>
          <a:xfrm>
            <a:off x="3432061" y="2867623"/>
            <a:ext cx="1550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After One turn</a:t>
            </a:r>
            <a:endParaRPr lang="ko-KR" altLang="en-US" sz="1400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8A6BCF1-85A5-5605-6F07-3CB3987FA700}"/>
              </a:ext>
            </a:extLst>
          </p:cNvPr>
          <p:cNvCxnSpPr>
            <a:cxnSpLocks/>
          </p:cNvCxnSpPr>
          <p:nvPr/>
        </p:nvCxnSpPr>
        <p:spPr>
          <a:xfrm>
            <a:off x="4991908" y="3209165"/>
            <a:ext cx="3326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9952A771-946B-9D90-5C85-5E5CE9A6D70F}"/>
              </a:ext>
            </a:extLst>
          </p:cNvPr>
          <p:cNvCxnSpPr>
            <a:cxnSpLocks/>
          </p:cNvCxnSpPr>
          <p:nvPr/>
        </p:nvCxnSpPr>
        <p:spPr>
          <a:xfrm flipV="1">
            <a:off x="6274381" y="1075017"/>
            <a:ext cx="0" cy="42682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>
            <a:extLst>
              <a:ext uri="{FF2B5EF4-FFF2-40B4-BE49-F238E27FC236}">
                <a16:creationId xmlns:a16="http://schemas.microsoft.com/office/drawing/2014/main" id="{F127F52A-6C36-BE8C-2344-93B8AFFC2057}"/>
              </a:ext>
            </a:extLst>
          </p:cNvPr>
          <p:cNvSpPr/>
          <p:nvPr/>
        </p:nvSpPr>
        <p:spPr>
          <a:xfrm>
            <a:off x="5811628" y="3049773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69C1FD-3FF5-6DA9-B5D4-1FEDDD133D74}"/>
                  </a:ext>
                </a:extLst>
              </p:cNvPr>
              <p:cNvSpPr txBox="1"/>
              <p:nvPr/>
            </p:nvSpPr>
            <p:spPr>
              <a:xfrm>
                <a:off x="8022501" y="3209164"/>
                <a:ext cx="1803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69C1FD-3FF5-6DA9-B5D4-1FEDDD133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501" y="3209164"/>
                <a:ext cx="180306" cy="276999"/>
              </a:xfrm>
              <a:prstGeom prst="rect">
                <a:avLst/>
              </a:prstGeom>
              <a:blipFill>
                <a:blip r:embed="rId8"/>
                <a:stretch>
                  <a:fillRect l="-16667" r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34E340-AAB8-9C74-3E04-652EFE2867B3}"/>
                  </a:ext>
                </a:extLst>
              </p:cNvPr>
              <p:cNvSpPr txBox="1"/>
              <p:nvPr/>
            </p:nvSpPr>
            <p:spPr>
              <a:xfrm>
                <a:off x="5862549" y="1004841"/>
                <a:ext cx="196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34E340-AAB8-9C74-3E04-652EFE286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549" y="1004841"/>
                <a:ext cx="196592" cy="276999"/>
              </a:xfrm>
              <a:prstGeom prst="rect">
                <a:avLst/>
              </a:prstGeom>
              <a:blipFill>
                <a:blip r:embed="rId9"/>
                <a:stretch>
                  <a:fillRect l="-28125" r="-21875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타원 24">
            <a:extLst>
              <a:ext uri="{FF2B5EF4-FFF2-40B4-BE49-F238E27FC236}">
                <a16:creationId xmlns:a16="http://schemas.microsoft.com/office/drawing/2014/main" id="{314039B3-61C3-40C5-E661-EDC99C03576A}"/>
              </a:ext>
            </a:extLst>
          </p:cNvPr>
          <p:cNvSpPr/>
          <p:nvPr/>
        </p:nvSpPr>
        <p:spPr>
          <a:xfrm>
            <a:off x="5437803" y="3049773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C2CE1863-204A-C078-0665-6161B88C970B}"/>
              </a:ext>
            </a:extLst>
          </p:cNvPr>
          <p:cNvSpPr/>
          <p:nvPr/>
        </p:nvSpPr>
        <p:spPr>
          <a:xfrm>
            <a:off x="6185453" y="3049773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B4416725-5E19-D210-9F64-6595CF46771E}"/>
              </a:ext>
            </a:extLst>
          </p:cNvPr>
          <p:cNvSpPr/>
          <p:nvPr/>
        </p:nvSpPr>
        <p:spPr>
          <a:xfrm>
            <a:off x="6933103" y="3049773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30B7590C-85A4-98E9-7327-26F3EEFF901D}"/>
              </a:ext>
            </a:extLst>
          </p:cNvPr>
          <p:cNvSpPr/>
          <p:nvPr/>
        </p:nvSpPr>
        <p:spPr>
          <a:xfrm>
            <a:off x="6559278" y="3049773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5150A0AB-1E1B-EB8C-AA6E-315BA716447D}"/>
              </a:ext>
            </a:extLst>
          </p:cNvPr>
          <p:cNvSpPr/>
          <p:nvPr/>
        </p:nvSpPr>
        <p:spPr>
          <a:xfrm>
            <a:off x="7306929" y="3049773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30A1EE46-FFD1-65EF-488C-030A86278595}"/>
              </a:ext>
            </a:extLst>
          </p:cNvPr>
          <p:cNvSpPr/>
          <p:nvPr/>
        </p:nvSpPr>
        <p:spPr>
          <a:xfrm>
            <a:off x="5065536" y="3049773"/>
            <a:ext cx="179544" cy="3420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AD2222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2ABB09A8-60DB-F828-D0ED-005084B4FAC4}"/>
              </a:ext>
            </a:extLst>
          </p:cNvPr>
          <p:cNvCxnSpPr/>
          <p:nvPr/>
        </p:nvCxnSpPr>
        <p:spPr>
          <a:xfrm>
            <a:off x="5177250" y="2029862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7286F55-FCDB-302F-B2F7-3C09610EEBC2}"/>
                  </a:ext>
                </a:extLst>
              </p:cNvPr>
              <p:cNvSpPr txBox="1"/>
              <p:nvPr/>
            </p:nvSpPr>
            <p:spPr>
              <a:xfrm>
                <a:off x="5162475" y="1671845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7286F55-FCDB-302F-B2F7-3C09610EE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75" y="1671845"/>
                <a:ext cx="365100" cy="276999"/>
              </a:xfrm>
              <a:prstGeom prst="rect">
                <a:avLst/>
              </a:prstGeom>
              <a:blipFill>
                <a:blip r:embed="rId10"/>
                <a:stretch>
                  <a:fillRect l="-13333" r="-5000"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D9DA78D4-827C-F8E1-A680-0C0A4959C4FC}"/>
              </a:ext>
            </a:extLst>
          </p:cNvPr>
          <p:cNvCxnSpPr/>
          <p:nvPr/>
        </p:nvCxnSpPr>
        <p:spPr>
          <a:xfrm>
            <a:off x="5542509" y="2029862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53D6D6-5AD7-0C66-5060-2C1C4809FF9B}"/>
                  </a:ext>
                </a:extLst>
              </p:cNvPr>
              <p:cNvSpPr txBox="1"/>
              <p:nvPr/>
            </p:nvSpPr>
            <p:spPr>
              <a:xfrm>
                <a:off x="5527734" y="1671845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53D6D6-5AD7-0C66-5060-2C1C4809F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734" y="1671845"/>
                <a:ext cx="365100" cy="276999"/>
              </a:xfrm>
              <a:prstGeom prst="rect">
                <a:avLst/>
              </a:prstGeom>
              <a:blipFill>
                <a:blip r:embed="rId11"/>
                <a:stretch>
                  <a:fillRect l="-13333" r="-5000"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27C2CBC0-816F-6DBD-A2E3-91FBDD2DF9FF}"/>
              </a:ext>
            </a:extLst>
          </p:cNvPr>
          <p:cNvCxnSpPr/>
          <p:nvPr/>
        </p:nvCxnSpPr>
        <p:spPr>
          <a:xfrm>
            <a:off x="5904886" y="2029862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ADDAC09-239F-852C-4A85-16F6A34210C5}"/>
                  </a:ext>
                </a:extLst>
              </p:cNvPr>
              <p:cNvSpPr txBox="1"/>
              <p:nvPr/>
            </p:nvSpPr>
            <p:spPr>
              <a:xfrm>
                <a:off x="5890111" y="1671845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ADDAC09-239F-852C-4A85-16F6A3421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111" y="1671845"/>
                <a:ext cx="365100" cy="276999"/>
              </a:xfrm>
              <a:prstGeom prst="rect">
                <a:avLst/>
              </a:prstGeom>
              <a:blipFill>
                <a:blip r:embed="rId12"/>
                <a:stretch>
                  <a:fillRect l="-13333" r="-6667"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13828E0C-CCB2-F435-05A0-AEB5ECE3A870}"/>
              </a:ext>
            </a:extLst>
          </p:cNvPr>
          <p:cNvCxnSpPr/>
          <p:nvPr/>
        </p:nvCxnSpPr>
        <p:spPr>
          <a:xfrm>
            <a:off x="6279590" y="2029862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46D1F4B-E0CD-7771-967A-2E40A4B3A0AE}"/>
                  </a:ext>
                </a:extLst>
              </p:cNvPr>
              <p:cNvSpPr txBox="1"/>
              <p:nvPr/>
            </p:nvSpPr>
            <p:spPr>
              <a:xfrm>
                <a:off x="6264815" y="1671845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46D1F4B-E0CD-7771-967A-2E40A4B3A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815" y="1671845"/>
                <a:ext cx="365100" cy="276999"/>
              </a:xfrm>
              <a:prstGeom prst="rect">
                <a:avLst/>
              </a:prstGeom>
              <a:blipFill>
                <a:blip r:embed="rId13"/>
                <a:stretch>
                  <a:fillRect l="-13333" r="-5000"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AC9C5AD4-4E67-5835-E082-7B98A0C66906}"/>
              </a:ext>
            </a:extLst>
          </p:cNvPr>
          <p:cNvCxnSpPr/>
          <p:nvPr/>
        </p:nvCxnSpPr>
        <p:spPr>
          <a:xfrm>
            <a:off x="6660529" y="2029862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D82A558-FAB2-09BE-8C53-71947616FBC6}"/>
                  </a:ext>
                </a:extLst>
              </p:cNvPr>
              <p:cNvSpPr txBox="1"/>
              <p:nvPr/>
            </p:nvSpPr>
            <p:spPr>
              <a:xfrm>
                <a:off x="6645754" y="1671845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D82A558-FAB2-09BE-8C53-71947616F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754" y="1671845"/>
                <a:ext cx="365100" cy="276999"/>
              </a:xfrm>
              <a:prstGeom prst="rect">
                <a:avLst/>
              </a:prstGeom>
              <a:blipFill>
                <a:blip r:embed="rId14"/>
                <a:stretch>
                  <a:fillRect l="-13333" r="-6667"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03946A72-E789-D46E-1906-31FC3076C04D}"/>
              </a:ext>
            </a:extLst>
          </p:cNvPr>
          <p:cNvCxnSpPr/>
          <p:nvPr/>
        </p:nvCxnSpPr>
        <p:spPr>
          <a:xfrm>
            <a:off x="7035526" y="2029862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01CF37C-6809-7B90-018E-1A2CCC965FB4}"/>
                  </a:ext>
                </a:extLst>
              </p:cNvPr>
              <p:cNvSpPr txBox="1"/>
              <p:nvPr/>
            </p:nvSpPr>
            <p:spPr>
              <a:xfrm>
                <a:off x="7020751" y="1671845"/>
                <a:ext cx="365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01CF37C-6809-7B90-018E-1A2CCC965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751" y="1671845"/>
                <a:ext cx="365100" cy="276999"/>
              </a:xfrm>
              <a:prstGeom prst="rect">
                <a:avLst/>
              </a:prstGeom>
              <a:blipFill>
                <a:blip r:embed="rId15"/>
                <a:stretch>
                  <a:fillRect l="-13333" r="-5000"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슬라이드 번호 개체 틀 4">
            <a:extLst>
              <a:ext uri="{FF2B5EF4-FFF2-40B4-BE49-F238E27FC236}">
                <a16:creationId xmlns:a16="http://schemas.microsoft.com/office/drawing/2014/main" id="{60959BBA-65D2-AA6C-FF1C-A457619A8853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8</a:t>
            </a:fld>
            <a:endParaRPr lang="ko-KR" altLang="en-US" sz="1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F72830-E50E-3A74-4825-444C257CA19D}"/>
                  </a:ext>
                </a:extLst>
              </p:cNvPr>
              <p:cNvSpPr txBox="1"/>
              <p:nvPr/>
            </p:nvSpPr>
            <p:spPr>
              <a:xfrm>
                <a:off x="2095397" y="3628551"/>
                <a:ext cx="1609351" cy="573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F72830-E50E-3A74-4825-444C257CA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397" y="3628551"/>
                <a:ext cx="1609351" cy="5730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7317030-3122-A2D0-FCF9-E52226585D40}"/>
                  </a:ext>
                </a:extLst>
              </p:cNvPr>
              <p:cNvSpPr txBox="1"/>
              <p:nvPr/>
            </p:nvSpPr>
            <p:spPr>
              <a:xfrm>
                <a:off x="2095397" y="1781616"/>
                <a:ext cx="1564467" cy="573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7317030-3122-A2D0-FCF9-E52226585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397" y="1781616"/>
                <a:ext cx="1564467" cy="5730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2" descr="Sine Wave&quot; 이미지 – 찾아보기 7,488 스톡 사진, 벡터 및 비디오 | Adobe Stock">
            <a:extLst>
              <a:ext uri="{FF2B5EF4-FFF2-40B4-BE49-F238E27FC236}">
                <a16:creationId xmlns:a16="http://schemas.microsoft.com/office/drawing/2014/main" id="{755E861B-F5F0-9966-6175-4C4290BB4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556" b="86667" l="14583" r="78056">
                        <a14:foregroundMark x1="52917" y1="33056" x2="49861" y2="50556"/>
                        <a14:foregroundMark x1="45833" y1="70278" x2="45833" y2="70278"/>
                        <a14:foregroundMark x1="40556" y1="58056" x2="40556" y2="58056"/>
                        <a14:foregroundMark x1="37639" y1="35556" x2="37639" y2="35556"/>
                        <a14:foregroundMark x1="34444" y1="30278" x2="34444" y2="30278"/>
                        <a14:foregroundMark x1="30139" y1="40833" x2="30139" y2="40833"/>
                        <a14:foregroundMark x1="27500" y1="63056" x2="27500" y2="63056"/>
                        <a14:foregroundMark x1="20417" y1="59722" x2="20417" y2="59722"/>
                        <a14:foregroundMark x1="16944" y1="38889" x2="16944" y2="38889"/>
                        <a14:foregroundMark x1="14583" y1="30556" x2="14583" y2="3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0" t="1750" r="18621" b="3168"/>
          <a:stretch/>
        </p:blipFill>
        <p:spPr bwMode="auto">
          <a:xfrm>
            <a:off x="654193" y="5255769"/>
            <a:ext cx="1317771" cy="118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21D8843A-A20D-72AC-63E0-C890BBD26005}"/>
              </a:ext>
            </a:extLst>
          </p:cNvPr>
          <p:cNvCxnSpPr>
            <a:cxnSpLocks/>
          </p:cNvCxnSpPr>
          <p:nvPr/>
        </p:nvCxnSpPr>
        <p:spPr>
          <a:xfrm>
            <a:off x="252395" y="5853590"/>
            <a:ext cx="33261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59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5AA25-C18B-DC1A-0214-5FA4A1EDF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A2116E-97AA-7DDB-137D-B21A4002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3200" kern="1200" dirty="0"/>
              <a:t>SSMB Mechanism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2D6C50D8-BB84-3D41-0ABD-2663F6E8D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410"/>
            <a:ext cx="5520643" cy="35467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79E847-2B63-4C55-E3F2-C3BCB19DD283}"/>
                  </a:ext>
                </a:extLst>
              </p:cNvPr>
              <p:cNvSpPr txBox="1"/>
              <p:nvPr/>
            </p:nvSpPr>
            <p:spPr>
              <a:xfrm>
                <a:off x="4888999" y="2450950"/>
                <a:ext cx="4191627" cy="2044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When particles move full turn,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changes to a next wavelength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altLang="ko-KR" sz="1600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6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ko-KR" sz="1600" dirty="0"/>
                  <a:t>If the particles undergoes only a fraction of the turn,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ko-KR" sz="1600" dirty="0"/>
                  <a:t>,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changes only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r>
                  <a:rPr lang="en-US" altLang="ko-KR" sz="1600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ko-KR" sz="16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F79E847-2B63-4C55-E3F2-C3BCB19DD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999" y="2450950"/>
                <a:ext cx="4191627" cy="2044406"/>
              </a:xfrm>
              <a:prstGeom prst="rect">
                <a:avLst/>
              </a:prstGeom>
              <a:blipFill>
                <a:blip r:embed="rId3"/>
                <a:stretch>
                  <a:fillRect l="-581" t="-896" r="-7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슬라이드 번호 개체 틀 4">
            <a:extLst>
              <a:ext uri="{FF2B5EF4-FFF2-40B4-BE49-F238E27FC236}">
                <a16:creationId xmlns:a16="http://schemas.microsoft.com/office/drawing/2014/main" id="{6E9780C9-9689-E48C-A8AD-8EF12F4653C6}"/>
              </a:ext>
            </a:extLst>
          </p:cNvPr>
          <p:cNvSpPr txBox="1">
            <a:spLocks/>
          </p:cNvSpPr>
          <p:nvPr/>
        </p:nvSpPr>
        <p:spPr>
          <a:xfrm>
            <a:off x="8162184" y="6398440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 smtClean="0"/>
              <a:pPr algn="ctr"/>
              <a:t>9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7272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Arial"/>
        <a:ea typeface="Microsoft Sans Serif"/>
        <a:cs typeface=""/>
      </a:majorFont>
      <a:minorFont>
        <a:latin typeface="Arial"/>
        <a:ea typeface="Microsoft Sans Serif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41647</TotalTime>
  <Words>932</Words>
  <Application>Microsoft Office PowerPoint</Application>
  <PresentationFormat>화면 슬라이드 쇼(4:3)</PresentationFormat>
  <Paragraphs>176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Arial Unicode MS</vt:lpstr>
      <vt:lpstr>HelveticaNeue-Bold</vt:lpstr>
      <vt:lpstr>맑은 고딕</vt:lpstr>
      <vt:lpstr>Arial</vt:lpstr>
      <vt:lpstr>Cambria Math</vt:lpstr>
      <vt:lpstr>Times New Roman</vt:lpstr>
      <vt:lpstr>Wingdings</vt:lpstr>
      <vt:lpstr>Office 테마</vt:lpstr>
      <vt:lpstr>Steady-State Microbunching in a Storage Ring for Generating Coherent Radiation</vt:lpstr>
      <vt:lpstr>Index</vt:lpstr>
      <vt:lpstr>Introduction</vt:lpstr>
      <vt:lpstr>SSMB Mechanism</vt:lpstr>
      <vt:lpstr>SSMB Mechanism</vt:lpstr>
      <vt:lpstr>SSMB Mechanism</vt:lpstr>
      <vt:lpstr>SSMB Mechanism</vt:lpstr>
      <vt:lpstr>SSMB Mechanism</vt:lpstr>
      <vt:lpstr>SSMB Mechanism</vt:lpstr>
      <vt:lpstr>Dual Modulation Analysis</vt:lpstr>
      <vt:lpstr>Dual Modulation Analysis</vt:lpstr>
      <vt:lpstr>Long Wavelength Beating</vt:lpstr>
      <vt:lpstr>SSMB Phase Space</vt:lpstr>
      <vt:lpstr>Radiation Source</vt:lpstr>
      <vt:lpstr>Simulation Method</vt:lpstr>
      <vt:lpstr>Drawback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석지민 JIMIN SEOK</dc:creator>
  <cp:lastModifiedBy>박영민(첨단원자력공학부)</cp:lastModifiedBy>
  <cp:revision>85</cp:revision>
  <cp:lastPrinted>2024-12-11T05:34:46Z</cp:lastPrinted>
  <dcterms:created xsi:type="dcterms:W3CDTF">2023-05-12T02:11:01Z</dcterms:created>
  <dcterms:modified xsi:type="dcterms:W3CDTF">2024-12-20T07:09:27Z</dcterms:modified>
</cp:coreProperties>
</file>