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2" r:id="rId3"/>
    <p:sldId id="399" r:id="rId4"/>
    <p:sldId id="402" r:id="rId5"/>
    <p:sldId id="404" r:id="rId6"/>
    <p:sldId id="405" r:id="rId7"/>
    <p:sldId id="412" r:id="rId8"/>
    <p:sldId id="413" r:id="rId9"/>
    <p:sldId id="420" r:id="rId10"/>
    <p:sldId id="414" r:id="rId11"/>
    <p:sldId id="415" r:id="rId12"/>
    <p:sldId id="416" r:id="rId13"/>
    <p:sldId id="401" r:id="rId14"/>
    <p:sldId id="417" r:id="rId15"/>
    <p:sldId id="418" r:id="rId16"/>
    <p:sldId id="400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6388" autoAdjust="0"/>
  </p:normalViewPr>
  <p:slideViewPr>
    <p:cSldViewPr snapToGrid="0">
      <p:cViewPr>
        <p:scale>
          <a:sx n="80" d="100"/>
          <a:sy n="80" d="100"/>
        </p:scale>
        <p:origin x="27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A307-B3FF-461D-A3A3-49D40E18509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87C5-5796-4EBC-8572-7F61620D0E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2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387C5-5796-4EBC-8572-7F61620D0E0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8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387C5-5796-4EBC-8572-7F61620D0E0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08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387C5-5796-4EBC-8572-7F61620D0E0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61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387C5-5796-4EBC-8572-7F61620D0E0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7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387C5-5796-4EBC-8572-7F61620D0E0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8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8BAF8-0F14-4786-9D3E-A0A8FBE2B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4C847C7-CEC9-4C80-8493-24B1D925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C0EDAA-054E-43CC-9938-A3E2BEC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D5DCB8-9F52-402A-A960-4288C0FA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A0BDCE-02AA-4E5D-AB41-50AE85F9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3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4B64F9-EFDA-45BA-A3A5-D27557F6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FBAAE1-4225-492D-A1C3-2AD0DAF80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9F962F-0366-4CC6-BBD7-6C8394D6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89C82B-AD23-4674-BD90-0910470F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2327C7-6CB4-4EC2-A169-66D129FB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7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911123-25EB-446A-B78D-35C73A74D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D921FB-78E0-4DCC-A782-5D6311EF2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D5C694-AB53-40A8-8B23-D3707623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B3F8DA-C7F7-4FF8-8E76-450F2CD0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FE62F7-DD07-452A-A339-2AB8FB21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36AAD-B8CB-4CF7-BB97-5A4A74C5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C2A9F5-371C-4FAE-A1B2-B0E837935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9EDCFE-8193-4A88-9D8A-F706560E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0E4631-4F3C-4C42-AFCA-3C4FB33F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69D88E-501D-4DA6-AE63-D4FB8E5C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01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F53345-AA8F-4D84-AF0C-849F1A51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ED948F-7283-4E58-A112-8716A990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18394D-162A-41CF-AF38-D6ADAF1A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E86733-096F-41BC-86BC-37DB30FF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AC9FB1-CE5D-46BA-BF3D-B81B9367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10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BB6DED-6B0B-4511-B6BA-E40976BB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7F10BF-C71C-447F-9692-C46CF44B8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F6803D-00DF-4175-83A1-5E0086A77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496D69-6AEC-41AB-B84C-1803D064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DBE19E-1D77-43B0-BAF5-CED2C6F6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C2F443-D90B-4485-A157-05B5A84F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98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7EB85-7397-4ED1-A8E0-025D3E7C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D281B0-3897-4F1C-B0C5-EAA7DDF7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F9D03D-C6EE-4C6D-A329-5B308C851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4FD188-18CA-4837-8A88-CDBF8AAA8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3965EF-7671-457F-A41B-887A57BA1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1B7871-80D9-464B-90CD-B85BE5F9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933FE31-BB32-4F45-A9FA-B26CCDBD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45E7FF-D786-40D9-9808-1E57E12F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4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ECDBB2-CF81-4A31-B516-253CF72F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B40D4A5-4789-4659-A8D3-3F2C4409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122E40-BCBE-4162-BC3B-23619935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4BF35A5-4CAB-4C17-9C63-84B76E59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3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B0C1D9-826A-431D-8821-26F7EE1B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7C5CA2-C4DA-428C-B447-F2F49927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4B0E45-833B-4F4F-B423-12ADC233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0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441A10-EAC0-4D19-ACA7-F0BD464D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A8256F-5F51-43E1-BA75-80225669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BD186B-D0F3-47A7-A97C-6F7F621F0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735993-6089-4B4F-8736-E67DDED2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727295-E901-4038-BC71-865EAFD1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18263D-EAFB-4A06-A9D5-F5221BF8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40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CFCB14-3CA6-4413-9F47-08F0FD08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6ED5C9A-3065-44D6-91E3-A287A42CF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81C95F-19E9-41FD-809B-FE69151FF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313F34-EB15-4784-9DEA-2CCABF49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E919EB-B0BB-4114-A764-35096AD8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C088A3-91C3-4DA5-9DBC-94A7E02C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91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D872633-93C4-4624-993B-0326C3E9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C6091-BD62-41B4-A328-FBE296CC1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9CBA88-1A04-4B9D-A9CC-D6983E655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F528-DFBB-4D6D-AE3A-CAE3025126DE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12BCB-3F83-4A29-AAC1-861F4F684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413725-ABE1-4E66-A7BC-7644ED5A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6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681368-EC00-4EE3-ACCD-34FEEE240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Research Progress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6C87A8C-30BB-4270-97A1-DD9C6CD37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Dec. 06. 2024</a:t>
            </a:r>
          </a:p>
          <a:p>
            <a:r>
              <a:rPr lang="ko-KR" altLang="en-US" dirty="0"/>
              <a:t>송우진</a:t>
            </a:r>
          </a:p>
        </p:txBody>
      </p:sp>
    </p:spTree>
    <p:extLst>
      <p:ext uri="{BB962C8B-B14F-4D97-AF65-F5344CB8AC3E}">
        <p14:creationId xmlns:p14="http://schemas.microsoft.com/office/powerpoint/2010/main" val="34085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A8C109C-D10A-452C-BB89-637A26BC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3" y="3337298"/>
            <a:ext cx="4694269" cy="3520702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3C7592-633C-4D7B-9E47-F76C21F7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57" y="134283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4.5 keV photon beam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PSF = 64 um (~+6)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8.0 keV photon beam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PSF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(~+8)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B5FD2C9-8761-4F1C-84A6-149C00BC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37298"/>
            <a:ext cx="4694269" cy="3520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5A687-A08C-42FE-82C8-1D5551CDA512}"/>
              </a:ext>
            </a:extLst>
          </p:cNvPr>
          <p:cNvSpPr txBox="1"/>
          <p:nvPr/>
        </p:nvSpPr>
        <p:spPr>
          <a:xfrm>
            <a:off x="1601963" y="3704617"/>
            <a:ext cx="95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4.5 keV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E6F25-ABA2-4424-AF92-32468C98463F}"/>
              </a:ext>
            </a:extLst>
          </p:cNvPr>
          <p:cNvSpPr txBox="1"/>
          <p:nvPr/>
        </p:nvSpPr>
        <p:spPr>
          <a:xfrm>
            <a:off x="7000557" y="3620743"/>
            <a:ext cx="7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8 keV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C59FF-81DF-483B-8CCE-324C825970B2}"/>
              </a:ext>
            </a:extLst>
          </p:cNvPr>
          <p:cNvSpPr txBox="1"/>
          <p:nvPr/>
        </p:nvSpPr>
        <p:spPr>
          <a:xfrm>
            <a:off x="186273" y="169307"/>
            <a:ext cx="34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MPI simulation results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D3881D-C5B1-4672-8CF1-425E7C68B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762" y="0"/>
            <a:ext cx="4161138" cy="31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4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339B3-5E0E-4775-8F22-CCB4073D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68" y="110123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Consider the beam spectrum of the 4GSR-IVU20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PSF = 55 um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4A8CBC-B22E-451B-8ACA-DC830E74E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49" y="2120428"/>
            <a:ext cx="5471932" cy="41039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7806551-B24B-4FDE-A081-1C1F0F82E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9" y="2120428"/>
            <a:ext cx="5471932" cy="4103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AE9F2-1C25-49F0-A94B-5D7DA39F9142}"/>
              </a:ext>
            </a:extLst>
          </p:cNvPr>
          <p:cNvSpPr txBox="1"/>
          <p:nvPr/>
        </p:nvSpPr>
        <p:spPr>
          <a:xfrm>
            <a:off x="186273" y="169307"/>
            <a:ext cx="34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MPI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242659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339B3-5E0E-4775-8F22-CCB4073D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68" y="1101230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expected thermal spread at each photon energy is equal to the expected average charge spread.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data in this simulation is up to 8 keV, and higher energies are expected to saturate or increase to an average of +8.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Therefore, the most conservative thermal spread is 55 um for both 4GSR and PLS-II.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AE9F2-1C25-49F0-A94B-5D7DA39F9142}"/>
              </a:ext>
            </a:extLst>
          </p:cNvPr>
          <p:cNvSpPr txBox="1"/>
          <p:nvPr/>
        </p:nvSpPr>
        <p:spPr>
          <a:xfrm>
            <a:off x="186273" y="169307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MPI summary</a:t>
            </a:r>
          </a:p>
        </p:txBody>
      </p:sp>
    </p:spTree>
    <p:extLst>
      <p:ext uri="{BB962C8B-B14F-4D97-AF65-F5344CB8AC3E}">
        <p14:creationId xmlns:p14="http://schemas.microsoft.com/office/powerpoint/2010/main" val="64492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05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Momentum transfer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7CEEF90F-93B8-490F-86E3-B49F18DD2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79" y="1054259"/>
            <a:ext cx="4402455" cy="1989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030DD423-49C7-4476-8C36-2E448C4347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755" y="3429000"/>
                <a:ext cx="11540490" cy="32596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photon with an energy of 10 keV, assuming that only 0.5% of the energy is transferred to the ion,</a:t>
                </a:r>
                <a:endParaRPr lang="en-US" altLang="ko-KR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0.0005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0.0005×10 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𝑘𝑒𝑉</m:t>
                        </m:r>
                      </m:num>
                      <m:den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131 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𝑎𝑚𝑢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⋅3×</m:t>
                        </m:r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1.6×10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sup>
                        </m:s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131×1.66×</m:t>
                        </m:r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−27</m:t>
                            </m:r>
                          </m:sup>
                        </m:s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⋅3×</m:t>
                        </m:r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br>
                  <a:rPr lang="en-US" altLang="ko-KR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ko-K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𝟎𝟏𝟐𝟓</m:t>
                    </m:r>
                    <m:r>
                      <a:rPr lang="en-US" altLang="ko-K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ko-K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ko-K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ko-KR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During photoionization, the energy transfer due to the momentum of the photon is negligible.</a:t>
                </a:r>
                <a:b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(Thermal velocity ~ 240 m/s)</a:t>
                </a:r>
                <a:endParaRPr lang="ko-KR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030DD423-49C7-4476-8C36-2E448C434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" y="3429000"/>
                <a:ext cx="11540490" cy="3259693"/>
              </a:xfrm>
              <a:prstGeom prst="rect">
                <a:avLst/>
              </a:prstGeom>
              <a:blipFill>
                <a:blip r:embed="rId3"/>
                <a:stretch>
                  <a:fillRect l="-317" t="-11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A4C339C9-6983-4EB2-9710-4E2769B085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6390" y="953671"/>
                <a:ext cx="6459855" cy="2395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ko-KR" sz="2000" dirty="0"/>
                  <a:t>,</a:t>
                </a:r>
                <a:br>
                  <a:rPr lang="en-US" altLang="ko-KR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000" dirty="0"/>
                  <a:t>,</a:t>
                </a:r>
                <a:br>
                  <a:rPr lang="en-US" altLang="ko-KR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13.6</m:t>
                    </m:r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(Binding energy)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is of order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~1</m:t>
                    </m:r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br>
                  <a:rPr lang="en-US" altLang="ko-KR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A4C339C9-6983-4EB2-9710-4E2769B0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390" y="953671"/>
                <a:ext cx="6459855" cy="2395319"/>
              </a:xfrm>
              <a:prstGeom prst="rect">
                <a:avLst/>
              </a:prstGeom>
              <a:blipFill>
                <a:blip r:embed="rId4"/>
                <a:stretch>
                  <a:fillRect l="-849" t="-12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22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339B3-5E0E-4775-8F22-CCB4073D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23" y="4275117"/>
            <a:ext cx="10855516" cy="1721922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Space charge is induced by the field of the primary beam (main beam).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For a photon beam without charge, there is no reason to consider this phenomenon.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AE9F2-1C25-49F0-A94B-5D7DA39F9142}"/>
              </a:ext>
            </a:extLst>
          </p:cNvPr>
          <p:cNvSpPr txBox="1"/>
          <p:nvPr/>
        </p:nvSpPr>
        <p:spPr>
          <a:xfrm>
            <a:off x="186273" y="169307"/>
            <a:ext cx="456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E62F934-8607-4BF1-B3BB-D22E2226E230}"/>
              </a:ext>
            </a:extLst>
          </p:cNvPr>
          <p:cNvGrpSpPr/>
          <p:nvPr/>
        </p:nvGrpSpPr>
        <p:grpSpPr>
          <a:xfrm>
            <a:off x="562470" y="2817698"/>
            <a:ext cx="5150510" cy="1024078"/>
            <a:chOff x="601027" y="1690688"/>
            <a:chExt cx="4886325" cy="97155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711E234-D2F5-4C69-A751-F5CACB23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027" y="1690688"/>
              <a:ext cx="4886325" cy="971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29114E2-5EE3-4B19-AE46-FAF5989FF4D8}"/>
                </a:ext>
              </a:extLst>
            </p:cNvPr>
            <p:cNvSpPr/>
            <p:nvPr/>
          </p:nvSpPr>
          <p:spPr>
            <a:xfrm>
              <a:off x="628650" y="1690688"/>
              <a:ext cx="4423410" cy="240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E2D5DDE-62D8-4A3D-922F-B91CC0C1C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21" y="2963025"/>
            <a:ext cx="4819650" cy="733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6A075ED-09F7-434C-9D67-27E570EBD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021" y="669379"/>
            <a:ext cx="4716182" cy="2006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23E0F04-D721-49E9-A5D5-CD1356676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83" y="843385"/>
            <a:ext cx="5150510" cy="1658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515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E8FA553-246E-48ED-AB08-03F56473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36" y="2449512"/>
            <a:ext cx="7258376" cy="435133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339B3-5E0E-4775-8F22-CCB4073D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262531"/>
            <a:ext cx="10855516" cy="4488873"/>
          </a:xfrm>
        </p:spPr>
        <p:txBody>
          <a:bodyPr>
            <a:normAutofit/>
          </a:bodyPr>
          <a:lstStyle/>
          <a:p>
            <a:r>
              <a:rPr lang="en-US" altLang="ko-KR" dirty="0"/>
              <a:t>Species : Proton</a:t>
            </a:r>
          </a:p>
          <a:p>
            <a:r>
              <a:rPr lang="en-US" altLang="ko-KR" dirty="0"/>
              <a:t>Bunch length : 6 mm (20 </a:t>
            </a:r>
            <a:r>
              <a:rPr lang="en-US" altLang="ko-KR" dirty="0" err="1"/>
              <a:t>ps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Initial beam size : 1 um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AE9F2-1C25-49F0-A94B-5D7DA39F9142}"/>
              </a:ext>
            </a:extLst>
          </p:cNvPr>
          <p:cNvSpPr txBox="1"/>
          <p:nvPr/>
        </p:nvSpPr>
        <p:spPr>
          <a:xfrm>
            <a:off x="186273" y="169307"/>
            <a:ext cx="574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Cross check with Astra (Including SC)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9395154-1E34-4C99-9462-8EA317F66DA3}"/>
              </a:ext>
            </a:extLst>
          </p:cNvPr>
          <p:cNvSpPr/>
          <p:nvPr/>
        </p:nvSpPr>
        <p:spPr>
          <a:xfrm>
            <a:off x="5254907" y="5508120"/>
            <a:ext cx="1003390" cy="7363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192EE-2669-43BA-AC12-A3FC1B27D548}"/>
              </a:ext>
            </a:extLst>
          </p:cNvPr>
          <p:cNvSpPr txBox="1"/>
          <p:nvPr/>
        </p:nvSpPr>
        <p:spPr>
          <a:xfrm>
            <a:off x="6397271" y="5566738"/>
            <a:ext cx="146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White beam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55" y="782637"/>
            <a:ext cx="11540490" cy="5292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expected charge state with multiple photoelectric effects and calculate the transverse spread accordingly.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Momentum transfer and space charge do not affect the transverse spread.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 resolution of the readout device will be clearly found and finalized in the paper.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FE3B2613-E0E4-4FAE-A84C-B2DEEB248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928037"/>
                  </p:ext>
                </p:extLst>
              </p:nvPr>
            </p:nvGraphicFramePr>
            <p:xfrm>
              <a:off x="1651905" y="3222157"/>
              <a:ext cx="9147127" cy="33375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3081993">
                      <a:extLst>
                        <a:ext uri="{9D8B030D-6E8A-4147-A177-3AD203B41FA5}">
                          <a16:colId xmlns:a16="http://schemas.microsoft.com/office/drawing/2014/main" val="2811034258"/>
                        </a:ext>
                      </a:extLst>
                    </a:gridCol>
                    <a:gridCol w="3009418">
                      <a:extLst>
                        <a:ext uri="{9D8B030D-6E8A-4147-A177-3AD203B41FA5}">
                          <a16:colId xmlns:a16="http://schemas.microsoft.com/office/drawing/2014/main" val="276779389"/>
                        </a:ext>
                      </a:extLst>
                    </a:gridCol>
                    <a:gridCol w="3055716">
                      <a:extLst>
                        <a:ext uri="{9D8B030D-6E8A-4147-A177-3AD203B41FA5}">
                          <a16:colId xmlns:a16="http://schemas.microsoft.com/office/drawing/2014/main" val="3711071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Quantity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02613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Field quality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Non-linearity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6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24787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Defocusing field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ko-KR" alt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(Magnification)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71715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spread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Thermal energy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 um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4208252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Space charge effect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630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Readout device resolution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MCP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9061191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Phosphor screen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103335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processing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Calibration method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40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614935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Fitting error (Dep. on camera)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8124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FE3B2613-E0E4-4FAE-A84C-B2DEEB248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928037"/>
                  </p:ext>
                </p:extLst>
              </p:nvPr>
            </p:nvGraphicFramePr>
            <p:xfrm>
              <a:off x="1651905" y="3222157"/>
              <a:ext cx="9147127" cy="33375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3081993">
                      <a:extLst>
                        <a:ext uri="{9D8B030D-6E8A-4147-A177-3AD203B41FA5}">
                          <a16:colId xmlns:a16="http://schemas.microsoft.com/office/drawing/2014/main" val="2811034258"/>
                        </a:ext>
                      </a:extLst>
                    </a:gridCol>
                    <a:gridCol w="3009418">
                      <a:extLst>
                        <a:ext uri="{9D8B030D-6E8A-4147-A177-3AD203B41FA5}">
                          <a16:colId xmlns:a16="http://schemas.microsoft.com/office/drawing/2014/main" val="276779389"/>
                        </a:ext>
                      </a:extLst>
                    </a:gridCol>
                    <a:gridCol w="3055716">
                      <a:extLst>
                        <a:ext uri="{9D8B030D-6E8A-4147-A177-3AD203B41FA5}">
                          <a16:colId xmlns:a16="http://schemas.microsoft.com/office/drawing/2014/main" val="3711071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99203" t="-3279" r="-398" b="-8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02613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Field quality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Non-linearity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6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24787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Defocusing field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203" t="-203279" r="-398" b="-6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1715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spread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Thermal energy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 um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4208252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Space charge effect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ko-KR" altLang="en-US" sz="1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630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Readout device resolution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MCP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9061191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Phosphor screen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103335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processing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Calibration method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40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614935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Fitting error (Dep. on camera)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8124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448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B63AA94A-AB0E-4CEC-A84D-8218A24DC534}"/>
              </a:ext>
            </a:extLst>
          </p:cNvPr>
          <p:cNvSpPr/>
          <p:nvPr/>
        </p:nvSpPr>
        <p:spPr>
          <a:xfrm>
            <a:off x="308663" y="2121424"/>
            <a:ext cx="283443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3. Detailed Design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56B02F6-4A7E-43FB-A4BA-3413F8B1FAFE}"/>
              </a:ext>
            </a:extLst>
          </p:cNvPr>
          <p:cNvSpPr/>
          <p:nvPr/>
        </p:nvSpPr>
        <p:spPr>
          <a:xfrm>
            <a:off x="6327993" y="1113621"/>
            <a:ext cx="5345847" cy="424731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ko-KR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strength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Photon-gas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photon flux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ko-KR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ko-KR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spread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1435F2-C56E-4914-8598-7EA65D36124A}"/>
              </a:ext>
            </a:extLst>
          </p:cNvPr>
          <p:cNvSpPr/>
          <p:nvPr/>
        </p:nvSpPr>
        <p:spPr>
          <a:xfrm>
            <a:off x="7812120" y="882788"/>
            <a:ext cx="211468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5. Resolution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F94709C-5742-4181-9F85-D8287A665BE4}"/>
              </a:ext>
            </a:extLst>
          </p:cNvPr>
          <p:cNvSpPr/>
          <p:nvPr/>
        </p:nvSpPr>
        <p:spPr>
          <a:xfrm>
            <a:off x="308663" y="3067498"/>
            <a:ext cx="5345847" cy="2739211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plan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goal and contents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preparations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experimental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Apr.-May.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14301E-7300-47E7-B52F-957F7AFEE850}"/>
              </a:ext>
            </a:extLst>
          </p:cNvPr>
          <p:cNvSpPr/>
          <p:nvPr/>
        </p:nvSpPr>
        <p:spPr>
          <a:xfrm>
            <a:off x="1876951" y="2836665"/>
            <a:ext cx="220284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4. Experiment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8E82BA-8E86-45EF-8274-1AB28839DE55}"/>
              </a:ext>
            </a:extLst>
          </p:cNvPr>
          <p:cNvSpPr txBox="1"/>
          <p:nvPr/>
        </p:nvSpPr>
        <p:spPr>
          <a:xfrm>
            <a:off x="186273" y="169307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GPBPM Development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73356F6-11DE-4FDF-9E71-D66E00E7F056}"/>
              </a:ext>
            </a:extLst>
          </p:cNvPr>
          <p:cNvSpPr/>
          <p:nvPr/>
        </p:nvSpPr>
        <p:spPr>
          <a:xfrm>
            <a:off x="308663" y="882788"/>
            <a:ext cx="326082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1. Background Study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28C9D3-B6F9-48FA-83CE-17A148AF7FEA}"/>
              </a:ext>
            </a:extLst>
          </p:cNvPr>
          <p:cNvSpPr/>
          <p:nvPr/>
        </p:nvSpPr>
        <p:spPr>
          <a:xfrm>
            <a:off x="308663" y="1502986"/>
            <a:ext cx="33121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2. Conceptual Design</a:t>
            </a:r>
          </a:p>
        </p:txBody>
      </p:sp>
    </p:spTree>
    <p:extLst>
      <p:ext uri="{BB962C8B-B14F-4D97-AF65-F5344CB8AC3E}">
        <p14:creationId xmlns:p14="http://schemas.microsoft.com/office/powerpoint/2010/main" val="396209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8AC0B4E-E729-462B-8F12-C4218134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4" y="2561862"/>
            <a:ext cx="5502441" cy="412683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4" y="1096439"/>
            <a:ext cx="11168955" cy="1778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 transverse spread due to thermal energy was calculated using both an analytical method and tracking simulation. </a:t>
            </a:r>
          </a:p>
          <a:p>
            <a:pPr>
              <a:lnSpc>
                <a:spcPct val="100000"/>
              </a:lnSpc>
            </a:pPr>
            <a:r>
              <a:rPr lang="en-US" altLang="ko-KR" sz="1800" dirty="0"/>
              <a:t>However, additional calculations were needed to account for the results due to different charge states caused by multiple photoelectric effects.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52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Transverse spread simulation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507E17C-3943-4982-835B-F9C77281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74"/>
          <a:stretch/>
        </p:blipFill>
        <p:spPr>
          <a:xfrm>
            <a:off x="6199917" y="3094023"/>
            <a:ext cx="5666514" cy="281104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1920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5" y="844247"/>
            <a:ext cx="7800629" cy="4943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Two or more outermost electron can be simultaneously ejected by a single-photon collision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Direct photoionization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Inner-shell electron ionization or excitation </a:t>
            </a:r>
            <a:b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Filling vacancy </a:t>
            </a:r>
            <a:b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Auger effect and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Coster-Kroning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transition (L1  L2,3)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Multiple Photo-Ionization (MPI)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EADD20F-F6D2-4D34-B7F8-BC344C39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399" y="365904"/>
            <a:ext cx="2705370" cy="3288260"/>
          </a:xfrm>
          <a:prstGeom prst="rect">
            <a:avLst/>
          </a:prstGeom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82E79B7-EEDF-4653-B4F9-91E5FBA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5" y="3581562"/>
            <a:ext cx="4302600" cy="32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6FB382E-7A01-44F3-8300-48F7D73A66AC}"/>
              </a:ext>
            </a:extLst>
          </p:cNvPr>
          <p:cNvSpPr/>
          <p:nvPr/>
        </p:nvSpPr>
        <p:spPr>
          <a:xfrm>
            <a:off x="1730375" y="3275900"/>
            <a:ext cx="1424429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Auger effect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22404A2-1B6F-4130-9383-23B16E4412BD}"/>
              </a:ext>
            </a:extLst>
          </p:cNvPr>
          <p:cNvSpPr/>
          <p:nvPr/>
        </p:nvSpPr>
        <p:spPr>
          <a:xfrm>
            <a:off x="6161261" y="3212230"/>
            <a:ext cx="2800767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Coster-Kroning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transition </a:t>
            </a:r>
            <a:endParaRPr lang="ko-KR" altLang="en-US" dirty="0"/>
          </a:p>
        </p:txBody>
      </p:sp>
      <p:pic>
        <p:nvPicPr>
          <p:cNvPr id="1030" name="Picture 6" descr="11: Auger, Coster-Kronig and Super Coster-Kronig electron emission schematic diagrams [1]. ">
            <a:extLst>
              <a:ext uri="{FF2B5EF4-FFF2-40B4-BE49-F238E27FC236}">
                <a16:creationId xmlns:a16="http://schemas.microsoft.com/office/drawing/2014/main" id="{C829C36D-B5A0-4837-B894-CEA059AC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77" y="3683203"/>
            <a:ext cx="5211907" cy="2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9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20" y="957262"/>
            <a:ext cx="7727769" cy="4943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If the MPI cross-section above the fundamental mode (2.7 keV) of 4GSR-IVU20 is known, it would be possible to calculate the charge state of photo-ions created by the white beam.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73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Multiple Photoionization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5A615E-070A-401C-8EC5-931803830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7"/>
          <a:stretch/>
        </p:blipFill>
        <p:spPr>
          <a:xfrm>
            <a:off x="8431481" y="169307"/>
            <a:ext cx="3574246" cy="66198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68C64CC-BD8C-41EC-B4B5-D3A6C13FA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09" y="2309802"/>
            <a:ext cx="6353537" cy="43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2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AA8A427-8D71-415B-AFBE-F317966E0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5"/>
          <a:stretch/>
        </p:blipFill>
        <p:spPr>
          <a:xfrm>
            <a:off x="6719784" y="883532"/>
            <a:ext cx="5472216" cy="5620340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31" y="997528"/>
            <a:ext cx="6705085" cy="5157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Calculated at photon energies where events occur most often. </a:t>
            </a:r>
            <a:b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2.6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4.8, 6.7, 8.0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keV  slightly different from harmonics)</a:t>
            </a:r>
          </a:p>
          <a:p>
            <a:pPr>
              <a:lnSpc>
                <a:spcPct val="100000"/>
              </a:lnSpc>
            </a:pPr>
            <a:r>
              <a:rPr lang="en-US" altLang="ko-KR" sz="1800" dirty="0"/>
              <a:t>L1=5.453 keV</a:t>
            </a:r>
            <a:br>
              <a:rPr lang="en-US" altLang="ko-KR" sz="1800" dirty="0"/>
            </a:br>
            <a:r>
              <a:rPr lang="en-US" altLang="ko-KR" sz="1800" dirty="0"/>
              <a:t>L2=5.107 keV</a:t>
            </a:r>
            <a:br>
              <a:rPr lang="en-US" altLang="ko-KR" sz="1800" dirty="0"/>
            </a:br>
            <a:r>
              <a:rPr lang="en-US" altLang="ko-KR" sz="1800" dirty="0"/>
              <a:t>L3=4.786 keV</a:t>
            </a:r>
          </a:p>
          <a:p>
            <a:pPr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Total cross-section data is the sum of all values up to MPI.</a:t>
            </a:r>
          </a:p>
          <a:p>
            <a:pPr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Except for fundamental mode, all L-shell process.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MPI simulation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2DF633B-F0D7-4D06-86A0-242C8AC5C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709"/>
          <a:stretch/>
        </p:blipFill>
        <p:spPr>
          <a:xfrm>
            <a:off x="538213" y="3875320"/>
            <a:ext cx="5768464" cy="21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F96D4D-C4BA-4BCF-99AA-253D276E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96769" y="-2467395"/>
            <a:ext cx="5199251" cy="11792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80818-ECC1-44E8-BA4B-153D47DE756E}"/>
              </a:ext>
            </a:extLst>
          </p:cNvPr>
          <p:cNvSpPr txBox="1"/>
          <p:nvPr/>
        </p:nvSpPr>
        <p:spPr>
          <a:xfrm>
            <a:off x="186273" y="169307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MPI simulation</a:t>
            </a:r>
          </a:p>
        </p:txBody>
      </p:sp>
    </p:spTree>
    <p:extLst>
      <p:ext uri="{BB962C8B-B14F-4D97-AF65-F5344CB8AC3E}">
        <p14:creationId xmlns:p14="http://schemas.microsoft.com/office/powerpoint/2010/main" val="115040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8DC6FDE-BE31-4999-91AA-55CC704BF1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69" y="819634"/>
                <a:ext cx="10515600" cy="554831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transverse spread (</a:t>
                </a:r>
                <a:r>
                  <a:rPr lang="el-GR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=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𝑆𝑇𝐷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=2.6 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𝑘𝑒𝑉</m:t>
                              </m:r>
                            </m:sub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𝑘𝑒𝑉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b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is photoionization total cross-section,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is photon energy,</a:t>
                </a:r>
                <a:b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is  spectral photon flux, </a:t>
                </a:r>
                <a:b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is transverse spread due to thermal energy at given charge q and </a:t>
                </a:r>
                <a:b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charge distribution at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(</m:t>
                    </m:r>
                    <m:nary>
                      <m:naryPr>
                        <m:chr m:val="∑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nary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8DC6FDE-BE31-4999-91AA-55CC704BF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69" y="819634"/>
                <a:ext cx="10515600" cy="5548313"/>
              </a:xfrm>
              <a:blipFill>
                <a:blip r:embed="rId3"/>
                <a:stretch>
                  <a:fillRect l="-754" t="-14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56F0130-8880-429F-8D03-D92DB3A88F9B}"/>
              </a:ext>
            </a:extLst>
          </p:cNvPr>
          <p:cNvSpPr txBox="1"/>
          <p:nvPr/>
        </p:nvSpPr>
        <p:spPr>
          <a:xfrm>
            <a:off x="186273" y="169307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MPI simulation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F761CF4-8225-4024-BF2C-2DDF1F3FA55E}"/>
              </a:ext>
            </a:extLst>
          </p:cNvPr>
          <p:cNvGrpSpPr/>
          <p:nvPr/>
        </p:nvGrpSpPr>
        <p:grpSpPr>
          <a:xfrm>
            <a:off x="180152" y="4289764"/>
            <a:ext cx="5472216" cy="2398929"/>
            <a:chOff x="328246" y="4400456"/>
            <a:chExt cx="5472216" cy="2398929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4472230-3AD5-4CE6-8C8A-E12500652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635" b="68372"/>
            <a:stretch/>
          </p:blipFill>
          <p:spPr>
            <a:xfrm>
              <a:off x="328246" y="4400456"/>
              <a:ext cx="5472216" cy="1777606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E0E1A84B-B16C-438F-8A70-9E6B2D3C3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8780" r="2635"/>
            <a:stretch/>
          </p:blipFill>
          <p:spPr>
            <a:xfrm>
              <a:off x="328246" y="6168775"/>
              <a:ext cx="5472216" cy="630610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7717A2C-B156-4498-AA7A-7D6030527F75}"/>
              </a:ext>
            </a:extLst>
          </p:cNvPr>
          <p:cNvGrpSpPr/>
          <p:nvPr/>
        </p:nvGrpSpPr>
        <p:grpSpPr>
          <a:xfrm>
            <a:off x="6058370" y="4440297"/>
            <a:ext cx="5536061" cy="2248396"/>
            <a:chOff x="6058370" y="4480530"/>
            <a:chExt cx="5536061" cy="224839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D4B5197-8755-43CE-BF81-2982F668B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419" r="2635" b="38962"/>
            <a:stretch/>
          </p:blipFill>
          <p:spPr>
            <a:xfrm>
              <a:off x="6122215" y="4480530"/>
              <a:ext cx="5472216" cy="1664678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8376CEC-D21B-4300-96EC-B37EE367E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8780" r="2635"/>
            <a:stretch/>
          </p:blipFill>
          <p:spPr>
            <a:xfrm>
              <a:off x="6058370" y="6098316"/>
              <a:ext cx="5472216" cy="63061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99BE0730-266A-4752-944D-4B4C67AD3E18}"/>
                  </a:ext>
                </a:extLst>
              </p:cNvPr>
              <p:cNvSpPr/>
              <p:nvPr/>
            </p:nvSpPr>
            <p:spPr>
              <a:xfrm>
                <a:off x="180152" y="5662818"/>
                <a:ext cx="5300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ko-KR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99BE0730-266A-4752-944D-4B4C67AD3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2" y="5662818"/>
                <a:ext cx="5300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31C99696-9119-49CF-AAA7-71FE8A18A390}"/>
                  </a:ext>
                </a:extLst>
              </p:cNvPr>
              <p:cNvSpPr/>
              <p:nvPr/>
            </p:nvSpPr>
            <p:spPr>
              <a:xfrm>
                <a:off x="2021100" y="6266710"/>
                <a:ext cx="5497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</m:oMath>
                  </m:oMathPara>
                </a14:m>
                <a:endParaRPr lang="ko-KR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31C99696-9119-49CF-AAA7-71FE8A18A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00" y="6266710"/>
                <a:ext cx="5497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9B163A1-C937-4DA0-B2B9-C9FBACEEBDC9}"/>
                  </a:ext>
                </a:extLst>
              </p:cNvPr>
              <p:cNvSpPr/>
              <p:nvPr/>
            </p:nvSpPr>
            <p:spPr>
              <a:xfrm>
                <a:off x="6122215" y="5934717"/>
                <a:ext cx="5829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9B163A1-C937-4DA0-B2B9-C9FBACEE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215" y="5934717"/>
                <a:ext cx="5829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44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4E97DF5E-9643-4573-8E79-0D8B3E10B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7" r="55474"/>
          <a:stretch/>
        </p:blipFill>
        <p:spPr>
          <a:xfrm>
            <a:off x="144170" y="3926261"/>
            <a:ext cx="3053618" cy="2762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8DC6FDE-BE31-4999-91AA-55CC704BF1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69" y="819634"/>
                <a:ext cx="10515600" cy="554831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transverse spread (</a:t>
                </a:r>
                <a:r>
                  <a:rPr lang="el-GR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=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𝑆𝑇𝐷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=2.6 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𝑘𝑒𝑉</m:t>
                              </m:r>
                            </m:sub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𝑘𝑒𝑉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b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is transverse spread due to thermal energy at given charge q and </a:t>
                </a:r>
                <a:b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charge distribution at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(</m:t>
                    </m:r>
                    <m:nary>
                      <m:naryPr>
                        <m:chr m:val="∑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nary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8DC6FDE-BE31-4999-91AA-55CC704BF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69" y="819634"/>
                <a:ext cx="10515600" cy="5548313"/>
              </a:xfrm>
              <a:blipFill>
                <a:blip r:embed="rId4"/>
                <a:stretch>
                  <a:fillRect l="-754" t="-14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56F0130-8880-429F-8D03-D92DB3A88F9B}"/>
              </a:ext>
            </a:extLst>
          </p:cNvPr>
          <p:cNvSpPr txBox="1"/>
          <p:nvPr/>
        </p:nvSpPr>
        <p:spPr>
          <a:xfrm>
            <a:off x="186273" y="169307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MPI simulation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BB13A4C-4E5A-4452-BEF4-657A047AB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388" y="3429000"/>
            <a:ext cx="4572000" cy="3429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5D7229A-B8CC-488E-969E-7448DEC72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388" y="3429000"/>
            <a:ext cx="4572000" cy="34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78BC68CF-445D-4358-B0E3-D2418BFD45B9}"/>
                  </a:ext>
                </a:extLst>
              </p:cNvPr>
              <p:cNvSpPr/>
              <p:nvPr/>
            </p:nvSpPr>
            <p:spPr>
              <a:xfrm>
                <a:off x="3783160" y="3690825"/>
                <a:ext cx="9531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ko-KR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ko-KR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78BC68CF-445D-4358-B0E3-D2418BFD4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160" y="3690825"/>
                <a:ext cx="95314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E26E2BBF-5E6A-48D5-BDC4-E94E02729A6A}"/>
                  </a:ext>
                </a:extLst>
              </p:cNvPr>
              <p:cNvSpPr/>
              <p:nvPr/>
            </p:nvSpPr>
            <p:spPr>
              <a:xfrm>
                <a:off x="8297014" y="3626096"/>
                <a:ext cx="991553" cy="62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ko-K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ko-KR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E26E2BBF-5E6A-48D5-BDC4-E94E02729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014" y="3626096"/>
                <a:ext cx="991553" cy="6227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022C126D-7F01-4E1F-B9E6-76F5E93C26BD}"/>
                  </a:ext>
                </a:extLst>
              </p:cNvPr>
              <p:cNvSpPr/>
              <p:nvPr/>
            </p:nvSpPr>
            <p:spPr>
              <a:xfrm>
                <a:off x="1292699" y="3482257"/>
                <a:ext cx="50334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ko-KR" altLang="en-US" dirty="0"/>
              </a:p>
            </p:txBody>
          </p:sp>
        </mc:Choice>
        <mc:Fallback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022C126D-7F01-4E1F-B9E6-76F5E93C2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99" y="3482257"/>
                <a:ext cx="503343" cy="390748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49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82249</TotalTime>
  <Words>761</Words>
  <Application>Microsoft Office PowerPoint</Application>
  <PresentationFormat>와이드스크린</PresentationFormat>
  <Paragraphs>117</Paragraphs>
  <Slides>16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Cambria Math</vt:lpstr>
      <vt:lpstr>Wingdings</vt:lpstr>
      <vt:lpstr>Office 테마</vt:lpstr>
      <vt:lpstr>Research Progress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송우진(첨단원자력공학부)</dc:creator>
  <cp:lastModifiedBy>송우진(첨단원자력공학부)</cp:lastModifiedBy>
  <cp:revision>443</cp:revision>
  <dcterms:created xsi:type="dcterms:W3CDTF">2024-05-07T14:33:29Z</dcterms:created>
  <dcterms:modified xsi:type="dcterms:W3CDTF">2024-12-04T08:22:07Z</dcterms:modified>
</cp:coreProperties>
</file>