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0" r:id="rId14"/>
    <p:sldId id="271" r:id="rId15"/>
    <p:sldId id="272" r:id="rId16"/>
    <p:sldId id="275" r:id="rId17"/>
    <p:sldId id="274" r:id="rId18"/>
    <p:sldId id="27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37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15D2A-CC42-4448-9111-CE547D681DFC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7922D-FC25-4F42-AEE6-7B9AFEAA3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1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08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98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73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04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7922D-FC25-4F42-AEE6-7B9AFEAA329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76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7E3790-6CD5-400A-BB94-62C9B22E9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2751C4D-8E17-44F4-9876-69FE6DF68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39C0C7-C0F4-4951-96C4-9B4AF1E6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AE8243-DD3F-431D-A8E1-E6057C5C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C5528A-2494-4D6D-9421-BC2D931E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71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373A1A-ED4F-47BE-9A13-8E61A3B5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46976D0-771A-45AE-A570-8F5B38D8F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A2C7D1-E740-46F6-BD9C-9234FCED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3548D6-1661-4508-8CD0-DC53CB59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41DC46-BAE0-4E6C-909C-00D6D52F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46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C792863-462E-4FDE-9FC8-F31F842D3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FB14AB6-06BB-42C4-B539-74247B1C4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C20CC0-506D-429E-8459-71421BE41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64DCDF-B4F9-40F3-8909-9CF0D1F6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907333-6E91-4BA1-BAED-CC595811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72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DACC20-5FA1-4E12-B993-85B3E600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98080" cy="570155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3FC8C7-931C-4129-B0AA-7C1D15ED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" y="868194"/>
            <a:ext cx="11554609" cy="5231391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809907-51B3-45A3-9894-60840CB3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C279EE-6F65-465E-A40D-07CD8EBB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CB0199-C43E-4E96-9C23-92CB4E5C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47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6F13E8-2F30-4C77-BF62-D5A74A5F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D79527-0C51-42BC-92F3-B62FF67CA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E4F7A-8309-47D9-A5DA-ADDDBE31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6B7C5F-DB01-481B-B465-DD7C3112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41C911-99FD-4935-9B35-B3655903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96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2D066A-C7C4-4E32-81BA-4822DD3A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824B54-29C0-42A5-BCF0-E60B71C3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A9EA785-ACBC-4EF8-9637-437BE3861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6DAE3B-AB23-4519-82B8-476A53EF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D52765-1A02-4E77-A55C-8CA087F0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7D73A2-7734-4283-B082-5DF887B7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9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E58C40-6B0C-412E-8735-F0C1C4E7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AB9EFE-6384-49FB-A037-516905A9D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32FC7C-FD18-49C0-891A-EF6C7E6DD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7F09BFC-8214-46C7-886E-8FF412E53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D074065-42C2-466F-B737-980ADD4D3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0E092E2-ECA9-4214-B72F-AAC42779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C61E136-A71C-4E84-B075-3F2DC0DE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D5883A9-603B-4500-BDDA-0596F0FD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99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3C387F-892A-4041-B1D8-84237648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355E322-5750-4DAF-A6D3-13B94E1A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28940DD-D26D-4F18-B048-58CFFC75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AC550D-32B8-4E27-9A3D-AB699160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65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CB5F805-4620-49D7-9B5E-1F50C423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25E723-CC80-4A94-930A-3F611BEB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237A67-D732-4BE4-A1DD-E6C124E4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83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F28281-F049-4B20-A566-C00CD4A2C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91E838-EE61-4A1C-BA1C-97273A6B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C57722-0D25-48EA-8386-5CF2FA732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191429-B0F1-4B93-A6CE-20D2C147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AC8AB3-92C7-4151-B451-2728119B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5FA128-3469-49CA-9FC2-1EF6BCAC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39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F138A-253F-4D63-A04F-93AEAFB7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736C2E8-787D-44EF-AC6A-DA06B8177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293B232-D429-47EA-99E2-EFDEB8893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E3AD01-9FEB-4FF1-BB78-E166EBA5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13-66BF-4BFE-8FFB-92C13BF3B88A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06EB33-44D1-41B6-BC10-28784806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1C977E-DC38-4533-ADA3-584769D3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34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D6062E2-3067-440F-95D2-645415E3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F136D9-D4B6-4B05-A4DE-CDE4C9D5A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A70BB8-4EBB-4566-8D6F-182DA4822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C713-66BF-4BFE-8FFB-92C13BF3B88A}" type="datetimeFigureOut">
              <a:rPr lang="ko-KR" altLang="en-US" smtClean="0"/>
              <a:t>2024-11-21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49E79D-2DA2-47A8-8B16-5476079EB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F17411-FF62-48A9-AA85-DF323C61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B748-44DF-4B97-97C0-ED3B7D1A4E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62E77F-DFC7-45C4-B0F8-2905ED3B0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4400" dirty="0"/>
              <a:t>Selective electron beam sensing through coherent Cherenkov diffraction radiation</a:t>
            </a: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935D8F5-9E2D-4F3B-9670-808D12F4A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Nov. 22, 2024</a:t>
            </a:r>
          </a:p>
          <a:p>
            <a:r>
              <a:rPr lang="en-US" altLang="ko-KR" dirty="0" err="1"/>
              <a:t>Woojin</a:t>
            </a:r>
            <a:r>
              <a:rPr lang="en-US" altLang="ko-KR" dirty="0"/>
              <a:t> Song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069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C5355D-F55F-4409-A8D8-EF5E3D67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63087" cy="570155"/>
          </a:xfrm>
        </p:spPr>
        <p:txBody>
          <a:bodyPr/>
          <a:lstStyle/>
          <a:p>
            <a:r>
              <a:rPr lang="en-US" altLang="ko-KR" dirty="0"/>
              <a:t>Coherent Cherenkov Diffraction Radiation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09F859-2293-4ED8-BBD4-6451CF043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90" y="1965531"/>
            <a:ext cx="3573963" cy="64306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C93A1CA-D517-4474-8D47-879A38AE6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19" y="4418862"/>
            <a:ext cx="4711692" cy="97696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A89883C-E37C-4152-A1DC-72C17F666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739" y="1468353"/>
            <a:ext cx="5902271" cy="4426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CA457D-3D7B-47F2-B801-FA6789900F2B}"/>
              </a:ext>
            </a:extLst>
          </p:cNvPr>
          <p:cNvSpPr txBox="1"/>
          <p:nvPr/>
        </p:nvSpPr>
        <p:spPr>
          <a:xfrm>
            <a:off x="484990" y="1363135"/>
            <a:ext cx="503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Emission from all the particles in the bunch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C9D40BA2-95AD-4801-B841-8CDC9D088A61}"/>
                  </a:ext>
                </a:extLst>
              </p:cNvPr>
              <p:cNvSpPr/>
              <p:nvPr/>
            </p:nvSpPr>
            <p:spPr>
              <a:xfrm>
                <a:off x="484990" y="2825483"/>
                <a:ext cx="503613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Longitudinal form factor, expressed by a Fourier transform of the longitudinal particle distribution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within the bunch.</a:t>
                </a:r>
              </a:p>
              <a:p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case of Gaussian longitudinal profile,</a:t>
                </a:r>
              </a:p>
            </p:txBody>
          </p:sp>
        </mc:Choice>
        <mc:Fallback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C9D40BA2-95AD-4801-B841-8CDC9D088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90" y="2825483"/>
                <a:ext cx="5036134" cy="1477328"/>
              </a:xfrm>
              <a:prstGeom prst="rect">
                <a:avLst/>
              </a:prstGeom>
              <a:blipFill>
                <a:blip r:embed="rId5"/>
                <a:stretch>
                  <a:fillRect l="-1090" t="-2058" r="-1937" b="-53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27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BB8A8E-99F3-4D34-BC71-D96802C2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Radiator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6BA9D90-4EB4-4C3E-BCA4-8BCA16A10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86" y="1160463"/>
            <a:ext cx="10324711" cy="5605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8CACCD-5162-4817-8594-57D78B0E1B3A}"/>
              </a:ext>
            </a:extLst>
          </p:cNvPr>
          <p:cNvSpPr txBox="1"/>
          <p:nvPr/>
        </p:nvSpPr>
        <p:spPr>
          <a:xfrm>
            <a:off x="2766348" y="3288185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altLang="ko-KR" sz="2000" dirty="0">
                <a:solidFill>
                  <a:schemeClr val="bg1"/>
                </a:solidFill>
              </a:rPr>
              <a:t>Ф</a:t>
            </a:r>
            <a:r>
              <a:rPr lang="en-US" altLang="ko-KR" sz="2000" dirty="0">
                <a:solidFill>
                  <a:schemeClr val="bg1"/>
                </a:solidFill>
              </a:rPr>
              <a:t> 60 mm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43B4F-041D-4F58-835D-DA5D63697CAB}"/>
              </a:ext>
            </a:extLst>
          </p:cNvPr>
          <p:cNvSpPr txBox="1"/>
          <p:nvPr/>
        </p:nvSpPr>
        <p:spPr>
          <a:xfrm>
            <a:off x="3871952" y="2475413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Alumina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8376F-E5D4-4A29-973B-13B546A2A42D}"/>
              </a:ext>
            </a:extLst>
          </p:cNvPr>
          <p:cNvSpPr txBox="1"/>
          <p:nvPr/>
        </p:nvSpPr>
        <p:spPr>
          <a:xfrm>
            <a:off x="4294208" y="1087530"/>
            <a:ext cx="33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WR28 waveguide (TE10) 1.5 m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F95C851-120B-49D5-9EC3-D12DAE54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200" y="0"/>
            <a:ext cx="2151339" cy="125158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21CE8FE-C3B1-41FE-B64D-9C01A0375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35" y="1456862"/>
            <a:ext cx="1280080" cy="337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3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962C41-AE87-4FBA-A044-23966FD7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Radiator Optimization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987C467-B6E8-4BEC-ACAF-352B8D99A7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559" y="868194"/>
                <a:ext cx="5806441" cy="5231391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we want to observe with </a:t>
                </a:r>
                <a:r>
                  <a:rPr lang="en-US" altLang="ko-K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ChDR</a:t>
                </a: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Electron beam position.</a:t>
                </a:r>
              </a:p>
              <a:p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strong proton beam can be monitored with button BPM.</a:t>
                </a:r>
              </a:p>
              <a:p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How can we distinguish them?</a:t>
                </a:r>
              </a:p>
              <a:p>
                <a:pPr marL="0" indent="0">
                  <a:buNone/>
                </a:pP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Low-cutoff frequency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=1.8412</m:t>
                      </m:r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𝑚𝑚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𝐺𝐻𝑧</m:t>
                      </m:r>
                    </m:oMath>
                  </m:oMathPara>
                </a14:m>
                <a:endParaRPr lang="ko-KR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987C467-B6E8-4BEC-ACAF-352B8D99A7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559" y="868194"/>
                <a:ext cx="5806441" cy="5231391"/>
              </a:xfrm>
              <a:blipFill>
                <a:blip r:embed="rId2"/>
                <a:stretch>
                  <a:fillRect l="-1364" t="-15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55B34918-4572-4282-8A69-C329E7799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68194"/>
            <a:ext cx="56007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2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7610AC-4484-4A4A-B56D-A3729386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Radiator Optimization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756636-6AE5-40C2-A8A6-667DB622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868194"/>
            <a:ext cx="6015614" cy="5231391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6 mm radiator (9.6 GHz cut)</a:t>
            </a:r>
          </a:p>
          <a:p>
            <a:pPr marL="0" indent="0">
              <a:buNone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1. 30 GHz electron beam signal measure</a:t>
            </a:r>
          </a:p>
          <a:p>
            <a:pPr marL="0" indent="0">
              <a:buNone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2. Avoid Radiation from proton blow 1 GHz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내용 개체 틀 4">
            <a:extLst>
              <a:ext uri="{FF2B5EF4-FFF2-40B4-BE49-F238E27FC236}">
                <a16:creationId xmlns:a16="http://schemas.microsoft.com/office/drawing/2014/main" id="{40A2171C-F253-410E-A803-1B0CD883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06" y="1100781"/>
            <a:ext cx="5405438" cy="465643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7893B6C-5D50-436B-A03E-D87F927F3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5" t="5021" r="55888" b="53574"/>
          <a:stretch/>
        </p:blipFill>
        <p:spPr>
          <a:xfrm>
            <a:off x="890954" y="2942492"/>
            <a:ext cx="4831134" cy="28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0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2774C4-F201-4622-8C03-1ED0D569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14FFFE-02EC-449D-9E0E-6485BBA8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" y="868194"/>
            <a:ext cx="5724525" cy="52313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Experiment conducted at AWAKE.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Signal from a single radiator.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No signal observed when the proton beam is present.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Successfully separated the electron beam.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BA9696F-EEB8-4BB1-8132-22D1BED3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213" y="801640"/>
            <a:ext cx="57245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2774C4-F201-4622-8C03-1ED0D569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14FFFE-02EC-449D-9E0E-6485BBA8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" y="868194"/>
            <a:ext cx="11057474" cy="5231391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The position is calculated using Difference Over Sum (DOS).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Measurements were taken within a 5 mm range, and the response matched well with the simulation results.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4AC2BAA-D140-4E0A-9076-8251C4052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867" y="2061328"/>
            <a:ext cx="5258573" cy="479667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8FB4C93-2326-42F8-AD42-1B75C456A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39" y="2936155"/>
            <a:ext cx="5464866" cy="31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2BF0BC-5714-4908-9F50-EE32FE58A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Discussion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498AD5-CDED-430B-8D21-E0B3DEC1F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868194"/>
            <a:ext cx="6361726" cy="52313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With coherent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, it's possible to measure various beam parameters beyond just the position.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Ex) Bunch length measurement - Short bunch, high energy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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It is advantageous for FEL and P(L)WFA applications.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710D9F4-FFD1-45FE-B213-532AD855B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408" y="1642005"/>
            <a:ext cx="50006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54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FDCB1C-4F94-483E-B79B-74E8D6C5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E6E2EA-5E4E-498D-A841-7235FB15A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Proposed new diagnostic technology: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The non-invasive approach using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can detect beam positions even in areas that are challenging to access with existing technologies.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Various application possibilities: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Advantageous for analyzing beam characteristics in high-energy and ultra-short pulse accelerators.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Adaptability to plasma environments: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Less affected by noise in plasma, making it applicable in future plasma-based accelerators.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82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9F1B8A-1CD7-44CA-ACA1-D98C5512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Outlook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792F43-CB0E-4971-B6C3-A21FB220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EA94F03-EE16-419F-9D84-F34B83A03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35" y="868194"/>
            <a:ext cx="3926807" cy="578155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AD20FEC-B00F-4653-86F4-A040AD23C8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4"/>
          <a:stretch/>
        </p:blipFill>
        <p:spPr>
          <a:xfrm>
            <a:off x="7498080" y="400824"/>
            <a:ext cx="4194936" cy="27432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9EFBB96-F4FE-4D6C-8EAF-3DABF4F5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087" y="3270568"/>
            <a:ext cx="4838700" cy="324280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FE6268C-8DAA-48E8-877A-621FE1AF0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842" y="696699"/>
            <a:ext cx="326555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64A0757-0B1A-4AB0-B699-BCED735B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91" y="3744731"/>
            <a:ext cx="5010011" cy="273074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9A71249-D693-493E-A3CC-43AC602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Beam Position Monitor (BPM)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961E4-E71E-4863-9E63-AFFF3F49B8FF}"/>
              </a:ext>
            </a:extLst>
          </p:cNvPr>
          <p:cNvSpPr txBox="1"/>
          <p:nvPr/>
        </p:nvSpPr>
        <p:spPr>
          <a:xfrm>
            <a:off x="2060894" y="6477842"/>
            <a:ext cx="2232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Fluorescent screen</a:t>
            </a:r>
            <a:endParaRPr lang="ko-KR" altLang="en-US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5B499A-D3D8-44C7-B1D7-8DAC5D6406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121"/>
          <a:stretch/>
        </p:blipFill>
        <p:spPr>
          <a:xfrm>
            <a:off x="7595223" y="0"/>
            <a:ext cx="4171333" cy="355227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4D04911-7917-4ED6-9A0C-2C03241EB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123" y="943247"/>
            <a:ext cx="2388199" cy="155038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B353EF3-84A7-44D1-843A-470D9023B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06" y="830479"/>
            <a:ext cx="5540188" cy="2359603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4BD87BA-6729-43CC-9DDE-FD6166965908}"/>
              </a:ext>
            </a:extLst>
          </p:cNvPr>
          <p:cNvCxnSpPr/>
          <p:nvPr/>
        </p:nvCxnSpPr>
        <p:spPr>
          <a:xfrm>
            <a:off x="197224" y="3744731"/>
            <a:ext cx="1199477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26B5EBAF-E257-49A7-9A58-F7E3F08716A0}"/>
              </a:ext>
            </a:extLst>
          </p:cNvPr>
          <p:cNvCxnSpPr>
            <a:cxnSpLocks/>
          </p:cNvCxnSpPr>
          <p:nvPr/>
        </p:nvCxnSpPr>
        <p:spPr>
          <a:xfrm>
            <a:off x="6096000" y="285077"/>
            <a:ext cx="0" cy="637390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B52C32-7B6B-43C0-AD5B-EE7FC0515B2A}"/>
              </a:ext>
            </a:extLst>
          </p:cNvPr>
          <p:cNvSpPr txBox="1"/>
          <p:nvPr/>
        </p:nvSpPr>
        <p:spPr>
          <a:xfrm>
            <a:off x="2247187" y="3224108"/>
            <a:ext cx="176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Strip line BPM</a:t>
            </a:r>
            <a:endParaRPr lang="ko-KR" alt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B526E4-B5F1-4022-A115-7176C7FAB220}"/>
              </a:ext>
            </a:extLst>
          </p:cNvPr>
          <p:cNvSpPr txBox="1"/>
          <p:nvPr/>
        </p:nvSpPr>
        <p:spPr>
          <a:xfrm>
            <a:off x="6730399" y="3244353"/>
            <a:ext cx="152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Button BPM</a:t>
            </a:r>
            <a:endParaRPr lang="ko-KR" alt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CD4F63-4413-43C1-949C-26F5CBFA3CD4}"/>
              </a:ext>
            </a:extLst>
          </p:cNvPr>
          <p:cNvSpPr txBox="1"/>
          <p:nvPr/>
        </p:nvSpPr>
        <p:spPr>
          <a:xfrm>
            <a:off x="8705203" y="6428064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Cavity BPM</a:t>
            </a:r>
            <a:endParaRPr lang="ko-KR" altLang="en-US" b="1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48BCB9E1-86C7-4283-9153-60F34FDB3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663" y="3937184"/>
            <a:ext cx="3037222" cy="242069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BB32AF2-A793-41CE-9CCA-0D90B70F0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8648" y="3838049"/>
            <a:ext cx="2895370" cy="25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7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296DF92-726E-400A-BC7E-DF8D93AC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61" y="4186556"/>
            <a:ext cx="10156451" cy="267144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CB35C88-CDB0-4596-ABBA-197B8197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Beam Position Monitor (BPM)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5ACDC58-A0BB-4F43-ACDF-1A7A2CBFF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5" r="1521"/>
          <a:stretch/>
        </p:blipFill>
        <p:spPr>
          <a:xfrm>
            <a:off x="3337224" y="781724"/>
            <a:ext cx="7836050" cy="3397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C31C06-7BF4-4F46-B43B-233E53B5EB7B}"/>
              </a:ext>
            </a:extLst>
          </p:cNvPr>
          <p:cNvSpPr txBox="1"/>
          <p:nvPr/>
        </p:nvSpPr>
        <p:spPr>
          <a:xfrm>
            <a:off x="218500" y="824767"/>
            <a:ext cx="208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BPM electronics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0E6CB-ADF6-457C-9A66-5D5F483EB201}"/>
              </a:ext>
            </a:extLst>
          </p:cNvPr>
          <p:cNvSpPr txBox="1"/>
          <p:nvPr/>
        </p:nvSpPr>
        <p:spPr>
          <a:xfrm>
            <a:off x="218500" y="4444727"/>
            <a:ext cx="155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Calibration</a:t>
            </a:r>
            <a:endParaRPr lang="ko-KR" altLang="en-US" b="1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BD1B3C9-CAEB-4BB2-97CA-A091EE78C801}"/>
              </a:ext>
            </a:extLst>
          </p:cNvPr>
          <p:cNvCxnSpPr/>
          <p:nvPr/>
        </p:nvCxnSpPr>
        <p:spPr>
          <a:xfrm>
            <a:off x="218500" y="4229588"/>
            <a:ext cx="1199477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424B1E1-1E6E-4F96-B9CF-38A97F0C0F17}"/>
              </a:ext>
            </a:extLst>
          </p:cNvPr>
          <p:cNvCxnSpPr/>
          <p:nvPr/>
        </p:nvCxnSpPr>
        <p:spPr>
          <a:xfrm flipH="1">
            <a:off x="2958353" y="1215614"/>
            <a:ext cx="462579" cy="527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CFFC0F-C2D1-4C9E-873F-72ED95AA1A47}"/>
              </a:ext>
            </a:extLst>
          </p:cNvPr>
          <p:cNvSpPr txBox="1"/>
          <p:nvPr/>
        </p:nvSpPr>
        <p:spPr>
          <a:xfrm>
            <a:off x="1597603" y="1807297"/>
            <a:ext cx="159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TbT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EDB64AD-5E17-4FC0-B70A-446B2842EEAD}"/>
              </a:ext>
            </a:extLst>
          </p:cNvPr>
          <p:cNvCxnSpPr>
            <a:cxnSpLocks/>
          </p:cNvCxnSpPr>
          <p:nvPr/>
        </p:nvCxnSpPr>
        <p:spPr>
          <a:xfrm flipH="1">
            <a:off x="2874646" y="1000476"/>
            <a:ext cx="546286" cy="475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7A9C0C-ACEA-49AA-AD71-E2F2DF08B440}"/>
              </a:ext>
            </a:extLst>
          </p:cNvPr>
          <p:cNvSpPr txBox="1"/>
          <p:nvPr/>
        </p:nvSpPr>
        <p:spPr>
          <a:xfrm>
            <a:off x="180627" y="1439754"/>
            <a:ext cx="272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Thermal noise reduction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4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7D0B35-D763-4F97-97E2-5B1B2713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70372" cy="570155"/>
          </a:xfrm>
        </p:spPr>
        <p:txBody>
          <a:bodyPr/>
          <a:lstStyle/>
          <a:p>
            <a:r>
              <a:rPr lang="en-US" altLang="ko-KR" dirty="0"/>
              <a:t>Cherenkov Diffraction Radiation BPM (</a:t>
            </a:r>
            <a:r>
              <a:rPr lang="en-US" altLang="ko-KR" dirty="0" err="1"/>
              <a:t>ChDR</a:t>
            </a:r>
            <a:r>
              <a:rPr lang="en-US" altLang="ko-KR" dirty="0"/>
              <a:t> BPM)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C4F458-4370-4835-B78A-904EC149E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Why is a new approach to BPM necessary despite the existence of conventional methods?</a:t>
            </a:r>
          </a:p>
          <a:p>
            <a:pPr marL="0" indent="0">
              <a:buNone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1. Two copropagating beams are indistinguishable.</a:t>
            </a:r>
          </a:p>
        </p:txBody>
      </p:sp>
      <p:pic>
        <p:nvPicPr>
          <p:cNvPr id="1026" name="Picture 2" descr="&lt;noautolink&gt;cesr chess.jpg&lt;/noautolink&gt;">
            <a:extLst>
              <a:ext uri="{FF2B5EF4-FFF2-40B4-BE49-F238E27FC236}">
                <a16:creationId xmlns:a16="http://schemas.microsoft.com/office/drawing/2014/main" id="{A1C069DE-B3A6-4879-B554-A8D4EB09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6" y="2560382"/>
            <a:ext cx="3131315" cy="334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EA15D-AA83-4AED-A48E-FF70E444BCA5}"/>
              </a:ext>
            </a:extLst>
          </p:cNvPr>
          <p:cNvSpPr txBox="1"/>
          <p:nvPr/>
        </p:nvSpPr>
        <p:spPr>
          <a:xfrm>
            <a:off x="829935" y="6359305"/>
            <a:ext cx="423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Cornell electron storage ring (CESR)</a:t>
            </a:r>
            <a:r>
              <a:rPr lang="ko-KR" altLang="en-US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9D86E-D8BF-40E3-9247-8A543A81F5AB}"/>
              </a:ext>
            </a:extLst>
          </p:cNvPr>
          <p:cNvSpPr txBox="1"/>
          <p:nvPr/>
        </p:nvSpPr>
        <p:spPr>
          <a:xfrm>
            <a:off x="6831806" y="6314738"/>
            <a:ext cx="498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Advanced </a:t>
            </a:r>
            <a:r>
              <a:rPr lang="en-US" altLang="ko-KR" b="1" dirty="0" err="1"/>
              <a:t>WAKEfield</a:t>
            </a:r>
            <a:r>
              <a:rPr lang="en-US" altLang="ko-KR" b="1" dirty="0"/>
              <a:t> Experiment (AWAKE)</a:t>
            </a:r>
            <a:endParaRPr lang="ko-KR" altLang="en-US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86173F2-7A3C-4B18-BB3E-2EA112C89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095" y="2283760"/>
            <a:ext cx="2806451" cy="169954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40E77C6-7663-40F5-8A38-4D7D294BC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172" y="4027871"/>
            <a:ext cx="3383952" cy="217708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004FE3B-7FAC-4A08-82D6-ADE12EC1B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884" y="2743199"/>
            <a:ext cx="5439284" cy="29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4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4422E3-EF74-4BC0-A5D0-7E24F667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5374" cy="570155"/>
          </a:xfrm>
        </p:spPr>
        <p:txBody>
          <a:bodyPr/>
          <a:lstStyle/>
          <a:p>
            <a:r>
              <a:rPr lang="en-US" altLang="ko-KR" dirty="0"/>
              <a:t>Cherenkov Diffraction Radiation BPM (</a:t>
            </a:r>
            <a:r>
              <a:rPr lang="en-US" altLang="ko-KR" dirty="0" err="1"/>
              <a:t>ChDR</a:t>
            </a:r>
            <a:r>
              <a:rPr lang="en-US" altLang="ko-KR" dirty="0"/>
              <a:t> BPM)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BA6732-05F9-4449-8C5D-F69834D37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2. Higher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Leads to better resolution</a:t>
            </a:r>
          </a:p>
          <a:p>
            <a:pPr marL="0" indent="0">
              <a:buNone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3. Small aperture 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Suitable for small chambers, no heat generation issues.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B764E72-30A3-487D-947B-0980593AC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00" y="3273658"/>
            <a:ext cx="3986759" cy="32151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7D1CB2-2874-4EB7-8BB6-9F6DA8C40659}"/>
                  </a:ext>
                </a:extLst>
              </p:cNvPr>
              <p:cNvSpPr txBox="1"/>
              <p:nvPr/>
            </p:nvSpPr>
            <p:spPr>
              <a:xfrm>
                <a:off x="1634388" y="2063716"/>
                <a:ext cx="1694823" cy="1060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𝐶h𝐷𝑅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𝐵𝑢𝑡𝑡𝑜𝑛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7D1CB2-2874-4EB7-8BB6-9F6DA8C40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88" y="2063716"/>
                <a:ext cx="1694823" cy="1060803"/>
              </a:xfrm>
              <a:prstGeom prst="rect">
                <a:avLst/>
              </a:prstGeom>
              <a:blipFill>
                <a:blip r:embed="rId3"/>
                <a:stretch>
                  <a:fillRect l="-3597" r="-3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그룹 26">
            <a:extLst>
              <a:ext uri="{FF2B5EF4-FFF2-40B4-BE49-F238E27FC236}">
                <a16:creationId xmlns:a16="http://schemas.microsoft.com/office/drawing/2014/main" id="{D1C9DBDE-D956-48E1-932D-2B9E68949644}"/>
              </a:ext>
            </a:extLst>
          </p:cNvPr>
          <p:cNvGrpSpPr/>
          <p:nvPr/>
        </p:nvGrpSpPr>
        <p:grpSpPr>
          <a:xfrm>
            <a:off x="8003082" y="3470893"/>
            <a:ext cx="3999840" cy="2327849"/>
            <a:chOff x="8123724" y="3414284"/>
            <a:chExt cx="3367958" cy="1960103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AE63C160-4108-46F5-9B26-4FC679AC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3724" y="3818230"/>
              <a:ext cx="3367958" cy="1498741"/>
            </a:xfrm>
            <a:prstGeom prst="rect">
              <a:avLst/>
            </a:prstGeom>
          </p:spPr>
        </p:pic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B31D32C0-AF3A-4A76-9AD8-7CE7C7F67898}"/>
                </a:ext>
              </a:extLst>
            </p:cNvPr>
            <p:cNvCxnSpPr>
              <a:cxnSpLocks/>
            </p:cNvCxnSpPr>
            <p:nvPr/>
          </p:nvCxnSpPr>
          <p:spPr>
            <a:xfrm>
              <a:off x="8463023" y="4940093"/>
              <a:ext cx="897588" cy="15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9A2AA52A-834D-4354-9150-A5380B4B2920}"/>
                </a:ext>
              </a:extLst>
            </p:cNvPr>
            <p:cNvCxnSpPr>
              <a:cxnSpLocks/>
            </p:cNvCxnSpPr>
            <p:nvPr/>
          </p:nvCxnSpPr>
          <p:spPr>
            <a:xfrm>
              <a:off x="9360611" y="4813301"/>
              <a:ext cx="0" cy="41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A3FE2DE0-58AB-469D-A9A0-A1F480B1E586}"/>
                </a:ext>
              </a:extLst>
            </p:cNvPr>
            <p:cNvCxnSpPr>
              <a:cxnSpLocks/>
            </p:cNvCxnSpPr>
            <p:nvPr/>
          </p:nvCxnSpPr>
          <p:spPr>
            <a:xfrm>
              <a:off x="8463023" y="4652782"/>
              <a:ext cx="0" cy="41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ACF0A6-E07C-4A54-909A-CC804A2BE322}"/>
                </a:ext>
              </a:extLst>
            </p:cNvPr>
            <p:cNvSpPr txBox="1"/>
            <p:nvPr/>
          </p:nvSpPr>
          <p:spPr>
            <a:xfrm>
              <a:off x="8524531" y="5063401"/>
              <a:ext cx="711596" cy="3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30mm</a:t>
              </a:r>
              <a:endParaRPr lang="ko-KR" altLang="en-US" dirty="0"/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4E99027A-10D1-430B-B35E-7D9AD98DC9D2}"/>
                </a:ext>
              </a:extLst>
            </p:cNvPr>
            <p:cNvCxnSpPr>
              <a:cxnSpLocks/>
            </p:cNvCxnSpPr>
            <p:nvPr/>
          </p:nvCxnSpPr>
          <p:spPr>
            <a:xfrm>
              <a:off x="8829186" y="3949107"/>
              <a:ext cx="274096" cy="3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87FD4CA9-5B21-4EAF-843B-737C70B6B643}"/>
                </a:ext>
              </a:extLst>
            </p:cNvPr>
            <p:cNvCxnSpPr>
              <a:cxnSpLocks/>
            </p:cNvCxnSpPr>
            <p:nvPr/>
          </p:nvCxnSpPr>
          <p:spPr>
            <a:xfrm>
              <a:off x="8829186" y="3753661"/>
              <a:ext cx="0" cy="310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9E9FF6AE-E1DD-46AF-A3CF-E6C8D6EF8AC4}"/>
                </a:ext>
              </a:extLst>
            </p:cNvPr>
            <p:cNvCxnSpPr>
              <a:cxnSpLocks/>
            </p:cNvCxnSpPr>
            <p:nvPr/>
          </p:nvCxnSpPr>
          <p:spPr>
            <a:xfrm>
              <a:off x="9103282" y="3793664"/>
              <a:ext cx="0" cy="310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BF169A-EE19-4DF8-9C1E-5541ED15D44E}"/>
                </a:ext>
              </a:extLst>
            </p:cNvPr>
            <p:cNvSpPr txBox="1"/>
            <p:nvPr/>
          </p:nvSpPr>
          <p:spPr>
            <a:xfrm>
              <a:off x="8762726" y="3414284"/>
              <a:ext cx="819455" cy="31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8.7mm</a:t>
              </a:r>
              <a:endParaRPr lang="ko-KR" alt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8DD350A-9050-43D2-A1BF-B2CCCBB437E6}"/>
              </a:ext>
            </a:extLst>
          </p:cNvPr>
          <p:cNvSpPr txBox="1"/>
          <p:nvPr/>
        </p:nvSpPr>
        <p:spPr>
          <a:xfrm>
            <a:off x="5410548" y="2873548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/>
              <a:t>3GSR BPM </a:t>
            </a:r>
            <a:r>
              <a:rPr lang="en-US" altLang="ko-KR" sz="2000" b="1" dirty="0"/>
              <a:t>(PLS-II)</a:t>
            </a:r>
            <a:endParaRPr lang="ko-KR" altLang="en-US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8CBC1B-108A-4182-A9F8-770DDE5458B2}"/>
              </a:ext>
            </a:extLst>
          </p:cNvPr>
          <p:cNvSpPr txBox="1"/>
          <p:nvPr/>
        </p:nvSpPr>
        <p:spPr>
          <a:xfrm>
            <a:off x="8460711" y="2873548"/>
            <a:ext cx="3075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4GSR Vacuum Chamber</a:t>
            </a:r>
            <a:endParaRPr lang="ko-KR" altLang="en-US" sz="2000" b="1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8407CF3-AE95-4D90-A206-4A2955EFED8B}"/>
              </a:ext>
            </a:extLst>
          </p:cNvPr>
          <p:cNvGrpSpPr/>
          <p:nvPr/>
        </p:nvGrpSpPr>
        <p:grpSpPr>
          <a:xfrm>
            <a:off x="4822971" y="3477778"/>
            <a:ext cx="2956213" cy="2589067"/>
            <a:chOff x="5128421" y="3500366"/>
            <a:chExt cx="2489200" cy="2180054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50D8CE92-FBD9-4A68-8C50-425E4E22DF1F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28421" y="3500366"/>
              <a:ext cx="2489200" cy="2062982"/>
            </a:xfrm>
            <a:prstGeom prst="rect">
              <a:avLst/>
            </a:prstGeom>
            <a:noFill/>
            <a:ln>
              <a:noFill/>
              <a:miter lim="524288"/>
            </a:ln>
          </p:spPr>
        </p:pic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CE2B2C42-5BF3-4BB6-B656-2BD94DBE7F4A}"/>
                </a:ext>
              </a:extLst>
            </p:cNvPr>
            <p:cNvCxnSpPr>
              <a:cxnSpLocks/>
            </p:cNvCxnSpPr>
            <p:nvPr/>
          </p:nvCxnSpPr>
          <p:spPr>
            <a:xfrm>
              <a:off x="5388671" y="5072688"/>
              <a:ext cx="1357502" cy="3091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F749FD12-FA72-4204-B22A-B0688B87C26A}"/>
                </a:ext>
              </a:extLst>
            </p:cNvPr>
            <p:cNvCxnSpPr>
              <a:cxnSpLocks/>
            </p:cNvCxnSpPr>
            <p:nvPr/>
          </p:nvCxnSpPr>
          <p:spPr>
            <a:xfrm>
              <a:off x="6746173" y="5057158"/>
              <a:ext cx="0" cy="41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FCFCC10B-BD1B-4987-81DC-76755369FF2A}"/>
                </a:ext>
              </a:extLst>
            </p:cNvPr>
            <p:cNvCxnSpPr>
              <a:cxnSpLocks/>
            </p:cNvCxnSpPr>
            <p:nvPr/>
          </p:nvCxnSpPr>
          <p:spPr>
            <a:xfrm>
              <a:off x="5388671" y="4805286"/>
              <a:ext cx="0" cy="41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CD7C39-DB3D-4253-8C42-7B246E69B08F}"/>
                </a:ext>
              </a:extLst>
            </p:cNvPr>
            <p:cNvSpPr txBox="1"/>
            <p:nvPr/>
          </p:nvSpPr>
          <p:spPr>
            <a:xfrm>
              <a:off x="5662543" y="5369434"/>
              <a:ext cx="711596" cy="3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66mm</a:t>
              </a:r>
              <a:endParaRPr lang="ko-KR" alt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4998A8-255F-4C43-AB7E-1E572AF28FBB}"/>
                </a:ext>
              </a:extLst>
            </p:cNvPr>
            <p:cNvSpPr txBox="1"/>
            <p:nvPr/>
          </p:nvSpPr>
          <p:spPr>
            <a:xfrm>
              <a:off x="5318208" y="3520673"/>
              <a:ext cx="754789" cy="31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ko-KR" dirty="0">
                  <a:ea typeface="맑은 고딕" panose="020B0503020000020004" pitchFamily="50" charset="-127"/>
                </a:rPr>
                <a:t>Φ</a:t>
              </a:r>
              <a:r>
                <a:rPr lang="en-US" altLang="ko-KR" dirty="0"/>
                <a:t>8mm</a:t>
              </a:r>
              <a:endParaRPr lang="ko-KR" altLang="en-US" dirty="0"/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B9FABCB0-44C5-429E-99A0-CA847AF47753}"/>
                </a:ext>
              </a:extLst>
            </p:cNvPr>
            <p:cNvCxnSpPr>
              <a:stCxn id="21" idx="2"/>
            </p:cNvCxnSpPr>
            <p:nvPr/>
          </p:nvCxnSpPr>
          <p:spPr>
            <a:xfrm>
              <a:off x="5695603" y="3831659"/>
              <a:ext cx="442060" cy="470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040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4A71C-5243-4ACA-915C-35548974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Classical Cherenkov Radiation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7986CC4-6BBD-4FD6-8AC3-CC607B9B8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4127" y="868194"/>
                <a:ext cx="6390041" cy="5231391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Particle speed : </a:t>
                </a:r>
                <a14:m>
                  <m:oMath xmlns:m="http://schemas.openxmlformats.org/officeDocument/2006/math">
                    <m:r>
                      <a:rPr lang="ko-KR" alt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Light speed (in medium)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ko-K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Emission angle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ko-KR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ko-KR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ko-KR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7986CC4-6BBD-4FD6-8AC3-CC607B9B8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4127" y="868194"/>
                <a:ext cx="6390041" cy="5231391"/>
              </a:xfrm>
              <a:blipFill>
                <a:blip r:embed="rId3"/>
                <a:stretch>
                  <a:fillRect l="-1336" t="-15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9AC6EB32-78E9-4519-BB76-83B77478A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32" y="1097876"/>
            <a:ext cx="4591050" cy="4772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E9035B-AC4E-456C-904A-8144225B1D1F}"/>
              </a:ext>
            </a:extLst>
          </p:cNvPr>
          <p:cNvSpPr txBox="1"/>
          <p:nvPr/>
        </p:nvSpPr>
        <p:spPr>
          <a:xfrm>
            <a:off x="605978" y="1130892"/>
            <a:ext cx="10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Vacuum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E7D95-CB39-40AC-A976-D10761D39ECC}"/>
              </a:ext>
            </a:extLst>
          </p:cNvPr>
          <p:cNvSpPr txBox="1"/>
          <p:nvPr/>
        </p:nvSpPr>
        <p:spPr>
          <a:xfrm>
            <a:off x="1203471" y="1551683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Glass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3F4E1A4-9436-4B9D-BBA9-26A3E4E3B002}"/>
              </a:ext>
            </a:extLst>
          </p:cNvPr>
          <p:cNvCxnSpPr>
            <a:cxnSpLocks/>
          </p:cNvCxnSpPr>
          <p:nvPr/>
        </p:nvCxnSpPr>
        <p:spPr>
          <a:xfrm flipH="1">
            <a:off x="1601278" y="3722404"/>
            <a:ext cx="26700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4787DF-1883-4207-9600-CE2942FF7773}"/>
              </a:ext>
            </a:extLst>
          </p:cNvPr>
          <p:cNvSpPr txBox="1"/>
          <p:nvPr/>
        </p:nvSpPr>
        <p:spPr>
          <a:xfrm>
            <a:off x="3352399" y="388037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Beam</a:t>
            </a:r>
            <a:endParaRPr lang="ko-KR" altLang="en-US" dirty="0"/>
          </a:p>
        </p:txBody>
      </p:sp>
      <p:pic>
        <p:nvPicPr>
          <p:cNvPr id="17" name="Picture 2" descr="Wave behaviour at different speeds">
            <a:extLst>
              <a:ext uri="{FF2B5EF4-FFF2-40B4-BE49-F238E27FC236}">
                <a16:creationId xmlns:a16="http://schemas.microsoft.com/office/drawing/2014/main" id="{47CD1031-828C-4306-98B7-FECC44B1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05" y="4051878"/>
            <a:ext cx="5160497" cy="20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4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2032D0-4248-40AA-B5F1-4267D83D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Cherenkov Diffraction Radiation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F115365-097A-47AA-B97C-2399CBB87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143" y="2101855"/>
            <a:ext cx="3257143" cy="46666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832B5AC-6C6B-46C5-9210-829EB9A3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143" y="3747432"/>
            <a:ext cx="5534533" cy="72326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43E0D2F-BF2E-4B6B-A69C-F7E6545CB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143" y="5595681"/>
            <a:ext cx="5371429" cy="61904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44DD27E-7D36-47F7-88DB-CCF45F51C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08279"/>
            <a:ext cx="4876800" cy="356235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6AFDCB6-12A4-487C-9D34-B038E6791F9E}"/>
              </a:ext>
            </a:extLst>
          </p:cNvPr>
          <p:cNvSpPr/>
          <p:nvPr/>
        </p:nvSpPr>
        <p:spPr>
          <a:xfrm>
            <a:off x="5005388" y="1178525"/>
            <a:ext cx="6781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The radiation field is a solution to the vacuum macroscopic Maxwell equation with the polarization current.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8073ACF7-71C3-4608-ABC6-09D89E52B683}"/>
                  </a:ext>
                </a:extLst>
              </p:cNvPr>
              <p:cNvSpPr/>
              <p:nvPr/>
            </p:nvSpPr>
            <p:spPr>
              <a:xfrm>
                <a:off x="5005388" y="2935299"/>
                <a:ext cx="6096000" cy="7134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Maxwell’s equations lead to the following equation for the magnetic field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1" i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𝑝𝑜𝑙</m:t>
                        </m:r>
                      </m:sup>
                    </m:sSup>
                  </m:oMath>
                </a14:m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polarization radiation:</a:t>
                </a:r>
              </a:p>
            </p:txBody>
          </p:sp>
        </mc:Choice>
        <mc:Fallback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8073ACF7-71C3-4608-ABC6-09D89E52B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388" y="2935299"/>
                <a:ext cx="6096000" cy="713400"/>
              </a:xfrm>
              <a:prstGeom prst="rect">
                <a:avLst/>
              </a:prstGeom>
              <a:blipFill>
                <a:blip r:embed="rId7"/>
                <a:stretch>
                  <a:fillRect l="-1000" t="-4274" b="-145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>
            <a:extLst>
              <a:ext uri="{FF2B5EF4-FFF2-40B4-BE49-F238E27FC236}">
                <a16:creationId xmlns:a16="http://schemas.microsoft.com/office/drawing/2014/main" id="{8F71D384-E21B-4325-9B19-C14AF04A9BCD}"/>
              </a:ext>
            </a:extLst>
          </p:cNvPr>
          <p:cNvSpPr/>
          <p:nvPr/>
        </p:nvSpPr>
        <p:spPr>
          <a:xfrm>
            <a:off x="5005388" y="471252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The spectral-angular density of polarized radiation can be determined from the relation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D9684F-BC17-48BA-8BD3-96378D22297B}"/>
              </a:ext>
            </a:extLst>
          </p:cNvPr>
          <p:cNvSpPr txBox="1"/>
          <p:nvPr/>
        </p:nvSpPr>
        <p:spPr>
          <a:xfrm>
            <a:off x="7125289" y="2494781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Substance</a:t>
            </a:r>
            <a:endParaRPr lang="ko-KR" altLang="en-US" dirty="0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BEEB2497-41B1-4613-BB99-9A1C49685B76}"/>
              </a:ext>
            </a:extLst>
          </p:cNvPr>
          <p:cNvCxnSpPr/>
          <p:nvPr/>
        </p:nvCxnSpPr>
        <p:spPr>
          <a:xfrm>
            <a:off x="7125289" y="2528648"/>
            <a:ext cx="12458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41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A5BE4A-A7A4-4FC7-B728-EA514227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Cherenkov Diffraction Radiation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7E4C75F-BE15-43C4-B7CC-C954700CA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38" y="3575211"/>
            <a:ext cx="7189921" cy="275523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6C959ED-5E4B-4208-877F-EE67DEEF1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61" y="3974808"/>
            <a:ext cx="3785692" cy="282222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12EFC82-3248-4434-AB9B-A284174E90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856" r="43204"/>
          <a:stretch/>
        </p:blipFill>
        <p:spPr>
          <a:xfrm>
            <a:off x="7705602" y="2871813"/>
            <a:ext cx="4143360" cy="1325563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6B15794-DC85-451C-9C1B-82008EC05F07}"/>
              </a:ext>
            </a:extLst>
          </p:cNvPr>
          <p:cNvCxnSpPr>
            <a:cxnSpLocks/>
          </p:cNvCxnSpPr>
          <p:nvPr/>
        </p:nvCxnSpPr>
        <p:spPr>
          <a:xfrm>
            <a:off x="220838" y="3483796"/>
            <a:ext cx="709436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F60526-CA60-4680-B343-00FA531FF02F}"/>
                  </a:ext>
                </a:extLst>
              </p:cNvPr>
              <p:cNvSpPr txBox="1"/>
              <p:nvPr/>
            </p:nvSpPr>
            <p:spPr>
              <a:xfrm>
                <a:off x="7705602" y="842988"/>
                <a:ext cx="309110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Vertex angle of the prism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: Azimuthal angle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Polar angle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Impact parameter</a:t>
                </a:r>
                <a:br>
                  <a:rPr 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Wavelength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F60526-CA60-4680-B343-00FA531F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602" y="842988"/>
                <a:ext cx="3091103" cy="1477328"/>
              </a:xfrm>
              <a:prstGeom prst="rect">
                <a:avLst/>
              </a:prstGeom>
              <a:blipFill>
                <a:blip r:embed="rId5"/>
                <a:stretch>
                  <a:fillRect l="-592" t="-2058" r="-1381" b="-53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타원 8">
            <a:extLst>
              <a:ext uri="{FF2B5EF4-FFF2-40B4-BE49-F238E27FC236}">
                <a16:creationId xmlns:a16="http://schemas.microsoft.com/office/drawing/2014/main" id="{8AA3DBF9-CC40-4EE1-BF30-937B4167D311}"/>
              </a:ext>
            </a:extLst>
          </p:cNvPr>
          <p:cNvSpPr/>
          <p:nvPr/>
        </p:nvSpPr>
        <p:spPr>
          <a:xfrm>
            <a:off x="2460093" y="5385922"/>
            <a:ext cx="1452150" cy="826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C506991-39A7-4866-BE55-95E1B5F70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38" y="972451"/>
            <a:ext cx="6479822" cy="23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4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D98BF9-2B7B-454E-8277-B6F0A916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Cherenkov Diffraction Radiation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4A94EF-7082-4AEA-AEA6-C3A600F3F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ChDR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vs h and λ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E15B449-257B-4810-893C-AD92659C4A41}"/>
              </a:ext>
            </a:extLst>
          </p:cNvPr>
          <p:cNvGrpSpPr/>
          <p:nvPr/>
        </p:nvGrpSpPr>
        <p:grpSpPr>
          <a:xfrm>
            <a:off x="0" y="1695315"/>
            <a:ext cx="12057790" cy="4850712"/>
            <a:chOff x="0" y="2007287"/>
            <a:chExt cx="12057790" cy="4850712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51A9F534-78C9-4E6B-91A5-40C2FA8F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07288"/>
              <a:ext cx="6063389" cy="4850711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EB1D2DA3-5A63-4FCF-AD6A-8B03C7D49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4400" y="2007287"/>
              <a:ext cx="6063390" cy="4850712"/>
            </a:xfrm>
            <a:prstGeom prst="rect">
              <a:avLst/>
            </a:prstGeom>
          </p:spPr>
        </p:pic>
      </p:grp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1AAF11F-EA0C-4B02-8765-D191A820726A}"/>
              </a:ext>
            </a:extLst>
          </p:cNvPr>
          <p:cNvCxnSpPr/>
          <p:nvPr/>
        </p:nvCxnSpPr>
        <p:spPr>
          <a:xfrm>
            <a:off x="462844" y="5670568"/>
            <a:ext cx="5531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A8FDCDE-A0E9-40F6-93E2-FE7CAB61E322}"/>
              </a:ext>
            </a:extLst>
          </p:cNvPr>
          <p:cNvCxnSpPr/>
          <p:nvPr/>
        </p:nvCxnSpPr>
        <p:spPr>
          <a:xfrm>
            <a:off x="462844" y="5484302"/>
            <a:ext cx="55315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6235028-3D1C-45C2-9509-8FFE0B35525E}"/>
              </a:ext>
            </a:extLst>
          </p:cNvPr>
          <p:cNvCxnSpPr/>
          <p:nvPr/>
        </p:nvCxnSpPr>
        <p:spPr>
          <a:xfrm>
            <a:off x="462844" y="5316403"/>
            <a:ext cx="553155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479BAD97-F3B0-4D4D-AE31-65A0D3101BAB}"/>
              </a:ext>
            </a:extLst>
          </p:cNvPr>
          <p:cNvCxnSpPr/>
          <p:nvPr/>
        </p:nvCxnSpPr>
        <p:spPr>
          <a:xfrm>
            <a:off x="462844" y="4906081"/>
            <a:ext cx="55315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01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13008</TotalTime>
  <Words>548</Words>
  <Application>Microsoft Office PowerPoint</Application>
  <PresentationFormat>와이드스크린</PresentationFormat>
  <Paragraphs>90</Paragraphs>
  <Slides>18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맑은 고딕</vt:lpstr>
      <vt:lpstr>Arial</vt:lpstr>
      <vt:lpstr>Cambria Math</vt:lpstr>
      <vt:lpstr>Wingdings</vt:lpstr>
      <vt:lpstr>Office 테마</vt:lpstr>
      <vt:lpstr>Selective electron beam sensing through coherent Cherenkov diffraction radiation</vt:lpstr>
      <vt:lpstr>Beam Position Monitor (BPM)</vt:lpstr>
      <vt:lpstr>Beam Position Monitor (BPM)</vt:lpstr>
      <vt:lpstr>Cherenkov Diffraction Radiation BPM (ChDR BPM)</vt:lpstr>
      <vt:lpstr>Cherenkov Diffraction Radiation BPM (ChDR BPM)</vt:lpstr>
      <vt:lpstr>Classical Cherenkov Radiation</vt:lpstr>
      <vt:lpstr>Cherenkov Diffraction Radiation</vt:lpstr>
      <vt:lpstr>Cherenkov Diffraction Radiation</vt:lpstr>
      <vt:lpstr>Cherenkov Diffraction Radiation</vt:lpstr>
      <vt:lpstr>Coherent Cherenkov Diffraction Radiation</vt:lpstr>
      <vt:lpstr>Radiator</vt:lpstr>
      <vt:lpstr>Radiator Optimization</vt:lpstr>
      <vt:lpstr>Radiator Optimization</vt:lpstr>
      <vt:lpstr>Results</vt:lpstr>
      <vt:lpstr>Results</vt:lpstr>
      <vt:lpstr>Discussion</vt:lpstr>
      <vt:lpstr>Summary</vt:lpstr>
      <vt:lpstr>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Review: Selective electron beam sensing through coherent Cherenkov diffraction radiation</dc:title>
  <dc:creator>송우진(첨단원자력공학부)</dc:creator>
  <cp:lastModifiedBy>송우진(첨단원자력공학부)</cp:lastModifiedBy>
  <cp:revision>44</cp:revision>
  <dcterms:created xsi:type="dcterms:W3CDTF">2024-11-08T06:32:50Z</dcterms:created>
  <dcterms:modified xsi:type="dcterms:W3CDTF">2024-11-21T08:10:58Z</dcterms:modified>
</cp:coreProperties>
</file>