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1171" r:id="rId2"/>
    <p:sldId id="268" r:id="rId3"/>
    <p:sldId id="1175" r:id="rId4"/>
    <p:sldId id="1172" r:id="rId5"/>
    <p:sldId id="1176" r:id="rId6"/>
    <p:sldId id="266" r:id="rId7"/>
    <p:sldId id="267" r:id="rId8"/>
    <p:sldId id="1173" r:id="rId9"/>
    <p:sldId id="1174" r:id="rId10"/>
    <p:sldId id="256" r:id="rId11"/>
    <p:sldId id="258" r:id="rId12"/>
    <p:sldId id="259" r:id="rId13"/>
    <p:sldId id="260" r:id="rId14"/>
    <p:sldId id="263" r:id="rId15"/>
    <p:sldId id="261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1D5DB-3A9B-4858-ADE7-81960D80E68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D740B-042E-451A-9821-812FDF27F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205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E8E04-4C41-4A8C-8351-A5070706D9D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700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47A73E-246D-4427-8C7D-38699E95A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99B6AF6-16C4-4B12-B11C-F9D2F9C4A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45D73A-D8FB-42A4-B252-DE623565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7E739B-6A0D-4778-8896-2D3692F8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DD307B-3928-4FBC-83E5-F8249AF7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5D44D8-8A89-4C97-AF1A-35839FB69A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52500" cy="510995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1000">
                <a:schemeClr val="accent5">
                  <a:lumMod val="95000"/>
                  <a:lumOff val="5000"/>
                </a:schemeClr>
              </a:gs>
              <a:gs pos="79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 sz="144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F852DE39-8024-456B-9F55-04C772E35F88}"/>
              </a:ext>
            </a:extLst>
          </p:cNvPr>
          <p:cNvSpPr txBox="1">
            <a:spLocks/>
          </p:cNvSpPr>
          <p:nvPr userDrawn="1"/>
        </p:nvSpPr>
        <p:spPr>
          <a:xfrm>
            <a:off x="44203" y="6382653"/>
            <a:ext cx="102889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69A00BB-ED5B-4720-8A9A-F2A6C49C6C7F}" type="slidenum">
              <a:rPr lang="ko-KR" altLang="en-US" sz="1400" smtClean="0"/>
              <a:pPr/>
              <a:t>‹#›</a:t>
            </a:fld>
            <a:r>
              <a:rPr lang="en-US" altLang="ko-KR" sz="1400" dirty="0"/>
              <a:t>/16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2301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F21F7-8374-41B0-A93F-C4FB4DE5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48E945-A759-40B5-A2AA-D8C0197B5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6B1C89-67AD-4178-8BBA-336C808E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A5E6E2-0D16-41B6-9211-E7CE0D33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9AE2CC-2A71-4B4C-AA93-E49907C69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F41DED3A-E1AF-45F9-AED7-5E2BB8A31FCB}"/>
              </a:ext>
            </a:extLst>
          </p:cNvPr>
          <p:cNvSpPr txBox="1">
            <a:spLocks/>
          </p:cNvSpPr>
          <p:nvPr userDrawn="1"/>
        </p:nvSpPr>
        <p:spPr>
          <a:xfrm>
            <a:off x="44203" y="6382653"/>
            <a:ext cx="1028898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69A00BB-ED5B-4720-8A9A-F2A6C49C6C7F}" type="slidenum">
              <a:rPr lang="ko-KR" altLang="en-US" sz="1400" smtClean="0"/>
              <a:pPr/>
              <a:t>‹#›</a:t>
            </a:fld>
            <a:r>
              <a:rPr lang="en-US" altLang="ko-KR" sz="1400" dirty="0"/>
              <a:t>/16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6026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92F285-BC04-4F14-8755-8CAAAD033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390426-1DA3-4E3F-9C11-5FC385FFD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D0B6DD-6587-455A-B48A-386C0E06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6FF7A6-38A5-422C-9FF6-D238B778A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A7ECE5-2ADD-40B3-B7CD-5FA90414E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21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D6DE77-2D6E-4E51-86C1-4E2349AB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E0FEAF-D053-4130-A316-9EDAE6994A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4D1F81-D60C-4CD4-9AF7-250DF8DA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9DC11E-C06D-4B32-9C8B-8B814CB26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DB16AC-55AC-4FF5-8722-27C2092C2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17E2AA-CD4E-41EA-B60F-3F7D22483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836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1178DD-DAEB-46F9-AB4F-F6A341217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12D53-F6E6-4428-9FCA-B806D0BF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F26C31-D52D-4FCD-AB23-0C72343BC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C290AD1-F89B-43A4-81C9-C9BFEBFBE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21378B-BACC-4817-8071-08819FF08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34E1801-05FC-4A16-9FCA-4785CBF4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4737271-502E-4315-90CB-38E1E053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9DD2E1-45EE-4EB7-A96A-E8C5BC3E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548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F5D109-D4D6-434C-BC03-5B141028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7B8BB0-82E4-4FE1-9A01-7AF703EA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92C63D0-7630-4ECB-908E-5AFCAEB95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9733B4D-BAC9-465C-8D7B-9ABFD097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17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9AD798-342F-4B84-9D9F-1F41F8D7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C37227C-3219-4150-8FD9-6095405D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713310-D7ED-4370-859B-C3E3F6E5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29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1E6129-EA9A-412A-98EB-990E8B946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135B72-BBDC-4F49-B1EA-019F9718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5C4B20C-ECC5-4F42-A5FC-B1B3D79BA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5E4584-E5D3-4FB6-A315-E54326751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92C902-49F8-44A4-B4F0-3AFE41E8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ADB7C7-1E00-4239-938F-506C70536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83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2F0B3D-2DEA-4495-979B-8917F335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825D2D8-29E6-4199-832C-2053BF469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CFA4B1A-9357-42D6-8FB8-443DA9A7C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4C6AB7-B46E-4B06-ABF1-6E03C8A3A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74BCDF2-BFE9-43CA-A36D-71A56B51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699ACD-A789-4B7F-8DE4-65FEA138E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5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1808CE-E775-43C6-9A1C-4E897C56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FF418F7-4EF3-4A50-90D7-874023A7F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5145E4-86DA-4595-A538-4EEB4F5C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635CFC-815F-4ECA-9748-5B5C39C9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EE87AE-DFA6-43FA-92B5-95A4E670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D497FE7-A007-4201-B6F6-CEBCA1FDE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C649BD7-CEDC-422D-8008-AE1B8BA7C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487F4D-AF53-41D0-AE03-9993C3ECA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2E4ABC-AE22-41A3-BE63-B9BA7FF4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B9C60C-DBEF-4B6B-BF6E-24A4A105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024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A7147F0-1897-431D-988D-0E2C053C9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AFF7CF-F7F3-49F4-9153-5F3D52DC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E2BEBD-029B-4AF2-BA87-4AF51ED78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18E91-D158-45BB-B058-D612B8A8717C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15B918-A472-4729-8AF9-8844E171D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9B81E1-3EC2-4F9A-AC02-705E9696D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4DC14-13CD-41C7-B58E-052355C0197D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70242BC-17A1-47FD-86DB-AB925833C8C4}"/>
              </a:ext>
            </a:extLst>
          </p:cNvPr>
          <p:cNvGrpSpPr/>
          <p:nvPr userDrawn="1"/>
        </p:nvGrpSpPr>
        <p:grpSpPr>
          <a:xfrm>
            <a:off x="0" y="6421121"/>
            <a:ext cx="12191718" cy="292093"/>
            <a:chOff x="0" y="6565901"/>
            <a:chExt cx="12192000" cy="292100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rgbClr val="208FB6"/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854526B7-3D4F-4D26-B609-EB26600C2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65901"/>
              <a:ext cx="12192000" cy="29210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4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그림 49">
              <a:extLst>
                <a:ext uri="{FF2B5EF4-FFF2-40B4-BE49-F238E27FC236}">
                  <a16:creationId xmlns:a16="http://schemas.microsoft.com/office/drawing/2014/main" id="{8BB3FB52-2EC4-4A73-92B2-EB4188EA7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1438" y="6578601"/>
              <a:ext cx="2678873" cy="270940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3182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5.png"/><Relationship Id="rId3" Type="http://schemas.openxmlformats.org/officeDocument/2006/relationships/image" Target="../media/image310.png"/><Relationship Id="rId7" Type="http://schemas.openxmlformats.org/officeDocument/2006/relationships/image" Target="../media/image110.png"/><Relationship Id="rId12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3.jpeg"/><Relationship Id="rId5" Type="http://schemas.openxmlformats.org/officeDocument/2006/relationships/image" Target="../media/image91.png"/><Relationship Id="rId15" Type="http://schemas.openxmlformats.org/officeDocument/2006/relationships/image" Target="../media/image17.JPG"/><Relationship Id="rId10" Type="http://schemas.openxmlformats.org/officeDocument/2006/relationships/image" Target="../media/image100.png"/><Relationship Id="rId4" Type="http://schemas.openxmlformats.org/officeDocument/2006/relationships/image" Target="../media/image81.png"/><Relationship Id="rId9" Type="http://schemas.openxmlformats.org/officeDocument/2006/relationships/image" Target="../media/image90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0CA11E29-A597-436B-84D3-5838004E0466}"/>
              </a:ext>
            </a:extLst>
          </p:cNvPr>
          <p:cNvSpPr txBox="1"/>
          <p:nvPr/>
        </p:nvSpPr>
        <p:spPr>
          <a:xfrm>
            <a:off x="1019357" y="1425048"/>
            <a:ext cx="10284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same bunch and fresh bunch </a:t>
            </a:r>
            <a:br>
              <a:rPr lang="en-US" altLang="ko-K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self-seeding at PAL</a:t>
            </a:r>
            <a:endParaRPr lang="ko-KR" alt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2C348C-C3FF-4968-96A7-14E0CC3A501F}"/>
              </a:ext>
            </a:extLst>
          </p:cNvPr>
          <p:cNvSpPr txBox="1"/>
          <p:nvPr/>
        </p:nvSpPr>
        <p:spPr>
          <a:xfrm>
            <a:off x="1019357" y="3632459"/>
            <a:ext cx="9961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i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MyungHoon</a:t>
            </a:r>
            <a:r>
              <a:rPr lang="en-US" altLang="ko-KR" sz="24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Cho</a:t>
            </a:r>
            <a:r>
              <a:rPr lang="en-US" altLang="ko-K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altLang="ko-K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Chang-Kyu Sung, Chi Hyun Shim, Gyujin Kim, Yeong </a:t>
            </a:r>
            <a:r>
              <a:rPr lang="en-US" altLang="ko-K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Jin</a:t>
            </a:r>
            <a: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Suh, </a:t>
            </a:r>
            <a:r>
              <a:rPr lang="en-US" altLang="ko-K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Donghyun</a:t>
            </a:r>
            <a: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Na,</a:t>
            </a:r>
            <a:b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Haeryong</a:t>
            </a:r>
            <a: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Yang, Kook-</a:t>
            </a:r>
            <a:r>
              <a:rPr lang="en-US" altLang="ko-K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Jin</a:t>
            </a:r>
            <a: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Moon, Seongyeol Kim, </a:t>
            </a:r>
            <a:r>
              <a:rPr lang="en-US" altLang="ko-K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Hoon</a:t>
            </a:r>
            <a:r>
              <a:rPr lang="en-US" altLang="ko-K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Heo</a:t>
            </a:r>
            <a:endParaRPr lang="ko-KR" alt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4882BA-6C45-4387-BD9B-688556C895CB}"/>
              </a:ext>
            </a:extLst>
          </p:cNvPr>
          <p:cNvSpPr txBox="1"/>
          <p:nvPr/>
        </p:nvSpPr>
        <p:spPr>
          <a:xfrm>
            <a:off x="10479788" y="5695431"/>
            <a:ext cx="1380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2025-10-16</a:t>
            </a:r>
          </a:p>
        </p:txBody>
      </p:sp>
    </p:spTree>
    <p:extLst>
      <p:ext uri="{BB962C8B-B14F-4D97-AF65-F5344CB8AC3E}">
        <p14:creationId xmlns:p14="http://schemas.microsoft.com/office/powerpoint/2010/main" val="171812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8B29421C-CC7A-4CAC-B51F-46B94E175921}"/>
              </a:ext>
            </a:extLst>
          </p:cNvPr>
          <p:cNvGrpSpPr/>
          <p:nvPr/>
        </p:nvGrpSpPr>
        <p:grpSpPr>
          <a:xfrm>
            <a:off x="847020" y="1979740"/>
            <a:ext cx="10201288" cy="3972117"/>
            <a:chOff x="809612" y="1090278"/>
            <a:chExt cx="10201288" cy="397211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1A0CA54-E878-4BB8-A02D-E12D0EC94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9612" y="1090278"/>
              <a:ext cx="10201288" cy="3972117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9568EB18-AF2B-4276-96BC-098CB156CBC7}"/>
                </a:ext>
              </a:extLst>
            </p:cNvPr>
            <p:cNvSpPr/>
            <p:nvPr/>
          </p:nvSpPr>
          <p:spPr>
            <a:xfrm rot="1980625">
              <a:off x="6565900" y="1974850"/>
              <a:ext cx="45719" cy="53975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화살표 연결선 7">
              <a:extLst>
                <a:ext uri="{FF2B5EF4-FFF2-40B4-BE49-F238E27FC236}">
                  <a16:creationId xmlns:a16="http://schemas.microsoft.com/office/drawing/2014/main" id="{DAF37EED-825C-4C95-BEE3-E93646F77282}"/>
                </a:ext>
              </a:extLst>
            </p:cNvPr>
            <p:cNvCxnSpPr/>
            <p:nvPr/>
          </p:nvCxnSpPr>
          <p:spPr>
            <a:xfrm flipH="1">
              <a:off x="6775450" y="1517650"/>
              <a:ext cx="1219200" cy="5200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D9A296-381E-4B9B-9F5F-42ED0726712A}"/>
                </a:ext>
              </a:extLst>
            </p:cNvPr>
            <p:cNvSpPr txBox="1"/>
            <p:nvPr/>
          </p:nvSpPr>
          <p:spPr>
            <a:xfrm>
              <a:off x="7994650" y="127635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self-seeding crystal</a:t>
              </a:r>
              <a:endParaRPr lang="ko-KR" alt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A4DCD4-8433-40D0-A512-6E81CF205DA6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Fresh Slice and Self-Seeding Scheme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79BF7-E00F-4911-BAB5-7974713AAA9A}"/>
              </a:ext>
            </a:extLst>
          </p:cNvPr>
          <p:cNvSpPr txBox="1"/>
          <p:nvPr/>
        </p:nvSpPr>
        <p:spPr>
          <a:xfrm>
            <a:off x="211609" y="675962"/>
            <a:ext cx="11839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Combining self-seeding and fresh slice schemes</a:t>
            </a: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Transverse deflection using a corrugated plate (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Forward Bragg Diffraction for self-seeding.</a:t>
            </a:r>
          </a:p>
        </p:txBody>
      </p:sp>
    </p:spTree>
    <p:extLst>
      <p:ext uri="{BB962C8B-B14F-4D97-AF65-F5344CB8AC3E}">
        <p14:creationId xmlns:p14="http://schemas.microsoft.com/office/powerpoint/2010/main" val="320401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AA4DCD4-8433-40D0-A512-6E81CF205DA6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Fresh Slice and Self-Seeding Scheme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B79BF7-E00F-4911-BAB5-7974713AAA9A}"/>
              </a:ext>
            </a:extLst>
          </p:cNvPr>
          <p:cNvSpPr txBox="1"/>
          <p:nvPr/>
        </p:nvSpPr>
        <p:spPr>
          <a:xfrm>
            <a:off x="234355" y="687781"/>
            <a:ext cx="7226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LCLS already demonstrated the fresh slice self-seeding.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Shorten FEL duration was measured by X-TCAV.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2938EFC-9DC8-49B1-8EB6-24E2D3495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91" y="1982775"/>
            <a:ext cx="5676240" cy="17203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91DA5D-C440-4BA3-AFC4-1B78FFE2B081}"/>
              </a:ext>
            </a:extLst>
          </p:cNvPr>
          <p:cNvSpPr txBox="1"/>
          <p:nvPr/>
        </p:nvSpPr>
        <p:spPr>
          <a:xfrm>
            <a:off x="391267" y="3759262"/>
            <a:ext cx="6349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u="sng" dirty="0">
                <a:latin typeface="Arial" panose="020B0604020202020204" pitchFamily="34" charset="0"/>
                <a:cs typeface="Arial" panose="020B0604020202020204" pitchFamily="34" charset="0"/>
              </a:rPr>
              <a:t>Proceedings of NAPAC, TUB3CO03 (2016)</a:t>
            </a:r>
          </a:p>
          <a:p>
            <a:r>
              <a:rPr lang="en-US" altLang="ko-KR" sz="1400" i="1" u="sng" dirty="0">
                <a:latin typeface="Arial" panose="020B0604020202020204" pitchFamily="34" charset="0"/>
                <a:cs typeface="Arial" panose="020B0604020202020204" pitchFamily="34" charset="0"/>
              </a:rPr>
              <a:t>APPLIED PHYSICS LETTERS 110, 154101 (2017)</a:t>
            </a:r>
            <a:endParaRPr lang="ko-KR" altLang="en-US" sz="1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97A8155-32E1-47A9-9B91-8578CE2FD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83820"/>
            <a:ext cx="5989055" cy="36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55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9A4C408C-0A9B-44DD-B415-6854FFFC6CA9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Hard X-ray Self-Seeding at PAL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84347C70-27E8-49B0-AA22-45B7244411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9" y="3045417"/>
            <a:ext cx="4171175" cy="302714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02379C0-D0F3-4459-BEA1-F91B1682B6E5}"/>
              </a:ext>
            </a:extLst>
          </p:cNvPr>
          <p:cNvSpPr txBox="1"/>
          <p:nvPr/>
        </p:nvSpPr>
        <p:spPr>
          <a:xfrm>
            <a:off x="211609" y="5750610"/>
            <a:ext cx="2412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Picture of self-seeding section</a:t>
            </a:r>
            <a:endParaRPr lang="ko-KR" alt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9782B892-1C36-4762-ABBB-3128F3D2A450}"/>
              </a:ext>
            </a:extLst>
          </p:cNvPr>
          <p:cNvGrpSpPr/>
          <p:nvPr/>
        </p:nvGrpSpPr>
        <p:grpSpPr>
          <a:xfrm>
            <a:off x="174203" y="1375756"/>
            <a:ext cx="7734577" cy="1587310"/>
            <a:chOff x="287830" y="1121060"/>
            <a:chExt cx="7734577" cy="1835189"/>
          </a:xfrm>
        </p:grpSpPr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8F203252-1844-43F1-9149-CDE52D2B8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830" y="1121060"/>
              <a:ext cx="7734577" cy="1835189"/>
            </a:xfrm>
            <a:prstGeom prst="rect">
              <a:avLst/>
            </a:prstGeom>
          </p:spPr>
        </p:pic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B56963-98DC-4328-A6FF-29136522B126}"/>
                </a:ext>
              </a:extLst>
            </p:cNvPr>
            <p:cNvSpPr/>
            <p:nvPr/>
          </p:nvSpPr>
          <p:spPr>
            <a:xfrm>
              <a:off x="514728" y="1308335"/>
              <a:ext cx="296726" cy="223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733DE5DB-D64E-45F3-9683-97C91BAD3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774" y="3077228"/>
            <a:ext cx="4616942" cy="303081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EA7DBD2-C6B2-4864-9622-D2E59D184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2616" y="3077228"/>
            <a:ext cx="1448069" cy="247023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A67A15A-9196-4B98-9F09-091B3D5B4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2033" y="3077228"/>
            <a:ext cx="1395265" cy="170674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8512A4BC-BFDF-4158-8FA0-6A7697B9EA89}"/>
              </a:ext>
            </a:extLst>
          </p:cNvPr>
          <p:cNvSpPr txBox="1"/>
          <p:nvPr/>
        </p:nvSpPr>
        <p:spPr>
          <a:xfrm>
            <a:off x="9168938" y="4854633"/>
            <a:ext cx="12922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Gyujin Kim</a:t>
            </a:r>
          </a:p>
          <a:p>
            <a:r>
              <a:rPr lang="en-US" altLang="ko-KR" dirty="0"/>
              <a:t>Control</a:t>
            </a:r>
            <a:endParaRPr lang="ko-KR" alt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96B47C9-926C-4F0D-97CD-174AEC9C1551}"/>
              </a:ext>
            </a:extLst>
          </p:cNvPr>
          <p:cNvSpPr txBox="1"/>
          <p:nvPr/>
        </p:nvSpPr>
        <p:spPr>
          <a:xfrm>
            <a:off x="10428316" y="5596721"/>
            <a:ext cx="17290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/>
              <a:t>Sunghoon</a:t>
            </a:r>
            <a:r>
              <a:rPr lang="en-US" altLang="ko-KR" sz="1600" dirty="0"/>
              <a:t> Kwon</a:t>
            </a:r>
          </a:p>
          <a:p>
            <a:r>
              <a:rPr lang="en-US" altLang="ko-KR" dirty="0"/>
              <a:t>Laser Heater</a:t>
            </a:r>
            <a:endParaRPr lang="ko-KR" alt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AAB6C0-4C70-4227-83B8-5265993C2FFB}"/>
              </a:ext>
            </a:extLst>
          </p:cNvPr>
          <p:cNvSpPr txBox="1"/>
          <p:nvPr/>
        </p:nvSpPr>
        <p:spPr>
          <a:xfrm>
            <a:off x="8135678" y="1387814"/>
            <a:ext cx="39502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4 X 5 mm size Diamond crystals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altLang="ko-KR" sz="16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μm</a:t>
            </a:r>
            <a:r>
              <a:rPr lang="en-US" altLang="ko-KR" sz="16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[100] orientation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US" altLang="ko-KR" sz="16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μm</a:t>
            </a:r>
            <a:r>
              <a:rPr lang="en-US" altLang="ko-KR" sz="16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[110] orientation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8EB5D8-98F0-4A27-8AC9-9E9FF825FE54}"/>
              </a:ext>
            </a:extLst>
          </p:cNvPr>
          <p:cNvSpPr txBox="1"/>
          <p:nvPr/>
        </p:nvSpPr>
        <p:spPr>
          <a:xfrm>
            <a:off x="211609" y="675962"/>
            <a:ext cx="11839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Since installed the self-Seeding monochromator in 2018, many efforts are dedicated to operate in stable and to generate high intensity.</a:t>
            </a:r>
          </a:p>
        </p:txBody>
      </p:sp>
    </p:spTree>
    <p:extLst>
      <p:ext uri="{BB962C8B-B14F-4D97-AF65-F5344CB8AC3E}">
        <p14:creationId xmlns:p14="http://schemas.microsoft.com/office/powerpoint/2010/main" val="131722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9A4C408C-0A9B-44DD-B415-6854FFFC6CA9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Hard X-ray Self-Seeding at PAL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8EB5D8-98F0-4A27-8AC9-9E9FF825FE54}"/>
              </a:ext>
            </a:extLst>
          </p:cNvPr>
          <p:cNvSpPr txBox="1"/>
          <p:nvPr/>
        </p:nvSpPr>
        <p:spPr>
          <a:xfrm>
            <a:off x="211609" y="675962"/>
            <a:ext cx="11839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Some features of PAL-XFEL.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290692-4E61-433D-AEFC-297DF8026F84}"/>
              </a:ext>
            </a:extLst>
          </p:cNvPr>
          <p:cNvSpPr txBox="1"/>
          <p:nvPr/>
        </p:nvSpPr>
        <p:spPr>
          <a:xfrm>
            <a:off x="236947" y="1194061"/>
            <a:ext cx="55264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collimator</a:t>
            </a:r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at BC1 (operational up to 60 Hz)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- eliminating head and tail horn of the electron beam.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- unwanted head part (high emittance and high current) can be eliminated.  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- it help to make a flat current profile and low energy chirp.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 startAt="2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Electron beam matching at acceleration and undulators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 startAt="3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Efficient laser heater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- required laser heater energy :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6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uJ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for SASE 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      &gt; 40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uJ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for SS 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A55C8C6-F6C0-4BD8-A5F7-29B4C8BFC478}"/>
              </a:ext>
            </a:extLst>
          </p:cNvPr>
          <p:cNvGrpSpPr/>
          <p:nvPr/>
        </p:nvGrpSpPr>
        <p:grpSpPr>
          <a:xfrm>
            <a:off x="5944402" y="1194061"/>
            <a:ext cx="4603225" cy="2537944"/>
            <a:chOff x="7356763" y="1071176"/>
            <a:chExt cx="4764721" cy="2700115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878779DD-7262-4E28-B6D9-A0FF89D4B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0623" y="1421546"/>
              <a:ext cx="3447779" cy="2349745"/>
            </a:xfrm>
            <a:prstGeom prst="rect">
              <a:avLst/>
            </a:prstGeom>
          </p:spPr>
        </p:pic>
        <p:cxnSp>
          <p:nvCxnSpPr>
            <p:cNvPr id="6" name="직선 화살표 연결선 5">
              <a:extLst>
                <a:ext uri="{FF2B5EF4-FFF2-40B4-BE49-F238E27FC236}">
                  <a16:creationId xmlns:a16="http://schemas.microsoft.com/office/drawing/2014/main" id="{8B705B97-6FB5-47D3-AD33-FD6076254FA3}"/>
                </a:ext>
              </a:extLst>
            </p:cNvPr>
            <p:cNvCxnSpPr/>
            <p:nvPr/>
          </p:nvCxnSpPr>
          <p:spPr>
            <a:xfrm flipH="1">
              <a:off x="10680283" y="1913506"/>
              <a:ext cx="710739" cy="5237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12DF0BF-A373-4758-973F-246B7CDF29AC}"/>
                </a:ext>
              </a:extLst>
            </p:cNvPr>
            <p:cNvSpPr txBox="1"/>
            <p:nvPr/>
          </p:nvSpPr>
          <p:spPr>
            <a:xfrm>
              <a:off x="11348402" y="1647369"/>
              <a:ext cx="7730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head</a:t>
              </a:r>
              <a:endParaRPr lang="ko-KR" altLang="en-US" sz="1600" dirty="0"/>
            </a:p>
          </p:txBody>
        </p: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3C0858A2-9215-4F23-B9D2-B9B25BE00D37}"/>
                </a:ext>
              </a:extLst>
            </p:cNvPr>
            <p:cNvCxnSpPr>
              <a:cxnSpLocks/>
            </p:cNvCxnSpPr>
            <p:nvPr/>
          </p:nvCxnSpPr>
          <p:spPr>
            <a:xfrm>
              <a:off x="7753147" y="1913506"/>
              <a:ext cx="752303" cy="4039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CF7AC9-8EE8-4A9F-91D7-86A73710C1BA}"/>
                </a:ext>
              </a:extLst>
            </p:cNvPr>
            <p:cNvSpPr txBox="1"/>
            <p:nvPr/>
          </p:nvSpPr>
          <p:spPr>
            <a:xfrm>
              <a:off x="7356763" y="1565897"/>
              <a:ext cx="645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tail</a:t>
              </a:r>
              <a:endParaRPr lang="ko-KR" altLang="en-US" sz="1600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D3819C0-5D3C-4DCC-8E9E-0A7E99D55EDF}"/>
                </a:ext>
              </a:extLst>
            </p:cNvPr>
            <p:cNvSpPr/>
            <p:nvPr/>
          </p:nvSpPr>
          <p:spPr>
            <a:xfrm>
              <a:off x="9648966" y="1598855"/>
              <a:ext cx="786091" cy="1924397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847C11-4266-4FE7-87B2-AE2BD4DCDB3A}"/>
                </a:ext>
              </a:extLst>
            </p:cNvPr>
            <p:cNvSpPr txBox="1"/>
            <p:nvPr/>
          </p:nvSpPr>
          <p:spPr>
            <a:xfrm>
              <a:off x="9624512" y="1598855"/>
              <a:ext cx="8894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lasing part</a:t>
              </a:r>
              <a:endParaRPr lang="ko-KR" altLang="en-US" sz="16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CFBE34-F6E2-4CA6-8533-0CCCF368F19D}"/>
                </a:ext>
              </a:extLst>
            </p:cNvPr>
            <p:cNvSpPr txBox="1"/>
            <p:nvPr/>
          </p:nvSpPr>
          <p:spPr>
            <a:xfrm>
              <a:off x="7858003" y="1071176"/>
              <a:ext cx="32800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Slice emittance at L1</a:t>
              </a:r>
              <a:endParaRPr lang="ko-KR" altLang="en-US" sz="1600" dirty="0"/>
            </a:p>
          </p:txBody>
        </p: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DD4328EE-EE6B-4B0F-886A-8494A1E9F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764" y="3947784"/>
            <a:ext cx="2330386" cy="2124547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02A26F1D-E95D-4095-8357-D0990CE6F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9409" y="4141009"/>
            <a:ext cx="2597336" cy="17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0300273-D1D3-4376-AE56-8F025B7273E8}"/>
              </a:ext>
            </a:extLst>
          </p:cNvPr>
          <p:cNvSpPr txBox="1"/>
          <p:nvPr/>
        </p:nvSpPr>
        <p:spPr>
          <a:xfrm>
            <a:off x="7260729" y="6057715"/>
            <a:ext cx="985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energy</a:t>
            </a:r>
            <a:endParaRPr lang="ko-KR" altLang="en-US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A1BC5E5-0180-4F85-BF9F-B29D8FAC812F}"/>
              </a:ext>
            </a:extLst>
          </p:cNvPr>
          <p:cNvSpPr txBox="1"/>
          <p:nvPr/>
        </p:nvSpPr>
        <p:spPr>
          <a:xfrm rot="16200000">
            <a:off x="5782140" y="4574658"/>
            <a:ext cx="985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time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72631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36ED8974-0BD0-4A5D-8602-D5F1BD7F7C42}"/>
              </a:ext>
            </a:extLst>
          </p:cNvPr>
          <p:cNvGrpSpPr/>
          <p:nvPr/>
        </p:nvGrpSpPr>
        <p:grpSpPr>
          <a:xfrm>
            <a:off x="209771" y="1505323"/>
            <a:ext cx="3528530" cy="1896919"/>
            <a:chOff x="9610909" y="10508008"/>
            <a:chExt cx="6902628" cy="4169925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91B0E6E-B4D4-4294-8C09-18BED2092A66}"/>
                </a:ext>
              </a:extLst>
            </p:cNvPr>
            <p:cNvGrpSpPr/>
            <p:nvPr/>
          </p:nvGrpSpPr>
          <p:grpSpPr>
            <a:xfrm>
              <a:off x="9610909" y="11617412"/>
              <a:ext cx="5715716" cy="836034"/>
              <a:chOff x="2668385" y="1172095"/>
              <a:chExt cx="3254436" cy="548640"/>
            </a:xfrm>
            <a:solidFill>
              <a:srgbClr val="00B050"/>
            </a:solidFill>
          </p:grpSpPr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C29571E6-A6FC-4152-BF31-17066FDE30C4}"/>
                  </a:ext>
                </a:extLst>
              </p:cNvPr>
              <p:cNvSpPr/>
              <p:nvPr/>
            </p:nvSpPr>
            <p:spPr>
              <a:xfrm>
                <a:off x="2668385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5174A963-E52A-4231-B707-232E52349121}"/>
                  </a:ext>
                </a:extLst>
              </p:cNvPr>
              <p:cNvSpPr/>
              <p:nvPr/>
            </p:nvSpPr>
            <p:spPr>
              <a:xfrm>
                <a:off x="3029989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530B0FA9-F4EF-4C4B-AC52-8BECC013F3FD}"/>
                  </a:ext>
                </a:extLst>
              </p:cNvPr>
              <p:cNvSpPr/>
              <p:nvPr/>
            </p:nvSpPr>
            <p:spPr>
              <a:xfrm>
                <a:off x="3391593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0C1DA3EA-2A5A-481F-B834-C3847F80483B}"/>
                  </a:ext>
                </a:extLst>
              </p:cNvPr>
              <p:cNvSpPr/>
              <p:nvPr/>
            </p:nvSpPr>
            <p:spPr>
              <a:xfrm>
                <a:off x="3753197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DD3DE8E7-C0AC-46A7-8124-9A73543FE9AA}"/>
                  </a:ext>
                </a:extLst>
              </p:cNvPr>
              <p:cNvSpPr/>
              <p:nvPr/>
            </p:nvSpPr>
            <p:spPr>
              <a:xfrm>
                <a:off x="4114801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3F4D753-02BE-43E1-985E-E5181D674E3F}"/>
                  </a:ext>
                </a:extLst>
              </p:cNvPr>
              <p:cNvSpPr/>
              <p:nvPr/>
            </p:nvSpPr>
            <p:spPr>
              <a:xfrm>
                <a:off x="4476405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512B417D-1C50-4501-9B5D-DA77117CD901}"/>
                  </a:ext>
                </a:extLst>
              </p:cNvPr>
              <p:cNvSpPr/>
              <p:nvPr/>
            </p:nvSpPr>
            <p:spPr>
              <a:xfrm>
                <a:off x="4838009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74B204EC-032A-4B0B-BAAD-CFDC94550BAE}"/>
                  </a:ext>
                </a:extLst>
              </p:cNvPr>
              <p:cNvSpPr/>
              <p:nvPr/>
            </p:nvSpPr>
            <p:spPr>
              <a:xfrm>
                <a:off x="5199613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177B4EC4-CF93-4D43-8019-B2591A62CC13}"/>
                  </a:ext>
                </a:extLst>
              </p:cNvPr>
              <p:cNvSpPr/>
              <p:nvPr/>
            </p:nvSpPr>
            <p:spPr>
              <a:xfrm>
                <a:off x="5561217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" name="직선 화살표 연결선 6">
              <a:extLst>
                <a:ext uri="{FF2B5EF4-FFF2-40B4-BE49-F238E27FC236}">
                  <a16:creationId xmlns:a16="http://schemas.microsoft.com/office/drawing/2014/main" id="{7AE71B4E-FF74-4D8C-BB68-0211A623EF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98914" y="12453446"/>
              <a:ext cx="1" cy="1019336"/>
            </a:xfrm>
            <a:prstGeom prst="straightConnector1">
              <a:avLst/>
            </a:prstGeom>
            <a:ln w="22225">
              <a:headEnd type="stealth"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7B3E6FD-D8C3-4BC4-8C14-7448EBAAB02F}"/>
                    </a:ext>
                  </a:extLst>
                </p:cNvPr>
                <p:cNvSpPr txBox="1"/>
                <p:nvPr/>
              </p:nvSpPr>
              <p:spPr>
                <a:xfrm>
                  <a:off x="9746361" y="13984001"/>
                  <a:ext cx="1462257" cy="686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→∞</m:t>
                        </m:r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7B3E6FD-D8C3-4BC4-8C14-7448EBAAB0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6361" y="13984001"/>
                  <a:ext cx="1462257" cy="68650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직선 화살표 연결선 10">
              <a:extLst>
                <a:ext uri="{FF2B5EF4-FFF2-40B4-BE49-F238E27FC236}">
                  <a16:creationId xmlns:a16="http://schemas.microsoft.com/office/drawing/2014/main" id="{5CBA561C-D7E6-4AB5-AC42-4B38E7BB423B}"/>
                </a:ext>
              </a:extLst>
            </p:cNvPr>
            <p:cNvCxnSpPr>
              <a:cxnSpLocks/>
            </p:cNvCxnSpPr>
            <p:nvPr/>
          </p:nvCxnSpPr>
          <p:spPr>
            <a:xfrm>
              <a:off x="10626117" y="12048083"/>
              <a:ext cx="1" cy="418016"/>
            </a:xfrm>
            <a:prstGeom prst="straightConnector1">
              <a:avLst/>
            </a:prstGeom>
            <a:ln w="25400">
              <a:headEnd type="stealth"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567C78B3-162D-450B-81B6-017B753FF953}"/>
                    </a:ext>
                  </a:extLst>
                </p:cNvPr>
                <p:cNvSpPr txBox="1"/>
                <p:nvPr/>
              </p:nvSpPr>
              <p:spPr>
                <a:xfrm>
                  <a:off x="10135954" y="12001012"/>
                  <a:ext cx="562028" cy="686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567C78B3-162D-450B-81B6-017B753FF9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35954" y="12001012"/>
                  <a:ext cx="562028" cy="6865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52CAAC24-4C7B-436D-91FB-E7794E08C5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76020" y="11460387"/>
              <a:ext cx="1270159" cy="13728"/>
            </a:xfrm>
            <a:prstGeom prst="straightConnector1">
              <a:avLst/>
            </a:prstGeom>
            <a:ln w="25400">
              <a:headEnd type="stealth"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4123ED4-4682-4B49-8FC5-58832477BA53}"/>
                    </a:ext>
                  </a:extLst>
                </p:cNvPr>
                <p:cNvSpPr txBox="1"/>
                <p:nvPr/>
              </p:nvSpPr>
              <p:spPr>
                <a:xfrm>
                  <a:off x="11332449" y="10794227"/>
                  <a:ext cx="562028" cy="6865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4123ED4-4682-4B49-8FC5-58832477BA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32449" y="10794227"/>
                  <a:ext cx="562028" cy="686508"/>
                </a:xfrm>
                <a:prstGeom prst="rect">
                  <a:avLst/>
                </a:prstGeom>
                <a:blipFill>
                  <a:blip r:embed="rId4"/>
                  <a:stretch>
                    <a:fillRect b="-13462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ED01B8D9-6F7C-4A9A-BD81-5C37B94AD0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7625" y="12387676"/>
              <a:ext cx="598555" cy="0"/>
            </a:xfrm>
            <a:prstGeom prst="straightConnector1">
              <a:avLst/>
            </a:prstGeom>
            <a:ln w="25400">
              <a:headEnd type="stealth"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EDBD482-6F3A-43A9-9018-7879C04BB90E}"/>
                    </a:ext>
                  </a:extLst>
                </p:cNvPr>
                <p:cNvSpPr txBox="1"/>
                <p:nvPr/>
              </p:nvSpPr>
              <p:spPr>
                <a:xfrm>
                  <a:off x="11573406" y="12308786"/>
                  <a:ext cx="562028" cy="6865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EDBD482-6F3A-43A9-9018-7879C04BB9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406" y="12308786"/>
                  <a:ext cx="562028" cy="68650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F2854178-7BF7-47DF-8013-151594EA7529}"/>
                </a:ext>
              </a:extLst>
            </p:cNvPr>
            <p:cNvGrpSpPr/>
            <p:nvPr/>
          </p:nvGrpSpPr>
          <p:grpSpPr>
            <a:xfrm>
              <a:off x="15057030" y="10508008"/>
              <a:ext cx="1456507" cy="1371752"/>
              <a:chOff x="4645860" y="2320697"/>
              <a:chExt cx="985005" cy="900200"/>
            </a:xfrm>
          </p:grpSpPr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8B8D3B2B-69E2-45E1-9407-4DE17FD56AF4}"/>
                  </a:ext>
                </a:extLst>
              </p:cNvPr>
              <p:cNvGrpSpPr/>
              <p:nvPr/>
            </p:nvGrpSpPr>
            <p:grpSpPr>
              <a:xfrm>
                <a:off x="4954340" y="2556153"/>
                <a:ext cx="404791" cy="428463"/>
                <a:chOff x="5963663" y="1742364"/>
                <a:chExt cx="404791" cy="428463"/>
              </a:xfrm>
            </p:grpSpPr>
            <p:cxnSp>
              <p:nvCxnSpPr>
                <p:cNvPr id="33" name="직선 화살표 연결선 32">
                  <a:extLst>
                    <a:ext uri="{FF2B5EF4-FFF2-40B4-BE49-F238E27FC236}">
                      <a16:creationId xmlns:a16="http://schemas.microsoft.com/office/drawing/2014/main" id="{1A46A506-07BC-4CA0-9043-B5C4A0E4E8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963665" y="2170825"/>
                  <a:ext cx="404789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직선 화살표 연결선 33">
                  <a:extLst>
                    <a:ext uri="{FF2B5EF4-FFF2-40B4-BE49-F238E27FC236}">
                      <a16:creationId xmlns:a16="http://schemas.microsoft.com/office/drawing/2014/main" id="{F784B789-EAEE-4369-A2CE-A658A55FE3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3663" y="1742364"/>
                  <a:ext cx="1" cy="4284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FF7945C7-EF2B-4989-BFED-CC520791A0D3}"/>
                      </a:ext>
                    </a:extLst>
                  </p:cNvPr>
                  <p:cNvSpPr txBox="1"/>
                  <p:nvPr/>
                </p:nvSpPr>
                <p:spPr>
                  <a:xfrm>
                    <a:off x="5250777" y="2770384"/>
                    <a:ext cx="380088" cy="450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ko-KR" alt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FF7945C7-EF2B-4989-BFED-CC520791A0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0777" y="2770384"/>
                    <a:ext cx="380088" cy="45051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4368177-8CF8-4D33-ACCD-1E99A9576396}"/>
                      </a:ext>
                    </a:extLst>
                  </p:cNvPr>
                  <p:cNvSpPr txBox="1"/>
                  <p:nvPr/>
                </p:nvSpPr>
                <p:spPr>
                  <a:xfrm>
                    <a:off x="4645860" y="2320697"/>
                    <a:ext cx="380088" cy="450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ko-KR" alt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D4368177-8CF8-4D33-ACCD-1E99A95763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5860" y="2320697"/>
                    <a:ext cx="380088" cy="45051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3725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EF8B007F-8B01-45F7-8E11-4C3B41D8A33E}"/>
                </a:ext>
              </a:extLst>
            </p:cNvPr>
            <p:cNvSpPr/>
            <p:nvPr/>
          </p:nvSpPr>
          <p:spPr>
            <a:xfrm>
              <a:off x="14883513" y="13349152"/>
              <a:ext cx="230195" cy="2372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1B59FFB5-7B1E-4FEC-B094-4D3DFF22B921}"/>
                </a:ext>
              </a:extLst>
            </p:cNvPr>
            <p:cNvSpPr/>
            <p:nvPr/>
          </p:nvSpPr>
          <p:spPr>
            <a:xfrm>
              <a:off x="12705241" y="12964016"/>
              <a:ext cx="230195" cy="2372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직선 화살표 연결선 19">
              <a:extLst>
                <a:ext uri="{FF2B5EF4-FFF2-40B4-BE49-F238E27FC236}">
                  <a16:creationId xmlns:a16="http://schemas.microsoft.com/office/drawing/2014/main" id="{42D0F76B-FCB3-480B-9410-0CC7D495C721}"/>
                </a:ext>
              </a:extLst>
            </p:cNvPr>
            <p:cNvCxnSpPr>
              <a:cxnSpLocks/>
            </p:cNvCxnSpPr>
            <p:nvPr/>
          </p:nvCxnSpPr>
          <p:spPr>
            <a:xfrm>
              <a:off x="12638887" y="13467764"/>
              <a:ext cx="2687738" cy="0"/>
            </a:xfrm>
            <a:prstGeom prst="straightConnector1">
              <a:avLst/>
            </a:prstGeom>
            <a:ln w="19050"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F00CFD7E-F01A-4C5F-B1B0-57BC96A579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20339" y="12795093"/>
              <a:ext cx="0" cy="974386"/>
            </a:xfrm>
            <a:prstGeom prst="straightConnector1">
              <a:avLst/>
            </a:prstGeom>
            <a:ln w="19050"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413A999-15AB-4F41-94F9-8290FF6EB9CE}"/>
                    </a:ext>
                  </a:extLst>
                </p:cNvPr>
                <p:cNvSpPr txBox="1"/>
                <p:nvPr/>
              </p:nvSpPr>
              <p:spPr>
                <a:xfrm>
                  <a:off x="14297532" y="13553827"/>
                  <a:ext cx="1267676" cy="686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413A999-15AB-4F41-94F9-8290FF6EB9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97532" y="13553827"/>
                  <a:ext cx="1267676" cy="686507"/>
                </a:xfrm>
                <a:prstGeom prst="rect">
                  <a:avLst/>
                </a:prstGeom>
                <a:blipFill>
                  <a:blip r:embed="rId8"/>
                  <a:stretch>
                    <a:fillRect r="-2655" b="-7143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직선 화살표 연결선 23">
              <a:extLst>
                <a:ext uri="{FF2B5EF4-FFF2-40B4-BE49-F238E27FC236}">
                  <a16:creationId xmlns:a16="http://schemas.microsoft.com/office/drawing/2014/main" id="{B4E533DB-A212-4EB2-A708-B7172CE9BD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814255" y="13282286"/>
              <a:ext cx="2224890" cy="0"/>
            </a:xfrm>
            <a:prstGeom prst="straightConnector1">
              <a:avLst/>
            </a:prstGeom>
            <a:ln w="22225">
              <a:headEnd type="stealth"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BFCBA52-7E17-459F-BA66-82517A586CCD}"/>
                    </a:ext>
                  </a:extLst>
                </p:cNvPr>
                <p:cNvSpPr txBox="1"/>
                <p:nvPr/>
              </p:nvSpPr>
              <p:spPr>
                <a:xfrm>
                  <a:off x="13810861" y="12701196"/>
                  <a:ext cx="485850" cy="6865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BFCBA52-7E17-459F-BA66-82517A586C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10861" y="12701196"/>
                  <a:ext cx="485850" cy="68650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6BDD7392-5725-49E0-A010-778BF4792977}"/>
                </a:ext>
              </a:extLst>
            </p:cNvPr>
            <p:cNvCxnSpPr>
              <a:cxnSpLocks/>
            </p:cNvCxnSpPr>
            <p:nvPr/>
          </p:nvCxnSpPr>
          <p:spPr>
            <a:xfrm>
              <a:off x="10876020" y="11223311"/>
              <a:ext cx="0" cy="812118"/>
            </a:xfrm>
            <a:prstGeom prst="line">
              <a:avLst/>
            </a:prstGeom>
            <a:ln w="25400">
              <a:headEnd w="lg" len="med"/>
              <a:tailEnd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7EB74077-495F-43B5-BF61-3DDC3382F364}"/>
                </a:ext>
              </a:extLst>
            </p:cNvPr>
            <p:cNvCxnSpPr>
              <a:cxnSpLocks/>
            </p:cNvCxnSpPr>
            <p:nvPr/>
          </p:nvCxnSpPr>
          <p:spPr>
            <a:xfrm>
              <a:off x="12146177" y="11223311"/>
              <a:ext cx="0" cy="812118"/>
            </a:xfrm>
            <a:prstGeom prst="line">
              <a:avLst/>
            </a:prstGeom>
            <a:ln w="25400">
              <a:headEnd w="lg" len="med"/>
              <a:tailEnd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E5EBADF4-ED9A-4DF2-B0B3-94AE9E0B88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74294" y="12453446"/>
              <a:ext cx="1" cy="2224487"/>
            </a:xfrm>
            <a:prstGeom prst="straightConnector1">
              <a:avLst/>
            </a:prstGeom>
            <a:ln w="25400">
              <a:headEnd type="stealth"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99DB430-D3EF-42DE-B467-1BFDADACF3CC}"/>
                    </a:ext>
                  </a:extLst>
                </p:cNvPr>
                <p:cNvSpPr txBox="1"/>
                <p:nvPr/>
              </p:nvSpPr>
              <p:spPr>
                <a:xfrm>
                  <a:off x="15075369" y="12642944"/>
                  <a:ext cx="598556" cy="686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99DB430-D3EF-42DE-B467-1BFDADACF3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75369" y="12642944"/>
                  <a:ext cx="598556" cy="68650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5" name="Picture 43">
            <a:extLst>
              <a:ext uri="{FF2B5EF4-FFF2-40B4-BE49-F238E27FC236}">
                <a16:creationId xmlns:a16="http://schemas.microsoft.com/office/drawing/2014/main" id="{7ECC9F2F-9D0E-4CF2-A1BE-450118F73D1F}"/>
              </a:ext>
            </a:extLst>
          </p:cNvPr>
          <p:cNvPicPr/>
          <p:nvPr/>
        </p:nvPicPr>
        <p:blipFill>
          <a:blip r:embed="rId11"/>
          <a:srcRect l="19900" r="14908"/>
          <a:stretch/>
        </p:blipFill>
        <p:spPr>
          <a:xfrm rot="16200000">
            <a:off x="4388268" y="3238986"/>
            <a:ext cx="2523046" cy="3352613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6" name="표 31">
            <a:extLst>
              <a:ext uri="{FF2B5EF4-FFF2-40B4-BE49-F238E27FC236}">
                <a16:creationId xmlns:a16="http://schemas.microsoft.com/office/drawing/2014/main" id="{983656FE-83ED-43D9-BB37-73F428DE9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909732"/>
              </p:ext>
            </p:extLst>
          </p:nvPr>
        </p:nvGraphicFramePr>
        <p:xfrm>
          <a:off x="8683349" y="257695"/>
          <a:ext cx="3367336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668">
                  <a:extLst>
                    <a:ext uri="{9D8B030D-6E8A-4147-A177-3AD203B41FA5}">
                      <a16:colId xmlns:a16="http://schemas.microsoft.com/office/drawing/2014/main" val="3234347038"/>
                    </a:ext>
                  </a:extLst>
                </a:gridCol>
                <a:gridCol w="1683668">
                  <a:extLst>
                    <a:ext uri="{9D8B030D-6E8A-4147-A177-3AD203B41FA5}">
                      <a16:colId xmlns:a16="http://schemas.microsoft.com/office/drawing/2014/main" val="2000142819"/>
                    </a:ext>
                  </a:extLst>
                </a:gridCol>
              </a:tblGrid>
              <a:tr h="2008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71539"/>
                  </a:ext>
                </a:extLst>
              </a:tr>
              <a:tr h="2008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endParaRPr lang="ko-KR" alt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µm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859441"/>
                  </a:ext>
                </a:extLst>
              </a:tr>
              <a:tr h="2008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endParaRPr lang="ko-KR" alt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µm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37688"/>
                  </a:ext>
                </a:extLst>
              </a:tr>
              <a:tr h="2008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</a:t>
                      </a:r>
                      <a:endParaRPr lang="ko-KR" alt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 µm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205071"/>
                  </a:ext>
                </a:extLst>
              </a:tr>
              <a:tr h="200871"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</a:t>
                      </a:r>
                      <a:endParaRPr lang="ko-KR" alt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66544"/>
                  </a:ext>
                </a:extLst>
              </a:tr>
              <a:tr h="200871"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  <a:endParaRPr lang="ko-KR" alt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085126"/>
                  </a:ext>
                </a:extLst>
              </a:tr>
              <a:tr h="200871">
                <a:tc>
                  <a:txBody>
                    <a:bodyPr/>
                    <a:lstStyle/>
                    <a:p>
                      <a:pPr marL="0" marR="0" lvl="0" indent="0" algn="l" defTabSz="30274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length</a:t>
                      </a:r>
                      <a:endParaRPr lang="ko-KR" alt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37515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9A4C408C-0A9B-44DD-B415-6854FFFC6CA9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 err="1"/>
              <a:t>Dechirper</a:t>
            </a:r>
            <a:r>
              <a:rPr lang="ko-KR" altLang="en-US" b="1" u="sng" dirty="0"/>
              <a:t> </a:t>
            </a:r>
            <a:r>
              <a:rPr lang="en-US" altLang="ko-KR" b="1" u="sng" dirty="0"/>
              <a:t>Structure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AC322A-6DD7-4C6D-9B01-8B6470DA850A}"/>
              </a:ext>
            </a:extLst>
          </p:cNvPr>
          <p:cNvSpPr txBox="1"/>
          <p:nvPr/>
        </p:nvSpPr>
        <p:spPr>
          <a:xfrm>
            <a:off x="211609" y="675962"/>
            <a:ext cx="11839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Positioned before undulators.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- Two flat and corrugated plates (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CFC429-01CE-4816-B8F5-2BC53A47E0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3869" y="3365274"/>
            <a:ext cx="4460820" cy="301807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9A131A3-A0EE-4B20-87D9-C8C2D23CBC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0735" y="1947821"/>
            <a:ext cx="1023464" cy="132813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DF7BE3F-6E87-4751-9D83-C179E853E6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93434" y="1951787"/>
            <a:ext cx="1089916" cy="132416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36D39AB-D62B-4CAA-956A-F72CD62AA666}"/>
              </a:ext>
            </a:extLst>
          </p:cNvPr>
          <p:cNvSpPr txBox="1"/>
          <p:nvPr/>
        </p:nvSpPr>
        <p:spPr>
          <a:xfrm>
            <a:off x="5185040" y="2660399"/>
            <a:ext cx="18038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/>
              <a:t>Donghyun</a:t>
            </a:r>
            <a:r>
              <a:rPr lang="en-US" altLang="ko-KR" sz="1600" dirty="0"/>
              <a:t> Na</a:t>
            </a:r>
          </a:p>
          <a:p>
            <a:r>
              <a:rPr lang="en-US" altLang="ko-KR" dirty="0"/>
              <a:t>Install, Vacuum</a:t>
            </a:r>
            <a:endParaRPr lang="ko-KR" alt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E4211D0-CC51-4CFC-9FC2-08365BDBEE82}"/>
              </a:ext>
            </a:extLst>
          </p:cNvPr>
          <p:cNvSpPr txBox="1"/>
          <p:nvPr/>
        </p:nvSpPr>
        <p:spPr>
          <a:xfrm>
            <a:off x="8796578" y="2660399"/>
            <a:ext cx="18038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Yeong </a:t>
            </a:r>
            <a:r>
              <a:rPr lang="en-US" altLang="ko-KR" sz="1600" dirty="0" err="1"/>
              <a:t>Jin</a:t>
            </a:r>
            <a:r>
              <a:rPr lang="en-US" altLang="ko-KR" sz="1600" dirty="0"/>
              <a:t> Suh</a:t>
            </a:r>
          </a:p>
          <a:p>
            <a:r>
              <a:rPr lang="en-US" altLang="ko-KR" dirty="0"/>
              <a:t>Install, Vacuum</a:t>
            </a:r>
            <a:endParaRPr lang="ko-KR" altLang="en-US" dirty="0"/>
          </a:p>
        </p:txBody>
      </p:sp>
      <p:pic>
        <p:nvPicPr>
          <p:cNvPr id="51" name="그림 50">
            <a:extLst>
              <a:ext uri="{FF2B5EF4-FFF2-40B4-BE49-F238E27FC236}">
                <a16:creationId xmlns:a16="http://schemas.microsoft.com/office/drawing/2014/main" id="{0354A37C-E279-4DE3-875B-5BB6A1EAA12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1" t="32630" r="35058" b="16822"/>
          <a:stretch/>
        </p:blipFill>
        <p:spPr>
          <a:xfrm>
            <a:off x="298862" y="3653771"/>
            <a:ext cx="3498438" cy="24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>
            <a:extLst>
              <a:ext uri="{FF2B5EF4-FFF2-40B4-BE49-F238E27FC236}">
                <a16:creationId xmlns:a16="http://schemas.microsoft.com/office/drawing/2014/main" id="{2AEA88D2-4A2E-4B42-BE98-176774F9B770}"/>
              </a:ext>
            </a:extLst>
          </p:cNvPr>
          <p:cNvSpPr/>
          <p:nvPr/>
        </p:nvSpPr>
        <p:spPr>
          <a:xfrm>
            <a:off x="367771" y="2739839"/>
            <a:ext cx="2354262" cy="1463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b="0" dirty="0">
                <a:latin typeface="Arial" panose="020B0604020202020204" pitchFamily="34" charset="0"/>
                <a:cs typeface="Arial" panose="020B0604020202020204" pitchFamily="34" charset="0"/>
              </a:rPr>
              <a:t>Elegant Simulation at j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ust after </a:t>
            </a:r>
            <a:r>
              <a:rPr lang="en-US" altLang="ko-KR" sz="1400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400" i="1" dirty="0">
                <a:latin typeface="Arial" panose="020B0604020202020204" pitchFamily="34" charset="0"/>
                <a:cs typeface="Arial" panose="020B0604020202020204" pitchFamily="34" charset="0"/>
              </a:rPr>
              <a:t>Parameters </a:t>
            </a:r>
            <a:br>
              <a:rPr lang="en-US" altLang="ko-KR" sz="1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400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b=450 um</a:t>
            </a:r>
          </a:p>
          <a:p>
            <a:pPr>
              <a:lnSpc>
                <a:spcPct val="130000"/>
              </a:lnSpc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- beam energy = </a:t>
            </a:r>
            <a:r>
              <a:rPr lang="en-US" altLang="ko-KR" sz="1400" b="0" dirty="0">
                <a:latin typeface="Arial" panose="020B0604020202020204" pitchFamily="34" charset="0"/>
                <a:cs typeface="Arial" panose="020B0604020202020204" pitchFamily="34" charset="0"/>
              </a:rPr>
              <a:t>4.2 GeV</a:t>
            </a: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B4F777C6-6F50-4F9E-B056-0C4B477B7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329" y="3547927"/>
            <a:ext cx="5335993" cy="2830589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10100E2-FE4C-454A-8886-4E469951A8B7}"/>
              </a:ext>
            </a:extLst>
          </p:cNvPr>
          <p:cNvSpPr txBox="1"/>
          <p:nvPr/>
        </p:nvSpPr>
        <p:spPr>
          <a:xfrm>
            <a:off x="6945534" y="3262242"/>
            <a:ext cx="4591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Beam position measurement after performing </a:t>
            </a:r>
            <a:r>
              <a:rPr lang="en-US" altLang="ko-KR" sz="1400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endParaRPr lang="ko-KR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293FFAF-2CD8-4E0B-901D-60AB1F161BF4}"/>
                  </a:ext>
                </a:extLst>
              </p:cNvPr>
              <p:cNvSpPr txBox="1"/>
              <p:nvPr/>
            </p:nvSpPr>
            <p:spPr>
              <a:xfrm>
                <a:off x="6972101" y="633137"/>
                <a:ext cx="4396248" cy="2443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To calculate deflection, Bane’s model is used</a:t>
                </a:r>
                <a:endParaRPr lang="en-US" altLang="ko-KR" sz="1200" i="1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ko-KR" sz="120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ko-KR" altLang="ko-KR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ko-K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altLang="ko-KR" sz="1200" b="0" i="1" smtClean="0">
                                          <a:latin typeface="Cambria Math" panose="02040503050406030204" pitchFamily="18" charset="0"/>
                                        </a:rPr>
                                        <m:t>𝑜𝑙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sup>
                      </m:sSup>
                    </m:oMath>
                  </m:oMathPara>
                </a14:m>
                <a:endParaRPr lang="en-US" altLang="ko-KR" sz="1200" dirty="0"/>
              </a:p>
              <a:p>
                <a:pPr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ko-KR" altLang="ko-KR" sz="12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ko-KR" sz="12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ko-KR" sz="12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𝑦𝑑</m:t>
                          </m:r>
                        </m:sub>
                      </m:sSub>
                      <m:d>
                        <m:dPr>
                          <m:ctrlPr>
                            <a:rPr lang="ko-KR" altLang="ko-KR" sz="12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ko-KR" sz="12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altLang="ko-KR" sz="1200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𝑦𝑑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d>
                            <m:d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ko-KR" altLang="ko-KR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ko-KR" altLang="ko-K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ko-KR" sz="1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ko-KR" altLang="ko-K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𝑦𝑑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e>
                          </m:d>
                          <m:sSup>
                            <m:sSup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ko-KR" altLang="ko-KR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ko-KR" altLang="ko-K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ko-KR" sz="1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ko-KR" altLang="ko-K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𝑦𝑑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sup>
                          </m:sSup>
                        </m:e>
                      </m:d>
                    </m:oMath>
                  </m:oMathPara>
                </a14:m>
                <a:endParaRPr lang="ko-KR" altLang="ko-KR" sz="1200" kern="100" dirty="0">
                  <a:latin typeface="맑은 고딕" panose="020B0503020000020004" pitchFamily="50" charset="-127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ko-KR" altLang="ko-KR" sz="12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ko-KR" sz="12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ko-KR" sz="12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𝑦𝑞</m:t>
                          </m:r>
                        </m:sub>
                      </m:sSub>
                      <m:d>
                        <m:dPr>
                          <m:ctrlPr>
                            <a:rPr lang="ko-KR" altLang="ko-KR" sz="12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ko-KR" sz="1200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altLang="ko-KR" sz="1200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altLang="ko-KR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𝑦𝑞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ko-KR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d>
                            <m:d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ko-KR" altLang="ko-KR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ko-KR" altLang="ko-K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ko-KR" sz="1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ko-KR" altLang="ko-K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𝑦𝑞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e>
                          </m:d>
                          <m:sSup>
                            <m:sSupPr>
                              <m:ctrlPr>
                                <a:rPr lang="ko-KR" altLang="ko-KR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ko-KR" altLang="ko-KR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ko-KR" altLang="ko-K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ko-KR" sz="1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ko-KR" altLang="ko-K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  <m:r>
                                            <a:rPr lang="en-US" altLang="ko-KR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𝑦𝑞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sup>
                          </m:sSup>
                        </m:e>
                      </m:d>
                    </m:oMath>
                  </m:oMathPara>
                </a14:m>
                <a:endParaRPr lang="en-US" altLang="ko-KR" sz="1200" kern="100" dirty="0">
                  <a:latin typeface="맑은 고딕" panose="020B0503020000020004" pitchFamily="50" charset="-127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en-US" altLang="ko-KR" sz="1200" i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PRAB 19 084401 (2016)</a:t>
                </a:r>
                <a:endParaRPr lang="ko-KR" altLang="ko-KR" sz="1200" kern="100" dirty="0">
                  <a:latin typeface="맑은 고딕" panose="020B0503020000020004" pitchFamily="50" charset="-127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293FFAF-2CD8-4E0B-901D-60AB1F161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101" y="633137"/>
                <a:ext cx="4396248" cy="2443105"/>
              </a:xfrm>
              <a:prstGeom prst="rect">
                <a:avLst/>
              </a:prstGeom>
              <a:blipFill>
                <a:blip r:embed="rId5"/>
                <a:stretch>
                  <a:fillRect l="-139" t="-249" b="-74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91CBA7D-1853-4AFD-98FC-A759B3DEEB84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Electron Beam Deflection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DECF338-7FA7-488F-8B98-70B684A4BB79}"/>
              </a:ext>
            </a:extLst>
          </p:cNvPr>
          <p:cNvGrpSpPr/>
          <p:nvPr/>
        </p:nvGrpSpPr>
        <p:grpSpPr>
          <a:xfrm>
            <a:off x="6945534" y="4655470"/>
            <a:ext cx="239116" cy="369333"/>
            <a:chOff x="6390284" y="1124691"/>
            <a:chExt cx="2921797" cy="1149243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E4EEC7E-0C41-4A64-9341-686254C3974B}"/>
                </a:ext>
              </a:extLst>
            </p:cNvPr>
            <p:cNvGrpSpPr/>
            <p:nvPr/>
          </p:nvGrpSpPr>
          <p:grpSpPr>
            <a:xfrm>
              <a:off x="6390284" y="1124691"/>
              <a:ext cx="2921797" cy="380316"/>
              <a:chOff x="2668385" y="1172095"/>
              <a:chExt cx="3254436" cy="548640"/>
            </a:xfrm>
            <a:solidFill>
              <a:srgbClr val="00B050"/>
            </a:solidFill>
          </p:grpSpPr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D6E9C510-88F6-49EC-8790-E853BEA402A1}"/>
                  </a:ext>
                </a:extLst>
              </p:cNvPr>
              <p:cNvSpPr/>
              <p:nvPr/>
            </p:nvSpPr>
            <p:spPr>
              <a:xfrm>
                <a:off x="2668385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B3CD8EAD-BCE7-4B24-8207-E8D106BA4C6C}"/>
                  </a:ext>
                </a:extLst>
              </p:cNvPr>
              <p:cNvSpPr/>
              <p:nvPr/>
            </p:nvSpPr>
            <p:spPr>
              <a:xfrm>
                <a:off x="3029989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EA6DDA26-E644-4879-9871-6EA091A810D5}"/>
                  </a:ext>
                </a:extLst>
              </p:cNvPr>
              <p:cNvSpPr/>
              <p:nvPr/>
            </p:nvSpPr>
            <p:spPr>
              <a:xfrm>
                <a:off x="3391593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64BFF548-FF28-4CC8-93C5-E288712460B6}"/>
                  </a:ext>
                </a:extLst>
              </p:cNvPr>
              <p:cNvSpPr/>
              <p:nvPr/>
            </p:nvSpPr>
            <p:spPr>
              <a:xfrm>
                <a:off x="3753197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BF116AFB-880D-4C6D-B3A1-EF665B6ECF01}"/>
                  </a:ext>
                </a:extLst>
              </p:cNvPr>
              <p:cNvSpPr/>
              <p:nvPr/>
            </p:nvSpPr>
            <p:spPr>
              <a:xfrm>
                <a:off x="4114801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1BBABDBE-F9C0-4BEC-95F6-80E7388C1931}"/>
                  </a:ext>
                </a:extLst>
              </p:cNvPr>
              <p:cNvSpPr/>
              <p:nvPr/>
            </p:nvSpPr>
            <p:spPr>
              <a:xfrm>
                <a:off x="4476405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7DA82B19-C3F9-4896-8481-DFADE4D886E1}"/>
                  </a:ext>
                </a:extLst>
              </p:cNvPr>
              <p:cNvSpPr/>
              <p:nvPr/>
            </p:nvSpPr>
            <p:spPr>
              <a:xfrm>
                <a:off x="4838009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C6BB4B1C-BED4-4175-A8FD-19FA070550DC}"/>
                  </a:ext>
                </a:extLst>
              </p:cNvPr>
              <p:cNvSpPr/>
              <p:nvPr/>
            </p:nvSpPr>
            <p:spPr>
              <a:xfrm>
                <a:off x="5199613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A4259844-A42D-46B7-976E-0D618C295EC8}"/>
                  </a:ext>
                </a:extLst>
              </p:cNvPr>
              <p:cNvSpPr/>
              <p:nvPr/>
            </p:nvSpPr>
            <p:spPr>
              <a:xfrm>
                <a:off x="5561217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33161DAA-5BAB-4C33-B006-D86FF9F810D0}"/>
                </a:ext>
              </a:extLst>
            </p:cNvPr>
            <p:cNvGrpSpPr/>
            <p:nvPr/>
          </p:nvGrpSpPr>
          <p:grpSpPr>
            <a:xfrm rot="10800000">
              <a:off x="6390284" y="1893618"/>
              <a:ext cx="2921797" cy="380316"/>
              <a:chOff x="2668385" y="1172095"/>
              <a:chExt cx="3254436" cy="548640"/>
            </a:xfrm>
            <a:solidFill>
              <a:srgbClr val="00B050"/>
            </a:solidFill>
          </p:grpSpPr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9C0D132F-67C5-4AF7-A262-3DD704858EE6}"/>
                  </a:ext>
                </a:extLst>
              </p:cNvPr>
              <p:cNvSpPr/>
              <p:nvPr/>
            </p:nvSpPr>
            <p:spPr>
              <a:xfrm>
                <a:off x="2668385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6DDDDBFC-3E00-4B4F-B9D3-B139548440FD}"/>
                  </a:ext>
                </a:extLst>
              </p:cNvPr>
              <p:cNvSpPr/>
              <p:nvPr/>
            </p:nvSpPr>
            <p:spPr>
              <a:xfrm>
                <a:off x="3029989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1E3863E5-59D3-41F8-AB8E-9445EC0326B7}"/>
                  </a:ext>
                </a:extLst>
              </p:cNvPr>
              <p:cNvSpPr/>
              <p:nvPr/>
            </p:nvSpPr>
            <p:spPr>
              <a:xfrm>
                <a:off x="3391593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C1DAE0D3-7731-4881-9155-7CF3A59EDE65}"/>
                  </a:ext>
                </a:extLst>
              </p:cNvPr>
              <p:cNvSpPr/>
              <p:nvPr/>
            </p:nvSpPr>
            <p:spPr>
              <a:xfrm>
                <a:off x="3753197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41CE0851-DE00-48E2-B9D9-88504D03F637}"/>
                  </a:ext>
                </a:extLst>
              </p:cNvPr>
              <p:cNvSpPr/>
              <p:nvPr/>
            </p:nvSpPr>
            <p:spPr>
              <a:xfrm>
                <a:off x="4114801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8B4D6477-A369-4928-B567-045A0FE08E3D}"/>
                  </a:ext>
                </a:extLst>
              </p:cNvPr>
              <p:cNvSpPr/>
              <p:nvPr/>
            </p:nvSpPr>
            <p:spPr>
              <a:xfrm>
                <a:off x="4476405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81A18E88-7C02-44CB-9345-EC766C95EDEA}"/>
                  </a:ext>
                </a:extLst>
              </p:cNvPr>
              <p:cNvSpPr/>
              <p:nvPr/>
            </p:nvSpPr>
            <p:spPr>
              <a:xfrm>
                <a:off x="4838009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6696954C-0956-4184-950B-4489E79D64D4}"/>
                  </a:ext>
                </a:extLst>
              </p:cNvPr>
              <p:cNvSpPr/>
              <p:nvPr/>
            </p:nvSpPr>
            <p:spPr>
              <a:xfrm>
                <a:off x="5199613" y="1172095"/>
                <a:ext cx="361604" cy="27432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DF4DB48F-2306-4B29-ADB3-2CE398F1639C}"/>
                  </a:ext>
                </a:extLst>
              </p:cNvPr>
              <p:cNvSpPr/>
              <p:nvPr/>
            </p:nvSpPr>
            <p:spPr>
              <a:xfrm>
                <a:off x="5561217" y="1172095"/>
                <a:ext cx="361604" cy="548640"/>
              </a:xfrm>
              <a:prstGeom prst="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06E1FB24-4B87-45B7-B6FB-CFBC14CA9B12}"/>
              </a:ext>
            </a:extLst>
          </p:cNvPr>
          <p:cNvCxnSpPr>
            <a:cxnSpLocks/>
          </p:cNvCxnSpPr>
          <p:nvPr/>
        </p:nvCxnSpPr>
        <p:spPr>
          <a:xfrm flipH="1" flipV="1">
            <a:off x="5964767" y="4504267"/>
            <a:ext cx="909858" cy="29217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2E142F1-C77A-4572-A16D-E43206CBEC86}"/>
              </a:ext>
            </a:extLst>
          </p:cNvPr>
          <p:cNvSpPr txBox="1"/>
          <p:nvPr/>
        </p:nvSpPr>
        <p:spPr>
          <a:xfrm>
            <a:off x="232012" y="846161"/>
            <a:ext cx="64917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To confirm deflection, we compared electron beam position after the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Numerical model of deflection and tracking simulation has well agreement with BPM measurement.</a:t>
            </a:r>
            <a:b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Good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alignment</a:t>
            </a:r>
            <a:r>
              <a:rPr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0E2F606-D468-4FF0-850A-525A38538B92}"/>
              </a:ext>
            </a:extLst>
          </p:cNvPr>
          <p:cNvGrpSpPr/>
          <p:nvPr/>
        </p:nvGrpSpPr>
        <p:grpSpPr>
          <a:xfrm>
            <a:off x="2129769" y="2603521"/>
            <a:ext cx="3746918" cy="3677318"/>
            <a:chOff x="319588" y="2987153"/>
            <a:chExt cx="3746918" cy="3677318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9470812D-A3FC-4627-A1E1-033CB6555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504" y="2987153"/>
              <a:ext cx="3200000" cy="1800000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E5182591-2A57-43CA-ADA8-CB99B45AC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505" y="4764725"/>
              <a:ext cx="3200001" cy="18000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037CC26-53CB-4EAA-85C0-33F204624BE1}"/>
                </a:ext>
              </a:extLst>
            </p:cNvPr>
            <p:cNvSpPr txBox="1"/>
            <p:nvPr/>
          </p:nvSpPr>
          <p:spPr>
            <a:xfrm>
              <a:off x="3236832" y="6069439"/>
              <a:ext cx="721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Head</a:t>
              </a:r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1DB809-42A1-4BDF-BCF5-24921AFF9694}"/>
                </a:ext>
              </a:extLst>
            </p:cNvPr>
            <p:cNvSpPr txBox="1"/>
            <p:nvPr/>
          </p:nvSpPr>
          <p:spPr>
            <a:xfrm>
              <a:off x="976774" y="6035924"/>
              <a:ext cx="509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Tail</a:t>
              </a:r>
              <a:endParaRPr lang="ko-KR" altLang="en-US" dirty="0"/>
            </a:p>
          </p:txBody>
        </p:sp>
        <p:cxnSp>
          <p:nvCxnSpPr>
            <p:cNvPr id="61" name="직선 화살표 연결선 60">
              <a:extLst>
                <a:ext uri="{FF2B5EF4-FFF2-40B4-BE49-F238E27FC236}">
                  <a16:creationId xmlns:a16="http://schemas.microsoft.com/office/drawing/2014/main" id="{D71B2ABC-E957-464B-94CC-D8756DBCEB3C}"/>
                </a:ext>
              </a:extLst>
            </p:cNvPr>
            <p:cNvCxnSpPr/>
            <p:nvPr/>
          </p:nvCxnSpPr>
          <p:spPr>
            <a:xfrm>
              <a:off x="605299" y="6658323"/>
              <a:ext cx="9144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>
              <a:extLst>
                <a:ext uri="{FF2B5EF4-FFF2-40B4-BE49-F238E27FC236}">
                  <a16:creationId xmlns:a16="http://schemas.microsoft.com/office/drawing/2014/main" id="{D04F66A1-4D72-4640-A3F4-238BA78272DD}"/>
                </a:ext>
              </a:extLst>
            </p:cNvPr>
            <p:cNvCxnSpPr/>
            <p:nvPr/>
          </p:nvCxnSpPr>
          <p:spPr>
            <a:xfrm>
              <a:off x="605299" y="5750071"/>
              <a:ext cx="0" cy="9144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D777746-3C83-4E1E-B976-ABC0247E4060}"/>
                </a:ext>
              </a:extLst>
            </p:cNvPr>
            <p:cNvSpPr txBox="1"/>
            <p:nvPr/>
          </p:nvSpPr>
          <p:spPr>
            <a:xfrm>
              <a:off x="319588" y="5391241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y</a:t>
              </a:r>
              <a:endParaRPr lang="ko-KR" alt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DFA4434-EA7B-4F71-92A3-607681DE0089}"/>
                </a:ext>
              </a:extLst>
            </p:cNvPr>
            <p:cNvSpPr txBox="1"/>
            <p:nvPr/>
          </p:nvSpPr>
          <p:spPr>
            <a:xfrm>
              <a:off x="1486465" y="4334764"/>
              <a:ext cx="22497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dirty="0"/>
                <a:t>Undulator on-axis line (lasing)</a:t>
              </a:r>
              <a:endParaRPr lang="ko-KR" altLang="en-US" sz="12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E4898F-81D4-43D9-B87C-176718D917EF}"/>
                </a:ext>
              </a:extLst>
            </p:cNvPr>
            <p:cNvSpPr txBox="1"/>
            <p:nvPr/>
          </p:nvSpPr>
          <p:spPr>
            <a:xfrm>
              <a:off x="866504" y="3068066"/>
              <a:ext cx="30920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/>
                <a:t>Particle distribution by simulation (elegant)</a:t>
              </a:r>
              <a:endParaRPr lang="ko-KR" altLang="en-US" sz="12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0E818E0-BD2D-4007-BA0E-40B22CDCB0D5}"/>
                </a:ext>
              </a:extLst>
            </p:cNvPr>
            <p:cNvSpPr txBox="1"/>
            <p:nvPr/>
          </p:nvSpPr>
          <p:spPr>
            <a:xfrm>
              <a:off x="2727077" y="3440132"/>
              <a:ext cx="123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dirty="0"/>
                <a:t>DECH OFF</a:t>
              </a:r>
              <a:endParaRPr lang="ko-KR" alt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5491E2F-DB2B-4657-AB48-0C8BCF003FE2}"/>
                </a:ext>
              </a:extLst>
            </p:cNvPr>
            <p:cNvSpPr txBox="1"/>
            <p:nvPr/>
          </p:nvSpPr>
          <p:spPr>
            <a:xfrm>
              <a:off x="2727077" y="4795950"/>
              <a:ext cx="1180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dirty="0"/>
                <a:t>DECH ON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241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91CBA7D-1853-4AFD-98FC-A759B3DEEB84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Alignment of the local Electron Beam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E142F1-C77A-4572-A16D-E43206CBEC86}"/>
                  </a:ext>
                </a:extLst>
              </p:cNvPr>
              <p:cNvSpPr txBox="1"/>
              <p:nvPr/>
            </p:nvSpPr>
            <p:spPr>
              <a:xfrm>
                <a:off x="232012" y="846161"/>
                <a:ext cx="1156084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Using vertical deflection, specific slice section should be aligned at the undulator axis.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 factor parameter is used.</a:t>
                </a:r>
              </a:p>
              <a:p>
                <a:r>
                  <a:rPr lang="en-US" altLang="ko-KR" sz="1600" b="0" i="0" u="none" strike="noStrike" baseline="0" dirty="0">
                    <a:solidFill>
                      <a:srgbClr val="000000"/>
                    </a:solidFill>
                    <a:latin typeface="Charis SIL"/>
                  </a:rPr>
                  <a:t>The center of mass (COM) or va</a:t>
                </a:r>
                <a:r>
                  <a:rPr lang="en-US" altLang="ko-KR" sz="1600" dirty="0">
                    <a:solidFill>
                      <a:srgbClr val="000000"/>
                    </a:solidFill>
                    <a:latin typeface="Charis SIL"/>
                  </a:rPr>
                  <a:t>lue</a:t>
                </a:r>
                <a:r>
                  <a:rPr lang="en-US" altLang="ko-KR" sz="1600" b="0" i="0" u="none" strike="noStrike" baseline="0" dirty="0">
                    <a:solidFill>
                      <a:srgbClr val="000000"/>
                    </a:solidFill>
                    <a:latin typeface="Charis SIL"/>
                  </a:rPr>
                  <a:t> </a:t>
                </a:r>
                <a:r>
                  <a:rPr lang="en-US" altLang="ko-KR" sz="1600" dirty="0">
                    <a:solidFill>
                      <a:srgbClr val="000000"/>
                    </a:solidFill>
                    <a:latin typeface="Charis SIL"/>
                  </a:rPr>
                  <a:t>of BPM will be a target of position feedback.</a:t>
                </a:r>
                <a:endParaRPr lang="en-US" altLang="ko-KR" sz="1600" b="0" i="0" u="none" strike="noStrike" baseline="0" dirty="0">
                  <a:solidFill>
                    <a:srgbClr val="000000"/>
                  </a:solidFill>
                  <a:latin typeface="Charis SI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b="0" i="1" u="none" strike="noStrike" baseline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b="0" i="1" u="none" strike="noStrike" baseline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ko-KR" sz="1600" b="0" i="1" u="none" strike="noStrike" baseline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ko-KR" sz="1600" b="0" i="1" u="none" strike="noStrike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altLang="ko-K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ko-KR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, </m:t>
                      </m:r>
                      <m:r>
                        <a:rPr lang="en-US" altLang="ko-KR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altLang="ko-KR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E142F1-C77A-4572-A16D-E43206CBE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12" y="846161"/>
                <a:ext cx="11560845" cy="1077218"/>
              </a:xfrm>
              <a:prstGeom prst="rect">
                <a:avLst/>
              </a:prstGeom>
              <a:blipFill>
                <a:blip r:embed="rId2"/>
                <a:stretch>
                  <a:fillRect l="-264" t="-1695" b="-11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그림 34">
            <a:extLst>
              <a:ext uri="{FF2B5EF4-FFF2-40B4-BE49-F238E27FC236}">
                <a16:creationId xmlns:a16="http://schemas.microsoft.com/office/drawing/2014/main" id="{49903BA0-5966-484D-84A8-F005DAD08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02" y="4455886"/>
            <a:ext cx="4673817" cy="190931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6F34E3-A711-431A-A14C-6CCE72863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39" y="2039074"/>
            <a:ext cx="4654980" cy="230111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579EC62-B2D4-4D69-B7D3-6021E7ACB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746" y="1655506"/>
            <a:ext cx="1556357" cy="671673"/>
          </a:xfrm>
          <a:prstGeom prst="rect">
            <a:avLst/>
          </a:prstGeom>
        </p:spPr>
      </p:pic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67077D-6E5C-4B99-96F8-B992251F55C3}"/>
              </a:ext>
            </a:extLst>
          </p:cNvPr>
          <p:cNvCxnSpPr>
            <a:cxnSpLocks/>
          </p:cNvCxnSpPr>
          <p:nvPr/>
        </p:nvCxnSpPr>
        <p:spPr>
          <a:xfrm>
            <a:off x="9323158" y="2087480"/>
            <a:ext cx="7781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ED5252F-A989-41DE-9C92-643A527797EB}"/>
                  </a:ext>
                </a:extLst>
              </p:cNvPr>
              <p:cNvSpPr txBox="1"/>
              <p:nvPr/>
            </p:nvSpPr>
            <p:spPr>
              <a:xfrm>
                <a:off x="9743924" y="1772991"/>
                <a:ext cx="7781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ED5252F-A989-41DE-9C92-643A52779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924" y="1772991"/>
                <a:ext cx="77817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60F1B704-9142-4355-A1E7-C438FFCA23D5}"/>
              </a:ext>
            </a:extLst>
          </p:cNvPr>
          <p:cNvCxnSpPr>
            <a:cxnSpLocks/>
          </p:cNvCxnSpPr>
          <p:nvPr/>
        </p:nvCxnSpPr>
        <p:spPr>
          <a:xfrm>
            <a:off x="9856557" y="2165348"/>
            <a:ext cx="7781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8E37D89-28F3-4282-BA86-4FFCE8679DDB}"/>
                  </a:ext>
                </a:extLst>
              </p:cNvPr>
              <p:cNvSpPr txBox="1"/>
              <p:nvPr/>
            </p:nvSpPr>
            <p:spPr>
              <a:xfrm>
                <a:off x="10351881" y="2133189"/>
                <a:ext cx="7781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8E37D89-28F3-4282-BA86-4FFCE8679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881" y="2133189"/>
                <a:ext cx="77817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36E4F953-4416-40AD-9680-5AAF7FC178EE}"/>
              </a:ext>
            </a:extLst>
          </p:cNvPr>
          <p:cNvCxnSpPr>
            <a:cxnSpLocks/>
          </p:cNvCxnSpPr>
          <p:nvPr/>
        </p:nvCxnSpPr>
        <p:spPr>
          <a:xfrm>
            <a:off x="8955962" y="1999526"/>
            <a:ext cx="7781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B9B39BF-A255-4D5B-9C09-06897A5CB067}"/>
                  </a:ext>
                </a:extLst>
              </p:cNvPr>
              <p:cNvSpPr txBox="1"/>
              <p:nvPr/>
            </p:nvSpPr>
            <p:spPr>
              <a:xfrm>
                <a:off x="8079978" y="1669742"/>
                <a:ext cx="9737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B9B39BF-A255-4D5B-9C09-06897A5CB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9978" y="1669742"/>
                <a:ext cx="97379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" name="그림 68">
            <a:extLst>
              <a:ext uri="{FF2B5EF4-FFF2-40B4-BE49-F238E27FC236}">
                <a16:creationId xmlns:a16="http://schemas.microsoft.com/office/drawing/2014/main" id="{1466BA7F-5FA3-4D37-B7E9-DF9D453607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0068" y="2970448"/>
            <a:ext cx="4422918" cy="336829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59859C45-1107-454A-A762-2827C44A01D4}"/>
              </a:ext>
            </a:extLst>
          </p:cNvPr>
          <p:cNvSpPr txBox="1"/>
          <p:nvPr/>
        </p:nvSpPr>
        <p:spPr>
          <a:xfrm>
            <a:off x="7363733" y="2610250"/>
            <a:ext cx="32040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factor scan (FEL intensity)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D2995F7-F7CE-45D7-9328-67737F025AF5}"/>
                  </a:ext>
                </a:extLst>
              </p:cNvPr>
              <p:cNvSpPr txBox="1"/>
              <p:nvPr/>
            </p:nvSpPr>
            <p:spPr>
              <a:xfrm>
                <a:off x="555088" y="4271219"/>
                <a:ext cx="4753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ko-K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D2995F7-F7CE-45D7-9328-67737F025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88" y="4271219"/>
                <a:ext cx="475342" cy="369332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486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91CBA7D-1853-4AFD-98FC-A759B3DEEB84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Fresh Slice FEL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142F1-C77A-4572-A16D-E43206CBEC86}"/>
              </a:ext>
            </a:extLst>
          </p:cNvPr>
          <p:cNvSpPr txBox="1"/>
          <p:nvPr/>
        </p:nvSpPr>
        <p:spPr>
          <a:xfrm>
            <a:off x="232012" y="846161"/>
            <a:ext cx="11560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Overlapping the seed and e-beam head slice is done by the Chicane at the Self-Seeding section.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Resulting FEL durations is shorten.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EAAE1B3-23F1-4DC2-ABB5-2C30DB9172C4}"/>
              </a:ext>
            </a:extLst>
          </p:cNvPr>
          <p:cNvGrpSpPr/>
          <p:nvPr/>
        </p:nvGrpSpPr>
        <p:grpSpPr>
          <a:xfrm>
            <a:off x="341194" y="1945002"/>
            <a:ext cx="5396018" cy="2041952"/>
            <a:chOff x="396059" y="2238535"/>
            <a:chExt cx="5396018" cy="2041952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EBD4C81A-A44B-4367-945F-F032936D4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6059" y="2238535"/>
              <a:ext cx="5396018" cy="2041952"/>
            </a:xfrm>
            <a:prstGeom prst="rect">
              <a:avLst/>
            </a:prstGeom>
          </p:spPr>
        </p:pic>
        <p:cxnSp>
          <p:nvCxnSpPr>
            <p:cNvPr id="5" name="직선 화살표 연결선 4">
              <a:extLst>
                <a:ext uri="{FF2B5EF4-FFF2-40B4-BE49-F238E27FC236}">
                  <a16:creationId xmlns:a16="http://schemas.microsoft.com/office/drawing/2014/main" id="{EE31147E-3D27-47F0-B064-0862A5361309}"/>
                </a:ext>
              </a:extLst>
            </p:cNvPr>
            <p:cNvCxnSpPr>
              <a:cxnSpLocks/>
              <a:stCxn id="7" idx="6"/>
            </p:cNvCxnSpPr>
            <p:nvPr/>
          </p:nvCxnSpPr>
          <p:spPr>
            <a:xfrm>
              <a:off x="2562225" y="3821430"/>
              <a:ext cx="1689735" cy="1276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4A4E3C64-1EF0-4472-BE1D-8CD66497A79B}"/>
                </a:ext>
              </a:extLst>
            </p:cNvPr>
            <p:cNvSpPr/>
            <p:nvPr/>
          </p:nvSpPr>
          <p:spPr>
            <a:xfrm>
              <a:off x="2318385" y="3693795"/>
              <a:ext cx="243840" cy="25527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16E9D460-8309-4A08-B3FF-6E947FBE8C0F}"/>
                </a:ext>
              </a:extLst>
            </p:cNvPr>
            <p:cNvSpPr/>
            <p:nvPr/>
          </p:nvSpPr>
          <p:spPr>
            <a:xfrm>
              <a:off x="4263390" y="3889057"/>
              <a:ext cx="243840" cy="25527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BC30B1-A63D-4D61-A506-4FC8C5972076}"/>
                </a:ext>
              </a:extLst>
            </p:cNvPr>
            <p:cNvSpPr txBox="1"/>
            <p:nvPr/>
          </p:nvSpPr>
          <p:spPr>
            <a:xfrm>
              <a:off x="3094068" y="3579733"/>
              <a:ext cx="97067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800" b="0" i="0" u="none" strike="noStrike" baseline="0" dirty="0">
                  <a:solidFill>
                    <a:srgbClr val="FF0000"/>
                  </a:solidFill>
                  <a:latin typeface="Charis SIL"/>
                </a:rPr>
                <a:t>overlap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803BE096-3BCC-42A7-ADDF-34EC8899C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509" y="1502942"/>
            <a:ext cx="5837884" cy="489311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FAD22C8-AB65-4ECE-AE97-3979AB38C25F}"/>
              </a:ext>
            </a:extLst>
          </p:cNvPr>
          <p:cNvSpPr txBox="1"/>
          <p:nvPr/>
        </p:nvSpPr>
        <p:spPr>
          <a:xfrm>
            <a:off x="7010705" y="1313051"/>
            <a:ext cx="19240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Fresh slice (2.47 keV)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4AF893-AC34-45D2-AC50-C64050F88AE7}"/>
              </a:ext>
            </a:extLst>
          </p:cNvPr>
          <p:cNvSpPr txBox="1"/>
          <p:nvPr/>
        </p:nvSpPr>
        <p:spPr>
          <a:xfrm>
            <a:off x="10072353" y="1313051"/>
            <a:ext cx="1473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SASE (2.47 keV)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8C93A8-7BA4-4761-A148-C1446153BAB8}"/>
              </a:ext>
            </a:extLst>
          </p:cNvPr>
          <p:cNvSpPr txBox="1"/>
          <p:nvPr/>
        </p:nvSpPr>
        <p:spPr>
          <a:xfrm>
            <a:off x="10632210" y="5201169"/>
            <a:ext cx="1377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18.05 fs (RMS) 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0BD93E-4D2A-4AF9-A493-4A8768772929}"/>
              </a:ext>
            </a:extLst>
          </p:cNvPr>
          <p:cNvSpPr txBox="1"/>
          <p:nvPr/>
        </p:nvSpPr>
        <p:spPr>
          <a:xfrm>
            <a:off x="7806631" y="5508946"/>
            <a:ext cx="1377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9.19 fs (RMS) 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B94C5C-E36E-4A30-85A0-0BD1D09A6814}"/>
              </a:ext>
            </a:extLst>
          </p:cNvPr>
          <p:cNvSpPr txBox="1"/>
          <p:nvPr/>
        </p:nvSpPr>
        <p:spPr>
          <a:xfrm>
            <a:off x="9228076" y="953882"/>
            <a:ext cx="2878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altLang="ko-KR" sz="1800" i="1" u="sng" dirty="0">
                <a:latin typeface="Arial" panose="020B0604020202020204" pitchFamily="34" charset="0"/>
                <a:cs typeface="Arial" panose="020B0604020202020204" pitchFamily="34" charset="0"/>
              </a:rPr>
              <a:t>NIMA 1076 170458 (2025)</a:t>
            </a:r>
            <a:endParaRPr lang="ko-KR" altLang="ko-KR" sz="180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0CC51E-880A-47DC-9378-5AC61DAD65E8}"/>
              </a:ext>
            </a:extLst>
          </p:cNvPr>
          <p:cNvSpPr txBox="1"/>
          <p:nvPr/>
        </p:nvSpPr>
        <p:spPr>
          <a:xfrm>
            <a:off x="395785" y="5016503"/>
            <a:ext cx="4189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Chicane scan shows FEL duration.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C520BB-12F4-4237-B7C3-DBDAE52ED0BB}"/>
              </a:ext>
            </a:extLst>
          </p:cNvPr>
          <p:cNvSpPr txBox="1"/>
          <p:nvPr/>
        </p:nvSpPr>
        <p:spPr>
          <a:xfrm>
            <a:off x="2054316" y="2019992"/>
            <a:ext cx="906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8 units</a:t>
            </a:r>
            <a:endParaRPr lang="ko-KR" alt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9A8A60-D11A-4598-80BE-3066ED39664B}"/>
              </a:ext>
            </a:extLst>
          </p:cNvPr>
          <p:cNvSpPr txBox="1"/>
          <p:nvPr/>
        </p:nvSpPr>
        <p:spPr>
          <a:xfrm>
            <a:off x="4009873" y="2019992"/>
            <a:ext cx="906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13 units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88665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78A2BD-9A71-40E6-B71A-C8E8C7530A67}"/>
              </a:ext>
            </a:extLst>
          </p:cNvPr>
          <p:cNvSpPr txBox="1"/>
          <p:nvPr/>
        </p:nvSpPr>
        <p:spPr>
          <a:xfrm>
            <a:off x="1030430" y="73029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Self-seeding FEL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AEC896-E788-40E1-97DF-06AC0472DB99}"/>
                  </a:ext>
                </a:extLst>
              </p:cNvPr>
              <p:cNvSpPr txBox="1"/>
              <p:nvPr/>
            </p:nvSpPr>
            <p:spPr>
              <a:xfrm>
                <a:off x="232012" y="846161"/>
                <a:ext cx="115608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Hard X-ray Self-Seeding is possible at </a:t>
                </a:r>
                <a14:m>
                  <m:oMath xmlns:m="http://schemas.openxmlformats.org/officeDocument/2006/math">
                    <m:r>
                      <a:rPr lang="en-US" altLang="ko-K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5 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𝑘𝑒𝑉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100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</m:oMath>
                </a14:m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 crystal,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3.5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𝑘𝑒𝑉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30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</m:oMath>
                </a14:m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 crystal.</a:t>
                </a:r>
              </a:p>
              <a:p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 tested with 100 </a:t>
                </a:r>
                <a14:m>
                  <m:oMath xmlns:m="http://schemas.openxmlformats.org/officeDocument/2006/math">
                    <m:r>
                      <a:rPr lang="en-US" altLang="ko-KR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𝝁</m:t>
                    </m:r>
                  </m:oMath>
                </a14:m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 crystal at </a:t>
                </a:r>
                <a14:m>
                  <m:oMath xmlns:m="http://schemas.openxmlformats.org/officeDocument/2006/math">
                    <m:r>
                      <a:rPr lang="en-US" altLang="ko-K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𝟗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𝒌𝒆𝑽</m:t>
                    </m:r>
                  </m:oMath>
                </a14:m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AEC896-E788-40E1-97DF-06AC0472D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12" y="846161"/>
                <a:ext cx="11560845" cy="584775"/>
              </a:xfrm>
              <a:prstGeom prst="rect">
                <a:avLst/>
              </a:prstGeom>
              <a:blipFill>
                <a:blip r:embed="rId2"/>
                <a:stretch>
                  <a:fillRect l="-264" t="-3125" b="-125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그림 5">
            <a:extLst>
              <a:ext uri="{FF2B5EF4-FFF2-40B4-BE49-F238E27FC236}">
                <a16:creationId xmlns:a16="http://schemas.microsoft.com/office/drawing/2014/main" id="{2C1D07D0-0A76-498E-94CF-3DB1ECEE2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72" y="2581177"/>
            <a:ext cx="4094443" cy="30714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C23908-F07F-44BE-833F-6F7E4C0091E4}"/>
              </a:ext>
            </a:extLst>
          </p:cNvPr>
          <p:cNvSpPr txBox="1"/>
          <p:nvPr/>
        </p:nvSpPr>
        <p:spPr>
          <a:xfrm>
            <a:off x="323772" y="2273400"/>
            <a:ext cx="3719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SASE FEL beam duration : 29.74 fs </a:t>
            </a:r>
            <a:endParaRPr lang="ko-KR" alt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3CF96E-5DFD-4653-9281-09EA2C5BAEFD}"/>
              </a:ext>
            </a:extLst>
          </p:cNvPr>
          <p:cNvSpPr txBox="1"/>
          <p:nvPr/>
        </p:nvSpPr>
        <p:spPr>
          <a:xfrm>
            <a:off x="232012" y="1906296"/>
            <a:ext cx="5075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0070C0"/>
                </a:solidFill>
              </a:rPr>
              <a:t>We assume FEL beam duration 29.74 fs at SS.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0B9481E-D7BD-4E46-82E2-B234DE9DB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155" y="3254269"/>
            <a:ext cx="3436271" cy="258641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7DED690-32DC-415F-A3A5-FB2F8AA76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955" y="3254269"/>
            <a:ext cx="3436271" cy="25864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CE2186-D7EC-45DA-BB86-7C13DBEB939D}"/>
                  </a:ext>
                </a:extLst>
              </p:cNvPr>
              <p:cNvSpPr txBox="1"/>
              <p:nvPr/>
            </p:nvSpPr>
            <p:spPr>
              <a:xfrm>
                <a:off x="5610666" y="2834377"/>
                <a:ext cx="37199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/>
                  <a:t>Self-seeding</a:t>
                </a:r>
                <a:r>
                  <a:rPr lang="ko-KR" altLang="en-US" sz="1400" dirty="0"/>
                  <a:t> </a:t>
                </a:r>
                <a:r>
                  <a:rPr lang="en-US" altLang="ko-KR" sz="1400" dirty="0"/>
                  <a:t>intensity</a:t>
                </a:r>
                <a:r>
                  <a:rPr lang="ko-KR" altLang="en-US" sz="1400" dirty="0"/>
                  <a:t> </a:t>
                </a:r>
                <a:r>
                  <a:rPr lang="en-US" altLang="ko-KR" sz="1400" dirty="0"/>
                  <a:t>:</a:t>
                </a:r>
                <a:r>
                  <a:rPr lang="ko-KR" altLang="en-US" sz="1400" dirty="0"/>
                  <a:t> </a:t>
                </a:r>
                <a:r>
                  <a:rPr lang="en-US" altLang="ko-KR" sz="1400" dirty="0"/>
                  <a:t>759 </a:t>
                </a:r>
                <a14:m>
                  <m:oMath xmlns:m="http://schemas.openxmlformats.org/officeDocument/2006/math">
                    <m:r>
                      <a:rPr lang="en-US" altLang="ko-K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𝐽</m:t>
                    </m:r>
                  </m:oMath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CE2186-D7EC-45DA-BB86-7C13DBEB9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666" y="2834377"/>
                <a:ext cx="3719945" cy="307777"/>
              </a:xfrm>
              <a:prstGeom prst="rect">
                <a:avLst/>
              </a:prstGeom>
              <a:blipFill>
                <a:blip r:embed="rId6"/>
                <a:stretch>
                  <a:fillRect l="-491" t="-4000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593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DC7FB300-D99F-47C6-8466-708749EE1D1D}"/>
              </a:ext>
            </a:extLst>
          </p:cNvPr>
          <p:cNvGrpSpPr/>
          <p:nvPr/>
        </p:nvGrpSpPr>
        <p:grpSpPr>
          <a:xfrm>
            <a:off x="3936825" y="2195894"/>
            <a:ext cx="4013549" cy="3431823"/>
            <a:chOff x="4428026" y="899108"/>
            <a:chExt cx="4439144" cy="3912162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22FDB79A-3167-4BB4-A823-AE260D82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8839" y="1422328"/>
              <a:ext cx="4378331" cy="3388942"/>
            </a:xfrm>
            <a:prstGeom prst="rect">
              <a:avLst/>
            </a:prstGeom>
          </p:spPr>
        </p:pic>
        <p:sp>
          <p:nvSpPr>
            <p:cNvPr id="7" name="Rectangle 1">
              <a:extLst>
                <a:ext uri="{FF2B5EF4-FFF2-40B4-BE49-F238E27FC236}">
                  <a16:creationId xmlns:a16="http://schemas.microsoft.com/office/drawing/2014/main" id="{A710E6EF-EEA7-4217-9AFD-52F07E421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026" y="899108"/>
              <a:ext cx="4171490" cy="5232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4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 Unicode MS" panose="020B0604020202020204" pitchFamily="50" charset="-127"/>
                  <a:ea typeface="Monaco"/>
                </a:rPr>
                <a:t>Fresh slice SS FEL duration : </a:t>
              </a:r>
              <a:r>
                <a:rPr kumimoji="0" lang="en-US" altLang="ko-KR" sz="1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 Unicode MS" panose="020B0604020202020204" pitchFamily="50" charset="-127"/>
                  <a:ea typeface="Monaco"/>
                </a:rPr>
                <a:t>18.1</a:t>
              </a:r>
              <a:r>
                <a:rPr kumimoji="0" lang="ko-KR" altLang="ko-KR" sz="1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 Unicode MS" panose="020B0604020202020204" pitchFamily="50" charset="-127"/>
                  <a:ea typeface="Monaco"/>
                </a:rPr>
                <a:t> </a:t>
              </a:r>
              <a:r>
                <a:rPr kumimoji="0" lang="ko-KR" altLang="ko-KR" sz="1400" b="0" i="0" u="none" strike="noStrike" cap="none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latin typeface="Arial Unicode MS" panose="020B0604020202020204" pitchFamily="50" charset="-127"/>
                  <a:ea typeface="Monaco"/>
                </a:rPr>
                <a:t>fs</a:t>
              </a:r>
              <a:r>
                <a:rPr kumimoji="0" lang="ko-KR" altLang="ko-KR" sz="1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</a:rPr>
                <a:t> </a:t>
              </a:r>
              <a:endParaRPr kumimoji="0" lang="en-US" altLang="ko-KR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4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Arial Unicode MS" panose="020B0604020202020204" pitchFamily="50" charset="-127"/>
                  <a:ea typeface="Monaco"/>
                </a:rPr>
                <a:t>SS FEL duration : </a:t>
              </a:r>
              <a:r>
                <a:rPr kumimoji="0" lang="en-US" altLang="ko-KR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Arial Unicode MS" panose="020B0604020202020204" pitchFamily="50" charset="-127"/>
                  <a:ea typeface="Monaco"/>
                </a:rPr>
                <a:t>29.7</a:t>
              </a:r>
              <a:r>
                <a:rPr kumimoji="0" lang="ko-KR" altLang="ko-KR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Arial Unicode MS" panose="020B0604020202020204" pitchFamily="50" charset="-127"/>
                  <a:ea typeface="Monaco"/>
                </a:rPr>
                <a:t> </a:t>
              </a:r>
              <a:r>
                <a:rPr kumimoji="0" lang="ko-KR" altLang="ko-KR" sz="1400" b="0" i="0" u="none" strike="noStrike" cap="none" normalizeH="0" baseline="0" dirty="0" err="1">
                  <a:ln>
                    <a:noFill/>
                  </a:ln>
                  <a:solidFill>
                    <a:srgbClr val="0070C0"/>
                  </a:solidFill>
                  <a:effectLst/>
                  <a:latin typeface="Arial Unicode MS" panose="020B0604020202020204" pitchFamily="50" charset="-127"/>
                  <a:ea typeface="Monaco"/>
                </a:rPr>
                <a:t>fs</a:t>
              </a:r>
              <a:endParaRPr kumimoji="0" lang="ko-KR" altLang="ko-KR" sz="1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75741E1E-0B31-42F9-8D36-FD3920328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080" y="2685351"/>
            <a:ext cx="3823035" cy="29049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A7D25F-F7BE-4C2F-B45F-F3294B7C2107}"/>
              </a:ext>
            </a:extLst>
          </p:cNvPr>
          <p:cNvSpPr txBox="1"/>
          <p:nvPr/>
        </p:nvSpPr>
        <p:spPr>
          <a:xfrm>
            <a:off x="1047404" y="80547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Fresh Slice Self-seeding FEL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03ADF27-DA9E-4DFF-BA2D-A9AE36B3BD31}"/>
              </a:ext>
            </a:extLst>
          </p:cNvPr>
          <p:cNvGrpSpPr/>
          <p:nvPr/>
        </p:nvGrpSpPr>
        <p:grpSpPr>
          <a:xfrm>
            <a:off x="123347" y="2329395"/>
            <a:ext cx="3600755" cy="3120901"/>
            <a:chOff x="173224" y="1014554"/>
            <a:chExt cx="4186802" cy="3509211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4F9E16AA-1FC8-4823-A9D7-23103680E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196" y="1322331"/>
              <a:ext cx="4144830" cy="320143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0F7F64-6B6A-4622-9C97-E0DFAC064460}"/>
                </a:ext>
              </a:extLst>
            </p:cNvPr>
            <p:cNvSpPr txBox="1"/>
            <p:nvPr/>
          </p:nvSpPr>
          <p:spPr>
            <a:xfrm>
              <a:off x="173224" y="1014554"/>
              <a:ext cx="320402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 factor scan at 9 keV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B350323-B484-4E76-8599-848C83DD4F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5629" y="1384069"/>
              <a:ext cx="0" cy="28991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72D9F9-8002-4C6D-A920-E2999B179024}"/>
                </a:ext>
              </a:extLst>
            </p:cNvPr>
            <p:cNvSpPr txBox="1"/>
            <p:nvPr/>
          </p:nvSpPr>
          <p:spPr>
            <a:xfrm>
              <a:off x="2381597" y="1134823"/>
              <a:ext cx="7481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head</a:t>
              </a:r>
              <a:endParaRPr lang="ko-KR" altLang="en-US" sz="1600" dirty="0"/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D427EE7-74FA-4F76-A0CA-29712D7DC1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404" y="2959331"/>
              <a:ext cx="0" cy="13238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0CF529-85DF-4DA3-BD80-24670BE25878}"/>
                </a:ext>
              </a:extLst>
            </p:cNvPr>
            <p:cNvSpPr txBox="1"/>
            <p:nvPr/>
          </p:nvSpPr>
          <p:spPr>
            <a:xfrm>
              <a:off x="745656" y="2549518"/>
              <a:ext cx="7481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tail</a:t>
              </a:r>
              <a:endParaRPr lang="ko-KR" altLang="en-US" sz="160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3C507AA-8C16-4A71-B850-B8076A36D59E}"/>
              </a:ext>
            </a:extLst>
          </p:cNvPr>
          <p:cNvSpPr txBox="1"/>
          <p:nvPr/>
        </p:nvSpPr>
        <p:spPr>
          <a:xfrm>
            <a:off x="8592242" y="2377574"/>
            <a:ext cx="21602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 panose="020B0604020202020204" pitchFamily="50" charset="-127"/>
                <a:ea typeface="Monaco"/>
              </a:rPr>
              <a:t>Delay scan at SS FEL </a:t>
            </a:r>
            <a:endParaRPr kumimoji="0" lang="ko-KR" altLang="ko-KR" sz="1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73A3B60-EAEF-4438-85D0-E404BEBF0DD1}"/>
              </a:ext>
            </a:extLst>
          </p:cNvPr>
          <p:cNvCxnSpPr/>
          <p:nvPr/>
        </p:nvCxnSpPr>
        <p:spPr>
          <a:xfrm>
            <a:off x="9605356" y="2914868"/>
            <a:ext cx="0" cy="2335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8C590A-44AB-48F9-8DDD-0F2B55FE1BBB}"/>
                  </a:ext>
                </a:extLst>
              </p:cNvPr>
              <p:cNvSpPr txBox="1"/>
              <p:nvPr/>
            </p:nvSpPr>
            <p:spPr>
              <a:xfrm>
                <a:off x="232012" y="846161"/>
                <a:ext cx="1156084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Fresh Slice Self-Seeding is performed at </a:t>
                </a:r>
                <a14:m>
                  <m:oMath xmlns:m="http://schemas.openxmlformats.org/officeDocument/2006/math">
                    <m:r>
                      <a:rPr lang="en-US" altLang="ko-K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9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𝑘𝑒𝑉</m:t>
                    </m:r>
                    <m:r>
                      <a:rPr lang="en-US" altLang="ko-K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US" altLang="ko-KR" sz="1600" b="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Fresh slice FEL : C factor 1.8 for the head, 0.4 for the tail.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Fresh slice SS : shorten duration compared SS.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Optimal delay is different between the SS and the fresh slice SS.  </a:t>
                </a: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 we may try with 30 um crystal in future. </a:t>
                </a:r>
                <a:endParaRPr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8C590A-44AB-48F9-8DDD-0F2B55FE1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12" y="846161"/>
                <a:ext cx="11560845" cy="1077218"/>
              </a:xfrm>
              <a:prstGeom prst="rect">
                <a:avLst/>
              </a:prstGeom>
              <a:blipFill>
                <a:blip r:embed="rId5"/>
                <a:stretch>
                  <a:fillRect l="-264" t="-1695" b="-621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그림 24">
            <a:extLst>
              <a:ext uri="{FF2B5EF4-FFF2-40B4-BE49-F238E27FC236}">
                <a16:creationId xmlns:a16="http://schemas.microsoft.com/office/drawing/2014/main" id="{6C5D3062-F0F6-41DB-88F8-E65680D22C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893" y="5480754"/>
            <a:ext cx="1556357" cy="671673"/>
          </a:xfrm>
          <a:prstGeom prst="rect">
            <a:avLst/>
          </a:prstGeom>
        </p:spPr>
      </p:pic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8D94DC5-C7F0-46DB-92AA-49B66FB3D00F}"/>
              </a:ext>
            </a:extLst>
          </p:cNvPr>
          <p:cNvCxnSpPr>
            <a:cxnSpLocks/>
          </p:cNvCxnSpPr>
          <p:nvPr/>
        </p:nvCxnSpPr>
        <p:spPr>
          <a:xfrm>
            <a:off x="1648305" y="5912728"/>
            <a:ext cx="7781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D4E64A5-39CE-4FBB-84B5-F457DC638CA1}"/>
                  </a:ext>
                </a:extLst>
              </p:cNvPr>
              <p:cNvSpPr txBox="1"/>
              <p:nvPr/>
            </p:nvSpPr>
            <p:spPr>
              <a:xfrm>
                <a:off x="2069071" y="5598239"/>
                <a:ext cx="7781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D4E64A5-39CE-4FBB-84B5-F457DC638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071" y="5598239"/>
                <a:ext cx="77817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66BD4F3E-9D10-4128-91C0-5E9348949144}"/>
              </a:ext>
            </a:extLst>
          </p:cNvPr>
          <p:cNvCxnSpPr>
            <a:cxnSpLocks/>
          </p:cNvCxnSpPr>
          <p:nvPr/>
        </p:nvCxnSpPr>
        <p:spPr>
          <a:xfrm>
            <a:off x="2181704" y="5990596"/>
            <a:ext cx="7781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9ECF636-46C7-4C52-8DF6-21100D1F3FFF}"/>
                  </a:ext>
                </a:extLst>
              </p:cNvPr>
              <p:cNvSpPr txBox="1"/>
              <p:nvPr/>
            </p:nvSpPr>
            <p:spPr>
              <a:xfrm>
                <a:off x="2677028" y="5958437"/>
                <a:ext cx="7781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9ECF636-46C7-4C52-8DF6-21100D1F3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028" y="5958437"/>
                <a:ext cx="77817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9D4C9B8E-6DE2-4836-BB80-A72F2BE6D07A}"/>
              </a:ext>
            </a:extLst>
          </p:cNvPr>
          <p:cNvCxnSpPr>
            <a:cxnSpLocks/>
          </p:cNvCxnSpPr>
          <p:nvPr/>
        </p:nvCxnSpPr>
        <p:spPr>
          <a:xfrm>
            <a:off x="1281109" y="5824774"/>
            <a:ext cx="77817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A4CDF7-1F03-436F-B218-37A7BCF121B3}"/>
                  </a:ext>
                </a:extLst>
              </p:cNvPr>
              <p:cNvSpPr txBox="1"/>
              <p:nvPr/>
            </p:nvSpPr>
            <p:spPr>
              <a:xfrm>
                <a:off x="405125" y="5494990"/>
                <a:ext cx="9737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ko-K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A4CDF7-1F03-436F-B218-37A7BCF12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25" y="5494990"/>
                <a:ext cx="97379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8926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01991908-8FB7-499E-9FBB-2647CDF44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724" y="1406208"/>
            <a:ext cx="5889568" cy="237955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1A501EE-679E-4AE2-9269-B3F23DCC9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53" y="1462943"/>
            <a:ext cx="3801395" cy="47517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259945-0860-41AE-8108-EAFFA23AD948}"/>
              </a:ext>
            </a:extLst>
          </p:cNvPr>
          <p:cNvSpPr txBox="1"/>
          <p:nvPr/>
        </p:nvSpPr>
        <p:spPr>
          <a:xfrm>
            <a:off x="1047404" y="107843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Fresh Slice Self-seeding FEL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0EDD70-617F-4364-8969-B8492D9F0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275" y="3835130"/>
            <a:ext cx="3161444" cy="237955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37D6D8-5B9E-4993-9C5B-34F0099B0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8242" y="3858711"/>
            <a:ext cx="3161443" cy="237955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8E2271A0-EA4A-4A91-BCF5-156088DBADAC}"/>
              </a:ext>
            </a:extLst>
          </p:cNvPr>
          <p:cNvSpPr/>
          <p:nvPr/>
        </p:nvSpPr>
        <p:spPr>
          <a:xfrm>
            <a:off x="5515495" y="1708265"/>
            <a:ext cx="702425" cy="181217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9429D14-37BD-464B-A927-BF56C44F5EF3}"/>
              </a:ext>
            </a:extLst>
          </p:cNvPr>
          <p:cNvSpPr/>
          <p:nvPr/>
        </p:nvSpPr>
        <p:spPr>
          <a:xfrm>
            <a:off x="6231567" y="1720055"/>
            <a:ext cx="1288473" cy="181217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C203187-3691-49A9-A93D-720AA5BE7157}"/>
              </a:ext>
            </a:extLst>
          </p:cNvPr>
          <p:cNvSpPr/>
          <p:nvPr/>
        </p:nvSpPr>
        <p:spPr>
          <a:xfrm>
            <a:off x="8126766" y="1708265"/>
            <a:ext cx="702425" cy="181217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73DD91-6099-41C8-A1AE-84DC28F49DF7}"/>
              </a:ext>
            </a:extLst>
          </p:cNvPr>
          <p:cNvSpPr/>
          <p:nvPr/>
        </p:nvSpPr>
        <p:spPr>
          <a:xfrm>
            <a:off x="8842838" y="1708265"/>
            <a:ext cx="1288473" cy="181217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86929E-A053-41A5-94DB-5C478DAF938A}"/>
              </a:ext>
            </a:extLst>
          </p:cNvPr>
          <p:cNvSpPr txBox="1"/>
          <p:nvPr/>
        </p:nvSpPr>
        <p:spPr>
          <a:xfrm>
            <a:off x="5509150" y="1787857"/>
            <a:ext cx="57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baseline="30000" dirty="0"/>
              <a:t>ST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F5CC60-51E3-4CC1-BEF6-528957918359}"/>
              </a:ext>
            </a:extLst>
          </p:cNvPr>
          <p:cNvSpPr txBox="1"/>
          <p:nvPr/>
        </p:nvSpPr>
        <p:spPr>
          <a:xfrm>
            <a:off x="6170549" y="1787857"/>
            <a:ext cx="57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baseline="30000" dirty="0"/>
              <a:t>ND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283831-CD5A-4F27-839E-C4BBAF2D7DF9}"/>
              </a:ext>
            </a:extLst>
          </p:cNvPr>
          <p:cNvSpPr txBox="1"/>
          <p:nvPr/>
        </p:nvSpPr>
        <p:spPr>
          <a:xfrm>
            <a:off x="8126766" y="1787857"/>
            <a:ext cx="57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baseline="30000" dirty="0"/>
              <a:t>ST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D24D56-16AD-4B67-9123-9AD0137D20BF}"/>
              </a:ext>
            </a:extLst>
          </p:cNvPr>
          <p:cNvSpPr txBox="1"/>
          <p:nvPr/>
        </p:nvSpPr>
        <p:spPr>
          <a:xfrm>
            <a:off x="8788165" y="1787857"/>
            <a:ext cx="57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baseline="30000" dirty="0"/>
              <a:t>ND</a:t>
            </a:r>
            <a:r>
              <a:rPr lang="en-US" altLang="ko-KR" dirty="0"/>
              <a:t> 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B4A95D-9FDE-4EF5-8C63-603F8D76D0A1}"/>
                  </a:ext>
                </a:extLst>
              </p:cNvPr>
              <p:cNvSpPr txBox="1"/>
              <p:nvPr/>
            </p:nvSpPr>
            <p:spPr>
              <a:xfrm>
                <a:off x="232013" y="591251"/>
                <a:ext cx="107680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 stage undulator taper.</a:t>
                </a:r>
              </a:p>
              <a:p>
                <a:r>
                  <a:rPr lang="en-US" altLang="ko-KR" sz="16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Intensity</a:t>
                </a:r>
                <a:r>
                  <a:rPr lang="en-US" altLang="ko-KR" sz="1600" dirty="0"/>
                  <a:t> :</a:t>
                </a:r>
                <a:r>
                  <a:rPr lang="ko-KR" altLang="en-US" sz="1600" dirty="0"/>
                  <a:t> </a:t>
                </a:r>
                <a:r>
                  <a:rPr lang="en-US" altLang="ko-KR" sz="1600" dirty="0"/>
                  <a:t>355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𝐽</m:t>
                    </m:r>
                  </m:oMath>
                </a14:m>
                <a:endParaRPr lang="en-US" altLang="ko-KR" sz="1600" b="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B4A95D-9FDE-4EF5-8C63-603F8D76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13" y="591251"/>
                <a:ext cx="10768084" cy="584775"/>
              </a:xfrm>
              <a:prstGeom prst="rect">
                <a:avLst/>
              </a:prstGeom>
              <a:blipFill>
                <a:blip r:embed="rId6"/>
                <a:stretch>
                  <a:fillRect l="-283" t="-3125" b="-125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450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1FFE80-D530-4A30-ABD3-033014E7F34B}"/>
              </a:ext>
            </a:extLst>
          </p:cNvPr>
          <p:cNvSpPr txBox="1"/>
          <p:nvPr/>
        </p:nvSpPr>
        <p:spPr>
          <a:xfrm>
            <a:off x="1047404" y="107843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Electron Beam Phase Space Measurement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F8EEA-16C1-4013-9DA2-D09AF7F99053}"/>
              </a:ext>
            </a:extLst>
          </p:cNvPr>
          <p:cNvSpPr txBox="1"/>
          <p:nvPr/>
        </p:nvSpPr>
        <p:spPr>
          <a:xfrm>
            <a:off x="232013" y="591251"/>
            <a:ext cx="10768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PAL-XFEL try to measure a phase space of e-beam using the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dechiper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Below is an example of the soft x-ray beam line measurement at the dump screen.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For hard X-ray, the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plate should be rotated to 90 deg.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6AE113B-4353-41EF-B930-343711808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29" y="1527160"/>
            <a:ext cx="3453382" cy="195320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E1C7DFD-A849-45A2-B930-C6C23F5B9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29" y="4272351"/>
            <a:ext cx="3544367" cy="1953454"/>
          </a:xfrm>
          <a:prstGeom prst="rect">
            <a:avLst/>
          </a:prstGeom>
        </p:spPr>
      </p:pic>
      <p:sp>
        <p:nvSpPr>
          <p:cNvPr id="2" name="화살표: 아래쪽 1">
            <a:extLst>
              <a:ext uri="{FF2B5EF4-FFF2-40B4-BE49-F238E27FC236}">
                <a16:creationId xmlns:a16="http://schemas.microsoft.com/office/drawing/2014/main" id="{B6E9EF25-A7AE-40F8-9350-83BD3F7459FC}"/>
              </a:ext>
            </a:extLst>
          </p:cNvPr>
          <p:cNvSpPr/>
          <p:nvPr/>
        </p:nvSpPr>
        <p:spPr>
          <a:xfrm>
            <a:off x="1621561" y="3552201"/>
            <a:ext cx="550459" cy="677656"/>
          </a:xfrm>
          <a:prstGeom prst="downArrow">
            <a:avLst>
              <a:gd name="adj1" fmla="val 50000"/>
              <a:gd name="adj2" fmla="val 111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EEDE37-1142-4076-B5A7-F2D8F65CA581}"/>
              </a:ext>
            </a:extLst>
          </p:cNvPr>
          <p:cNvSpPr txBox="1"/>
          <p:nvPr/>
        </p:nvSpPr>
        <p:spPr>
          <a:xfrm>
            <a:off x="2062837" y="3590987"/>
            <a:ext cx="136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deconvolution method</a:t>
            </a:r>
            <a:endParaRPr lang="ko-KR" altLang="en-US" sz="1400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6E817B2-3856-49CA-A431-C3EC3A4E5F05}"/>
              </a:ext>
            </a:extLst>
          </p:cNvPr>
          <p:cNvGrpSpPr/>
          <p:nvPr/>
        </p:nvGrpSpPr>
        <p:grpSpPr>
          <a:xfrm>
            <a:off x="4578823" y="2574898"/>
            <a:ext cx="2169995" cy="2632262"/>
            <a:chOff x="4430972" y="1202759"/>
            <a:chExt cx="5034253" cy="556976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331AF0D-E5A2-4464-9D25-1B0B821BC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89106" y="1202759"/>
              <a:ext cx="4293469" cy="2551739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590D7A4A-7F9A-4B66-B494-9FD98F53F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30972" y="3889157"/>
              <a:ext cx="5034253" cy="2883365"/>
            </a:xfrm>
            <a:prstGeom prst="rect">
              <a:avLst/>
            </a:prstGeom>
          </p:spPr>
        </p:pic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F7CC6BA-4313-44B1-988C-55E585D50E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89344" y="2053659"/>
              <a:ext cx="0" cy="1270000"/>
            </a:xfrm>
            <a:prstGeom prst="line">
              <a:avLst/>
            </a:prstGeom>
            <a:ln w="254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A5B7C2B-9158-49F3-84EA-709C222BE79E}"/>
              </a:ext>
            </a:extLst>
          </p:cNvPr>
          <p:cNvSpPr/>
          <p:nvPr/>
        </p:nvSpPr>
        <p:spPr>
          <a:xfrm>
            <a:off x="4376382" y="2062465"/>
            <a:ext cx="2574878" cy="35802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C874736C-D1A4-452B-9C49-23876EA98AC2}"/>
              </a:ext>
            </a:extLst>
          </p:cNvPr>
          <p:cNvCxnSpPr>
            <a:stCxn id="14" idx="1"/>
            <a:endCxn id="9" idx="3"/>
          </p:cNvCxnSpPr>
          <p:nvPr/>
        </p:nvCxnSpPr>
        <p:spPr>
          <a:xfrm flipH="1">
            <a:off x="3430137" y="3852597"/>
            <a:ext cx="9462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70D3650-C2F3-4A11-9C35-B1715F6E57BD}"/>
              </a:ext>
            </a:extLst>
          </p:cNvPr>
          <p:cNvSpPr txBox="1"/>
          <p:nvPr/>
        </p:nvSpPr>
        <p:spPr>
          <a:xfrm>
            <a:off x="4735773" y="1713423"/>
            <a:ext cx="2079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numerical analysis</a:t>
            </a:r>
            <a:endParaRPr lang="ko-KR" altLang="en-US" sz="1600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31880D3-B09B-4149-8F0C-013AD9AC4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8931" y="2051977"/>
            <a:ext cx="4440404" cy="28410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919E8E-C124-459B-BE5C-B51E538B414A}"/>
                  </a:ext>
                </a:extLst>
              </p:cNvPr>
              <p:cNvSpPr txBox="1"/>
              <p:nvPr/>
            </p:nvSpPr>
            <p:spPr>
              <a:xfrm>
                <a:off x="7770125" y="5021847"/>
                <a:ext cx="32117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/>
                  <a:t>FEL duration : 19.4 fs (FWHM)</a:t>
                </a:r>
              </a:p>
              <a:p>
                <a:r>
                  <a:rPr lang="en-US" altLang="ko-KR" sz="1600" dirty="0"/>
                  <a:t>Intensity : 144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ko-KR" alt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919E8E-C124-459B-BE5C-B51E538B4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125" y="5021847"/>
                <a:ext cx="3211774" cy="584775"/>
              </a:xfrm>
              <a:prstGeom prst="rect">
                <a:avLst/>
              </a:prstGeom>
              <a:blipFill>
                <a:blip r:embed="rId7"/>
                <a:stretch>
                  <a:fillRect l="-1141" t="-3125" b="-125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036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9F05AC-C5FC-4832-B20E-D7B3E3E1A059}"/>
              </a:ext>
            </a:extLst>
          </p:cNvPr>
          <p:cNvSpPr txBox="1"/>
          <p:nvPr/>
        </p:nvSpPr>
        <p:spPr>
          <a:xfrm>
            <a:off x="295702" y="1200851"/>
            <a:ext cx="107680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1. Fresh slice self-seeding was successfully demonstrated at 9 keV.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2. Flat top current profile is good to predict the gap between the electron beam and the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dechirper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plate.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3. The deflection C factor was used to control a targeted local part of electron beam.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 The obtained </a:t>
            </a:r>
            <a:r>
              <a:rPr lang="en-US" altLang="ko-KR" sz="1600" dirty="0">
                <a:solidFill>
                  <a:srgbClr val="333333"/>
                </a:solidFill>
                <a:latin typeface="Arial Unicode MS" panose="020B0604020202020204" pitchFamily="50" charset="-127"/>
                <a:ea typeface="Monaco"/>
              </a:rPr>
              <a:t>fresh slice SS duration wa</a:t>
            </a:r>
            <a:r>
              <a:rPr lang="en-US" altLang="ko-KR" sz="1600" dirty="0">
                <a:latin typeface="Arial Unicode MS" panose="020B0604020202020204" pitchFamily="50" charset="-127"/>
                <a:ea typeface="Monaco"/>
              </a:rPr>
              <a:t>s 18</a:t>
            </a:r>
            <a:r>
              <a:rPr lang="ko-KR" altLang="ko-KR" sz="1600" dirty="0">
                <a:latin typeface="Arial Unicode MS" panose="020B0604020202020204" pitchFamily="50" charset="-127"/>
                <a:ea typeface="Monaco"/>
              </a:rPr>
              <a:t> </a:t>
            </a:r>
            <a:r>
              <a:rPr lang="ko-KR" altLang="ko-KR" sz="1600" dirty="0" err="1">
                <a:latin typeface="Arial Unicode MS" panose="020B0604020202020204" pitchFamily="50" charset="-127"/>
                <a:ea typeface="Monaco"/>
              </a:rPr>
              <a:t>fs</a:t>
            </a:r>
            <a:r>
              <a:rPr lang="en-US" altLang="ko-KR" sz="1600" dirty="0">
                <a:latin typeface="Arial Unicode MS" panose="020B0604020202020204" pitchFamily="50" charset="-127"/>
                <a:ea typeface="Monaco"/>
              </a:rPr>
              <a:t>, which was 60 % of SS duration 30</a:t>
            </a:r>
            <a:r>
              <a:rPr lang="ko-KR" altLang="ko-KR" sz="1600" dirty="0">
                <a:latin typeface="Arial Unicode MS" panose="020B0604020202020204" pitchFamily="50" charset="-127"/>
                <a:ea typeface="Monaco"/>
              </a:rPr>
              <a:t> </a:t>
            </a:r>
            <a:r>
              <a:rPr lang="ko-KR" altLang="ko-KR" sz="1600" dirty="0" err="1">
                <a:latin typeface="Arial Unicode MS" panose="020B0604020202020204" pitchFamily="50" charset="-127"/>
                <a:ea typeface="Monaco"/>
              </a:rPr>
              <a:t>fs</a:t>
            </a:r>
            <a:r>
              <a:rPr lang="en-US" altLang="ko-KR" sz="1600" dirty="0">
                <a:latin typeface="Arial Unicode MS" panose="020B0604020202020204" pitchFamily="50" charset="-127"/>
                <a:ea typeface="Monaco"/>
              </a:rPr>
              <a:t>.</a:t>
            </a:r>
            <a:r>
              <a:rPr lang="en-US" altLang="ko-KR" sz="1600" dirty="0">
                <a:solidFill>
                  <a:srgbClr val="FF0000"/>
                </a:solidFill>
                <a:latin typeface="Arial Unicode MS" panose="020B0604020202020204" pitchFamily="50" charset="-127"/>
                <a:ea typeface="Monaco"/>
              </a:rPr>
              <a:t> </a:t>
            </a:r>
            <a:r>
              <a:rPr lang="ko-KR" altLang="ko-KR" sz="1600" dirty="0">
                <a:solidFill>
                  <a:srgbClr val="FF0000"/>
                </a:solidFill>
              </a:rPr>
              <a:t> 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/>
              <a:t>   The averaged power is still 78% of SS power.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 we need further activity to increase a peak power.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3D6C2-AC8D-413D-87F6-541E29678153}"/>
              </a:ext>
            </a:extLst>
          </p:cNvPr>
          <p:cNvSpPr txBox="1"/>
          <p:nvPr/>
        </p:nvSpPr>
        <p:spPr>
          <a:xfrm>
            <a:off x="1047404" y="107843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Summary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984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77CFE7E-92B1-4F5B-AF88-3D29372FDDCE}"/>
              </a:ext>
            </a:extLst>
          </p:cNvPr>
          <p:cNvSpPr txBox="1"/>
          <p:nvPr/>
        </p:nvSpPr>
        <p:spPr>
          <a:xfrm>
            <a:off x="1047404" y="107843"/>
            <a:ext cx="54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u="sng" dirty="0"/>
              <a:t>Future work</a:t>
            </a:r>
            <a:endParaRPr lang="en-US" altLang="ko-KR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F43076-7A65-4F37-827F-BD0BDF21E0B6}"/>
                  </a:ext>
                </a:extLst>
              </p:cNvPr>
              <p:cNvSpPr txBox="1"/>
              <p:nvPr/>
            </p:nvSpPr>
            <p:spPr>
              <a:xfrm>
                <a:off x="295702" y="1200851"/>
                <a:ext cx="10768084" cy="3293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1. Fresh slice optimization at 5 keV, 7 keV, 9 keV, and higher.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After making 2.5 keV with 1 </a:t>
                </a:r>
                <a:r>
                  <a:rPr lang="en-US" altLang="ko-KR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mJ</a:t>
                </a: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intensity, FEL intensity was not satisfied at higher photon energy.</a:t>
                </a:r>
              </a:p>
              <a:p>
                <a:endParaRPr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2. Self-seeding at low photon energy 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Using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30 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crystal for 3.5 keV FEL, optimizing fresh slice self-seeding.</a:t>
                </a:r>
              </a:p>
              <a:p>
                <a:endParaRPr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3. Matching optimal delay of self-seeding and fresh slice. 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Ex) 20 fs delay of fresh slice, 40 fs of maximum self-seeding intensity.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Finding different crystal orientation (shorter </a:t>
                </a:r>
                <a:r>
                  <a:rPr lang="en-US" altLang="ko-KR" sz="1600" dirty="0" err="1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wakefield</a:t>
                </a: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period).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Fresh slice with longer electron beam.</a:t>
                </a:r>
              </a:p>
              <a:p>
                <a:endParaRPr lang="en-US" altLang="ko-KR" sz="16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4. Electron beam diagnostics using new </a:t>
                </a:r>
                <a:r>
                  <a:rPr lang="en-US" altLang="ko-KR" sz="1600" dirty="0" err="1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dechirper</a:t>
                </a: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at hard x-ray line.</a:t>
                </a:r>
                <a:endParaRPr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Measuring electron beam phase space will give confidence to our activity.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F43076-7A65-4F37-827F-BD0BDF21E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02" y="1200851"/>
                <a:ext cx="10768084" cy="3293209"/>
              </a:xfrm>
              <a:prstGeom prst="rect">
                <a:avLst/>
              </a:prstGeom>
              <a:blipFill>
                <a:blip r:embed="rId2"/>
                <a:stretch>
                  <a:fillRect l="-340" t="-556" b="-14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75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1042</Words>
  <Application>Microsoft Office PowerPoint</Application>
  <PresentationFormat>와이드스크린</PresentationFormat>
  <Paragraphs>176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Arial Unicode MS</vt:lpstr>
      <vt:lpstr>Charis SIL</vt:lpstr>
      <vt:lpstr>맑은 고딕</vt:lpstr>
      <vt:lpstr>Arial</vt:lpstr>
      <vt:lpstr>Calibri</vt:lpstr>
      <vt:lpstr>Cambria Math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명훈 조</dc:creator>
  <cp:lastModifiedBy>명훈 조</cp:lastModifiedBy>
  <cp:revision>46</cp:revision>
  <dcterms:created xsi:type="dcterms:W3CDTF">2025-10-10T01:01:16Z</dcterms:created>
  <dcterms:modified xsi:type="dcterms:W3CDTF">2025-10-15T12:08:30Z</dcterms:modified>
</cp:coreProperties>
</file>