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</p:sldMasterIdLst>
  <p:notesMasterIdLst>
    <p:notesMasterId r:id="rId54"/>
  </p:notesMasterIdLst>
  <p:handoutMasterIdLst>
    <p:handoutMasterId r:id="rId55"/>
  </p:handoutMasterIdLst>
  <p:sldIdLst>
    <p:sldId id="4434" r:id="rId4"/>
    <p:sldId id="293" r:id="rId5"/>
    <p:sldId id="295" r:id="rId6"/>
    <p:sldId id="294" r:id="rId7"/>
    <p:sldId id="297" r:id="rId8"/>
    <p:sldId id="296" r:id="rId9"/>
    <p:sldId id="301" r:id="rId10"/>
    <p:sldId id="298" r:id="rId11"/>
    <p:sldId id="299" r:id="rId12"/>
    <p:sldId id="300" r:id="rId13"/>
    <p:sldId id="302" r:id="rId14"/>
    <p:sldId id="303" r:id="rId15"/>
    <p:sldId id="304" r:id="rId16"/>
    <p:sldId id="305" r:id="rId17"/>
    <p:sldId id="306" r:id="rId18"/>
    <p:sldId id="347" r:id="rId19"/>
    <p:sldId id="307" r:id="rId20"/>
    <p:sldId id="308" r:id="rId21"/>
    <p:sldId id="310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11" r:id="rId31"/>
    <p:sldId id="312" r:id="rId32"/>
    <p:sldId id="313" r:id="rId33"/>
    <p:sldId id="314" r:id="rId34"/>
    <p:sldId id="315" r:id="rId35"/>
    <p:sldId id="316" r:id="rId36"/>
    <p:sldId id="256" r:id="rId37"/>
    <p:sldId id="257" r:id="rId38"/>
    <p:sldId id="258" r:id="rId39"/>
    <p:sldId id="259" r:id="rId40"/>
    <p:sldId id="260" r:id="rId41"/>
    <p:sldId id="317" r:id="rId42"/>
    <p:sldId id="318" r:id="rId43"/>
    <p:sldId id="319" r:id="rId44"/>
    <p:sldId id="320" r:id="rId45"/>
    <p:sldId id="321" r:id="rId46"/>
    <p:sldId id="322" r:id="rId47"/>
    <p:sldId id="333" r:id="rId48"/>
    <p:sldId id="334" r:id="rId49"/>
    <p:sldId id="335" r:id="rId50"/>
    <p:sldId id="336" r:id="rId51"/>
    <p:sldId id="337" r:id="rId52"/>
    <p:sldId id="338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DDB222-146C-446C-B5C1-700E2A18273A}">
          <p14:sldIdLst>
            <p14:sldId id="4434"/>
            <p14:sldId id="293"/>
            <p14:sldId id="295"/>
            <p14:sldId id="294"/>
            <p14:sldId id="297"/>
            <p14:sldId id="296"/>
            <p14:sldId id="301"/>
            <p14:sldId id="298"/>
            <p14:sldId id="299"/>
            <p14:sldId id="300"/>
            <p14:sldId id="302"/>
            <p14:sldId id="303"/>
            <p14:sldId id="304"/>
            <p14:sldId id="305"/>
          </p14:sldIdLst>
        </p14:section>
        <p14:section name="Backup" id="{2F9BE199-D46F-4428-B19C-B67BE41FA92E}">
          <p14:sldIdLst>
            <p14:sldId id="306"/>
            <p14:sldId id="347"/>
            <p14:sldId id="307"/>
            <p14:sldId id="308"/>
            <p14:sldId id="310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11"/>
            <p14:sldId id="312"/>
            <p14:sldId id="313"/>
            <p14:sldId id="314"/>
            <p14:sldId id="315"/>
            <p14:sldId id="316"/>
            <p14:sldId id="256"/>
            <p14:sldId id="257"/>
            <p14:sldId id="258"/>
            <p14:sldId id="259"/>
            <p14:sldId id="260"/>
            <p14:sldId id="317"/>
            <p14:sldId id="318"/>
            <p14:sldId id="319"/>
            <p14:sldId id="320"/>
            <p14:sldId id="321"/>
            <p14:sldId id="322"/>
            <p14:sldId id="333"/>
            <p14:sldId id="334"/>
            <p14:sldId id="335"/>
            <p14:sldId id="336"/>
            <p14:sldId id="337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BA7"/>
    <a:srgbClr val="3E693D"/>
    <a:srgbClr val="FF7D7D"/>
    <a:srgbClr val="F18F1F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 showGuides="1">
      <p:cViewPr varScale="1">
        <p:scale>
          <a:sx n="143" d="100"/>
          <a:sy n="143" d="100"/>
        </p:scale>
        <p:origin x="144" y="480"/>
      </p:cViewPr>
      <p:guideLst>
        <p:guide orient="horz" pos="1275"/>
        <p:guide pos="3727"/>
        <p:guide pos="3953"/>
        <p:guide pos="7287"/>
        <p:guide pos="393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95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2" name="PlaceHolder 3"/>
          <p:cNvSpPr>
            <a:spLocks noGrp="1"/>
          </p:cNvSpPr>
          <p:nvPr>
            <p:ph type="sldNum" idx="8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E1A9470-A344-42C7-B5A9-9299D756C4D0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21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790756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494919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693719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A5FD3-466B-5D7D-3BC5-382243152B77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756604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3574162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2465098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A7648E-DA06-2A17-9C98-15DEEC90AD0C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14149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53630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988514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B6E5CE-BB83-46A8-E086-24EC4670E082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11335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654769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9137699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FC4B54-8D07-BE12-14FF-7A05EC1130B8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3083565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99675174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Arial"/>
              </a:rPr>
              <a:t>Ich versichere, dass ich die</a:t>
            </a:r>
            <a:br>
              <a:rPr lang="de-DE"/>
            </a:br>
            <a:r>
              <a:rPr lang="de-DE">
                <a:latin typeface="Arial"/>
              </a:rPr>
              <a:t>Disputation selbstständig ohne die Unterstützung Dritter absolviere und keine unerlaubten</a:t>
            </a:r>
            <a:br>
              <a:rPr lang="de-DE"/>
            </a:br>
            <a:r>
              <a:rPr lang="de-DE">
                <a:latin typeface="Arial"/>
              </a:rPr>
              <a:t>Hilfsmittel verwende. Mir ist bewusst dass, sollte während der Disputation ein</a:t>
            </a:r>
            <a:br>
              <a:rPr lang="de-DE"/>
            </a:br>
            <a:r>
              <a:rPr lang="de-DE">
                <a:latin typeface="Arial"/>
              </a:rPr>
              <a:t>Täuschungsversuch festgestellt werden, die Prüfung sofort abgebrochen und als „nicht</a:t>
            </a:r>
            <a:br>
              <a:rPr lang="de-DE"/>
            </a:br>
            <a:r>
              <a:rPr lang="de-DE">
                <a:latin typeface="Arial"/>
              </a:rPr>
              <a:t>bestanden“ bewertet wird.“</a:t>
            </a:r>
            <a:endParaRPr lang="en-US"/>
          </a:p>
        </p:txBody>
      </p:sp>
      <p:sp>
        <p:nvSpPr>
          <p:cNvPr id="39802203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E7B5255-5329-45F9-87F3-A2F9FB4734DF}" type="slidenum">
              <a:rPr lang="de-DE"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4585400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08122221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Arial"/>
              </a:rPr>
              <a:t>Ich versichere, dass ich die</a:t>
            </a:r>
            <a:br>
              <a:rPr lang="de-DE"/>
            </a:br>
            <a:r>
              <a:rPr lang="de-DE">
                <a:latin typeface="Arial"/>
              </a:rPr>
              <a:t>Disputation selbstständig ohne die Unterstützung Dritter absolviere und keine unerlaubten</a:t>
            </a:r>
            <a:br>
              <a:rPr lang="de-DE"/>
            </a:br>
            <a:r>
              <a:rPr lang="de-DE">
                <a:latin typeface="Arial"/>
              </a:rPr>
              <a:t>Hilfsmittel verwende. Mir ist bewusst dass, sollte während der Disputation ein</a:t>
            </a:r>
            <a:br>
              <a:rPr lang="de-DE"/>
            </a:br>
            <a:r>
              <a:rPr lang="de-DE">
                <a:latin typeface="Arial"/>
              </a:rPr>
              <a:t>Täuschungsversuch festgestellt werden, die Prüfung sofort abgebrochen und als „nicht</a:t>
            </a:r>
            <a:br>
              <a:rPr lang="de-DE"/>
            </a:br>
            <a:r>
              <a:rPr lang="de-DE">
                <a:latin typeface="Arial"/>
              </a:rPr>
              <a:t>bestanden“ bewertet wird.“</a:t>
            </a:r>
            <a:endParaRPr lang="en-US"/>
          </a:p>
        </p:txBody>
      </p:sp>
      <p:sp>
        <p:nvSpPr>
          <p:cNvPr id="665933361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2D913D9-65F4-63BB-2952-17E2D597FC4A}" type="slidenum">
              <a:rPr lang="de-DE"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606152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86256802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Arial"/>
              </a:rPr>
              <a:t>Ich versichere, dass ich die</a:t>
            </a:r>
            <a:br>
              <a:rPr lang="de-DE"/>
            </a:br>
            <a:r>
              <a:rPr lang="de-DE">
                <a:latin typeface="Arial"/>
              </a:rPr>
              <a:t>Disputation selbstständig ohne die Unterstützung Dritter absolviere und keine unerlaubten</a:t>
            </a:r>
            <a:br>
              <a:rPr lang="de-DE"/>
            </a:br>
            <a:r>
              <a:rPr lang="de-DE">
                <a:latin typeface="Arial"/>
              </a:rPr>
              <a:t>Hilfsmittel verwende. Mir ist bewusst dass, sollte während der Disputation ein</a:t>
            </a:r>
            <a:br>
              <a:rPr lang="de-DE"/>
            </a:br>
            <a:r>
              <a:rPr lang="de-DE">
                <a:latin typeface="Arial"/>
              </a:rPr>
              <a:t>Täuschungsversuch festgestellt werden, die Prüfung sofort abgebrochen und als „nicht</a:t>
            </a:r>
            <a:br>
              <a:rPr lang="de-DE"/>
            </a:br>
            <a:r>
              <a:rPr lang="de-DE">
                <a:latin typeface="Arial"/>
              </a:rPr>
              <a:t>bestanden“ bewertet wird.“</a:t>
            </a:r>
            <a:endParaRPr lang="en-US"/>
          </a:p>
        </p:txBody>
      </p:sp>
      <p:sp>
        <p:nvSpPr>
          <p:cNvPr id="1124507745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D923736-191D-1D12-D930-EF263AF8666D}" type="slidenum">
              <a:rPr lang="de-DE"/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3952401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999182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Arial"/>
              </a:rPr>
              <a:t>Ich versichere, dass ich die</a:t>
            </a:r>
            <a:br>
              <a:rPr lang="de-DE"/>
            </a:br>
            <a:r>
              <a:rPr lang="de-DE">
                <a:latin typeface="Arial"/>
              </a:rPr>
              <a:t>Disputation selbstständig ohne die Unterstützung Dritter absolviere und keine unerlaubten</a:t>
            </a:r>
            <a:br>
              <a:rPr lang="de-DE"/>
            </a:br>
            <a:r>
              <a:rPr lang="de-DE">
                <a:latin typeface="Arial"/>
              </a:rPr>
              <a:t>Hilfsmittel verwende. Mir ist bewusst dass, sollte während der Disputation ein</a:t>
            </a:r>
            <a:br>
              <a:rPr lang="de-DE"/>
            </a:br>
            <a:r>
              <a:rPr lang="de-DE">
                <a:latin typeface="Arial"/>
              </a:rPr>
              <a:t>Täuschungsversuch festgestellt werden, die Prüfung sofort abgebrochen und als „nicht</a:t>
            </a:r>
            <a:br>
              <a:rPr lang="de-DE"/>
            </a:br>
            <a:r>
              <a:rPr lang="de-DE">
                <a:latin typeface="Arial"/>
              </a:rPr>
              <a:t>bestanden“ bewertet wird.“</a:t>
            </a:r>
            <a:endParaRPr lang="en-US"/>
          </a:p>
        </p:txBody>
      </p:sp>
      <p:sp>
        <p:nvSpPr>
          <p:cNvPr id="779684583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CB1ACB3-6ED1-1FB7-5E13-BB4DEC79DFEE}" type="slidenum">
              <a:rPr lang="de-DE"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4A1412B-5DF3-8812-CABF-65201E57EC2C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646147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9" cy="3085920"/>
          </a:xfrm>
          <a:prstGeom prst="rect">
            <a:avLst/>
          </a:prstGeom>
          <a:ln w="0">
            <a:noFill/>
          </a:ln>
        </p:spPr>
      </p:sp>
      <p:sp>
        <p:nvSpPr>
          <p:cNvPr id="30256211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9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47844" name="PlaceHolder 3"/>
          <p:cNvSpPr>
            <a:spLocks noGrp="1"/>
          </p:cNvSpPr>
          <p:nvPr>
            <p:ph type="sldNum" idx="78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defRPr/>
            </a:pPr>
            <a:fld id="{6992F0BF-F485-42E6-96CA-49C5E64640AC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39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5" name="PlaceHolder 3"/>
          <p:cNvSpPr>
            <a:spLocks noGrp="1"/>
          </p:cNvSpPr>
          <p:nvPr>
            <p:ph type="sldNum" idx="9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725630B-EE6C-43FB-A498-FE8C1B6B7432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22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7607348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9" cy="3085920"/>
          </a:xfrm>
          <a:prstGeom prst="rect">
            <a:avLst/>
          </a:prstGeom>
          <a:ln w="0">
            <a:noFill/>
          </a:ln>
        </p:spPr>
      </p:sp>
      <p:sp>
        <p:nvSpPr>
          <p:cNvPr id="103712839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9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9902529" name="PlaceHolder 3"/>
          <p:cNvSpPr>
            <a:spLocks noGrp="1"/>
          </p:cNvSpPr>
          <p:nvPr>
            <p:ph type="sldNum" idx="79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defRPr/>
            </a:pPr>
            <a:fld id="{11B6189E-EC6D-4421-9254-F589809B2468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40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1741355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1425852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9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8481049" name="PlaceHolder 3"/>
          <p:cNvSpPr>
            <a:spLocks noGrp="1"/>
          </p:cNvSpPr>
          <p:nvPr>
            <p:ph type="sldNum" idx="80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defRPr/>
            </a:pPr>
            <a:fld id="{1D6363B4-9D1E-4CAD-84C5-9F1B2A657BBA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41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3353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382069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784018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12A0B-B6FE-DB36-9020-72E7A5F3ADB4}" type="slidenum">
              <a:rPr/>
              <a:t>42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486920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059171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2226338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EAE5C7-26F4-7EEF-BFE3-FFA6E02217EC}" type="slidenum">
              <a:rPr/>
              <a:t>43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02074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36314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620786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D59F4F-DAE9-DD57-1366-EB8727EF2076}" type="slidenum">
              <a:rPr/>
              <a:t>44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520052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35753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479070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0ADA176-5B9E-E38C-21C1-1F71ED946090}" type="slidenum">
              <a:rPr/>
              <a:t>45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905447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7659802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742153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B36E47-FED5-95F1-945D-5725421959AF}" type="slidenum">
              <a:rPr/>
              <a:t>46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07079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9" cy="3085920"/>
          </a:xfrm>
          <a:prstGeom prst="rect">
            <a:avLst/>
          </a:prstGeom>
          <a:ln w="0">
            <a:noFill/>
          </a:ln>
        </p:spPr>
      </p:sp>
      <p:sp>
        <p:nvSpPr>
          <p:cNvPr id="49950687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9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910254" name="PlaceHolder 3"/>
          <p:cNvSpPr>
            <a:spLocks noGrp="1"/>
          </p:cNvSpPr>
          <p:nvPr>
            <p:ph type="sldNum" idx="88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defRPr/>
            </a:pPr>
            <a:fld id="{E90C23A5-AB27-4A9C-8C30-A856BC65C20F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47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0799422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5110259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9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127371" name="PlaceHolder 3"/>
          <p:cNvSpPr>
            <a:spLocks noGrp="1"/>
          </p:cNvSpPr>
          <p:nvPr>
            <p:ph type="sldNum" idx="89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defRPr/>
            </a:pPr>
            <a:fld id="{21E9F90D-ACDE-4319-B4B8-707C10C40065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48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62714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86861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8290880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266989-EDFD-B209-878F-0C6858657C04}" type="slidenum">
              <a:rPr/>
              <a:t>49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8" name="PlaceHolder 3"/>
          <p:cNvSpPr>
            <a:spLocks noGrp="1"/>
          </p:cNvSpPr>
          <p:nvPr>
            <p:ph type="sldNum" idx="9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444DC55-D16A-44E3-82CE-D905B470D741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23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820819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653747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596027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486C8F1-3B5C-8102-C932-534AA0A6904F}" type="slidenum">
              <a:rPr/>
              <a:t>50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1" name="PlaceHolder 3"/>
          <p:cNvSpPr>
            <a:spLocks noGrp="1"/>
          </p:cNvSpPr>
          <p:nvPr>
            <p:ph type="sldNum" idx="9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FB0A784-FFC1-4928-96C5-8A3C6461B391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24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4" name="PlaceHolder 3"/>
          <p:cNvSpPr>
            <a:spLocks noGrp="1"/>
          </p:cNvSpPr>
          <p:nvPr>
            <p:ph type="sldNum" idx="9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06D33C5-FA44-499A-A938-2A2336983638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25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7" name="PlaceHolder 3"/>
          <p:cNvSpPr>
            <a:spLocks noGrp="1"/>
          </p:cNvSpPr>
          <p:nvPr>
            <p:ph type="sldNum" idx="9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4500F6D-D3A9-412E-B61D-A905ED1DD76A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26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0" name="PlaceHolder 3"/>
          <p:cNvSpPr>
            <a:spLocks noGrp="1"/>
          </p:cNvSpPr>
          <p:nvPr>
            <p:ph type="sldNum" idx="9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496F671-A1E4-4C3D-B298-D5389117B7D6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27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930011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0494087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821301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6595A95-40F3-620B-D735-614DC664AF68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337862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948658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047969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4221E51-F628-719B-4760-977C5EA22439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3600">
                <a:solidFill>
                  <a:srgbClr val="3A8BA7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8" y="856051"/>
            <a:ext cx="12209111" cy="447269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6" y="5531918"/>
            <a:ext cx="1081251" cy="1080000"/>
          </a:xfrm>
          <a:prstGeom prst="rect">
            <a:avLst/>
          </a:prstGeom>
        </p:spPr>
      </p:pic>
      <p:pic>
        <p:nvPicPr>
          <p:cNvPr id="9" name="Grafik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17B0B91-1A41-4F36-8DFE-016572AF34D1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4390164" y="5238725"/>
            <a:ext cx="3459245" cy="1607653"/>
          </a:xfrm>
          <a:prstGeom prst="rect">
            <a:avLst/>
          </a:prstGeom>
          <a:ln w="0"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01025A-1DEF-496D-8C31-DF0D599B1D0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9821" y="5711918"/>
            <a:ext cx="2345971" cy="900000"/>
            <a:chOff x="642930" y="6040405"/>
            <a:chExt cx="1188000" cy="455760"/>
          </a:xfrm>
        </p:grpSpPr>
        <p:pic>
          <p:nvPicPr>
            <p:cNvPr id="8" name="Grafik 9">
              <a:extLst>
                <a:ext uri="{FF2B5EF4-FFF2-40B4-BE49-F238E27FC236}">
                  <a16:creationId xmlns:a16="http://schemas.microsoft.com/office/drawing/2014/main" id="{44D60167-96BB-4D88-94D7-313097EDAB48}"/>
                </a:ext>
              </a:extLst>
            </p:cNvPr>
            <p:cNvPicPr/>
            <p:nvPr userDrawn="1"/>
          </p:nvPicPr>
          <p:blipFill>
            <a:blip r:embed="rId4"/>
            <a:stretch/>
          </p:blipFill>
          <p:spPr bwMode="auto">
            <a:xfrm>
              <a:off x="650850" y="6395725"/>
              <a:ext cx="325080" cy="100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" name="Grafik 12" descr="Logo Helmholtz">
              <a:extLst>
                <a:ext uri="{FF2B5EF4-FFF2-40B4-BE49-F238E27FC236}">
                  <a16:creationId xmlns:a16="http://schemas.microsoft.com/office/drawing/2014/main" id="{906B2FB9-0359-472E-87F7-764916C1C9AE}"/>
                </a:ext>
              </a:extLst>
            </p:cNvPr>
            <p:cNvPicPr/>
            <p:nvPr userDrawn="1"/>
          </p:nvPicPr>
          <p:blipFill>
            <a:blip r:embed="rId5"/>
            <a:stretch/>
          </p:blipFill>
          <p:spPr bwMode="auto">
            <a:xfrm>
              <a:off x="642930" y="6040405"/>
              <a:ext cx="1188000" cy="1612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1" name="Grafik 8" descr="Logo DESY">
            <a:extLst>
              <a:ext uri="{FF2B5EF4-FFF2-40B4-BE49-F238E27FC236}">
                <a16:creationId xmlns:a16="http://schemas.microsoft.com/office/drawing/2014/main" id="{C385D17D-466B-49E5-9E51-500F83EFD1AD}"/>
              </a:ext>
            </a:extLst>
          </p:cNvPr>
          <p:cNvPicPr/>
          <p:nvPr userDrawn="1"/>
        </p:nvPicPr>
        <p:blipFill>
          <a:blip r:embed="rId6"/>
          <a:stretch/>
        </p:blipFill>
        <p:spPr bwMode="auto">
          <a:xfrm>
            <a:off x="3262592" y="5531918"/>
            <a:ext cx="1080000" cy="108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800"/>
            </a:lvl1pPr>
            <a:lvl2pPr marL="542925" indent="-276225">
              <a:defRPr sz="1800"/>
            </a:lvl2pPr>
            <a:lvl3pPr marL="809625" indent="-266700">
              <a:defRPr sz="1800"/>
            </a:lvl3pPr>
            <a:lvl4pPr marL="990600" indent="-180975">
              <a:defRPr sz="1800"/>
            </a:lvl4pPr>
            <a:lvl5pPr marL="1162050" indent="-171450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9248109" name="PlaceHolder 1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294001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1087443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98237054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  <a:defRPr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1668104" name="PlaceHolder 3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112458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1551715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61647346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65767678" name="PlaceHolder 3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1731626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1916791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07688226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57101744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88970246" name="PlaceHolder 4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3789685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5793884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37891855" name="PlaceHolder 2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4224702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5111300" name="PlaceHolder 1"/>
          <p:cNvSpPr>
            <a:spLocks noGrp="1"/>
          </p:cNvSpPr>
          <p:nvPr>
            <p:ph type="subTitle"/>
          </p:nvPr>
        </p:nvSpPr>
        <p:spPr bwMode="auto">
          <a:xfrm>
            <a:off x="407880" y="1629000"/>
            <a:ext cx="11375640" cy="1371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5794208" name="PlaceHolder 2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3239085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2503253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8127145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82282563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74864576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25029121" name="PlaceHolder 5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3237069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5730986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93529731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16130540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95052808" name="PlaceHolder 4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3420525" name="PlaceHolder 5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315958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1388128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5137334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8832937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61645503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47825268" name="PlaceHolder 5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93129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A8BA7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F4607-7973-4D98-A126-053239C8D429}"/>
              </a:ext>
            </a:extLst>
          </p:cNvPr>
          <p:cNvSpPr txBox="1"/>
          <p:nvPr userDrawn="1"/>
        </p:nvSpPr>
        <p:spPr>
          <a:xfrm>
            <a:off x="698535" y="1558208"/>
            <a:ext cx="10869577" cy="363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lnSpc>
                <a:spcPct val="112000"/>
              </a:lnSpc>
              <a:buFont typeface="Arial" panose="020B0604020202020204" pitchFamily="34" charset="0"/>
              <a:buNone/>
            </a:pPr>
            <a:endParaRPr lang="de-DE" sz="2000" dirty="0" err="1">
              <a:solidFill>
                <a:srgbClr val="F18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8598374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1364049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02496919" name="PlaceHolder 3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73247042" name="PlaceHolder 4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231996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5205259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6416292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613227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3161531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26610611" name="PlaceHolder 5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93162471" name="PlaceHolder 6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2995376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1752592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42106506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82059404" name="PlaceHolder 3"/>
          <p:cNvSpPr>
            <a:spLocks noGrp="1"/>
          </p:cNvSpPr>
          <p:nvPr>
            <p:ph/>
          </p:nvPr>
        </p:nvSpPr>
        <p:spPr bwMode="auto"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69264005" name="PlaceHolder 4"/>
          <p:cNvSpPr>
            <a:spLocks noGrp="1"/>
          </p:cNvSpPr>
          <p:nvPr>
            <p:ph/>
          </p:nvPr>
        </p:nvSpPr>
        <p:spPr bwMode="auto"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31786069" name="PlaceHolder 5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56158199" name="PlaceHolder 6"/>
          <p:cNvSpPr>
            <a:spLocks noGrp="1"/>
          </p:cNvSpPr>
          <p:nvPr>
            <p:ph/>
          </p:nvPr>
        </p:nvSpPr>
        <p:spPr bwMode="auto"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32004184" name="PlaceHolder 7"/>
          <p:cNvSpPr>
            <a:spLocks noGrp="1"/>
          </p:cNvSpPr>
          <p:nvPr>
            <p:ph/>
          </p:nvPr>
        </p:nvSpPr>
        <p:spPr bwMode="auto"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53860724" name="PlaceHolder 8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  <p:extLst>
      <p:ext uri="{BB962C8B-B14F-4D97-AF65-F5344CB8AC3E}">
        <p14:creationId xmlns:p14="http://schemas.microsoft.com/office/powerpoint/2010/main" val="3361373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928661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10863511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7285757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262193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3480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718222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455919628" name="Content Placeholder 2"/>
          <p:cNvSpPr>
            <a:spLocks noGrp="1"/>
          </p:cNvSpPr>
          <p:nvPr>
            <p:ph idx="1"/>
          </p:nvPr>
        </p:nvSpPr>
        <p:spPr bwMode="auto">
          <a:xfrm>
            <a:off x="407988" y="1406427"/>
            <a:ext cx="5616575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1907065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2702522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360653654" name="Content Placeholder 2"/>
          <p:cNvSpPr>
            <a:spLocks noGrp="1"/>
          </p:cNvSpPr>
          <p:nvPr>
            <p:ph idx="14"/>
          </p:nvPr>
        </p:nvSpPr>
        <p:spPr bwMode="auto">
          <a:xfrm>
            <a:off x="6167439" y="1406427"/>
            <a:ext cx="5616574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5055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1812860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197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8690286" y="5510230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942A68F3-7252-4A5B-A671-70BC7A2040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25" y="5510230"/>
            <a:ext cx="1081251" cy="1080000"/>
          </a:xfrm>
          <a:prstGeom prst="rect">
            <a:avLst/>
          </a:prstGeom>
        </p:spPr>
      </p:pic>
      <p:pic>
        <p:nvPicPr>
          <p:cNvPr id="9" name="Grafik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9445626-274E-475D-A31C-3BA305C9B0B8}"/>
              </a:ext>
            </a:extLst>
          </p:cNvPr>
          <p:cNvPicPr/>
          <p:nvPr userDrawn="1"/>
        </p:nvPicPr>
        <p:blipFill>
          <a:blip r:embed="rId7"/>
          <a:stretch/>
        </p:blipFill>
        <p:spPr bwMode="auto">
          <a:xfrm>
            <a:off x="4296527" y="5181163"/>
            <a:ext cx="3459245" cy="160765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46113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834908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 userDrawn="1"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57942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 userDrawn="1"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 userDrawn="1"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 userDrawn="1"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 userDrawn="1"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 userDrawn="1"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 userDrawn="1"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 userDrawn="1"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 userDrawn="1"/>
        </p:nvSpPr>
        <p:spPr>
          <a:xfrm>
            <a:off x="1093178" y="2259597"/>
            <a:ext cx="10005645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1500">
                <a:solidFill>
                  <a:schemeClr val="tx2"/>
                </a:solidFill>
                <a:latin typeface="DesySans Office Cn Bold" panose="020B0806040000020003" pitchFamily="34" charset="0"/>
              </a:rPr>
              <a:t>Zwei Standorte</a:t>
            </a:r>
          </a:p>
        </p:txBody>
      </p:sp>
    </p:spTree>
    <p:extLst>
      <p:ext uri="{BB962C8B-B14F-4D97-AF65-F5344CB8AC3E}">
        <p14:creationId xmlns:p14="http://schemas.microsoft.com/office/powerpoint/2010/main" val="344225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pic>
        <p:nvPicPr>
          <p:cNvPr id="6" name="Bildplatzhalter 31" descr="Ein Bild, das Kleidung, Person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891EF143-B085-CE2B-80AB-18B7DB6CD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Bildplatzhalter 33" descr="Ein Bild, das Bautechnik, Industrie, Stahl, Metall enthält.&#10;&#10;KI-generierte Inhalte können fehlerhaft sein.">
            <a:extLst>
              <a:ext uri="{FF2B5EF4-FFF2-40B4-BE49-F238E27FC236}">
                <a16:creationId xmlns:a16="http://schemas.microsoft.com/office/drawing/2014/main" id="{72A1FDE9-B492-56C5-2BBA-D4F43BFEB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9" name="Bildplatzhalter 35" descr="Ein Bild, das Himmel, draußen, Gelände, Landschaft enthält.&#10;&#10;KI-generierte Inhalte können fehlerhaft sein.">
            <a:extLst>
              <a:ext uri="{FF2B5EF4-FFF2-40B4-BE49-F238E27FC236}">
                <a16:creationId xmlns:a16="http://schemas.microsoft.com/office/drawing/2014/main" id="{B3D4EE59-8463-3C32-6EB3-54F2998E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4541-FF57-8278-B44B-BEFA58C58659}"/>
              </a:ext>
            </a:extLst>
          </p:cNvPr>
          <p:cNvSpPr txBox="1"/>
          <p:nvPr userDrawn="1"/>
        </p:nvSpPr>
        <p:spPr>
          <a:xfrm>
            <a:off x="0" y="2259597"/>
            <a:ext cx="12192000" cy="2232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8000">
                <a:solidFill>
                  <a:schemeClr val="tx2"/>
                </a:solidFill>
                <a:latin typeface="DesySans Office Cn Bold" panose="020B0806040000020003" pitchFamily="34" charset="0"/>
              </a:rPr>
              <a:t>Vier Forschungsbereiche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E10B54-8BF0-8E8A-AB47-38C7E76DF795}"/>
              </a:ext>
            </a:extLst>
          </p:cNvPr>
          <p:cNvSpPr txBox="1"/>
          <p:nvPr userDrawn="1"/>
        </p:nvSpPr>
        <p:spPr>
          <a:xfrm>
            <a:off x="748397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Photon Science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355C4-D854-EF71-0CC7-621C2CDE6F48}"/>
              </a:ext>
            </a:extLst>
          </p:cNvPr>
          <p:cNvSpPr txBox="1"/>
          <p:nvPr userDrawn="1"/>
        </p:nvSpPr>
        <p:spPr>
          <a:xfrm>
            <a:off x="6844398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Particle Physics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B3681A-D39A-AC3E-A27B-579E15BE3EFF}"/>
              </a:ext>
            </a:extLst>
          </p:cNvPr>
          <p:cNvSpPr txBox="1"/>
          <p:nvPr userDrawn="1"/>
        </p:nvSpPr>
        <p:spPr>
          <a:xfrm>
            <a:off x="748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Astro Particle Physics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181357-D9B1-3974-8955-CAC503E09DA1}"/>
              </a:ext>
            </a:extLst>
          </p:cNvPr>
          <p:cNvSpPr txBox="1"/>
          <p:nvPr userDrawn="1"/>
        </p:nvSpPr>
        <p:spPr>
          <a:xfrm>
            <a:off x="6844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11392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71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3632999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110607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2629429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180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312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238573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993098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659546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4068086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990871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4024698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821792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000762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274838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831227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67190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436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 userDrawn="1"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4026225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76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 userDrawn="1"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7067363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188939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280932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67263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914213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272079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7386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36035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598170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657662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646415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42179509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094970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8724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100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199906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163420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886108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36411784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accent1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44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93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1918559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719165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259028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154399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611453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3247EC-57C4-2380-83A5-BE90437B2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300004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071058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48913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404822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111314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341108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367060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555398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311684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500357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268792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.emf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50" Type="http://schemas.openxmlformats.org/officeDocument/2006/relationships/slideLayout" Target="../slideLayouts/slideLayout74.xml"/><Relationship Id="rId55" Type="http://schemas.openxmlformats.org/officeDocument/2006/relationships/slideLayout" Target="../slideLayouts/slideLayout79.xml"/><Relationship Id="rId6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3" Type="http://schemas.openxmlformats.org/officeDocument/2006/relationships/slideLayout" Target="../slideLayouts/slideLayout77.xml"/><Relationship Id="rId58" Type="http://schemas.openxmlformats.org/officeDocument/2006/relationships/slideLayout" Target="../slideLayouts/slideLayout82.xml"/><Relationship Id="rId6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61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slideLayout" Target="../slideLayouts/slideLayout72.xml"/><Relationship Id="rId56" Type="http://schemas.openxmlformats.org/officeDocument/2006/relationships/slideLayout" Target="../slideLayouts/slideLayout80.xml"/><Relationship Id="rId64" Type="http://schemas.openxmlformats.org/officeDocument/2006/relationships/slideLayout" Target="../slideLayouts/slideLayout88.xml"/><Relationship Id="rId8" Type="http://schemas.openxmlformats.org/officeDocument/2006/relationships/slideLayout" Target="../slideLayouts/slideLayout32.xml"/><Relationship Id="rId51" Type="http://schemas.openxmlformats.org/officeDocument/2006/relationships/slideLayout" Target="../slideLayouts/slideLayout75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59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Relationship Id="rId54" Type="http://schemas.openxmlformats.org/officeDocument/2006/relationships/slideLayout" Target="../slideLayouts/slideLayout78.xml"/><Relationship Id="rId6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73.xml"/><Relationship Id="rId57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52" Type="http://schemas.openxmlformats.org/officeDocument/2006/relationships/slideLayout" Target="../slideLayouts/slideLayout76.xml"/><Relationship Id="rId60" Type="http://schemas.openxmlformats.org/officeDocument/2006/relationships/slideLayout" Target="../slideLayouts/slideLayout84.xml"/><Relationship Id="rId6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5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First Lasing of a CBXFEL	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Patrick Rauer, DESY, 15</a:t>
            </a:r>
            <a:r>
              <a:rPr lang="en-US" sz="900" baseline="30000" dirty="0"/>
              <a:t>th</a:t>
            </a:r>
            <a:r>
              <a:rPr lang="en-US" sz="900" dirty="0"/>
              <a:t> October, 2025</a:t>
            </a:r>
          </a:p>
        </p:txBody>
      </p:sp>
      <p:pic>
        <p:nvPicPr>
          <p:cNvPr id="12" name="Grafik 9">
            <a:extLst>
              <a:ext uri="{FF2B5EF4-FFF2-40B4-BE49-F238E27FC236}">
                <a16:creationId xmlns:a16="http://schemas.microsoft.com/office/drawing/2014/main" id="{126BDC4A-E7B1-47C2-B34A-272A8B68C980}"/>
              </a:ext>
            </a:extLst>
          </p:cNvPr>
          <p:cNvPicPr/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/>
        </p:blipFill>
        <p:spPr bwMode="auto">
          <a:xfrm>
            <a:off x="623888" y="6419450"/>
            <a:ext cx="325080" cy="1004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rgbClr val="3A8BA7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9517024" name="Textfeld 13"/>
          <p:cNvSpPr/>
          <p:nvPr/>
        </p:nvSpPr>
        <p:spPr bwMode="auto"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  <a:defRPr/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FDCB6F4-369D-4038-819C-E224C478ABE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4639516" name="Grafik 9"/>
          <p:cNvPicPr/>
          <p:nvPr/>
        </p:nvPicPr>
        <p:blipFill>
          <a:blip r:embed="rId16"/>
          <a:stretch/>
        </p:blipFill>
        <p:spPr bwMode="auto">
          <a:xfrm>
            <a:off x="403200" y="6613920"/>
            <a:ext cx="325080" cy="100440"/>
          </a:xfrm>
          <a:prstGeom prst="rect">
            <a:avLst/>
          </a:prstGeom>
          <a:ln w="0">
            <a:noFill/>
          </a:ln>
        </p:spPr>
      </p:pic>
      <p:sp>
        <p:nvSpPr>
          <p:cNvPr id="394229744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19538908" name="PlaceHolder 2"/>
          <p:cNvSpPr>
            <a:spLocks noGrp="1"/>
          </p:cNvSpPr>
          <p:nvPr>
            <p:ph type="body"/>
          </p:nvPr>
        </p:nvSpPr>
        <p:spPr bwMode="auto">
          <a:xfrm>
            <a:off x="40788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  <a:defRPr/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1520816" name="PlaceHolder 3"/>
          <p:cNvSpPr>
            <a:spLocks noGrp="1"/>
          </p:cNvSpPr>
          <p:nvPr>
            <p:ph type="ftr" idx="15"/>
          </p:nvPr>
        </p:nvSpPr>
        <p:spPr bwMode="auto">
          <a:xfrm>
            <a:off x="79164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704268711" name="PlaceHolder 4"/>
          <p:cNvSpPr>
            <a:spLocks noGrp="1"/>
          </p:cNvSpPr>
          <p:nvPr>
            <p:ph type="body"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71992221" name="PlaceHolder 5"/>
          <p:cNvSpPr>
            <a:spLocks noGrp="1"/>
          </p:cNvSpPr>
          <p:nvPr>
            <p:ph type="body"/>
          </p:nvPr>
        </p:nvSpPr>
        <p:spPr bwMode="auto">
          <a:xfrm>
            <a:off x="4259160" y="1406520"/>
            <a:ext cx="367308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  <a:defRPr/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07321634" name="PlaceHolder 6"/>
          <p:cNvSpPr>
            <a:spLocks noGrp="1"/>
          </p:cNvSpPr>
          <p:nvPr>
            <p:ph type="body"/>
          </p:nvPr>
        </p:nvSpPr>
        <p:spPr bwMode="auto">
          <a:xfrm>
            <a:off x="807552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  <a:defRPr/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59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sldNum="0"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B5C13A-6BF6-BDEC-C4EC-65533213D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 userDrawn="1"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0715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  <p:sldLayoutId id="2147483733" r:id="rId43"/>
    <p:sldLayoutId id="2147483734" r:id="rId44"/>
    <p:sldLayoutId id="2147483735" r:id="rId45"/>
    <p:sldLayoutId id="2147483736" r:id="rId46"/>
    <p:sldLayoutId id="2147483737" r:id="rId47"/>
    <p:sldLayoutId id="2147483738" r:id="rId48"/>
    <p:sldLayoutId id="2147483739" r:id="rId49"/>
    <p:sldLayoutId id="2147483740" r:id="rId50"/>
    <p:sldLayoutId id="2147483741" r:id="rId51"/>
    <p:sldLayoutId id="2147483742" r:id="rId52"/>
    <p:sldLayoutId id="2147483743" r:id="rId53"/>
    <p:sldLayoutId id="2147483744" r:id="rId54"/>
    <p:sldLayoutId id="2147483745" r:id="rId55"/>
    <p:sldLayoutId id="2147483746" r:id="rId56"/>
    <p:sldLayoutId id="2147483747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40">
          <p15:clr>
            <a:srgbClr val="F26B43"/>
          </p15:clr>
        </p15:guide>
        <p15:guide id="4" pos="1368">
          <p15:clr>
            <a:srgbClr val="F26B43"/>
          </p15:clr>
        </p15:guide>
        <p15:guide id="5" pos="1456">
          <p15:clr>
            <a:srgbClr val="F26B43"/>
          </p15:clr>
        </p15:guide>
        <p15:guide id="6" pos="2584">
          <p15:clr>
            <a:srgbClr val="F26B43"/>
          </p15:clr>
        </p15:guide>
        <p15:guide id="7" pos="2672">
          <p15:clr>
            <a:srgbClr val="F26B43"/>
          </p15:clr>
        </p15:guide>
        <p15:guide id="8" pos="3800">
          <p15:clr>
            <a:srgbClr val="F26B43"/>
          </p15:clr>
        </p15:guide>
        <p15:guide id="9" pos="3880">
          <p15:clr>
            <a:srgbClr val="F26B43"/>
          </p15:clr>
        </p15:guide>
        <p15:guide id="10" pos="5008">
          <p15:clr>
            <a:srgbClr val="F26B43"/>
          </p15:clr>
        </p15:guide>
        <p15:guide id="11" pos="5096">
          <p15:clr>
            <a:srgbClr val="F26B43"/>
          </p15:clr>
        </p15:guide>
        <p15:guide id="12" pos="6224">
          <p15:clr>
            <a:srgbClr val="F26B43"/>
          </p15:clr>
        </p15:guide>
        <p15:guide id="13" pos="6312">
          <p15:clr>
            <a:srgbClr val="F26B43"/>
          </p15:clr>
        </p15:guide>
        <p15:guide id="14" pos="7440">
          <p15:clr>
            <a:srgbClr val="F26B43"/>
          </p15:clr>
        </p15:guide>
        <p15:guide id="15" orient="horz">
          <p15:clr>
            <a:srgbClr val="F26B43"/>
          </p15:clr>
        </p15:guide>
        <p15:guide id="16" orient="horz" pos="4320">
          <p15:clr>
            <a:srgbClr val="F26B43"/>
          </p15:clr>
        </p15:guide>
        <p15:guide id="17" orient="horz" pos="240">
          <p15:clr>
            <a:srgbClr val="F26B43"/>
          </p15:clr>
        </p15:guide>
        <p15:guide id="18" orient="horz" pos="4080">
          <p15:clr>
            <a:srgbClr val="F26B43"/>
          </p15:clr>
        </p15:guide>
        <p15:guide id="20" orient="horz" pos="3766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2.png"/><Relationship Id="rId18" Type="http://schemas.openxmlformats.org/officeDocument/2006/relationships/slide" Target="slide39.xml"/><Relationship Id="rId3" Type="http://schemas.openxmlformats.org/officeDocument/2006/relationships/slide" Target="slide17.xml"/><Relationship Id="rId21" Type="http://schemas.openxmlformats.org/officeDocument/2006/relationships/slide" Target="slide43.xml"/><Relationship Id="rId7" Type="http://schemas.openxmlformats.org/officeDocument/2006/relationships/image" Target="../media/image600.png"/><Relationship Id="rId12" Type="http://schemas.openxmlformats.org/officeDocument/2006/relationships/slide" Target="slide28.xml"/><Relationship Id="rId17" Type="http://schemas.openxmlformats.org/officeDocument/2006/relationships/image" Target="../media/image64.png"/><Relationship Id="rId25" Type="http://schemas.openxmlformats.org/officeDocument/2006/relationships/image" Target="../media/image66.png"/><Relationship Id="rId2" Type="http://schemas.openxmlformats.org/officeDocument/2006/relationships/image" Target="../media/image59.png"/><Relationship Id="rId16" Type="http://schemas.openxmlformats.org/officeDocument/2006/relationships/image" Target="../media/image470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62.png"/><Relationship Id="rId24" Type="http://schemas.openxmlformats.org/officeDocument/2006/relationships/slide" Target="slide45.xml"/><Relationship Id="rId5" Type="http://schemas.openxmlformats.org/officeDocument/2006/relationships/image" Target="../media/image60.png"/><Relationship Id="rId15" Type="http://schemas.openxmlformats.org/officeDocument/2006/relationships/slide" Target="slide34.xml"/><Relationship Id="rId23" Type="http://schemas.openxmlformats.org/officeDocument/2006/relationships/image" Target="../media/image66.png"/><Relationship Id="rId10" Type="http://schemas.openxmlformats.org/officeDocument/2006/relationships/image" Target="../media/image610.png"/><Relationship Id="rId19" Type="http://schemas.openxmlformats.org/officeDocument/2006/relationships/image" Target="../media/image64.png"/><Relationship Id="rId4" Type="http://schemas.openxmlformats.org/officeDocument/2006/relationships/image" Target="../media/image590.png"/><Relationship Id="rId9" Type="http://schemas.openxmlformats.org/officeDocument/2006/relationships/slide" Target="slide20.xml"/><Relationship Id="rId14" Type="http://schemas.openxmlformats.org/officeDocument/2006/relationships/image" Target="../media/image63.png"/><Relationship Id="rId22" Type="http://schemas.openxmlformats.org/officeDocument/2006/relationships/image" Target="../media/image4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slide" Target="slide27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slide" Target="slide25.xml"/><Relationship Id="rId4" Type="http://schemas.openxmlformats.org/officeDocument/2006/relationships/slide" Target="slide22.xml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" Target="slide39.xml"/><Relationship Id="rId7" Type="http://schemas.openxmlformats.org/officeDocument/2006/relationships/slide" Target="slide4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slide" Target="slide40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95.png"/><Relationship Id="rId4" Type="http://schemas.openxmlformats.org/officeDocument/2006/relationships/image" Target="../media/image5.emf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810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0.png"/><Relationship Id="rId5" Type="http://schemas.openxmlformats.org/officeDocument/2006/relationships/image" Target="../media/image106.png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860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5" Type="http://schemas.openxmlformats.org/officeDocument/2006/relationships/image" Target="../media/image5.emf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emf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emf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.emf"/><Relationship Id="rId7" Type="http://schemas.openxmlformats.org/officeDocument/2006/relationships/image" Target="../media/image1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5.svg"/><Relationship Id="rId5" Type="http://schemas.openxmlformats.org/officeDocument/2006/relationships/image" Target="../media/image134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E120A8E-7B7A-4CC2-8571-F458AD8A06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15" name="Untertitel 14">
            <a:extLst>
              <a:ext uri="{FF2B5EF4-FFF2-40B4-BE49-F238E27FC236}">
                <a16:creationId xmlns:a16="http://schemas.microsoft.com/office/drawing/2014/main" id="{D6EB81A5-2F26-CD7F-9CFE-76709E0283F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1600" y="2460861"/>
            <a:ext cx="5644550" cy="14081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F18F1F"/>
                </a:solidFill>
              </a:rPr>
              <a:t>1</a:t>
            </a:r>
            <a:r>
              <a:rPr lang="en-GB" sz="2000" b="1" baseline="30000" dirty="0">
                <a:solidFill>
                  <a:srgbClr val="F18F1F"/>
                </a:solidFill>
              </a:rPr>
              <a:t>st</a:t>
            </a:r>
            <a:r>
              <a:rPr lang="en-GB" sz="2000" b="1" dirty="0">
                <a:solidFill>
                  <a:srgbClr val="F18F1F"/>
                </a:solidFill>
              </a:rPr>
              <a:t> Hard X-ray Self-seeded FEL workshop, PAL-XFEL, Pohang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2" name="SmartArt Placeholder 1">
            <a:extLst>
              <a:ext uri="{FF2B5EF4-FFF2-40B4-BE49-F238E27FC236}">
                <a16:creationId xmlns:a16="http://schemas.microsoft.com/office/drawing/2014/main" id="{05CC9D74-72C0-40EA-9F3F-FF2E0DFB8B7F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209C57-A981-283E-FEC7-28F7D26FC1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599" y="3574927"/>
            <a:ext cx="3717326" cy="1546347"/>
          </a:xfrm>
        </p:spPr>
        <p:txBody>
          <a:bodyPr/>
          <a:lstStyle/>
          <a:p>
            <a:r>
              <a:rPr lang="de-DE" dirty="0"/>
              <a:t>Patrick Rauer 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CBXFEL@EuXFEL</a:t>
            </a:r>
            <a:r>
              <a:rPr lang="de-DE" dirty="0"/>
              <a:t> 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F29644-8009-4223-8728-25C3E516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9" y="86880"/>
            <a:ext cx="6743101" cy="2558563"/>
          </a:xfrm>
        </p:spPr>
        <p:txBody>
          <a:bodyPr/>
          <a:lstStyle/>
          <a:p>
            <a:r>
              <a:rPr lang="en-US" sz="5400" dirty="0"/>
              <a:t>First Lasing of A Cavity based XFEL</a:t>
            </a:r>
            <a:r>
              <a:rPr lang="de-DE" sz="5400" dirty="0">
                <a:solidFill>
                  <a:srgbClr val="EB6E0F"/>
                </a:solidFill>
              </a:rPr>
              <a:t> .</a:t>
            </a:r>
            <a:endParaRPr lang="de-DE" sz="5400" dirty="0"/>
          </a:p>
        </p:txBody>
      </p:sp>
      <p:sp>
        <p:nvSpPr>
          <p:cNvPr id="13" name="SmartArt-Platzhalter 16">
            <a:extLst>
              <a:ext uri="{FF2B5EF4-FFF2-40B4-BE49-F238E27FC236}">
                <a16:creationId xmlns:a16="http://schemas.microsoft.com/office/drawing/2014/main" id="{C8F346C5-2321-4443-BF05-19454FA9F961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8347386" y="5510230"/>
            <a:ext cx="1044126" cy="1044126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pic>
        <p:nvPicPr>
          <p:cNvPr id="16" name="Grafik 2">
            <a:extLst>
              <a:ext uri="{FF2B5EF4-FFF2-40B4-BE49-F238E27FC236}">
                <a16:creationId xmlns:a16="http://schemas.microsoft.com/office/drawing/2014/main" id="{F3F8C733-89CA-4C12-97CA-1D838C760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25" y="5510230"/>
            <a:ext cx="1081251" cy="1080000"/>
          </a:xfrm>
          <a:prstGeom prst="rect">
            <a:avLst/>
          </a:prstGeom>
        </p:spPr>
      </p:pic>
      <p:pic>
        <p:nvPicPr>
          <p:cNvPr id="20" name="Grafik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D7B812E-3BA0-411E-9CA2-6C82F694CD28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4296527" y="5181163"/>
            <a:ext cx="3459245" cy="160765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3602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7D58D3-DF9A-4E69-9997-C8E2A27703A2}"/>
              </a:ext>
            </a:extLst>
          </p:cNvPr>
          <p:cNvSpPr txBox="1"/>
          <p:nvPr/>
        </p:nvSpPr>
        <p:spPr bwMode="auto">
          <a:xfrm rot="16200000">
            <a:off x="-771414" y="4486010"/>
            <a:ext cx="29714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  <a:br>
              <a:rPr lang="en-US" sz="1600" dirty="0"/>
            </a:br>
            <a:r>
              <a:rPr lang="en-US" sz="1600" dirty="0"/>
              <a:t>consecutive bursts</a:t>
            </a:r>
            <a:br>
              <a:rPr lang="en-US" sz="1600" dirty="0"/>
            </a:br>
            <a:r>
              <a:rPr lang="en-US" sz="1600" dirty="0"/>
              <a:t>tuning of cavity length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ADEEA-79B8-4EE1-ADB0-578357E8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CBXFEL Demonstrator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XFEL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68FF3D-3C13-484B-8E69-6FA67B19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0" y="1953958"/>
            <a:ext cx="10897200" cy="1589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453ED1-37CF-46B3-B986-18099052CFE8}"/>
              </a:ext>
            </a:extLst>
          </p:cNvPr>
          <p:cNvSpPr txBox="1"/>
          <p:nvPr/>
        </p:nvSpPr>
        <p:spPr>
          <a:xfrm>
            <a:off x="720000" y="1490400"/>
            <a:ext cx="9367027" cy="44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b="1" dirty="0">
                <a:solidFill>
                  <a:srgbClr val="F18F1F"/>
                </a:solidFill>
              </a:rPr>
              <a:t>Experimental Realization: Matching Cavity Length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A41C52-758A-427E-9F05-9383540E6987}"/>
              </a:ext>
            </a:extLst>
          </p:cNvPr>
          <p:cNvCxnSpPr>
            <a:cxnSpLocks/>
          </p:cNvCxnSpPr>
          <p:nvPr/>
        </p:nvCxnSpPr>
        <p:spPr>
          <a:xfrm flipH="1" flipV="1">
            <a:off x="8419250" y="3041079"/>
            <a:ext cx="106460" cy="282019"/>
          </a:xfrm>
          <a:prstGeom prst="straightConnector1">
            <a:avLst/>
          </a:prstGeom>
          <a:ln w="12700">
            <a:solidFill>
              <a:srgbClr val="3E693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834072-5A33-497F-8991-5F378E1540A6}"/>
              </a:ext>
            </a:extLst>
          </p:cNvPr>
          <p:cNvCxnSpPr>
            <a:cxnSpLocks/>
          </p:cNvCxnSpPr>
          <p:nvPr/>
        </p:nvCxnSpPr>
        <p:spPr>
          <a:xfrm flipV="1">
            <a:off x="2435922" y="3198755"/>
            <a:ext cx="145408" cy="286041"/>
          </a:xfrm>
          <a:prstGeom prst="straightConnector1">
            <a:avLst/>
          </a:prstGeom>
          <a:ln w="12700">
            <a:solidFill>
              <a:srgbClr val="3E693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1156C93-F907-4954-B211-4E1BE146C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0" t="61729" r="11325" b="8452"/>
          <a:stretch/>
        </p:blipFill>
        <p:spPr bwMode="auto">
          <a:xfrm>
            <a:off x="1234559" y="4030340"/>
            <a:ext cx="10658642" cy="22128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385500-219D-4191-BEB2-E4CD8394B571}"/>
              </a:ext>
            </a:extLst>
          </p:cNvPr>
          <p:cNvSpPr txBox="1"/>
          <p:nvPr/>
        </p:nvSpPr>
        <p:spPr bwMode="auto">
          <a:xfrm>
            <a:off x="2095500" y="3670193"/>
            <a:ext cx="9573981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100 bunches going through cavity                                                                  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itchFamily="2" charset="2"/>
              </a:rPr>
              <a:t> ring down (6 cycles)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526F5-7F4A-4D3A-9FFA-35AB2A78DC0A}"/>
              </a:ext>
            </a:extLst>
          </p:cNvPr>
          <p:cNvSpPr txBox="1"/>
          <p:nvPr/>
        </p:nvSpPr>
        <p:spPr bwMode="auto">
          <a:xfrm>
            <a:off x="10055713" y="525447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  <a:latin typeface="Calibri" panose="020F0502020204030204"/>
              </a:rPr>
              <a:t>Saturation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/>
              </a:rPr>
              <a:t>of</a:t>
            </a:r>
            <a:br>
              <a:rPr lang="de-DE" b="1" dirty="0">
                <a:solidFill>
                  <a:srgbClr val="FF0000"/>
                </a:solidFill>
                <a:latin typeface="Calibri" panose="020F0502020204030204"/>
              </a:rPr>
            </a:br>
            <a:r>
              <a:rPr lang="de-DE" b="1" dirty="0">
                <a:solidFill>
                  <a:srgbClr val="FF0000"/>
                </a:solidFill>
                <a:latin typeface="Calibri" panose="020F0502020204030204"/>
              </a:rPr>
              <a:t>Diode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E75456-0411-4AC5-8E1C-C1E1F35D0022}"/>
              </a:ext>
            </a:extLst>
          </p:cNvPr>
          <p:cNvCxnSpPr>
            <a:cxnSpLocks/>
          </p:cNvCxnSpPr>
          <p:nvPr/>
        </p:nvCxnSpPr>
        <p:spPr>
          <a:xfrm>
            <a:off x="7747000" y="3484796"/>
            <a:ext cx="0" cy="532147"/>
          </a:xfrm>
          <a:prstGeom prst="straightConnector1">
            <a:avLst/>
          </a:prstGeom>
          <a:ln w="19050">
            <a:solidFill>
              <a:srgbClr val="3E69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912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E6A81D0-48B3-42C0-B145-E2ED85460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220" y="3585060"/>
            <a:ext cx="5083240" cy="25942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A313D8-2114-4F2E-B909-91B542909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200" y="3585600"/>
            <a:ext cx="5083200" cy="2594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ADEEA-79B8-4EE1-ADB0-578357E8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CBXFEL Demonstrator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XFEL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68FF3D-3C13-484B-8E69-6FA67B19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9"/>
          <a:stretch/>
        </p:blipFill>
        <p:spPr>
          <a:xfrm>
            <a:off x="532800" y="1953958"/>
            <a:ext cx="7975780" cy="1589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453ED1-37CF-46B3-B986-18099052CFE8}"/>
              </a:ext>
            </a:extLst>
          </p:cNvPr>
          <p:cNvSpPr txBox="1"/>
          <p:nvPr/>
        </p:nvSpPr>
        <p:spPr>
          <a:xfrm>
            <a:off x="720000" y="1490400"/>
            <a:ext cx="9367027" cy="44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b="1" dirty="0">
                <a:solidFill>
                  <a:srgbClr val="F18F1F"/>
                </a:solidFill>
              </a:rPr>
              <a:t>Experimental Realization: Spectrum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E9EEDE-13B1-4A9A-AC26-0071B24E1F0D}"/>
              </a:ext>
            </a:extLst>
          </p:cNvPr>
          <p:cNvGrpSpPr/>
          <p:nvPr/>
        </p:nvGrpSpPr>
        <p:grpSpPr>
          <a:xfrm>
            <a:off x="8508580" y="2466000"/>
            <a:ext cx="2520280" cy="417427"/>
            <a:chOff x="8508580" y="2504256"/>
            <a:chExt cx="2520280" cy="41742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35C7028-0A82-42FC-B956-197ACF8FB332}"/>
                </a:ext>
              </a:extLst>
            </p:cNvPr>
            <p:cNvCxnSpPr/>
            <p:nvPr/>
          </p:nvCxnSpPr>
          <p:spPr bwMode="auto">
            <a:xfrm>
              <a:off x="8508580" y="2714611"/>
              <a:ext cx="2520280" cy="0"/>
            </a:xfrm>
            <a:prstGeom prst="line">
              <a:avLst/>
            </a:prstGeom>
            <a:ln w="19050">
              <a:solidFill>
                <a:srgbClr val="FF7D7D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8CF7B6-F7F5-400E-A8E1-FD566A5CC52F}"/>
                </a:ext>
              </a:extLst>
            </p:cNvPr>
            <p:cNvSpPr/>
            <p:nvPr/>
          </p:nvSpPr>
          <p:spPr bwMode="auto">
            <a:xfrm>
              <a:off x="9156652" y="2504256"/>
              <a:ext cx="1619298" cy="417427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B05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AAEA09-8EE2-4F65-85AF-4FB5BCE28D82}"/>
                </a:ext>
              </a:extLst>
            </p:cNvPr>
            <p:cNvSpPr txBox="1"/>
            <p:nvPr/>
          </p:nvSpPr>
          <p:spPr bwMode="auto">
            <a:xfrm>
              <a:off x="9188272" y="2535088"/>
              <a:ext cx="1840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Spectrometer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B98AA4-3A56-453F-8FAC-64472E28B51D}"/>
              </a:ext>
            </a:extLst>
          </p:cNvPr>
          <p:cNvGrpSpPr/>
          <p:nvPr/>
        </p:nvGrpSpPr>
        <p:grpSpPr>
          <a:xfrm>
            <a:off x="1056675" y="3595291"/>
            <a:ext cx="3402376" cy="2725849"/>
            <a:chOff x="1127448" y="3645023"/>
            <a:chExt cx="3402376" cy="272584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4DB2E2-0235-49A3-91E4-EFBA303B6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" t="8283" r="23798"/>
            <a:stretch/>
          </p:blipFill>
          <p:spPr>
            <a:xfrm>
              <a:off x="1127448" y="3645023"/>
              <a:ext cx="3312367" cy="272584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78BCF3E-76A8-4B12-A240-DD9F85F537A1}"/>
                </a:ext>
              </a:extLst>
            </p:cNvPr>
            <p:cNvSpPr/>
            <p:nvPr/>
          </p:nvSpPr>
          <p:spPr bwMode="auto">
            <a:xfrm>
              <a:off x="4349806" y="5927518"/>
              <a:ext cx="18001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48646C-29D1-406F-BAFD-56ECF044B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20" y="3585600"/>
            <a:ext cx="5083200" cy="259422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4C06FE-7426-414F-BA1A-87FAA5DA71C9}"/>
              </a:ext>
            </a:extLst>
          </p:cNvPr>
          <p:cNvCxnSpPr/>
          <p:nvPr/>
        </p:nvCxnSpPr>
        <p:spPr bwMode="auto">
          <a:xfrm>
            <a:off x="4349806" y="4820513"/>
            <a:ext cx="2610290" cy="1274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10694E-B3FB-4583-8D9D-58402E66C3A7}"/>
              </a:ext>
            </a:extLst>
          </p:cNvPr>
          <p:cNvGrpSpPr/>
          <p:nvPr/>
        </p:nvGrpSpPr>
        <p:grpSpPr>
          <a:xfrm>
            <a:off x="1703512" y="5589240"/>
            <a:ext cx="4386454" cy="781632"/>
            <a:chOff x="1703512" y="5589240"/>
            <a:chExt cx="4386454" cy="78163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8E6534E-73DF-4B5A-8B2F-AC348F18C95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703512" y="6359604"/>
              <a:ext cx="4386454" cy="11268"/>
            </a:xfrm>
            <a:prstGeom prst="line">
              <a:avLst/>
            </a:prstGeom>
            <a:ln w="28575">
              <a:solidFill>
                <a:srgbClr val="1A74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ABFD81F-EE57-4E2E-BFAD-C84E5DC520EB}"/>
                </a:ext>
              </a:extLst>
            </p:cNvPr>
            <p:cNvCxnSpPr/>
            <p:nvPr/>
          </p:nvCxnSpPr>
          <p:spPr bwMode="auto">
            <a:xfrm>
              <a:off x="1710000" y="5805264"/>
              <a:ext cx="0" cy="565608"/>
            </a:xfrm>
            <a:prstGeom prst="line">
              <a:avLst/>
            </a:prstGeom>
            <a:ln w="28575">
              <a:solidFill>
                <a:srgbClr val="1A74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11B5C88-1D8A-4AF9-A1AF-16EAAF38363A}"/>
                </a:ext>
              </a:extLst>
            </p:cNvPr>
            <p:cNvCxnSpPr/>
            <p:nvPr/>
          </p:nvCxnSpPr>
          <p:spPr bwMode="auto">
            <a:xfrm flipV="1">
              <a:off x="6076800" y="5589240"/>
              <a:ext cx="0" cy="781632"/>
            </a:xfrm>
            <a:prstGeom prst="straightConnector1">
              <a:avLst/>
            </a:prstGeom>
            <a:ln w="28575">
              <a:solidFill>
                <a:srgbClr val="1A74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A3F919E-5535-4B5E-B467-522C076DD799}"/>
              </a:ext>
            </a:extLst>
          </p:cNvPr>
          <p:cNvCxnSpPr>
            <a:cxnSpLocks/>
          </p:cNvCxnSpPr>
          <p:nvPr/>
        </p:nvCxnSpPr>
        <p:spPr>
          <a:xfrm flipH="1">
            <a:off x="8715375" y="2883427"/>
            <a:ext cx="619125" cy="788461"/>
          </a:xfrm>
          <a:prstGeom prst="straightConnector1">
            <a:avLst/>
          </a:prstGeom>
          <a:ln w="19050">
            <a:solidFill>
              <a:srgbClr val="3E69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363225-F727-4E8A-B901-F0928685297D}"/>
              </a:ext>
            </a:extLst>
          </p:cNvPr>
          <p:cNvCxnSpPr/>
          <p:nvPr/>
        </p:nvCxnSpPr>
        <p:spPr>
          <a:xfrm flipH="1">
            <a:off x="4279033" y="2866164"/>
            <a:ext cx="5055467" cy="1553436"/>
          </a:xfrm>
          <a:prstGeom prst="straightConnector1">
            <a:avLst/>
          </a:prstGeom>
          <a:ln w="19050">
            <a:solidFill>
              <a:srgbClr val="3E69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06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4C39A5-D670-4FF4-BF28-41F9A5DF3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35" y="2164805"/>
            <a:ext cx="5498860" cy="340596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E59A52-033F-4484-AB9F-7B0A5313D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67200"/>
            <a:ext cx="5499533" cy="3402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483D0-5236-4594-8ACE-D4D0215594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0793"/>
          <a:stretch/>
        </p:blipFill>
        <p:spPr>
          <a:xfrm>
            <a:off x="601664" y="1635864"/>
            <a:ext cx="5208586" cy="4760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ADEEA-79B8-4EE1-ADB0-578357E8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CBXFEL Demonstrator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XFEL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53ED1-37CF-46B3-B986-18099052CFE8}"/>
              </a:ext>
            </a:extLst>
          </p:cNvPr>
          <p:cNvSpPr txBox="1"/>
          <p:nvPr/>
        </p:nvSpPr>
        <p:spPr>
          <a:xfrm>
            <a:off x="720000" y="1490400"/>
            <a:ext cx="9367027" cy="44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b="1" dirty="0">
                <a:solidFill>
                  <a:srgbClr val="F18F1F"/>
                </a:solidFill>
              </a:rPr>
              <a:t>Experimental Realization: Alignment using Intra-Cavity Photodiode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AA91DFA-0F25-49AB-AC67-A45E0FEEF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0" y="2167200"/>
            <a:ext cx="5500800" cy="46187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681FD5-DA35-4BAB-81E0-E0B5242DE91F}"/>
              </a:ext>
            </a:extLst>
          </p:cNvPr>
          <p:cNvSpPr txBox="1"/>
          <p:nvPr/>
        </p:nvSpPr>
        <p:spPr>
          <a:xfrm>
            <a:off x="6794049" y="1933574"/>
            <a:ext cx="3819525" cy="44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6"/>
              </a:buBlip>
            </a:pPr>
            <a:r>
              <a:rPr lang="en-US" dirty="0"/>
              <a:t>Heat load limits output power</a:t>
            </a: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55225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DEEA-79B8-4EE1-ADB0-578357E8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CBXFEL Demonstrator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XFEL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53ED1-37CF-46B3-B986-18099052CFE8}"/>
              </a:ext>
            </a:extLst>
          </p:cNvPr>
          <p:cNvSpPr txBox="1"/>
          <p:nvPr/>
        </p:nvSpPr>
        <p:spPr>
          <a:xfrm>
            <a:off x="720000" y="1490400"/>
            <a:ext cx="9367027" cy="44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b="1" dirty="0">
                <a:solidFill>
                  <a:srgbClr val="F18F1F"/>
                </a:solidFill>
              </a:rPr>
              <a:t>What’s Next</a:t>
            </a:r>
            <a:r>
              <a:rPr lang="de-DE" b="1" dirty="0">
                <a:solidFill>
                  <a:srgbClr val="F18F1F"/>
                </a:solidFill>
              </a:rPr>
              <a:t>?</a:t>
            </a:r>
            <a:endParaRPr lang="en-US" b="1" dirty="0">
              <a:solidFill>
                <a:srgbClr val="F18F1F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18759D2-BA6D-49E1-8C28-28413C5B455C}"/>
              </a:ext>
            </a:extLst>
          </p:cNvPr>
          <p:cNvSpPr/>
          <p:nvPr/>
        </p:nvSpPr>
        <p:spPr bwMode="auto">
          <a:xfrm>
            <a:off x="611189" y="2100135"/>
            <a:ext cx="10428280" cy="155746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74897" marR="0" indent="-374897" algn="l" defTabSz="914400">
              <a:lnSpc>
                <a:spcPct val="113999"/>
              </a:lnSpc>
              <a:spcBef>
                <a:spcPts val="1793"/>
              </a:spcBef>
              <a:spcAft>
                <a:spcPts val="0"/>
              </a:spcAft>
              <a:buSzPct val="100000"/>
              <a:buBlip>
                <a:blip r:embed="rId2"/>
              </a:buBlip>
              <a:defRPr/>
            </a:pP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Reproduce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results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(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should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be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faster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as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we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have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longitudinal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distance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and a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proven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method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)</a:t>
            </a:r>
          </a:p>
          <a:p>
            <a:pPr marL="374897" marR="0" indent="-374897" algn="l" defTabSz="914400">
              <a:lnSpc>
                <a:spcPct val="113999"/>
              </a:lnSpc>
              <a:spcBef>
                <a:spcPts val="1793"/>
              </a:spcBef>
              <a:spcAft>
                <a:spcPts val="0"/>
              </a:spcAft>
              <a:buSzPct val="100000"/>
              <a:buBlip>
                <a:blip r:embed="rId2"/>
              </a:buBlip>
              <a:defRPr/>
            </a:pP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Better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characterize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radiation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Time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domain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measurement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wavefront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characterization</a:t>
            </a:r>
            <a:r>
              <a:rPr lang="de-DE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...</a:t>
            </a:r>
            <a:endParaRPr lang="de-DE" sz="1800" b="0" strike="noStrike" spc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982800" lvl="2" indent="-268200" defTabSz="914400">
              <a:lnSpc>
                <a:spcPct val="125000"/>
              </a:lnSpc>
              <a:buClr>
                <a:srgbClr val="000000"/>
              </a:buClr>
              <a:buFont typeface="Arial"/>
              <a:buChar char="►"/>
              <a:defRPr/>
            </a:pPr>
            <a:endParaRPr lang="de-DE" sz="1800" b="0" strike="noStrike" spc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22439AE-F1CF-4657-A0EB-2ACD8BD06719}"/>
              </a:ext>
            </a:extLst>
          </p:cNvPr>
          <p:cNvSpPr/>
          <p:nvPr/>
        </p:nvSpPr>
        <p:spPr bwMode="auto">
          <a:xfrm>
            <a:off x="611189" y="3193246"/>
            <a:ext cx="10428280" cy="155746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74897" marR="0" indent="-374897" algn="l" defTabSz="914400">
              <a:lnSpc>
                <a:spcPct val="113999"/>
              </a:lnSpc>
              <a:spcBef>
                <a:spcPts val="1793"/>
              </a:spcBef>
              <a:spcAft>
                <a:spcPts val="0"/>
              </a:spcAft>
              <a:buSzPct val="100000"/>
              <a:buBlip>
                <a:blip r:embed="rId2"/>
              </a:buBlip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„Cryogenic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Cooling (~70K)</a:t>
            </a:r>
            <a:endParaRPr lang="en-US" sz="1800" b="0" strike="noStrike" spc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982800" lvl="2" indent="-268200" defTabSz="914400">
              <a:lnSpc>
                <a:spcPct val="125000"/>
              </a:lnSpc>
              <a:buClr>
                <a:srgbClr val="000000"/>
              </a:buClr>
              <a:buFont typeface="Arial"/>
              <a:buChar char="►"/>
              <a:defRPr/>
            </a:pPr>
            <a:endParaRPr lang="de-DE" sz="1800" b="0" strike="noStrike" spc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552D95-89CF-4D35-8BB5-E561799DC42C}"/>
              </a:ext>
            </a:extLst>
          </p:cNvPr>
          <p:cNvPicPr/>
          <p:nvPr/>
        </p:nvPicPr>
        <p:blipFill>
          <a:blip r:embed="rId3"/>
          <a:srcRect l="1170"/>
          <a:stretch/>
        </p:blipFill>
        <p:spPr bwMode="auto">
          <a:xfrm>
            <a:off x="875560" y="3969401"/>
            <a:ext cx="4722682" cy="2340266"/>
          </a:xfrm>
          <a:prstGeom prst="rect">
            <a:avLst/>
          </a:prstGeom>
          <a:ln w="0">
            <a:noFill/>
          </a:ln>
        </p:spPr>
      </p:pic>
      <p:pic>
        <p:nvPicPr>
          <p:cNvPr id="15" name="Grafik 8">
            <a:extLst>
              <a:ext uri="{FF2B5EF4-FFF2-40B4-BE49-F238E27FC236}">
                <a16:creationId xmlns:a16="http://schemas.microsoft.com/office/drawing/2014/main" id="{ECDE463E-D399-43CC-B235-2967CB170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94"/>
          <a:stretch/>
        </p:blipFill>
        <p:spPr bwMode="auto">
          <a:xfrm>
            <a:off x="6287007" y="3969401"/>
            <a:ext cx="4983447" cy="2296642"/>
          </a:xfrm>
          <a:prstGeom prst="rect">
            <a:avLst/>
          </a:prstGeom>
          <a:ln w="0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24D82E-8E15-4870-A558-AC95FAD4B91A}"/>
              </a:ext>
            </a:extLst>
          </p:cNvPr>
          <p:cNvSpPr txBox="1"/>
          <p:nvPr/>
        </p:nvSpPr>
        <p:spPr bwMode="auto">
          <a:xfrm>
            <a:off x="1147148" y="3663061"/>
            <a:ext cx="506246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357120" indent="-357120" algn="l">
              <a:lnSpc>
                <a:spcPct val="100000"/>
              </a:lnSpc>
              <a:spcBef>
                <a:spcPts val="1412"/>
              </a:spcBef>
              <a:buSzPct val="100000"/>
              <a:buBlip>
                <a:blip r:embed="rId5"/>
              </a:buBlip>
              <a:defRPr/>
            </a:pPr>
            <a:r>
              <a:rPr lang="de-DE" b="0" strike="noStrike" spc="0" dirty="0">
                <a:solidFill>
                  <a:srgbClr val="000000"/>
                </a:solidFill>
                <a:latin typeface="Arial"/>
              </a:rPr>
              <a:t>77K </a:t>
            </a:r>
            <a:r>
              <a:rPr lang="de-DE" b="0" strike="noStrike" spc="0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de-DE" b="0" strike="noStrike" spc="0" dirty="0">
                <a:solidFill>
                  <a:srgbClr val="000000"/>
                </a:solidFill>
                <a:latin typeface="Arial"/>
              </a:rPr>
              <a:t> high </a:t>
            </a:r>
            <a:r>
              <a:rPr lang="de-DE" b="0" strike="noStrike" spc="0" dirty="0" err="1">
                <a:solidFill>
                  <a:srgbClr val="000000"/>
                </a:solidFill>
                <a:latin typeface="Arial"/>
              </a:rPr>
              <a:t>gain</a:t>
            </a:r>
            <a:r>
              <a:rPr lang="de-DE" b="0" strike="noStrike" spc="0" dirty="0">
                <a:solidFill>
                  <a:srgbClr val="000000"/>
                </a:solidFill>
                <a:latin typeface="Arial"/>
              </a:rPr>
              <a:t>: 1mJ </a:t>
            </a:r>
            <a:r>
              <a:rPr lang="de-DE" b="0" strike="noStrike" spc="0" dirty="0" err="1">
                <a:solidFill>
                  <a:srgbClr val="000000"/>
                </a:solidFill>
                <a:latin typeface="Arial"/>
              </a:rPr>
              <a:t>transmitted</a:t>
            </a:r>
            <a:endParaRPr lang="de-DE" sz="2000" b="0" strike="noStrike" spc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C4045-400A-40EC-8A8A-0FDB3DA3E9A4}"/>
              </a:ext>
            </a:extLst>
          </p:cNvPr>
          <p:cNvSpPr txBox="1"/>
          <p:nvPr/>
        </p:nvSpPr>
        <p:spPr bwMode="auto">
          <a:xfrm>
            <a:off x="6768308" y="3663061"/>
            <a:ext cx="508622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357120" indent="-357120" algn="l">
              <a:lnSpc>
                <a:spcPct val="100000"/>
              </a:lnSpc>
              <a:spcBef>
                <a:spcPts val="1412"/>
              </a:spcBef>
              <a:buSzPct val="100000"/>
              <a:buBlip>
                <a:blip r:embed="rId5"/>
              </a:buBlip>
              <a:defRPr/>
            </a:pPr>
            <a:r>
              <a:rPr lang="de-DE" b="0" strike="noStrike" spc="0" dirty="0">
                <a:solidFill>
                  <a:srgbClr val="000000"/>
                </a:solidFill>
                <a:latin typeface="Arial"/>
              </a:rPr>
              <a:t>77K </a:t>
            </a:r>
            <a:r>
              <a:rPr lang="de-DE" b="0" strike="noStrike" spc="0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de-DE" b="0" strike="noStrike" spc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b="0" strike="noStrike" spc="0" dirty="0" err="1">
                <a:solidFill>
                  <a:srgbClr val="000000"/>
                </a:solidFill>
                <a:latin typeface="Arial"/>
              </a:rPr>
              <a:t>low</a:t>
            </a:r>
            <a:r>
              <a:rPr lang="de-DE" b="0" strike="noStrike" spc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b="0" strike="noStrike" spc="0" dirty="0" err="1">
                <a:solidFill>
                  <a:srgbClr val="000000"/>
                </a:solidFill>
                <a:latin typeface="Arial"/>
              </a:rPr>
              <a:t>gain</a:t>
            </a:r>
            <a:r>
              <a:rPr lang="de-DE" b="0" strike="noStrike" spc="0" dirty="0">
                <a:solidFill>
                  <a:srgbClr val="000000"/>
                </a:solidFill>
                <a:latin typeface="Arial"/>
              </a:rPr>
              <a:t>: 100µJ but </a:t>
            </a:r>
            <a:r>
              <a:rPr lang="de-DE" b="0" strike="noStrike" spc="0" dirty="0" err="1">
                <a:solidFill>
                  <a:srgbClr val="000000"/>
                </a:solidFill>
                <a:latin typeface="Arial"/>
              </a:rPr>
              <a:t>stable</a:t>
            </a:r>
            <a:endParaRPr lang="de-DE" sz="2000" b="0" strike="noStrike" spc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5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B32F-0A35-4598-9132-3ABFFF50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400" dirty="0" err="1"/>
              <a:t>Thank</a:t>
            </a:r>
            <a:r>
              <a:rPr lang="de-DE" sz="4400" dirty="0"/>
              <a:t> </a:t>
            </a:r>
            <a:r>
              <a:rPr lang="de-DE" sz="4400" dirty="0" err="1"/>
              <a:t>You</a:t>
            </a:r>
            <a:r>
              <a:rPr lang="de-DE" sz="4400" dirty="0"/>
              <a:t>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4ADC8B-8D3C-4306-8FF8-078767579DCE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708453" y="1636408"/>
            <a:ext cx="5771331" cy="3847552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5288B-29C2-417B-8901-80A7F2A9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96857" y="1590200"/>
            <a:ext cx="4435927" cy="393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7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C35920-2367-42F4-B0C7-71BBBAF22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A8BA7"/>
                </a:solidFill>
              </a:rPr>
              <a:t>Backup</a:t>
            </a:r>
            <a:endParaRPr lang="de-DE" dirty="0">
              <a:solidFill>
                <a:srgbClr val="3A8BA7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73AE1-0A63-49C7-83BD-8B128CDF8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78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814DC55D-7B4C-453D-B0D1-7F1F1C197A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3219718"/>
                  </p:ext>
                </p:extLst>
              </p:nvPr>
            </p:nvGraphicFramePr>
            <p:xfrm>
              <a:off x="762000" y="579099"/>
              <a:ext cx="3252283" cy="1829409"/>
            </p:xfrm>
            <a:graphic>
              <a:graphicData uri="http://schemas.microsoft.com/office/powerpoint/2016/slidezoom">
                <pslz:sldZm>
                  <pslz:sldZmObj sldId="307" cId="1290116171">
                    <pslz:zmPr id="{4E0332D1-E236-4953-A919-04888A31310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2283" cy="18294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14DC55D-7B4C-453D-B0D1-7F1F1C197A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579099"/>
                <a:ext cx="3252283" cy="182940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3EEF0626-7D5E-41B9-836C-C0DCBF9A6F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4933593"/>
                  </p:ext>
                </p:extLst>
              </p:nvPr>
            </p:nvGraphicFramePr>
            <p:xfrm>
              <a:off x="8333293" y="579099"/>
              <a:ext cx="3250800" cy="1828575"/>
            </p:xfrm>
            <a:graphic>
              <a:graphicData uri="http://schemas.microsoft.com/office/powerpoint/2016/slidezoom">
                <pslz:sldZm>
                  <pslz:sldZmObj sldId="310" cId="3006549013">
                    <pslz:zmPr id="{61724BC4-1321-4A99-9E4D-9F54820AC24F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0800" cy="1828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EEF0626-7D5E-41B9-836C-C0DCBF9A6F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33293" y="579099"/>
                <a:ext cx="3250800" cy="1828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384C16E1-272F-466B-BEC8-9117B527BA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4184290"/>
                  </p:ext>
                </p:extLst>
              </p:nvPr>
            </p:nvGraphicFramePr>
            <p:xfrm>
              <a:off x="762000" y="2543886"/>
              <a:ext cx="3250800" cy="1828575"/>
            </p:xfrm>
            <a:graphic>
              <a:graphicData uri="http://schemas.microsoft.com/office/powerpoint/2016/slidezoom">
                <pslz:sldZm>
                  <pslz:sldZmObj sldId="339" cId="0">
                    <pslz:zmPr id="{0FE3ED3E-E35D-4CA7-B48D-CA3F50C5F713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0800" cy="1828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84C16E1-272F-466B-BEC8-9117B527BA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2000" y="2543886"/>
                <a:ext cx="3250800" cy="1828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C83CED27-4159-434F-9684-4BD17BDA82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7173415"/>
                  </p:ext>
                </p:extLst>
              </p:nvPr>
            </p:nvGraphicFramePr>
            <p:xfrm>
              <a:off x="4548388" y="579099"/>
              <a:ext cx="3250800" cy="1828575"/>
            </p:xfrm>
            <a:graphic>
              <a:graphicData uri="http://schemas.microsoft.com/office/powerpoint/2016/slidezoom">
                <pslz:sldZm>
                  <pslz:sldZmObj sldId="311" cId="0">
                    <pslz:zmPr id="{6887FA87-0B92-49FE-A6A9-B9A6742CDDC7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0800" cy="1828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83CED27-4159-434F-9684-4BD17BDA82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48388" y="579099"/>
                <a:ext cx="3250800" cy="1828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Slide Zoom 18">
                <a:extLst>
                  <a:ext uri="{FF2B5EF4-FFF2-40B4-BE49-F238E27FC236}">
                    <a16:creationId xmlns:a16="http://schemas.microsoft.com/office/drawing/2014/main" id="{FF22DB8F-A58E-4080-B871-1861E2DF6E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4386414"/>
                  </p:ext>
                </p:extLst>
              </p:nvPr>
            </p:nvGraphicFramePr>
            <p:xfrm>
              <a:off x="4547646" y="2543886"/>
              <a:ext cx="3250800" cy="1828575"/>
            </p:xfrm>
            <a:graphic>
              <a:graphicData uri="http://schemas.microsoft.com/office/powerpoint/2016/slidezoom">
                <pslz:sldZm>
                  <pslz:sldZmObj sldId="256" cId="0">
                    <pslz:zmPr id="{4FE6FC7A-B98B-4E18-AFA8-933140DAA02B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0800" cy="1828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Slide Zoom 1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F22DB8F-A58E-4080-B871-1861E2DF6E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47646" y="2543886"/>
                <a:ext cx="3250800" cy="1828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Slide Zoom 20">
                <a:extLst>
                  <a:ext uri="{FF2B5EF4-FFF2-40B4-BE49-F238E27FC236}">
                    <a16:creationId xmlns:a16="http://schemas.microsoft.com/office/drawing/2014/main" id="{276D4273-B06A-43AA-8C6F-B50CE829EA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09515540"/>
                  </p:ext>
                </p:extLst>
              </p:nvPr>
            </p:nvGraphicFramePr>
            <p:xfrm>
              <a:off x="8333293" y="2543886"/>
              <a:ext cx="3250800" cy="1828575"/>
            </p:xfrm>
            <a:graphic>
              <a:graphicData uri="http://schemas.microsoft.com/office/powerpoint/2016/slidezoom">
                <pslz:sldZm>
                  <pslz:sldZmObj sldId="317" cId="0">
                    <pslz:zmPr id="{6FA1E9D6-2DBC-4778-B897-04E8E43ACB8A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0800" cy="1828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Slide Zoom 20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276D4273-B06A-43AA-8C6F-B50CE829EA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33293" y="2543886"/>
                <a:ext cx="3250800" cy="1828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Slide Zoom 22">
                <a:extLst>
                  <a:ext uri="{FF2B5EF4-FFF2-40B4-BE49-F238E27FC236}">
                    <a16:creationId xmlns:a16="http://schemas.microsoft.com/office/drawing/2014/main" id="{AF1DF42C-4F56-49AB-A2BC-19A54B8C58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203691"/>
                  </p:ext>
                </p:extLst>
              </p:nvPr>
            </p:nvGraphicFramePr>
            <p:xfrm>
              <a:off x="762000" y="4507839"/>
              <a:ext cx="3250800" cy="1828575"/>
            </p:xfrm>
            <a:graphic>
              <a:graphicData uri="http://schemas.microsoft.com/office/powerpoint/2016/slidezoom">
                <pslz:sldZm>
                  <pslz:sldZmObj sldId="321" cId="0">
                    <pslz:zmPr id="{C1F88121-D7D2-4D96-A6B4-6E49000B1959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0800" cy="1828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Slide Zoom 22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AF1DF42C-4F56-49AB-A2BC-19A54B8C58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62000" y="4507839"/>
                <a:ext cx="3250800" cy="1828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AB933685-47EE-4E5B-96DA-F2DE5B7BB1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3673570"/>
                  </p:ext>
                </p:extLst>
              </p:nvPr>
            </p:nvGraphicFramePr>
            <p:xfrm>
              <a:off x="4572000" y="4507839"/>
              <a:ext cx="3250800" cy="1828575"/>
            </p:xfrm>
            <a:graphic>
              <a:graphicData uri="http://schemas.microsoft.com/office/powerpoint/2016/slidezoom">
                <pslz:sldZm>
                  <pslz:sldZmObj sldId="333" cId="0">
                    <pslz:zmPr id="{C340D31B-27F8-461A-8B94-61DEBAD33C0B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0800" cy="1828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AB933685-47EE-4E5B-96DA-F2DE5B7BB1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72000" y="4507839"/>
                <a:ext cx="3250800" cy="1828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123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E0DC48-BDFC-42C2-AC00-7B561E9D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RetroReflector</a:t>
            </a:r>
            <a:endParaRPr lang="de-DE" dirty="0"/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4C135A92-D478-4A17-A518-948EDCC4A7F1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566640" y="2393640"/>
            <a:ext cx="3966480" cy="2519640"/>
          </a:xfrm>
          <a:prstGeom prst="rect">
            <a:avLst/>
          </a:prstGeom>
          <a:ln w="0"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48598C-8F46-4F64-AC18-649640A00660}"/>
              </a:ext>
            </a:extLst>
          </p:cNvPr>
          <p:cNvSpPr/>
          <p:nvPr/>
        </p:nvSpPr>
        <p:spPr bwMode="auto">
          <a:xfrm>
            <a:off x="4975200" y="4345200"/>
            <a:ext cx="6705360" cy="15382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tabLst>
                <a:tab pos="361800" algn="l"/>
              </a:tabLst>
              <a:defRPr/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Surface curvature to achieve focussing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25000"/>
              </a:lnSpc>
              <a:tabLst>
                <a:tab pos="361800" algn="l"/>
              </a:tabLst>
              <a:defRPr/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tabLst>
                <a:tab pos="361800" algn="l"/>
              </a:tabLst>
              <a:defRPr/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All three mirrors at 90° </a:t>
            </a:r>
            <a:r>
              <a:rPr lang="en-GB" sz="1800" b="0" strike="noStrike" spc="-1">
                <a:solidFill>
                  <a:schemeClr val="dk1"/>
                </a:solidFill>
                <a:latin typeface="Wingdings"/>
              </a:rPr>
              <a:t>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Retroreflector: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  <a:tabLst>
                <a:tab pos="361800" algn="l"/>
              </a:tabLst>
              <a:defRPr/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GB" sz="1800" b="0" strike="noStrike" spc="-1">
                <a:solidFill>
                  <a:schemeClr val="dk1"/>
                </a:solidFill>
                <a:latin typeface="Wingdings"/>
              </a:rPr>
              <a:t>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 Decoupling from outer vibrations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8" name="Gruppieren 41">
            <a:extLst>
              <a:ext uri="{FF2B5EF4-FFF2-40B4-BE49-F238E27FC236}">
                <a16:creationId xmlns:a16="http://schemas.microsoft.com/office/drawing/2014/main" id="{37B52A64-6B99-4BD4-8AE3-5CE9F52525A5}"/>
              </a:ext>
            </a:extLst>
          </p:cNvPr>
          <p:cNvGrpSpPr/>
          <p:nvPr/>
        </p:nvGrpSpPr>
        <p:grpSpPr bwMode="auto">
          <a:xfrm>
            <a:off x="5392440" y="2391840"/>
            <a:ext cx="3389040" cy="1409759"/>
            <a:chOff x="5392440" y="2391840"/>
            <a:chExt cx="3389040" cy="1409759"/>
          </a:xfrm>
        </p:grpSpPr>
        <p:pic>
          <p:nvPicPr>
            <p:cNvPr id="9" name="Grafik 44">
              <a:extLst>
                <a:ext uri="{FF2B5EF4-FFF2-40B4-BE49-F238E27FC236}">
                  <a16:creationId xmlns:a16="http://schemas.microsoft.com/office/drawing/2014/main" id="{A8029E56-305A-4BE4-A7D7-E30725A71A74}"/>
                </a:ext>
              </a:extLst>
            </p:cNvPr>
            <p:cNvPicPr/>
            <p:nvPr/>
          </p:nvPicPr>
          <p:blipFill>
            <a:blip r:embed="rId5"/>
            <a:stretch/>
          </p:blipFill>
          <p:spPr bwMode="auto">
            <a:xfrm>
              <a:off x="5392440" y="2391840"/>
              <a:ext cx="3389040" cy="140975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" name="Rechteck 46">
              <a:extLst>
                <a:ext uri="{FF2B5EF4-FFF2-40B4-BE49-F238E27FC236}">
                  <a16:creationId xmlns:a16="http://schemas.microsoft.com/office/drawing/2014/main" id="{B261D7FD-2622-4753-ACF1-37D7C18C06A9}"/>
                </a:ext>
              </a:extLst>
            </p:cNvPr>
            <p:cNvSpPr/>
            <p:nvPr/>
          </p:nvSpPr>
          <p:spPr bwMode="auto">
            <a:xfrm>
              <a:off x="5994000" y="3436920"/>
              <a:ext cx="271440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/>
              </a:pPr>
              <a:endParaRPr lang="de-DE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116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E0DC48-BDFC-42C2-AC00-7B561E9D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Outcoupling</a:t>
            </a:r>
            <a:endParaRPr lang="de-DE" dirty="0"/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4AB10D7D-720A-45C5-8275-F02DE8346BCD}"/>
              </a:ext>
            </a:extLst>
          </p:cNvPr>
          <p:cNvSpPr/>
          <p:nvPr/>
        </p:nvSpPr>
        <p:spPr bwMode="auto">
          <a:xfrm>
            <a:off x="407880" y="1757908"/>
            <a:ext cx="7173720" cy="4539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2"/>
              </a:buBlip>
              <a:defRPr/>
            </a:pPr>
            <a:r>
              <a:rPr lang="en-GB" sz="2000" b="0" strike="noStrike" spc="-1" dirty="0">
                <a:solidFill>
                  <a:srgbClr val="000000"/>
                </a:solidFill>
                <a:latin typeface="DesySans Office"/>
              </a:rPr>
              <a:t>Using </a:t>
            </a:r>
            <a:r>
              <a:rPr lang="en-GB" sz="2000" spc="-1" dirty="0">
                <a:solidFill>
                  <a:srgbClr val="000000"/>
                </a:solidFill>
                <a:latin typeface="DesySans Office"/>
              </a:rPr>
              <a:t>“short” (10fs) </a:t>
            </a:r>
            <a:r>
              <a:rPr lang="en-GB" sz="2000" b="0" strike="noStrike" spc="-1" dirty="0">
                <a:solidFill>
                  <a:srgbClr val="000000"/>
                </a:solidFill>
                <a:latin typeface="DesySans Office"/>
              </a:rPr>
              <a:t>electron bunches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en-US" sz="1800" b="0" strike="noStrike" spc="-1" dirty="0">
                <a:solidFill>
                  <a:schemeClr val="dk1"/>
                </a:solidFill>
                <a:latin typeface="DesySans Office"/>
              </a:rPr>
              <a:t>Regular operation mode of EUXFEL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Grafik 22">
            <a:extLst>
              <a:ext uri="{FF2B5EF4-FFF2-40B4-BE49-F238E27FC236}">
                <a16:creationId xmlns:a16="http://schemas.microsoft.com/office/drawing/2014/main" id="{7AC1838B-3AD7-4E7B-AF43-9347B55682BF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996480" y="2667600"/>
            <a:ext cx="9886680" cy="3342240"/>
          </a:xfrm>
          <a:prstGeom prst="rect">
            <a:avLst/>
          </a:prstGeom>
          <a:ln w="0">
            <a:noFill/>
          </a:ln>
        </p:spPr>
      </p:pic>
      <p:pic>
        <p:nvPicPr>
          <p:cNvPr id="13" name="Grafik 26">
            <a:extLst>
              <a:ext uri="{FF2B5EF4-FFF2-40B4-BE49-F238E27FC236}">
                <a16:creationId xmlns:a16="http://schemas.microsoft.com/office/drawing/2014/main" id="{A17933A2-C4F1-4C4C-845A-8E8CF433B827}"/>
              </a:ext>
            </a:extLst>
          </p:cNvPr>
          <p:cNvPicPr/>
          <p:nvPr/>
        </p:nvPicPr>
        <p:blipFill>
          <a:blip r:embed="rId5"/>
          <a:stretch/>
        </p:blipFill>
        <p:spPr bwMode="auto">
          <a:xfrm>
            <a:off x="996480" y="2678400"/>
            <a:ext cx="9886680" cy="3342240"/>
          </a:xfrm>
          <a:prstGeom prst="rect">
            <a:avLst/>
          </a:prstGeom>
          <a:ln w="0">
            <a:noFill/>
          </a:ln>
        </p:spPr>
      </p:pic>
      <p:pic>
        <p:nvPicPr>
          <p:cNvPr id="16" name="Grafik 27">
            <a:extLst>
              <a:ext uri="{FF2B5EF4-FFF2-40B4-BE49-F238E27FC236}">
                <a16:creationId xmlns:a16="http://schemas.microsoft.com/office/drawing/2014/main" id="{6E5F8A30-8016-4FC8-840B-542B4C719685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997200" y="2678400"/>
            <a:ext cx="9886680" cy="3342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826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E0DC48-BDFC-42C2-AC00-7B561E9D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Locked CBXFEL</a:t>
            </a:r>
            <a:endParaRPr lang="de-D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950E1A9-B77F-4695-99CA-0D53087EC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04133" y="1607072"/>
            <a:ext cx="4800600" cy="19812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836E5A0-1196-47AA-9373-B228E985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48394" y="3853208"/>
            <a:ext cx="8243776" cy="2568155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CE663035-5374-48E0-8822-EC63DD90EA03}"/>
              </a:ext>
            </a:extLst>
          </p:cNvPr>
          <p:cNvSpPr/>
          <p:nvPr/>
        </p:nvSpPr>
        <p:spPr bwMode="auto">
          <a:xfrm>
            <a:off x="8695380" y="2130156"/>
            <a:ext cx="2343398" cy="7064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lang="de-DE" sz="1200">
                <a:solidFill>
                  <a:schemeClr val="dk1"/>
                </a:solidFill>
                <a:latin typeface="Arial"/>
              </a:rPr>
              <a:t>Also see:</a:t>
            </a:r>
            <a:endParaRPr/>
          </a:p>
          <a:p>
            <a:pPr defTabSz="457200">
              <a:lnSpc>
                <a:spcPct val="100000"/>
              </a:lnSpc>
              <a:defRPr/>
            </a:pPr>
            <a:r>
              <a:rPr lang="de-DE" sz="1200">
                <a:solidFill>
                  <a:schemeClr val="dk1"/>
                </a:solidFill>
                <a:latin typeface="Arial"/>
              </a:rPr>
              <a:t>M</a:t>
            </a:r>
            <a:r>
              <a:rPr lang="de-DE" sz="1200" b="0" strike="noStrike" spc="0">
                <a:solidFill>
                  <a:schemeClr val="dk1"/>
                </a:solidFill>
                <a:latin typeface="Arial"/>
              </a:rPr>
              <a:t>. Singleton et al., Instruments 8.1 (2023): 2</a:t>
            </a:r>
            <a:r>
              <a:rPr lang="de-DE" sz="1600" b="0" strike="noStrike" spc="0">
                <a:solidFill>
                  <a:schemeClr val="dk1"/>
                </a:solidFill>
                <a:latin typeface="Arial"/>
              </a:rPr>
              <a:t> </a:t>
            </a:r>
            <a:endParaRPr lang="de-DE" sz="1600" b="0" strike="noStrike" spc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54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B32F-0A35-4598-9132-3ABFFF50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CBXFEL @</a:t>
            </a:r>
            <a:r>
              <a:rPr lang="de-DE" dirty="0" err="1"/>
              <a:t>EuXFEL</a:t>
            </a:r>
            <a:r>
              <a:rPr lang="de-DE" dirty="0"/>
              <a:t> Team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4ADC8B-8D3C-4306-8FF8-078767579DCE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708453" y="1636408"/>
            <a:ext cx="5771331" cy="3847552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5288B-29C2-417B-8901-80A7F2A9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96857" y="1590200"/>
            <a:ext cx="4435927" cy="393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3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The Problem of Heat Load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199" name="Folienzoom 8">
            <a:hlinkClick r:id="rId2" action="ppaction://hlinksldjump"/>
          </p:cNvPr>
          <p:cNvPicPr/>
          <p:nvPr/>
        </p:nvPicPr>
        <p:blipFill>
          <a:blip r:embed="rId3"/>
          <a:stretch/>
        </p:blipFill>
        <p:spPr>
          <a:xfrm>
            <a:off x="825840" y="1575000"/>
            <a:ext cx="3047760" cy="171432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200" name="Folienzoom 10">
            <a:hlinkClick r:id="rId4" action="ppaction://hlinksldjump"/>
          </p:cNvPr>
          <p:cNvPicPr/>
          <p:nvPr/>
        </p:nvPicPr>
        <p:blipFill>
          <a:blip r:embed="rId5"/>
          <a:stretch/>
        </p:blipFill>
        <p:spPr>
          <a:xfrm>
            <a:off x="4570560" y="1575000"/>
            <a:ext cx="3047760" cy="171432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201" name="Folienzoom 12">
            <a:hlinkClick r:id="rId6" action="ppaction://hlinksldjump"/>
          </p:cNvPr>
          <p:cNvPicPr/>
          <p:nvPr/>
        </p:nvPicPr>
        <p:blipFill>
          <a:blip r:embed="rId7"/>
          <a:stretch/>
        </p:blipFill>
        <p:spPr>
          <a:xfrm>
            <a:off x="7972920" y="1575000"/>
            <a:ext cx="3047760" cy="171432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202" name="Folienzoom 14">
            <a:hlinkClick r:id="rId8" action="ppaction://hlinksldjump"/>
          </p:cNvPr>
          <p:cNvPicPr/>
          <p:nvPr/>
        </p:nvPicPr>
        <p:blipFill>
          <a:blip r:embed="rId9"/>
          <a:stretch/>
        </p:blipFill>
        <p:spPr>
          <a:xfrm>
            <a:off x="825840" y="4232160"/>
            <a:ext cx="3047760" cy="171432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203" name="Folienzoom 16">
            <a:hlinkClick r:id="rId10" action="ppaction://hlinksldjump"/>
          </p:cNvPr>
          <p:cNvPicPr/>
          <p:nvPr/>
        </p:nvPicPr>
        <p:blipFill>
          <a:blip r:embed="rId11"/>
          <a:stretch/>
        </p:blipFill>
        <p:spPr>
          <a:xfrm>
            <a:off x="4570560" y="4233960"/>
            <a:ext cx="3047760" cy="171432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204" name="Folienzoom 18">
            <a:hlinkClick r:id="rId12" action="ppaction://hlinksldjump"/>
          </p:cNvPr>
          <p:cNvPicPr/>
          <p:nvPr/>
        </p:nvPicPr>
        <p:blipFill>
          <a:blip r:embed="rId13"/>
          <a:stretch/>
        </p:blipFill>
        <p:spPr>
          <a:xfrm>
            <a:off x="8019720" y="4252680"/>
            <a:ext cx="3047760" cy="171432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909F83-3A72-4AB4-942D-15AFCAA4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of Heat Load</a:t>
            </a:r>
            <a:endParaRPr lang="de-D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Inhaltsplatzhalter 2"/>
          <p:cNvSpPr/>
          <p:nvPr/>
        </p:nvSpPr>
        <p:spPr>
          <a:xfrm>
            <a:off x="560520" y="5286960"/>
            <a:ext cx="100184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1" strike="noStrike" spc="-1">
                <a:solidFill>
                  <a:srgbClr val="000000"/>
                </a:solidFill>
                <a:latin typeface="DesySans Office"/>
              </a:rPr>
              <a:t>Heating at full pulse energy much too high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Does the CBXFEL reach a stable state at lower pulse energies in fully coupled simulation?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8" name="TextBox 28"/>
          <p:cNvSpPr/>
          <p:nvPr/>
        </p:nvSpPr>
        <p:spPr>
          <a:xfrm rot="5400000">
            <a:off x="9204120" y="1611360"/>
            <a:ext cx="1870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2400" b="0" strike="noStrike" spc="-1">
                <a:solidFill>
                  <a:schemeClr val="dk1"/>
                </a:solidFill>
                <a:latin typeface="Arial"/>
              </a:rPr>
              <a:t>mJ pulse</a:t>
            </a:r>
            <a:endParaRPr lang="de-DE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9" name="Rechteck 27"/>
          <p:cNvSpPr/>
          <p:nvPr/>
        </p:nvSpPr>
        <p:spPr>
          <a:xfrm>
            <a:off x="9601200" y="818640"/>
            <a:ext cx="977400" cy="14248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13000"/>
              </a:lnSpc>
            </a:pPr>
            <a:endParaRPr lang="en-US" sz="14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210" name="Grafik 6"/>
          <p:cNvPicPr/>
          <p:nvPr/>
        </p:nvPicPr>
        <p:blipFill>
          <a:blip r:embed="rId5"/>
          <a:stretch/>
        </p:blipFill>
        <p:spPr>
          <a:xfrm>
            <a:off x="651240" y="2848680"/>
            <a:ext cx="10560240" cy="2346480"/>
          </a:xfrm>
          <a:prstGeom prst="rect">
            <a:avLst/>
          </a:prstGeom>
          <a:ln w="0">
            <a:noFill/>
          </a:ln>
        </p:spPr>
      </p:pic>
      <p:sp>
        <p:nvSpPr>
          <p:cNvPr id="1211" name="Inhaltsplatzhalter 2"/>
          <p:cNvSpPr/>
          <p:nvPr/>
        </p:nvSpPr>
        <p:spPr>
          <a:xfrm>
            <a:off x="560520" y="1519920"/>
            <a:ext cx="107294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Saturated CBXFEL </a:t>
            </a:r>
            <a:r>
              <a:rPr lang="en-US" sz="1800" b="0" strike="noStrike" spc="-1">
                <a:solidFill>
                  <a:schemeClr val="dk1"/>
                </a:solidFill>
                <a:latin typeface="Wingdings"/>
              </a:rPr>
              <a:t></a:t>
            </a: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 ~10</a:t>
            </a:r>
            <a:r>
              <a:rPr lang="en-US" sz="1800" b="0" strike="noStrike" spc="-301">
                <a:solidFill>
                  <a:schemeClr val="dk1"/>
                </a:solidFill>
                <a:latin typeface="DesySans Office"/>
              </a:rPr>
              <a:t> </a:t>
            </a: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mJ pulse energy incident on crystal at 2</a:t>
            </a:r>
            <a:r>
              <a:rPr lang="en-US" sz="1800" b="0" strike="noStrike" spc="-301">
                <a:solidFill>
                  <a:schemeClr val="dk1"/>
                </a:solidFill>
                <a:latin typeface="DesySans Office"/>
              </a:rPr>
              <a:t> </a:t>
            </a: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MHz rate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Disturbing optical stability (heat bump and long-term vibrations)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Disturbing the crystal spectral reflectivity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41669E-54F0-4D55-9579-908E881C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of Heat Load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0"/>
    </mc:Choice>
    <mc:Fallback xmlns="" xmlns:p15="http://schemas.microsoft.com/office/powerpoint/2012/main">
      <p:transition spd="slow" advTm="8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 dirty="0">
                <a:latin typeface="Arial"/>
              </a:rPr>
              <a:t>Thermal Response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214" name="Rechteck 7"/>
          <p:cNvSpPr/>
          <p:nvPr/>
        </p:nvSpPr>
        <p:spPr>
          <a:xfrm>
            <a:off x="4859640" y="3514320"/>
            <a:ext cx="6048360" cy="21564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15" name="Inhaltsplatzhalter 2"/>
          <p:cNvSpPr/>
          <p:nvPr/>
        </p:nvSpPr>
        <p:spPr>
          <a:xfrm>
            <a:off x="450000" y="2259720"/>
            <a:ext cx="273456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No stable operation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Periodically reoccurring intense pulses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Interesting for experimental setup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6" name="Grafik 6"/>
          <p:cNvPicPr/>
          <p:nvPr/>
        </p:nvPicPr>
        <p:blipFill>
          <a:blip r:embed="rId4"/>
          <a:stretch/>
        </p:blipFill>
        <p:spPr>
          <a:xfrm>
            <a:off x="3376440" y="1270800"/>
            <a:ext cx="4748040" cy="4982760"/>
          </a:xfrm>
          <a:prstGeom prst="rect">
            <a:avLst/>
          </a:prstGeom>
          <a:ln w="0">
            <a:noFill/>
          </a:ln>
        </p:spPr>
      </p:pic>
      <p:pic>
        <p:nvPicPr>
          <p:cNvPr id="1217" name="Grafik 8"/>
          <p:cNvPicPr/>
          <p:nvPr/>
        </p:nvPicPr>
        <p:blipFill>
          <a:blip r:embed="rId5"/>
          <a:stretch/>
        </p:blipFill>
        <p:spPr>
          <a:xfrm>
            <a:off x="3376800" y="1270800"/>
            <a:ext cx="7918200" cy="4982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00"/>
    </mc:Choice>
    <mc:Fallback xmlns="" xmlns:p15="http://schemas.microsoft.com/office/powerpoint/2012/main">
      <p:transition spd="slow" advTm="78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Rechteck 7"/>
          <p:cNvSpPr/>
          <p:nvPr/>
        </p:nvSpPr>
        <p:spPr>
          <a:xfrm>
            <a:off x="4859640" y="3514320"/>
            <a:ext cx="6048360" cy="21564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1" name="Inhaltsplatzhalter 2"/>
          <p:cNvSpPr/>
          <p:nvPr/>
        </p:nvSpPr>
        <p:spPr>
          <a:xfrm>
            <a:off x="450000" y="2259720"/>
            <a:ext cx="273456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No stable operation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Periodically reoccurring intense pulses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Interesting for experimental setup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22" name="Grafik 4"/>
          <p:cNvPicPr/>
          <p:nvPr/>
        </p:nvPicPr>
        <p:blipFill>
          <a:blip r:embed="rId4"/>
          <a:srcRect l="53824"/>
          <a:stretch/>
        </p:blipFill>
        <p:spPr>
          <a:xfrm>
            <a:off x="4231440" y="1380240"/>
            <a:ext cx="4199760" cy="4541400"/>
          </a:xfrm>
          <a:prstGeom prst="rect">
            <a:avLst/>
          </a:prstGeom>
          <a:ln w="0">
            <a:noFill/>
          </a:ln>
        </p:spPr>
      </p:pic>
      <p:sp>
        <p:nvSpPr>
          <p:cNvPr id="1223" name="Rechteck 5"/>
          <p:cNvSpPr/>
          <p:nvPr/>
        </p:nvSpPr>
        <p:spPr>
          <a:xfrm>
            <a:off x="4004640" y="1507320"/>
            <a:ext cx="418680" cy="19213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4" name="Rechteck 9"/>
          <p:cNvSpPr/>
          <p:nvPr/>
        </p:nvSpPr>
        <p:spPr>
          <a:xfrm>
            <a:off x="6987600" y="2182680"/>
            <a:ext cx="558360" cy="528480"/>
          </a:xfrm>
          <a:prstGeom prst="rect">
            <a:avLst/>
          </a:prstGeom>
          <a:solidFill>
            <a:srgbClr val="0C078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955121-C0A7-479B-912C-E38A0D5A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Response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00"/>
    </mc:Choice>
    <mc:Fallback xmlns="" xmlns:p15="http://schemas.microsoft.com/office/powerpoint/2012/main">
      <p:transition spd="slow" advTm="78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Inhaltsplatzhalter 2"/>
          <p:cNvSpPr/>
          <p:nvPr/>
        </p:nvSpPr>
        <p:spPr>
          <a:xfrm>
            <a:off x="6447240" y="1547280"/>
            <a:ext cx="545544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Increasing cavity losses (grating scheme)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4000"/>
              </a:lnSpc>
              <a:spcBef>
                <a:spcPts val="1800"/>
              </a:spcBef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4000"/>
              </a:lnSpc>
              <a:spcBef>
                <a:spcPts val="1800"/>
              </a:spcBef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28" name="Grafik 6"/>
          <p:cNvPicPr/>
          <p:nvPr/>
        </p:nvPicPr>
        <p:blipFill>
          <a:blip r:embed="rId4"/>
          <a:stretch/>
        </p:blipFill>
        <p:spPr>
          <a:xfrm>
            <a:off x="6257880" y="1941120"/>
            <a:ext cx="4943160" cy="2816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229" name="Tabelle 5"/>
          <p:cNvGraphicFramePr/>
          <p:nvPr/>
        </p:nvGraphicFramePr>
        <p:xfrm>
          <a:off x="12586320" y="1484280"/>
          <a:ext cx="3150000" cy="4694040"/>
        </p:xfrm>
        <a:graphic>
          <a:graphicData uri="http://schemas.openxmlformats.org/drawingml/2006/table">
            <a:tbl>
              <a:tblPr/>
              <a:tblGrid>
                <a:gridCol w="185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480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Simulation results</a:t>
                      </a:r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559DBB"/>
                      </a:solidFill>
                      <a:prstDash val="solid"/>
                    </a:lnT>
                    <a:lnB w="12240">
                      <a:solidFill>
                        <a:srgbClr val="559DBB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920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i="1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Transmitted (grating)</a:t>
                      </a:r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559DBB"/>
                      </a:solidFill>
                      <a:prstDash val="solid"/>
                    </a:lnT>
                    <a:lnB w="28080">
                      <a:solidFill>
                        <a:srgbClr val="C1D9E4"/>
                      </a:solidFill>
                      <a:prstDash val="dash"/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Sat. pulse energy</a:t>
                      </a:r>
                      <a:endParaRPr lang="de-DE" sz="16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C1D9E4"/>
                      </a:solidFill>
                      <a:prstDash val="dash"/>
                    </a:lnT>
                    <a:lnB w="28080">
                      <a:noFill/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0.16(1)</a:t>
                      </a:r>
                      <a:r>
                        <a:rPr lang="en-US" sz="1600" b="0" strike="noStrike" spc="-301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mJ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C1D9E4"/>
                      </a:solidFill>
                      <a:prstDash val="dash"/>
                    </a:lnT>
                    <a:lnB w="28080">
                      <a:noFill/>
                      <a:prstDash val="dash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Spectral Q density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~30 µJ/THz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Brilliance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9360">
                      <a:solidFill>
                        <a:srgbClr val="81B0C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1.9(2)*10</a:t>
                      </a:r>
                      <a:r>
                        <a:rPr lang="en-US" sz="16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33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9360">
                      <a:solidFill>
                        <a:srgbClr val="81B0C8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920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i="1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Transmitted (cryst)</a:t>
                      </a:r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9360">
                      <a:solidFill>
                        <a:srgbClr val="81B0C8"/>
                      </a:solidFill>
                      <a:prstDash val="solid"/>
                    </a:lnT>
                    <a:lnB w="28080">
                      <a:solidFill>
                        <a:srgbClr val="C1D9E4"/>
                      </a:solidFill>
                      <a:prstDash val="dash"/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Sat. pulse energy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C1D9E4"/>
                      </a:solidFill>
                      <a:prstDash val="dash"/>
                    </a:lnT>
                    <a:lnB w="28080">
                      <a:noFill/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0.15(2)</a:t>
                      </a:r>
                      <a:r>
                        <a:rPr lang="en-US" sz="1600" b="0" strike="noStrike" spc="-301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mJ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C1D9E4"/>
                      </a:solidFill>
                      <a:prstDash val="dash"/>
                    </a:lnT>
                    <a:lnB w="28080">
                      <a:noFill/>
                      <a:prstDash val="dash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Spectral Q density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~4</a:t>
                      </a:r>
                      <a:r>
                        <a:rPr lang="en-US" sz="1600" b="0" strike="noStrike" spc="-301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µJ/THz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Brilliance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8080">
                      <a:solidFill>
                        <a:srgbClr val="C1D9E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1.7(4)*10</a:t>
                      </a:r>
                      <a:r>
                        <a:rPr lang="en-US" sz="16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33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8080">
                      <a:solidFill>
                        <a:srgbClr val="C1D9E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920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i="1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SASE</a:t>
                      </a:r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C1D9E4"/>
                      </a:solidFill>
                      <a:prstDash val="solid"/>
                    </a:lnT>
                    <a:lnB w="28080">
                      <a:solidFill>
                        <a:srgbClr val="C1D9E4"/>
                      </a:solidFill>
                      <a:prstDash val="dash"/>
                    </a:lnB>
                    <a:solidFill>
                      <a:srgbClr val="DDEB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Sat. pulse energy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C1D9E4"/>
                      </a:solidFill>
                      <a:prstDash val="dash"/>
                    </a:lnT>
                    <a:lnB w="12240">
                      <a:noFill/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~3</a:t>
                      </a:r>
                      <a:r>
                        <a:rPr lang="en-US" sz="1600" b="0" strike="noStrike" spc="-301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mJ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080">
                      <a:solidFill>
                        <a:srgbClr val="C1D9E4"/>
                      </a:solidFill>
                      <a:prstDash val="dash"/>
                    </a:lnT>
                    <a:lnB w="12240">
                      <a:noFill/>
                      <a:prstDash val="dash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Spectral Q density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DDEBF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~0.5 µJ/THz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DD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Brilliance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559DB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~5*10</a:t>
                      </a:r>
                      <a:r>
                        <a:rPr lang="en-US" sz="1600" b="0" strike="noStrike" spc="-1" baseline="30000" dirty="0">
                          <a:solidFill>
                            <a:schemeClr val="dk1"/>
                          </a:solidFill>
                          <a:latin typeface="Arial"/>
                        </a:rPr>
                        <a:t>33</a:t>
                      </a:r>
                      <a:endParaRPr lang="de-DE" sz="16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559DB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30" name="Inhaltsplatzhalter 2"/>
          <p:cNvSpPr/>
          <p:nvPr/>
        </p:nvSpPr>
        <p:spPr>
          <a:xfrm>
            <a:off x="1411560" y="5247360"/>
            <a:ext cx="712260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>
                <a:solidFill>
                  <a:srgbClr val="C00000"/>
                </a:solidFill>
                <a:latin typeface="Arial"/>
              </a:rPr>
              <a:t>Stable operation can be achieved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(with reduced pulse energy)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31" name="Grafik 8"/>
          <p:cNvPicPr/>
          <p:nvPr/>
        </p:nvPicPr>
        <p:blipFill>
          <a:blip r:embed="rId5"/>
          <a:stretch/>
        </p:blipFill>
        <p:spPr>
          <a:xfrm>
            <a:off x="541800" y="1941120"/>
            <a:ext cx="4920120" cy="2816640"/>
          </a:xfrm>
          <a:prstGeom prst="rect">
            <a:avLst/>
          </a:prstGeom>
          <a:ln w="0">
            <a:noFill/>
          </a:ln>
        </p:spPr>
      </p:pic>
      <p:sp>
        <p:nvSpPr>
          <p:cNvPr id="1232" name="Inhaltsplatzhalter 2"/>
          <p:cNvSpPr/>
          <p:nvPr/>
        </p:nvSpPr>
        <p:spPr>
          <a:xfrm>
            <a:off x="1411560" y="1539360"/>
            <a:ext cx="359172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4000"/>
              </a:lnSpc>
              <a:spcBef>
                <a:spcPts val="1800"/>
              </a:spcBef>
              <a:buSzPct val="100112"/>
              <a:buBlip>
                <a:blip r:embed="rId3"/>
              </a:buBlip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Reducing FEL gain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4000"/>
              </a:lnSpc>
              <a:spcBef>
                <a:spcPts val="1800"/>
              </a:spcBef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4000"/>
              </a:lnSpc>
              <a:spcBef>
                <a:spcPts val="1800"/>
              </a:spcBef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E24C4A-80D3-4975-8865-14871570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Response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0"/>
    </mc:Choice>
    <mc:Fallback xmlns="" xmlns:p15="http://schemas.microsoft.com/office/powerpoint/2012/main">
      <p:transition spd="slow" advTm="7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Thermoelastic Response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35" name="Inhaltsplatzhalter 2"/>
          <p:cNvSpPr/>
          <p:nvPr/>
        </p:nvSpPr>
        <p:spPr>
          <a:xfrm>
            <a:off x="6095880" y="1699560"/>
            <a:ext cx="396000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14000"/>
              </a:lnSpc>
              <a:spcBef>
                <a:spcPts val="1800"/>
              </a:spcBef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6" name="Grafik 5"/>
          <p:cNvPicPr/>
          <p:nvPr/>
        </p:nvPicPr>
        <p:blipFill>
          <a:blip r:embed="rId3"/>
          <a:stretch/>
        </p:blipFill>
        <p:spPr>
          <a:xfrm>
            <a:off x="75600" y="1654920"/>
            <a:ext cx="11708280" cy="3547800"/>
          </a:xfrm>
          <a:prstGeom prst="rect">
            <a:avLst/>
          </a:prstGeom>
          <a:ln w="0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8F7A78-E2A9-4D9B-B6DB-80FEEC6D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Response with </a:t>
            </a:r>
            <a:r>
              <a:rPr lang="en-US" dirty="0" err="1"/>
              <a:t>Thermoelasticity</a:t>
            </a:r>
            <a:endParaRPr lang="de-DE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Inhaltsplatzhalter 2"/>
          <p:cNvSpPr/>
          <p:nvPr/>
        </p:nvSpPr>
        <p:spPr>
          <a:xfrm>
            <a:off x="6095880" y="1699560"/>
            <a:ext cx="396000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14000"/>
              </a:lnSpc>
              <a:spcBef>
                <a:spcPts val="1800"/>
              </a:spcBef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0" name="Grafik 5"/>
          <p:cNvPicPr/>
          <p:nvPr/>
        </p:nvPicPr>
        <p:blipFill>
          <a:blip r:embed="rId3"/>
          <a:stretch/>
        </p:blipFill>
        <p:spPr>
          <a:xfrm>
            <a:off x="191520" y="1672560"/>
            <a:ext cx="11592360" cy="3512520"/>
          </a:xfrm>
          <a:prstGeom prst="rect">
            <a:avLst/>
          </a:prstGeom>
          <a:ln w="0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D89A84-DF78-4B8E-8F84-E8B9E74E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Response (with </a:t>
            </a:r>
            <a:r>
              <a:rPr lang="en-US" dirty="0" err="1"/>
              <a:t>thermoelasticity</a:t>
            </a:r>
            <a:r>
              <a:rPr lang="en-US" dirty="0"/>
              <a:t>)</a:t>
            </a:r>
            <a:endParaRPr lang="de-D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Inhaltsplatzhalter 2"/>
          <p:cNvSpPr/>
          <p:nvPr/>
        </p:nvSpPr>
        <p:spPr>
          <a:xfrm>
            <a:off x="6095880" y="1699560"/>
            <a:ext cx="396000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14000"/>
              </a:lnSpc>
              <a:spcBef>
                <a:spcPts val="1800"/>
              </a:spcBef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4" name="Grafik 5"/>
          <p:cNvPicPr/>
          <p:nvPr/>
        </p:nvPicPr>
        <p:blipFill>
          <a:blip r:embed="rId3"/>
          <a:stretch/>
        </p:blipFill>
        <p:spPr>
          <a:xfrm>
            <a:off x="732600" y="1193760"/>
            <a:ext cx="5494320" cy="5432400"/>
          </a:xfrm>
          <a:prstGeom prst="rect">
            <a:avLst/>
          </a:prstGeom>
          <a:ln w="0">
            <a:noFill/>
          </a:ln>
        </p:spPr>
      </p:pic>
      <p:pic>
        <p:nvPicPr>
          <p:cNvPr id="1245" name="Grafik 6"/>
          <p:cNvPicPr/>
          <p:nvPr/>
        </p:nvPicPr>
        <p:blipFill>
          <a:blip r:embed="rId4"/>
          <a:stretch/>
        </p:blipFill>
        <p:spPr>
          <a:xfrm>
            <a:off x="6462360" y="2264760"/>
            <a:ext cx="5128200" cy="2563920"/>
          </a:xfrm>
          <a:prstGeom prst="rect">
            <a:avLst/>
          </a:prstGeom>
          <a:ln w="0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7D9254-AEEF-4A24-A0FD-228D2980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540782"/>
            <a:ext cx="10956924" cy="780540"/>
          </a:xfrm>
        </p:spPr>
        <p:txBody>
          <a:bodyPr/>
          <a:lstStyle/>
          <a:p>
            <a:r>
              <a:rPr lang="en-US" dirty="0"/>
              <a:t>Thermal Response with </a:t>
            </a:r>
            <a:r>
              <a:rPr lang="en-US" dirty="0" err="1"/>
              <a:t>Thermoelasticity</a:t>
            </a:r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827265" name="PlaceHolder 3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801189723" name="PlaceHolder 1"/>
          <p:cNvSpPr>
            <a:spLocks noGrp="1"/>
          </p:cNvSpPr>
          <p:nvPr>
            <p:ph type="title" idx="4294967295"/>
          </p:nvPr>
        </p:nvSpPr>
        <p:spPr bwMode="auto">
          <a:xfrm>
            <a:off x="0" y="349250"/>
            <a:ext cx="11376025" cy="4508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Outcoupling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97268949" name="PlaceHolder 2"/>
          <p:cNvSpPr>
            <a:spLocks noGrp="1"/>
          </p:cNvSpPr>
          <p:nvPr>
            <p:ph idx="4294967295"/>
          </p:nvPr>
        </p:nvSpPr>
        <p:spPr bwMode="auto">
          <a:xfrm>
            <a:off x="0" y="817563"/>
            <a:ext cx="11376025" cy="3794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Cavity/mirror based + electron beam based + cavity dump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219763446" name="Folienzoom 8">
            <a:hlinkClick r:id="rId3" action="ppaction://hlinksldjump"/>
          </p:cNvPr>
          <p:cNvPicPr/>
          <p:nvPr/>
        </p:nvPicPr>
        <p:blipFill>
          <a:blip r:embed="rId4"/>
          <a:stretch/>
        </p:blipFill>
        <p:spPr bwMode="auto">
          <a:xfrm>
            <a:off x="407880" y="177840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543238287" name="Folienzoom 10">
            <a:hlinkClick r:id="rId5" action="ppaction://hlinksldjump"/>
          </p:cNvPr>
          <p:cNvPicPr/>
          <p:nvPr/>
        </p:nvPicPr>
        <p:blipFill>
          <a:blip r:embed="rId6"/>
          <a:stretch/>
        </p:blipFill>
        <p:spPr bwMode="auto">
          <a:xfrm>
            <a:off x="4223880" y="176868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673597178" name="Folienzoom 12">
            <a:hlinkClick r:id="rId7" action="ppaction://hlinksldjump"/>
          </p:cNvPr>
          <p:cNvPicPr/>
          <p:nvPr/>
        </p:nvPicPr>
        <p:blipFill>
          <a:blip r:embed="rId8"/>
          <a:stretch/>
        </p:blipFill>
        <p:spPr bwMode="auto">
          <a:xfrm>
            <a:off x="8039880" y="175608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4034101" name="PlaceHolder 3"/>
          <p:cNvSpPr>
            <a:spLocks noGrp="1"/>
          </p:cNvSpPr>
          <p:nvPr>
            <p:ph type="ftr" idx="15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969858113" name="PlaceHolder 1"/>
          <p:cNvSpPr>
            <a:spLocks noGrp="1"/>
          </p:cNvSpPr>
          <p:nvPr>
            <p:ph type="title" idx="4294967295"/>
          </p:nvPr>
        </p:nvSpPr>
        <p:spPr bwMode="auto">
          <a:xfrm>
            <a:off x="646113" y="349250"/>
            <a:ext cx="11545887" cy="4508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Cavity Based X-ray FELs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58960520" name="PlaceHolder 2"/>
          <p:cNvSpPr>
            <a:spLocks noGrp="1"/>
          </p:cNvSpPr>
          <p:nvPr>
            <p:ph idx="4294967295"/>
          </p:nvPr>
        </p:nvSpPr>
        <p:spPr bwMode="auto">
          <a:xfrm>
            <a:off x="0" y="817563"/>
            <a:ext cx="11376025" cy="3794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Outcoupling (No claim on completeness)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82193318" name="Textfeld 2"/>
          <p:cNvSpPr/>
          <p:nvPr/>
        </p:nvSpPr>
        <p:spPr bwMode="auto">
          <a:xfrm>
            <a:off x="407880" y="1334160"/>
            <a:ext cx="7173720" cy="4539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3"/>
              </a:buBlip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DesySans Office"/>
              </a:rPr>
              <a:t>By X-ray Optics (akin optical lasers)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Thin crystals (down to single µm!) [XFELO]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Diffractive grating | crystal beam splitter [X+X]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“Holy” crystal [XRAFEL]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9544044" name="Grafik 5"/>
          <p:cNvPicPr/>
          <p:nvPr/>
        </p:nvPicPr>
        <p:blipFill>
          <a:blip r:embed="rId5"/>
          <a:stretch/>
        </p:blipFill>
        <p:spPr bwMode="auto">
          <a:xfrm>
            <a:off x="7201080" y="531720"/>
            <a:ext cx="2311200" cy="1655640"/>
          </a:xfrm>
          <a:prstGeom prst="rect">
            <a:avLst/>
          </a:prstGeom>
          <a:ln w="0">
            <a:noFill/>
          </a:ln>
        </p:spPr>
      </p:pic>
      <p:pic>
        <p:nvPicPr>
          <p:cNvPr id="2059944493" name="Grafik 7"/>
          <p:cNvPicPr/>
          <p:nvPr/>
        </p:nvPicPr>
        <p:blipFill>
          <a:blip r:embed="rId6"/>
          <a:stretch/>
        </p:blipFill>
        <p:spPr bwMode="auto">
          <a:xfrm>
            <a:off x="9512280" y="618840"/>
            <a:ext cx="2069640" cy="1568520"/>
          </a:xfrm>
          <a:prstGeom prst="rect">
            <a:avLst/>
          </a:prstGeom>
          <a:ln w="0">
            <a:noFill/>
          </a:ln>
        </p:spPr>
      </p:pic>
      <p:sp>
        <p:nvSpPr>
          <p:cNvPr id="543976487" name="Textfeld 8"/>
          <p:cNvSpPr/>
          <p:nvPr/>
        </p:nvSpPr>
        <p:spPr bwMode="auto">
          <a:xfrm>
            <a:off x="6671160" y="2187720"/>
            <a:ext cx="5380560" cy="3639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lang="en-US" sz="1600" b="0" strike="noStrike" spc="-1">
                <a:solidFill>
                  <a:schemeClr val="dk1"/>
                </a:solidFill>
                <a:latin typeface="DesySans Office"/>
              </a:rPr>
              <a:t>Kolodiej et al., </a:t>
            </a:r>
            <a:r>
              <a:rPr lang="it-IT" sz="1800" b="0" strike="noStrike" spc="-1">
                <a:solidFill>
                  <a:srgbClr val="4D4D4D"/>
                </a:solidFill>
                <a:latin typeface="DesySans Office"/>
              </a:rPr>
              <a:t>J. Appl. Cryst. 49 (2016), 1240–1244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8895435" name="Grafik 11"/>
          <p:cNvPicPr/>
          <p:nvPr/>
        </p:nvPicPr>
        <p:blipFill>
          <a:blip r:embed="rId7"/>
          <a:stretch/>
        </p:blipFill>
        <p:spPr bwMode="auto">
          <a:xfrm>
            <a:off x="5931360" y="3312720"/>
            <a:ext cx="3542400" cy="1685880"/>
          </a:xfrm>
          <a:prstGeom prst="rect">
            <a:avLst/>
          </a:prstGeom>
          <a:ln w="0">
            <a:noFill/>
          </a:ln>
        </p:spPr>
      </p:pic>
      <p:cxnSp>
        <p:nvCxnSpPr>
          <p:cNvPr id="120516980" name="Verbinder: gewinkelt 23"/>
          <p:cNvCxnSpPr/>
          <p:nvPr/>
        </p:nvCxnSpPr>
        <p:spPr bwMode="auto">
          <a:xfrm>
            <a:off x="3775680" y="2527560"/>
            <a:ext cx="3860640" cy="1125000"/>
          </a:xfrm>
          <a:prstGeom prst="bentConnector3">
            <a:avLst>
              <a:gd name="adj1" fmla="val 71621"/>
            </a:avLst>
          </a:prstGeom>
          <a:ln w="28575">
            <a:solidFill>
              <a:srgbClr val="000000"/>
            </a:solidFill>
            <a:tailEnd type="triangle" w="med" len="med"/>
          </a:ln>
        </p:spPr>
      </p:cxnSp>
      <p:cxnSp>
        <p:nvCxnSpPr>
          <p:cNvPr id="715544110" name="Gerade Verbindung mit Pfeil 29"/>
          <p:cNvCxnSpPr/>
          <p:nvPr/>
        </p:nvCxnSpPr>
        <p:spPr bwMode="auto">
          <a:xfrm>
            <a:off x="5765760" y="1847520"/>
            <a:ext cx="1359000" cy="36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94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9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54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1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89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94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9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54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B32F-0A35-4598-9132-3ABFFF50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CBXFEL @</a:t>
            </a:r>
            <a:r>
              <a:rPr lang="de-DE" dirty="0" err="1"/>
              <a:t>EuXFEL</a:t>
            </a:r>
            <a:r>
              <a:rPr lang="de-DE" dirty="0"/>
              <a:t> Team</a:t>
            </a:r>
          </a:p>
        </p:txBody>
      </p:sp>
      <p:pic>
        <p:nvPicPr>
          <p:cNvPr id="6" name="Grafik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6FE65CB-58E4-47A8-A79C-6E4CA9EA7ACB}"/>
              </a:ext>
            </a:extLst>
          </p:cNvPr>
          <p:cNvPicPr/>
          <p:nvPr/>
        </p:nvPicPr>
        <p:blipFill>
          <a:blip r:embed="rId2"/>
          <a:srcRect t="101" b="-173"/>
          <a:stretch/>
        </p:blipFill>
        <p:spPr bwMode="auto">
          <a:xfrm>
            <a:off x="7398360" y="978092"/>
            <a:ext cx="4774320" cy="2220480"/>
          </a:xfrm>
          <a:prstGeom prst="rect">
            <a:avLst/>
          </a:prstGeom>
          <a:ln w="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865C9C2E-DDC3-4C9D-893B-8C0288422C58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2222280" y="1718972"/>
            <a:ext cx="1122840" cy="1121760"/>
          </a:xfrm>
          <a:prstGeom prst="rect">
            <a:avLst/>
          </a:prstGeom>
          <a:ln w="0">
            <a:noFill/>
          </a:ln>
        </p:spPr>
      </p:pic>
      <p:sp>
        <p:nvSpPr>
          <p:cNvPr id="8" name="Textfeld 6">
            <a:extLst>
              <a:ext uri="{FF2B5EF4-FFF2-40B4-BE49-F238E27FC236}">
                <a16:creationId xmlns:a16="http://schemas.microsoft.com/office/drawing/2014/main" id="{B9ED2C58-A540-47A6-8C5C-6E77902F35F9}"/>
              </a:ext>
            </a:extLst>
          </p:cNvPr>
          <p:cNvSpPr/>
          <p:nvPr/>
        </p:nvSpPr>
        <p:spPr bwMode="auto">
          <a:xfrm>
            <a:off x="5495038" y="2947292"/>
            <a:ext cx="2682000" cy="3074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z="1800" b="0" strike="noStrike" spc="0" dirty="0">
                <a:solidFill>
                  <a:schemeClr val="dk1"/>
                </a:solidFill>
              </a:rPr>
              <a:t>Winfried </a:t>
            </a:r>
            <a:r>
              <a:rPr lang="de-DE" sz="1800" b="0" strike="noStrike" spc="0" dirty="0" err="1">
                <a:solidFill>
                  <a:schemeClr val="dk1"/>
                </a:solidFill>
              </a:rPr>
              <a:t>Decking</a:t>
            </a:r>
            <a:r>
              <a:rPr lang="de-DE" sz="1800" b="0" strike="noStrike" spc="0" dirty="0">
                <a:solidFill>
                  <a:schemeClr val="dk1"/>
                </a:solidFill>
              </a:rPr>
              <a:t> </a:t>
            </a:r>
            <a:endParaRPr lang="de-DE" sz="1800" b="0" strike="noStrike" spc="0" dirty="0">
              <a:solidFill>
                <a:srgbClr val="000000"/>
              </a:solidFill>
            </a:endParaRPr>
          </a:p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z="1800" b="0" strike="noStrike" spc="0" dirty="0">
                <a:solidFill>
                  <a:schemeClr val="dk1"/>
                </a:solidFill>
              </a:rPr>
              <a:t>Dirk </a:t>
            </a:r>
            <a:r>
              <a:rPr lang="de-DE" sz="1800" b="0" strike="noStrike" spc="0" dirty="0" err="1">
                <a:solidFill>
                  <a:schemeClr val="dk1"/>
                </a:solidFill>
              </a:rPr>
              <a:t>Lipka</a:t>
            </a:r>
            <a:endParaRPr lang="de-DE" sz="1800" b="0" strike="noStrike" spc="0" dirty="0">
              <a:solidFill>
                <a:srgbClr val="000000"/>
              </a:solidFill>
            </a:endParaRPr>
          </a:p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z="1800" b="0" strike="noStrike" spc="0" dirty="0">
                <a:solidFill>
                  <a:schemeClr val="dk1"/>
                </a:solidFill>
              </a:rPr>
              <a:t>Patrick Rauer</a:t>
            </a:r>
            <a:endParaRPr dirty="0"/>
          </a:p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pc="0" dirty="0">
                <a:solidFill>
                  <a:schemeClr val="dk1"/>
                </a:solidFill>
              </a:rPr>
              <a:t>Matthias Scholz</a:t>
            </a:r>
            <a:endParaRPr dirty="0"/>
          </a:p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z="1800" b="0" strike="noStrike" spc="0" dirty="0">
                <a:solidFill>
                  <a:schemeClr val="dk1"/>
                </a:solidFill>
              </a:rPr>
              <a:t>Marc </a:t>
            </a:r>
            <a:r>
              <a:rPr lang="de-DE" sz="1800" b="0" strike="noStrike" spc="0" dirty="0" err="1">
                <a:solidFill>
                  <a:schemeClr val="dk1"/>
                </a:solidFill>
              </a:rPr>
              <a:t>Guetg</a:t>
            </a:r>
            <a:endParaRPr lang="de-DE" sz="1800" b="0" strike="noStrike" spc="0" dirty="0">
              <a:solidFill>
                <a:srgbClr val="000000"/>
              </a:solidFill>
            </a:endParaRPr>
          </a:p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z="1800" b="0" strike="noStrike" spc="0" dirty="0">
                <a:solidFill>
                  <a:schemeClr val="dk1"/>
                </a:solidFill>
              </a:rPr>
              <a:t>Daniel </a:t>
            </a:r>
            <a:r>
              <a:rPr lang="de-DE" sz="1800" b="0" strike="noStrike" spc="0" dirty="0" err="1">
                <a:solidFill>
                  <a:schemeClr val="dk1"/>
                </a:solidFill>
              </a:rPr>
              <a:t>Thoden</a:t>
            </a:r>
            <a:endParaRPr lang="de-DE" sz="1800" b="0" strike="noStrike" spc="0" dirty="0">
              <a:solidFill>
                <a:srgbClr val="000000"/>
              </a:solidFill>
            </a:endParaRPr>
          </a:p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z="1800" b="0" strike="noStrike" spc="0" dirty="0">
                <a:solidFill>
                  <a:srgbClr val="000000"/>
                </a:solidFill>
              </a:rPr>
              <a:t>Frank </a:t>
            </a:r>
            <a:r>
              <a:rPr lang="de-DE" sz="1800" b="0" strike="noStrike" spc="0" dirty="0" err="1">
                <a:solidFill>
                  <a:srgbClr val="000000"/>
                </a:solidFill>
              </a:rPr>
              <a:t>Mayet</a:t>
            </a:r>
            <a:endParaRPr lang="de-DE" sz="1800" b="0" strike="noStrike" spc="0" dirty="0">
              <a:solidFill>
                <a:srgbClr val="000000"/>
              </a:solidFill>
            </a:endParaRPr>
          </a:p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z="1800" b="0" strike="noStrike" spc="0" dirty="0">
                <a:solidFill>
                  <a:schemeClr val="dk1"/>
                </a:solidFill>
              </a:rPr>
              <a:t>Torsten </a:t>
            </a:r>
            <a:r>
              <a:rPr lang="de-DE" sz="1800" b="0" strike="noStrike" spc="0" dirty="0" err="1">
                <a:solidFill>
                  <a:schemeClr val="dk1"/>
                </a:solidFill>
              </a:rPr>
              <a:t>Wohlenberg</a:t>
            </a:r>
            <a:endParaRPr lang="de-DE" sz="1800" b="0" strike="noStrike" spc="0" dirty="0">
              <a:solidFill>
                <a:srgbClr val="000000"/>
              </a:solidFill>
            </a:endParaRPr>
          </a:p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0" dirty="0">
                <a:solidFill>
                  <a:schemeClr val="dk1"/>
                </a:solidFill>
              </a:rPr>
              <a:t>Lukas Müller</a:t>
            </a:r>
            <a:endParaRPr lang="de-DE" sz="1800" b="0" strike="noStrike" spc="0" dirty="0">
              <a:solidFill>
                <a:srgbClr val="000000"/>
              </a:solidFill>
            </a:endParaRP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624BC740-C971-4211-BB6D-A974C36DEB47}"/>
              </a:ext>
            </a:extLst>
          </p:cNvPr>
          <p:cNvSpPr/>
          <p:nvPr/>
        </p:nvSpPr>
        <p:spPr bwMode="auto">
          <a:xfrm>
            <a:off x="8246520" y="2947292"/>
            <a:ext cx="2682000" cy="3074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5680" indent="-355680" defTabSz="457200">
              <a:lnSpc>
                <a:spcPct val="120000"/>
              </a:lnSpc>
              <a:buSzPct val="100112"/>
              <a:buBlip>
                <a:blip r:embed="rId5"/>
              </a:buBlip>
              <a:defRPr/>
            </a:pPr>
            <a:r>
              <a:rPr lang="de-DE" sz="1800" b="0" strike="noStrike" spc="0" dirty="0">
                <a:solidFill>
                  <a:schemeClr val="dk1"/>
                </a:solidFill>
                <a:latin typeface="Arial"/>
              </a:rPr>
              <a:t>Jörg Roßbach</a:t>
            </a:r>
            <a:endParaRPr lang="de-DE" sz="1800" b="0" strike="noStrike" spc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Grafik 16" descr="Logo DESY">
            <a:extLst>
              <a:ext uri="{FF2B5EF4-FFF2-40B4-BE49-F238E27FC236}">
                <a16:creationId xmlns:a16="http://schemas.microsoft.com/office/drawing/2014/main" id="{3370CEFF-EC73-4517-977E-277B55A2B3C5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5577840" y="1716452"/>
            <a:ext cx="1122120" cy="11228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1" name="Tabelle 2">
            <a:extLst>
              <a:ext uri="{FF2B5EF4-FFF2-40B4-BE49-F238E27FC236}">
                <a16:creationId xmlns:a16="http://schemas.microsoft.com/office/drawing/2014/main" id="{8EE778E1-611D-456A-B32C-71A16DB799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311894"/>
              </p:ext>
            </p:extLst>
          </p:nvPr>
        </p:nvGraphicFramePr>
        <p:xfrm>
          <a:off x="407880" y="2948012"/>
          <a:ext cx="4773959" cy="3328416"/>
        </p:xfrm>
        <a:graphic>
          <a:graphicData uri="http://schemas.openxmlformats.org/drawingml/2006/table">
            <a:tbl>
              <a:tblPr/>
              <a:tblGrid>
                <a:gridCol w="231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7960">
                <a:tc>
                  <a:txBody>
                    <a:bodyPr/>
                    <a:lstStyle/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Immo</a:t>
                      </a: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Bahns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Sara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Casalbuoni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Massimiliano Di Felice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Martin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Dommach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Bertram Friedrich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Jan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Grünert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Wolfgang Freund</a:t>
                      </a: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de-DE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Ivars </a:t>
                      </a:r>
                      <a:r>
                        <a:rPr lang="de-DE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Kapic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3816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Suren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Karabekyan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Andreas Koch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Daniele La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Civita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Liubov</a:t>
                      </a: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Samoylova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Harald Sinn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Maurizio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Vannoni</a:t>
                      </a: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de-DE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A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llesandro</a:t>
                      </a:r>
                      <a:r>
                        <a:rPr lang="en-US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Silenzi</a:t>
                      </a:r>
                      <a:endParaRPr lang="en-US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de-DE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Jia Liu</a:t>
                      </a:r>
                    </a:p>
                    <a:p>
                      <a:pPr marL="355680" indent="-355680" defTabSz="457200">
                        <a:lnSpc>
                          <a:spcPct val="120000"/>
                        </a:lnSpc>
                        <a:buSzPct val="100112"/>
                        <a:buBlip>
                          <a:blip r:embed="rId5"/>
                        </a:buBlip>
                        <a:defRPr/>
                      </a:pPr>
                      <a:r>
                        <a:rPr lang="de-DE" sz="1800" b="0" strike="noStrike" spc="0" dirty="0" err="1">
                          <a:solidFill>
                            <a:srgbClr val="000000"/>
                          </a:solidFill>
                          <a:latin typeface="+mn-lt"/>
                        </a:rPr>
                        <a:t>Naresh</a:t>
                      </a:r>
                      <a:r>
                        <a:rPr lang="de-DE" sz="1800" b="0" strike="noStrike" spc="0" dirty="0">
                          <a:solidFill>
                            <a:srgbClr val="000000"/>
                          </a:solidFill>
                          <a:latin typeface="+mn-lt"/>
                        </a:rPr>
                        <a:t> Kujala</a:t>
                      </a:r>
                    </a:p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endParaRPr lang="de-DE" sz="1800" b="0" strike="noStrike" spc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3816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654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8866237" name="PlaceHolder 3"/>
          <p:cNvSpPr>
            <a:spLocks noGrp="1"/>
          </p:cNvSpPr>
          <p:nvPr>
            <p:ph type="ftr" idx="15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328453591" name="PlaceHolder 1"/>
          <p:cNvSpPr>
            <a:spLocks noGrp="1"/>
          </p:cNvSpPr>
          <p:nvPr>
            <p:ph type="title" idx="4294967295"/>
          </p:nvPr>
        </p:nvSpPr>
        <p:spPr bwMode="auto">
          <a:xfrm>
            <a:off x="646113" y="349250"/>
            <a:ext cx="11545887" cy="4508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Cavity Based X-ray FELs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11697970" name="PlaceHolder 2"/>
          <p:cNvSpPr>
            <a:spLocks noGrp="1"/>
          </p:cNvSpPr>
          <p:nvPr>
            <p:ph idx="4294967295"/>
          </p:nvPr>
        </p:nvSpPr>
        <p:spPr bwMode="auto">
          <a:xfrm>
            <a:off x="0" y="817563"/>
            <a:ext cx="11376025" cy="3794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Outcoupling (No claim on completeness)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92297441" name="Textfeld 2"/>
          <p:cNvSpPr/>
          <p:nvPr/>
        </p:nvSpPr>
        <p:spPr bwMode="auto">
          <a:xfrm>
            <a:off x="407880" y="1334160"/>
            <a:ext cx="7173720" cy="4539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3"/>
              </a:buBlip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DesySans Office"/>
              </a:rPr>
              <a:t>By Electron Phase Space Distribution [XRAFEL]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Short electron bunches ()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4006630" name="Grafik 21"/>
          <p:cNvPicPr/>
          <p:nvPr/>
        </p:nvPicPr>
        <p:blipFill>
          <a:blip r:embed="rId5"/>
          <a:stretch/>
        </p:blipFill>
        <p:spPr bwMode="auto">
          <a:xfrm>
            <a:off x="996480" y="2668680"/>
            <a:ext cx="9886680" cy="3342240"/>
          </a:xfrm>
          <a:prstGeom prst="rect">
            <a:avLst/>
          </a:prstGeom>
          <a:ln w="0">
            <a:noFill/>
          </a:ln>
        </p:spPr>
      </p:pic>
      <p:pic>
        <p:nvPicPr>
          <p:cNvPr id="1795068087" name="Grafik 22"/>
          <p:cNvPicPr/>
          <p:nvPr/>
        </p:nvPicPr>
        <p:blipFill>
          <a:blip r:embed="rId6"/>
          <a:stretch/>
        </p:blipFill>
        <p:spPr bwMode="auto">
          <a:xfrm>
            <a:off x="996480" y="2667600"/>
            <a:ext cx="9886680" cy="3342240"/>
          </a:xfrm>
          <a:prstGeom prst="rect">
            <a:avLst/>
          </a:prstGeom>
          <a:ln w="0">
            <a:noFill/>
          </a:ln>
        </p:spPr>
      </p:pic>
      <p:pic>
        <p:nvPicPr>
          <p:cNvPr id="949037074" name="Grafik 26"/>
          <p:cNvPicPr/>
          <p:nvPr/>
        </p:nvPicPr>
        <p:blipFill>
          <a:blip r:embed="rId7"/>
          <a:stretch/>
        </p:blipFill>
        <p:spPr bwMode="auto">
          <a:xfrm>
            <a:off x="996480" y="2678400"/>
            <a:ext cx="9886680" cy="3342240"/>
          </a:xfrm>
          <a:prstGeom prst="rect">
            <a:avLst/>
          </a:prstGeom>
          <a:ln w="0">
            <a:noFill/>
          </a:ln>
        </p:spPr>
      </p:pic>
      <p:sp>
        <p:nvSpPr>
          <p:cNvPr id="2093250155" name="Rechteck 24"/>
          <p:cNvSpPr/>
          <p:nvPr/>
        </p:nvSpPr>
        <p:spPr bwMode="auto">
          <a:xfrm>
            <a:off x="6257880" y="3939480"/>
            <a:ext cx="1583280" cy="1460880"/>
          </a:xfrm>
          <a:prstGeom prst="rect">
            <a:avLst/>
          </a:prstGeom>
          <a:noFill/>
          <a:ln w="28575">
            <a:solidFill>
              <a:srgbClr val="911128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12999"/>
              </a:lnSpc>
              <a:tabLst>
                <a:tab pos="0" algn="l"/>
              </a:tabLst>
              <a:defRPr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606662" name="Rechteck 25"/>
          <p:cNvSpPr/>
          <p:nvPr/>
        </p:nvSpPr>
        <p:spPr bwMode="auto">
          <a:xfrm>
            <a:off x="8265240" y="4838760"/>
            <a:ext cx="1583280" cy="561600"/>
          </a:xfrm>
          <a:prstGeom prst="rect">
            <a:avLst/>
          </a:prstGeom>
          <a:noFill/>
          <a:ln w="28575">
            <a:solidFill>
              <a:srgbClr val="911128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12999"/>
              </a:lnSpc>
              <a:tabLst>
                <a:tab pos="0" algn="l"/>
              </a:tabLst>
              <a:defRPr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9873117" name="Grafik 27"/>
          <p:cNvPicPr/>
          <p:nvPr/>
        </p:nvPicPr>
        <p:blipFill>
          <a:blip r:embed="rId8"/>
          <a:stretch/>
        </p:blipFill>
        <p:spPr bwMode="auto">
          <a:xfrm>
            <a:off x="997200" y="2678400"/>
            <a:ext cx="9886680" cy="3342240"/>
          </a:xfrm>
          <a:prstGeom prst="rect">
            <a:avLst/>
          </a:prstGeom>
          <a:ln w="0">
            <a:noFill/>
          </a:ln>
        </p:spPr>
      </p:pic>
      <p:pic>
        <p:nvPicPr>
          <p:cNvPr id="1298965418" name="Grafik 28"/>
          <p:cNvPicPr/>
          <p:nvPr/>
        </p:nvPicPr>
        <p:blipFill>
          <a:blip r:embed="rId9"/>
          <a:stretch/>
        </p:blipFill>
        <p:spPr bwMode="auto">
          <a:xfrm>
            <a:off x="1055160" y="2675519"/>
            <a:ext cx="10098360" cy="334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297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0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0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06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25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0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06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25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0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96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844111" name="PlaceHolder 3"/>
          <p:cNvSpPr>
            <a:spLocks noGrp="1"/>
          </p:cNvSpPr>
          <p:nvPr>
            <p:ph type="ftr" idx="15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812341858" name="PlaceHolder 1"/>
          <p:cNvSpPr>
            <a:spLocks noGrp="1"/>
          </p:cNvSpPr>
          <p:nvPr>
            <p:ph type="title" idx="4294967295"/>
          </p:nvPr>
        </p:nvSpPr>
        <p:spPr bwMode="auto">
          <a:xfrm>
            <a:off x="646113" y="349250"/>
            <a:ext cx="11545887" cy="4508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Cavity Based X-ray FELs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68074291" name="PlaceHolder 2"/>
          <p:cNvSpPr>
            <a:spLocks noGrp="1"/>
          </p:cNvSpPr>
          <p:nvPr>
            <p:ph idx="4294967295"/>
          </p:nvPr>
        </p:nvSpPr>
        <p:spPr bwMode="auto">
          <a:xfrm>
            <a:off x="0" y="817563"/>
            <a:ext cx="11376025" cy="3794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Outcoupling (No claim on completeness)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40602916" name="Textfeld 2"/>
          <p:cNvSpPr/>
          <p:nvPr/>
        </p:nvSpPr>
        <p:spPr bwMode="auto">
          <a:xfrm>
            <a:off x="407880" y="1334160"/>
            <a:ext cx="9664200" cy="4539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3"/>
              </a:buBlip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DesySans Office"/>
              </a:rPr>
              <a:t>By Electron Phase Space Distribution [XRAFEL]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Short electron bunches ()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Use chirped (frequency-shift)/compressed electron beam (increased bandwidth)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14840331" name="Grafik 5"/>
          <p:cNvPicPr/>
          <p:nvPr/>
        </p:nvPicPr>
        <p:blipFill>
          <a:blip r:embed="rId5"/>
          <a:stretch/>
        </p:blipFill>
        <p:spPr bwMode="auto">
          <a:xfrm>
            <a:off x="791640" y="2534760"/>
            <a:ext cx="4048200" cy="3057120"/>
          </a:xfrm>
          <a:prstGeom prst="rect">
            <a:avLst/>
          </a:prstGeom>
          <a:ln w="0">
            <a:noFill/>
          </a:ln>
        </p:spPr>
      </p:pic>
      <p:pic>
        <p:nvPicPr>
          <p:cNvPr id="1492252353" name="Grafik 9"/>
          <p:cNvPicPr/>
          <p:nvPr/>
        </p:nvPicPr>
        <p:blipFill>
          <a:blip r:embed="rId6"/>
          <a:stretch/>
        </p:blipFill>
        <p:spPr bwMode="auto">
          <a:xfrm>
            <a:off x="5223600" y="2535840"/>
            <a:ext cx="4848480" cy="3056040"/>
          </a:xfrm>
          <a:prstGeom prst="rect">
            <a:avLst/>
          </a:prstGeom>
          <a:ln w="0">
            <a:noFill/>
          </a:ln>
        </p:spPr>
      </p:pic>
      <p:sp>
        <p:nvSpPr>
          <p:cNvPr id="124545980" name="Textfeld 10"/>
          <p:cNvSpPr/>
          <p:nvPr/>
        </p:nvSpPr>
        <p:spPr bwMode="auto">
          <a:xfrm>
            <a:off x="939960" y="5688720"/>
            <a:ext cx="3688920" cy="3639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lang="en-US" sz="1600" b="0" strike="noStrike" spc="-1">
                <a:solidFill>
                  <a:schemeClr val="dk1"/>
                </a:solidFill>
                <a:latin typeface="DesySans Office"/>
              </a:rPr>
              <a:t>Tang et al., PRAB 25</a:t>
            </a:r>
            <a:r>
              <a:rPr lang="it-IT" sz="1800" b="0" strike="noStrike" spc="-1">
                <a:solidFill>
                  <a:srgbClr val="4D4D4D"/>
                </a:solidFill>
                <a:latin typeface="DesySans Office"/>
              </a:rPr>
              <a:t> (2022),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08070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4390266" name="PlaceHolder 3"/>
          <p:cNvSpPr>
            <a:spLocks noGrp="1"/>
          </p:cNvSpPr>
          <p:nvPr>
            <p:ph type="ftr" idx="15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062168871" name="PlaceHolder 1"/>
          <p:cNvSpPr>
            <a:spLocks noGrp="1"/>
          </p:cNvSpPr>
          <p:nvPr>
            <p:ph type="title" idx="4294967295"/>
          </p:nvPr>
        </p:nvSpPr>
        <p:spPr bwMode="auto">
          <a:xfrm>
            <a:off x="646113" y="349250"/>
            <a:ext cx="11545887" cy="4508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Cavity Based X-ray FELs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82232585" name="PlaceHolder 2"/>
          <p:cNvSpPr>
            <a:spLocks noGrp="1"/>
          </p:cNvSpPr>
          <p:nvPr>
            <p:ph idx="4294967295"/>
          </p:nvPr>
        </p:nvSpPr>
        <p:spPr bwMode="auto">
          <a:xfrm>
            <a:off x="0" y="817563"/>
            <a:ext cx="11376025" cy="3794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Outcoupling (No claim on completeness)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01449467" name="Textfeld 2"/>
          <p:cNvSpPr/>
          <p:nvPr/>
        </p:nvSpPr>
        <p:spPr bwMode="auto">
          <a:xfrm>
            <a:off x="407880" y="1334160"/>
            <a:ext cx="7173720" cy="4539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3"/>
              </a:buBlip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DesySans Office"/>
              </a:rPr>
              <a:t>By Electron Phase Space Distribution [XRAFEL]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Short electron bunches ()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Use chirped/compressed electron beam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Use microbunch rotation + afterburner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1296695" name="Grafik 3"/>
          <p:cNvPicPr/>
          <p:nvPr/>
        </p:nvPicPr>
        <p:blipFill>
          <a:blip r:embed="rId5"/>
          <a:stretch/>
        </p:blipFill>
        <p:spPr bwMode="auto">
          <a:xfrm>
            <a:off x="1622880" y="3396600"/>
            <a:ext cx="8953560" cy="2476440"/>
          </a:xfrm>
          <a:prstGeom prst="rect">
            <a:avLst/>
          </a:prstGeom>
          <a:ln w="0">
            <a:noFill/>
          </a:ln>
        </p:spPr>
      </p:pic>
      <p:pic>
        <p:nvPicPr>
          <p:cNvPr id="2113987951" name="Grafik 9"/>
          <p:cNvPicPr/>
          <p:nvPr/>
        </p:nvPicPr>
        <p:blipFill>
          <a:blip r:embed="rId6"/>
          <a:stretch/>
        </p:blipFill>
        <p:spPr bwMode="auto">
          <a:xfrm>
            <a:off x="9218520" y="964080"/>
            <a:ext cx="2760840" cy="2248560"/>
          </a:xfrm>
          <a:prstGeom prst="rect">
            <a:avLst/>
          </a:prstGeom>
          <a:ln w="0">
            <a:noFill/>
          </a:ln>
        </p:spPr>
      </p:pic>
      <p:pic>
        <p:nvPicPr>
          <p:cNvPr id="146607164" name="Grafik 10"/>
          <p:cNvPicPr/>
          <p:nvPr/>
        </p:nvPicPr>
        <p:blipFill>
          <a:blip r:embed="rId7"/>
          <a:stretch/>
        </p:blipFill>
        <p:spPr bwMode="auto">
          <a:xfrm>
            <a:off x="6439680" y="938160"/>
            <a:ext cx="2759040" cy="2334600"/>
          </a:xfrm>
          <a:prstGeom prst="rect">
            <a:avLst/>
          </a:prstGeom>
          <a:ln w="0">
            <a:noFill/>
          </a:ln>
        </p:spPr>
      </p:pic>
      <p:cxnSp>
        <p:nvCxnSpPr>
          <p:cNvPr id="699653608" name="Gerade Verbindung mit Pfeil 12"/>
          <p:cNvCxnSpPr/>
          <p:nvPr/>
        </p:nvCxnSpPr>
        <p:spPr bwMode="auto">
          <a:xfrm flipH="1">
            <a:off x="5168880" y="2479680"/>
            <a:ext cx="1362240" cy="1572120"/>
          </a:xfrm>
          <a:prstGeom prst="straightConnector1">
            <a:avLst/>
          </a:prstGeom>
          <a:ln w="9525">
            <a:solidFill>
              <a:srgbClr val="000000"/>
            </a:solidFill>
            <a:tailEnd type="triangle" w="med" len="med"/>
          </a:ln>
        </p:spPr>
      </p:cxnSp>
      <p:cxnSp>
        <p:nvCxnSpPr>
          <p:cNvPr id="46095084" name="Gerade Verbindung mit Pfeil 17"/>
          <p:cNvCxnSpPr/>
          <p:nvPr/>
        </p:nvCxnSpPr>
        <p:spPr bwMode="auto">
          <a:xfrm flipH="1">
            <a:off x="6451560" y="2689560"/>
            <a:ext cx="3453840" cy="1546200"/>
          </a:xfrm>
          <a:prstGeom prst="straightConnector1">
            <a:avLst/>
          </a:prstGeom>
          <a:ln w="9525">
            <a:solidFill>
              <a:srgbClr val="000000"/>
            </a:solidFill>
            <a:tailEnd type="triangle" w="med" len="med"/>
          </a:ln>
        </p:spPr>
      </p:cxnSp>
      <p:sp>
        <p:nvSpPr>
          <p:cNvPr id="1590666484" name="Textfeld 19"/>
          <p:cNvSpPr/>
          <p:nvPr/>
        </p:nvSpPr>
        <p:spPr bwMode="auto">
          <a:xfrm>
            <a:off x="3518280" y="5898960"/>
            <a:ext cx="4927320" cy="3639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lang="en-US" sz="1600" b="0" strike="noStrike" spc="-1">
                <a:solidFill>
                  <a:schemeClr val="dk1"/>
                </a:solidFill>
                <a:latin typeface="DesySans Office"/>
              </a:rPr>
              <a:t>Margraf et al., Proc. of IPAC2020</a:t>
            </a:r>
            <a:r>
              <a:rPr lang="it-IT" sz="1800" b="0" strike="noStrike" spc="-1">
                <a:solidFill>
                  <a:srgbClr val="4D4D4D"/>
                </a:solidFill>
                <a:latin typeface="DesySans Office"/>
              </a:rPr>
              <a:t>, </a:t>
            </a:r>
            <a:r>
              <a:rPr lang="en-US" sz="1600" b="0" strike="noStrike" spc="-1">
                <a:solidFill>
                  <a:schemeClr val="dk1"/>
                </a:solidFill>
                <a:latin typeface="DesySans Office"/>
              </a:rPr>
              <a:t>WEVIR03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6070257" name="PlaceHolder 3"/>
          <p:cNvSpPr>
            <a:spLocks noGrp="1"/>
          </p:cNvSpPr>
          <p:nvPr>
            <p:ph type="ftr" idx="15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556781862" name="PlaceHolder 1"/>
          <p:cNvSpPr>
            <a:spLocks noGrp="1"/>
          </p:cNvSpPr>
          <p:nvPr>
            <p:ph type="title" idx="4294967295"/>
          </p:nvPr>
        </p:nvSpPr>
        <p:spPr bwMode="auto">
          <a:xfrm>
            <a:off x="646113" y="349250"/>
            <a:ext cx="11545887" cy="4508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Cavity Based X-ray FELs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55561175" name="PlaceHolder 2"/>
          <p:cNvSpPr>
            <a:spLocks noGrp="1"/>
          </p:cNvSpPr>
          <p:nvPr>
            <p:ph idx="4294967295"/>
          </p:nvPr>
        </p:nvSpPr>
        <p:spPr bwMode="auto">
          <a:xfrm>
            <a:off x="0" y="817563"/>
            <a:ext cx="11376025" cy="3794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Outcoupling (No claim on completeness)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16486938" name="Textfeld 2"/>
          <p:cNvSpPr/>
          <p:nvPr/>
        </p:nvSpPr>
        <p:spPr bwMode="auto">
          <a:xfrm>
            <a:off x="407880" y="1334160"/>
            <a:ext cx="7173720" cy="4539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3"/>
              </a:buBlip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DesySans Office"/>
              </a:rPr>
              <a:t>Cavity dump (single shot, close to 100% outcoupling)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Single shot increased electron chirp [XRAFEL]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Pulsed crystal heating by external laser [X+X]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Passive crystal heating [X+X]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86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86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2393912" name="Titel 5"/>
          <p:cNvSpPr>
            <a:spLocks noGrp="1"/>
          </p:cNvSpPr>
          <p:nvPr>
            <p:ph type="title"/>
          </p:nvPr>
        </p:nvSpPr>
        <p:spPr bwMode="auto">
          <a:xfrm>
            <a:off x="611189" y="597932"/>
            <a:ext cx="10956924" cy="780540"/>
          </a:xfrm>
        </p:spPr>
        <p:txBody>
          <a:bodyPr/>
          <a:lstStyle/>
          <a:p>
            <a:pPr>
              <a:defRPr/>
            </a:pPr>
            <a:r>
              <a:rPr lang="de-DE" sz="3200" i="1" dirty="0" err="1"/>
              <a:t>Wavelength</a:t>
            </a:r>
            <a:r>
              <a:rPr lang="de-DE" sz="3200" i="1" dirty="0"/>
              <a:t> </a:t>
            </a:r>
            <a:r>
              <a:rPr lang="de-DE" sz="3200" i="1" dirty="0" err="1"/>
              <a:t>tunability</a:t>
            </a:r>
            <a:r>
              <a:rPr lang="de-DE" sz="3200" i="1" dirty="0"/>
              <a:t> </a:t>
            </a:r>
            <a:r>
              <a:rPr lang="de-DE" sz="3200" i="1" dirty="0" err="1"/>
              <a:t>for</a:t>
            </a:r>
            <a:r>
              <a:rPr lang="de-DE" sz="3200" i="1" dirty="0"/>
              <a:t> XFELOs</a:t>
            </a:r>
            <a:endParaRPr lang="en-US" sz="3200" dirty="0"/>
          </a:p>
        </p:txBody>
      </p:sp>
      <p:pic>
        <p:nvPicPr>
          <p:cNvPr id="1989080945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6164" y="1467665"/>
            <a:ext cx="9184525" cy="4301173"/>
          </a:xfrm>
          <a:prstGeom prst="rect">
            <a:avLst/>
          </a:prstGeom>
        </p:spPr>
      </p:pic>
      <p:sp>
        <p:nvSpPr>
          <p:cNvPr id="698676659" name="Inhaltsplatzhalter 2"/>
          <p:cNvSpPr/>
          <p:nvPr/>
        </p:nvSpPr>
        <p:spPr bwMode="auto">
          <a:xfrm>
            <a:off x="515863" y="4490517"/>
            <a:ext cx="11140992" cy="388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74903" marR="0" lvl="1" indent="-374903" algn="l" defTabSz="457200">
              <a:lnSpc>
                <a:spcPct val="100000"/>
              </a:lnSpc>
              <a:spcBef>
                <a:spcPts val="719"/>
              </a:spcBef>
              <a:spcAft>
                <a:spcPts val="0"/>
              </a:spcAft>
              <a:buSzPct val="100112"/>
              <a:buBlip>
                <a:blip r:embed="rId4"/>
              </a:buBlip>
              <a:defRPr/>
            </a:pPr>
            <a:r>
              <a:rPr lang="de-DE" sz="1800" b="0" strike="noStrike" cap="none" spc="0">
                <a:solidFill>
                  <a:srgbClr val="000000"/>
                </a:solidFill>
                <a:latin typeface="Arial"/>
                <a:ea typeface="Arial"/>
              </a:rPr>
              <a:t>At XFELOs: Wavelength fixed by Bragg Angle </a:t>
            </a:r>
            <a:r>
              <a:rPr lang="de-DE" sz="1800" b="0" strike="noStrike" cap="none" spc="0">
                <a:solidFill>
                  <a:srgbClr val="000000"/>
                </a:solidFill>
                <a:latin typeface="DesySans Office"/>
                <a:ea typeface="DesySans Office"/>
                <a:cs typeface="DesySans Office"/>
              </a:rPr>
              <a:t>Ɵ</a:t>
            </a:r>
            <a:r>
              <a:rPr lang="de-DE" sz="1800" b="0" strike="noStrike" cap="none" spc="0" baseline="-25000">
                <a:solidFill>
                  <a:srgbClr val="000000"/>
                </a:solidFill>
                <a:latin typeface="Arial"/>
                <a:ea typeface="Arial"/>
              </a:rPr>
              <a:t>B</a:t>
            </a:r>
            <a:endParaRPr lang="de-DE" sz="1800" b="0" strike="noStrike" cap="none" spc="0">
              <a:solidFill>
                <a:srgbClr val="000000"/>
              </a:solidFill>
              <a:latin typeface="Arial"/>
              <a:ea typeface="Arial"/>
            </a:endParaRPr>
          </a:p>
          <a:p>
            <a:pPr marL="374903" marR="0" lvl="1" indent="-374903" algn="l" defTabSz="457200">
              <a:lnSpc>
                <a:spcPct val="100000"/>
              </a:lnSpc>
              <a:spcBef>
                <a:spcPts val="719"/>
              </a:spcBef>
              <a:spcAft>
                <a:spcPts val="0"/>
              </a:spcAft>
              <a:buSzPct val="100112"/>
              <a:buBlip>
                <a:blip r:embed="rId4"/>
              </a:buBlip>
              <a:defRPr/>
            </a:pPr>
            <a:r>
              <a:rPr lang="de-DE" sz="1800" b="0" strike="noStrike" cap="none" spc="0">
                <a:solidFill>
                  <a:srgbClr val="000000"/>
                </a:solidFill>
                <a:latin typeface="Arial"/>
                <a:ea typeface="Arial"/>
              </a:rPr>
              <a:t>Problem for wavelength tuning: </a:t>
            </a:r>
            <a:r>
              <a:rPr lang="de-DE" sz="1800" b="0" i="0" u="none" strike="noStrike" cap="none" spc="0">
                <a:solidFill>
                  <a:srgbClr val="000000"/>
                </a:solidFill>
                <a:latin typeface="DesySans Office"/>
                <a:ea typeface="DesySans Office"/>
                <a:cs typeface="DesySans Office"/>
              </a:rPr>
              <a:t>Ɵ</a:t>
            </a:r>
            <a:r>
              <a:rPr lang="de-DE" sz="1800" b="0" i="0" u="none" strike="noStrike" cap="none" spc="0" baseline="-25000">
                <a:solidFill>
                  <a:srgbClr val="000000"/>
                </a:solidFill>
                <a:latin typeface="Arial"/>
                <a:ea typeface="Arial"/>
                <a:cs typeface="Arial"/>
              </a:rPr>
              <a:t>B</a:t>
            </a:r>
            <a:r>
              <a:rPr lang="de-DE" sz="1800" b="0" strike="noStrike" cap="none" spc="0">
                <a:solidFill>
                  <a:srgbClr val="000000"/>
                </a:solidFill>
                <a:latin typeface="Arial"/>
                <a:ea typeface="Arial"/>
              </a:rPr>
              <a:t> needs to be the same for all crystals (assuming same reflection order), while also keeping the total path lengths stable —&gt; For cavities with n</a:t>
            </a:r>
            <a:r>
              <a:rPr lang="de-DE" sz="1800" b="0" strike="noStrike" cap="none" spc="0" baseline="-25000">
                <a:solidFill>
                  <a:srgbClr val="000000"/>
                </a:solidFill>
                <a:latin typeface="Arial"/>
                <a:ea typeface="Arial"/>
              </a:rPr>
              <a:t>Crystal</a:t>
            </a:r>
            <a:r>
              <a:rPr lang="de-DE" sz="1800" b="0" strike="noStrike" cap="none" spc="0">
                <a:solidFill>
                  <a:srgbClr val="000000"/>
                </a:solidFill>
                <a:latin typeface="Arial"/>
                <a:ea typeface="Arial"/>
              </a:rPr>
              <a:t>&lt;=4, we need huge translational travel ranges or have very limited tunability</a:t>
            </a:r>
          </a:p>
          <a:p>
            <a:pPr marL="374903" marR="0" lvl="1" indent="-374903" algn="l" defTabSz="457200">
              <a:lnSpc>
                <a:spcPct val="100000"/>
              </a:lnSpc>
              <a:spcBef>
                <a:spcPts val="719"/>
              </a:spcBef>
              <a:spcAft>
                <a:spcPts val="0"/>
              </a:spcAft>
              <a:buSzPct val="100112"/>
              <a:buBlip>
                <a:blip r:embed="rId4"/>
              </a:buBlip>
              <a:defRPr/>
            </a:pPr>
            <a:r>
              <a:rPr lang="de-DE" sz="1800" b="0" strike="noStrike" cap="none" spc="0">
                <a:solidFill>
                  <a:srgbClr val="000000"/>
                </a:solidFill>
                <a:latin typeface="Arial"/>
                <a:ea typeface="Arial"/>
              </a:rPr>
              <a:t>Idea: Extent to six mirrors and opening to all three dimensions </a:t>
            </a:r>
            <a:endParaRPr sz="1800" b="0" strike="noStrike" cap="none" spc="0"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D95D25-7BF7-4027-B669-8F517366EAF1}"/>
              </a:ext>
            </a:extLst>
          </p:cNvPr>
          <p:cNvSpPr/>
          <p:nvPr/>
        </p:nvSpPr>
        <p:spPr>
          <a:xfrm>
            <a:off x="9886950" y="-311427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Yuri </a:t>
            </a:r>
            <a:r>
              <a:rPr lang="de-DE" dirty="0" err="1"/>
              <a:t>Shyd‘ko</a:t>
            </a:r>
            <a:r>
              <a:rPr lang="de-DE" dirty="0"/>
              <a:t>, </a:t>
            </a:r>
            <a:r>
              <a:rPr lang="en-US" i="1" dirty="0"/>
              <a:t>Feasibility of X-Ray Cavities for Free Electron Laser Oscillators,</a:t>
            </a:r>
            <a:r>
              <a:rPr lang="de-DE" dirty="0"/>
              <a:t> ICFA Beam Dynamics Newsletter, vol. 60, 2013.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C5C16-E853-4EC5-9CE3-F4264FEFE389}"/>
              </a:ext>
            </a:extLst>
          </p:cNvPr>
          <p:cNvSpPr txBox="1"/>
          <p:nvPr/>
        </p:nvSpPr>
        <p:spPr bwMode="auto">
          <a:xfrm>
            <a:off x="8623598" y="846011"/>
            <a:ext cx="3168352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Feasibility of X-Ray Cavities for Free Electron Laser Oscillators</a:t>
            </a:r>
          </a:p>
          <a:p>
            <a:r>
              <a:rPr lang="en-US" sz="1400" dirty="0"/>
              <a:t>Yuri </a:t>
            </a:r>
            <a:r>
              <a:rPr lang="en-US" sz="1400" dirty="0" err="1"/>
              <a:t>Shyd’ko</a:t>
            </a:r>
            <a:r>
              <a:rPr lang="en-US" sz="1400" dirty="0"/>
              <a:t>, IFCA Beam Dynamics Newsletter 60, 71-83 (2013)</a:t>
            </a:r>
            <a:endParaRPr lang="en-DE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EC67D-172F-4AF3-9C32-DE6BF72E0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52688" y="1595178"/>
            <a:ext cx="713220" cy="71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Tm="23285"/>
    </mc:Choice>
    <mc:Fallback xmlns="" xmlns:m="http://schemas.openxmlformats.org/officeDocument/2006/math" xmlns:w="http://schemas.openxmlformats.org/wordprocessingml/2006/main">
      <p:transition advClick="1" advTm="2328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074303E-2497-4CA7-991E-3B679FAC21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3675798" name="Inhaltsplatzhalter 2"/>
              <p:cNvSpPr/>
              <p:nvPr/>
            </p:nvSpPr>
            <p:spPr bwMode="auto">
              <a:xfrm>
                <a:off x="276265" y="3633267"/>
                <a:ext cx="11649892" cy="3888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marL="374902" marR="0" lvl="1" indent="-374902" algn="l" defTabSz="457200">
                  <a:lnSpc>
                    <a:spcPct val="112999"/>
                  </a:lnSpc>
                  <a:spcBef>
                    <a:spcPts val="1798"/>
                  </a:spcBef>
                  <a:spcAft>
                    <a:spcPts val="0"/>
                  </a:spcAft>
                  <a:buSzPct val="100112"/>
                  <a:buBlip>
                    <a:blip r:embed="rId3"/>
                  </a:buBlip>
                  <a:defRPr lang="en-US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1800" b="0" strike="noStrike" cap="none" spc="0">
                    <a:solidFill>
                      <a:srgbClr val="000000"/>
                    </a:solidFill>
                    <a:latin typeface="Arial"/>
                    <a:ea typeface="Arial"/>
                  </a:rPr>
                  <a:t>Six Mirror cavity:</a:t>
                </a:r>
                <a:endParaRPr sz="1800" b="0" strike="noStrike" cap="none" spc="0">
                  <a:latin typeface="Arial"/>
                </a:endParaRPr>
              </a:p>
              <a:p>
                <a:pPr marL="731520" marR="0" lvl="1" indent="-374902" algn="l" defTabSz="457200">
                  <a:lnSpc>
                    <a:spcPct val="125000"/>
                  </a:lnSpc>
                  <a:spcBef>
                    <a:spcPts val="430"/>
                  </a:spcBef>
                  <a:spcAft>
                    <a:spcPts val="0"/>
                  </a:spcAft>
                  <a:buSzPct val="100112"/>
                  <a:buBlip>
                    <a:blip r:embed="rId4"/>
                  </a:buBlip>
                  <a:defRPr/>
                </a:pP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Crystals C1(')/C3(') in x-z plane, with fixed spaxing H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x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 in x, but same z and y</a:t>
                </a:r>
                <a:endParaRPr sz="1800" b="0" i="0" u="none" strike="noStrike" cap="none" spc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  <a:p>
                <a:pPr marL="731520" marR="0" lvl="1" indent="-374902" algn="l" defTabSz="457200">
                  <a:lnSpc>
                    <a:spcPct val="125000"/>
                  </a:lnSpc>
                  <a:spcBef>
                    <a:spcPts val="430"/>
                  </a:spcBef>
                  <a:spcAft>
                    <a:spcPts val="0"/>
                  </a:spcAft>
                  <a:buSzPct val="100112"/>
                  <a:buBlip>
                    <a:blip r:embed="rId4"/>
                  </a:buBlip>
                  <a:defRPr/>
                </a:pP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Crystal C2(') with tunable offsets H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y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 in y and H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z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 in z and fixed offset H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x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/2 in x</a:t>
                </a:r>
              </a:p>
              <a:p>
                <a:pPr marL="731520" marR="0" lvl="1" indent="-374902" algn="l" defTabSz="457200">
                  <a:lnSpc>
                    <a:spcPct val="125000"/>
                  </a:lnSpc>
                  <a:spcBef>
                    <a:spcPts val="430"/>
                  </a:spcBef>
                  <a:spcAft>
                    <a:spcPts val="0"/>
                  </a:spcAft>
                  <a:buSzPct val="100112"/>
                  <a:buBlip>
                    <a:blip r:embed="rId4"/>
                  </a:buBlip>
                  <a:defRPr/>
                </a:pP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Same angle 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DesySans Office"/>
                    <a:ea typeface="DesySans Office"/>
                    <a:cs typeface="DesySans Office"/>
                  </a:rPr>
                  <a:t>Ɵ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B</a:t>
                </a:r>
                <a:r>
                  <a:rPr lang="de-DE" sz="1800" b="0" strike="noStrike" cap="none" spc="0">
                    <a:latin typeface="Arial"/>
                  </a:rPr>
                  <a:t> for all crystals if (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𝑥</m:t>
                                </m:r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;</m:t>
                                </m:r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r>
                  <a:rPr lang="de-DE" sz="1800" b="0" strike="noStrike" cap="none" spc="0">
                    <a:latin typeface="Arial"/>
                  </a:rPr>
                  <a:t>= rotation around x;y-axis of crystal C</a:t>
                </a:r>
                <a:r>
                  <a:rPr lang="de-DE" sz="1800" b="0" strike="noStrike" cap="none" spc="0" baseline="-25000">
                    <a:latin typeface="Arial"/>
                  </a:rPr>
                  <a:t>i</a:t>
                </a:r>
                <a:r>
                  <a:rPr lang="de-DE" sz="1800" b="0" strike="noStrike" cap="none" spc="0">
                    <a:latin typeface="Arial"/>
                  </a:rPr>
                  <a:t>):</a:t>
                </a:r>
                <a:br>
                  <a:rPr lang="de-DE" sz="1800" b="0" strike="noStrike" cap="none" spc="0">
                    <a:latin typeface="Arial"/>
                  </a:rPr>
                </a:b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x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1;3</m:t>
                                </m:r>
                              </m:sub>
                            </m:sSub>
                          </m:sup>
                        </m:sSup>
                        <m:r>
                          <a:rPr lang="de-DE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de-DE" sz="1800" b="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sz="1800" b="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𝑡𝑎𝑛</m:t>
                                </m:r>
                              </m:e>
                              <m:sup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2</m:t>
                                    </m:r>
                                    <m:func>
                                      <m:funcPr>
                                        <m:ctrlPr>
                                          <a:rPr lang="de-DE" sz="1800" b="0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𝑐𝑜𝑠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de-DE" sz="1800" i="1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  <a:cs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800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  <a:cs typeface="Cambria Math"/>
                                              </a:rPr>
                                              <m:t>𝛩</m:t>
                                            </m:r>
                                          </m:e>
                                          <m:sub>
                                            <m:r>
                                              <a:rPr lang="de-DE" sz="1800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  <a:cs typeface="Cambria Math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de-DE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4</m:t>
                                        </m:r>
                                        <m:func>
                                          <m:funcPr>
                                            <m:ctrlPr>
                                              <a:rPr lang="de-DE" sz="1800" i="1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  <a:cs typeface="Cambria Math"/>
                                              </a:rPr>
                                            </m:ctrlPr>
                                          </m:funcPr>
                                          <m:fName>
                                            <m:sSup>
                                              <m:sSupPr>
                                                <m:ctrlPr>
                                                  <a:rPr lang="de-DE" sz="1800" i="1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/>
                                                    <a:cs typeface="Cambria Math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de-DE" sz="1800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  <a:cs typeface="Cambria Math"/>
                                                  </a:rPr>
                                                  <m:t>𝑠𝑖𝑛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de-DE" sz="1800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  <a:cs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sz="1800" i="1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/>
                                                    <a:cs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sz="1800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  <a:cs typeface="Cambria Math"/>
                                                  </a:rPr>
                                                  <m:t>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sz="1800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  <a:cs typeface="Cambria Math"/>
                                                  </a:rPr>
                                                  <m:t>𝐵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func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r>
                  <a:rPr lang="de-DE" sz="1800" b="1" strike="noStrike" cap="none" spc="0">
                    <a:latin typeface="Arial"/>
                  </a:rPr>
                  <a:t>, 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x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de-DE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de-DE" sz="1800" b="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sz="1800" b="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−</m:t>
                                </m:r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80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de-DE" sz="1800" b="0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𝑐𝑜𝑠</m:t>
                                        </m:r>
                                      </m:fName>
                                      <m:e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1800" i="1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  <a:cs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800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  <a:cs typeface="Cambria Math"/>
                                              </a:rPr>
                                              <m:t>𝛩</m:t>
                                            </m:r>
                                          </m:e>
                                          <m:sub>
                                            <m:r>
                                              <a:rPr lang="de-DE" sz="1800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  <a:cs typeface="Cambria Math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de-DE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de-DE" sz="1800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𝛩</m:t>
                                        </m:r>
                                      </m:e>
                                      <m:sub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r>
                  <a:rPr lang="de-DE" sz="1800" b="1" strike="noStrike" cap="none" spc="0">
                    <a:latin typeface="Arial"/>
                  </a:rPr>
                  <a:t>, 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y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  <m:r>
                          <a:rPr lang="de-DE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de-DE" sz="1800" b="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sz="1800" b="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𝑐𝑜𝑠</m:t>
                                </m:r>
                              </m:e>
                              <m:sup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−0.5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de-DE" sz="1800" b="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de-DE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4−</m:t>
                                    </m:r>
                                    <m:f>
                                      <m:fPr>
                                        <m:ctrlPr>
                                          <a:rPr lang="de-DE" sz="1800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8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func>
                                          <m:funcPr>
                                            <m:ctrlPr>
                                              <a:rPr lang="de-DE" sz="1800" i="1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  <a:cs typeface="Cambria Math"/>
                                              </a:rPr>
                                            </m:ctrlPr>
                                          </m:funcPr>
                                          <m:fName>
                                            <m:sSup>
                                              <m:sSupPr>
                                                <m:ctrlPr>
                                                  <a:rPr lang="de-DE" sz="1800" i="1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/>
                                                    <a:cs typeface="Cambria Math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de-DE" sz="1800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  <a:cs typeface="Cambria Math"/>
                                                  </a:rPr>
                                                  <m:t>𝑡𝑎𝑛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de-DE" sz="1800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  <a:cs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sz="1800" i="1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/>
                                                    <a:cs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sz="1800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  <a:cs typeface="Cambria Math"/>
                                                  </a:rPr>
                                                  <m:t>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sz="1800" u="none" strike="noStrike" cap="none" spc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  <a:cs typeface="Cambria Math"/>
                                                  </a:rPr>
                                                  <m:t>𝐵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den>
                                    </m:f>
                                  </m:e>
                                </m:rad>
                              </m:e>
                            </m:d>
                          </m:e>
                        </m:func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r>
                  <a:rPr lang="de-DE" sz="1800" b="1" i="0" u="none" strike="noStrike" cap="none" spc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rPr>
                  <a:t>,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y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3</m:t>
                                </m:r>
                              </m:sub>
                            </m:sSub>
                          </m:sup>
                        </m:sSup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 =−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y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r>
                  <a:rPr lang="de-DE" sz="1800" b="1" strike="noStrike" cap="none" spc="0">
                    <a:latin typeface="Arial"/>
                  </a:rPr>
                  <a:t>,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y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de-DE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=0</m:t>
                        </m:r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sz="1800" b="1" i="0" u="none" strike="noStrike" cap="none" spc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</mc:Choice>
        <mc:Fallback xmlns="">
          <p:sp>
            <p:nvSpPr>
              <p:cNvPr id="293675798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65" y="3633267"/>
                <a:ext cx="11649892" cy="3888720"/>
              </a:xfrm>
              <a:prstGeom prst="rect">
                <a:avLst/>
              </a:prstGeom>
              <a:blipFill>
                <a:blip r:embed="rId5"/>
                <a:stretch>
                  <a:fillRect t="-1724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0684928" name="Picture 6"/>
          <p:cNvPicPr/>
          <p:nvPr/>
        </p:nvPicPr>
        <p:blipFill>
          <a:blip r:embed="rId6"/>
          <a:stretch/>
        </p:blipFill>
        <p:spPr bwMode="auto">
          <a:xfrm>
            <a:off x="2707485" y="991487"/>
            <a:ext cx="6548400" cy="2916720"/>
          </a:xfrm>
          <a:prstGeom prst="rect">
            <a:avLst/>
          </a:prstGeom>
          <a:ln w="0">
            <a:noFill/>
          </a:ln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3A14DA17-F9B5-4E82-A601-5CE9B442FE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1189" y="216932"/>
            <a:ext cx="10956924" cy="780540"/>
          </a:xfrm>
        </p:spPr>
        <p:txBody>
          <a:bodyPr/>
          <a:lstStyle/>
          <a:p>
            <a:pPr>
              <a:defRPr/>
            </a:pPr>
            <a:r>
              <a:rPr lang="de-DE" sz="3200" i="1" dirty="0" err="1"/>
              <a:t>Wavelength</a:t>
            </a:r>
            <a:r>
              <a:rPr lang="de-DE" sz="3200" i="1" dirty="0"/>
              <a:t> </a:t>
            </a:r>
            <a:r>
              <a:rPr lang="de-DE" sz="3200" i="1" dirty="0" err="1"/>
              <a:t>tunability</a:t>
            </a:r>
            <a:r>
              <a:rPr lang="de-DE" sz="3200" i="1" dirty="0"/>
              <a:t> </a:t>
            </a:r>
            <a:r>
              <a:rPr lang="de-DE" sz="3200" i="1" dirty="0" err="1"/>
              <a:t>for</a:t>
            </a:r>
            <a:r>
              <a:rPr lang="de-DE" sz="3200" i="1" dirty="0"/>
              <a:t> XFELOs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Tm="23285"/>
    </mc:Choice>
    <mc:Fallback xmlns="" xmlns:m="http://schemas.openxmlformats.org/officeDocument/2006/math" xmlns:w="http://schemas.openxmlformats.org/wordprocessingml/2006/main">
      <p:transition advClick="1" advTm="2328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62ABFA9-5090-4F02-8DF0-C0980154C6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558361" name="Inhaltsplatzhalter 2"/>
              <p:cNvSpPr/>
              <p:nvPr/>
            </p:nvSpPr>
            <p:spPr bwMode="auto">
              <a:xfrm>
                <a:off x="276265" y="3633267"/>
                <a:ext cx="11727184" cy="2329381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marL="374902" marR="0" lvl="1" indent="-374902" algn="l" defTabSz="457200">
                  <a:lnSpc>
                    <a:spcPct val="112999"/>
                  </a:lnSpc>
                  <a:spcBef>
                    <a:spcPts val="1798"/>
                  </a:spcBef>
                  <a:spcAft>
                    <a:spcPts val="0"/>
                  </a:spcAft>
                  <a:buSzPct val="100112"/>
                  <a:buBlip>
                    <a:blip r:embed="rId3"/>
                  </a:buBlip>
                  <a:defRPr lang="en-US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1800" b="0" strike="noStrike" cap="none" spc="0">
                    <a:solidFill>
                      <a:srgbClr val="000000"/>
                    </a:solidFill>
                    <a:latin typeface="Arial"/>
                    <a:ea typeface="Arial"/>
                  </a:rPr>
                  <a:t>Six Mirror cavity:</a:t>
                </a:r>
                <a:endParaRPr sz="1800" b="0" strike="noStrike" cap="none" spc="0">
                  <a:latin typeface="Arial"/>
                </a:endParaRPr>
              </a:p>
              <a:p>
                <a:pPr marL="731520" marR="0" lvl="1" indent="-374902" algn="l" defTabSz="457200">
                  <a:lnSpc>
                    <a:spcPct val="125000"/>
                  </a:lnSpc>
                  <a:spcBef>
                    <a:spcPts val="430"/>
                  </a:spcBef>
                  <a:spcAft>
                    <a:spcPts val="0"/>
                  </a:spcAft>
                  <a:buSzPct val="100112"/>
                  <a:buBlip>
                    <a:blip r:embed="rId4"/>
                  </a:buBlip>
                  <a:defRPr/>
                </a:pP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When changing 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DesySans Office"/>
                    <a:ea typeface="DesySans Office"/>
                    <a:cs typeface="DesySans Office"/>
                  </a:rPr>
                  <a:t>Ɵ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B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, offset H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y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 in y and H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z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 in z for crystal C2 and C2'   need to be changed. Also, in order to  keep the total cavity length L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C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, the z-position of all downstream Crystals C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1-3 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need to be changed by ΔL:</a:t>
                </a:r>
                <a:b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</a:br>
                <mc:AlternateContent>
                  <mc:Choice Requires="a14"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sz="1800" i="1" u="none" strike="noStrike" cap="none" spc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y</m:t>
                            </m:r>
                          </m:sub>
                        </m:sSub>
                        <m:r>
                          <a:rPr lang="de-DE" sz="1800" u="none" strike="noStrike" cap="none" spc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de-DE" sz="1800" i="1" u="none" strike="noStrike" cap="none" spc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𝑥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de-DE" sz="1800" b="0" i="1" u="none" strike="noStrike" cap="none" spc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4</m:t>
                            </m:r>
                            <m:func>
                              <m:funcPr>
                                <m:ctrlPr>
                                  <a:rPr lang="de-DE" sz="1800" i="1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sz="1800" i="1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𝑠𝑖𝑛</m:t>
                                    </m:r>
                                  </m:e>
                                  <m:sup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de-DE" sz="1800" i="1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𝛩</m:t>
                                    </m:r>
                                  </m:e>
                                  <m:sub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−1</m:t>
                            </m:r>
                          </m:e>
                        </m:rad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, </a:t>
                </a:r>
                <mc:AlternateContent>
                  <mc:Choice Requires="a14"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sz="1800" i="1" u="none" strike="noStrike" cap="none" spc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z</m:t>
                            </m:r>
                          </m:sub>
                        </m:sSub>
                        <m:r>
                          <a:rPr lang="de-DE" sz="1800" u="none" strike="noStrike" cap="none" spc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de-DE" sz="1800" i="1" u="none" strike="noStrike" cap="none" spc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𝑥</m:t>
                            </m:r>
                          </m:sub>
                        </m:sSub>
                        <m:f>
                          <m:fPr>
                            <m:ctrlPr>
                              <a:rPr lang="de-DE" sz="1800" i="1" u="none" strike="noStrike" cap="none" spc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de-DE" sz="1800" b="0" i="1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de-DE" sz="1800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𝑐𝑜𝑠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sz="1800" i="1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2</m:t>
                                    </m:r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𝛩</m:t>
                                    </m:r>
                                  </m:e>
                                  <m:sub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de-DE" sz="1800" b="0" i="1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de-DE" sz="1800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𝑐𝑜𝑠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sz="1800" i="1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𝛩</m:t>
                                    </m:r>
                                  </m:e>
                                  <m:sub>
                                    <m:r>
                                      <a:rPr lang="de-DE" sz="1800" u="none" strike="noStrike" cap="none" spc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de-DE" sz="1800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 </m:t>
                                </m:r>
                              </m:e>
                            </m:func>
                          </m:den>
                        </m:f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,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de-DE" sz="1800" u="none" strike="noStrike" cap="none" spc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𝛥</m:t>
                        </m:r>
                        <m:r>
                          <a:rPr lang="de-DE" sz="1800" u="none" strike="noStrike" cap="none" spc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𝐿</m:t>
                        </m:r>
                        <m:r>
                          <a:rPr lang="de-DE" sz="1800" u="none" strike="noStrike" cap="none" spc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=−2</m:t>
                        </m:r>
                        <m:sSub>
                          <m:sSubPr>
                            <m:ctrlPr>
                              <a:rPr lang="de-DE" sz="1800" i="1" u="none" strike="noStrike" cap="none" spc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de-DE" sz="1800" u="none" strike="noStrike" cap="none" spc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/</m:t>
                        </m:r>
                        <m:func>
                          <m:funcPr>
                            <m:ctrlPr>
                              <a:rPr lang="de-DE" sz="1800" b="0" i="1" u="none" strike="noStrike" cap="none" spc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uncPr>
                          <m:fName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𝑐𝑜𝑠</m:t>
                            </m:r>
                          </m:fName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𝛩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de-DE" sz="1800" u="none" strike="noStrike" cap="none" spc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 </m:t>
                            </m:r>
                          </m:e>
                        </m:func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lang="de-DE" sz="1800" b="0" i="0" u="none" strike="noStrike" cap="none" spc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  <a:p>
                <a:pPr marL="641159" marR="0" lvl="1" indent="-284040" algn="l" defTabSz="457200">
                  <a:lnSpc>
                    <a:spcPct val="125000"/>
                  </a:lnSpc>
                  <a:spcBef>
                    <a:spcPts val="430"/>
                  </a:spcBef>
                  <a:spcAft>
                    <a:spcPts val="0"/>
                  </a:spcAft>
                  <a:buSzPct val="100112"/>
                  <a:buBlip>
                    <a:blip r:embed="rId5"/>
                  </a:buBlip>
                  <a:defRPr/>
                </a:pP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All offsets scale proportional with H</a:t>
                </a:r>
                <a:r>
                  <a:rPr lang="de-DE" sz="1800" b="0" i="0" u="none" strike="noStrike" cap="none" spc="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x</a:t>
                </a:r>
                <a:r>
                  <a:rPr lang="de-DE" sz="1800" b="0" i="0" u="none" strike="noStrike" cap="none" spc="0">
                    <a:solidFill>
                      <a:srgbClr val="000000"/>
                    </a:solidFill>
                    <a:latin typeface="Arial"/>
                    <a:cs typeface="Arial"/>
                  </a:rPr>
                  <a:t>: </a:t>
                </a:r>
                <a:r>
                  <a:rPr lang="de-DE" sz="1800" b="0" i="0" u="none" strike="noStrike" cap="none" spc="0">
                    <a:solidFill>
                      <a:srgbClr val="C00000"/>
                    </a:solidFill>
                    <a:latin typeface="Arial"/>
                    <a:cs typeface="Arial"/>
                  </a:rPr>
                  <a:t>The smaller the </a:t>
                </a:r>
                <a:r>
                  <a:rPr lang="de-DE" sz="1800" b="0" i="0" u="none" strike="noStrike" cap="none" spc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rPr>
                  <a:t>H</a:t>
                </a:r>
                <a:r>
                  <a:rPr lang="de-DE" sz="1800" b="0" i="0" u="none" strike="noStrike" cap="none" spc="0" baseline="-2500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rPr>
                  <a:t>x</a:t>
                </a:r>
                <a:r>
                  <a:rPr lang="de-DE" sz="1800" b="0" i="0" u="none" strike="noStrike" cap="none" spc="0">
                    <a:solidFill>
                      <a:srgbClr val="C00000"/>
                    </a:solidFill>
                    <a:latin typeface="Arial"/>
                    <a:cs typeface="Arial"/>
                  </a:rPr>
                  <a:t>, the smaller the necessary range in other offsets</a:t>
                </a:r>
                <a:endParaRPr sz="1800" b="0" i="0" u="none" strike="noStrike" cap="none" spc="0">
                  <a:solidFill>
                    <a:srgbClr val="C00000"/>
                  </a:solidFill>
                  <a:latin typeface="Arial"/>
                  <a:cs typeface="Arial"/>
                </a:endParaRPr>
              </a:p>
              <a:p>
                <a:pPr marL="731520" marR="0" lvl="1" indent="-374902" algn="l" defTabSz="457200">
                  <a:lnSpc>
                    <a:spcPct val="125000"/>
                  </a:lnSpc>
                  <a:spcBef>
                    <a:spcPts val="430"/>
                  </a:spcBef>
                  <a:spcAft>
                    <a:spcPts val="0"/>
                  </a:spcAft>
                  <a:buSzPct val="100112"/>
                  <a:buBlip>
                    <a:blip r:embed="rId4"/>
                  </a:buBlip>
                  <a:defRPr/>
                </a:pPr>
                <a:endParaRPr lang="de-DE" sz="1800" b="0" i="0" u="none" strike="noStrike" cap="none" spc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</mc:Choice>
        <mc:Fallback xmlns="">
          <p:sp>
            <p:nvSpPr>
              <p:cNvPr id="167558361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65" y="3633267"/>
                <a:ext cx="11727184" cy="2329381"/>
              </a:xfrm>
              <a:prstGeom prst="rect">
                <a:avLst/>
              </a:prstGeom>
              <a:blipFill>
                <a:blip r:embed="rId6"/>
                <a:stretch>
                  <a:fillRect t="-288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54563602" name="Picture 6"/>
          <p:cNvPicPr/>
          <p:nvPr/>
        </p:nvPicPr>
        <p:blipFill>
          <a:blip r:embed="rId7"/>
          <a:stretch/>
        </p:blipFill>
        <p:spPr bwMode="auto">
          <a:xfrm>
            <a:off x="2707485" y="991487"/>
            <a:ext cx="6548400" cy="2916720"/>
          </a:xfrm>
          <a:prstGeom prst="rect">
            <a:avLst/>
          </a:prstGeom>
          <a:ln w="0">
            <a:noFill/>
          </a:ln>
        </p:spPr>
      </p:pic>
      <p:sp>
        <p:nvSpPr>
          <p:cNvPr id="1252903276" name="Inhaltsplatzhalter 2"/>
          <p:cNvSpPr/>
          <p:nvPr/>
        </p:nvSpPr>
        <p:spPr bwMode="auto">
          <a:xfrm>
            <a:off x="407988" y="5875110"/>
            <a:ext cx="10943640" cy="388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5000"/>
              </a:lnSpc>
              <a:spcBef>
                <a:spcPts val="430"/>
              </a:spcBef>
              <a:buNone/>
              <a:defRPr/>
            </a:pPr>
            <a:endParaRPr lang="en-US" sz="1800" b="0" strike="noStrike" spc="0">
              <a:latin typeface="Arial"/>
            </a:endParaRP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AFF619C3-B045-4DD8-9EFD-F134076E24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03223" y="260072"/>
            <a:ext cx="10956924" cy="780540"/>
          </a:xfrm>
        </p:spPr>
        <p:txBody>
          <a:bodyPr/>
          <a:lstStyle/>
          <a:p>
            <a:pPr>
              <a:defRPr/>
            </a:pPr>
            <a:r>
              <a:rPr lang="de-DE" sz="3200" i="1" dirty="0" err="1"/>
              <a:t>Wavelength</a:t>
            </a:r>
            <a:r>
              <a:rPr lang="de-DE" sz="3200" i="1" dirty="0"/>
              <a:t> </a:t>
            </a:r>
            <a:r>
              <a:rPr lang="de-DE" sz="3200" i="1" dirty="0" err="1"/>
              <a:t>tunability</a:t>
            </a:r>
            <a:r>
              <a:rPr lang="de-DE" sz="3200" i="1" dirty="0"/>
              <a:t> </a:t>
            </a:r>
            <a:r>
              <a:rPr lang="de-DE" sz="3200" i="1" dirty="0" err="1"/>
              <a:t>for</a:t>
            </a:r>
            <a:r>
              <a:rPr lang="de-DE" sz="3200" i="1" dirty="0"/>
              <a:t> XFELOs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Tm="23285"/>
    </mc:Choice>
    <mc:Fallback xmlns="" xmlns:m="http://schemas.openxmlformats.org/officeDocument/2006/math" xmlns:w="http://schemas.openxmlformats.org/wordprocessingml/2006/main">
      <p:transition advClick="1" advTm="23285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C24D1CA-EA8D-4E43-A3F7-0C72A79598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15515430" name="Inhaltsplatzhalter 2"/>
          <p:cNvSpPr/>
          <p:nvPr/>
        </p:nvSpPr>
        <p:spPr bwMode="auto">
          <a:xfrm>
            <a:off x="407988" y="5875110"/>
            <a:ext cx="10943640" cy="388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5000"/>
              </a:lnSpc>
              <a:spcBef>
                <a:spcPts val="430"/>
              </a:spcBef>
              <a:buNone/>
              <a:defRPr/>
            </a:pPr>
            <a:endParaRPr lang="en-US" sz="1800" b="0" strike="noStrike" spc="0">
              <a:latin typeface="Arial"/>
            </a:endParaRPr>
          </a:p>
        </p:txBody>
      </p:sp>
      <p:pic>
        <p:nvPicPr>
          <p:cNvPr id="519150423" name="Picture 5191504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10099" y="1830298"/>
            <a:ext cx="7240950" cy="2893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4048192" name="Inhaltsplatzhalter 2"/>
              <p:cNvSpPr/>
              <p:nvPr/>
            </p:nvSpPr>
            <p:spPr bwMode="auto">
              <a:xfrm>
                <a:off x="276264" y="5157267"/>
                <a:ext cx="10943640" cy="717841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marL="374902" marR="0" lvl="1" indent="-374902" algn="l" defTabSz="457200">
                  <a:lnSpc>
                    <a:spcPct val="112999"/>
                  </a:lnSpc>
                  <a:spcBef>
                    <a:spcPts val="1798"/>
                  </a:spcBef>
                  <a:spcAft>
                    <a:spcPts val="0"/>
                  </a:spcAft>
                  <a:buSzPct val="100112"/>
                  <a:buBlip>
                    <a:blip r:embed="rId4"/>
                  </a:buBlip>
                  <a:defRPr lang="en-US" sz="1800" b="0" i="0" u="none" strike="noStrike" cap="none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1800" b="0" strike="noStrike" cap="none" spc="0">
                    <a:solidFill>
                      <a:srgbClr val="000000"/>
                    </a:solidFill>
                    <a:latin typeface="Arial"/>
                    <a:ea typeface="Arial"/>
                  </a:rPr>
                  <a:t>Import note: The angle for 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y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3</m:t>
                                </m:r>
                              </m:sub>
                            </m:sSub>
                          </m:sup>
                        </m:sSup>
                        <m:r>
                          <a:rPr lang="de-DE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=−</m:t>
                        </m:r>
                        <m:sSup>
                          <m:sSupPr>
                            <m:ctrlPr>
                              <a:rPr lang="de-DE" sz="1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y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de-DE" sz="18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r>
                  <a:rPr lang="de-DE" sz="1800" b="0" strike="noStrike" cap="none" spc="0">
                    <a:solidFill>
                      <a:srgbClr val="000000"/>
                    </a:solidFill>
                    <a:latin typeface="Arial"/>
                    <a:ea typeface="Arial"/>
                  </a:rPr>
                  <a:t> </a:t>
                </a:r>
                <a:endParaRPr sz="1800" b="0" strike="noStrike" cap="none" spc="0">
                  <a:latin typeface="Arial"/>
                </a:endParaRPr>
              </a:p>
              <a:p>
                <a:pPr lvl="1" algn="l" defTabSz="457200">
                  <a:lnSpc>
                    <a:spcPct val="125000"/>
                  </a:lnSpc>
                  <a:spcBef>
                    <a:spcPts val="430"/>
                  </a:spcBef>
                  <a:spcAft>
                    <a:spcPts val="0"/>
                  </a:spcAft>
                  <a:defRPr/>
                </a:pPr>
                <a:endParaRPr lang="de-DE" sz="1800" b="0" i="0" u="none" strike="noStrike" cap="none" spc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</mc:Choice>
        <mc:Fallback xmlns="">
          <p:sp>
            <p:nvSpPr>
              <p:cNvPr id="504048192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64" y="5157267"/>
                <a:ext cx="10943640" cy="717841"/>
              </a:xfrm>
              <a:prstGeom prst="rect">
                <a:avLst/>
              </a:prstGeom>
              <a:blipFill>
                <a:blip r:embed="rId5"/>
                <a:stretch>
                  <a:fillRect t="-339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3753070" name="Picture 25375306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7501" y="2116048"/>
            <a:ext cx="4023360" cy="2660904"/>
          </a:xfrm>
          <a:prstGeom prst="rect">
            <a:avLst/>
          </a:prstGeom>
        </p:spPr>
      </p:pic>
      <p:sp>
        <p:nvSpPr>
          <p:cNvPr id="11" name="Titel 5">
            <a:extLst>
              <a:ext uri="{FF2B5EF4-FFF2-40B4-BE49-F238E27FC236}">
                <a16:creationId xmlns:a16="http://schemas.microsoft.com/office/drawing/2014/main" id="{F808619F-B2C5-4582-9F41-B4DF9FD8B2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1189" y="597932"/>
            <a:ext cx="10956924" cy="780540"/>
          </a:xfrm>
        </p:spPr>
        <p:txBody>
          <a:bodyPr/>
          <a:lstStyle/>
          <a:p>
            <a:pPr>
              <a:defRPr/>
            </a:pPr>
            <a:r>
              <a:rPr lang="de-DE" sz="3200" i="1" dirty="0" err="1"/>
              <a:t>Wavelength</a:t>
            </a:r>
            <a:r>
              <a:rPr lang="de-DE" sz="3200" i="1" dirty="0"/>
              <a:t> </a:t>
            </a:r>
            <a:r>
              <a:rPr lang="de-DE" sz="3200" i="1" dirty="0" err="1"/>
              <a:t>tunability</a:t>
            </a:r>
            <a:r>
              <a:rPr lang="de-DE" sz="3200" i="1" dirty="0"/>
              <a:t> </a:t>
            </a:r>
            <a:r>
              <a:rPr lang="de-DE" sz="3200" i="1" dirty="0" err="1"/>
              <a:t>for</a:t>
            </a:r>
            <a:r>
              <a:rPr lang="de-DE" sz="3200" i="1" dirty="0"/>
              <a:t> XFELOs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Tm="23285"/>
    </mc:Choice>
    <mc:Fallback xmlns="" xmlns:m="http://schemas.openxmlformats.org/officeDocument/2006/math" xmlns:w="http://schemas.openxmlformats.org/wordprocessingml/2006/main">
      <p:transition advClick="1" advTm="2328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7327861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CBXFEL –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wavelength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71D3341-14FB-41FE-9E7C-FDF348C2E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81311427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815975" y="1634765"/>
            <a:ext cx="11376025" cy="379412"/>
          </a:xfrm>
        </p:spPr>
        <p:txBody>
          <a:bodyPr/>
          <a:lstStyle/>
          <a:p>
            <a:pPr>
              <a:defRPr/>
            </a:pPr>
            <a:r>
              <a:rPr lang="en-US" dirty="0"/>
              <a:t>If tunability too mechanically demanding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54570487" name="Tabelle 5"/>
              <p:cNvGraphicFramePr>
                <a:graphicFrameLocks noGrp="1"/>
              </p:cNvGraphicFramePr>
              <p:nvPr/>
            </p:nvGraphicFramePr>
            <p:xfrm>
              <a:off x="407987" y="2043835"/>
              <a:ext cx="11193465" cy="3302713"/>
            </p:xfrm>
            <a:graphic>
              <a:graphicData uri="http://schemas.openxmlformats.org/drawingml/2006/table">
                <a:tbl>
                  <a:tblPr bandRow="1"/>
                  <a:tblGrid>
                    <a:gridCol w="9255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005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6686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668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6686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56686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99453">
                    <a:tc rowSpan="2" gridSpan="2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Fixed photon energies [eV]</a:t>
                          </a:r>
                          <a:endParaRPr/>
                        </a:p>
                      </a:txBody>
                      <a:tcPr marL="60782" marR="60782" marT="30391" marB="30391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FFFFFF">
                            <a:alpha val="20000"/>
                          </a:srgbClr>
                        </a:solid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Reflection order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9525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9453">
                    <a:tc gridSpan="2" vMerge="1"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endParaRPr lang="en-US" sz="2400" b="1" i="0">
                            <a:latin typeface="DesySans Office"/>
                          </a:endParaRPr>
                        </a:p>
                      </a:txBody>
                      <a:tcPr marL="60782" marR="60782" marT="30391" marB="30391" vert="eaVert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9525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FFFFFF">
                            <a:alpha val="20000"/>
                          </a:srgb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C&lt;400&gt;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C&lt;111&gt;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C&lt;333&gt;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C&lt;444&gt;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9453">
                    <a:tc rowSpan="4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Cavity geometry</a:t>
                          </a:r>
                          <a:endParaRPr/>
                        </a:p>
                      </a:txBody>
                      <a:tcPr marL="60782" marR="60782" marT="30391" marB="30391" vert="eaVert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9525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4 mirrors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24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0">
                                      <a:latin typeface="Cambria Math"/>
                                    </a:rPr>
                                    <m:t> 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400" b="0" i="0">
                                      <a:latin typeface="Cambria Math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de-DE" sz="2400" b="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2400" b="0" i="1">
                                  <a:latin typeface="Cambria Math"/>
                                </a:rPr>
                                <m:t>=45</m:t>
                              </m:r>
                            </m:oMath>
                          </a14:m>
                          <a:r>
                            <a:rPr lang="en-US" sz="2400">
                              <a:latin typeface="DesySans Office"/>
                            </a:rPr>
                            <a:t>°)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8950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4250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12770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17000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9453">
                    <a:tc vMerge="1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2400">
                            <a:latin typeface="DesySans Office"/>
                          </a:endParaRPr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9525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3 mirrors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24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0">
                                      <a:latin typeface="Cambria Math"/>
                                    </a:rPr>
                                    <m:t> 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400" b="0" i="0">
                                      <a:latin typeface="Cambria Math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de-DE" sz="2400" b="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2400" b="0" i="1">
                                  <a:latin typeface="Cambria Math"/>
                                </a:rPr>
                                <m:t>=60</m:t>
                              </m:r>
                            </m:oMath>
                          </a14:m>
                          <a:r>
                            <a:rPr lang="en-US" sz="2400">
                              <a:latin typeface="DesySans Office"/>
                            </a:rPr>
                            <a:t>°)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8027.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3467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10428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13900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9453">
                    <a:tc vMerge="1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2400">
                            <a:latin typeface="DesySans Office"/>
                          </a:endParaRPr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9525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2 mirrors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24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0">
                                      <a:latin typeface="Cambria Math"/>
                                    </a:rPr>
                                    <m:t> 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400" b="0" i="0">
                                      <a:latin typeface="Cambria Math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de-DE" sz="2400" b="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2400" b="0" i="1">
                                  <a:latin typeface="Cambria Math"/>
                                </a:rPr>
                                <m:t>=90</m:t>
                              </m:r>
                            </m:oMath>
                          </a14:m>
                          <a:r>
                            <a:rPr lang="en-US" sz="2400">
                              <a:latin typeface="DesySans Office"/>
                            </a:rPr>
                            <a:t>°)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6952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3010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9030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12040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99453">
                    <a:tc vMerge="1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2400">
                            <a:latin typeface="DesySans Office"/>
                          </a:endParaRPr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9525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6 mirrors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24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0">
                                      <a:latin typeface="Cambria Math"/>
                                    </a:rPr>
                                    <m:t> (35°&lt;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400" b="0" i="0">
                                      <a:latin typeface="Cambria Math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de-DE" sz="2400" b="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2400" b="0" i="1">
                                  <a:latin typeface="Cambria Math"/>
                                </a:rPr>
                                <m:t>=75</m:t>
                              </m:r>
                            </m:oMath>
                          </a14:m>
                          <a:r>
                            <a:rPr lang="en-US" sz="2400">
                              <a:latin typeface="DesySans Office"/>
                            </a:rPr>
                            <a:t>°)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7200-12100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3100-5250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9350-15745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12470-21000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54570487" name="Tabelle 5"/>
              <p:cNvGraphicFramePr>
                <a:graphicFrameLocks noGrp="1"/>
              </p:cNvGraphicFramePr>
              <p:nvPr/>
            </p:nvGraphicFramePr>
            <p:xfrm>
              <a:off x="407987" y="2043835"/>
              <a:ext cx="11193465" cy="3302713"/>
            </p:xfrm>
            <a:graphic>
              <a:graphicData uri="http://schemas.openxmlformats.org/drawingml/2006/table">
                <a:tbl>
                  <a:tblPr bandRow="1"/>
                  <a:tblGrid>
                    <a:gridCol w="9255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005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6686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668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6686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56686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99453">
                    <a:tc rowSpan="2" gridSpan="2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Fixed photon energies [eV]</a:t>
                          </a:r>
                          <a:endParaRPr/>
                        </a:p>
                      </a:txBody>
                      <a:tcPr marL="60782" marR="60782" marT="30391" marB="30391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FFFFFF">
                            <a:alpha val="20000"/>
                          </a:srgbClr>
                        </a:solid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Reflection order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9525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9453">
                    <a:tc gridSpan="2" vMerge="1"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endParaRPr lang="en-US" sz="2400" b="1" i="0">
                            <a:latin typeface="DesySans Office"/>
                          </a:endParaRPr>
                        </a:p>
                      </a:txBody>
                      <a:tcPr marL="60782" marR="60782" marT="30391" marB="30391" vert="eaVert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9525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FFFFFF">
                            <a:alpha val="20000"/>
                          </a:srgb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C&lt;400&gt;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C&lt;111&gt;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C&lt;333&gt;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C&lt;444&gt;</a:t>
                          </a:r>
                          <a:endParaRPr/>
                        </a:p>
                      </a:txBody>
                      <a:tcPr marL="60782" marR="60782" marT="30391" marB="30391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solidFill>
                            <a:schemeClr val="tx1"/>
                          </a:solidFill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9453">
                    <a:tc rowSpan="4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 b="1" i="0">
                              <a:latin typeface="DesySans Office"/>
                            </a:rPr>
                            <a:t>Cavity geometry</a:t>
                          </a:r>
                          <a:endParaRPr/>
                        </a:p>
                      </a:txBody>
                      <a:tcPr marL="60782" marR="60782" marT="30391" marB="30391" vert="eaVert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9525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blipFill>
                          <a:blip r:embed="rId3"/>
                          <a:stretch>
                            <a:fillRect l="-23135" t="-212195" r="-156773" b="-3902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8950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4250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12770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17000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solidFill>
                            <a:schemeClr val="tx1"/>
                          </a:solidFill>
                        </a:lnT>
                        <a:lnB w="12700" algn="ctr"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9453">
                    <a:tc vMerge="1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2400">
                            <a:latin typeface="DesySans Office"/>
                          </a:endParaRPr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9525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blipFill>
                          <a:blip r:embed="rId3"/>
                          <a:stretch>
                            <a:fillRect l="-23135" t="-312195" r="-156773" b="-2902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8027.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3467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10428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13900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9453">
                    <a:tc vMerge="1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2400">
                            <a:latin typeface="DesySans Office"/>
                          </a:endParaRPr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9525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blipFill>
                          <a:blip r:embed="rId3"/>
                          <a:stretch>
                            <a:fillRect l="-23135" t="-407229" r="-156773" b="-186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6952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3010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9030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12040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805448">
                    <a:tc vMerge="1"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2400">
                            <a:latin typeface="DesySans Office"/>
                          </a:endParaRPr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9525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solidFill>
                            <a:schemeClr val="tx1"/>
                          </a:solidFill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blipFill>
                          <a:blip r:embed="rId3"/>
                          <a:stretch>
                            <a:fillRect l="-23135" t="-318939" r="-156773" b="-17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7200-12100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solidFill>
                            <a:schemeClr val="tx1"/>
                          </a:solidFill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3100-5250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9350-15745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2400">
                              <a:latin typeface="DesySans Office"/>
                            </a:rPr>
                            <a:t>12470-21000</a:t>
                          </a:r>
                          <a:endParaRPr/>
                        </a:p>
                      </a:txBody>
                      <a:tcPr marL="73930" marR="73930" marT="36964" marB="36964" anchor="ctr">
                        <a:lnL w="12700" algn="ctr">
                          <a:noFill/>
                        </a:lnL>
                        <a:lnR w="12700" algn="ctr">
                          <a:noFill/>
                        </a:lnR>
                        <a:lnT w="12700" algn="ctr">
                          <a:noFill/>
                        </a:lnT>
                        <a:lnB w="12700" algn="ctr">
                          <a:noFill/>
                        </a:lnB>
                        <a:solidFill>
                          <a:srgbClr val="559DBB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5386685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52036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A Cavity Based X-ray FEL Demonstrator for the European XFEL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17155974" name="PlaceHolder 2"/>
          <p:cNvSpPr>
            <a:spLocks noGrp="1"/>
          </p:cNvSpPr>
          <p:nvPr>
            <p:ph type="ftr" idx="43"/>
          </p:nvPr>
        </p:nvSpPr>
        <p:spPr bwMode="auto">
          <a:xfrm>
            <a:off x="791640" y="658008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427885584" name="PlaceHolder 3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Start-2-End Modeling of a CBXFEL: Three Fully Coupled Submodules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35849847" name="Grafik 14"/>
          <p:cNvPicPr/>
          <p:nvPr/>
        </p:nvPicPr>
        <p:blipFill>
          <a:blip r:embed="rId3"/>
          <a:stretch/>
        </p:blipFill>
        <p:spPr bwMode="auto">
          <a:xfrm>
            <a:off x="720720" y="1415520"/>
            <a:ext cx="8411760" cy="1128600"/>
          </a:xfrm>
          <a:prstGeom prst="rect">
            <a:avLst/>
          </a:prstGeom>
          <a:ln w="0">
            <a:noFill/>
          </a:ln>
        </p:spPr>
      </p:pic>
      <p:sp>
        <p:nvSpPr>
          <p:cNvPr id="2127839044" name="Inhaltsplatzhalter 2"/>
          <p:cNvSpPr/>
          <p:nvPr/>
        </p:nvSpPr>
        <p:spPr bwMode="auto">
          <a:xfrm>
            <a:off x="407880" y="2679120"/>
            <a:ext cx="36716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FEL Process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7352644" name="Inhaltsplatzhalter 2"/>
          <p:cNvSpPr/>
          <p:nvPr/>
        </p:nvSpPr>
        <p:spPr bwMode="auto">
          <a:xfrm>
            <a:off x="4263120" y="2679120"/>
            <a:ext cx="36716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X-ray Propagation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0581766" name="Inhaltsplatzhalter 2"/>
          <p:cNvSpPr/>
          <p:nvPr/>
        </p:nvSpPr>
        <p:spPr bwMode="auto">
          <a:xfrm>
            <a:off x="8075520" y="2679120"/>
            <a:ext cx="36716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X-ray Crystal Interaction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67715609" name="Gerade Verbindung mit Pfeil 22"/>
          <p:cNvCxnSpPr/>
          <p:nvPr/>
        </p:nvCxnSpPr>
        <p:spPr bwMode="auto">
          <a:xfrm flipH="1">
            <a:off x="1415160" y="2244960"/>
            <a:ext cx="1080720" cy="434520"/>
          </a:xfrm>
          <a:prstGeom prst="straightConnector1">
            <a:avLst/>
          </a:prstGeom>
          <a:ln w="31750">
            <a:solidFill>
              <a:srgbClr val="000000"/>
            </a:solidFill>
            <a:tailEnd type="triangle" w="med" len="med"/>
          </a:ln>
        </p:spPr>
      </p:cxnSp>
      <p:cxnSp>
        <p:nvCxnSpPr>
          <p:cNvPr id="1793495542" name="Gerade Verbindung mit Pfeil 23"/>
          <p:cNvCxnSpPr/>
          <p:nvPr/>
        </p:nvCxnSpPr>
        <p:spPr bwMode="auto">
          <a:xfrm flipH="1">
            <a:off x="5765760" y="2077200"/>
            <a:ext cx="12600" cy="602280"/>
          </a:xfrm>
          <a:prstGeom prst="straightConnector1">
            <a:avLst/>
          </a:prstGeom>
          <a:ln w="31750">
            <a:solidFill>
              <a:srgbClr val="2224DB"/>
            </a:solidFill>
            <a:tailEnd type="triangle" w="med" len="med"/>
          </a:ln>
        </p:spPr>
      </p:cxnSp>
      <p:cxnSp>
        <p:nvCxnSpPr>
          <p:cNvPr id="760786936" name="Gerade Verbindung mit Pfeil 25"/>
          <p:cNvCxnSpPr/>
          <p:nvPr/>
        </p:nvCxnSpPr>
        <p:spPr bwMode="auto">
          <a:xfrm>
            <a:off x="8075520" y="2077200"/>
            <a:ext cx="757080" cy="602280"/>
          </a:xfrm>
          <a:prstGeom prst="straightConnector1">
            <a:avLst/>
          </a:prstGeom>
          <a:ln w="31750">
            <a:solidFill>
              <a:srgbClr val="98B0BF"/>
            </a:solidFill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Tm="22000"/>
    </mc:Choice>
    <mc:Fallback xmlns="" xmlns:m="http://schemas.openxmlformats.org/officeDocument/2006/math" xmlns:w="http://schemas.openxmlformats.org/wordprocessingml/2006/main">
      <p:transition advClick="1" advTm="2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8F18-6DCC-41EA-94D4-BD84688A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FELs</a:t>
            </a:r>
          </a:p>
        </p:txBody>
      </p:sp>
      <p:sp>
        <p:nvSpPr>
          <p:cNvPr id="8" name="PlaceHolder 3">
            <a:extLst>
              <a:ext uri="{FF2B5EF4-FFF2-40B4-BE49-F238E27FC236}">
                <a16:creationId xmlns:a16="http://schemas.microsoft.com/office/drawing/2014/main" id="{02D516B0-7C87-45CF-BEE2-3E22BAD25124}"/>
              </a:ext>
            </a:extLst>
          </p:cNvPr>
          <p:cNvSpPr txBox="1">
            <a:spLocks/>
          </p:cNvSpPr>
          <p:nvPr/>
        </p:nvSpPr>
        <p:spPr bwMode="auto">
          <a:xfrm>
            <a:off x="720000" y="1489378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3A8BA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tabLst>
                <a:tab pos="0" algn="l"/>
              </a:tabLst>
              <a:defRPr/>
            </a:pPr>
            <a:r>
              <a:rPr lang="en-US" sz="1800" spc="-1" dirty="0">
                <a:solidFill>
                  <a:srgbClr val="F18F1F"/>
                </a:solidFill>
                <a:latin typeface="Arial"/>
              </a:rPr>
              <a:t>SASE vs. CBXFEL</a:t>
            </a:r>
            <a:endParaRPr lang="en-US" sz="1800" b="0" spc="-1" dirty="0">
              <a:solidFill>
                <a:srgbClr val="F18F1F"/>
              </a:solidFill>
              <a:latin typeface="Arial"/>
            </a:endParaRPr>
          </a:p>
        </p:txBody>
      </p:sp>
      <p:sp>
        <p:nvSpPr>
          <p:cNvPr id="9" name="Textfeld 25">
            <a:extLst>
              <a:ext uri="{FF2B5EF4-FFF2-40B4-BE49-F238E27FC236}">
                <a16:creationId xmlns:a16="http://schemas.microsoft.com/office/drawing/2014/main" id="{DB12D4A1-3ACE-4F04-8625-AFACD15CB550}"/>
              </a:ext>
            </a:extLst>
          </p:cNvPr>
          <p:cNvSpPr/>
          <p:nvPr/>
        </p:nvSpPr>
        <p:spPr bwMode="auto">
          <a:xfrm>
            <a:off x="407880" y="4460178"/>
            <a:ext cx="4471920" cy="27140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2"/>
              </a:buBlip>
              <a:defRPr/>
            </a:pPr>
            <a:r>
              <a:rPr lang="en-GB" sz="2200" b="1" u="sng" strike="noStrike" spc="-1" dirty="0">
                <a:solidFill>
                  <a:srgbClr val="000000"/>
                </a:solidFill>
                <a:latin typeface="DesySans Office"/>
              </a:rPr>
              <a:t>CBXFEL</a:t>
            </a:r>
            <a:endParaRPr lang="de-DE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de-DE" sz="1800" b="0" strike="noStrike" spc="-1" dirty="0">
                <a:solidFill>
                  <a:schemeClr val="dk1"/>
                </a:solidFill>
                <a:latin typeface="DesySans Office"/>
              </a:rPr>
              <a:t>Small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DesySans Office"/>
              </a:rPr>
              <a:t>Bandwidth</a:t>
            </a:r>
            <a:r>
              <a:rPr lang="de-DE" sz="1800" b="0" strike="noStrike" spc="-1" dirty="0">
                <a:solidFill>
                  <a:schemeClr val="dk1"/>
                </a:solidFill>
                <a:latin typeface="DesySans Office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en-US" sz="1800" b="0" strike="noStrike" spc="-1" dirty="0">
                <a:solidFill>
                  <a:schemeClr val="dk1"/>
                </a:solidFill>
                <a:latin typeface="DesySans Office"/>
              </a:rPr>
              <a:t>Very high peak spectral density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en-US" sz="1800" b="0" strike="noStrike" spc="-1" dirty="0">
                <a:solidFill>
                  <a:schemeClr val="dk1"/>
                </a:solidFill>
                <a:latin typeface="DesySans Office"/>
              </a:rPr>
              <a:t>~full pulse coherence (3D)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en-US" sz="1800" b="0" strike="noStrike" spc="-1" dirty="0">
                <a:solidFill>
                  <a:schemeClr val="dk1"/>
                </a:solidFill>
                <a:latin typeface="DesySans Office"/>
              </a:rPr>
              <a:t>Nearly transform limited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9FFE1319-635D-43EB-A36A-C06AF5BC9731}"/>
              </a:ext>
            </a:extLst>
          </p:cNvPr>
          <p:cNvPicPr/>
          <p:nvPr/>
        </p:nvPicPr>
        <p:blipFill rotWithShape="1">
          <a:blip r:embed="rId4"/>
          <a:srcRect l="3838" t="5128" r="5237" b="6687"/>
          <a:stretch/>
        </p:blipFill>
        <p:spPr bwMode="auto">
          <a:xfrm>
            <a:off x="440870" y="1755993"/>
            <a:ext cx="4471921" cy="2828439"/>
          </a:xfrm>
          <a:prstGeom prst="rect">
            <a:avLst/>
          </a:prstGeom>
          <a:ln w="0">
            <a:noFill/>
          </a:ln>
        </p:spPr>
      </p:pic>
      <p:sp>
        <p:nvSpPr>
          <p:cNvPr id="11" name="Textfeld 11">
            <a:extLst>
              <a:ext uri="{FF2B5EF4-FFF2-40B4-BE49-F238E27FC236}">
                <a16:creationId xmlns:a16="http://schemas.microsoft.com/office/drawing/2014/main" id="{CCE7E8C7-A088-4927-8D93-DF20F4A8B674}"/>
              </a:ext>
            </a:extLst>
          </p:cNvPr>
          <p:cNvSpPr/>
          <p:nvPr/>
        </p:nvSpPr>
        <p:spPr bwMode="auto">
          <a:xfrm>
            <a:off x="5766120" y="4460178"/>
            <a:ext cx="6079680" cy="27140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2"/>
              </a:buBlip>
              <a:defRPr/>
            </a:pPr>
            <a:r>
              <a:rPr lang="en-GB" sz="2200" b="1" u="sng" strike="noStrike" spc="-1">
                <a:solidFill>
                  <a:srgbClr val="000000"/>
                </a:solidFill>
                <a:latin typeface="DesySans Office"/>
              </a:rPr>
              <a:t>Possible use cases</a:t>
            </a:r>
            <a:endParaRPr lang="de-DE" sz="22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Time resolved Inelastic (Hard) X-ray Scattering (IXS + RIXS)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Nuclear Resonance Spectroscopy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High peak power applications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Moving closer to optical lasers </a:t>
            </a:r>
            <a:r>
              <a:rPr lang="de-DE" sz="1800" b="0" strike="noStrike" spc="0">
                <a:solidFill>
                  <a:schemeClr val="dk1"/>
                </a:solidFill>
                <a:latin typeface="DesySans Office"/>
              </a:rPr>
              <a:t>—&gt;</a:t>
            </a: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 Development potential (X-ray frequency comb etc.)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6403806A-6A97-470E-A7A1-2C49482A67DD}"/>
              </a:ext>
            </a:extLst>
          </p:cNvPr>
          <p:cNvPicPr/>
          <p:nvPr/>
        </p:nvPicPr>
        <p:blipFill>
          <a:blip r:embed="rId5"/>
          <a:stretch/>
        </p:blipFill>
        <p:spPr bwMode="auto">
          <a:xfrm>
            <a:off x="5868307" y="1653648"/>
            <a:ext cx="4611008" cy="2973075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4FBFB0-0698-45F4-AC78-81562194604E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6120305" y="1630343"/>
            <a:ext cx="4306797" cy="290316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1465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7864276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52036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A Cavity Based X-ray FEL Demonstrator for the European XFEL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85408842" name="PlaceHolder 2"/>
          <p:cNvSpPr>
            <a:spLocks noGrp="1"/>
          </p:cNvSpPr>
          <p:nvPr>
            <p:ph type="ftr" idx="44"/>
          </p:nvPr>
        </p:nvSpPr>
        <p:spPr bwMode="auto">
          <a:xfrm>
            <a:off x="791640" y="658008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899931869" name="PlaceHolder 3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Start-2-End Modeling of a CBXFEL: Four Submodules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073386278" name="Grafik 14"/>
          <p:cNvPicPr/>
          <p:nvPr/>
        </p:nvPicPr>
        <p:blipFill>
          <a:blip r:embed="rId3"/>
          <a:stretch/>
        </p:blipFill>
        <p:spPr bwMode="auto">
          <a:xfrm>
            <a:off x="720720" y="1415520"/>
            <a:ext cx="8411760" cy="1128600"/>
          </a:xfrm>
          <a:prstGeom prst="rect">
            <a:avLst/>
          </a:prstGeom>
          <a:ln w="0">
            <a:noFill/>
          </a:ln>
        </p:spPr>
      </p:pic>
      <p:sp>
        <p:nvSpPr>
          <p:cNvPr id="1204789340" name="Inhaltsplatzhalter 2"/>
          <p:cNvSpPr/>
          <p:nvPr/>
        </p:nvSpPr>
        <p:spPr bwMode="auto">
          <a:xfrm>
            <a:off x="3288240" y="2679120"/>
            <a:ext cx="36716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FEL Process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918470" name="Inhaltsplatzhalter 2"/>
          <p:cNvSpPr/>
          <p:nvPr/>
        </p:nvSpPr>
        <p:spPr bwMode="auto">
          <a:xfrm>
            <a:off x="5376240" y="2679120"/>
            <a:ext cx="36716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X-ray Propagation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9881696" name="Inhaltsplatzhalter 2"/>
          <p:cNvSpPr/>
          <p:nvPr/>
        </p:nvSpPr>
        <p:spPr bwMode="auto">
          <a:xfrm>
            <a:off x="8112600" y="2679120"/>
            <a:ext cx="36716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X-ray Crystal Interaction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32555350" name="Gerade Verbindung mit Pfeil 22"/>
          <p:cNvCxnSpPr/>
          <p:nvPr/>
        </p:nvCxnSpPr>
        <p:spPr bwMode="auto">
          <a:xfrm>
            <a:off x="4331880" y="2290680"/>
            <a:ext cx="360" cy="452880"/>
          </a:xfrm>
          <a:prstGeom prst="straightConnector1">
            <a:avLst/>
          </a:prstGeom>
          <a:ln w="31750">
            <a:solidFill>
              <a:srgbClr val="000000"/>
            </a:solidFill>
            <a:tailEnd type="triangle" w="med" len="med"/>
          </a:ln>
        </p:spPr>
      </p:cxnSp>
      <p:cxnSp>
        <p:nvCxnSpPr>
          <p:cNvPr id="778494514" name="Gerade Verbindung mit Pfeil 23"/>
          <p:cNvCxnSpPr/>
          <p:nvPr/>
        </p:nvCxnSpPr>
        <p:spPr bwMode="auto">
          <a:xfrm>
            <a:off x="5778000" y="2077200"/>
            <a:ext cx="822240" cy="602280"/>
          </a:xfrm>
          <a:prstGeom prst="straightConnector1">
            <a:avLst/>
          </a:prstGeom>
          <a:ln w="31750">
            <a:solidFill>
              <a:srgbClr val="2224DB"/>
            </a:solidFill>
            <a:tailEnd type="triangle" w="med" len="med"/>
          </a:ln>
        </p:spPr>
      </p:cxnSp>
      <p:cxnSp>
        <p:nvCxnSpPr>
          <p:cNvPr id="1325897454" name="Gerade Verbindung mit Pfeil 25"/>
          <p:cNvCxnSpPr/>
          <p:nvPr/>
        </p:nvCxnSpPr>
        <p:spPr bwMode="auto">
          <a:xfrm>
            <a:off x="8061120" y="2077200"/>
            <a:ext cx="771480" cy="602280"/>
          </a:xfrm>
          <a:prstGeom prst="straightConnector1">
            <a:avLst/>
          </a:prstGeom>
          <a:ln w="31750">
            <a:solidFill>
              <a:srgbClr val="98B0BF"/>
            </a:solidFill>
            <a:tailEnd type="triangle" w="med" len="med"/>
          </a:ln>
        </p:spPr>
      </p:cxnSp>
      <p:sp>
        <p:nvSpPr>
          <p:cNvPr id="56350924" name="Inhaltsplatzhalter 2"/>
          <p:cNvSpPr/>
          <p:nvPr/>
        </p:nvSpPr>
        <p:spPr bwMode="auto">
          <a:xfrm>
            <a:off x="479520" y="2677320"/>
            <a:ext cx="385236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Electron Dynamics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Based on Start-2-End Simulations by I. Zagarodnov et al.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93687304" name="Gerade Verbindung mit Pfeil 15"/>
          <p:cNvCxnSpPr/>
          <p:nvPr/>
        </p:nvCxnSpPr>
        <p:spPr bwMode="auto">
          <a:xfrm flipH="1">
            <a:off x="1152360" y="1857240"/>
            <a:ext cx="238320" cy="818280"/>
          </a:xfrm>
          <a:prstGeom prst="straightConnector1">
            <a:avLst/>
          </a:prstGeom>
          <a:ln w="31750">
            <a:solidFill>
              <a:srgbClr val="760000"/>
            </a:solidFill>
            <a:tailEnd type="triangle" w="med" len="med"/>
          </a:ln>
        </p:spPr>
      </p:cxnSp>
      <p:pic>
        <p:nvPicPr>
          <p:cNvPr id="669446989" name="Grafik 17"/>
          <p:cNvPicPr/>
          <p:nvPr/>
        </p:nvPicPr>
        <p:blipFill>
          <a:blip r:embed="rId6"/>
          <a:stretch/>
        </p:blipFill>
        <p:spPr bwMode="auto">
          <a:xfrm>
            <a:off x="4539600" y="3110760"/>
            <a:ext cx="3387600" cy="2213640"/>
          </a:xfrm>
          <a:prstGeom prst="rect">
            <a:avLst/>
          </a:prstGeom>
          <a:ln w="0">
            <a:noFill/>
          </a:ln>
        </p:spPr>
      </p:pic>
      <p:pic>
        <p:nvPicPr>
          <p:cNvPr id="260480269" name="Grafik 19"/>
          <p:cNvPicPr/>
          <p:nvPr/>
        </p:nvPicPr>
        <p:blipFill>
          <a:blip r:embed="rId7"/>
          <a:stretch/>
        </p:blipFill>
        <p:spPr bwMode="auto">
          <a:xfrm>
            <a:off x="8296920" y="3007440"/>
            <a:ext cx="3703320" cy="2419920"/>
          </a:xfrm>
          <a:prstGeom prst="rect">
            <a:avLst/>
          </a:prstGeom>
          <a:ln w="0">
            <a:noFill/>
          </a:ln>
        </p:spPr>
      </p:pic>
      <p:sp>
        <p:nvSpPr>
          <p:cNvPr id="107762003" name="Textfeld 21"/>
          <p:cNvSpPr/>
          <p:nvPr/>
        </p:nvSpPr>
        <p:spPr bwMode="auto">
          <a:xfrm>
            <a:off x="4811760" y="5424840"/>
            <a:ext cx="6495840" cy="582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70000" indent="-270000" defTabSz="457200">
              <a:lnSpc>
                <a:spcPct val="112000"/>
              </a:lnSpc>
              <a:buSzPct val="100051"/>
              <a:buBlip>
                <a:blip r:embed="rId8"/>
              </a:buBlip>
              <a:defRPr/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Igor Zagorodnov et al., </a:t>
            </a:r>
            <a:r>
              <a:rPr lang="en-US" sz="1600" b="0" i="1" strike="noStrike" spc="-1">
                <a:solidFill>
                  <a:schemeClr val="dk1"/>
                </a:solidFill>
                <a:latin typeface="Arial"/>
              </a:rPr>
              <a:t>Accelerator beam dynamics at the European X-ray Free Electron Laser</a:t>
            </a: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, PRAB (2019)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12000"/>
              </a:lnSpc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853715569" name="Tabelle 5"/>
          <p:cNvGraphicFramePr>
            <a:graphicFrameLocks/>
          </p:cNvGraphicFramePr>
          <p:nvPr/>
        </p:nvGraphicFramePr>
        <p:xfrm>
          <a:off x="761400" y="4205520"/>
          <a:ext cx="2938680" cy="1483200"/>
        </p:xfrm>
        <a:graphic>
          <a:graphicData uri="http://schemas.openxmlformats.org/drawingml/2006/table">
            <a:tbl>
              <a:tblPr/>
              <a:tblGrid>
                <a:gridCol w="184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800" b="1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Simulation parameters</a:t>
                      </a:r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559DBB"/>
                      </a:solidFill>
                    </a:lnT>
                    <a:lnB w="12240" algn="ctr">
                      <a:solidFill>
                        <a:srgbClr val="559DBB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Electron Energy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559DBB"/>
                      </a:solidFill>
                    </a:lnT>
                    <a:lnB w="12240" algn="ctr">
                      <a:noFill/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16</a:t>
                      </a:r>
                      <a:r>
                        <a:rPr lang="en-US" sz="1600" b="0" strike="noStrike" spc="-301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GeV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559DBB"/>
                      </a:solidFill>
                    </a:lnT>
                    <a:lnB w="12240" algn="ctr">
                      <a:noFill/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Bunch Charge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250</a:t>
                      </a:r>
                      <a:r>
                        <a:rPr lang="en-US" sz="1600" b="0" strike="noStrike" spc="-301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pC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FODO  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solidFill>
                        <a:srgbClr val="559DBB"/>
                      </a:solidFill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32</a:t>
                      </a:r>
                      <a:r>
                        <a:rPr lang="en-US" sz="1600" b="0" strike="noStrike" spc="-301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</a:t>
                      </a:r>
                      <a:endParaRPr lang="de-DE" sz="16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solidFill>
                        <a:srgbClr val="559DBB"/>
                      </a:solidFill>
                    </a:lnB>
                    <a:solidFill>
                      <a:srgbClr val="559DB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Tm="101000"/>
    </mc:Choice>
    <mc:Fallback xmlns="" xmlns:m="http://schemas.openxmlformats.org/officeDocument/2006/math" xmlns:w="http://schemas.openxmlformats.org/wordprocessingml/2006/main">
      <p:transition advClick="1" advTm="101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78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55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89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88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44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8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6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1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9541744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784120" cy="46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A Cavity Based X-ray FEL Demonstrator for the European XFEL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1836944564" name="PlaceHolder 2"/>
          <p:cNvSpPr>
            <a:spLocks noGrp="1"/>
          </p:cNvSpPr>
          <p:nvPr>
            <p:ph type="ftr" idx="45"/>
          </p:nvPr>
        </p:nvSpPr>
        <p:spPr bwMode="auto">
          <a:xfrm>
            <a:off x="791640" y="658008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297202588" name="PlaceHolder 3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Start-2-End Modeling of a CBXFEL: Three Fully Coupled Submodules (+1)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668334042" name="Grafik 14"/>
          <p:cNvPicPr/>
          <p:nvPr/>
        </p:nvPicPr>
        <p:blipFill>
          <a:blip r:embed="rId3"/>
          <a:stretch/>
        </p:blipFill>
        <p:spPr bwMode="auto">
          <a:xfrm>
            <a:off x="720720" y="1425240"/>
            <a:ext cx="8411760" cy="1128600"/>
          </a:xfrm>
          <a:prstGeom prst="rect">
            <a:avLst/>
          </a:prstGeom>
          <a:ln w="0">
            <a:noFill/>
          </a:ln>
        </p:spPr>
      </p:pic>
      <p:sp>
        <p:nvSpPr>
          <p:cNvPr id="1979216904" name="Inhaltsplatzhalter 2"/>
          <p:cNvSpPr/>
          <p:nvPr/>
        </p:nvSpPr>
        <p:spPr bwMode="auto">
          <a:xfrm>
            <a:off x="407880" y="2824560"/>
            <a:ext cx="367164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FEL Process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Using 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Genesis-1.3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(V4)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982800" lvl="2" indent="-268200" defTabSz="914400">
              <a:lnSpc>
                <a:spcPct val="125000"/>
              </a:lnSpc>
              <a:buClr>
                <a:srgbClr val="000000"/>
              </a:buClr>
              <a:buFont typeface="Arial"/>
              <a:buChar char="►"/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Well known and benchmarked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982800" lvl="2" indent="-268200" defTabSz="914400">
              <a:lnSpc>
                <a:spcPct val="125000"/>
              </a:lnSpc>
              <a:buClr>
                <a:srgbClr val="000000"/>
              </a:buClr>
              <a:buFont typeface="Arial"/>
              <a:buChar char="►"/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Parallelized and fast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982800" lvl="2" indent="-268200" defTabSz="914400">
              <a:lnSpc>
                <a:spcPct val="125000"/>
              </a:lnSpc>
              <a:buClr>
                <a:srgbClr val="000000"/>
              </a:buClr>
              <a:buFont typeface="Arial"/>
              <a:buChar char="►"/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Many tunable parameters and adjustable errors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5379349" name="Inhaltsplatzhalter 2"/>
          <p:cNvSpPr/>
          <p:nvPr/>
        </p:nvSpPr>
        <p:spPr bwMode="auto">
          <a:xfrm>
            <a:off x="4263120" y="2824560"/>
            <a:ext cx="392076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X-ray Propagation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Self-written 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parallel X-ray Cavity Propagator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(pXCP)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812879" lvl="2" indent="-271440" defTabSz="914400">
              <a:lnSpc>
                <a:spcPct val="125000"/>
              </a:lnSpc>
              <a:buClr>
                <a:srgbClr val="000000"/>
              </a:buClr>
              <a:buFont typeface="Arial"/>
              <a:buChar char="►"/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Based on Fourier Optics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812879" lvl="2" indent="-271440" defTabSz="914400">
              <a:lnSpc>
                <a:spcPct val="125000"/>
              </a:lnSpc>
              <a:buClr>
                <a:srgbClr val="000000"/>
              </a:buClr>
              <a:buFont typeface="Arial"/>
              <a:buChar char="►"/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Very fast on (Maxwell) Cluster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812879" lvl="2" indent="-271440" defTabSz="914400">
              <a:lnSpc>
                <a:spcPct val="125000"/>
              </a:lnSpc>
              <a:buClr>
                <a:srgbClr val="000000"/>
              </a:buClr>
              <a:buFont typeface="Arial"/>
              <a:buChar char="►"/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Very versatile (adjustable optics and error sources)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541440" defTabSz="914400">
              <a:lnSpc>
                <a:spcPct val="125000"/>
              </a:lnSpc>
              <a:tabLst>
                <a:tab pos="0" algn="l"/>
              </a:tabLst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3877443" name="Inhaltsplatzhalter 2"/>
          <p:cNvSpPr/>
          <p:nvPr/>
        </p:nvSpPr>
        <p:spPr bwMode="auto">
          <a:xfrm>
            <a:off x="7968240" y="2824560"/>
            <a:ext cx="392076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000"/>
              <a:buBlip>
                <a:blip r:embed="rId4"/>
              </a:buBlip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X-ray Crystal Interaction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X-ray reflection based on (two beam) dynamic diffraction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Crystal thermal response using COMSOL Multiphysics</a:t>
            </a:r>
            <a:r>
              <a:rPr lang="en-US" sz="1800" b="0" strike="noStrike" spc="-1" baseline="30000">
                <a:solidFill>
                  <a:srgbClr val="000000"/>
                </a:solidFill>
                <a:latin typeface="Arial"/>
              </a:rPr>
              <a:t>®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83786298" name="Gerade Verbindung mit Pfeil 22"/>
          <p:cNvCxnSpPr/>
          <p:nvPr/>
        </p:nvCxnSpPr>
        <p:spPr bwMode="auto">
          <a:xfrm flipH="1">
            <a:off x="1415160" y="2254680"/>
            <a:ext cx="1080720" cy="43416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med" len="med"/>
          </a:ln>
        </p:spPr>
      </p:cxnSp>
      <p:cxnSp>
        <p:nvCxnSpPr>
          <p:cNvPr id="357837307" name="Gerade Verbindung mit Pfeil 23"/>
          <p:cNvCxnSpPr/>
          <p:nvPr/>
        </p:nvCxnSpPr>
        <p:spPr bwMode="auto">
          <a:xfrm flipH="1">
            <a:off x="5765760" y="2086560"/>
            <a:ext cx="12600" cy="602280"/>
          </a:xfrm>
          <a:prstGeom prst="straightConnector1">
            <a:avLst/>
          </a:prstGeom>
          <a:ln w="28575">
            <a:solidFill>
              <a:srgbClr val="2224DB"/>
            </a:solidFill>
            <a:tailEnd type="triangle" w="med" len="med"/>
          </a:ln>
        </p:spPr>
      </p:cxnSp>
      <p:cxnSp>
        <p:nvCxnSpPr>
          <p:cNvPr id="1013935699" name="Gerade Verbindung mit Pfeil 25"/>
          <p:cNvCxnSpPr/>
          <p:nvPr/>
        </p:nvCxnSpPr>
        <p:spPr bwMode="auto">
          <a:xfrm>
            <a:off x="8059680" y="2086560"/>
            <a:ext cx="772920" cy="602280"/>
          </a:xfrm>
          <a:prstGeom prst="straightConnector1">
            <a:avLst/>
          </a:prstGeom>
          <a:ln w="28575">
            <a:solidFill>
              <a:srgbClr val="98B0BF"/>
            </a:solidFill>
            <a:tailEnd type="triangle" w="med" len="med"/>
          </a:ln>
        </p:spPr>
      </p:cxnSp>
      <p:cxnSp>
        <p:nvCxnSpPr>
          <p:cNvPr id="2060312682" name="Gerade Verbindung mit Pfeil 4"/>
          <p:cNvCxnSpPr/>
          <p:nvPr/>
        </p:nvCxnSpPr>
        <p:spPr bwMode="auto">
          <a:xfrm flipH="1">
            <a:off x="7607880" y="3371760"/>
            <a:ext cx="648720" cy="360"/>
          </a:xfrm>
          <a:prstGeom prst="straightConnector1">
            <a:avLst/>
          </a:prstGeom>
          <a:ln w="31750">
            <a:solidFill>
              <a:srgbClr val="559DBB"/>
            </a:solidFill>
            <a:tailEnd type="triangle" w="med" len="med"/>
          </a:ln>
        </p:spPr>
      </p:cxnSp>
      <p:cxnSp>
        <p:nvCxnSpPr>
          <p:cNvPr id="409430166" name="Gerader Verbinder 29"/>
          <p:cNvCxnSpPr/>
          <p:nvPr/>
        </p:nvCxnSpPr>
        <p:spPr bwMode="auto">
          <a:xfrm>
            <a:off x="11385720" y="4379400"/>
            <a:ext cx="503640" cy="360"/>
          </a:xfrm>
          <a:prstGeom prst="straightConnector1">
            <a:avLst/>
          </a:prstGeom>
          <a:ln w="28575">
            <a:solidFill>
              <a:srgbClr val="C00000"/>
            </a:solidFill>
            <a:headEnd type="arrow" w="med" len="med"/>
          </a:ln>
        </p:spPr>
      </p:cxnSp>
      <p:cxnSp>
        <p:nvCxnSpPr>
          <p:cNvPr id="1422732569" name="Gerader Verbinder 31"/>
          <p:cNvCxnSpPr/>
          <p:nvPr/>
        </p:nvCxnSpPr>
        <p:spPr bwMode="auto">
          <a:xfrm flipV="1">
            <a:off x="11889000" y="3659400"/>
            <a:ext cx="360" cy="720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1264926117" name="Gerade Verbindung mit Pfeil 33"/>
          <p:cNvCxnSpPr/>
          <p:nvPr/>
        </p:nvCxnSpPr>
        <p:spPr bwMode="auto">
          <a:xfrm flipH="1">
            <a:off x="11385720" y="3659400"/>
            <a:ext cx="503640" cy="36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Tm="167000"/>
    </mc:Choice>
    <mc:Fallback xmlns="" xmlns:m="http://schemas.openxmlformats.org/officeDocument/2006/math" xmlns:w="http://schemas.openxmlformats.org/wordprocessingml/2006/main">
      <p:transition advClick="1" advTm="167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379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379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379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379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87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3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87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92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73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43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38013401" name="Grafik 24"/>
          <p:cNvPicPr/>
          <p:nvPr/>
        </p:nvPicPr>
        <p:blipFill>
          <a:blip r:embed="rId3"/>
          <a:stretch/>
        </p:blipFill>
        <p:spPr bwMode="auto">
          <a:xfrm>
            <a:off x="6095880" y="4036680"/>
            <a:ext cx="4968000" cy="2820960"/>
          </a:xfrm>
          <a:prstGeom prst="rect">
            <a:avLst/>
          </a:prstGeom>
          <a:ln w="0">
            <a:noFill/>
          </a:ln>
        </p:spPr>
      </p:pic>
      <p:sp>
        <p:nvSpPr>
          <p:cNvPr id="544802125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Numerical Framework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57820130" name="PlaceHolder 2"/>
          <p:cNvSpPr>
            <a:spLocks noGrp="1"/>
          </p:cNvSpPr>
          <p:nvPr>
            <p:ph type="ftr" idx="46"/>
          </p:nvPr>
        </p:nvSpPr>
        <p:spPr bwMode="auto">
          <a:xfrm>
            <a:off x="79164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755443299" name="PlaceHolder 3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Benchmark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13207277" name="Inhaltsplatzhalter 2"/>
          <p:cNvSpPr/>
          <p:nvPr/>
        </p:nvSpPr>
        <p:spPr bwMode="auto">
          <a:xfrm>
            <a:off x="489600" y="1344960"/>
            <a:ext cx="8928720" cy="4606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Genesis-1.3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2999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Good agreement with analytic approximation (M.Xie)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pXCP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2999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Square Beam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2999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Gaussian Beam approximation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2999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Ocelot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2999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Transverse gaussian resonator modes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400"/>
              </a:spcBef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X-ray diffraction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spcBef>
                <a:spcPts val="1400"/>
              </a:spcBef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Strained crystal with V.A. Bushuev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400"/>
              </a:spcBef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Thermal Response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spcBef>
                <a:spcPts val="1400"/>
              </a:spcBef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Room temperature analytic response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56033575" name="Grafik 11"/>
          <p:cNvPicPr/>
          <p:nvPr/>
        </p:nvPicPr>
        <p:blipFill>
          <a:blip r:embed="rId6"/>
          <a:stretch/>
        </p:blipFill>
        <p:spPr bwMode="auto">
          <a:xfrm>
            <a:off x="6613560" y="90359"/>
            <a:ext cx="3855960" cy="2060640"/>
          </a:xfrm>
          <a:prstGeom prst="rect">
            <a:avLst/>
          </a:prstGeom>
          <a:ln w="0">
            <a:noFill/>
          </a:ln>
        </p:spPr>
      </p:pic>
      <p:cxnSp>
        <p:nvCxnSpPr>
          <p:cNvPr id="177969835" name="Gerade Verbindung mit Pfeil 13"/>
          <p:cNvCxnSpPr>
            <a:endCxn id="1256033575" idx="1"/>
          </p:cNvCxnSpPr>
          <p:nvPr/>
        </p:nvCxnSpPr>
        <p:spPr bwMode="auto">
          <a:xfrm flipV="1">
            <a:off x="4775039" y="1120680"/>
            <a:ext cx="1838880" cy="2308680"/>
          </a:xfrm>
          <a:prstGeom prst="straightConnector1">
            <a:avLst/>
          </a:prstGeom>
          <a:ln w="9525">
            <a:solidFill>
              <a:srgbClr val="000000"/>
            </a:solidFill>
            <a:tailEnd type="triangle" w="med" len="med"/>
          </a:ln>
        </p:spPr>
      </p:cxnSp>
      <p:pic>
        <p:nvPicPr>
          <p:cNvPr id="1945044881" name="Grafik 19"/>
          <p:cNvPicPr/>
          <p:nvPr/>
        </p:nvPicPr>
        <p:blipFill>
          <a:blip r:embed="rId7"/>
          <a:stretch/>
        </p:blipFill>
        <p:spPr bwMode="auto">
          <a:xfrm>
            <a:off x="6633720" y="2151360"/>
            <a:ext cx="3855960" cy="2403000"/>
          </a:xfrm>
          <a:prstGeom prst="rect">
            <a:avLst/>
          </a:prstGeom>
          <a:ln w="0">
            <a:noFill/>
          </a:ln>
        </p:spPr>
      </p:pic>
      <p:cxnSp>
        <p:nvCxnSpPr>
          <p:cNvPr id="1134939978" name="Gerade Verbindung mit Pfeil 21"/>
          <p:cNvCxnSpPr/>
          <p:nvPr/>
        </p:nvCxnSpPr>
        <p:spPr bwMode="auto">
          <a:xfrm flipV="1">
            <a:off x="4775039" y="3076560"/>
            <a:ext cx="1968840" cy="1330560"/>
          </a:xfrm>
          <a:prstGeom prst="straightConnector1">
            <a:avLst/>
          </a:prstGeom>
          <a:ln w="9525">
            <a:solidFill>
              <a:srgbClr val="000000"/>
            </a:solidFill>
            <a:tailEnd type="triangle" w="med" len="med"/>
          </a:ln>
        </p:spPr>
      </p:cxnSp>
      <p:cxnSp>
        <p:nvCxnSpPr>
          <p:cNvPr id="2084121646" name="Gerade Verbindung mit Pfeil 28"/>
          <p:cNvCxnSpPr/>
          <p:nvPr/>
        </p:nvCxnSpPr>
        <p:spPr bwMode="auto">
          <a:xfrm>
            <a:off x="5067000" y="5631840"/>
            <a:ext cx="914760" cy="360"/>
          </a:xfrm>
          <a:prstGeom prst="straightConnector1">
            <a:avLst/>
          </a:prstGeom>
          <a:ln w="9525">
            <a:solidFill>
              <a:srgbClr val="000000"/>
            </a:solidFill>
            <a:tailEnd type="triangle" w="med" len="med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2460103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54628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Cavity Based X-ray FELs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79707118" name="PlaceHolder 2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Some Semantics: XFELO vs XRAFEL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19457369" name="Textplatzhalter 4"/>
          <p:cNvSpPr/>
          <p:nvPr/>
        </p:nvSpPr>
        <p:spPr bwMode="auto">
          <a:xfrm>
            <a:off x="419040" y="1316160"/>
            <a:ext cx="5386680" cy="6393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914400">
              <a:lnSpc>
                <a:spcPct val="113999"/>
              </a:lnSpc>
              <a:spcBef>
                <a:spcPts val="1800"/>
              </a:spcBef>
              <a:tabLst>
                <a:tab pos="0" algn="l"/>
              </a:tabLst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DesySans Office"/>
              </a:rPr>
              <a:t>XFELO</a:t>
            </a:r>
            <a:br>
              <a:rPr sz="2000"/>
            </a:br>
            <a:r>
              <a:rPr lang="en-US" sz="1800" b="1" strike="noStrike" spc="-1">
                <a:solidFill>
                  <a:srgbClr val="000000"/>
                </a:solidFill>
                <a:latin typeface="DesySans Office"/>
              </a:rPr>
              <a:t>(X-ray Free Electron Laser Oscillator)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0461733" name="Textplatzhalter 6"/>
          <p:cNvSpPr/>
          <p:nvPr/>
        </p:nvSpPr>
        <p:spPr bwMode="auto">
          <a:xfrm>
            <a:off x="5945760" y="1316160"/>
            <a:ext cx="5388840" cy="6393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914400">
              <a:lnSpc>
                <a:spcPct val="113999"/>
              </a:lnSpc>
              <a:spcBef>
                <a:spcPts val="1800"/>
              </a:spcBef>
              <a:tabLst>
                <a:tab pos="0" algn="l"/>
              </a:tabLst>
              <a:defRPr/>
            </a:pPr>
            <a:r>
              <a:rPr lang="en-US" sz="2000" b="1" strike="noStrike" spc="-1">
                <a:solidFill>
                  <a:srgbClr val="000000"/>
                </a:solidFill>
                <a:latin typeface="DesySans Office"/>
              </a:rPr>
              <a:t>XRAFEL</a:t>
            </a:r>
            <a:br>
              <a:rPr sz="2000"/>
            </a:br>
            <a:r>
              <a:rPr lang="en-US" sz="1800" b="1" strike="noStrike" spc="-1">
                <a:solidFill>
                  <a:srgbClr val="000000"/>
                </a:solidFill>
                <a:latin typeface="DesySans Office"/>
              </a:rPr>
              <a:t>(X-ray Regenerative Amplifier FEL)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421476" name="PlaceHolder 3"/>
          <p:cNvSpPr>
            <a:spLocks noGrp="1"/>
          </p:cNvSpPr>
          <p:nvPr>
            <p:ph type="ftr" idx="47"/>
          </p:nvPr>
        </p:nvSpPr>
        <p:spPr bwMode="auto">
          <a:xfrm>
            <a:off x="79164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634980088" name="Inhaltsplatzhalter 5"/>
          <p:cNvSpPr/>
          <p:nvPr/>
        </p:nvSpPr>
        <p:spPr bwMode="auto">
          <a:xfrm>
            <a:off x="438120" y="2098800"/>
            <a:ext cx="5583240" cy="4190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Low gain device ()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spcBef>
                <a:spcPts val="601"/>
              </a:spcBef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Saturation after &gt; hundreds of roundtrips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Output determined by cavity characteristics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Less power, more stable + monochromatic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accent2"/>
                </a:solidFill>
                <a:latin typeface="DesySans Office"/>
              </a:rPr>
              <a:t>Major advantage: Very close to optical laser oscillators </a:t>
            </a:r>
            <a:r>
              <a:rPr lang="en-US" sz="1800" b="0" strike="noStrike" spc="-1">
                <a:solidFill>
                  <a:schemeClr val="accent2"/>
                </a:solidFill>
                <a:latin typeface="Wingdings"/>
              </a:rPr>
              <a:t></a:t>
            </a:r>
            <a:r>
              <a:rPr lang="en-US" sz="1800" b="0" strike="noStrike" spc="-1">
                <a:solidFill>
                  <a:schemeClr val="accent2"/>
                </a:solidFill>
                <a:latin typeface="DesySans Office"/>
              </a:rPr>
              <a:t> Huge development potential</a:t>
            </a:r>
            <a:br>
              <a:rPr sz="1800"/>
            </a:br>
            <a:r>
              <a:rPr lang="en-US" sz="1800" b="0" strike="noStrike" spc="-1">
                <a:solidFill>
                  <a:schemeClr val="accent2"/>
                </a:solidFill>
                <a:latin typeface="DesySans Office"/>
              </a:rPr>
              <a:t>(frequency comb XFELO, …)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424303" name="Inhaltsplatzhalter 7"/>
          <p:cNvSpPr/>
          <p:nvPr/>
        </p:nvSpPr>
        <p:spPr bwMode="auto">
          <a:xfrm>
            <a:off x="5964840" y="2098800"/>
            <a:ext cx="5817960" cy="3951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Intermediate to high gain device (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 to 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13999"/>
              </a:lnSpc>
              <a:spcBef>
                <a:spcPts val="601"/>
              </a:spcBef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</a:rPr>
              <a:t>Saturation after 5 to some tens of roundtrips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Output determined by (seeded!) FEL process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More power, less stable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accent2"/>
                </a:solidFill>
                <a:latin typeface="DesySans Office"/>
              </a:rPr>
              <a:t>Major advantage(s): Easier to realize and can make use of developments in high gain FEL physics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9800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424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9800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424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9800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424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9136996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X-ray Diffraction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94167834" name="PlaceHolder 2"/>
          <p:cNvSpPr>
            <a:spLocks noGrp="1"/>
          </p:cNvSpPr>
          <p:nvPr>
            <p:ph type="ftr" idx="48"/>
          </p:nvPr>
        </p:nvSpPr>
        <p:spPr bwMode="auto">
          <a:xfrm>
            <a:off x="79164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727220274" name="PlaceHolder 3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nBeam diffraction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591774988" name="Grafik 8"/>
          <p:cNvPicPr/>
          <p:nvPr/>
        </p:nvPicPr>
        <p:blipFill>
          <a:blip r:embed="rId3"/>
          <a:stretch/>
        </p:blipFill>
        <p:spPr bwMode="auto">
          <a:xfrm>
            <a:off x="3605400" y="930960"/>
            <a:ext cx="7705080" cy="5451840"/>
          </a:xfrm>
          <a:prstGeom prst="rect">
            <a:avLst/>
          </a:prstGeom>
          <a:ln w="0">
            <a:noFill/>
          </a:ln>
        </p:spPr>
      </p:pic>
      <p:pic>
        <p:nvPicPr>
          <p:cNvPr id="2144855811" name="Inhaltsplatzhalter 8"/>
          <p:cNvPicPr/>
          <p:nvPr/>
        </p:nvPicPr>
        <p:blipFill>
          <a:blip r:embed="rId4"/>
          <a:stretch/>
        </p:blipFill>
        <p:spPr bwMode="auto">
          <a:xfrm>
            <a:off x="562680" y="1540800"/>
            <a:ext cx="2887200" cy="2460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6560937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Background on thermal response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73718444" name="PlaceHolder 2"/>
          <p:cNvSpPr>
            <a:spLocks noGrp="1"/>
          </p:cNvSpPr>
          <p:nvPr>
            <p:ph type="ftr" idx="59"/>
          </p:nvPr>
        </p:nvSpPr>
        <p:spPr bwMode="auto">
          <a:xfrm>
            <a:off x="79164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2028657647" name="PlaceHolder 3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Heatload distribution + advantage of low T + boundary scattering + reduced </a:t>
            </a: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 + size of heat source + diamond probs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48326567" name="Folienzoom 2"/>
          <p:cNvPicPr/>
          <p:nvPr/>
        </p:nvPicPr>
        <p:blipFill>
          <a:blip r:embed="rId3"/>
          <a:stretch/>
        </p:blipFill>
        <p:spPr bwMode="auto">
          <a:xfrm>
            <a:off x="273600" y="174348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529747967" name="Folienzoom 6"/>
          <p:cNvPicPr/>
          <p:nvPr/>
        </p:nvPicPr>
        <p:blipFill>
          <a:blip r:embed="rId4"/>
          <a:stretch/>
        </p:blipFill>
        <p:spPr bwMode="auto">
          <a:xfrm>
            <a:off x="4162680" y="174348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75663158" name="Folienzoom 11"/>
          <p:cNvPicPr/>
          <p:nvPr/>
        </p:nvPicPr>
        <p:blipFill>
          <a:blip r:embed="rId5"/>
          <a:stretch/>
        </p:blipFill>
        <p:spPr bwMode="auto">
          <a:xfrm>
            <a:off x="8051760" y="174348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94210901" name="Folienzoom 13"/>
          <p:cNvPicPr/>
          <p:nvPr/>
        </p:nvPicPr>
        <p:blipFill>
          <a:blip r:embed="rId6"/>
          <a:stretch/>
        </p:blipFill>
        <p:spPr bwMode="auto">
          <a:xfrm>
            <a:off x="273600" y="405756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2078288835" name="Folienzoom 15"/>
          <p:cNvPicPr/>
          <p:nvPr/>
        </p:nvPicPr>
        <p:blipFill>
          <a:blip r:embed="rId7"/>
          <a:stretch/>
        </p:blipFill>
        <p:spPr bwMode="auto">
          <a:xfrm>
            <a:off x="4162680" y="405756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  <p:pic>
        <p:nvPicPr>
          <p:cNvPr id="1613932882" name="Folienzoom 17"/>
          <p:cNvPicPr/>
          <p:nvPr/>
        </p:nvPicPr>
        <p:blipFill>
          <a:blip r:embed="rId8"/>
          <a:stretch/>
        </p:blipFill>
        <p:spPr bwMode="auto">
          <a:xfrm>
            <a:off x="8051760" y="4057560"/>
            <a:ext cx="3779640" cy="2125800"/>
          </a:xfrm>
          <a:prstGeom prst="rect">
            <a:avLst/>
          </a:prstGeom>
          <a:ln w="3175">
            <a:solidFill>
              <a:srgbClr val="D3D3D3"/>
            </a:solidFill>
            <a:rou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8234047" name="Textfeld 18"/>
          <p:cNvSpPr/>
          <p:nvPr/>
        </p:nvSpPr>
        <p:spPr bwMode="auto">
          <a:xfrm>
            <a:off x="4188600" y="1265040"/>
            <a:ext cx="7595280" cy="3648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                                                                            (approximation)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strained crystal: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405766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X-ray crystal interaction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61748033" name="PlaceHolder 2"/>
          <p:cNvSpPr>
            <a:spLocks noGrp="1"/>
          </p:cNvSpPr>
          <p:nvPr>
            <p:ph type="ftr" idx="60"/>
          </p:nvPr>
        </p:nvSpPr>
        <p:spPr bwMode="auto">
          <a:xfrm>
            <a:off x="79164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1740021099" name="PlaceHolder 3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Heat absorption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54024900" name="Inhaltsplatzhalter 12"/>
          <p:cNvPicPr/>
          <p:nvPr/>
        </p:nvPicPr>
        <p:blipFill>
          <a:blip r:embed="rId4"/>
          <a:stretch/>
        </p:blipFill>
        <p:spPr bwMode="auto">
          <a:xfrm>
            <a:off x="407880" y="1487520"/>
            <a:ext cx="3850920" cy="4164480"/>
          </a:xfrm>
          <a:prstGeom prst="rect">
            <a:avLst/>
          </a:prstGeom>
          <a:ln w="0">
            <a:noFill/>
          </a:ln>
        </p:spPr>
      </p:pic>
      <p:pic>
        <p:nvPicPr>
          <p:cNvPr id="656463433" name="Grafik 14"/>
          <p:cNvPicPr/>
          <p:nvPr/>
        </p:nvPicPr>
        <p:blipFill>
          <a:blip r:embed="rId5"/>
          <a:stretch/>
        </p:blipFill>
        <p:spPr bwMode="auto">
          <a:xfrm>
            <a:off x="4560120" y="1007640"/>
            <a:ext cx="6942600" cy="1780560"/>
          </a:xfrm>
          <a:prstGeom prst="rect">
            <a:avLst/>
          </a:prstGeom>
          <a:ln w="0">
            <a:noFill/>
          </a:ln>
        </p:spPr>
      </p:pic>
      <p:pic>
        <p:nvPicPr>
          <p:cNvPr id="1386784859" name="Grafik 16"/>
          <p:cNvPicPr/>
          <p:nvPr/>
        </p:nvPicPr>
        <p:blipFill>
          <a:blip r:embed="rId6"/>
          <a:stretch/>
        </p:blipFill>
        <p:spPr bwMode="auto">
          <a:xfrm>
            <a:off x="4609440" y="2788560"/>
            <a:ext cx="4844520" cy="682200"/>
          </a:xfrm>
          <a:prstGeom prst="rect">
            <a:avLst/>
          </a:prstGeom>
          <a:ln w="0">
            <a:noFill/>
          </a:ln>
        </p:spPr>
      </p:pic>
      <p:pic>
        <p:nvPicPr>
          <p:cNvPr id="425787659" name="Grafik 21"/>
          <p:cNvPicPr/>
          <p:nvPr/>
        </p:nvPicPr>
        <p:blipFill>
          <a:blip r:embed="rId7"/>
          <a:stretch/>
        </p:blipFill>
        <p:spPr bwMode="auto">
          <a:xfrm>
            <a:off x="4071240" y="4367880"/>
            <a:ext cx="7996680" cy="626400"/>
          </a:xfrm>
          <a:prstGeom prst="rect">
            <a:avLst/>
          </a:prstGeom>
          <a:ln w="0">
            <a:noFill/>
          </a:ln>
        </p:spPr>
      </p:pic>
      <p:pic>
        <p:nvPicPr>
          <p:cNvPr id="1086873196" name="Grafik 27"/>
          <p:cNvPicPr/>
          <p:nvPr/>
        </p:nvPicPr>
        <p:blipFill>
          <a:blip r:embed="rId8"/>
          <a:stretch/>
        </p:blipFill>
        <p:spPr bwMode="auto">
          <a:xfrm>
            <a:off x="4170600" y="4988160"/>
            <a:ext cx="7332480" cy="1396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2048799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A Cavity Based X-ray FEL Demonstrator at the European XFEL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37718179" name="PlaceHolder 2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The Problem of Heat Load </a:t>
            </a:r>
            <a:r>
              <a:rPr lang="en-US" sz="1800" b="1" strike="noStrike" spc="-1">
                <a:solidFill>
                  <a:schemeClr val="accent2"/>
                </a:solidFill>
                <a:latin typeface="Wingdings"/>
              </a:rPr>
              <a:t></a:t>
            </a: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 Low Crystal Temperatures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0236944" name="Inhaltsplatzhalter 2"/>
          <p:cNvSpPr/>
          <p:nvPr/>
        </p:nvSpPr>
        <p:spPr bwMode="auto">
          <a:xfrm>
            <a:off x="407880" y="1367280"/>
            <a:ext cx="5215320" cy="38613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Thermal strain versus excess energy:</a:t>
            </a:r>
            <a:br>
              <a:rPr sz="1800"/>
            </a:b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Severely increased heat transport at low 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Lowered due to boundary scattering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Dynamic elasticity mostly determined by strain directly after absorption (~no benefit of cooling)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tabLst>
                <a:tab pos="0" algn="l"/>
              </a:tabLst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3999"/>
              </a:lnSpc>
              <a:spcBef>
                <a:spcPts val="1800"/>
              </a:spcBef>
              <a:tabLst>
                <a:tab pos="0" algn="l"/>
              </a:tabLst>
              <a:defRPr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044327160" name="Straight Arrow Connector 8"/>
          <p:cNvCxnSpPr/>
          <p:nvPr/>
        </p:nvCxnSpPr>
        <p:spPr bwMode="auto">
          <a:xfrm flipH="1" flipV="1">
            <a:off x="4195440" y="2106720"/>
            <a:ext cx="144360" cy="504360"/>
          </a:xfrm>
          <a:prstGeom prst="straightConnector1">
            <a:avLst/>
          </a:prstGeom>
          <a:ln w="9525">
            <a:solidFill>
              <a:srgbClr val="000000"/>
            </a:solidFill>
            <a:tailEnd type="triangle" w="med" len="med"/>
          </a:ln>
        </p:spPr>
      </p:cxnSp>
      <p:sp>
        <p:nvSpPr>
          <p:cNvPr id="768998768" name="TextBox 9"/>
          <p:cNvSpPr/>
          <p:nvPr/>
        </p:nvSpPr>
        <p:spPr bwMode="auto">
          <a:xfrm>
            <a:off x="3835440" y="2613960"/>
            <a:ext cx="13676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 small 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6323605" name="Picture 29"/>
          <p:cNvPicPr/>
          <p:nvPr/>
        </p:nvPicPr>
        <p:blipFill>
          <a:blip r:embed="rId5"/>
          <a:stretch/>
        </p:blipFill>
        <p:spPr bwMode="auto">
          <a:xfrm>
            <a:off x="5623920" y="1359720"/>
            <a:ext cx="4317480" cy="1909080"/>
          </a:xfrm>
          <a:prstGeom prst="rect">
            <a:avLst/>
          </a:prstGeom>
          <a:ln w="0">
            <a:noFill/>
          </a:ln>
        </p:spPr>
      </p:pic>
      <p:pic>
        <p:nvPicPr>
          <p:cNvPr id="913517060" name="Picture 31"/>
          <p:cNvPicPr/>
          <p:nvPr/>
        </p:nvPicPr>
        <p:blipFill>
          <a:blip r:embed="rId6"/>
          <a:stretch/>
        </p:blipFill>
        <p:spPr bwMode="auto">
          <a:xfrm>
            <a:off x="5760000" y="3213000"/>
            <a:ext cx="4355640" cy="3145680"/>
          </a:xfrm>
          <a:prstGeom prst="rect">
            <a:avLst/>
          </a:prstGeom>
          <a:ln w="0">
            <a:noFill/>
          </a:ln>
        </p:spPr>
      </p:pic>
      <p:pic>
        <p:nvPicPr>
          <p:cNvPr id="1074418830" name="Picture 32"/>
          <p:cNvPicPr/>
          <p:nvPr/>
        </p:nvPicPr>
        <p:blipFill>
          <a:blip r:embed="rId7"/>
          <a:stretch/>
        </p:blipFill>
        <p:spPr bwMode="auto">
          <a:xfrm>
            <a:off x="5760000" y="3214800"/>
            <a:ext cx="4355640" cy="3145680"/>
          </a:xfrm>
          <a:prstGeom prst="rect">
            <a:avLst/>
          </a:prstGeom>
          <a:ln w="0">
            <a:noFill/>
          </a:ln>
        </p:spPr>
      </p:pic>
      <p:sp>
        <p:nvSpPr>
          <p:cNvPr id="1883684332" name="PlaceHolder 3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0" advTm="91000"/>
    </mc:Choice>
    <mc:Fallback xmlns="" xmlns:m="http://schemas.openxmlformats.org/officeDocument/2006/math" xmlns:w="http://schemas.openxmlformats.org/wordprocessingml/2006/main">
      <p:transition advClick="1" advTm="91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3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51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36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41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36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51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36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64948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defRPr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Nanoscale Thermal Conductivity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95145985" name="PlaceHolder 2"/>
          <p:cNvSpPr>
            <a:spLocks noGrp="1"/>
          </p:cNvSpPr>
          <p:nvPr>
            <p:ph type="ftr" idx="61"/>
          </p:nvPr>
        </p:nvSpPr>
        <p:spPr bwMode="auto">
          <a:xfrm>
            <a:off x="79164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>
              <a:defRPr/>
            </a:pPr>
            <a:r>
              <a:t>The XFEL Oscillator Demonstrator at EuXFEL| 05.06.2025</a:t>
            </a:r>
          </a:p>
        </p:txBody>
      </p:sp>
      <p:sp>
        <p:nvSpPr>
          <p:cNvPr id="2027955425" name="PlaceHolder 3"/>
          <p:cNvSpPr>
            <a:spLocks noGrp="1"/>
          </p:cNvSpPr>
          <p:nvPr>
            <p:ph/>
          </p:nvPr>
        </p:nvSpPr>
        <p:spPr bwMode="auto"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  <a:defRPr/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Boundary Scattering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077138870" name="Picture 2"/>
          <p:cNvPicPr/>
          <p:nvPr/>
        </p:nvPicPr>
        <p:blipFill>
          <a:blip r:embed="rId3"/>
          <a:stretch/>
        </p:blipFill>
        <p:spPr bwMode="auto">
          <a:xfrm>
            <a:off x="6593760" y="1424520"/>
            <a:ext cx="4663440" cy="3985560"/>
          </a:xfrm>
          <a:prstGeom prst="rect">
            <a:avLst/>
          </a:prstGeom>
          <a:ln w="0">
            <a:noFill/>
          </a:ln>
        </p:spPr>
      </p:pic>
      <p:sp>
        <p:nvSpPr>
          <p:cNvPr id="1330569084" name="Inhaltsplatzhalter 2"/>
          <p:cNvSpPr/>
          <p:nvPr/>
        </p:nvSpPr>
        <p:spPr bwMode="auto">
          <a:xfrm>
            <a:off x="492840" y="2151000"/>
            <a:ext cx="5082120" cy="3889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Increase of phonon mean free path at low T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19910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Phonons can reach the crystal boundary without scattering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19910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Reflection can occur specularly (no impact on thermal conductivity in radial direction) or diffusively (same as point defect)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5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 100% diffusive scattering is assumed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56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6016431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defRPr/>
            </a:pPr>
            <a:r>
              <a:rPr lang="en-US" sz="4400" b="1" strike="noStrike" spc="-1">
                <a:solidFill>
                  <a:schemeClr val="accent1"/>
                </a:solidFill>
                <a:latin typeface="Arial"/>
              </a:rPr>
              <a:t>Nanoscale Thermal Conductivity</a:t>
            </a:r>
            <a:endParaRPr lang="en-US" sz="4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79350548" name="Textfeld 2"/>
          <p:cNvSpPr/>
          <p:nvPr/>
        </p:nvSpPr>
        <p:spPr bwMode="auto">
          <a:xfrm>
            <a:off x="839520" y="1268640"/>
            <a:ext cx="7776360" cy="1087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Using First-Principles Program ALMABTE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Mode resolved scattering time/length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Additional shape dependent boundary scattering term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3293606" name="Grafik 6"/>
          <p:cNvPicPr/>
          <p:nvPr/>
        </p:nvPicPr>
        <p:blipFill>
          <a:blip r:embed="rId5"/>
          <a:stretch/>
        </p:blipFill>
        <p:spPr bwMode="auto">
          <a:xfrm>
            <a:off x="5146560" y="2475720"/>
            <a:ext cx="6264360" cy="4093200"/>
          </a:xfrm>
          <a:prstGeom prst="rect">
            <a:avLst/>
          </a:prstGeom>
          <a:ln w="0">
            <a:noFill/>
          </a:ln>
        </p:spPr>
      </p:pic>
      <p:pic>
        <p:nvPicPr>
          <p:cNvPr id="1294555806" name="Grafik 4"/>
          <p:cNvPicPr/>
          <p:nvPr/>
        </p:nvPicPr>
        <p:blipFill>
          <a:blip r:embed="rId6"/>
          <a:stretch/>
        </p:blipFill>
        <p:spPr bwMode="auto">
          <a:xfrm>
            <a:off x="139320" y="2566800"/>
            <a:ext cx="5092560" cy="3524760"/>
          </a:xfrm>
          <a:prstGeom prst="rect">
            <a:avLst/>
          </a:prstGeom>
          <a:ln w="0">
            <a:noFill/>
          </a:ln>
        </p:spPr>
      </p:pic>
      <p:sp>
        <p:nvSpPr>
          <p:cNvPr id="985566319" name="Footer Placeholder 1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0891-F81A-44BD-B1B1-E0C417EF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FELs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77087-2F6F-4BF7-BFE7-6CA930A59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3629836"/>
            <a:ext cx="10944224" cy="3889375"/>
          </a:xfrm>
        </p:spPr>
        <p:txBody>
          <a:bodyPr/>
          <a:lstStyle/>
          <a:p>
            <a:r>
              <a:rPr lang="en-US" spc="-1" dirty="0">
                <a:solidFill>
                  <a:srgbClr val="000000"/>
                </a:solidFill>
              </a:rPr>
              <a:t>Longitudinal matching: Matching between electron bunch repetition and photon pulse round trip time</a:t>
            </a:r>
          </a:p>
          <a:p>
            <a:pPr marL="622440" lvl="1" indent="-355680">
              <a:spcAft>
                <a:spcPts val="601"/>
              </a:spcAft>
              <a:buSzPct val="100112"/>
            </a:pPr>
            <a:r>
              <a:rPr lang="en-US" spc="-1" dirty="0">
                <a:solidFill>
                  <a:srgbClr val="000000"/>
                </a:solidFill>
              </a:rPr>
              <a:t>Normal conducting </a:t>
            </a:r>
            <a:r>
              <a:rPr lang="en-US" spc="-1" dirty="0" err="1">
                <a:solidFill>
                  <a:srgbClr val="000000"/>
                </a:solidFill>
              </a:rPr>
              <a:t>linac</a:t>
            </a:r>
            <a:r>
              <a:rPr lang="en-US" spc="-1" dirty="0">
                <a:solidFill>
                  <a:srgbClr val="000000"/>
                </a:solidFill>
              </a:rPr>
              <a:t>: 100</a:t>
            </a:r>
            <a:r>
              <a:rPr lang="en-US" sz="1100" spc="-1" dirty="0">
                <a:solidFill>
                  <a:srgbClr val="000000"/>
                </a:solidFill>
              </a:rPr>
              <a:t> </a:t>
            </a:r>
            <a:r>
              <a:rPr lang="en-US" spc="-1" dirty="0">
                <a:solidFill>
                  <a:srgbClr val="000000"/>
                </a:solidFill>
              </a:rPr>
              <a:t>Hz repetition rate ↔ </a:t>
            </a:r>
            <a:r>
              <a:rPr lang="en-US" spc="-1" dirty="0">
                <a:solidFill>
                  <a:srgbClr val="F18F1F"/>
                </a:solidFill>
              </a:rPr>
              <a:t>&gt;1E6m optical path length (orbital XFELO?)</a:t>
            </a:r>
            <a:endParaRPr lang="de-DE" spc="-1" dirty="0">
              <a:solidFill>
                <a:srgbClr val="F18F1F"/>
              </a:solidFill>
              <a:latin typeface="Calibri"/>
            </a:endParaRPr>
          </a:p>
          <a:p>
            <a:pPr marL="622440" lvl="1" indent="-355680">
              <a:spcAft>
                <a:spcPts val="601"/>
              </a:spcAft>
              <a:buSzPct val="100112"/>
            </a:pPr>
            <a:r>
              <a:rPr lang="en-US" spc="-1" dirty="0" err="1">
                <a:solidFill>
                  <a:srgbClr val="000000"/>
                </a:solidFill>
              </a:rPr>
              <a:t>EuXFEL</a:t>
            </a:r>
            <a:r>
              <a:rPr lang="en-US" spc="-1" dirty="0">
                <a:solidFill>
                  <a:srgbClr val="000000"/>
                </a:solidFill>
              </a:rPr>
              <a:t>/LCLS-II/Shine:  electron bunch repetition rate ~0.1 - 4.5</a:t>
            </a:r>
            <a:r>
              <a:rPr lang="en-US" sz="1100" spc="-1" dirty="0">
                <a:solidFill>
                  <a:srgbClr val="000000"/>
                </a:solidFill>
              </a:rPr>
              <a:t> </a:t>
            </a:r>
            <a:r>
              <a:rPr lang="en-US" spc="-1" dirty="0">
                <a:solidFill>
                  <a:srgbClr val="000000"/>
                </a:solidFill>
              </a:rPr>
              <a:t>MHz↔ </a:t>
            </a:r>
            <a:r>
              <a:rPr lang="en-US" b="1" spc="-1" dirty="0">
                <a:solidFill>
                  <a:srgbClr val="F18F1F"/>
                </a:solidFill>
              </a:rPr>
              <a:t>66</a:t>
            </a:r>
            <a:r>
              <a:rPr lang="en-US" spc="-1" dirty="0">
                <a:solidFill>
                  <a:srgbClr val="F18F1F"/>
                </a:solidFill>
              </a:rPr>
              <a:t>-2800</a:t>
            </a:r>
            <a:r>
              <a:rPr lang="en-US" sz="1100" spc="-1" dirty="0">
                <a:solidFill>
                  <a:srgbClr val="F18F1F"/>
                </a:solidFill>
              </a:rPr>
              <a:t> </a:t>
            </a:r>
            <a:r>
              <a:rPr lang="en-US" spc="-1" dirty="0">
                <a:solidFill>
                  <a:srgbClr val="F18F1F"/>
                </a:solidFill>
              </a:rPr>
              <a:t>m</a:t>
            </a:r>
            <a:r>
              <a:rPr lang="en-US" spc="-1" dirty="0">
                <a:solidFill>
                  <a:srgbClr val="000000"/>
                </a:solidFill>
              </a:rPr>
              <a:t> optical path length</a:t>
            </a:r>
            <a:endParaRPr lang="en-US" spc="-1" dirty="0">
              <a:solidFill>
                <a:srgbClr val="000000"/>
              </a:solidFill>
              <a:latin typeface="Calibri"/>
            </a:endParaRPr>
          </a:p>
          <a:p>
            <a:pPr marL="265253" indent="-355680">
              <a:spcAft>
                <a:spcPts val="601"/>
              </a:spcAft>
              <a:buSzPct val="100112"/>
            </a:pPr>
            <a:r>
              <a:rPr lang="en-US" spc="-1" dirty="0">
                <a:solidFill>
                  <a:srgbClr val="000000"/>
                </a:solidFill>
              </a:rPr>
              <a:t>Transverse matching between electron bunches and photon pulses after at each repetition</a:t>
            </a:r>
          </a:p>
          <a:p>
            <a:pPr marL="622440" lvl="1" indent="-355680">
              <a:spcAft>
                <a:spcPts val="601"/>
              </a:spcAft>
              <a:buSzPct val="100112"/>
            </a:pPr>
            <a:r>
              <a:rPr lang="en-US" spc="-1" dirty="0">
                <a:solidFill>
                  <a:srgbClr val="000000"/>
                </a:solidFill>
              </a:rPr>
              <a:t>µm -scale electron and photon pulses ← Tens of </a:t>
            </a:r>
            <a:r>
              <a:rPr lang="en-US" spc="-1" dirty="0" err="1">
                <a:solidFill>
                  <a:srgbClr val="000000"/>
                </a:solidFill>
              </a:rPr>
              <a:t>nrad</a:t>
            </a:r>
            <a:r>
              <a:rPr lang="en-US" spc="-1" dirty="0">
                <a:solidFill>
                  <a:srgbClr val="000000"/>
                </a:solidFill>
              </a:rPr>
              <a:t> angular resolution for 100m optical path length</a:t>
            </a:r>
          </a:p>
          <a:p>
            <a:pPr marL="265253" indent="-355680">
              <a:spcAft>
                <a:spcPts val="601"/>
              </a:spcAft>
              <a:buSzPct val="100112"/>
            </a:pPr>
            <a:endParaRPr lang="de-DE" spc="-1" dirty="0">
              <a:solidFill>
                <a:srgbClr val="000000"/>
              </a:solidFill>
              <a:latin typeface="Calibri"/>
            </a:endParaRPr>
          </a:p>
          <a:p>
            <a:endParaRPr lang="de-DE" spc="-1" dirty="0">
              <a:solidFill>
                <a:srgbClr val="000000"/>
              </a:solidFill>
              <a:latin typeface="Calibri"/>
            </a:endParaRPr>
          </a:p>
          <a:p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D4B463-2C8E-4960-A8B8-BEDEDF259702}"/>
              </a:ext>
            </a:extLst>
          </p:cNvPr>
          <p:cNvSpPr txBox="1"/>
          <p:nvPr/>
        </p:nvSpPr>
        <p:spPr>
          <a:xfrm>
            <a:off x="720000" y="1490400"/>
            <a:ext cx="9367027" cy="44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b="1" dirty="0">
                <a:solidFill>
                  <a:srgbClr val="F18F1F"/>
                </a:solidFill>
              </a:rPr>
              <a:t>The Challenge of Electron-Photon Matching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D25A07-97C6-493E-A237-E33AE4EBB3F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1240" y="1983911"/>
            <a:ext cx="8210880" cy="1482480"/>
          </a:xfrm>
          <a:prstGeom prst="rect">
            <a:avLst/>
          </a:prstGeom>
          <a:ln w="0"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84724B-CBD6-4C81-8273-21CC772CC384}"/>
              </a:ext>
            </a:extLst>
          </p:cNvPr>
          <p:cNvSpPr txBox="1">
            <a:spLocks/>
          </p:cNvSpPr>
          <p:nvPr/>
        </p:nvSpPr>
        <p:spPr>
          <a:xfrm>
            <a:off x="8772120" y="2253104"/>
            <a:ext cx="3048173" cy="7805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-1" dirty="0">
                <a:solidFill>
                  <a:srgbClr val="000000"/>
                </a:solidFill>
              </a:rPr>
              <a:t>Burst Mode: </a:t>
            </a:r>
            <a:br>
              <a:rPr lang="en-US" spc="-1" dirty="0">
                <a:solidFill>
                  <a:srgbClr val="000000"/>
                </a:solidFill>
              </a:rPr>
            </a:br>
            <a:r>
              <a:rPr lang="en-US" spc="-1" dirty="0">
                <a:solidFill>
                  <a:srgbClr val="000000"/>
                </a:solidFill>
              </a:rPr>
              <a:t>No Steady State</a:t>
            </a:r>
          </a:p>
          <a:p>
            <a:pPr marL="265253" indent="-355680">
              <a:spcAft>
                <a:spcPts val="601"/>
              </a:spcAft>
              <a:buSzPct val="100112"/>
            </a:pPr>
            <a:endParaRPr lang="de-DE" spc="-1" dirty="0">
              <a:solidFill>
                <a:srgbClr val="000000"/>
              </a:solidFill>
              <a:latin typeface="Calibri"/>
            </a:endParaRPr>
          </a:p>
          <a:p>
            <a:endParaRPr lang="de-DE" spc="-1" dirty="0">
              <a:solidFill>
                <a:srgbClr val="000000"/>
              </a:solidFill>
              <a:latin typeface="Calibri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64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1083317" name="PlaceHolder 1"/>
          <p:cNvSpPr>
            <a:spLocks noGrp="1"/>
          </p:cNvSpPr>
          <p:nvPr>
            <p:ph type="title"/>
          </p:nvPr>
        </p:nvSpPr>
        <p:spPr bwMode="auto"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defRPr/>
            </a:pPr>
            <a:r>
              <a:rPr lang="en-US" sz="4400" b="1" strike="noStrike" spc="-1">
                <a:solidFill>
                  <a:schemeClr val="accent1"/>
                </a:solidFill>
                <a:latin typeface="Arial"/>
              </a:rPr>
              <a:t>Nanoscale Thermal Conductivity</a:t>
            </a:r>
            <a:endParaRPr lang="en-US" sz="4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66709170" name="Textfeld 2"/>
          <p:cNvSpPr/>
          <p:nvPr/>
        </p:nvSpPr>
        <p:spPr bwMode="auto">
          <a:xfrm>
            <a:off x="839520" y="1268640"/>
            <a:ext cx="7776360" cy="1087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lnSpc>
                <a:spcPct val="113999"/>
              </a:lnSpc>
              <a:spcBef>
                <a:spcPts val="1800"/>
              </a:spcBef>
              <a:buSzPct val="100112"/>
              <a:buBlip>
                <a:blip r:embed="rId3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Using First-Principles Program ALMABTE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Mode resolved scattering time/length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marL="714240" lvl="1" indent="-357120" defTabSz="914400">
              <a:lnSpc>
                <a:spcPct val="125000"/>
              </a:lnSpc>
              <a:buSzPct val="100112"/>
              <a:buBlip>
                <a:blip r:embed="rId4"/>
              </a:buBlip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Additional shape dependent boundary scattering term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8136303" name="Grafik 5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904400" y="2640600"/>
            <a:ext cx="8382960" cy="3159720"/>
          </a:xfrm>
          <a:prstGeom prst="rect">
            <a:avLst/>
          </a:prstGeom>
          <a:ln w="0">
            <a:noFill/>
          </a:ln>
        </p:spPr>
      </p:pic>
      <p:sp>
        <p:nvSpPr>
          <p:cNvPr id="1198639688" name="Footer Placeholder 1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defRPr/>
            </a:pPr>
            <a:r>
              <a:t>The XFEL Oscillator Demonstrator at EuXFEL| 05.06.2025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5D66B-EF55-4F15-BA85-A2BBE7594843}"/>
              </a:ext>
            </a:extLst>
          </p:cNvPr>
          <p:cNvGrpSpPr/>
          <p:nvPr/>
        </p:nvGrpSpPr>
        <p:grpSpPr>
          <a:xfrm>
            <a:off x="623887" y="2054453"/>
            <a:ext cx="5277639" cy="2409056"/>
            <a:chOff x="8843662" y="907637"/>
            <a:chExt cx="3008077" cy="1373081"/>
          </a:xfrm>
        </p:grpSpPr>
        <p:pic>
          <p:nvPicPr>
            <p:cNvPr id="14" name="Grafik 4">
              <a:extLst>
                <a:ext uri="{FF2B5EF4-FFF2-40B4-BE49-F238E27FC236}">
                  <a16:creationId xmlns:a16="http://schemas.microsoft.com/office/drawing/2014/main" id="{0088E96B-FAAB-48EA-8799-B47765E5F860}"/>
                </a:ext>
              </a:extLst>
            </p:cNvPr>
            <p:cNvPicPr/>
            <p:nvPr/>
          </p:nvPicPr>
          <p:blipFill>
            <a:blip r:embed="rId2"/>
            <a:srcRect r="20801" b="5869"/>
            <a:stretch/>
          </p:blipFill>
          <p:spPr bwMode="auto">
            <a:xfrm>
              <a:off x="8843662" y="907637"/>
              <a:ext cx="3008077" cy="137308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FDEF8F-4DA4-48E5-8D18-D5C375F11BE5}"/>
                </a:ext>
              </a:extLst>
            </p:cNvPr>
            <p:cNvSpPr/>
            <p:nvPr/>
          </p:nvSpPr>
          <p:spPr>
            <a:xfrm>
              <a:off x="10347700" y="1719938"/>
              <a:ext cx="304800" cy="12626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FADEEA-79B8-4EE1-ADB0-578357E8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CBXFEL Demonstrator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XFEL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8622A-00D2-483A-B96E-FB665CB8F810}"/>
              </a:ext>
            </a:extLst>
          </p:cNvPr>
          <p:cNvSpPr txBox="1"/>
          <p:nvPr/>
        </p:nvSpPr>
        <p:spPr>
          <a:xfrm>
            <a:off x="6313713" y="2754087"/>
            <a:ext cx="5254400" cy="25581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dirty="0"/>
              <a:t>Proof-of-concept experiment at the end of SASE1 tunnel</a:t>
            </a: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226382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DEEA-79B8-4EE1-ADB0-578357E8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CBXFEL Demonstrator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XFEL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68FF3D-3C13-484B-8E69-6FA67B19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 r="4743" b="19273"/>
          <a:stretch/>
        </p:blipFill>
        <p:spPr>
          <a:xfrm>
            <a:off x="509587" y="2633796"/>
            <a:ext cx="10028613" cy="1600379"/>
          </a:xfr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2FECD0-7D04-4594-9750-58E484BE8D21}"/>
              </a:ext>
            </a:extLst>
          </p:cNvPr>
          <p:cNvCxnSpPr/>
          <p:nvPr/>
        </p:nvCxnSpPr>
        <p:spPr>
          <a:xfrm>
            <a:off x="8643620" y="3896436"/>
            <a:ext cx="1500880" cy="0"/>
          </a:xfrm>
          <a:prstGeom prst="straightConnector1">
            <a:avLst/>
          </a:prstGeom>
          <a:ln w="12700">
            <a:solidFill>
              <a:srgbClr val="3E693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DF9E4F-F35E-47B8-8436-5497A08A7FCB}"/>
              </a:ext>
            </a:extLst>
          </p:cNvPr>
          <p:cNvSpPr txBox="1"/>
          <p:nvPr/>
        </p:nvSpPr>
        <p:spPr>
          <a:xfrm>
            <a:off x="9119795" y="3850087"/>
            <a:ext cx="1654628" cy="221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>
                <a:solidFill>
                  <a:srgbClr val="3E693D"/>
                </a:solidFill>
              </a:rPr>
              <a:t>37 cm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273B103-0A11-4020-BCCB-3B1A4F1BBAAC}"/>
              </a:ext>
            </a:extLst>
          </p:cNvPr>
          <p:cNvSpPr/>
          <p:nvPr/>
        </p:nvSpPr>
        <p:spPr bwMode="auto">
          <a:xfrm>
            <a:off x="5713920" y="1548036"/>
            <a:ext cx="2936466" cy="894522"/>
          </a:xfrm>
          <a:prstGeom prst="wedgeRoundRectCallout">
            <a:avLst>
              <a:gd name="adj1" fmla="val -47113"/>
              <a:gd name="adj2" fmla="val 115569"/>
              <a:gd name="adj3" fmla="val 16667"/>
            </a:avLst>
          </a:prstGeom>
          <a:noFill/>
          <a:ln w="25400">
            <a:solidFill>
              <a:srgbClr val="4F81B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Radiators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Last 4 SASE Undulators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Aligned to 10 µm</a:t>
            </a:r>
            <a:endParaRPr lang="en-DE" sz="1600" dirty="0">
              <a:solidFill>
                <a:schemeClr val="tx1"/>
              </a:solidFill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8A83252-BB6D-4919-BE20-2DCDFD3374C6}"/>
              </a:ext>
            </a:extLst>
          </p:cNvPr>
          <p:cNvSpPr/>
          <p:nvPr/>
        </p:nvSpPr>
        <p:spPr bwMode="auto">
          <a:xfrm>
            <a:off x="2774293" y="4277836"/>
            <a:ext cx="7207907" cy="1969452"/>
          </a:xfrm>
          <a:prstGeom prst="wedgeRoundRectCallout">
            <a:avLst>
              <a:gd name="adj1" fmla="val -20744"/>
              <a:gd name="adj2" fmla="val -47605"/>
              <a:gd name="adj3" fmla="val 16667"/>
            </a:avLst>
          </a:prstGeom>
          <a:noFill/>
          <a:ln w="254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X-Ray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For demo experiment as simple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Crystal in backscattering geometry (no wavelength tunability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 7keV)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Mirrors for guidance and focusing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Retro-reflector</a:t>
            </a:r>
            <a:r>
              <a:rPr lang="en-US" sz="1600" dirty="0">
                <a:solidFill>
                  <a:schemeClr val="tx1"/>
                </a:solidFill>
              </a:rPr>
              <a:t> to reduce sensitivity to angular errors (</a:t>
            </a:r>
            <a:r>
              <a:rPr lang="en-US" sz="1600" dirty="0" err="1">
                <a:solidFill>
                  <a:schemeClr val="tx1"/>
                </a:solidFill>
              </a:rPr>
              <a:t>nrad</a:t>
            </a:r>
            <a:r>
              <a:rPr lang="en-US" sz="1600" dirty="0">
                <a:solidFill>
                  <a:schemeClr val="tx1"/>
                </a:solidFill>
              </a:rPr>
              <a:t> tolerance)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Return Beam in same vacuum pipe as SASE/electron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Length matched to 2.2 MHz and adjustable with sub-µm precision – while keeping </a:t>
            </a:r>
            <a:r>
              <a:rPr lang="en-US" sz="1600" dirty="0" err="1">
                <a:solidFill>
                  <a:schemeClr val="tx1"/>
                </a:solidFill>
              </a:rPr>
              <a:t>nrad</a:t>
            </a:r>
            <a:r>
              <a:rPr lang="en-US" sz="1600" dirty="0">
                <a:solidFill>
                  <a:schemeClr val="tx1"/>
                </a:solidFill>
              </a:rPr>
              <a:t> angular reproducibility!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6A1BFE5-4705-4B3E-9723-1483311044C9}"/>
              </a:ext>
            </a:extLst>
          </p:cNvPr>
          <p:cNvSpPr/>
          <p:nvPr/>
        </p:nvSpPr>
        <p:spPr bwMode="auto">
          <a:xfrm>
            <a:off x="480758" y="1476609"/>
            <a:ext cx="4246668" cy="1042656"/>
          </a:xfrm>
          <a:prstGeom prst="wedgeRoundRectCallout">
            <a:avLst>
              <a:gd name="adj1" fmla="val -11752"/>
              <a:gd name="adj2" fmla="val 98850"/>
              <a:gd name="adj3" fmla="val 16667"/>
            </a:avLst>
          </a:prstGeom>
          <a:noFill/>
          <a:ln w="25400">
            <a:solidFill>
              <a:srgbClr val="4F81B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High repetition rate (2.2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High energy (14 GeV)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Long. and trans. ultra stable (6 fs, 1 µm)</a:t>
            </a:r>
            <a:endParaRPr lang="en-DE" sz="16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BB83BD-9157-4E80-B2F8-665E6864428A}"/>
              </a:ext>
            </a:extLst>
          </p:cNvPr>
          <p:cNvSpPr txBox="1"/>
          <p:nvPr/>
        </p:nvSpPr>
        <p:spPr bwMode="auto">
          <a:xfrm>
            <a:off x="10538202" y="2977532"/>
            <a:ext cx="1547218" cy="11695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E693D"/>
                </a:solidFill>
              </a:rPr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E693D"/>
                </a:solidFill>
              </a:rPr>
              <a:t>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E693D"/>
                </a:solidFill>
              </a:rPr>
              <a:t>Gas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E693D"/>
                </a:solidFill>
              </a:rPr>
              <a:t>Diode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3E693D"/>
                </a:solidFill>
              </a:rPr>
              <a:t>I</a:t>
            </a:r>
            <a:r>
              <a:rPr lang="en-US" sz="1400" dirty="0" err="1">
                <a:solidFill>
                  <a:srgbClr val="3E693D"/>
                </a:solidFill>
              </a:rPr>
              <a:t>magers</a:t>
            </a:r>
            <a:endParaRPr lang="en-DE" sz="1400" dirty="0">
              <a:solidFill>
                <a:srgbClr val="3E693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54CF9-C21D-45A6-A45D-B958784B1C3B}"/>
              </a:ext>
            </a:extLst>
          </p:cNvPr>
          <p:cNvSpPr txBox="1"/>
          <p:nvPr/>
        </p:nvSpPr>
        <p:spPr bwMode="auto">
          <a:xfrm>
            <a:off x="8954025" y="1445578"/>
            <a:ext cx="3168352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Lasing of a Cavity Based X-ray Source</a:t>
            </a:r>
          </a:p>
          <a:p>
            <a:r>
              <a:rPr lang="en-US" sz="1400" dirty="0"/>
              <a:t>Patrick </a:t>
            </a:r>
            <a:r>
              <a:rPr lang="en-US" sz="1400" u="sng" dirty="0"/>
              <a:t>Rauer, </a:t>
            </a:r>
            <a:r>
              <a:rPr lang="en-US" sz="1400" u="sng" dirty="0" err="1"/>
              <a:t>Immo</a:t>
            </a:r>
            <a:r>
              <a:rPr lang="en-US" sz="1400" u="sng" dirty="0"/>
              <a:t> </a:t>
            </a:r>
            <a:r>
              <a:rPr lang="en-US" sz="1400" u="sng" dirty="0" err="1"/>
              <a:t>Bahns</a:t>
            </a:r>
            <a:r>
              <a:rPr lang="en-US" sz="1400" u="sng" dirty="0"/>
              <a:t>, …, Harald Sinn (submitted)</a:t>
            </a:r>
            <a:endParaRPr lang="en-DE" u="sng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8E4759-226F-414D-838A-B09CCBCC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186273" y="2194745"/>
            <a:ext cx="716404" cy="71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45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DEEA-79B8-4EE1-ADB0-578357E8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CBXFEL Demonstrator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XFEL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68FF3D-3C13-484B-8E69-6FA67B19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10607" r="29" b="20367"/>
          <a:stretch/>
        </p:blipFill>
        <p:spPr>
          <a:xfrm>
            <a:off x="531813" y="1917700"/>
            <a:ext cx="10944224" cy="16525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83B36-3A00-48A2-8F0E-99C80A5A8C1B}"/>
              </a:ext>
            </a:extLst>
          </p:cNvPr>
          <p:cNvSpPr txBox="1"/>
          <p:nvPr/>
        </p:nvSpPr>
        <p:spPr>
          <a:xfrm>
            <a:off x="623888" y="3892556"/>
            <a:ext cx="10956924" cy="20309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tracking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individual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pre-defined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on screen. </a:t>
            </a:r>
          </a:p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de-DE" dirty="0"/>
              <a:t> Transverse </a:t>
            </a:r>
            <a:r>
              <a:rPr lang="de-DE" dirty="0" err="1"/>
              <a:t>scanning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KB </a:t>
            </a:r>
            <a:r>
              <a:rPr lang="de-DE" dirty="0" err="1"/>
              <a:t>apertures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maximize</a:t>
            </a:r>
            <a:r>
              <a:rPr lang="de-DE" dirty="0"/>
              <a:t> </a:t>
            </a:r>
            <a:r>
              <a:rPr lang="de-DE" dirty="0" err="1"/>
              <a:t>transmission</a:t>
            </a:r>
            <a:endParaRPr lang="de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53ED1-37CF-46B3-B986-18099052CFE8}"/>
              </a:ext>
            </a:extLst>
          </p:cNvPr>
          <p:cNvSpPr txBox="1"/>
          <p:nvPr/>
        </p:nvSpPr>
        <p:spPr>
          <a:xfrm>
            <a:off x="720000" y="1490400"/>
            <a:ext cx="9367027" cy="44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b="1" dirty="0">
                <a:solidFill>
                  <a:srgbClr val="F18F1F"/>
                </a:solidFill>
              </a:rPr>
              <a:t>Experimental Realization: Alignment using </a:t>
            </a:r>
            <a:r>
              <a:rPr lang="en-US" b="1" dirty="0" err="1">
                <a:solidFill>
                  <a:srgbClr val="F18F1F"/>
                </a:solidFill>
              </a:rPr>
              <a:t>YAG:Ce</a:t>
            </a:r>
            <a:endParaRPr lang="en-US" b="1" dirty="0">
              <a:solidFill>
                <a:srgbClr val="F18F1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3FF12-A13E-4857-BD2E-4D8D6A37868B}"/>
              </a:ext>
            </a:extLst>
          </p:cNvPr>
          <p:cNvSpPr txBox="1"/>
          <p:nvPr/>
        </p:nvSpPr>
        <p:spPr>
          <a:xfrm>
            <a:off x="2660650" y="2957100"/>
            <a:ext cx="1654628" cy="4460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 err="1">
                <a:solidFill>
                  <a:srgbClr val="3E693D"/>
                </a:solidFill>
              </a:rPr>
              <a:t>YAG:Ce</a:t>
            </a:r>
            <a:endParaRPr lang="de-DE" sz="1600" dirty="0">
              <a:solidFill>
                <a:srgbClr val="3E693D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AA7B9F-9F47-4B23-B2FF-50968E0D315F}"/>
              </a:ext>
            </a:extLst>
          </p:cNvPr>
          <p:cNvSpPr txBox="1"/>
          <p:nvPr/>
        </p:nvSpPr>
        <p:spPr>
          <a:xfrm>
            <a:off x="8539580" y="2964272"/>
            <a:ext cx="1654628" cy="446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 err="1">
                <a:solidFill>
                  <a:srgbClr val="3E693D"/>
                </a:solidFill>
              </a:rPr>
              <a:t>YAG:Ce</a:t>
            </a:r>
            <a:endParaRPr lang="de-DE" sz="1600" dirty="0">
              <a:solidFill>
                <a:srgbClr val="3E693D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385797-15E1-49CD-B94E-450985E0F315}"/>
              </a:ext>
            </a:extLst>
          </p:cNvPr>
          <p:cNvCxnSpPr>
            <a:cxnSpLocks/>
          </p:cNvCxnSpPr>
          <p:nvPr/>
        </p:nvCxnSpPr>
        <p:spPr>
          <a:xfrm flipH="1" flipV="1">
            <a:off x="8444650" y="3053779"/>
            <a:ext cx="106460" cy="282019"/>
          </a:xfrm>
          <a:prstGeom prst="straightConnector1">
            <a:avLst/>
          </a:prstGeom>
          <a:ln w="12700">
            <a:solidFill>
              <a:srgbClr val="3E693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7733AF-DEDA-499D-A5E6-63710E999A8B}"/>
              </a:ext>
            </a:extLst>
          </p:cNvPr>
          <p:cNvCxnSpPr>
            <a:cxnSpLocks/>
          </p:cNvCxnSpPr>
          <p:nvPr/>
        </p:nvCxnSpPr>
        <p:spPr>
          <a:xfrm flipV="1">
            <a:off x="2515242" y="3053779"/>
            <a:ext cx="145408" cy="286041"/>
          </a:xfrm>
          <a:prstGeom prst="straightConnector1">
            <a:avLst/>
          </a:prstGeom>
          <a:ln w="12700">
            <a:solidFill>
              <a:srgbClr val="3E693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66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083B36-3A00-48A2-8F0E-99C80A5A8C1B}"/>
              </a:ext>
            </a:extLst>
          </p:cNvPr>
          <p:cNvSpPr txBox="1"/>
          <p:nvPr/>
        </p:nvSpPr>
        <p:spPr>
          <a:xfrm>
            <a:off x="611189" y="4016943"/>
            <a:ext cx="10956924" cy="20309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de-DE" dirty="0"/>
              <a:t> Final </a:t>
            </a:r>
            <a:r>
              <a:rPr lang="de-DE" dirty="0" err="1"/>
              <a:t>alignment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maximizing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effiency</a:t>
            </a:r>
            <a:r>
              <a:rPr lang="de-DE" dirty="0"/>
              <a:t> (</a:t>
            </a:r>
            <a:r>
              <a:rPr lang="de-DE" dirty="0" err="1"/>
              <a:t>cold-cavity</a:t>
            </a:r>
            <a:r>
              <a:rPr lang="de-DE" dirty="0"/>
              <a:t> </a:t>
            </a:r>
            <a:r>
              <a:rPr lang="de-DE" dirty="0" err="1"/>
              <a:t>ringdown</a:t>
            </a:r>
            <a:r>
              <a:rPr lang="de-DE" dirty="0"/>
              <a:t>): </a:t>
            </a:r>
            <a:br>
              <a:rPr lang="de-DE" dirty="0"/>
            </a:br>
            <a:r>
              <a:rPr lang="de-DE" dirty="0"/>
              <a:t>∆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~100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nrad</a:t>
            </a:r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32FDAE-9DA8-47E3-9DCF-7B79B92BA3F7}"/>
              </a:ext>
            </a:extLst>
          </p:cNvPr>
          <p:cNvSpPr txBox="1"/>
          <p:nvPr/>
        </p:nvSpPr>
        <p:spPr bwMode="auto">
          <a:xfrm rot="16200000">
            <a:off x="-874390" y="4494206"/>
            <a:ext cx="29714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  <a:br>
              <a:rPr lang="en-US" sz="1600" dirty="0"/>
            </a:br>
            <a:r>
              <a:rPr lang="en-US" sz="1600" dirty="0"/>
              <a:t>consecutive bursts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ADEEA-79B8-4EE1-ADB0-578357E8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CBXFEL Demonstrator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XFEL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68FF3D-3C13-484B-8E69-6FA67B19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1" b="19026"/>
          <a:stretch/>
        </p:blipFill>
        <p:spPr>
          <a:xfrm>
            <a:off x="532980" y="1915725"/>
            <a:ext cx="10897440" cy="16656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453ED1-37CF-46B3-B986-18099052CFE8}"/>
              </a:ext>
            </a:extLst>
          </p:cNvPr>
          <p:cNvSpPr txBox="1"/>
          <p:nvPr/>
        </p:nvSpPr>
        <p:spPr>
          <a:xfrm>
            <a:off x="720000" y="1490400"/>
            <a:ext cx="9367027" cy="44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b="1" dirty="0">
                <a:solidFill>
                  <a:srgbClr val="F18F1F"/>
                </a:solidFill>
              </a:rPr>
              <a:t>Experimental Realization: Alignment using Intra-Cavity Photodiode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3FF12-A13E-4857-BD2E-4D8D6A37868B}"/>
              </a:ext>
            </a:extLst>
          </p:cNvPr>
          <p:cNvSpPr txBox="1"/>
          <p:nvPr/>
        </p:nvSpPr>
        <p:spPr>
          <a:xfrm>
            <a:off x="8419250" y="2930311"/>
            <a:ext cx="1654628" cy="221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 err="1">
                <a:solidFill>
                  <a:srgbClr val="3E693D"/>
                </a:solidFill>
              </a:rPr>
              <a:t>Grating</a:t>
            </a:r>
            <a:endParaRPr lang="de-DE" sz="1600" dirty="0">
              <a:solidFill>
                <a:srgbClr val="3E693D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A41C52-758A-427E-9F05-9383540E6987}"/>
              </a:ext>
            </a:extLst>
          </p:cNvPr>
          <p:cNvCxnSpPr>
            <a:cxnSpLocks/>
          </p:cNvCxnSpPr>
          <p:nvPr/>
        </p:nvCxnSpPr>
        <p:spPr>
          <a:xfrm flipH="1" flipV="1">
            <a:off x="8419250" y="3041079"/>
            <a:ext cx="106460" cy="282019"/>
          </a:xfrm>
          <a:prstGeom prst="straightConnector1">
            <a:avLst/>
          </a:prstGeom>
          <a:ln w="12700">
            <a:solidFill>
              <a:srgbClr val="3E693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834072-5A33-497F-8991-5F378E1540A6}"/>
              </a:ext>
            </a:extLst>
          </p:cNvPr>
          <p:cNvCxnSpPr>
            <a:cxnSpLocks/>
          </p:cNvCxnSpPr>
          <p:nvPr/>
        </p:nvCxnSpPr>
        <p:spPr>
          <a:xfrm flipV="1">
            <a:off x="2435922" y="3198755"/>
            <a:ext cx="145408" cy="286041"/>
          </a:xfrm>
          <a:prstGeom prst="straightConnector1">
            <a:avLst/>
          </a:prstGeom>
          <a:ln w="12700">
            <a:solidFill>
              <a:srgbClr val="3E693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2BF33-06F6-48CF-9200-B4196E5A4B0A}"/>
              </a:ext>
            </a:extLst>
          </p:cNvPr>
          <p:cNvSpPr txBox="1"/>
          <p:nvPr/>
        </p:nvSpPr>
        <p:spPr>
          <a:xfrm>
            <a:off x="6537110" y="3197011"/>
            <a:ext cx="1654628" cy="221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 err="1">
                <a:solidFill>
                  <a:srgbClr val="3E693D"/>
                </a:solidFill>
              </a:rPr>
              <a:t>Photodiode</a:t>
            </a:r>
            <a:endParaRPr lang="de-DE" sz="1600" dirty="0">
              <a:solidFill>
                <a:srgbClr val="3E693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5CD907-2F52-4654-8CB4-185503155B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5" t="18058" r="11610" b="50978"/>
          <a:stretch/>
        </p:blipFill>
        <p:spPr bwMode="auto">
          <a:xfrm>
            <a:off x="1131583" y="4016943"/>
            <a:ext cx="10658642" cy="22977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816CE7-9C1E-4B75-938C-BC889BF9F590}"/>
              </a:ext>
            </a:extLst>
          </p:cNvPr>
          <p:cNvSpPr txBox="1"/>
          <p:nvPr/>
        </p:nvSpPr>
        <p:spPr bwMode="auto">
          <a:xfrm>
            <a:off x="2032000" y="3678389"/>
            <a:ext cx="9976877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100 bunches going through cavity                                                                  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Wingdings" pitchFamily="2" charset="2"/>
              </a:rPr>
              <a:t> ring down (6 cycles after opt.)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74102D-E5EA-4E20-9C80-E949744CCFA4}"/>
              </a:ext>
            </a:extLst>
          </p:cNvPr>
          <p:cNvCxnSpPr>
            <a:cxnSpLocks/>
          </p:cNvCxnSpPr>
          <p:nvPr/>
        </p:nvCxnSpPr>
        <p:spPr>
          <a:xfrm>
            <a:off x="7747000" y="3484796"/>
            <a:ext cx="0" cy="532147"/>
          </a:xfrm>
          <a:prstGeom prst="straightConnector1">
            <a:avLst/>
          </a:prstGeom>
          <a:ln w="19050">
            <a:solidFill>
              <a:srgbClr val="3E69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4BEF557-E093-4507-8163-4FB7DABF6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884" y="3780266"/>
            <a:ext cx="5322599" cy="2615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DFB90-FBF1-475F-8CED-36CB30BBC358}"/>
              </a:ext>
            </a:extLst>
          </p:cNvPr>
          <p:cNvSpPr txBox="1"/>
          <p:nvPr/>
        </p:nvSpPr>
        <p:spPr>
          <a:xfrm>
            <a:off x="5355771" y="4412345"/>
            <a:ext cx="3063479" cy="4296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dirty="0"/>
              <a:t>Cavity Reflectivity ~ 75%</a:t>
            </a: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131427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4" grpId="1" animBg="1"/>
      <p:bldP spid="13" grpId="0" animBg="1"/>
      <p:bldP spid="13" grpId="1" animBg="1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4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European_XFEL_Template_Presentation_16x9 (1)</Template>
  <TotalTime>0</TotalTime>
  <Words>2446</Words>
  <Application>Microsoft Office PowerPoint</Application>
  <PresentationFormat>Widescreen</PresentationFormat>
  <Paragraphs>401</Paragraphs>
  <Slides>50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Arial</vt:lpstr>
      <vt:lpstr>Calibri</vt:lpstr>
      <vt:lpstr>Cambria Math</vt:lpstr>
      <vt:lpstr>DesySans Office</vt:lpstr>
      <vt:lpstr>DesySans Office Cn Bold</vt:lpstr>
      <vt:lpstr>DesySans Office Cn Heavy</vt:lpstr>
      <vt:lpstr>DesySans Office Cn Medium</vt:lpstr>
      <vt:lpstr>DesySans Office Cn Regular</vt:lpstr>
      <vt:lpstr>Symbol</vt:lpstr>
      <vt:lpstr>Wingdings</vt:lpstr>
      <vt:lpstr>Wingdings 3</vt:lpstr>
      <vt:lpstr>Office</vt:lpstr>
      <vt:lpstr>DESY</vt:lpstr>
      <vt:lpstr>DESY Master</vt:lpstr>
      <vt:lpstr>First Lasing of A Cavity based XFEL .</vt:lpstr>
      <vt:lpstr>The CBXFEL @EuXFEL Team</vt:lpstr>
      <vt:lpstr>The CBXFEL @EuXFEL Team</vt:lpstr>
      <vt:lpstr>Cavity Based X-ray FELs</vt:lpstr>
      <vt:lpstr>Cavity Based X-ray FELs</vt:lpstr>
      <vt:lpstr>A CBXFEL Demonstrator for the European XFEL</vt:lpstr>
      <vt:lpstr>A CBXFEL Demonstrator for the European XFEL</vt:lpstr>
      <vt:lpstr>A CBXFEL Demonstrator for the European XFEL</vt:lpstr>
      <vt:lpstr>A CBXFEL Demonstrator for the European XFEL</vt:lpstr>
      <vt:lpstr>A CBXFEL Demonstrator for the European XFEL</vt:lpstr>
      <vt:lpstr>A CBXFEL Demonstrator for the European XFEL</vt:lpstr>
      <vt:lpstr>A CBXFEL Demonstrator for the European XFEL</vt:lpstr>
      <vt:lpstr>A CBXFEL Demonstrator for the European XFEL</vt:lpstr>
      <vt:lpstr>Thank You!</vt:lpstr>
      <vt:lpstr>Backup</vt:lpstr>
      <vt:lpstr>PowerPoint Presentation</vt:lpstr>
      <vt:lpstr>RetroReflector</vt:lpstr>
      <vt:lpstr>Outcoupling</vt:lpstr>
      <vt:lpstr>Phase Locked CBXFEL</vt:lpstr>
      <vt:lpstr>The Problem of Heat Load</vt:lpstr>
      <vt:lpstr>The Problem of Heat Load</vt:lpstr>
      <vt:lpstr>Thermal Response</vt:lpstr>
      <vt:lpstr>Thermal Response</vt:lpstr>
      <vt:lpstr>Thermal Response</vt:lpstr>
      <vt:lpstr>Thermal Response with Thermoelasticity</vt:lpstr>
      <vt:lpstr>Thermal Response (with thermoelasticity)</vt:lpstr>
      <vt:lpstr>Thermal Response with Thermoelasticity</vt:lpstr>
      <vt:lpstr>Outcoupling</vt:lpstr>
      <vt:lpstr>Cavity Based X-ray FELs</vt:lpstr>
      <vt:lpstr>Cavity Based X-ray FELs</vt:lpstr>
      <vt:lpstr>Cavity Based X-ray FELs</vt:lpstr>
      <vt:lpstr>Cavity Based X-ray FELs</vt:lpstr>
      <vt:lpstr>Cavity Based X-ray FELs</vt:lpstr>
      <vt:lpstr>Wavelength tunability for XFELOs</vt:lpstr>
      <vt:lpstr>Wavelength tunability for XFELOs</vt:lpstr>
      <vt:lpstr>Wavelength tunability for XFELOs</vt:lpstr>
      <vt:lpstr>Wavelength tunability for XFELOs</vt:lpstr>
      <vt:lpstr>CBXFEL – fixed wavelength</vt:lpstr>
      <vt:lpstr>A Cavity Based X-ray FEL Demonstrator for the European XFEL</vt:lpstr>
      <vt:lpstr>A Cavity Based X-ray FEL Demonstrator for the European XFEL</vt:lpstr>
      <vt:lpstr>A Cavity Based X-ray FEL Demonstrator for the European XFEL</vt:lpstr>
      <vt:lpstr>Numerical Framework</vt:lpstr>
      <vt:lpstr>Cavity Based X-ray FELs</vt:lpstr>
      <vt:lpstr>X-ray Diffraction</vt:lpstr>
      <vt:lpstr>Background on thermal response</vt:lpstr>
      <vt:lpstr>X-ray crystal interaction</vt:lpstr>
      <vt:lpstr>A Cavity Based X-ray FEL Demonstrator at the European XFEL</vt:lpstr>
      <vt:lpstr>Nanoscale Thermal Conductivity</vt:lpstr>
      <vt:lpstr>Nanoscale Thermal Conductivity</vt:lpstr>
      <vt:lpstr>Nanoscale Thermal Conductivity</vt:lpstr>
    </vt:vector>
  </TitlesOfParts>
  <Company>XFEL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one line (or two lines)</dc:title>
  <dc:creator>Rauer, Patrick</dc:creator>
  <cp:lastModifiedBy>Rauer, Patrick</cp:lastModifiedBy>
  <cp:revision>82</cp:revision>
  <dcterms:created xsi:type="dcterms:W3CDTF">2025-10-06T09:27:23Z</dcterms:created>
  <dcterms:modified xsi:type="dcterms:W3CDTF">2025-10-11T09:54:37Z</dcterms:modified>
</cp:coreProperties>
</file>