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4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5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6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691" r:id="rId3"/>
    <p:sldMasterId id="2147483726" r:id="rId4"/>
    <p:sldMasterId id="2147483763" r:id="rId5"/>
    <p:sldMasterId id="2147483800" r:id="rId6"/>
    <p:sldMasterId id="2147483851" r:id="rId7"/>
  </p:sldMasterIdLst>
  <p:notesMasterIdLst>
    <p:notesMasterId r:id="rId30"/>
  </p:notesMasterIdLst>
  <p:sldIdLst>
    <p:sldId id="256" r:id="rId8"/>
    <p:sldId id="492" r:id="rId9"/>
    <p:sldId id="516" r:id="rId10"/>
    <p:sldId id="579" r:id="rId11"/>
    <p:sldId id="570" r:id="rId12"/>
    <p:sldId id="571" r:id="rId13"/>
    <p:sldId id="410" r:id="rId14"/>
    <p:sldId id="577" r:id="rId15"/>
    <p:sldId id="574" r:id="rId16"/>
    <p:sldId id="500" r:id="rId17"/>
    <p:sldId id="580" r:id="rId18"/>
    <p:sldId id="400" r:id="rId19"/>
    <p:sldId id="352" r:id="rId20"/>
    <p:sldId id="575" r:id="rId21"/>
    <p:sldId id="409" r:id="rId22"/>
    <p:sldId id="578" r:id="rId23"/>
    <p:sldId id="402" r:id="rId24"/>
    <p:sldId id="404" r:id="rId25"/>
    <p:sldId id="477" r:id="rId26"/>
    <p:sldId id="581" r:id="rId27"/>
    <p:sldId id="569" r:id="rId28"/>
    <p:sldId id="416" r:id="rId29"/>
  </p:sldIdLst>
  <p:sldSz cx="12192000" cy="6858000"/>
  <p:notesSz cx="7772400" cy="10058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32" autoAdjust="0"/>
  </p:normalViewPr>
  <p:slideViewPr>
    <p:cSldViewPr snapToGrid="0">
      <p:cViewPr varScale="1">
        <p:scale>
          <a:sx n="70" d="100"/>
          <a:sy n="70" d="100"/>
        </p:scale>
        <p:origin x="113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927D0-07FF-4784-9397-C06FC9640A95}" type="datetimeFigureOut">
              <a:rPr lang="de-CH" smtClean="0"/>
              <a:t>10.10.2025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C8309-BC96-4C19-B8F6-4BBD34A4CECF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07265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307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81C81-E364-4366-A610-2DB15FF98538}" type="slidenum">
              <a:rPr kumimoji="0" lang="de-CH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CH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642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C8309-BC96-4C19-B8F6-4BBD34A4CECF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48525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0649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9138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96245-F065-0B47-B74E-D5003861FD6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816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2160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3493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US" altLang="de-DE" sz="1000" dirty="0">
              <a:ea typeface="ヒラギノ角ゴ Pro W3" charset="-128"/>
              <a:cs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96245-F065-0B47-B74E-D5003861FD6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440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2691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100" dirty="0">
                    <a:solidFill>
                      <a:schemeClr val="accent1">
                        <a:lumMod val="75000"/>
                      </a:schemeClr>
                    </a:solidFill>
                  </a:rPr>
                  <a:t>Each chicane is </a:t>
                </a:r>
                <a:r>
                  <a:rPr lang="en-GB" sz="1100" b="0" i="0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0.</a:t>
                </a:r>
                <a:r>
                  <a:rPr lang="en-GB" sz="1100" i="0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GB" sz="1100" i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GB" sz="1100" b="0" i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m</a:t>
                </a:r>
                <a:r>
                  <a:rPr lang="en-GB" sz="1100" dirty="0">
                    <a:solidFill>
                      <a:schemeClr val="accent1">
                        <a:lumMod val="75000"/>
                      </a:schemeClr>
                    </a:solidFill>
                  </a:rPr>
                  <a:t> long, and has a maximum delay of </a:t>
                </a:r>
                <a:r>
                  <a:rPr lang="en-GB" sz="1100" i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~7 fs</a:t>
                </a:r>
                <a:r>
                  <a:rPr lang="en-GB" sz="1100" dirty="0">
                    <a:solidFill>
                      <a:schemeClr val="accent1">
                        <a:lumMod val="75000"/>
                      </a:schemeClr>
                    </a:solidFill>
                  </a:rPr>
                  <a:t> (</a:t>
                </a:r>
                <a:r>
                  <a:rPr lang="en-GB" sz="1100" b="0" i="0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GB" sz="1100" i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l-GR" sz="1100" i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μ</a:t>
                </a:r>
                <a:r>
                  <a:rPr lang="en-GB" sz="1100" b="0" i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</a:t>
                </a:r>
                <a:r>
                  <a:rPr lang="en-GB" sz="1100" dirty="0">
                    <a:solidFill>
                      <a:schemeClr val="accent1">
                        <a:lumMod val="75000"/>
                      </a:schemeClr>
                    </a:solidFill>
                  </a:rPr>
                  <a:t>) under design beam energy. Their accuracy is sufficient for shifting the phase.</a:t>
                </a:r>
              </a:p>
              <a:p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81C81-E364-4366-A610-2DB15FF98538}" type="slidenum">
              <a:rPr kumimoji="0" lang="de-CH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CH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768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81C81-E364-4366-A610-2DB15FF98538}" type="slidenum">
              <a:rPr kumimoji="0" lang="de-CH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CH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050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81C81-E364-4366-A610-2DB15FF98538}" type="slidenum">
              <a:rPr kumimoji="0" lang="de-CH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CH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311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wmf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w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w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en-US"/>
              <a:t>PSI Center for Accelerator Science and Engineering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7C0B398-E953-45B6-AFBE-164B2CD7E13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15 Oct 2025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95160" y="1292040"/>
            <a:ext cx="896436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95160" y="3762000"/>
            <a:ext cx="896436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en-US"/>
              <a:t>PSI Center for Accelerator Science and Engineering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C7887D3-BFC2-4245-979C-0FB28C86C18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15 Oct 2025</a:t>
            </a:r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8BDEC662-E6F5-15D3-BB36-ED6F08201703}"/>
              </a:ext>
            </a:extLst>
          </p:cNvPr>
          <p:cNvSpPr/>
          <p:nvPr userDrawn="1"/>
        </p:nvSpPr>
        <p:spPr>
          <a:xfrm>
            <a:off x="0" y="0"/>
            <a:ext cx="12192000" cy="5049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9388"/>
            <a:ext cx="5292725" cy="2004460"/>
          </a:xfrm>
        </p:spPr>
        <p:txBody>
          <a:bodyPr anchor="b"/>
          <a:lstStyle>
            <a:lvl1pPr algn="l">
              <a:lnSpc>
                <a:spcPct val="92000"/>
              </a:lnSpc>
              <a:defRPr sz="4200"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5292725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5" y="358671"/>
            <a:ext cx="1773825" cy="730070"/>
          </a:xfrm>
          <a:prstGeom prst="rect">
            <a:avLst/>
          </a:prstGeom>
        </p:spPr>
      </p:pic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918345C2-B555-CE5A-CF14-EC753A31ED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03948" y="549275"/>
            <a:ext cx="5076827" cy="543600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3389486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A4A3A4"/>
          </p15:clr>
        </p15:guide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8BDEC662-E6F5-15D3-BB36-ED6F08201703}"/>
              </a:ext>
            </a:extLst>
          </p:cNvPr>
          <p:cNvSpPr/>
          <p:nvPr userDrawn="1"/>
        </p:nvSpPr>
        <p:spPr>
          <a:xfrm>
            <a:off x="0" y="0"/>
            <a:ext cx="12192000" cy="5049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9388"/>
            <a:ext cx="5292725" cy="2004460"/>
          </a:xfrm>
        </p:spPr>
        <p:txBody>
          <a:bodyPr anchor="b"/>
          <a:lstStyle>
            <a:lvl1pPr algn="l">
              <a:lnSpc>
                <a:spcPct val="92000"/>
              </a:lnSpc>
              <a:defRPr sz="4200"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5292725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5" y="358671"/>
            <a:ext cx="1773825" cy="730070"/>
          </a:xfrm>
          <a:prstGeom prst="rect">
            <a:avLst/>
          </a:prstGeom>
        </p:spPr>
      </p:pic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918345C2-B555-CE5A-CF14-EC753A31ED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03948" y="549275"/>
            <a:ext cx="5076827" cy="543600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852190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A4A3A4"/>
          </p15:clr>
        </p15:guide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Pink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8BDEC662-E6F5-15D3-BB36-ED6F08201703}"/>
              </a:ext>
            </a:extLst>
          </p:cNvPr>
          <p:cNvSpPr/>
          <p:nvPr userDrawn="1"/>
        </p:nvSpPr>
        <p:spPr>
          <a:xfrm>
            <a:off x="0" y="0"/>
            <a:ext cx="12192000" cy="5049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9388"/>
            <a:ext cx="5292725" cy="2004460"/>
          </a:xfrm>
        </p:spPr>
        <p:txBody>
          <a:bodyPr anchor="b"/>
          <a:lstStyle>
            <a:lvl1pPr algn="l">
              <a:lnSpc>
                <a:spcPct val="92000"/>
              </a:lnSpc>
              <a:defRPr sz="4200"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5292725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5" y="358671"/>
            <a:ext cx="1773825" cy="730070"/>
          </a:xfrm>
          <a:prstGeom prst="rect">
            <a:avLst/>
          </a:prstGeom>
        </p:spPr>
      </p:pic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918345C2-B555-CE5A-CF14-EC753A31ED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03948" y="549275"/>
            <a:ext cx="5076827" cy="543600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963532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A4A3A4"/>
          </p15:clr>
        </p15:guide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ing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8A5E6FE-0D37-3DFF-F3B7-73A91BE846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292087"/>
            <a:ext cx="8964613" cy="4729302"/>
          </a:xfrm>
        </p:spPr>
        <p:txBody>
          <a:bodyPr/>
          <a:lstStyle>
            <a:lvl1pPr>
              <a:defRPr sz="42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</a:defRPr>
            </a:lvl2pPr>
            <a:lvl3pPr marL="250825" indent="-250825"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0" dirty="0"/>
              <a:t>Section Heading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26DA47E-D7F3-07E8-00B3-57D325A007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5134" y="305378"/>
            <a:ext cx="881465" cy="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4116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ing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8A5E6FE-0D37-3DFF-F3B7-73A91BE846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292087"/>
            <a:ext cx="8964613" cy="4729302"/>
          </a:xfrm>
        </p:spPr>
        <p:txBody>
          <a:bodyPr/>
          <a:lstStyle>
            <a:lvl1pPr>
              <a:defRPr sz="42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</a:defRPr>
            </a:lvl2pPr>
            <a:lvl3pPr marL="250825" indent="-250825"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0" dirty="0"/>
              <a:t>Section Heading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26DA47E-D7F3-07E8-00B3-57D325A007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5134" y="305378"/>
            <a:ext cx="881465" cy="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7358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8A5E6FE-0D37-3DFF-F3B7-73A91BE846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292087"/>
            <a:ext cx="8964613" cy="4729302"/>
          </a:xfrm>
        </p:spPr>
        <p:txBody>
          <a:bodyPr/>
          <a:lstStyle>
            <a:lvl1pPr>
              <a:defRPr sz="4200"/>
            </a:lvl1pPr>
            <a:lvl2pPr marL="0" indent="0">
              <a:buFontTx/>
              <a:buNone/>
              <a:defRPr/>
            </a:lvl2pPr>
            <a:lvl3pPr marL="250825" indent="-250825">
              <a:defRPr/>
            </a:lvl3pPr>
          </a:lstStyle>
          <a:p>
            <a:pPr lvl="0"/>
            <a:r>
              <a:rPr lang="en-GB" noProof="0" dirty="0"/>
              <a:t>Section Heading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7577110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Yellow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8A5E6FE-0D37-3DFF-F3B7-73A91BE846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292087"/>
            <a:ext cx="8964613" cy="4729302"/>
          </a:xfrm>
        </p:spPr>
        <p:txBody>
          <a:bodyPr/>
          <a:lstStyle>
            <a:lvl1pPr>
              <a:defRPr sz="4200"/>
            </a:lvl1pPr>
            <a:lvl2pPr marL="0" indent="0">
              <a:buFontTx/>
              <a:buNone/>
              <a:defRPr/>
            </a:lvl2pPr>
            <a:lvl3pPr marL="250825" indent="-250825">
              <a:defRPr/>
            </a:lvl3pPr>
          </a:lstStyle>
          <a:p>
            <a:pPr lvl="0"/>
            <a:r>
              <a:rPr lang="en-GB" noProof="0" dirty="0"/>
              <a:t>Section Heading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659604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95325" y="1376773"/>
            <a:ext cx="8964613" cy="4644616"/>
          </a:xfrm>
        </p:spPr>
        <p:txBody>
          <a:bodyPr/>
          <a:lstStyle>
            <a:lvl1pPr defTabSz="984250">
              <a:tabLst>
                <a:tab pos="536575" algn="l"/>
              </a:tabLst>
              <a:defRPr/>
            </a:lvl1pPr>
            <a:lvl2pPr>
              <a:tabLst>
                <a:tab pos="536575" algn="l"/>
              </a:tabLst>
              <a:defRPr/>
            </a:lvl2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939BEE7-204C-1008-67F3-C8FC6E64EB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14132691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xtra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95325" y="1376773"/>
            <a:ext cx="10801349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7201221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95326" y="1376773"/>
            <a:ext cx="5291476" cy="4644616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03327075-DC64-5DAB-E02B-8A18CBF5A99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05201" y="1376773"/>
            <a:ext cx="5291474" cy="4644616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56657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95160" y="1292040"/>
            <a:ext cx="437436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5288760" y="1292040"/>
            <a:ext cx="437436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95160" y="3762000"/>
            <a:ext cx="437436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5288760" y="3762000"/>
            <a:ext cx="437436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en-US"/>
              <a:t>PSI Center for Accelerator Science and Engineering</a:t>
            </a:r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4E5E782-972E-4DD2-8F37-196391E16CD9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15 Oct 2025</a:t>
            </a:r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95325" y="1376773"/>
            <a:ext cx="5292725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3948" y="1449389"/>
            <a:ext cx="5292725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290055897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03950" y="1376773"/>
            <a:ext cx="5292724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1449389"/>
            <a:ext cx="5292724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53490156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5" y="1449389"/>
            <a:ext cx="8964613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B216CB-AE9D-4C01-AD48-4B79158751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E67269-0443-40A6-8D53-CF9C30AE720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D2179C-3288-47A5-A587-1B7255A2C3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9761241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1449389"/>
            <a:ext cx="5292724" cy="45719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17580FB4-DD13-1B0D-5A9E-15F0A7CB65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3948" y="1449389"/>
            <a:ext cx="5292725" cy="45719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30365046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9"/>
            <a:ext cx="7129461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F99B93C7-FD88-F860-2772-AA3BFEC82D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6" y="1376773"/>
            <a:ext cx="3455988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680166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9"/>
            <a:ext cx="3457575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FB98D413-4196-B49D-71B4-7CED7EED69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C5A45EC1-6C70-C75B-70A0-557B1FE6DA3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6" y="1376773"/>
            <a:ext cx="3455988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565463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8"/>
            <a:ext cx="3457575" cy="217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FB98D413-4196-B49D-71B4-7CED7EED69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FDF6C985-A691-B0CD-8A11-7C955F3245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67213" y="3843389"/>
            <a:ext cx="3457575" cy="217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772A35F-591D-5A80-72BC-28B068C3A5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6" y="1376773"/>
            <a:ext cx="3455988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3953752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8"/>
            <a:ext cx="3457575" cy="217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FB98D413-4196-B49D-71B4-7CED7EED69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21779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FDF6C985-A691-B0CD-8A11-7C955F3245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67213" y="3843389"/>
            <a:ext cx="3457575" cy="217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CE065AA4-86F5-4BAD-ED9D-98129FDEFEF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40688" y="3843387"/>
            <a:ext cx="3455986" cy="217800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089D7F61-76FC-5B15-D914-2BB427BF71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6" y="1376773"/>
            <a:ext cx="3455988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8549559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EED849DD-27BF-60D5-0E2A-BC6C9A827AC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376773"/>
            <a:ext cx="7129463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8CA68BBC-536B-0C49-B239-F2A8A8ACBA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386125753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wid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FB98D413-4196-B49D-71B4-7CED7EED69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21779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CE065AA4-86F5-4BAD-ED9D-98129FDEFEF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40688" y="3843387"/>
            <a:ext cx="3455986" cy="217800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EED849DD-27BF-60D5-0E2A-BC6C9A827AC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376773"/>
            <a:ext cx="7129463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76097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95160" y="1292040"/>
            <a:ext cx="288612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726000" y="1292040"/>
            <a:ext cx="288612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756840" y="1292040"/>
            <a:ext cx="288612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95160" y="3762000"/>
            <a:ext cx="288612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3726000" y="3762000"/>
            <a:ext cx="288612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6756840" y="3762000"/>
            <a:ext cx="288612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en-US"/>
              <a:t>PSI Center for Accelerator Science and Engineering</a:t>
            </a:r>
            <a:endParaRPr/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D047D41-7FE4-4EE0-A08D-00D6E55B8570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15 Oct 2025</a:t>
            </a:r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1449389"/>
            <a:ext cx="5292724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17580FB4-DD13-1B0D-5A9E-15F0A7CB65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3948" y="1449389"/>
            <a:ext cx="5292725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747A0213-C397-B258-EE3A-69DBB54DD3B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6" y="4553982"/>
            <a:ext cx="5291476" cy="1467406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7DE0905A-F588-783E-2408-3EEBCC47B7C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05201" y="4553982"/>
            <a:ext cx="5291474" cy="1467406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848774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8"/>
            <a:ext cx="3457575" cy="298772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1B3F6C3-759F-AE0A-F24C-FF78D18C5F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6" y="4545123"/>
            <a:ext cx="3455987" cy="1476265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FB98D413-4196-B49D-71B4-7CED7EED69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FDF6C985-A691-B0CD-8A11-7C955F3245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5325" y="1449388"/>
            <a:ext cx="3457575" cy="298772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7D982B28-131F-0EF1-DBEF-7E5426DA6F8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368801" y="4545123"/>
            <a:ext cx="3455987" cy="1476265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3A5C3130-D9C4-9998-9902-8B054B64116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40688" y="4545123"/>
            <a:ext cx="3455987" cy="1476265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2555478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12784F6E-FB73-D6E4-8C2C-41F75D7C722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7" y="1449389"/>
            <a:ext cx="2538000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2EA8E577-195E-4B1A-BC32-FE3D591B8C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58673" y="1449389"/>
            <a:ext cx="2538000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0646FBB3-9915-B3D3-1716-7B2E4AB38A5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450050" y="1449389"/>
            <a:ext cx="2538000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B3FC8EB0-667A-22B3-F4B0-8DFF686556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03950" y="1449389"/>
            <a:ext cx="2538000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id="{2B3EE353-935F-47F2-890E-86D599D69C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325" y="4545013"/>
            <a:ext cx="2533650" cy="1476375"/>
          </a:xfrm>
        </p:spPr>
        <p:txBody>
          <a:bodyPr/>
          <a:lstStyle>
            <a:lvl1pPr>
              <a:spcBef>
                <a:spcPts val="40"/>
              </a:spcBef>
              <a:defRPr sz="1600"/>
            </a:lvl1pPr>
            <a:lvl2pPr marL="179388" indent="-179388">
              <a:spcBef>
                <a:spcPts val="40"/>
              </a:spcBef>
              <a:defRPr sz="1600"/>
            </a:lvl2pPr>
            <a:lvl3pPr marL="360363" indent="-180975">
              <a:spcBef>
                <a:spcPts val="40"/>
              </a:spcBef>
              <a:defRPr sz="16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id="{7650EC49-433E-6552-2740-6B65EFF9480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49108" y="4545013"/>
            <a:ext cx="2533650" cy="1476375"/>
          </a:xfrm>
        </p:spPr>
        <p:txBody>
          <a:bodyPr/>
          <a:lstStyle>
            <a:lvl1pPr>
              <a:spcBef>
                <a:spcPts val="40"/>
              </a:spcBef>
              <a:defRPr sz="1600"/>
            </a:lvl1pPr>
            <a:lvl2pPr marL="179388" indent="-179388">
              <a:spcBef>
                <a:spcPts val="40"/>
              </a:spcBef>
              <a:defRPr sz="1600"/>
            </a:lvl2pPr>
            <a:lvl3pPr marL="360363" indent="-180975">
              <a:spcBef>
                <a:spcPts val="40"/>
              </a:spcBef>
              <a:defRPr sz="16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38A397CC-14F5-DD8F-565D-CB576CCEF0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2891" y="4545013"/>
            <a:ext cx="2533650" cy="1476375"/>
          </a:xfrm>
        </p:spPr>
        <p:txBody>
          <a:bodyPr/>
          <a:lstStyle>
            <a:lvl1pPr>
              <a:spcBef>
                <a:spcPts val="40"/>
              </a:spcBef>
              <a:defRPr sz="1600"/>
            </a:lvl1pPr>
            <a:lvl2pPr marL="179388" indent="-179388">
              <a:spcBef>
                <a:spcPts val="40"/>
              </a:spcBef>
              <a:defRPr sz="1600"/>
            </a:lvl2pPr>
            <a:lvl3pPr marL="360363" indent="-180975">
              <a:spcBef>
                <a:spcPts val="40"/>
              </a:spcBef>
              <a:defRPr sz="16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52C714DB-CD94-62D4-DBCC-363F77E96BF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56675" y="4545013"/>
            <a:ext cx="2533650" cy="1476375"/>
          </a:xfrm>
        </p:spPr>
        <p:txBody>
          <a:bodyPr/>
          <a:lstStyle>
            <a:lvl1pPr>
              <a:spcBef>
                <a:spcPts val="40"/>
              </a:spcBef>
              <a:defRPr sz="1600"/>
            </a:lvl1pPr>
            <a:lvl2pPr marL="179388" indent="-179388">
              <a:spcBef>
                <a:spcPts val="40"/>
              </a:spcBef>
              <a:defRPr sz="1600"/>
            </a:lvl2pPr>
            <a:lvl3pPr marL="360363" indent="-180975">
              <a:spcBef>
                <a:spcPts val="40"/>
              </a:spcBef>
              <a:defRPr sz="16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173944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18983A1D-4D6A-20A1-246F-D90E834D6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8"/>
            <a:ext cx="3457575" cy="179959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1EC548A2-BD24-9227-A6CD-523677F543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B1FDEC21-8808-4E1C-5D07-37DFA511752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5325" y="1449388"/>
            <a:ext cx="3457575" cy="179959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C093E107-B829-CEE4-9295-B1B84BEAE14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67212" y="3852000"/>
            <a:ext cx="3457575" cy="179959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269E9327-75CD-A94E-4F13-6C971DCF19A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40688" y="3852000"/>
            <a:ext cx="3455986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8" name="Bildplatzhalter 4">
            <a:extLst>
              <a:ext uri="{FF2B5EF4-FFF2-40B4-BE49-F238E27FC236}">
                <a16:creationId xmlns:a16="http://schemas.microsoft.com/office/drawing/2014/main" id="{7B4B6D58-21AF-6B45-2504-E31EDE54A33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95325" y="3852000"/>
            <a:ext cx="3457575" cy="179959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7EDE1E8A-EFD6-AFE3-8FC8-A8781D081C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325" y="5689101"/>
            <a:ext cx="345757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id="{90B09162-F170-AF79-446C-2FD12FCF2E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67212" y="5689101"/>
            <a:ext cx="345757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id="{B625CAA8-22B4-0491-F50F-A64DB81820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40688" y="5689101"/>
            <a:ext cx="345757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233B6E2E-EE51-3815-5A82-51C2D0BDCD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325" y="3299877"/>
            <a:ext cx="345757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DC029808-0B66-A918-9826-7CF902C7DE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67212" y="3299877"/>
            <a:ext cx="345757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0C032556-82F7-0D1B-C717-506C730F768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40688" y="3299877"/>
            <a:ext cx="345757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8950270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12784F6E-FB73-D6E4-8C2C-41F75D7C722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7" y="144939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2EA8E577-195E-4B1A-BC32-FE3D591B8C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58673" y="144939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0646FBB3-9915-B3D3-1716-7B2E4AB38A5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450050" y="144939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B3FC8EB0-667A-22B3-F4B0-8DFF686556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03950" y="144939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id="{7650EC49-433E-6552-2740-6B65EFF9480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49108" y="5689100"/>
            <a:ext cx="2533650" cy="332288"/>
          </a:xfrm>
        </p:spPr>
        <p:txBody>
          <a:bodyPr/>
          <a:lstStyle>
            <a:lvl1pPr>
              <a:spcBef>
                <a:spcPts val="40"/>
              </a:spcBef>
              <a:defRPr sz="1200"/>
            </a:lvl1pPr>
            <a:lvl2pPr marL="179388" indent="-179388">
              <a:spcBef>
                <a:spcPts val="40"/>
              </a:spcBef>
              <a:defRPr sz="1200"/>
            </a:lvl2pPr>
            <a:lvl3pPr>
              <a:spcBef>
                <a:spcPts val="40"/>
              </a:spcBef>
              <a:defRPr sz="12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38A397CC-14F5-DD8F-565D-CB576CCEF0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8300" y="5689100"/>
            <a:ext cx="2533650" cy="332288"/>
          </a:xfrm>
        </p:spPr>
        <p:txBody>
          <a:bodyPr/>
          <a:lstStyle>
            <a:lvl1pPr>
              <a:spcBef>
                <a:spcPts val="40"/>
              </a:spcBef>
              <a:defRPr sz="1200"/>
            </a:lvl1pPr>
            <a:lvl2pPr marL="179388" indent="-179388">
              <a:spcBef>
                <a:spcPts val="40"/>
              </a:spcBef>
              <a:defRPr sz="1200"/>
            </a:lvl2pPr>
            <a:lvl3pPr>
              <a:spcBef>
                <a:spcPts val="40"/>
              </a:spcBef>
              <a:defRPr sz="12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52C714DB-CD94-62D4-DBCC-363F77E96BF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56675" y="5689100"/>
            <a:ext cx="2533650" cy="332288"/>
          </a:xfrm>
        </p:spPr>
        <p:txBody>
          <a:bodyPr/>
          <a:lstStyle>
            <a:lvl1pPr>
              <a:spcBef>
                <a:spcPts val="40"/>
              </a:spcBef>
              <a:defRPr sz="1200"/>
            </a:lvl1pPr>
            <a:lvl2pPr marL="179388" indent="-179388">
              <a:spcBef>
                <a:spcPts val="40"/>
              </a:spcBef>
              <a:defRPr sz="1200"/>
            </a:lvl2pPr>
            <a:lvl3pPr>
              <a:spcBef>
                <a:spcPts val="40"/>
              </a:spcBef>
              <a:defRPr sz="12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FF900A0F-DD38-976A-BFC1-92B5ACB7395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95325" y="3852000"/>
            <a:ext cx="2538000" cy="179959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8" name="Textplatzhalter 19">
            <a:extLst>
              <a:ext uri="{FF2B5EF4-FFF2-40B4-BE49-F238E27FC236}">
                <a16:creationId xmlns:a16="http://schemas.microsoft.com/office/drawing/2014/main" id="{530B9B83-A2E6-A97A-6B7B-389BCDC2C8C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325" y="3299877"/>
            <a:ext cx="253682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1" name="Textplatzhalter 19">
            <a:extLst>
              <a:ext uri="{FF2B5EF4-FFF2-40B4-BE49-F238E27FC236}">
                <a16:creationId xmlns:a16="http://schemas.microsoft.com/office/drawing/2014/main" id="{CD6A5AE7-8194-069E-96C6-A9A19A691F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325" y="5689101"/>
            <a:ext cx="2540001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2" name="Textplatzhalter 19">
            <a:extLst>
              <a:ext uri="{FF2B5EF4-FFF2-40B4-BE49-F238E27FC236}">
                <a16:creationId xmlns:a16="http://schemas.microsoft.com/office/drawing/2014/main" id="{E33B1E40-AEE0-028C-74FA-4DA2F2785C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48050" y="3299877"/>
            <a:ext cx="2533650" cy="332288"/>
          </a:xfrm>
        </p:spPr>
        <p:txBody>
          <a:bodyPr/>
          <a:lstStyle>
            <a:lvl1pPr>
              <a:spcBef>
                <a:spcPts val="40"/>
              </a:spcBef>
              <a:defRPr sz="1200"/>
            </a:lvl1pPr>
            <a:lvl2pPr marL="179388" indent="-179388">
              <a:spcBef>
                <a:spcPts val="40"/>
              </a:spcBef>
              <a:defRPr sz="1200"/>
            </a:lvl2pPr>
            <a:lvl3pPr>
              <a:spcBef>
                <a:spcPts val="40"/>
              </a:spcBef>
              <a:defRPr sz="12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3" name="Textplatzhalter 19">
            <a:extLst>
              <a:ext uri="{FF2B5EF4-FFF2-40B4-BE49-F238E27FC236}">
                <a16:creationId xmlns:a16="http://schemas.microsoft.com/office/drawing/2014/main" id="{6CF8C6E7-2EBA-0F42-5F97-0B15A298F57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08300" y="3299877"/>
            <a:ext cx="2533650" cy="332288"/>
          </a:xfrm>
        </p:spPr>
        <p:txBody>
          <a:bodyPr/>
          <a:lstStyle>
            <a:lvl1pPr>
              <a:spcBef>
                <a:spcPts val="40"/>
              </a:spcBef>
              <a:defRPr sz="1200"/>
            </a:lvl1pPr>
            <a:lvl2pPr marL="179388" indent="-179388">
              <a:spcBef>
                <a:spcPts val="40"/>
              </a:spcBef>
              <a:defRPr sz="1200"/>
            </a:lvl2pPr>
            <a:lvl3pPr>
              <a:spcBef>
                <a:spcPts val="40"/>
              </a:spcBef>
              <a:defRPr sz="12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6" name="Textplatzhalter 19">
            <a:extLst>
              <a:ext uri="{FF2B5EF4-FFF2-40B4-BE49-F238E27FC236}">
                <a16:creationId xmlns:a16="http://schemas.microsoft.com/office/drawing/2014/main" id="{A8581B57-63E2-3060-2AF6-9711ABA1492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955617" y="3299877"/>
            <a:ext cx="2533650" cy="332288"/>
          </a:xfrm>
        </p:spPr>
        <p:txBody>
          <a:bodyPr/>
          <a:lstStyle>
            <a:lvl1pPr>
              <a:spcBef>
                <a:spcPts val="40"/>
              </a:spcBef>
              <a:defRPr sz="1200"/>
            </a:lvl1pPr>
            <a:lvl2pPr marL="179388" indent="-179388">
              <a:spcBef>
                <a:spcPts val="40"/>
              </a:spcBef>
              <a:defRPr sz="1200"/>
            </a:lvl2pPr>
            <a:lvl3pPr>
              <a:spcBef>
                <a:spcPts val="40"/>
              </a:spcBef>
              <a:defRPr sz="12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615C431B-993D-61F7-28CB-6E9C6E916B2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957560" y="385200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8" name="Bildplatzhalter 4">
            <a:extLst>
              <a:ext uri="{FF2B5EF4-FFF2-40B4-BE49-F238E27FC236}">
                <a16:creationId xmlns:a16="http://schemas.microsoft.com/office/drawing/2014/main" id="{5F9CC3CC-2D09-5169-EE63-2F307DD025A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448937" y="385200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05CD9CF5-8030-A2FA-B5F1-BDE8A3AB64FE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202837" y="385200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366995104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lve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18983A1D-4D6A-20A1-246F-D90E834D6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9"/>
            <a:ext cx="1620837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1EC548A2-BD24-9227-A6CD-523677F543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874248" y="1449389"/>
            <a:ext cx="1622425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B1FDEC21-8808-4E1C-5D07-37DFA511752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5326" y="1449389"/>
            <a:ext cx="1620838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C093E107-B829-CEE4-9295-B1B84BEAE14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67212" y="3851999"/>
            <a:ext cx="1620837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269E9327-75CD-A94E-4F13-6C971DCF19A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40688" y="3852000"/>
            <a:ext cx="1619250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8" name="Bildplatzhalter 4">
            <a:extLst>
              <a:ext uri="{FF2B5EF4-FFF2-40B4-BE49-F238E27FC236}">
                <a16:creationId xmlns:a16="http://schemas.microsoft.com/office/drawing/2014/main" id="{7B4B6D58-21AF-6B45-2504-E31EDE54A33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95326" y="3851999"/>
            <a:ext cx="1620838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7EDE1E8A-EFD6-AFE3-8FC8-A8781D081C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326" y="5589240"/>
            <a:ext cx="1620838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id="{90B09162-F170-AF79-446C-2FD12FCF2E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67212" y="5589240"/>
            <a:ext cx="1620837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id="{B625CAA8-22B4-0491-F50F-A64DB81820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40688" y="5589240"/>
            <a:ext cx="1619995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233B6E2E-EE51-3815-5A82-51C2D0BDCD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326" y="3204724"/>
            <a:ext cx="1620838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DC029808-0B66-A918-9826-7CF902C7DE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67212" y="3204724"/>
            <a:ext cx="1620837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0C032556-82F7-0D1B-C717-506C730F768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875092" y="3204724"/>
            <a:ext cx="1623171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1C50D6C7-B8FE-16E3-A56F-215DF2E7FD0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532062" y="1449389"/>
            <a:ext cx="1620838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7" name="Textplatzhalter 19">
            <a:extLst>
              <a:ext uri="{FF2B5EF4-FFF2-40B4-BE49-F238E27FC236}">
                <a16:creationId xmlns:a16="http://schemas.microsoft.com/office/drawing/2014/main" id="{F254DC50-8CC2-CE50-0FB2-B9D82F2F6FB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32062" y="3204724"/>
            <a:ext cx="1620838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356FD2E-817C-6008-A624-C0ED226EC77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02363" y="1449389"/>
            <a:ext cx="1622425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1" name="Textplatzhalter 19">
            <a:extLst>
              <a:ext uri="{FF2B5EF4-FFF2-40B4-BE49-F238E27FC236}">
                <a16:creationId xmlns:a16="http://schemas.microsoft.com/office/drawing/2014/main" id="{B844240D-6410-EAE1-FBFE-02793B43B59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02362" y="3204724"/>
            <a:ext cx="1622425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4729A6D7-E881-5FD5-1C1E-FD7A660187BE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040688" y="1449389"/>
            <a:ext cx="1619250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3" name="Textplatzhalter 19">
            <a:extLst>
              <a:ext uri="{FF2B5EF4-FFF2-40B4-BE49-F238E27FC236}">
                <a16:creationId xmlns:a16="http://schemas.microsoft.com/office/drawing/2014/main" id="{86799E5C-45B4-E8EF-0A33-26FADBDA89C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040688" y="3204724"/>
            <a:ext cx="1619995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20480596-0358-6167-AD5A-A43149936E4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532062" y="3851999"/>
            <a:ext cx="1620838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6" name="Textplatzhalter 19">
            <a:extLst>
              <a:ext uri="{FF2B5EF4-FFF2-40B4-BE49-F238E27FC236}">
                <a16:creationId xmlns:a16="http://schemas.microsoft.com/office/drawing/2014/main" id="{99EB327B-0262-FA88-4B41-185878FCDBA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32062" y="5589240"/>
            <a:ext cx="1620838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7" name="Bildplatzhalter 4">
            <a:extLst>
              <a:ext uri="{FF2B5EF4-FFF2-40B4-BE49-F238E27FC236}">
                <a16:creationId xmlns:a16="http://schemas.microsoft.com/office/drawing/2014/main" id="{7383DAC6-063E-B185-1200-CBEAF6F1917B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203950" y="3851999"/>
            <a:ext cx="1620837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8" name="Textplatzhalter 19">
            <a:extLst>
              <a:ext uri="{FF2B5EF4-FFF2-40B4-BE49-F238E27FC236}">
                <a16:creationId xmlns:a16="http://schemas.microsoft.com/office/drawing/2014/main" id="{814D2A83-C214-5D3D-33E5-499378F10F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03950" y="5589240"/>
            <a:ext cx="1620837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9" name="Bildplatzhalter 4">
            <a:extLst>
              <a:ext uri="{FF2B5EF4-FFF2-40B4-BE49-F238E27FC236}">
                <a16:creationId xmlns:a16="http://schemas.microsoft.com/office/drawing/2014/main" id="{0C7EA178-EA7E-CEB6-BCCA-A6C695A390C4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9873502" y="3852000"/>
            <a:ext cx="1623171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30" name="Textplatzhalter 19">
            <a:extLst>
              <a:ext uri="{FF2B5EF4-FFF2-40B4-BE49-F238E27FC236}">
                <a16:creationId xmlns:a16="http://schemas.microsoft.com/office/drawing/2014/main" id="{67FC58FF-0434-E3CF-0015-FA751A6F2C4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874346" y="5589240"/>
            <a:ext cx="1623917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6974520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36452613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full siz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17580FB4-DD13-1B0D-5A9E-15F0A7CB65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3948" y="0"/>
            <a:ext cx="5988052" cy="68579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598805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375635305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46EAAB-E9CC-4FBB-A777-DFD68618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90A60D-3123-4534-B4E1-1B214E40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A66DD1-3165-483D-99FB-202ADC04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2099042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84E75BB-61FF-4F7E-9CDB-A5E34775C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909AB7D-DBAB-4FFF-BA65-85B952116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9B7570-0B3E-4F91-B744-978CA7BDE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19533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CB290F-B845-1F2A-62FE-3A2EE8A6D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160" y="1376640"/>
            <a:ext cx="8964360" cy="4644360"/>
          </a:xfrm>
        </p:spPr>
        <p:txBody>
          <a:bodyPr/>
          <a:lstStyle/>
          <a:p>
            <a:pPr lvl="0" eaLnBrk="1" latinLnBrk="0" hangingPunct="1"/>
            <a:r>
              <a:rPr lang="de-CH"/>
              <a:t>Click to edit Master text styles</a:t>
            </a:r>
          </a:p>
          <a:p>
            <a:pPr lvl="1" eaLnBrk="1" latinLnBrk="0" hangingPunct="1"/>
            <a:r>
              <a:rPr lang="de-CH"/>
              <a:t>Second level</a:t>
            </a:r>
          </a:p>
          <a:p>
            <a:pPr lvl="2" eaLnBrk="1" latinLnBrk="0" hangingPunct="1"/>
            <a:r>
              <a:rPr lang="de-CH"/>
              <a:t>Third level</a:t>
            </a:r>
          </a:p>
          <a:p>
            <a:pPr lvl="3" eaLnBrk="1" latinLnBrk="0" hangingPunct="1"/>
            <a:r>
              <a:rPr lang="de-CH"/>
              <a:t>Fourth level</a:t>
            </a:r>
          </a:p>
          <a:p>
            <a:pPr lvl="4" eaLnBrk="1" latinLnBrk="0" hangingPunct="1"/>
            <a:r>
              <a:rPr lang="de-CH"/>
              <a:t>Fifth level</a:t>
            </a:r>
            <a:endParaRPr kumimoji="0"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48FB2A5-6D0F-3D55-4E0E-44C455AC36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880" y="6404400"/>
            <a:ext cx="1620360" cy="143640"/>
          </a:xfrm>
        </p:spPr>
        <p:txBody>
          <a:bodyPr/>
          <a:lstStyle/>
          <a:p>
            <a:r>
              <a:rPr lang="de-DE"/>
              <a:t>15 Oct 2025</a:t>
            </a: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256D227-A248-9B8B-92C2-30A2D2315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14600" y="6404400"/>
            <a:ext cx="8044920" cy="143640"/>
          </a:xfrm>
        </p:spPr>
        <p:txBody>
          <a:bodyPr/>
          <a:lstStyle/>
          <a:p>
            <a:r>
              <a:rPr lang="en-US"/>
              <a:t>PSI Center for Accelerator Science and Engineering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30CB47-232F-DD5E-357D-D7CA9D2E6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160" y="6404400"/>
            <a:ext cx="703080" cy="143640"/>
          </a:xfrm>
        </p:spPr>
        <p:txBody>
          <a:bodyPr/>
          <a:lstStyle/>
          <a:p>
            <a:fld id="{2B53141B-806C-134B-AEBD-92C81C5280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AC5D95EC-FD6F-AC79-EAE0-F521F3759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160" y="278280"/>
            <a:ext cx="8964360" cy="810000"/>
          </a:xfrm>
        </p:spPr>
        <p:txBody>
          <a:bodyPr rtlCol="0"/>
          <a:lstStyle/>
          <a:p>
            <a:r>
              <a:rPr kumimoji="0" lang="de-CH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47667923"/>
      </p:ext>
    </p:extLst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1138308"/>
      </p:ext>
    </p:extLst>
  </p:cSld>
  <p:clrMapOvr>
    <a:masterClrMapping/>
  </p:clrMapOvr>
  <p:transition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CB290F-B845-1F2A-62FE-3A2EE8A6D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160" y="1376640"/>
            <a:ext cx="8964360" cy="4644360"/>
          </a:xfrm>
        </p:spPr>
        <p:txBody>
          <a:bodyPr/>
          <a:lstStyle/>
          <a:p>
            <a:pPr lvl="0" eaLnBrk="1" latinLnBrk="0" hangingPunct="1"/>
            <a:r>
              <a:rPr lang="de-CH"/>
              <a:t>Click to edit Master text styles</a:t>
            </a:r>
          </a:p>
          <a:p>
            <a:pPr lvl="1" eaLnBrk="1" latinLnBrk="0" hangingPunct="1"/>
            <a:r>
              <a:rPr lang="de-CH"/>
              <a:t>Second level</a:t>
            </a:r>
          </a:p>
          <a:p>
            <a:pPr lvl="2" eaLnBrk="1" latinLnBrk="0" hangingPunct="1"/>
            <a:r>
              <a:rPr lang="de-CH"/>
              <a:t>Third level</a:t>
            </a:r>
          </a:p>
          <a:p>
            <a:pPr lvl="3" eaLnBrk="1" latinLnBrk="0" hangingPunct="1"/>
            <a:r>
              <a:rPr lang="de-CH"/>
              <a:t>Fourth level</a:t>
            </a:r>
          </a:p>
          <a:p>
            <a:pPr lvl="4" eaLnBrk="1" latinLnBrk="0" hangingPunct="1"/>
            <a:r>
              <a:rPr lang="de-CH"/>
              <a:t>Fifth level</a:t>
            </a:r>
            <a:endParaRPr kumimoji="0"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48FB2A5-6D0F-3D55-4E0E-44C455AC36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880" y="6404400"/>
            <a:ext cx="1620360" cy="143640"/>
          </a:xfrm>
        </p:spPr>
        <p:txBody>
          <a:bodyPr/>
          <a:lstStyle/>
          <a:p>
            <a:r>
              <a:rPr lang="de-DE"/>
              <a:t>15 Oct 2025</a:t>
            </a: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256D227-A248-9B8B-92C2-30A2D2315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14600" y="6404400"/>
            <a:ext cx="8044920" cy="143640"/>
          </a:xfrm>
        </p:spPr>
        <p:txBody>
          <a:bodyPr/>
          <a:lstStyle/>
          <a:p>
            <a:r>
              <a:rPr lang="en-US"/>
              <a:t>PSI Center for Accelerator Science and Engineering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30CB47-232F-DD5E-357D-D7CA9D2E6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160" y="6404400"/>
            <a:ext cx="703080" cy="143640"/>
          </a:xfrm>
        </p:spPr>
        <p:txBody>
          <a:bodyPr/>
          <a:lstStyle/>
          <a:p>
            <a:fld id="{2B53141B-806C-134B-AEBD-92C81C5280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AC5D95EC-FD6F-AC79-EAE0-F521F3759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160" y="278280"/>
            <a:ext cx="8964360" cy="810000"/>
          </a:xfrm>
        </p:spPr>
        <p:txBody>
          <a:bodyPr rtlCol="0"/>
          <a:lstStyle/>
          <a:p>
            <a:r>
              <a:rPr kumimoji="0" lang="de-CH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23330994"/>
      </p:ext>
    </p:extLst>
  </p:cSld>
  <p:clrMapOvr>
    <a:masterClrMapping/>
  </p:clrMapOvr>
  <p:transition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en-US"/>
              <a:t>PSI Center for Accelerator Science and Engineering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7C0B398-E953-45B6-AFBE-164B2CD7E13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15 Oct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6803972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95160" y="1292040"/>
            <a:ext cx="8964360" cy="472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en-US"/>
              <a:t>PSI Center for Accelerator Science and Engineering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9856B25-14E5-4B6E-BF2B-5D2547E2F1D2}" type="slidenum">
              <a:t>‹#›</a:t>
            </a:fld>
            <a:endParaRPr/>
          </a:p>
        </p:txBody>
      </p:sp>
      <p:sp>
        <p:nvSpPr>
          <p:cNvPr id="2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15 Oct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9623375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95160" y="1292040"/>
            <a:ext cx="8964360" cy="472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en-US"/>
              <a:t>PSI Center for Accelerator Science and Engineering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CC9A08F-DFEE-4135-A82F-64EB85BF9C8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15 Oct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8793768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95160" y="1292040"/>
            <a:ext cx="4374360" cy="472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5288760" y="1292040"/>
            <a:ext cx="4374360" cy="472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en-US"/>
              <a:t>PSI Center for Accelerator Science and Engineering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F2838D4-24E2-4B03-86EA-2F8525EBF1B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15 Oct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4874786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en-US"/>
              <a:t>PSI Center for Accelerator Science and Engineering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FD9594D-C459-478F-BF0D-B53AF0C037A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15 Oct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1608822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en-US"/>
              <a:t>PSI Center for Accelerator Science and Engineering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2B888E9-2268-4BFD-ABC1-53EC6DF3D1D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15 Oct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920112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95160" y="1292040"/>
            <a:ext cx="437436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288760" y="1292040"/>
            <a:ext cx="4374360" cy="472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95160" y="3762000"/>
            <a:ext cx="437436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en-US"/>
              <a:t>PSI Center for Accelerator Science and Engineering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C8B59B0-889C-4751-82BA-49B7DABB5AD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15 Oct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0780386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95160" y="1292040"/>
            <a:ext cx="4374360" cy="472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288760" y="1292040"/>
            <a:ext cx="437436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288760" y="3762000"/>
            <a:ext cx="437436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en-US"/>
              <a:t>PSI Center for Accelerator Science and Engineering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A0D6D13-D809-40D8-B22E-1A08FBF23F5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15 Oct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27336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6864691"/>
      </p:ext>
    </p:extLst>
  </p:cSld>
  <p:clrMapOvr>
    <a:masterClrMapping/>
  </p:clrMapOvr>
  <p:transition spd="med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95160" y="1292040"/>
            <a:ext cx="437436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288760" y="1292040"/>
            <a:ext cx="437436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95160" y="3762000"/>
            <a:ext cx="896436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en-US"/>
              <a:t>PSI Center for Accelerator Science and Engineering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19F24BC-4982-47D1-9E3B-F58B08F168A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15 Oct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1737441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95160" y="1292040"/>
            <a:ext cx="896436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95160" y="3762000"/>
            <a:ext cx="896436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en-US"/>
              <a:t>PSI Center for Accelerator Science and Engineering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C7887D3-BFC2-4245-979C-0FB28C86C18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15 Oct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9163407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95160" y="1292040"/>
            <a:ext cx="437436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5288760" y="1292040"/>
            <a:ext cx="437436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95160" y="3762000"/>
            <a:ext cx="437436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5288760" y="3762000"/>
            <a:ext cx="437436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en-US"/>
              <a:t>PSI Center for Accelerator Science and Engineering</a:t>
            </a:r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4E5E782-972E-4DD2-8F37-196391E16CD9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15 Oct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6572023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95160" y="1292040"/>
            <a:ext cx="288612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726000" y="1292040"/>
            <a:ext cx="288612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756840" y="1292040"/>
            <a:ext cx="288612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95160" y="3762000"/>
            <a:ext cx="288612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3726000" y="3762000"/>
            <a:ext cx="288612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6756840" y="3762000"/>
            <a:ext cx="288612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en-US"/>
              <a:t>PSI Center for Accelerator Science and Engineering</a:t>
            </a:r>
            <a:endParaRPr/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D047D41-7FE4-4EE0-A08D-00D6E55B8570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15 Oct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4945968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CB290F-B845-1F2A-62FE-3A2EE8A6D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160" y="1376640"/>
            <a:ext cx="8964360" cy="4644360"/>
          </a:xfrm>
        </p:spPr>
        <p:txBody>
          <a:bodyPr/>
          <a:lstStyle/>
          <a:p>
            <a:pPr lvl="0" eaLnBrk="1" latinLnBrk="0" hangingPunct="1"/>
            <a:r>
              <a:rPr lang="de-CH"/>
              <a:t>Click to edit Master text styles</a:t>
            </a:r>
          </a:p>
          <a:p>
            <a:pPr lvl="1" eaLnBrk="1" latinLnBrk="0" hangingPunct="1"/>
            <a:r>
              <a:rPr lang="de-CH"/>
              <a:t>Second level</a:t>
            </a:r>
          </a:p>
          <a:p>
            <a:pPr lvl="2" eaLnBrk="1" latinLnBrk="0" hangingPunct="1"/>
            <a:r>
              <a:rPr lang="de-CH"/>
              <a:t>Third level</a:t>
            </a:r>
          </a:p>
          <a:p>
            <a:pPr lvl="3" eaLnBrk="1" latinLnBrk="0" hangingPunct="1"/>
            <a:r>
              <a:rPr lang="de-CH"/>
              <a:t>Fourth level</a:t>
            </a:r>
          </a:p>
          <a:p>
            <a:pPr lvl="4" eaLnBrk="1" latinLnBrk="0" hangingPunct="1"/>
            <a:r>
              <a:rPr lang="de-CH"/>
              <a:t>Fifth level</a:t>
            </a:r>
            <a:endParaRPr kumimoji="0"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48FB2A5-6D0F-3D55-4E0E-44C455AC36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880" y="6404400"/>
            <a:ext cx="1620360" cy="143640"/>
          </a:xfrm>
        </p:spPr>
        <p:txBody>
          <a:bodyPr/>
          <a:lstStyle/>
          <a:p>
            <a:r>
              <a:rPr lang="de-DE"/>
              <a:t>15 Oct 2025</a:t>
            </a: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256D227-A248-9B8B-92C2-30A2D2315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14600" y="6404400"/>
            <a:ext cx="8044920" cy="143640"/>
          </a:xfrm>
        </p:spPr>
        <p:txBody>
          <a:bodyPr/>
          <a:lstStyle/>
          <a:p>
            <a:r>
              <a:rPr lang="en-US"/>
              <a:t>PSI Center for Accelerator Science and Engineering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30CB47-232F-DD5E-357D-D7CA9D2E6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160" y="6404400"/>
            <a:ext cx="703080" cy="143640"/>
          </a:xfrm>
        </p:spPr>
        <p:txBody>
          <a:bodyPr/>
          <a:lstStyle/>
          <a:p>
            <a:fld id="{2B53141B-806C-134B-AEBD-92C81C5280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AC5D95EC-FD6F-AC79-EAE0-F521F3759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160" y="278280"/>
            <a:ext cx="8964360" cy="810000"/>
          </a:xfrm>
        </p:spPr>
        <p:txBody>
          <a:bodyPr rtlCol="0"/>
          <a:lstStyle/>
          <a:p>
            <a:r>
              <a:rPr kumimoji="0" lang="de-CH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77393458"/>
      </p:ext>
    </p:extLst>
  </p:cSld>
  <p:clrMapOvr>
    <a:masterClrMapping/>
  </p:clrMapOvr>
  <p:transition spd="med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CH"/>
              <a:t>Click to edit Master text styles</a:t>
            </a:r>
          </a:p>
          <a:p>
            <a:pPr lvl="1" eaLnBrk="1" latinLnBrk="0" hangingPunct="1"/>
            <a:r>
              <a:rPr lang="de-CH"/>
              <a:t>Second level</a:t>
            </a:r>
          </a:p>
          <a:p>
            <a:pPr lvl="2" eaLnBrk="1" latinLnBrk="0" hangingPunct="1"/>
            <a:r>
              <a:rPr lang="de-CH"/>
              <a:t>Third level</a:t>
            </a:r>
          </a:p>
          <a:p>
            <a:pPr lvl="3" eaLnBrk="1" latinLnBrk="0" hangingPunct="1"/>
            <a:r>
              <a:rPr lang="de-CH"/>
              <a:t>Fourth level</a:t>
            </a:r>
          </a:p>
          <a:p>
            <a:pPr lvl="4" eaLnBrk="1" latinLnBrk="0" hangingPunct="1"/>
            <a:r>
              <a:rPr lang="de-CH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 Oct 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PSI Center for Accelerator Science and Engineering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141B-806C-134B-AEBD-92C81C5280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CH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9260436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95325" y="1376773"/>
            <a:ext cx="8964613" cy="4644616"/>
          </a:xfrm>
        </p:spPr>
        <p:txBody>
          <a:bodyPr/>
          <a:lstStyle>
            <a:lvl1pPr defTabSz="984250">
              <a:tabLst>
                <a:tab pos="536575" algn="l"/>
              </a:tabLst>
              <a:defRPr/>
            </a:lvl1pPr>
            <a:lvl2pPr>
              <a:tabLst>
                <a:tab pos="536575" algn="l"/>
              </a:tabLst>
              <a:defRPr/>
            </a:lvl2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939BEE7-204C-1008-67F3-C8FC6E64EB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89304409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en-US"/>
              <a:t>PSI Center for Accelerator Science and Engineering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7C0B398-E953-45B6-AFBE-164B2CD7E13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15 Oct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793999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95160" y="1292040"/>
            <a:ext cx="8964360" cy="472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en-US"/>
              <a:t>PSI Center for Accelerator Science and Engineering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9856B25-14E5-4B6E-BF2B-5D2547E2F1D2}" type="slidenum">
              <a:t>‹#›</a:t>
            </a:fld>
            <a:endParaRPr/>
          </a:p>
        </p:txBody>
      </p:sp>
      <p:sp>
        <p:nvSpPr>
          <p:cNvPr id="2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15 Oct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1117265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95160" y="1292040"/>
            <a:ext cx="8964360" cy="472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en-US"/>
              <a:t>PSI Center for Accelerator Science and Engineering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CC9A08F-DFEE-4135-A82F-64EB85BF9C8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15 Oct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84956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95160" y="1292040"/>
            <a:ext cx="4374360" cy="472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5288760" y="1292040"/>
            <a:ext cx="4374360" cy="472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en-US"/>
              <a:t>PSI Center for Accelerator Science and Engineering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F2838D4-24E2-4B03-86EA-2F8525EBF1B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15 Oct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2251138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en-US"/>
              <a:t>PSI Center for Accelerator Science and Engineering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FD9594D-C459-478F-BF0D-B53AF0C037A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15 Oct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489458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en-US"/>
              <a:t>PSI Center for Accelerator Science and Engineering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2B888E9-2268-4BFD-ABC1-53EC6DF3D1D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15 Oct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3835859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95160" y="1292040"/>
            <a:ext cx="437436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288760" y="1292040"/>
            <a:ext cx="4374360" cy="472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95160" y="3762000"/>
            <a:ext cx="437436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en-US"/>
              <a:t>PSI Center for Accelerator Science and Engineering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C8B59B0-889C-4751-82BA-49B7DABB5AD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15 Oct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6210630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95160" y="1292040"/>
            <a:ext cx="4374360" cy="472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288760" y="1292040"/>
            <a:ext cx="437436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288760" y="3762000"/>
            <a:ext cx="437436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en-US"/>
              <a:t>PSI Center for Accelerator Science and Engineering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A0D6D13-D809-40D8-B22E-1A08FBF23F5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15 Oct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8978745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95160" y="1292040"/>
            <a:ext cx="437436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288760" y="1292040"/>
            <a:ext cx="437436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95160" y="3762000"/>
            <a:ext cx="896436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en-US"/>
              <a:t>PSI Center for Accelerator Science and Engineering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19F24BC-4982-47D1-9E3B-F58B08F168A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15 Oct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943230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95160" y="1292040"/>
            <a:ext cx="896436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95160" y="3762000"/>
            <a:ext cx="896436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en-US"/>
              <a:t>PSI Center for Accelerator Science and Engineering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C7887D3-BFC2-4245-979C-0FB28C86C18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15 Oct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1074601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95160" y="1292040"/>
            <a:ext cx="437436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5288760" y="1292040"/>
            <a:ext cx="437436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95160" y="3762000"/>
            <a:ext cx="437436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5288760" y="3762000"/>
            <a:ext cx="437436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en-US"/>
              <a:t>PSI Center for Accelerator Science and Engineering</a:t>
            </a:r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4E5E782-972E-4DD2-8F37-196391E16CD9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15 Oct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5922802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95160" y="1292040"/>
            <a:ext cx="288612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726000" y="1292040"/>
            <a:ext cx="288612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756840" y="1292040"/>
            <a:ext cx="288612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95160" y="3762000"/>
            <a:ext cx="288612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3726000" y="3762000"/>
            <a:ext cx="288612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6756840" y="3762000"/>
            <a:ext cx="288612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en-US"/>
              <a:t>PSI Center for Accelerator Science and Engineering</a:t>
            </a:r>
            <a:endParaRPr/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D047D41-7FE4-4EE0-A08D-00D6E55B8570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15 Oct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0450881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CB290F-B845-1F2A-62FE-3A2EE8A6D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160" y="1376640"/>
            <a:ext cx="8964360" cy="4644360"/>
          </a:xfrm>
        </p:spPr>
        <p:txBody>
          <a:bodyPr/>
          <a:lstStyle/>
          <a:p>
            <a:pPr lvl="0" eaLnBrk="1" latinLnBrk="0" hangingPunct="1"/>
            <a:r>
              <a:rPr lang="de-CH"/>
              <a:t>Click to edit Master text styles</a:t>
            </a:r>
          </a:p>
          <a:p>
            <a:pPr lvl="1" eaLnBrk="1" latinLnBrk="0" hangingPunct="1"/>
            <a:r>
              <a:rPr lang="de-CH"/>
              <a:t>Second level</a:t>
            </a:r>
          </a:p>
          <a:p>
            <a:pPr lvl="2" eaLnBrk="1" latinLnBrk="0" hangingPunct="1"/>
            <a:r>
              <a:rPr lang="de-CH"/>
              <a:t>Third level</a:t>
            </a:r>
          </a:p>
          <a:p>
            <a:pPr lvl="3" eaLnBrk="1" latinLnBrk="0" hangingPunct="1"/>
            <a:r>
              <a:rPr lang="de-CH"/>
              <a:t>Fourth level</a:t>
            </a:r>
          </a:p>
          <a:p>
            <a:pPr lvl="4" eaLnBrk="1" latinLnBrk="0" hangingPunct="1"/>
            <a:r>
              <a:rPr lang="de-CH"/>
              <a:t>Fifth level</a:t>
            </a:r>
            <a:endParaRPr kumimoji="0"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48FB2A5-6D0F-3D55-4E0E-44C455AC36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880" y="6404400"/>
            <a:ext cx="1620360" cy="143640"/>
          </a:xfrm>
        </p:spPr>
        <p:txBody>
          <a:bodyPr/>
          <a:lstStyle/>
          <a:p>
            <a:r>
              <a:rPr lang="de-DE"/>
              <a:t>15 Oct 2025</a:t>
            </a: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256D227-A248-9B8B-92C2-30A2D2315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14600" y="6404400"/>
            <a:ext cx="8044920" cy="143640"/>
          </a:xfrm>
        </p:spPr>
        <p:txBody>
          <a:bodyPr/>
          <a:lstStyle/>
          <a:p>
            <a:r>
              <a:rPr lang="en-US"/>
              <a:t>PSI Center for Accelerator Science and Engineering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30CB47-232F-DD5E-357D-D7CA9D2E6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160" y="6404400"/>
            <a:ext cx="703080" cy="143640"/>
          </a:xfrm>
        </p:spPr>
        <p:txBody>
          <a:bodyPr/>
          <a:lstStyle/>
          <a:p>
            <a:fld id="{2B53141B-806C-134B-AEBD-92C81C5280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AC5D95EC-FD6F-AC79-EAE0-F521F3759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160" y="278280"/>
            <a:ext cx="8964360" cy="810000"/>
          </a:xfrm>
        </p:spPr>
        <p:txBody>
          <a:bodyPr rtlCol="0"/>
          <a:lstStyle/>
          <a:p>
            <a:r>
              <a:rPr kumimoji="0" lang="de-CH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0790302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695160" y="1292040"/>
            <a:ext cx="8964360" cy="472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CH"/>
              <a:t>Click to edit Master text styles</a:t>
            </a:r>
          </a:p>
          <a:p>
            <a:pPr lvl="1" eaLnBrk="1" latinLnBrk="0" hangingPunct="1"/>
            <a:r>
              <a:rPr lang="de-CH"/>
              <a:t>Second level</a:t>
            </a:r>
          </a:p>
          <a:p>
            <a:pPr lvl="2" eaLnBrk="1" latinLnBrk="0" hangingPunct="1"/>
            <a:r>
              <a:rPr lang="de-CH"/>
              <a:t>Third level</a:t>
            </a:r>
          </a:p>
          <a:p>
            <a:pPr lvl="3" eaLnBrk="1" latinLnBrk="0" hangingPunct="1"/>
            <a:r>
              <a:rPr lang="de-CH"/>
              <a:t>Fourth level</a:t>
            </a:r>
          </a:p>
          <a:p>
            <a:pPr lvl="4" eaLnBrk="1" latinLnBrk="0" hangingPunct="1"/>
            <a:r>
              <a:rPr lang="de-CH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 Oct 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PSI Center for Accelerator Science and Engineering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141B-806C-134B-AEBD-92C81C5280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CH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8778132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95325" y="1376773"/>
            <a:ext cx="8964613" cy="4644616"/>
          </a:xfrm>
        </p:spPr>
        <p:txBody>
          <a:bodyPr/>
          <a:lstStyle>
            <a:lvl1pPr defTabSz="984250">
              <a:tabLst>
                <a:tab pos="536575" algn="l"/>
              </a:tabLst>
              <a:defRPr/>
            </a:lvl1pPr>
            <a:lvl2pPr>
              <a:tabLst>
                <a:tab pos="536575" algn="l"/>
              </a:tabLst>
              <a:defRPr/>
            </a:lvl2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939BEE7-204C-1008-67F3-C8FC6E64EB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114341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695160" y="1292040"/>
            <a:ext cx="8964360" cy="472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695160" y="1292040"/>
            <a:ext cx="4374360" cy="472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5288760" y="1292040"/>
            <a:ext cx="4374360" cy="472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pto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95160" y="1292040"/>
            <a:ext cx="8964360" cy="472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en-US"/>
              <a:t>PSI Center for Accelerator Science and Engineering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9856B25-14E5-4B6E-BF2B-5D2547E2F1D2}" type="slidenum">
              <a:t>‹#›</a:t>
            </a:fld>
            <a:endParaRPr/>
          </a:p>
        </p:txBody>
      </p:sp>
      <p:sp>
        <p:nvSpPr>
          <p:cNvPr id="2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15 Oct 2025</a:t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95160" y="1292040"/>
            <a:ext cx="437436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5288760" y="1292040"/>
            <a:ext cx="4374360" cy="472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95160" y="3762000"/>
            <a:ext cx="437436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95160" y="1292040"/>
            <a:ext cx="4374360" cy="472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5288760" y="1292040"/>
            <a:ext cx="437436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5288760" y="3762000"/>
            <a:ext cx="437436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95160" y="1292040"/>
            <a:ext cx="437436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5288760" y="1292040"/>
            <a:ext cx="437436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695160" y="3762000"/>
            <a:ext cx="896436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95160" y="1292040"/>
            <a:ext cx="896436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95160" y="3762000"/>
            <a:ext cx="896436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695160" y="1292040"/>
            <a:ext cx="437436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5288760" y="1292040"/>
            <a:ext cx="437436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695160" y="3762000"/>
            <a:ext cx="437436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/>
          </p:nvPr>
        </p:nvSpPr>
        <p:spPr>
          <a:xfrm>
            <a:off x="5288760" y="3762000"/>
            <a:ext cx="437436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695160" y="1292040"/>
            <a:ext cx="288612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3726000" y="1292040"/>
            <a:ext cx="288612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6756840" y="1292040"/>
            <a:ext cx="288612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/>
          </p:nvPr>
        </p:nvSpPr>
        <p:spPr>
          <a:xfrm>
            <a:off x="695160" y="3762000"/>
            <a:ext cx="288612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/>
          </p:nvPr>
        </p:nvSpPr>
        <p:spPr>
          <a:xfrm>
            <a:off x="3726000" y="3762000"/>
            <a:ext cx="288612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26" name="PlaceHolder 7"/>
          <p:cNvSpPr>
            <a:spLocks noGrp="1"/>
          </p:cNvSpPr>
          <p:nvPr>
            <p:ph/>
          </p:nvPr>
        </p:nvSpPr>
        <p:spPr>
          <a:xfrm>
            <a:off x="6756840" y="3762000"/>
            <a:ext cx="288612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 P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86F663E-A62D-0CAD-5737-A11BE4D02B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6" y="1558"/>
            <a:ext cx="12189228" cy="685488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5854"/>
            <a:ext cx="8045451" cy="2007994"/>
          </a:xfrm>
        </p:spPr>
        <p:txBody>
          <a:bodyPr anchor="b"/>
          <a:lstStyle>
            <a:lvl1pPr algn="l">
              <a:lnSpc>
                <a:spcPct val="92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8045451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137" y="358671"/>
            <a:ext cx="1773820" cy="73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857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Dark Blu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86F663E-A62D-0CAD-5737-A11BE4D02B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4" y="1948"/>
            <a:ext cx="12190615" cy="68556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5464"/>
            <a:ext cx="8045451" cy="2008384"/>
          </a:xfrm>
        </p:spPr>
        <p:txBody>
          <a:bodyPr anchor="b"/>
          <a:lstStyle>
            <a:lvl1pPr algn="l">
              <a:lnSpc>
                <a:spcPct val="92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8045451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137" y="358671"/>
            <a:ext cx="1773820" cy="73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83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86F663E-A62D-0CAD-5737-A11BE4D02B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4" y="1948"/>
            <a:ext cx="12190615" cy="68556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5464"/>
            <a:ext cx="8045451" cy="2008384"/>
          </a:xfrm>
        </p:spPr>
        <p:txBody>
          <a:bodyPr anchor="b"/>
          <a:lstStyle>
            <a:lvl1pPr algn="l">
              <a:lnSpc>
                <a:spcPct val="92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8045451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137" y="358671"/>
            <a:ext cx="1773820" cy="73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93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95160" y="1292040"/>
            <a:ext cx="8964360" cy="472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en-US"/>
              <a:t>PSI Center for Accelerator Science and Engineering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CC9A08F-DFEE-4135-A82F-64EB85BF9C8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15 Oct 2025</a:t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8BDEC662-E6F5-15D3-BB36-ED6F08201703}"/>
              </a:ext>
            </a:extLst>
          </p:cNvPr>
          <p:cNvSpPr/>
          <p:nvPr userDrawn="1"/>
        </p:nvSpPr>
        <p:spPr>
          <a:xfrm>
            <a:off x="0" y="0"/>
            <a:ext cx="12192000" cy="5049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9388"/>
            <a:ext cx="5292725" cy="2004460"/>
          </a:xfrm>
        </p:spPr>
        <p:txBody>
          <a:bodyPr anchor="b"/>
          <a:lstStyle>
            <a:lvl1pPr algn="l">
              <a:lnSpc>
                <a:spcPct val="92000"/>
              </a:lnSpc>
              <a:defRPr sz="4200"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5292725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5" y="358671"/>
            <a:ext cx="1773825" cy="730070"/>
          </a:xfrm>
          <a:prstGeom prst="rect">
            <a:avLst/>
          </a:prstGeom>
        </p:spPr>
      </p:pic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918345C2-B555-CE5A-CF14-EC753A31ED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03948" y="549275"/>
            <a:ext cx="5076827" cy="543600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4279588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A4A3A4"/>
          </p15:clr>
        </p15:guide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8BDEC662-E6F5-15D3-BB36-ED6F08201703}"/>
              </a:ext>
            </a:extLst>
          </p:cNvPr>
          <p:cNvSpPr/>
          <p:nvPr userDrawn="1"/>
        </p:nvSpPr>
        <p:spPr>
          <a:xfrm>
            <a:off x="0" y="0"/>
            <a:ext cx="12192000" cy="5049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9388"/>
            <a:ext cx="5292725" cy="2004460"/>
          </a:xfrm>
        </p:spPr>
        <p:txBody>
          <a:bodyPr anchor="b"/>
          <a:lstStyle>
            <a:lvl1pPr algn="l">
              <a:lnSpc>
                <a:spcPct val="92000"/>
              </a:lnSpc>
              <a:defRPr sz="4200"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5292725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5" y="358671"/>
            <a:ext cx="1773825" cy="730070"/>
          </a:xfrm>
          <a:prstGeom prst="rect">
            <a:avLst/>
          </a:prstGeom>
        </p:spPr>
      </p:pic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918345C2-B555-CE5A-CF14-EC753A31ED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03948" y="549275"/>
            <a:ext cx="5076827" cy="543600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1966503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A4A3A4"/>
          </p15:clr>
        </p15:guide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8BDEC662-E6F5-15D3-BB36-ED6F08201703}"/>
              </a:ext>
            </a:extLst>
          </p:cNvPr>
          <p:cNvSpPr/>
          <p:nvPr userDrawn="1"/>
        </p:nvSpPr>
        <p:spPr>
          <a:xfrm>
            <a:off x="0" y="0"/>
            <a:ext cx="12192000" cy="5049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9388"/>
            <a:ext cx="5292725" cy="2004460"/>
          </a:xfrm>
        </p:spPr>
        <p:txBody>
          <a:bodyPr anchor="b"/>
          <a:lstStyle>
            <a:lvl1pPr algn="l">
              <a:lnSpc>
                <a:spcPct val="92000"/>
              </a:lnSpc>
              <a:defRPr sz="4200"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5292725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5" y="358671"/>
            <a:ext cx="1773825" cy="730070"/>
          </a:xfrm>
          <a:prstGeom prst="rect">
            <a:avLst/>
          </a:prstGeom>
        </p:spPr>
      </p:pic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918345C2-B555-CE5A-CF14-EC753A31ED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03948" y="549275"/>
            <a:ext cx="5076827" cy="543600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1588355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A4A3A4"/>
          </p15:clr>
        </p15:guide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Pink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8BDEC662-E6F5-15D3-BB36-ED6F08201703}"/>
              </a:ext>
            </a:extLst>
          </p:cNvPr>
          <p:cNvSpPr/>
          <p:nvPr userDrawn="1"/>
        </p:nvSpPr>
        <p:spPr>
          <a:xfrm>
            <a:off x="0" y="0"/>
            <a:ext cx="12192000" cy="5049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9388"/>
            <a:ext cx="5292725" cy="2004460"/>
          </a:xfrm>
        </p:spPr>
        <p:txBody>
          <a:bodyPr anchor="b"/>
          <a:lstStyle>
            <a:lvl1pPr algn="l">
              <a:lnSpc>
                <a:spcPct val="92000"/>
              </a:lnSpc>
              <a:defRPr sz="4200"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5292725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5" y="358671"/>
            <a:ext cx="1773825" cy="730070"/>
          </a:xfrm>
          <a:prstGeom prst="rect">
            <a:avLst/>
          </a:prstGeom>
        </p:spPr>
      </p:pic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918345C2-B555-CE5A-CF14-EC753A31ED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03948" y="549275"/>
            <a:ext cx="5076827" cy="543600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3234944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A4A3A4"/>
          </p15:clr>
        </p15:guide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ing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8A5E6FE-0D37-3DFF-F3B7-73A91BE846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292087"/>
            <a:ext cx="8964613" cy="4729302"/>
          </a:xfrm>
        </p:spPr>
        <p:txBody>
          <a:bodyPr/>
          <a:lstStyle>
            <a:lvl1pPr>
              <a:defRPr sz="42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</a:defRPr>
            </a:lvl2pPr>
            <a:lvl3pPr marL="250825" indent="-250825"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0" dirty="0"/>
              <a:t>Section Heading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26DA47E-D7F3-07E8-00B3-57D325A007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5134" y="305378"/>
            <a:ext cx="881465" cy="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541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ing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8A5E6FE-0D37-3DFF-F3B7-73A91BE846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292087"/>
            <a:ext cx="8964613" cy="4729302"/>
          </a:xfrm>
        </p:spPr>
        <p:txBody>
          <a:bodyPr/>
          <a:lstStyle>
            <a:lvl1pPr>
              <a:defRPr sz="42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</a:defRPr>
            </a:lvl2pPr>
            <a:lvl3pPr marL="250825" indent="-250825"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0" dirty="0"/>
              <a:t>Section Heading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26DA47E-D7F3-07E8-00B3-57D325A007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5134" y="305378"/>
            <a:ext cx="881465" cy="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82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8A5E6FE-0D37-3DFF-F3B7-73A91BE846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292087"/>
            <a:ext cx="8964613" cy="4729302"/>
          </a:xfrm>
        </p:spPr>
        <p:txBody>
          <a:bodyPr/>
          <a:lstStyle>
            <a:lvl1pPr>
              <a:defRPr sz="4200"/>
            </a:lvl1pPr>
            <a:lvl2pPr marL="0" indent="0">
              <a:buFontTx/>
              <a:buNone/>
              <a:defRPr/>
            </a:lvl2pPr>
            <a:lvl3pPr marL="250825" indent="-250825">
              <a:defRPr/>
            </a:lvl3pPr>
          </a:lstStyle>
          <a:p>
            <a:pPr lvl="0"/>
            <a:r>
              <a:rPr lang="en-GB" noProof="0" dirty="0"/>
              <a:t>Section Heading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223373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Yellow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8A5E6FE-0D37-3DFF-F3B7-73A91BE846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292087"/>
            <a:ext cx="8964613" cy="4729302"/>
          </a:xfrm>
        </p:spPr>
        <p:txBody>
          <a:bodyPr/>
          <a:lstStyle>
            <a:lvl1pPr>
              <a:defRPr sz="4200"/>
            </a:lvl1pPr>
            <a:lvl2pPr marL="0" indent="0">
              <a:buFontTx/>
              <a:buNone/>
              <a:defRPr/>
            </a:lvl2pPr>
            <a:lvl3pPr marL="250825" indent="-250825">
              <a:defRPr/>
            </a:lvl3pPr>
          </a:lstStyle>
          <a:p>
            <a:pPr lvl="0"/>
            <a:r>
              <a:rPr lang="en-GB" noProof="0" dirty="0"/>
              <a:t>Section Heading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902989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95325" y="1376773"/>
            <a:ext cx="8964613" cy="4644616"/>
          </a:xfrm>
        </p:spPr>
        <p:txBody>
          <a:bodyPr/>
          <a:lstStyle>
            <a:lvl1pPr defTabSz="984250">
              <a:tabLst>
                <a:tab pos="536575" algn="l"/>
              </a:tabLst>
              <a:defRPr/>
            </a:lvl1pPr>
            <a:lvl2pPr>
              <a:tabLst>
                <a:tab pos="536575" algn="l"/>
              </a:tabLst>
              <a:defRPr/>
            </a:lvl2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939BEE7-204C-1008-67F3-C8FC6E64EB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3862740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xtra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95325" y="1376773"/>
            <a:ext cx="10801349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45771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95160" y="1292040"/>
            <a:ext cx="4374360" cy="472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5288760" y="1292040"/>
            <a:ext cx="4374360" cy="472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en-US"/>
              <a:t>PSI Center for Accelerator Science and Engineering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F2838D4-24E2-4B03-86EA-2F8525EBF1B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15 Oct 2025</a:t>
            </a: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95326" y="1376773"/>
            <a:ext cx="5291476" cy="4644616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03327075-DC64-5DAB-E02B-8A18CBF5A99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05201" y="1376773"/>
            <a:ext cx="5291474" cy="4644616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559190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95325" y="1376773"/>
            <a:ext cx="5292725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3948" y="1449389"/>
            <a:ext cx="5292725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5900005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03950" y="1376773"/>
            <a:ext cx="5292724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1449389"/>
            <a:ext cx="5292724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36307970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5" y="1449389"/>
            <a:ext cx="8964613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B216CB-AE9D-4C01-AD48-4B79158751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E67269-0443-40A6-8D53-CF9C30AE720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D2179C-3288-47A5-A587-1B7255A2C3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432703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1449389"/>
            <a:ext cx="5292724" cy="45719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17580FB4-DD13-1B0D-5A9E-15F0A7CB65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3948" y="1449389"/>
            <a:ext cx="5292725" cy="45719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39673282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9"/>
            <a:ext cx="7129461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F99B93C7-FD88-F860-2772-AA3BFEC82D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6" y="1376773"/>
            <a:ext cx="3455988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643087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9"/>
            <a:ext cx="3457575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FB98D413-4196-B49D-71B4-7CED7EED69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C5A45EC1-6C70-C75B-70A0-557B1FE6DA3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6" y="1376773"/>
            <a:ext cx="3455988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143397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8"/>
            <a:ext cx="3457575" cy="217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FB98D413-4196-B49D-71B4-7CED7EED69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FDF6C985-A691-B0CD-8A11-7C955F3245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67213" y="3843389"/>
            <a:ext cx="3457575" cy="217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772A35F-591D-5A80-72BC-28B068C3A5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6" y="1376773"/>
            <a:ext cx="3455988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08702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8"/>
            <a:ext cx="3457575" cy="217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FB98D413-4196-B49D-71B4-7CED7EED69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21779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FDF6C985-A691-B0CD-8A11-7C955F3245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67213" y="3843389"/>
            <a:ext cx="3457575" cy="217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CE065AA4-86F5-4BAD-ED9D-98129FDEFEF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40688" y="3843387"/>
            <a:ext cx="3455986" cy="217800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089D7F61-76FC-5B15-D914-2BB427BF71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6" y="1376773"/>
            <a:ext cx="3455988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635250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EED849DD-27BF-60D5-0E2A-BC6C9A827AC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376773"/>
            <a:ext cx="7129463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8CA68BBC-536B-0C49-B239-F2A8A8ACBA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3204720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en-US"/>
              <a:t>PSI Center for Accelerator Science and Engineering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FD9594D-C459-478F-BF0D-B53AF0C037A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15 Oct 2025</a:t>
            </a:r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wid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FB98D413-4196-B49D-71B4-7CED7EED69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21779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CE065AA4-86F5-4BAD-ED9D-98129FDEFEF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40688" y="3843387"/>
            <a:ext cx="3455986" cy="217800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EED849DD-27BF-60D5-0E2A-BC6C9A827AC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376773"/>
            <a:ext cx="7129463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584090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1449389"/>
            <a:ext cx="5292724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17580FB4-DD13-1B0D-5A9E-15F0A7CB65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3948" y="1449389"/>
            <a:ext cx="5292725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747A0213-C397-B258-EE3A-69DBB54DD3B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6" y="4553982"/>
            <a:ext cx="5291476" cy="1467406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7DE0905A-F588-783E-2408-3EEBCC47B7C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05201" y="4553982"/>
            <a:ext cx="5291474" cy="1467406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089899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8"/>
            <a:ext cx="3457575" cy="298772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1B3F6C3-759F-AE0A-F24C-FF78D18C5F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6" y="4545123"/>
            <a:ext cx="3455987" cy="1476265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FB98D413-4196-B49D-71B4-7CED7EED69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FDF6C985-A691-B0CD-8A11-7C955F3245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5325" y="1449388"/>
            <a:ext cx="3457575" cy="298772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7D982B28-131F-0EF1-DBEF-7E5426DA6F8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368801" y="4545123"/>
            <a:ext cx="3455987" cy="1476265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3A5C3130-D9C4-9998-9902-8B054B64116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40688" y="4545123"/>
            <a:ext cx="3455987" cy="1476265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46165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12784F6E-FB73-D6E4-8C2C-41F75D7C722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7" y="1449389"/>
            <a:ext cx="2538000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2EA8E577-195E-4B1A-BC32-FE3D591B8C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58673" y="1449389"/>
            <a:ext cx="2538000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0646FBB3-9915-B3D3-1716-7B2E4AB38A5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450050" y="1449389"/>
            <a:ext cx="2538000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B3FC8EB0-667A-22B3-F4B0-8DFF686556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03950" y="1449389"/>
            <a:ext cx="2538000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id="{2B3EE353-935F-47F2-890E-86D599D69C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325" y="4545013"/>
            <a:ext cx="2533650" cy="1476375"/>
          </a:xfrm>
        </p:spPr>
        <p:txBody>
          <a:bodyPr/>
          <a:lstStyle>
            <a:lvl1pPr>
              <a:spcBef>
                <a:spcPts val="40"/>
              </a:spcBef>
              <a:defRPr sz="1600"/>
            </a:lvl1pPr>
            <a:lvl2pPr marL="179388" indent="-179388">
              <a:spcBef>
                <a:spcPts val="40"/>
              </a:spcBef>
              <a:defRPr sz="1600"/>
            </a:lvl2pPr>
            <a:lvl3pPr marL="360363" indent="-180975">
              <a:spcBef>
                <a:spcPts val="40"/>
              </a:spcBef>
              <a:defRPr sz="16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id="{7650EC49-433E-6552-2740-6B65EFF9480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49108" y="4545013"/>
            <a:ext cx="2533650" cy="1476375"/>
          </a:xfrm>
        </p:spPr>
        <p:txBody>
          <a:bodyPr/>
          <a:lstStyle>
            <a:lvl1pPr>
              <a:spcBef>
                <a:spcPts val="40"/>
              </a:spcBef>
              <a:defRPr sz="1600"/>
            </a:lvl1pPr>
            <a:lvl2pPr marL="179388" indent="-179388">
              <a:spcBef>
                <a:spcPts val="40"/>
              </a:spcBef>
              <a:defRPr sz="1600"/>
            </a:lvl2pPr>
            <a:lvl3pPr marL="360363" indent="-180975">
              <a:spcBef>
                <a:spcPts val="40"/>
              </a:spcBef>
              <a:defRPr sz="16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38A397CC-14F5-DD8F-565D-CB576CCEF0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2891" y="4545013"/>
            <a:ext cx="2533650" cy="1476375"/>
          </a:xfrm>
        </p:spPr>
        <p:txBody>
          <a:bodyPr/>
          <a:lstStyle>
            <a:lvl1pPr>
              <a:spcBef>
                <a:spcPts val="40"/>
              </a:spcBef>
              <a:defRPr sz="1600"/>
            </a:lvl1pPr>
            <a:lvl2pPr marL="179388" indent="-179388">
              <a:spcBef>
                <a:spcPts val="40"/>
              </a:spcBef>
              <a:defRPr sz="1600"/>
            </a:lvl2pPr>
            <a:lvl3pPr marL="360363" indent="-180975">
              <a:spcBef>
                <a:spcPts val="40"/>
              </a:spcBef>
              <a:defRPr sz="16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52C714DB-CD94-62D4-DBCC-363F77E96BF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56675" y="4545013"/>
            <a:ext cx="2533650" cy="1476375"/>
          </a:xfrm>
        </p:spPr>
        <p:txBody>
          <a:bodyPr/>
          <a:lstStyle>
            <a:lvl1pPr>
              <a:spcBef>
                <a:spcPts val="40"/>
              </a:spcBef>
              <a:defRPr sz="1600"/>
            </a:lvl1pPr>
            <a:lvl2pPr marL="179388" indent="-179388">
              <a:spcBef>
                <a:spcPts val="40"/>
              </a:spcBef>
              <a:defRPr sz="1600"/>
            </a:lvl2pPr>
            <a:lvl3pPr marL="360363" indent="-180975">
              <a:spcBef>
                <a:spcPts val="40"/>
              </a:spcBef>
              <a:defRPr sz="16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846422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18983A1D-4D6A-20A1-246F-D90E834D6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8"/>
            <a:ext cx="3457575" cy="179959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1EC548A2-BD24-9227-A6CD-523677F543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B1FDEC21-8808-4E1C-5D07-37DFA511752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5325" y="1449388"/>
            <a:ext cx="3457575" cy="179959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C093E107-B829-CEE4-9295-B1B84BEAE14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67212" y="3852000"/>
            <a:ext cx="3457575" cy="179959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269E9327-75CD-A94E-4F13-6C971DCF19A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40688" y="3852000"/>
            <a:ext cx="3455986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8" name="Bildplatzhalter 4">
            <a:extLst>
              <a:ext uri="{FF2B5EF4-FFF2-40B4-BE49-F238E27FC236}">
                <a16:creationId xmlns:a16="http://schemas.microsoft.com/office/drawing/2014/main" id="{7B4B6D58-21AF-6B45-2504-E31EDE54A33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95325" y="3852000"/>
            <a:ext cx="3457575" cy="179959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7EDE1E8A-EFD6-AFE3-8FC8-A8781D081C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325" y="5689101"/>
            <a:ext cx="345757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id="{90B09162-F170-AF79-446C-2FD12FCF2E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67212" y="5689101"/>
            <a:ext cx="345757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id="{B625CAA8-22B4-0491-F50F-A64DB81820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40688" y="5689101"/>
            <a:ext cx="345757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233B6E2E-EE51-3815-5A82-51C2D0BDCD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325" y="3299877"/>
            <a:ext cx="345757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DC029808-0B66-A918-9826-7CF902C7DE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67212" y="3299877"/>
            <a:ext cx="345757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0C032556-82F7-0D1B-C717-506C730F768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40688" y="3299877"/>
            <a:ext cx="345757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492716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12784F6E-FB73-D6E4-8C2C-41F75D7C722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7" y="144939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2EA8E577-195E-4B1A-BC32-FE3D591B8C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58673" y="144939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0646FBB3-9915-B3D3-1716-7B2E4AB38A5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450050" y="144939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B3FC8EB0-667A-22B3-F4B0-8DFF686556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03950" y="144939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id="{7650EC49-433E-6552-2740-6B65EFF9480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49108" y="5689100"/>
            <a:ext cx="2533650" cy="332288"/>
          </a:xfrm>
        </p:spPr>
        <p:txBody>
          <a:bodyPr/>
          <a:lstStyle>
            <a:lvl1pPr>
              <a:spcBef>
                <a:spcPts val="40"/>
              </a:spcBef>
              <a:defRPr sz="1200"/>
            </a:lvl1pPr>
            <a:lvl2pPr marL="179388" indent="-179388">
              <a:spcBef>
                <a:spcPts val="40"/>
              </a:spcBef>
              <a:defRPr sz="1200"/>
            </a:lvl2pPr>
            <a:lvl3pPr>
              <a:spcBef>
                <a:spcPts val="40"/>
              </a:spcBef>
              <a:defRPr sz="12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38A397CC-14F5-DD8F-565D-CB576CCEF0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8300" y="5689100"/>
            <a:ext cx="2533650" cy="332288"/>
          </a:xfrm>
        </p:spPr>
        <p:txBody>
          <a:bodyPr/>
          <a:lstStyle>
            <a:lvl1pPr>
              <a:spcBef>
                <a:spcPts val="40"/>
              </a:spcBef>
              <a:defRPr sz="1200"/>
            </a:lvl1pPr>
            <a:lvl2pPr marL="179388" indent="-179388">
              <a:spcBef>
                <a:spcPts val="40"/>
              </a:spcBef>
              <a:defRPr sz="1200"/>
            </a:lvl2pPr>
            <a:lvl3pPr>
              <a:spcBef>
                <a:spcPts val="40"/>
              </a:spcBef>
              <a:defRPr sz="12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52C714DB-CD94-62D4-DBCC-363F77E96BF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56675" y="5689100"/>
            <a:ext cx="2533650" cy="332288"/>
          </a:xfrm>
        </p:spPr>
        <p:txBody>
          <a:bodyPr/>
          <a:lstStyle>
            <a:lvl1pPr>
              <a:spcBef>
                <a:spcPts val="40"/>
              </a:spcBef>
              <a:defRPr sz="1200"/>
            </a:lvl1pPr>
            <a:lvl2pPr marL="179388" indent="-179388">
              <a:spcBef>
                <a:spcPts val="40"/>
              </a:spcBef>
              <a:defRPr sz="1200"/>
            </a:lvl2pPr>
            <a:lvl3pPr>
              <a:spcBef>
                <a:spcPts val="40"/>
              </a:spcBef>
              <a:defRPr sz="12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FF900A0F-DD38-976A-BFC1-92B5ACB7395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95325" y="3852000"/>
            <a:ext cx="2538000" cy="179959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8" name="Textplatzhalter 19">
            <a:extLst>
              <a:ext uri="{FF2B5EF4-FFF2-40B4-BE49-F238E27FC236}">
                <a16:creationId xmlns:a16="http://schemas.microsoft.com/office/drawing/2014/main" id="{530B9B83-A2E6-A97A-6B7B-389BCDC2C8C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325" y="3299877"/>
            <a:ext cx="253682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1" name="Textplatzhalter 19">
            <a:extLst>
              <a:ext uri="{FF2B5EF4-FFF2-40B4-BE49-F238E27FC236}">
                <a16:creationId xmlns:a16="http://schemas.microsoft.com/office/drawing/2014/main" id="{CD6A5AE7-8194-069E-96C6-A9A19A691F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325" y="5689101"/>
            <a:ext cx="2540001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2" name="Textplatzhalter 19">
            <a:extLst>
              <a:ext uri="{FF2B5EF4-FFF2-40B4-BE49-F238E27FC236}">
                <a16:creationId xmlns:a16="http://schemas.microsoft.com/office/drawing/2014/main" id="{E33B1E40-AEE0-028C-74FA-4DA2F2785C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48050" y="3299877"/>
            <a:ext cx="2533650" cy="332288"/>
          </a:xfrm>
        </p:spPr>
        <p:txBody>
          <a:bodyPr/>
          <a:lstStyle>
            <a:lvl1pPr>
              <a:spcBef>
                <a:spcPts val="40"/>
              </a:spcBef>
              <a:defRPr sz="1200"/>
            </a:lvl1pPr>
            <a:lvl2pPr marL="179388" indent="-179388">
              <a:spcBef>
                <a:spcPts val="40"/>
              </a:spcBef>
              <a:defRPr sz="1200"/>
            </a:lvl2pPr>
            <a:lvl3pPr>
              <a:spcBef>
                <a:spcPts val="40"/>
              </a:spcBef>
              <a:defRPr sz="12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3" name="Textplatzhalter 19">
            <a:extLst>
              <a:ext uri="{FF2B5EF4-FFF2-40B4-BE49-F238E27FC236}">
                <a16:creationId xmlns:a16="http://schemas.microsoft.com/office/drawing/2014/main" id="{6CF8C6E7-2EBA-0F42-5F97-0B15A298F57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08300" y="3299877"/>
            <a:ext cx="2533650" cy="332288"/>
          </a:xfrm>
        </p:spPr>
        <p:txBody>
          <a:bodyPr/>
          <a:lstStyle>
            <a:lvl1pPr>
              <a:spcBef>
                <a:spcPts val="40"/>
              </a:spcBef>
              <a:defRPr sz="1200"/>
            </a:lvl1pPr>
            <a:lvl2pPr marL="179388" indent="-179388">
              <a:spcBef>
                <a:spcPts val="40"/>
              </a:spcBef>
              <a:defRPr sz="1200"/>
            </a:lvl2pPr>
            <a:lvl3pPr>
              <a:spcBef>
                <a:spcPts val="40"/>
              </a:spcBef>
              <a:defRPr sz="12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6" name="Textplatzhalter 19">
            <a:extLst>
              <a:ext uri="{FF2B5EF4-FFF2-40B4-BE49-F238E27FC236}">
                <a16:creationId xmlns:a16="http://schemas.microsoft.com/office/drawing/2014/main" id="{A8581B57-63E2-3060-2AF6-9711ABA1492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955617" y="3299877"/>
            <a:ext cx="2533650" cy="332288"/>
          </a:xfrm>
        </p:spPr>
        <p:txBody>
          <a:bodyPr/>
          <a:lstStyle>
            <a:lvl1pPr>
              <a:spcBef>
                <a:spcPts val="40"/>
              </a:spcBef>
              <a:defRPr sz="1200"/>
            </a:lvl1pPr>
            <a:lvl2pPr marL="179388" indent="-179388">
              <a:spcBef>
                <a:spcPts val="40"/>
              </a:spcBef>
              <a:defRPr sz="1200"/>
            </a:lvl2pPr>
            <a:lvl3pPr>
              <a:spcBef>
                <a:spcPts val="40"/>
              </a:spcBef>
              <a:defRPr sz="12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615C431B-993D-61F7-28CB-6E9C6E916B2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957560" y="385200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8" name="Bildplatzhalter 4">
            <a:extLst>
              <a:ext uri="{FF2B5EF4-FFF2-40B4-BE49-F238E27FC236}">
                <a16:creationId xmlns:a16="http://schemas.microsoft.com/office/drawing/2014/main" id="{5F9CC3CC-2D09-5169-EE63-2F307DD025A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448937" y="385200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05CD9CF5-8030-A2FA-B5F1-BDE8A3AB64FE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202837" y="385200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20735873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lve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18983A1D-4D6A-20A1-246F-D90E834D6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9"/>
            <a:ext cx="1620837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1EC548A2-BD24-9227-A6CD-523677F543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874248" y="1449389"/>
            <a:ext cx="1622425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B1FDEC21-8808-4E1C-5D07-37DFA511752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5326" y="1449389"/>
            <a:ext cx="1620838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C093E107-B829-CEE4-9295-B1B84BEAE14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67212" y="3851999"/>
            <a:ext cx="1620837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269E9327-75CD-A94E-4F13-6C971DCF19A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40688" y="3852000"/>
            <a:ext cx="1619250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8" name="Bildplatzhalter 4">
            <a:extLst>
              <a:ext uri="{FF2B5EF4-FFF2-40B4-BE49-F238E27FC236}">
                <a16:creationId xmlns:a16="http://schemas.microsoft.com/office/drawing/2014/main" id="{7B4B6D58-21AF-6B45-2504-E31EDE54A33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95326" y="3851999"/>
            <a:ext cx="1620838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7EDE1E8A-EFD6-AFE3-8FC8-A8781D081C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326" y="5589240"/>
            <a:ext cx="1620838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id="{90B09162-F170-AF79-446C-2FD12FCF2E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67212" y="5589240"/>
            <a:ext cx="1620837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id="{B625CAA8-22B4-0491-F50F-A64DB81820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40688" y="5589240"/>
            <a:ext cx="1619995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233B6E2E-EE51-3815-5A82-51C2D0BDCD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326" y="3204724"/>
            <a:ext cx="1620838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DC029808-0B66-A918-9826-7CF902C7DE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67212" y="3204724"/>
            <a:ext cx="1620837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0C032556-82F7-0D1B-C717-506C730F768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875092" y="3204724"/>
            <a:ext cx="1623171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1C50D6C7-B8FE-16E3-A56F-215DF2E7FD0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532062" y="1449389"/>
            <a:ext cx="1620838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7" name="Textplatzhalter 19">
            <a:extLst>
              <a:ext uri="{FF2B5EF4-FFF2-40B4-BE49-F238E27FC236}">
                <a16:creationId xmlns:a16="http://schemas.microsoft.com/office/drawing/2014/main" id="{F254DC50-8CC2-CE50-0FB2-B9D82F2F6FB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32062" y="3204724"/>
            <a:ext cx="1620838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356FD2E-817C-6008-A624-C0ED226EC77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02363" y="1449389"/>
            <a:ext cx="1622425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1" name="Textplatzhalter 19">
            <a:extLst>
              <a:ext uri="{FF2B5EF4-FFF2-40B4-BE49-F238E27FC236}">
                <a16:creationId xmlns:a16="http://schemas.microsoft.com/office/drawing/2014/main" id="{B844240D-6410-EAE1-FBFE-02793B43B59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02362" y="3204724"/>
            <a:ext cx="1622425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4729A6D7-E881-5FD5-1C1E-FD7A660187BE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040688" y="1449389"/>
            <a:ext cx="1619250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3" name="Textplatzhalter 19">
            <a:extLst>
              <a:ext uri="{FF2B5EF4-FFF2-40B4-BE49-F238E27FC236}">
                <a16:creationId xmlns:a16="http://schemas.microsoft.com/office/drawing/2014/main" id="{86799E5C-45B4-E8EF-0A33-26FADBDA89C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040688" y="3204724"/>
            <a:ext cx="1619995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20480596-0358-6167-AD5A-A43149936E4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532062" y="3851999"/>
            <a:ext cx="1620838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6" name="Textplatzhalter 19">
            <a:extLst>
              <a:ext uri="{FF2B5EF4-FFF2-40B4-BE49-F238E27FC236}">
                <a16:creationId xmlns:a16="http://schemas.microsoft.com/office/drawing/2014/main" id="{99EB327B-0262-FA88-4B41-185878FCDBA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32062" y="5589240"/>
            <a:ext cx="1620838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7" name="Bildplatzhalter 4">
            <a:extLst>
              <a:ext uri="{FF2B5EF4-FFF2-40B4-BE49-F238E27FC236}">
                <a16:creationId xmlns:a16="http://schemas.microsoft.com/office/drawing/2014/main" id="{7383DAC6-063E-B185-1200-CBEAF6F1917B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203950" y="3851999"/>
            <a:ext cx="1620837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8" name="Textplatzhalter 19">
            <a:extLst>
              <a:ext uri="{FF2B5EF4-FFF2-40B4-BE49-F238E27FC236}">
                <a16:creationId xmlns:a16="http://schemas.microsoft.com/office/drawing/2014/main" id="{814D2A83-C214-5D3D-33E5-499378F10F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03950" y="5589240"/>
            <a:ext cx="1620837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9" name="Bildplatzhalter 4">
            <a:extLst>
              <a:ext uri="{FF2B5EF4-FFF2-40B4-BE49-F238E27FC236}">
                <a16:creationId xmlns:a16="http://schemas.microsoft.com/office/drawing/2014/main" id="{0C7EA178-EA7E-CEB6-BCCA-A6C695A390C4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9873502" y="3852000"/>
            <a:ext cx="1623171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30" name="Textplatzhalter 19">
            <a:extLst>
              <a:ext uri="{FF2B5EF4-FFF2-40B4-BE49-F238E27FC236}">
                <a16:creationId xmlns:a16="http://schemas.microsoft.com/office/drawing/2014/main" id="{67FC58FF-0434-E3CF-0015-FA751A6F2C4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874346" y="5589240"/>
            <a:ext cx="1623917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046838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25721933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full siz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17580FB4-DD13-1B0D-5A9E-15F0A7CB65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3948" y="0"/>
            <a:ext cx="5988052" cy="68579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598805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34654131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46EAAB-E9CC-4FBB-A777-DFD68618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90A60D-3123-4534-B4E1-1B214E40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A66DD1-3165-483D-99FB-202ADC04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24311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en-US"/>
              <a:t>PSI Center for Accelerator Science and Engineering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2B888E9-2268-4BFD-ABC1-53EC6DF3D1D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15 Oct 2025</a:t>
            </a:r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84E75BB-61FF-4F7E-9CDB-A5E34775C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909AB7D-DBAB-4FFF-BA65-85B952116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9B7570-0B3E-4F91-B744-978CA7BDE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70895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CB290F-B845-1F2A-62FE-3A2EE8A6D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160" y="1376640"/>
            <a:ext cx="8964360" cy="4644360"/>
          </a:xfrm>
        </p:spPr>
        <p:txBody>
          <a:bodyPr/>
          <a:lstStyle/>
          <a:p>
            <a:pPr lvl="0" eaLnBrk="1" latinLnBrk="0" hangingPunct="1"/>
            <a:r>
              <a:rPr lang="de-CH"/>
              <a:t>Click to edit Master text styles</a:t>
            </a:r>
          </a:p>
          <a:p>
            <a:pPr lvl="1" eaLnBrk="1" latinLnBrk="0" hangingPunct="1"/>
            <a:r>
              <a:rPr lang="de-CH"/>
              <a:t>Second level</a:t>
            </a:r>
          </a:p>
          <a:p>
            <a:pPr lvl="2" eaLnBrk="1" latinLnBrk="0" hangingPunct="1"/>
            <a:r>
              <a:rPr lang="de-CH"/>
              <a:t>Third level</a:t>
            </a:r>
          </a:p>
          <a:p>
            <a:pPr lvl="3" eaLnBrk="1" latinLnBrk="0" hangingPunct="1"/>
            <a:r>
              <a:rPr lang="de-CH"/>
              <a:t>Fourth level</a:t>
            </a:r>
          </a:p>
          <a:p>
            <a:pPr lvl="4" eaLnBrk="1" latinLnBrk="0" hangingPunct="1"/>
            <a:r>
              <a:rPr lang="de-CH"/>
              <a:t>Fifth level</a:t>
            </a:r>
            <a:endParaRPr kumimoji="0"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48FB2A5-6D0F-3D55-4E0E-44C455AC36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880" y="6404400"/>
            <a:ext cx="1620360" cy="143640"/>
          </a:xfrm>
        </p:spPr>
        <p:txBody>
          <a:bodyPr/>
          <a:lstStyle/>
          <a:p>
            <a:r>
              <a:rPr lang="de-DE"/>
              <a:t>15 Oct 2025</a:t>
            </a: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256D227-A248-9B8B-92C2-30A2D2315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14600" y="6404400"/>
            <a:ext cx="8044920" cy="143640"/>
          </a:xfrm>
        </p:spPr>
        <p:txBody>
          <a:bodyPr/>
          <a:lstStyle/>
          <a:p>
            <a:r>
              <a:rPr lang="en-US"/>
              <a:t>PSI Center for Accelerator Science and Engineering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30CB47-232F-DD5E-357D-D7CA9D2E6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160" y="6404400"/>
            <a:ext cx="703080" cy="143640"/>
          </a:xfrm>
        </p:spPr>
        <p:txBody>
          <a:bodyPr/>
          <a:lstStyle/>
          <a:p>
            <a:fld id="{2B53141B-806C-134B-AEBD-92C81C5280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AC5D95EC-FD6F-AC79-EAE0-F521F3759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160" y="278280"/>
            <a:ext cx="8964360" cy="810000"/>
          </a:xfrm>
        </p:spPr>
        <p:txBody>
          <a:bodyPr rtlCol="0"/>
          <a:lstStyle/>
          <a:p>
            <a:r>
              <a:rPr kumimoji="0" lang="de-CH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80959964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DA2638D-B38B-003C-CEF8-94606F0C04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6" y="1558"/>
            <a:ext cx="12189228" cy="685488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B1FE6A2-0C6A-9BEE-D675-F84989D3C0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137" y="358671"/>
            <a:ext cx="1773820" cy="73007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5854"/>
            <a:ext cx="8045451" cy="2007994"/>
          </a:xfrm>
        </p:spPr>
        <p:txBody>
          <a:bodyPr anchor="b"/>
          <a:lstStyle>
            <a:lvl1pPr algn="l">
              <a:lnSpc>
                <a:spcPct val="92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8045451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9A7B534-9AA2-7BDC-83B8-A11FF9792B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2"/>
          <a:stretch/>
        </p:blipFill>
        <p:spPr>
          <a:xfrm>
            <a:off x="2532062" y="536705"/>
            <a:ext cx="2162109" cy="40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04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Dark Blu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6E0B8465-E746-9D70-F459-A9E689DBA5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4" y="1948"/>
            <a:ext cx="12190615" cy="68556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9388"/>
            <a:ext cx="8045451" cy="2004460"/>
          </a:xfrm>
        </p:spPr>
        <p:txBody>
          <a:bodyPr anchor="b"/>
          <a:lstStyle>
            <a:lvl1pPr algn="l">
              <a:lnSpc>
                <a:spcPct val="92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8045451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137" y="358671"/>
            <a:ext cx="1773820" cy="73007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8DCFFAF-CE03-EAAE-EF7B-2D9CE7DA64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2"/>
          <a:stretch/>
        </p:blipFill>
        <p:spPr>
          <a:xfrm>
            <a:off x="2532062" y="536705"/>
            <a:ext cx="2162109" cy="40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86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F590BA4F-2B46-0F93-906A-902CA5CD3C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4" y="1948"/>
            <a:ext cx="12190615" cy="68556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9388"/>
            <a:ext cx="8045451" cy="2004460"/>
          </a:xfrm>
        </p:spPr>
        <p:txBody>
          <a:bodyPr anchor="b"/>
          <a:lstStyle>
            <a:lvl1pPr algn="l">
              <a:lnSpc>
                <a:spcPct val="92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8045451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137" y="358671"/>
            <a:ext cx="1773820" cy="73007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EA9535A-62CA-463C-3EC2-C8F0DB0BA1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2"/>
          <a:stretch/>
        </p:blipFill>
        <p:spPr>
          <a:xfrm>
            <a:off x="2532062" y="536705"/>
            <a:ext cx="2162109" cy="40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93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8BDEC662-E6F5-15D3-BB36-ED6F08201703}"/>
              </a:ext>
            </a:extLst>
          </p:cNvPr>
          <p:cNvSpPr/>
          <p:nvPr userDrawn="1"/>
        </p:nvSpPr>
        <p:spPr>
          <a:xfrm>
            <a:off x="0" y="0"/>
            <a:ext cx="12192000" cy="5049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DFD2566-A3FD-67ED-A874-3763AC327B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2"/>
          <a:stretch/>
        </p:blipFill>
        <p:spPr>
          <a:xfrm>
            <a:off x="2532061" y="534324"/>
            <a:ext cx="2164491" cy="40801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9388"/>
            <a:ext cx="5292725" cy="2004460"/>
          </a:xfrm>
        </p:spPr>
        <p:txBody>
          <a:bodyPr anchor="b"/>
          <a:lstStyle>
            <a:lvl1pPr algn="l">
              <a:lnSpc>
                <a:spcPct val="92000"/>
              </a:lnSpc>
              <a:defRPr sz="4200"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5292725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5" y="358671"/>
            <a:ext cx="1773825" cy="730070"/>
          </a:xfrm>
          <a:prstGeom prst="rect">
            <a:avLst/>
          </a:prstGeom>
        </p:spPr>
      </p:pic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918345C2-B555-CE5A-CF14-EC753A31ED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03948" y="549275"/>
            <a:ext cx="5076827" cy="543600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1590042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A4A3A4"/>
          </p15:clr>
        </p15:guide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8BDEC662-E6F5-15D3-BB36-ED6F08201703}"/>
              </a:ext>
            </a:extLst>
          </p:cNvPr>
          <p:cNvSpPr/>
          <p:nvPr userDrawn="1"/>
        </p:nvSpPr>
        <p:spPr>
          <a:xfrm>
            <a:off x="0" y="0"/>
            <a:ext cx="12192000" cy="5049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9388"/>
            <a:ext cx="5292725" cy="2004460"/>
          </a:xfrm>
        </p:spPr>
        <p:txBody>
          <a:bodyPr anchor="b"/>
          <a:lstStyle>
            <a:lvl1pPr algn="l">
              <a:lnSpc>
                <a:spcPct val="92000"/>
              </a:lnSpc>
              <a:defRPr sz="4200"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5292725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5" y="358671"/>
            <a:ext cx="1773825" cy="730070"/>
          </a:xfrm>
          <a:prstGeom prst="rect">
            <a:avLst/>
          </a:prstGeom>
        </p:spPr>
      </p:pic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918345C2-B555-CE5A-CF14-EC753A31ED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03948" y="549275"/>
            <a:ext cx="5076827" cy="543600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6870C5F-11D5-8460-287C-2F6348198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2"/>
          <a:stretch/>
        </p:blipFill>
        <p:spPr>
          <a:xfrm>
            <a:off x="2532061" y="534324"/>
            <a:ext cx="2164491" cy="40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9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A4A3A4"/>
          </p15:clr>
        </p15:guide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8BDEC662-E6F5-15D3-BB36-ED6F08201703}"/>
              </a:ext>
            </a:extLst>
          </p:cNvPr>
          <p:cNvSpPr/>
          <p:nvPr userDrawn="1"/>
        </p:nvSpPr>
        <p:spPr>
          <a:xfrm>
            <a:off x="0" y="0"/>
            <a:ext cx="12192000" cy="5049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9388"/>
            <a:ext cx="5292725" cy="2004460"/>
          </a:xfrm>
        </p:spPr>
        <p:txBody>
          <a:bodyPr anchor="b"/>
          <a:lstStyle>
            <a:lvl1pPr algn="l">
              <a:lnSpc>
                <a:spcPct val="92000"/>
              </a:lnSpc>
              <a:defRPr sz="4200"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5292725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5" y="358671"/>
            <a:ext cx="1773825" cy="730070"/>
          </a:xfrm>
          <a:prstGeom prst="rect">
            <a:avLst/>
          </a:prstGeom>
        </p:spPr>
      </p:pic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918345C2-B555-CE5A-CF14-EC753A31ED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03948" y="549275"/>
            <a:ext cx="5076827" cy="543600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A8AE9AD-12B1-0B9A-D618-19C2B2C18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2"/>
          <a:stretch/>
        </p:blipFill>
        <p:spPr>
          <a:xfrm>
            <a:off x="2532061" y="534324"/>
            <a:ext cx="2164491" cy="40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21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A4A3A4"/>
          </p15:clr>
        </p15:guide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Pink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8BDEC662-E6F5-15D3-BB36-ED6F08201703}"/>
              </a:ext>
            </a:extLst>
          </p:cNvPr>
          <p:cNvSpPr/>
          <p:nvPr userDrawn="1"/>
        </p:nvSpPr>
        <p:spPr>
          <a:xfrm>
            <a:off x="0" y="0"/>
            <a:ext cx="12192000" cy="5049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9388"/>
            <a:ext cx="5292725" cy="2004460"/>
          </a:xfrm>
        </p:spPr>
        <p:txBody>
          <a:bodyPr anchor="b"/>
          <a:lstStyle>
            <a:lvl1pPr algn="l">
              <a:lnSpc>
                <a:spcPct val="92000"/>
              </a:lnSpc>
              <a:defRPr sz="4200"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5292725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5" y="358671"/>
            <a:ext cx="1773825" cy="730070"/>
          </a:xfrm>
          <a:prstGeom prst="rect">
            <a:avLst/>
          </a:prstGeom>
        </p:spPr>
      </p:pic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918345C2-B555-CE5A-CF14-EC753A31ED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03948" y="549275"/>
            <a:ext cx="5076827" cy="543600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182E6CA-D243-3684-56BE-12FABE3FF3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2"/>
          <a:stretch/>
        </p:blipFill>
        <p:spPr>
          <a:xfrm>
            <a:off x="2532061" y="534324"/>
            <a:ext cx="2164491" cy="40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348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A4A3A4"/>
          </p15:clr>
        </p15:guide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ing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8A5E6FE-0D37-3DFF-F3B7-73A91BE846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292087"/>
            <a:ext cx="8964613" cy="4729302"/>
          </a:xfrm>
        </p:spPr>
        <p:txBody>
          <a:bodyPr/>
          <a:lstStyle>
            <a:lvl1pPr>
              <a:defRPr sz="42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</a:defRPr>
            </a:lvl2pPr>
            <a:lvl3pPr marL="250825" indent="-250825"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0" dirty="0"/>
              <a:t>Section Heading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26DA47E-D7F3-07E8-00B3-57D325A007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5134" y="305378"/>
            <a:ext cx="881465" cy="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80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95160" y="1292040"/>
            <a:ext cx="437436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288760" y="1292040"/>
            <a:ext cx="4374360" cy="472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95160" y="3762000"/>
            <a:ext cx="437436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en-US"/>
              <a:t>PSI Center for Accelerator Science and Engineering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C8B59B0-889C-4751-82BA-49B7DABB5AD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15 Oct 2025</a:t>
            </a:r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ing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8A5E6FE-0D37-3DFF-F3B7-73A91BE846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292087"/>
            <a:ext cx="8964613" cy="4729302"/>
          </a:xfrm>
        </p:spPr>
        <p:txBody>
          <a:bodyPr/>
          <a:lstStyle>
            <a:lvl1pPr>
              <a:defRPr sz="42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</a:defRPr>
            </a:lvl2pPr>
            <a:lvl3pPr marL="250825" indent="-250825"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0" dirty="0"/>
              <a:t>Section Heading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26DA47E-D7F3-07E8-00B3-57D325A007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5134" y="305378"/>
            <a:ext cx="881465" cy="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528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8A5E6FE-0D37-3DFF-F3B7-73A91BE846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292087"/>
            <a:ext cx="8964613" cy="4729302"/>
          </a:xfrm>
        </p:spPr>
        <p:txBody>
          <a:bodyPr/>
          <a:lstStyle>
            <a:lvl1pPr>
              <a:defRPr sz="4200"/>
            </a:lvl1pPr>
            <a:lvl2pPr marL="0" indent="0">
              <a:buFontTx/>
              <a:buNone/>
              <a:defRPr/>
            </a:lvl2pPr>
            <a:lvl3pPr marL="250825" indent="-250825">
              <a:defRPr/>
            </a:lvl3pPr>
          </a:lstStyle>
          <a:p>
            <a:pPr lvl="0"/>
            <a:r>
              <a:rPr lang="en-GB" noProof="0" dirty="0"/>
              <a:t>Section Heading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1276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Yellow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8A5E6FE-0D37-3DFF-F3B7-73A91BE846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292087"/>
            <a:ext cx="8964613" cy="4729302"/>
          </a:xfrm>
        </p:spPr>
        <p:txBody>
          <a:bodyPr/>
          <a:lstStyle>
            <a:lvl1pPr>
              <a:defRPr sz="4200"/>
            </a:lvl1pPr>
            <a:lvl2pPr marL="0" indent="0">
              <a:buFontTx/>
              <a:buNone/>
              <a:defRPr/>
            </a:lvl2pPr>
            <a:lvl3pPr marL="250825" indent="-250825">
              <a:defRPr/>
            </a:lvl3pPr>
          </a:lstStyle>
          <a:p>
            <a:pPr lvl="0"/>
            <a:r>
              <a:rPr lang="en-GB" noProof="0" dirty="0"/>
              <a:t>Section Heading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67435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95325" y="1376773"/>
            <a:ext cx="8964613" cy="4644616"/>
          </a:xfrm>
        </p:spPr>
        <p:txBody>
          <a:bodyPr/>
          <a:lstStyle>
            <a:lvl1pPr defTabSz="984250">
              <a:tabLst>
                <a:tab pos="536575" algn="l"/>
              </a:tabLst>
              <a:defRPr/>
            </a:lvl1pPr>
            <a:lvl2pPr>
              <a:tabLst>
                <a:tab pos="536575" algn="l"/>
              </a:tabLst>
              <a:defRPr/>
            </a:lvl2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939BEE7-204C-1008-67F3-C8FC6E64EB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072428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xtra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95325" y="1376773"/>
            <a:ext cx="10801349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62035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95326" y="1376773"/>
            <a:ext cx="5291476" cy="4644616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03327075-DC64-5DAB-E02B-8A18CBF5A99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05201" y="1376773"/>
            <a:ext cx="5291474" cy="4644616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099300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95325" y="1376773"/>
            <a:ext cx="5292725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3948" y="1449389"/>
            <a:ext cx="5292725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41345179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03950" y="1376773"/>
            <a:ext cx="5292724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1449389"/>
            <a:ext cx="5292724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498786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5" y="1449389"/>
            <a:ext cx="8964613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B216CB-AE9D-4C01-AD48-4B79158751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E67269-0443-40A6-8D53-CF9C30AE720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D2179C-3288-47A5-A587-1B7255A2C3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243239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1449389"/>
            <a:ext cx="5292724" cy="45719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17580FB4-DD13-1B0D-5A9E-15F0A7CB65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3948" y="1449389"/>
            <a:ext cx="5292725" cy="45719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2587198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95160" y="1292040"/>
            <a:ext cx="4374360" cy="472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288760" y="1292040"/>
            <a:ext cx="437436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288760" y="3762000"/>
            <a:ext cx="437436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en-US"/>
              <a:t>PSI Center for Accelerator Science and Engineering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A0D6D13-D809-40D8-B22E-1A08FBF23F5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15 Oct 2025</a:t>
            </a:r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9"/>
            <a:ext cx="7129461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F99B93C7-FD88-F860-2772-AA3BFEC82D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6" y="1376773"/>
            <a:ext cx="3455988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479706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9"/>
            <a:ext cx="3457575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FB98D413-4196-B49D-71B4-7CED7EED69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C5A45EC1-6C70-C75B-70A0-557B1FE6DA3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6" y="1376773"/>
            <a:ext cx="3455988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625314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8"/>
            <a:ext cx="3457575" cy="217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FB98D413-4196-B49D-71B4-7CED7EED69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FDF6C985-A691-B0CD-8A11-7C955F3245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67213" y="3843389"/>
            <a:ext cx="3457575" cy="217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772A35F-591D-5A80-72BC-28B068C3A5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6" y="1376773"/>
            <a:ext cx="3455988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45764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8"/>
            <a:ext cx="3457575" cy="217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FB98D413-4196-B49D-71B4-7CED7EED69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21779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FDF6C985-A691-B0CD-8A11-7C955F3245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67213" y="3843389"/>
            <a:ext cx="3457575" cy="217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CE065AA4-86F5-4BAD-ED9D-98129FDEFEF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40688" y="3843387"/>
            <a:ext cx="3455986" cy="217800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089D7F61-76FC-5B15-D914-2BB427BF71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6" y="1376773"/>
            <a:ext cx="3455988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344160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EED849DD-27BF-60D5-0E2A-BC6C9A827AC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376773"/>
            <a:ext cx="7129463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8CA68BBC-536B-0C49-B239-F2A8A8ACBA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6586745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wid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FB98D413-4196-B49D-71B4-7CED7EED69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21779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CE065AA4-86F5-4BAD-ED9D-98129FDEFEF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40688" y="3843387"/>
            <a:ext cx="3455986" cy="217800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EED849DD-27BF-60D5-0E2A-BC6C9A827AC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376773"/>
            <a:ext cx="7129463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682934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1449389"/>
            <a:ext cx="5292724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17580FB4-DD13-1B0D-5A9E-15F0A7CB65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3948" y="1449389"/>
            <a:ext cx="5292725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747A0213-C397-B258-EE3A-69DBB54DD3B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6" y="4553982"/>
            <a:ext cx="5291476" cy="1467406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7DE0905A-F588-783E-2408-3EEBCC47B7C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05201" y="4553982"/>
            <a:ext cx="5291474" cy="1467406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84835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8"/>
            <a:ext cx="3457575" cy="298772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1B3F6C3-759F-AE0A-F24C-FF78D18C5F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6" y="4545123"/>
            <a:ext cx="3455987" cy="1476265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FB98D413-4196-B49D-71B4-7CED7EED69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FDF6C985-A691-B0CD-8A11-7C955F3245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5325" y="1449388"/>
            <a:ext cx="3457575" cy="298772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7D982B28-131F-0EF1-DBEF-7E5426DA6F8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368801" y="4545123"/>
            <a:ext cx="3455987" cy="1476265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3A5C3130-D9C4-9998-9902-8B054B64116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40688" y="4545123"/>
            <a:ext cx="3455987" cy="1476265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316202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12784F6E-FB73-D6E4-8C2C-41F75D7C722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7" y="1449389"/>
            <a:ext cx="2538000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2EA8E577-195E-4B1A-BC32-FE3D591B8C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58673" y="1449389"/>
            <a:ext cx="2538000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0646FBB3-9915-B3D3-1716-7B2E4AB38A5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450050" y="1449389"/>
            <a:ext cx="2538000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B3FC8EB0-667A-22B3-F4B0-8DFF686556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03950" y="1449389"/>
            <a:ext cx="2538000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id="{2B3EE353-935F-47F2-890E-86D599D69C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325" y="4545013"/>
            <a:ext cx="2533650" cy="1476375"/>
          </a:xfrm>
        </p:spPr>
        <p:txBody>
          <a:bodyPr/>
          <a:lstStyle>
            <a:lvl1pPr>
              <a:spcBef>
                <a:spcPts val="40"/>
              </a:spcBef>
              <a:defRPr sz="1600"/>
            </a:lvl1pPr>
            <a:lvl2pPr marL="179388" indent="-179388">
              <a:spcBef>
                <a:spcPts val="40"/>
              </a:spcBef>
              <a:defRPr sz="1600"/>
            </a:lvl2pPr>
            <a:lvl3pPr marL="360363" indent="-180975">
              <a:spcBef>
                <a:spcPts val="40"/>
              </a:spcBef>
              <a:defRPr sz="16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id="{7650EC49-433E-6552-2740-6B65EFF9480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49108" y="4545013"/>
            <a:ext cx="2533650" cy="1476375"/>
          </a:xfrm>
        </p:spPr>
        <p:txBody>
          <a:bodyPr/>
          <a:lstStyle>
            <a:lvl1pPr>
              <a:spcBef>
                <a:spcPts val="40"/>
              </a:spcBef>
              <a:defRPr sz="1600"/>
            </a:lvl1pPr>
            <a:lvl2pPr marL="179388" indent="-179388">
              <a:spcBef>
                <a:spcPts val="40"/>
              </a:spcBef>
              <a:defRPr sz="1600"/>
            </a:lvl2pPr>
            <a:lvl3pPr marL="360363" indent="-180975">
              <a:spcBef>
                <a:spcPts val="40"/>
              </a:spcBef>
              <a:defRPr sz="16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38A397CC-14F5-DD8F-565D-CB576CCEF0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2891" y="4545013"/>
            <a:ext cx="2533650" cy="1476375"/>
          </a:xfrm>
        </p:spPr>
        <p:txBody>
          <a:bodyPr/>
          <a:lstStyle>
            <a:lvl1pPr>
              <a:spcBef>
                <a:spcPts val="40"/>
              </a:spcBef>
              <a:defRPr sz="1600"/>
            </a:lvl1pPr>
            <a:lvl2pPr marL="179388" indent="-179388">
              <a:spcBef>
                <a:spcPts val="40"/>
              </a:spcBef>
              <a:defRPr sz="1600"/>
            </a:lvl2pPr>
            <a:lvl3pPr marL="360363" indent="-180975">
              <a:spcBef>
                <a:spcPts val="40"/>
              </a:spcBef>
              <a:defRPr sz="16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52C714DB-CD94-62D4-DBCC-363F77E96BF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56675" y="4545013"/>
            <a:ext cx="2533650" cy="1476375"/>
          </a:xfrm>
        </p:spPr>
        <p:txBody>
          <a:bodyPr/>
          <a:lstStyle>
            <a:lvl1pPr>
              <a:spcBef>
                <a:spcPts val="40"/>
              </a:spcBef>
              <a:defRPr sz="1600"/>
            </a:lvl1pPr>
            <a:lvl2pPr marL="179388" indent="-179388">
              <a:spcBef>
                <a:spcPts val="40"/>
              </a:spcBef>
              <a:defRPr sz="1600"/>
            </a:lvl2pPr>
            <a:lvl3pPr marL="360363" indent="-180975">
              <a:spcBef>
                <a:spcPts val="40"/>
              </a:spcBef>
              <a:defRPr sz="16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9210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18983A1D-4D6A-20A1-246F-D90E834D6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8"/>
            <a:ext cx="3457575" cy="179959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1EC548A2-BD24-9227-A6CD-523677F543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B1FDEC21-8808-4E1C-5D07-37DFA511752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5325" y="1449388"/>
            <a:ext cx="3457575" cy="179959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C093E107-B829-CEE4-9295-B1B84BEAE14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67212" y="3852000"/>
            <a:ext cx="3457575" cy="179959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269E9327-75CD-A94E-4F13-6C971DCF19A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40688" y="3852000"/>
            <a:ext cx="3455986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8" name="Bildplatzhalter 4">
            <a:extLst>
              <a:ext uri="{FF2B5EF4-FFF2-40B4-BE49-F238E27FC236}">
                <a16:creationId xmlns:a16="http://schemas.microsoft.com/office/drawing/2014/main" id="{7B4B6D58-21AF-6B45-2504-E31EDE54A33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95325" y="3852000"/>
            <a:ext cx="3457575" cy="179959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7EDE1E8A-EFD6-AFE3-8FC8-A8781D081C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325" y="5689101"/>
            <a:ext cx="345757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id="{90B09162-F170-AF79-446C-2FD12FCF2E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67212" y="5689101"/>
            <a:ext cx="345757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id="{B625CAA8-22B4-0491-F50F-A64DB81820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40688" y="5689101"/>
            <a:ext cx="345757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233B6E2E-EE51-3815-5A82-51C2D0BDCD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325" y="3299877"/>
            <a:ext cx="345757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DC029808-0B66-A918-9826-7CF902C7DE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67212" y="3299877"/>
            <a:ext cx="345757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0C032556-82F7-0D1B-C717-506C730F768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40688" y="3299877"/>
            <a:ext cx="345757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84838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95160" y="1292040"/>
            <a:ext cx="437436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288760" y="1292040"/>
            <a:ext cx="437436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95160" y="3762000"/>
            <a:ext cx="896436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en-US"/>
              <a:t>PSI Center for Accelerator Science and Engineering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19F24BC-4982-47D1-9E3B-F58B08F168A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15 Oct 2025</a:t>
            </a:r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12784F6E-FB73-D6E4-8C2C-41F75D7C722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7" y="144939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2EA8E577-195E-4B1A-BC32-FE3D591B8C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58673" y="144939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0646FBB3-9915-B3D3-1716-7B2E4AB38A5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450050" y="144939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B3FC8EB0-667A-22B3-F4B0-8DFF686556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03950" y="144939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id="{7650EC49-433E-6552-2740-6B65EFF9480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49108" y="5689100"/>
            <a:ext cx="2533650" cy="332288"/>
          </a:xfrm>
        </p:spPr>
        <p:txBody>
          <a:bodyPr/>
          <a:lstStyle>
            <a:lvl1pPr>
              <a:spcBef>
                <a:spcPts val="40"/>
              </a:spcBef>
              <a:defRPr sz="1200"/>
            </a:lvl1pPr>
            <a:lvl2pPr marL="179388" indent="-179388">
              <a:spcBef>
                <a:spcPts val="40"/>
              </a:spcBef>
              <a:defRPr sz="1200"/>
            </a:lvl2pPr>
            <a:lvl3pPr>
              <a:spcBef>
                <a:spcPts val="40"/>
              </a:spcBef>
              <a:defRPr sz="12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38A397CC-14F5-DD8F-565D-CB576CCEF0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8300" y="5689100"/>
            <a:ext cx="2533650" cy="332288"/>
          </a:xfrm>
        </p:spPr>
        <p:txBody>
          <a:bodyPr/>
          <a:lstStyle>
            <a:lvl1pPr>
              <a:spcBef>
                <a:spcPts val="40"/>
              </a:spcBef>
              <a:defRPr sz="1200"/>
            </a:lvl1pPr>
            <a:lvl2pPr marL="179388" indent="-179388">
              <a:spcBef>
                <a:spcPts val="40"/>
              </a:spcBef>
              <a:defRPr sz="1200"/>
            </a:lvl2pPr>
            <a:lvl3pPr>
              <a:spcBef>
                <a:spcPts val="40"/>
              </a:spcBef>
              <a:defRPr sz="12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52C714DB-CD94-62D4-DBCC-363F77E96BF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56675" y="5689100"/>
            <a:ext cx="2533650" cy="332288"/>
          </a:xfrm>
        </p:spPr>
        <p:txBody>
          <a:bodyPr/>
          <a:lstStyle>
            <a:lvl1pPr>
              <a:spcBef>
                <a:spcPts val="40"/>
              </a:spcBef>
              <a:defRPr sz="1200"/>
            </a:lvl1pPr>
            <a:lvl2pPr marL="179388" indent="-179388">
              <a:spcBef>
                <a:spcPts val="40"/>
              </a:spcBef>
              <a:defRPr sz="1200"/>
            </a:lvl2pPr>
            <a:lvl3pPr>
              <a:spcBef>
                <a:spcPts val="40"/>
              </a:spcBef>
              <a:defRPr sz="12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FF900A0F-DD38-976A-BFC1-92B5ACB7395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95325" y="3852000"/>
            <a:ext cx="2538000" cy="179959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8" name="Textplatzhalter 19">
            <a:extLst>
              <a:ext uri="{FF2B5EF4-FFF2-40B4-BE49-F238E27FC236}">
                <a16:creationId xmlns:a16="http://schemas.microsoft.com/office/drawing/2014/main" id="{530B9B83-A2E6-A97A-6B7B-389BCDC2C8C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325" y="3299877"/>
            <a:ext cx="253682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1" name="Textplatzhalter 19">
            <a:extLst>
              <a:ext uri="{FF2B5EF4-FFF2-40B4-BE49-F238E27FC236}">
                <a16:creationId xmlns:a16="http://schemas.microsoft.com/office/drawing/2014/main" id="{CD6A5AE7-8194-069E-96C6-A9A19A691F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325" y="5689101"/>
            <a:ext cx="2540001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2" name="Textplatzhalter 19">
            <a:extLst>
              <a:ext uri="{FF2B5EF4-FFF2-40B4-BE49-F238E27FC236}">
                <a16:creationId xmlns:a16="http://schemas.microsoft.com/office/drawing/2014/main" id="{E33B1E40-AEE0-028C-74FA-4DA2F2785C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48050" y="3299877"/>
            <a:ext cx="2533650" cy="332288"/>
          </a:xfrm>
        </p:spPr>
        <p:txBody>
          <a:bodyPr/>
          <a:lstStyle>
            <a:lvl1pPr>
              <a:spcBef>
                <a:spcPts val="40"/>
              </a:spcBef>
              <a:defRPr sz="1200"/>
            </a:lvl1pPr>
            <a:lvl2pPr marL="179388" indent="-179388">
              <a:spcBef>
                <a:spcPts val="40"/>
              </a:spcBef>
              <a:defRPr sz="1200"/>
            </a:lvl2pPr>
            <a:lvl3pPr>
              <a:spcBef>
                <a:spcPts val="40"/>
              </a:spcBef>
              <a:defRPr sz="12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3" name="Textplatzhalter 19">
            <a:extLst>
              <a:ext uri="{FF2B5EF4-FFF2-40B4-BE49-F238E27FC236}">
                <a16:creationId xmlns:a16="http://schemas.microsoft.com/office/drawing/2014/main" id="{6CF8C6E7-2EBA-0F42-5F97-0B15A298F57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08300" y="3299877"/>
            <a:ext cx="2533650" cy="332288"/>
          </a:xfrm>
        </p:spPr>
        <p:txBody>
          <a:bodyPr/>
          <a:lstStyle>
            <a:lvl1pPr>
              <a:spcBef>
                <a:spcPts val="40"/>
              </a:spcBef>
              <a:defRPr sz="1200"/>
            </a:lvl1pPr>
            <a:lvl2pPr marL="179388" indent="-179388">
              <a:spcBef>
                <a:spcPts val="40"/>
              </a:spcBef>
              <a:defRPr sz="1200"/>
            </a:lvl2pPr>
            <a:lvl3pPr>
              <a:spcBef>
                <a:spcPts val="40"/>
              </a:spcBef>
              <a:defRPr sz="12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6" name="Textplatzhalter 19">
            <a:extLst>
              <a:ext uri="{FF2B5EF4-FFF2-40B4-BE49-F238E27FC236}">
                <a16:creationId xmlns:a16="http://schemas.microsoft.com/office/drawing/2014/main" id="{A8581B57-63E2-3060-2AF6-9711ABA1492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955617" y="3299877"/>
            <a:ext cx="2533650" cy="332288"/>
          </a:xfrm>
        </p:spPr>
        <p:txBody>
          <a:bodyPr/>
          <a:lstStyle>
            <a:lvl1pPr>
              <a:spcBef>
                <a:spcPts val="40"/>
              </a:spcBef>
              <a:defRPr sz="1200"/>
            </a:lvl1pPr>
            <a:lvl2pPr marL="179388" indent="-179388">
              <a:spcBef>
                <a:spcPts val="40"/>
              </a:spcBef>
              <a:defRPr sz="1200"/>
            </a:lvl2pPr>
            <a:lvl3pPr>
              <a:spcBef>
                <a:spcPts val="40"/>
              </a:spcBef>
              <a:defRPr sz="12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615C431B-993D-61F7-28CB-6E9C6E916B2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957560" y="385200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8" name="Bildplatzhalter 4">
            <a:extLst>
              <a:ext uri="{FF2B5EF4-FFF2-40B4-BE49-F238E27FC236}">
                <a16:creationId xmlns:a16="http://schemas.microsoft.com/office/drawing/2014/main" id="{5F9CC3CC-2D09-5169-EE63-2F307DD025A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448937" y="385200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05CD9CF5-8030-A2FA-B5F1-BDE8A3AB64FE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202837" y="385200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22682672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lve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18983A1D-4D6A-20A1-246F-D90E834D6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9"/>
            <a:ext cx="1620837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1EC548A2-BD24-9227-A6CD-523677F543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874248" y="1449389"/>
            <a:ext cx="1622425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B1FDEC21-8808-4E1C-5D07-37DFA511752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5326" y="1449389"/>
            <a:ext cx="1620838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C093E107-B829-CEE4-9295-B1B84BEAE14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67212" y="3851999"/>
            <a:ext cx="1620837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269E9327-75CD-A94E-4F13-6C971DCF19A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40688" y="3852000"/>
            <a:ext cx="1619250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8" name="Bildplatzhalter 4">
            <a:extLst>
              <a:ext uri="{FF2B5EF4-FFF2-40B4-BE49-F238E27FC236}">
                <a16:creationId xmlns:a16="http://schemas.microsoft.com/office/drawing/2014/main" id="{7B4B6D58-21AF-6B45-2504-E31EDE54A33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95326" y="3851999"/>
            <a:ext cx="1620838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7EDE1E8A-EFD6-AFE3-8FC8-A8781D081C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326" y="5589240"/>
            <a:ext cx="1620838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id="{90B09162-F170-AF79-446C-2FD12FCF2E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67212" y="5589240"/>
            <a:ext cx="1620837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id="{B625CAA8-22B4-0491-F50F-A64DB81820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40688" y="5589240"/>
            <a:ext cx="1619995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233B6E2E-EE51-3815-5A82-51C2D0BDCD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326" y="3204724"/>
            <a:ext cx="1620838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DC029808-0B66-A918-9826-7CF902C7DE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67212" y="3204724"/>
            <a:ext cx="1620837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0C032556-82F7-0D1B-C717-506C730F768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875092" y="3204724"/>
            <a:ext cx="1623171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1C50D6C7-B8FE-16E3-A56F-215DF2E7FD0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532062" y="1449389"/>
            <a:ext cx="1620838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7" name="Textplatzhalter 19">
            <a:extLst>
              <a:ext uri="{FF2B5EF4-FFF2-40B4-BE49-F238E27FC236}">
                <a16:creationId xmlns:a16="http://schemas.microsoft.com/office/drawing/2014/main" id="{F254DC50-8CC2-CE50-0FB2-B9D82F2F6FB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32062" y="3204724"/>
            <a:ext cx="1620838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356FD2E-817C-6008-A624-C0ED226EC77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02363" y="1449389"/>
            <a:ext cx="1622425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1" name="Textplatzhalter 19">
            <a:extLst>
              <a:ext uri="{FF2B5EF4-FFF2-40B4-BE49-F238E27FC236}">
                <a16:creationId xmlns:a16="http://schemas.microsoft.com/office/drawing/2014/main" id="{B844240D-6410-EAE1-FBFE-02793B43B59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02362" y="3204724"/>
            <a:ext cx="1622425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4729A6D7-E881-5FD5-1C1E-FD7A660187BE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040688" y="1449389"/>
            <a:ext cx="1619250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3" name="Textplatzhalter 19">
            <a:extLst>
              <a:ext uri="{FF2B5EF4-FFF2-40B4-BE49-F238E27FC236}">
                <a16:creationId xmlns:a16="http://schemas.microsoft.com/office/drawing/2014/main" id="{86799E5C-45B4-E8EF-0A33-26FADBDA89C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040688" y="3204724"/>
            <a:ext cx="1619995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20480596-0358-6167-AD5A-A43149936E4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532062" y="3851999"/>
            <a:ext cx="1620838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6" name="Textplatzhalter 19">
            <a:extLst>
              <a:ext uri="{FF2B5EF4-FFF2-40B4-BE49-F238E27FC236}">
                <a16:creationId xmlns:a16="http://schemas.microsoft.com/office/drawing/2014/main" id="{99EB327B-0262-FA88-4B41-185878FCDBA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32062" y="5589240"/>
            <a:ext cx="1620838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7" name="Bildplatzhalter 4">
            <a:extLst>
              <a:ext uri="{FF2B5EF4-FFF2-40B4-BE49-F238E27FC236}">
                <a16:creationId xmlns:a16="http://schemas.microsoft.com/office/drawing/2014/main" id="{7383DAC6-063E-B185-1200-CBEAF6F1917B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203950" y="3851999"/>
            <a:ext cx="1620837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8" name="Textplatzhalter 19">
            <a:extLst>
              <a:ext uri="{FF2B5EF4-FFF2-40B4-BE49-F238E27FC236}">
                <a16:creationId xmlns:a16="http://schemas.microsoft.com/office/drawing/2014/main" id="{814D2A83-C214-5D3D-33E5-499378F10F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03950" y="5589240"/>
            <a:ext cx="1620837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9" name="Bildplatzhalter 4">
            <a:extLst>
              <a:ext uri="{FF2B5EF4-FFF2-40B4-BE49-F238E27FC236}">
                <a16:creationId xmlns:a16="http://schemas.microsoft.com/office/drawing/2014/main" id="{0C7EA178-EA7E-CEB6-BCCA-A6C695A390C4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9873502" y="3852000"/>
            <a:ext cx="1623171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30" name="Textplatzhalter 19">
            <a:extLst>
              <a:ext uri="{FF2B5EF4-FFF2-40B4-BE49-F238E27FC236}">
                <a16:creationId xmlns:a16="http://schemas.microsoft.com/office/drawing/2014/main" id="{67FC58FF-0434-E3CF-0015-FA751A6F2C4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874346" y="5589240"/>
            <a:ext cx="1623917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5103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full siz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17580FB4-DD13-1B0D-5A9E-15F0A7CB65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3948" y="0"/>
            <a:ext cx="5988052" cy="68579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598805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12634468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307896318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46EAAB-E9CC-4FBB-A777-DFD68618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90A60D-3123-4534-B4E1-1B214E40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A66DD1-3165-483D-99FB-202ADC04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303066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84E75BB-61FF-4F7E-9CDB-A5E34775C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909AB7D-DBAB-4FFF-BA65-85B952116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9B7570-0B3E-4F91-B744-978CA7BDE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4146077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 P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86F663E-A62D-0CAD-5737-A11BE4D02B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6" y="1558"/>
            <a:ext cx="12189228" cy="685488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5854"/>
            <a:ext cx="8045451" cy="2007994"/>
          </a:xfrm>
        </p:spPr>
        <p:txBody>
          <a:bodyPr anchor="b"/>
          <a:lstStyle>
            <a:lvl1pPr algn="l">
              <a:lnSpc>
                <a:spcPct val="92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8045451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137" y="358671"/>
            <a:ext cx="1773820" cy="73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02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Dark Blu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86F663E-A62D-0CAD-5737-A11BE4D02B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4" y="1948"/>
            <a:ext cx="12190615" cy="68556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5464"/>
            <a:ext cx="8045451" cy="2008384"/>
          </a:xfrm>
        </p:spPr>
        <p:txBody>
          <a:bodyPr anchor="b"/>
          <a:lstStyle>
            <a:lvl1pPr algn="l">
              <a:lnSpc>
                <a:spcPct val="92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8045451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137" y="358671"/>
            <a:ext cx="1773820" cy="73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738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86F663E-A62D-0CAD-5737-A11BE4D02B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4" y="1948"/>
            <a:ext cx="12190615" cy="68556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5464"/>
            <a:ext cx="8045451" cy="2008384"/>
          </a:xfrm>
        </p:spPr>
        <p:txBody>
          <a:bodyPr anchor="b"/>
          <a:lstStyle>
            <a:lvl1pPr algn="l">
              <a:lnSpc>
                <a:spcPct val="92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8045451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137" y="358671"/>
            <a:ext cx="1773820" cy="73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60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8BDEC662-E6F5-15D3-BB36-ED6F08201703}"/>
              </a:ext>
            </a:extLst>
          </p:cNvPr>
          <p:cNvSpPr/>
          <p:nvPr userDrawn="1"/>
        </p:nvSpPr>
        <p:spPr>
          <a:xfrm>
            <a:off x="0" y="0"/>
            <a:ext cx="12192000" cy="5049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9388"/>
            <a:ext cx="5292725" cy="2004460"/>
          </a:xfrm>
        </p:spPr>
        <p:txBody>
          <a:bodyPr anchor="b"/>
          <a:lstStyle>
            <a:lvl1pPr algn="l">
              <a:lnSpc>
                <a:spcPct val="92000"/>
              </a:lnSpc>
              <a:defRPr sz="4200"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5292725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5" y="358671"/>
            <a:ext cx="1773825" cy="730070"/>
          </a:xfrm>
          <a:prstGeom prst="rect">
            <a:avLst/>
          </a:prstGeom>
        </p:spPr>
      </p:pic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918345C2-B555-CE5A-CF14-EC753A31ED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03948" y="549275"/>
            <a:ext cx="5076827" cy="543600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2618287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A4A3A4"/>
          </p15:clr>
        </p15:guide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wmf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3.wmf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wmf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47.xml"/><Relationship Id="rId34" Type="http://schemas.openxmlformats.org/officeDocument/2006/relationships/slideLayout" Target="../slideLayouts/slideLayout60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3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slideLayout" Target="../slideLayouts/slideLayout55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32" Type="http://schemas.openxmlformats.org/officeDocument/2006/relationships/slideLayout" Target="../slideLayouts/slideLayout58.xml"/><Relationship Id="rId37" Type="http://schemas.openxmlformats.org/officeDocument/2006/relationships/image" Target="../media/image1.wmf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4.xml"/><Relationship Id="rId36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31" Type="http://schemas.openxmlformats.org/officeDocument/2006/relationships/slideLayout" Target="../slideLayouts/slideLayout57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61.xml"/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26" Type="http://schemas.openxmlformats.org/officeDocument/2006/relationships/slideLayout" Target="../slideLayouts/slideLayout87.xml"/><Relationship Id="rId3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82.xml"/><Relationship Id="rId34" Type="http://schemas.openxmlformats.org/officeDocument/2006/relationships/slideLayout" Target="../slideLayouts/slideLayout95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slideLayout" Target="../slideLayouts/slideLayout86.xml"/><Relationship Id="rId33" Type="http://schemas.openxmlformats.org/officeDocument/2006/relationships/slideLayout" Target="../slideLayouts/slideLayout94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29" Type="http://schemas.openxmlformats.org/officeDocument/2006/relationships/slideLayout" Target="../slideLayouts/slideLayout90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24" Type="http://schemas.openxmlformats.org/officeDocument/2006/relationships/slideLayout" Target="../slideLayouts/slideLayout85.xml"/><Relationship Id="rId32" Type="http://schemas.openxmlformats.org/officeDocument/2006/relationships/slideLayout" Target="../slideLayouts/slideLayout93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28" Type="http://schemas.openxmlformats.org/officeDocument/2006/relationships/slideLayout" Target="../slideLayouts/slideLayout89.xml"/><Relationship Id="rId36" Type="http://schemas.openxmlformats.org/officeDocument/2006/relationships/image" Target="../media/image1.wmf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31" Type="http://schemas.openxmlformats.org/officeDocument/2006/relationships/slideLayout" Target="../slideLayouts/slideLayout92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Relationship Id="rId27" Type="http://schemas.openxmlformats.org/officeDocument/2006/relationships/slideLayout" Target="../slideLayouts/slideLayout88.xml"/><Relationship Id="rId30" Type="http://schemas.openxmlformats.org/officeDocument/2006/relationships/slideLayout" Target="../slideLayouts/slideLayout91.xml"/><Relationship Id="rId35" Type="http://schemas.openxmlformats.org/officeDocument/2006/relationships/theme" Target="../theme/theme4.xml"/><Relationship Id="rId8" Type="http://schemas.openxmlformats.org/officeDocument/2006/relationships/slideLayout" Target="../slideLayouts/slideLayout69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8.xml"/><Relationship Id="rId18" Type="http://schemas.openxmlformats.org/officeDocument/2006/relationships/slideLayout" Target="../slideLayouts/slideLayout113.xml"/><Relationship Id="rId26" Type="http://schemas.openxmlformats.org/officeDocument/2006/relationships/slideLayout" Target="../slideLayouts/slideLayout121.xml"/><Relationship Id="rId21" Type="http://schemas.openxmlformats.org/officeDocument/2006/relationships/slideLayout" Target="../slideLayouts/slideLayout116.xml"/><Relationship Id="rId34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5" Type="http://schemas.openxmlformats.org/officeDocument/2006/relationships/slideLayout" Target="../slideLayouts/slideLayout120.xml"/><Relationship Id="rId33" Type="http://schemas.openxmlformats.org/officeDocument/2006/relationships/slideLayout" Target="../slideLayouts/slideLayout128.xml"/><Relationship Id="rId38" Type="http://schemas.openxmlformats.org/officeDocument/2006/relationships/image" Target="../media/image1.wmf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20" Type="http://schemas.openxmlformats.org/officeDocument/2006/relationships/slideLayout" Target="../slideLayouts/slideLayout115.xml"/><Relationship Id="rId29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24" Type="http://schemas.openxmlformats.org/officeDocument/2006/relationships/slideLayout" Target="../slideLayouts/slideLayout119.xml"/><Relationship Id="rId32" Type="http://schemas.openxmlformats.org/officeDocument/2006/relationships/slideLayout" Target="../slideLayouts/slideLayout127.xml"/><Relationship Id="rId37" Type="http://schemas.openxmlformats.org/officeDocument/2006/relationships/theme" Target="../theme/theme5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23" Type="http://schemas.openxmlformats.org/officeDocument/2006/relationships/slideLayout" Target="../slideLayouts/slideLayout118.xml"/><Relationship Id="rId28" Type="http://schemas.openxmlformats.org/officeDocument/2006/relationships/slideLayout" Target="../slideLayouts/slideLayout123.xml"/><Relationship Id="rId36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05.xml"/><Relationship Id="rId19" Type="http://schemas.openxmlformats.org/officeDocument/2006/relationships/slideLayout" Target="../slideLayouts/slideLayout114.xml"/><Relationship Id="rId31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Relationship Id="rId22" Type="http://schemas.openxmlformats.org/officeDocument/2006/relationships/slideLayout" Target="../slideLayouts/slideLayout117.xml"/><Relationship Id="rId27" Type="http://schemas.openxmlformats.org/officeDocument/2006/relationships/slideLayout" Target="../slideLayouts/slideLayout122.xml"/><Relationship Id="rId30" Type="http://schemas.openxmlformats.org/officeDocument/2006/relationships/slideLayout" Target="../slideLayouts/slideLayout125.xml"/><Relationship Id="rId35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133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slideLayout" Target="../slideLayouts/slideLayout14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148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slideLayout" Target="../slideLayouts/slideLayout1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9"/>
          <p:cNvPicPr/>
          <p:nvPr/>
        </p:nvPicPr>
        <p:blipFill>
          <a:blip r:embed="rId16"/>
          <a:stretch/>
        </p:blipFill>
        <p:spPr>
          <a:xfrm>
            <a:off x="10614960" y="305280"/>
            <a:ext cx="881280" cy="362520"/>
          </a:xfrm>
          <a:prstGeom prst="rect">
            <a:avLst/>
          </a:prstGeom>
          <a:ln w="0"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body"/>
          </p:nvPr>
        </p:nvSpPr>
        <p:spPr>
          <a:xfrm>
            <a:off x="695160" y="1376640"/>
            <a:ext cx="8964360" cy="464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2000" b="0" strike="noStrike" spc="-1">
                <a:solidFill>
                  <a:srgbClr val="000000"/>
                </a:solidFill>
                <a:latin typeface="Aptos"/>
              </a:rPr>
              <a:t>Add Content</a:t>
            </a:r>
            <a:endParaRPr lang="de-DE" sz="2000" b="0" strike="noStrike" spc="-1">
              <a:solidFill>
                <a:srgbClr val="000000"/>
              </a:solidFill>
              <a:latin typeface="Aptos"/>
            </a:endParaRPr>
          </a:p>
          <a:p>
            <a:pPr marL="864000" lvl="1" indent="-324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536400" algn="l"/>
              </a:tabLst>
            </a:pPr>
            <a:r>
              <a:rPr lang="en-GB" sz="2000" b="0" strike="noStrike" spc="-1">
                <a:solidFill>
                  <a:srgbClr val="000000"/>
                </a:solidFill>
                <a:latin typeface="Aptos"/>
              </a:rPr>
              <a:t>Second Level</a:t>
            </a:r>
            <a:endParaRPr lang="de-DE" sz="2000" b="0" strike="noStrike" spc="-1">
              <a:solidFill>
                <a:srgbClr val="000000"/>
              </a:solidFill>
              <a:latin typeface="Aptos"/>
            </a:endParaRPr>
          </a:p>
          <a:p>
            <a:pPr marL="1296000" lvl="2" indent="-288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536400" algn="l"/>
              </a:tabLst>
            </a:pPr>
            <a:r>
              <a:rPr lang="en-GB" sz="2000" b="0" strike="noStrike" spc="-1">
                <a:solidFill>
                  <a:srgbClr val="000000"/>
                </a:solidFill>
                <a:latin typeface="Aptos"/>
              </a:rPr>
              <a:t>Third Level</a:t>
            </a:r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 idx="1"/>
          </p:nvPr>
        </p:nvSpPr>
        <p:spPr>
          <a:xfrm>
            <a:off x="9875880" y="6404400"/>
            <a:ext cx="1620360" cy="14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lnSpc>
                <a:spcPct val="100000"/>
              </a:lnSpc>
              <a:buNone/>
              <a:defRPr lang="de-CH" sz="1000" b="0" strike="noStrike" spc="-1">
                <a:solidFill>
                  <a:srgbClr val="000000"/>
                </a:solidFill>
                <a:latin typeface="Aptos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000000"/>
                </a:solidFill>
                <a:latin typeface="Aptos"/>
              </a:rPr>
              <a:t>15 Oct 2025</a:t>
            </a:r>
            <a:endParaRPr lang="en-US" sz="1000" b="0" strike="noStrike" spc="-1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2"/>
          </p:nvPr>
        </p:nvSpPr>
        <p:spPr>
          <a:xfrm>
            <a:off x="1614600" y="6404400"/>
            <a:ext cx="8044920" cy="14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buNone/>
              <a:defRPr lang="en-US" sz="1000" b="0" strike="noStrike" spc="-1">
                <a:solidFill>
                  <a:srgbClr val="000000"/>
                </a:solidFill>
                <a:latin typeface="Aptos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1000" b="0" strike="noStrike" spc="-1">
                <a:solidFill>
                  <a:srgbClr val="000000"/>
                </a:solidFill>
                <a:latin typeface="Aptos"/>
              </a:rPr>
              <a:t>PSI Center for Accelerator Science and Engineering</a:t>
            </a:r>
            <a:endParaRPr lang="en-US" sz="1000" b="0" strike="noStrike" spc="-1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3"/>
          </p:nvPr>
        </p:nvSpPr>
        <p:spPr>
          <a:xfrm>
            <a:off x="695160" y="6404400"/>
            <a:ext cx="703080" cy="14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buNone/>
              <a:defRPr lang="en-GB" sz="1000" b="0" strike="noStrike" spc="-1">
                <a:solidFill>
                  <a:srgbClr val="000000"/>
                </a:solidFill>
                <a:latin typeface="Aptos"/>
              </a:defRPr>
            </a:lvl1pPr>
          </a:lstStyle>
          <a:p>
            <a:pPr>
              <a:lnSpc>
                <a:spcPct val="100000"/>
              </a:lnSpc>
              <a:buNone/>
            </a:pPr>
            <a:fld id="{18BF1AA7-7682-4805-B25E-5C973FAB8F7E}" type="slidenum">
              <a:rPr lang="en-GB" sz="1000" b="0" strike="noStrike" spc="-1">
                <a:solidFill>
                  <a:srgbClr val="000000"/>
                </a:solidFill>
                <a:latin typeface="Aptos"/>
              </a:rPr>
              <a:t>‹#›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title"/>
          </p:nvPr>
        </p:nvSpPr>
        <p:spPr>
          <a:xfrm>
            <a:off x="695160" y="278280"/>
            <a:ext cx="8964360" cy="81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2600" b="1" strike="noStrike" spc="-1">
                <a:solidFill>
                  <a:srgbClr val="000000"/>
                </a:solidFill>
                <a:latin typeface="Aptos"/>
              </a:rPr>
              <a:t>Add Title</a:t>
            </a:r>
            <a:endParaRPr lang="de-DE" sz="2600" b="0" strike="noStrike" spc="-1">
              <a:solidFill>
                <a:srgbClr val="000000"/>
              </a:solidFill>
              <a:latin typeface="Apto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8" r:id="rId13"/>
    <p:sldLayoutId id="2147483762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rafik 19"/>
          <p:cNvPicPr/>
          <p:nvPr/>
        </p:nvPicPr>
        <p:blipFill>
          <a:blip r:embed="rId14"/>
          <a:stretch/>
        </p:blipFill>
        <p:spPr>
          <a:xfrm>
            <a:off x="10614960" y="305280"/>
            <a:ext cx="881280" cy="362520"/>
          </a:xfrm>
          <a:prstGeom prst="rect">
            <a:avLst/>
          </a:prstGeom>
          <a:ln w="0">
            <a:noFill/>
          </a:ln>
        </p:spPr>
      </p:pic>
      <p:pic>
        <p:nvPicPr>
          <p:cNvPr id="85" name="Grafik 3"/>
          <p:cNvPicPr/>
          <p:nvPr/>
        </p:nvPicPr>
        <p:blipFill>
          <a:blip r:embed="rId15"/>
          <a:stretch/>
        </p:blipFill>
        <p:spPr>
          <a:xfrm>
            <a:off x="1440" y="1440"/>
            <a:ext cx="12188880" cy="6854400"/>
          </a:xfrm>
          <a:prstGeom prst="rect">
            <a:avLst/>
          </a:prstGeom>
          <a:ln w="0">
            <a:noFill/>
          </a:ln>
        </p:spPr>
      </p:pic>
      <p:pic>
        <p:nvPicPr>
          <p:cNvPr id="86" name="Grafik 9"/>
          <p:cNvPicPr/>
          <p:nvPr/>
        </p:nvPicPr>
        <p:blipFill>
          <a:blip r:embed="rId16"/>
          <a:stretch/>
        </p:blipFill>
        <p:spPr>
          <a:xfrm>
            <a:off x="631080" y="358560"/>
            <a:ext cx="1773360" cy="729720"/>
          </a:xfrm>
          <a:prstGeom prst="rect">
            <a:avLst/>
          </a:prstGeom>
          <a:ln w="0">
            <a:noFill/>
          </a:ln>
        </p:spPr>
      </p:pic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95160" y="1445760"/>
            <a:ext cx="8044920" cy="200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2000"/>
              </a:lnSpc>
              <a:buNone/>
            </a:pPr>
            <a:r>
              <a:rPr lang="en-GB" sz="4200" b="1" strike="noStrike" spc="-1">
                <a:solidFill>
                  <a:srgbClr val="FFFFFF"/>
                </a:solidFill>
                <a:latin typeface="Aptos"/>
              </a:rPr>
              <a:t>Add Title</a:t>
            </a:r>
            <a:endParaRPr lang="de-DE" sz="42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95160" y="5841360"/>
            <a:ext cx="5292360" cy="28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marL="432000" indent="-324000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600" b="0" strike="noStrike" spc="-1">
                <a:solidFill>
                  <a:srgbClr val="FFFFFF"/>
                </a:solidFill>
                <a:latin typeface="Aptos"/>
              </a:rPr>
              <a:t>Author</a:t>
            </a:r>
            <a:endParaRPr lang="de-DE" sz="16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95160" y="6129360"/>
            <a:ext cx="5292360" cy="2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n-GB" sz="1600" b="0" strike="noStrike" spc="-1">
                <a:solidFill>
                  <a:srgbClr val="FFFFFF"/>
                </a:solidFill>
                <a:latin typeface="Aptos"/>
              </a:rPr>
              <a:t>Location, DD Month YYYY</a:t>
            </a:r>
            <a:endParaRPr lang="de-DE" sz="1600" b="0" strike="noStrike" spc="-1">
              <a:solidFill>
                <a:srgbClr val="000000"/>
              </a:solidFill>
              <a:latin typeface="Aptos"/>
            </a:endParaRPr>
          </a:p>
        </p:txBody>
      </p:sp>
      <p:pic>
        <p:nvPicPr>
          <p:cNvPr id="90" name="Grafik 7"/>
          <p:cNvPicPr/>
          <p:nvPr/>
        </p:nvPicPr>
        <p:blipFill>
          <a:blip r:embed="rId17"/>
          <a:srcRect l="28493"/>
          <a:stretch/>
        </p:blipFill>
        <p:spPr>
          <a:xfrm>
            <a:off x="2532240" y="536760"/>
            <a:ext cx="2161800" cy="40284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95325" y="278296"/>
            <a:ext cx="8964613" cy="8104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 dirty="0"/>
              <a:t>Add 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5325" y="1376364"/>
            <a:ext cx="10801275" cy="46450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875837" y="6404573"/>
            <a:ext cx="1620837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14487" y="6404573"/>
            <a:ext cx="8045451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95325" y="6404573"/>
            <a:ext cx="703263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EC2031EC-4715-FBAB-E65E-0A3E5D91D8E4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133" y="305378"/>
            <a:ext cx="881467" cy="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1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  <p:sldLayoutId id="2147483724" r:id="rId33"/>
    <p:sldLayoutId id="2147483725" r:id="rId34"/>
    <p:sldLayoutId id="2147483799" r:id="rId35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+mj-lt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914400" rtl="0" eaLnBrk="1" latinLnBrk="0" hangingPunct="1">
        <a:lnSpc>
          <a:spcPct val="100000"/>
        </a:lnSpc>
        <a:spcBef>
          <a:spcPts val="600"/>
        </a:spcBef>
        <a:buFont typeface="Aptos" panose="020B00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04000" indent="-252000" algn="l" defTabSz="914400" rtl="0" eaLnBrk="1" latinLnBrk="0" hangingPunct="1">
        <a:lnSpc>
          <a:spcPct val="100000"/>
        </a:lnSpc>
        <a:spcBef>
          <a:spcPts val="600"/>
        </a:spcBef>
        <a:buFont typeface="Aptos" panose="020B00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252000" algn="l" defTabSz="914400" rtl="0" eaLnBrk="1" latinLnBrk="0" hangingPunct="1">
        <a:lnSpc>
          <a:spcPct val="100000"/>
        </a:lnSpc>
        <a:spcBef>
          <a:spcPts val="400"/>
        </a:spcBef>
        <a:buFont typeface="Aptos" panose="020B00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00" indent="-252000" algn="l" defTabSz="914400" rtl="0" eaLnBrk="1" latinLnBrk="0" hangingPunct="1">
        <a:lnSpc>
          <a:spcPct val="100000"/>
        </a:lnSpc>
        <a:spcBef>
          <a:spcPts val="400"/>
        </a:spcBef>
        <a:buFont typeface="Aptos" panose="020B00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A4A3A4"/>
          </p15:clr>
        </p15:guide>
        <p15:guide id="2" pos="7242">
          <p15:clr>
            <a:srgbClr val="A4A3A4"/>
          </p15:clr>
        </p15:guide>
        <p15:guide id="3" orient="horz" pos="4110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3772">
          <p15:clr>
            <a:srgbClr val="A4A3A4"/>
          </p15:clr>
        </p15:guide>
        <p15:guide id="6" pos="3908">
          <p15:clr>
            <a:srgbClr val="A4A3A4"/>
          </p15:clr>
        </p15:guide>
        <p15:guide id="7" pos="2751">
          <p15:clr>
            <a:srgbClr val="A4A3A4"/>
          </p15:clr>
        </p15:guide>
        <p15:guide id="8" pos="2615">
          <p15:clr>
            <a:srgbClr val="A4A3A4"/>
          </p15:clr>
        </p15:guide>
        <p15:guide id="9" pos="1595">
          <p15:clr>
            <a:srgbClr val="A4A3A4"/>
          </p15:clr>
        </p15:guide>
        <p15:guide id="10" pos="1459">
          <p15:clr>
            <a:srgbClr val="A4A3A4"/>
          </p15:clr>
        </p15:guide>
        <p15:guide id="11" pos="4929">
          <p15:clr>
            <a:srgbClr val="A4A3A4"/>
          </p15:clr>
        </p15:guide>
        <p15:guide id="12" pos="5065">
          <p15:clr>
            <a:srgbClr val="A4A3A4"/>
          </p15:clr>
        </p15:guide>
        <p15:guide id="13" pos="6085">
          <p15:clr>
            <a:srgbClr val="A4A3A4"/>
          </p15:clr>
        </p15:guide>
        <p15:guide id="14" pos="6221">
          <p15:clr>
            <a:srgbClr val="A4A3A4"/>
          </p15:clr>
        </p15:guide>
        <p15:guide id="15" pos="2172">
          <p15:clr>
            <a:srgbClr val="A4A3A4"/>
          </p15:clr>
        </p15:guide>
        <p15:guide id="16" pos="2036">
          <p15:clr>
            <a:srgbClr val="A4A3A4"/>
          </p15:clr>
        </p15:guide>
        <p15:guide id="17" pos="3194">
          <p15:clr>
            <a:srgbClr val="A4A3A4"/>
          </p15:clr>
        </p15:guide>
        <p15:guide id="18" pos="3330">
          <p15:clr>
            <a:srgbClr val="A4A3A4"/>
          </p15:clr>
        </p15:guide>
        <p15:guide id="19" pos="881">
          <p15:clr>
            <a:srgbClr val="A4A3A4"/>
          </p15:clr>
        </p15:guide>
        <p15:guide id="20" pos="1017">
          <p15:clr>
            <a:srgbClr val="A4A3A4"/>
          </p15:clr>
        </p15:guide>
        <p15:guide id="21" pos="4351">
          <p15:clr>
            <a:srgbClr val="A4A3A4"/>
          </p15:clr>
        </p15:guide>
        <p15:guide id="22" pos="4487">
          <p15:clr>
            <a:srgbClr val="A4A3A4"/>
          </p15:clr>
        </p15:guide>
        <p15:guide id="23" pos="5508">
          <p15:clr>
            <a:srgbClr val="A4A3A4"/>
          </p15:clr>
        </p15:guide>
        <p15:guide id="24" pos="5642">
          <p15:clr>
            <a:srgbClr val="A4A3A4"/>
          </p15:clr>
        </p15:guide>
        <p15:guide id="25" pos="6663">
          <p15:clr>
            <a:srgbClr val="A4A3A4"/>
          </p15:clr>
        </p15:guide>
        <p15:guide id="26" pos="6799">
          <p15:clr>
            <a:srgbClr val="A4A3A4"/>
          </p15:clr>
        </p15:guide>
        <p15:guide id="27" orient="horz" pos="229">
          <p15:clr>
            <a:srgbClr val="A4A3A4"/>
          </p15:clr>
        </p15:guide>
        <p15:guide id="28" orient="horz" pos="867">
          <p15:clr>
            <a:srgbClr val="A4A3A4"/>
          </p15:clr>
        </p15:guide>
        <p15:guide id="29" orient="horz" pos="3793">
          <p15:clr>
            <a:srgbClr val="A4A3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95325" y="278296"/>
            <a:ext cx="8964613" cy="8104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 dirty="0"/>
              <a:t>Add 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5325" y="1376364"/>
            <a:ext cx="10801275" cy="46450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875837" y="6404573"/>
            <a:ext cx="1620837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14487" y="6404573"/>
            <a:ext cx="8045451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95325" y="6404573"/>
            <a:ext cx="703263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EC2031EC-4715-FBAB-E65E-0A3E5D91D8E4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133" y="305378"/>
            <a:ext cx="881467" cy="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98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  <p:sldLayoutId id="2147483756" r:id="rId30"/>
    <p:sldLayoutId id="2147483757" r:id="rId31"/>
    <p:sldLayoutId id="2147483758" r:id="rId32"/>
    <p:sldLayoutId id="2147483759" r:id="rId33"/>
    <p:sldLayoutId id="2147483760" r:id="rId34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+mj-lt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914400" rtl="0" eaLnBrk="1" latinLnBrk="0" hangingPunct="1">
        <a:lnSpc>
          <a:spcPct val="100000"/>
        </a:lnSpc>
        <a:spcBef>
          <a:spcPts val="600"/>
        </a:spcBef>
        <a:buFont typeface="Aptos" panose="020B00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04000" indent="-252000" algn="l" defTabSz="914400" rtl="0" eaLnBrk="1" latinLnBrk="0" hangingPunct="1">
        <a:lnSpc>
          <a:spcPct val="100000"/>
        </a:lnSpc>
        <a:spcBef>
          <a:spcPts val="600"/>
        </a:spcBef>
        <a:buFont typeface="Aptos" panose="020B00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252000" algn="l" defTabSz="914400" rtl="0" eaLnBrk="1" latinLnBrk="0" hangingPunct="1">
        <a:lnSpc>
          <a:spcPct val="100000"/>
        </a:lnSpc>
        <a:spcBef>
          <a:spcPts val="400"/>
        </a:spcBef>
        <a:buFont typeface="Aptos" panose="020B00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00" indent="-252000" algn="l" defTabSz="914400" rtl="0" eaLnBrk="1" latinLnBrk="0" hangingPunct="1">
        <a:lnSpc>
          <a:spcPct val="100000"/>
        </a:lnSpc>
        <a:spcBef>
          <a:spcPts val="400"/>
        </a:spcBef>
        <a:buFont typeface="Aptos" panose="020B00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A4A3A4"/>
          </p15:clr>
        </p15:guide>
        <p15:guide id="2" pos="7242">
          <p15:clr>
            <a:srgbClr val="A4A3A4"/>
          </p15:clr>
        </p15:guide>
        <p15:guide id="3" orient="horz" pos="4110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3772">
          <p15:clr>
            <a:srgbClr val="A4A3A4"/>
          </p15:clr>
        </p15:guide>
        <p15:guide id="6" pos="3908">
          <p15:clr>
            <a:srgbClr val="A4A3A4"/>
          </p15:clr>
        </p15:guide>
        <p15:guide id="7" pos="2751">
          <p15:clr>
            <a:srgbClr val="A4A3A4"/>
          </p15:clr>
        </p15:guide>
        <p15:guide id="8" pos="2615">
          <p15:clr>
            <a:srgbClr val="A4A3A4"/>
          </p15:clr>
        </p15:guide>
        <p15:guide id="9" pos="1595">
          <p15:clr>
            <a:srgbClr val="A4A3A4"/>
          </p15:clr>
        </p15:guide>
        <p15:guide id="10" pos="1459">
          <p15:clr>
            <a:srgbClr val="A4A3A4"/>
          </p15:clr>
        </p15:guide>
        <p15:guide id="11" pos="4929">
          <p15:clr>
            <a:srgbClr val="A4A3A4"/>
          </p15:clr>
        </p15:guide>
        <p15:guide id="12" pos="5065">
          <p15:clr>
            <a:srgbClr val="A4A3A4"/>
          </p15:clr>
        </p15:guide>
        <p15:guide id="13" pos="6085">
          <p15:clr>
            <a:srgbClr val="A4A3A4"/>
          </p15:clr>
        </p15:guide>
        <p15:guide id="14" pos="6221">
          <p15:clr>
            <a:srgbClr val="A4A3A4"/>
          </p15:clr>
        </p15:guide>
        <p15:guide id="15" pos="2172">
          <p15:clr>
            <a:srgbClr val="A4A3A4"/>
          </p15:clr>
        </p15:guide>
        <p15:guide id="16" pos="2036">
          <p15:clr>
            <a:srgbClr val="A4A3A4"/>
          </p15:clr>
        </p15:guide>
        <p15:guide id="17" pos="3194">
          <p15:clr>
            <a:srgbClr val="A4A3A4"/>
          </p15:clr>
        </p15:guide>
        <p15:guide id="18" pos="3330">
          <p15:clr>
            <a:srgbClr val="A4A3A4"/>
          </p15:clr>
        </p15:guide>
        <p15:guide id="19" pos="881">
          <p15:clr>
            <a:srgbClr val="A4A3A4"/>
          </p15:clr>
        </p15:guide>
        <p15:guide id="20" pos="1017">
          <p15:clr>
            <a:srgbClr val="A4A3A4"/>
          </p15:clr>
        </p15:guide>
        <p15:guide id="21" pos="4351">
          <p15:clr>
            <a:srgbClr val="A4A3A4"/>
          </p15:clr>
        </p15:guide>
        <p15:guide id="22" pos="4487">
          <p15:clr>
            <a:srgbClr val="A4A3A4"/>
          </p15:clr>
        </p15:guide>
        <p15:guide id="23" pos="5508">
          <p15:clr>
            <a:srgbClr val="A4A3A4"/>
          </p15:clr>
        </p15:guide>
        <p15:guide id="24" pos="5642">
          <p15:clr>
            <a:srgbClr val="A4A3A4"/>
          </p15:clr>
        </p15:guide>
        <p15:guide id="25" pos="6663">
          <p15:clr>
            <a:srgbClr val="A4A3A4"/>
          </p15:clr>
        </p15:guide>
        <p15:guide id="26" pos="6799">
          <p15:clr>
            <a:srgbClr val="A4A3A4"/>
          </p15:clr>
        </p15:guide>
        <p15:guide id="27" orient="horz" pos="229">
          <p15:clr>
            <a:srgbClr val="A4A3A4"/>
          </p15:clr>
        </p15:guide>
        <p15:guide id="28" orient="horz" pos="867">
          <p15:clr>
            <a:srgbClr val="A4A3A4"/>
          </p15:clr>
        </p15:guide>
        <p15:guide id="29" orient="horz" pos="3793">
          <p15:clr>
            <a:srgbClr val="A4A3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95325" y="278296"/>
            <a:ext cx="8964613" cy="8104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 dirty="0"/>
              <a:t>Add 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5325" y="1376364"/>
            <a:ext cx="10801275" cy="46450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875837" y="6404573"/>
            <a:ext cx="1620837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15 Oct 2025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14487" y="6404573"/>
            <a:ext cx="8045451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95325" y="6404573"/>
            <a:ext cx="703263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EC2031EC-4715-FBAB-E65E-0A3E5D91D8E4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133" y="305378"/>
            <a:ext cx="881467" cy="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2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  <p:sldLayoutId id="2147483784" r:id="rId21"/>
    <p:sldLayoutId id="2147483785" r:id="rId22"/>
    <p:sldLayoutId id="2147483786" r:id="rId23"/>
    <p:sldLayoutId id="2147483787" r:id="rId24"/>
    <p:sldLayoutId id="2147483788" r:id="rId25"/>
    <p:sldLayoutId id="2147483789" r:id="rId26"/>
    <p:sldLayoutId id="2147483790" r:id="rId27"/>
    <p:sldLayoutId id="2147483791" r:id="rId28"/>
    <p:sldLayoutId id="2147483792" r:id="rId29"/>
    <p:sldLayoutId id="2147483793" r:id="rId30"/>
    <p:sldLayoutId id="2147483794" r:id="rId31"/>
    <p:sldLayoutId id="2147483795" r:id="rId32"/>
    <p:sldLayoutId id="2147483796" r:id="rId33"/>
    <p:sldLayoutId id="2147483797" r:id="rId34"/>
    <p:sldLayoutId id="2147483798" r:id="rId35"/>
    <p:sldLayoutId id="2147483867" r:id="rId36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+mj-lt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914400" rtl="0" eaLnBrk="1" latinLnBrk="0" hangingPunct="1">
        <a:lnSpc>
          <a:spcPct val="100000"/>
        </a:lnSpc>
        <a:spcBef>
          <a:spcPts val="600"/>
        </a:spcBef>
        <a:buFont typeface="Aptos" panose="020B00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04000" indent="-252000" algn="l" defTabSz="914400" rtl="0" eaLnBrk="1" latinLnBrk="0" hangingPunct="1">
        <a:lnSpc>
          <a:spcPct val="100000"/>
        </a:lnSpc>
        <a:spcBef>
          <a:spcPts val="600"/>
        </a:spcBef>
        <a:buFont typeface="Aptos" panose="020B00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252000" algn="l" defTabSz="914400" rtl="0" eaLnBrk="1" latinLnBrk="0" hangingPunct="1">
        <a:lnSpc>
          <a:spcPct val="100000"/>
        </a:lnSpc>
        <a:spcBef>
          <a:spcPts val="400"/>
        </a:spcBef>
        <a:buFont typeface="Aptos" panose="020B00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00" indent="-252000" algn="l" defTabSz="914400" rtl="0" eaLnBrk="1" latinLnBrk="0" hangingPunct="1">
        <a:lnSpc>
          <a:spcPct val="100000"/>
        </a:lnSpc>
        <a:spcBef>
          <a:spcPts val="400"/>
        </a:spcBef>
        <a:buFont typeface="Aptos" panose="020B00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A4A3A4"/>
          </p15:clr>
        </p15:guide>
        <p15:guide id="2" pos="7242">
          <p15:clr>
            <a:srgbClr val="A4A3A4"/>
          </p15:clr>
        </p15:guide>
        <p15:guide id="3" orient="horz" pos="4110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3772">
          <p15:clr>
            <a:srgbClr val="A4A3A4"/>
          </p15:clr>
        </p15:guide>
        <p15:guide id="6" pos="3908">
          <p15:clr>
            <a:srgbClr val="A4A3A4"/>
          </p15:clr>
        </p15:guide>
        <p15:guide id="7" pos="2751">
          <p15:clr>
            <a:srgbClr val="A4A3A4"/>
          </p15:clr>
        </p15:guide>
        <p15:guide id="8" pos="2615">
          <p15:clr>
            <a:srgbClr val="A4A3A4"/>
          </p15:clr>
        </p15:guide>
        <p15:guide id="9" pos="1595">
          <p15:clr>
            <a:srgbClr val="A4A3A4"/>
          </p15:clr>
        </p15:guide>
        <p15:guide id="10" pos="1459">
          <p15:clr>
            <a:srgbClr val="A4A3A4"/>
          </p15:clr>
        </p15:guide>
        <p15:guide id="11" pos="4929">
          <p15:clr>
            <a:srgbClr val="A4A3A4"/>
          </p15:clr>
        </p15:guide>
        <p15:guide id="12" pos="5065">
          <p15:clr>
            <a:srgbClr val="A4A3A4"/>
          </p15:clr>
        </p15:guide>
        <p15:guide id="13" pos="6085">
          <p15:clr>
            <a:srgbClr val="A4A3A4"/>
          </p15:clr>
        </p15:guide>
        <p15:guide id="14" pos="6221">
          <p15:clr>
            <a:srgbClr val="A4A3A4"/>
          </p15:clr>
        </p15:guide>
        <p15:guide id="15" pos="2172">
          <p15:clr>
            <a:srgbClr val="A4A3A4"/>
          </p15:clr>
        </p15:guide>
        <p15:guide id="16" pos="2036">
          <p15:clr>
            <a:srgbClr val="A4A3A4"/>
          </p15:clr>
        </p15:guide>
        <p15:guide id="17" pos="3194">
          <p15:clr>
            <a:srgbClr val="A4A3A4"/>
          </p15:clr>
        </p15:guide>
        <p15:guide id="18" pos="3330">
          <p15:clr>
            <a:srgbClr val="A4A3A4"/>
          </p15:clr>
        </p15:guide>
        <p15:guide id="19" pos="881">
          <p15:clr>
            <a:srgbClr val="A4A3A4"/>
          </p15:clr>
        </p15:guide>
        <p15:guide id="20" pos="1017">
          <p15:clr>
            <a:srgbClr val="A4A3A4"/>
          </p15:clr>
        </p15:guide>
        <p15:guide id="21" pos="4351">
          <p15:clr>
            <a:srgbClr val="A4A3A4"/>
          </p15:clr>
        </p15:guide>
        <p15:guide id="22" pos="4487">
          <p15:clr>
            <a:srgbClr val="A4A3A4"/>
          </p15:clr>
        </p15:guide>
        <p15:guide id="23" pos="5508">
          <p15:clr>
            <a:srgbClr val="A4A3A4"/>
          </p15:clr>
        </p15:guide>
        <p15:guide id="24" pos="5642">
          <p15:clr>
            <a:srgbClr val="A4A3A4"/>
          </p15:clr>
        </p15:guide>
        <p15:guide id="25" pos="6663">
          <p15:clr>
            <a:srgbClr val="A4A3A4"/>
          </p15:clr>
        </p15:guide>
        <p15:guide id="26" pos="6799">
          <p15:clr>
            <a:srgbClr val="A4A3A4"/>
          </p15:clr>
        </p15:guide>
        <p15:guide id="27" orient="horz" pos="229">
          <p15:clr>
            <a:srgbClr val="A4A3A4"/>
          </p15:clr>
        </p15:guide>
        <p15:guide id="28" orient="horz" pos="867">
          <p15:clr>
            <a:srgbClr val="A4A3A4"/>
          </p15:clr>
        </p15:guide>
        <p15:guide id="29" orient="horz" pos="3793">
          <p15:clr>
            <a:srgbClr val="A4A3A4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9"/>
          <p:cNvPicPr/>
          <p:nvPr/>
        </p:nvPicPr>
        <p:blipFill>
          <a:blip r:embed="rId17"/>
          <a:stretch/>
        </p:blipFill>
        <p:spPr>
          <a:xfrm>
            <a:off x="10614960" y="305280"/>
            <a:ext cx="881280" cy="362520"/>
          </a:xfrm>
          <a:prstGeom prst="rect">
            <a:avLst/>
          </a:prstGeom>
          <a:ln w="0"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body"/>
          </p:nvPr>
        </p:nvSpPr>
        <p:spPr>
          <a:xfrm>
            <a:off x="695160" y="1376640"/>
            <a:ext cx="8964360" cy="464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2000" b="0" strike="noStrike" spc="-1">
                <a:solidFill>
                  <a:srgbClr val="000000"/>
                </a:solidFill>
                <a:latin typeface="Aptos"/>
              </a:rPr>
              <a:t>Add Content</a:t>
            </a:r>
            <a:endParaRPr lang="de-DE" sz="2000" b="0" strike="noStrike" spc="-1">
              <a:solidFill>
                <a:srgbClr val="000000"/>
              </a:solidFill>
              <a:latin typeface="Aptos"/>
            </a:endParaRPr>
          </a:p>
          <a:p>
            <a:pPr marL="864000" lvl="1" indent="-324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536400" algn="l"/>
              </a:tabLst>
            </a:pPr>
            <a:r>
              <a:rPr lang="en-GB" sz="2000" b="0" strike="noStrike" spc="-1">
                <a:solidFill>
                  <a:srgbClr val="000000"/>
                </a:solidFill>
                <a:latin typeface="Aptos"/>
              </a:rPr>
              <a:t>Second Level</a:t>
            </a:r>
            <a:endParaRPr lang="de-DE" sz="2000" b="0" strike="noStrike" spc="-1">
              <a:solidFill>
                <a:srgbClr val="000000"/>
              </a:solidFill>
              <a:latin typeface="Aptos"/>
            </a:endParaRPr>
          </a:p>
          <a:p>
            <a:pPr marL="1296000" lvl="2" indent="-288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536400" algn="l"/>
              </a:tabLst>
            </a:pPr>
            <a:r>
              <a:rPr lang="en-GB" sz="2000" b="0" strike="noStrike" spc="-1">
                <a:solidFill>
                  <a:srgbClr val="000000"/>
                </a:solidFill>
                <a:latin typeface="Aptos"/>
              </a:rPr>
              <a:t>Third Level</a:t>
            </a:r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 idx="1"/>
          </p:nvPr>
        </p:nvSpPr>
        <p:spPr>
          <a:xfrm>
            <a:off x="9875880" y="6404400"/>
            <a:ext cx="1620360" cy="14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lnSpc>
                <a:spcPct val="100000"/>
              </a:lnSpc>
              <a:buNone/>
              <a:defRPr lang="de-CH" sz="1000" b="0" strike="noStrike" spc="-1">
                <a:solidFill>
                  <a:srgbClr val="000000"/>
                </a:solidFill>
                <a:latin typeface="Aptos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000000"/>
                </a:solidFill>
                <a:latin typeface="Aptos"/>
              </a:rPr>
              <a:t>15 Oct 2025</a:t>
            </a:r>
            <a:endParaRPr lang="en-US" sz="1000" b="0" strike="noStrike" spc="-1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2"/>
          </p:nvPr>
        </p:nvSpPr>
        <p:spPr>
          <a:xfrm>
            <a:off x="1614600" y="6404400"/>
            <a:ext cx="8044920" cy="14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buNone/>
              <a:defRPr lang="en-US" sz="1000" b="0" strike="noStrike" spc="-1">
                <a:solidFill>
                  <a:srgbClr val="000000"/>
                </a:solidFill>
                <a:latin typeface="Aptos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1000" b="0" strike="noStrike" spc="-1">
                <a:solidFill>
                  <a:srgbClr val="000000"/>
                </a:solidFill>
                <a:latin typeface="Aptos"/>
              </a:rPr>
              <a:t>PSI Center for Accelerator Science and Engineering</a:t>
            </a:r>
            <a:endParaRPr lang="en-US" sz="1000" b="0" strike="noStrike" spc="-1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3"/>
          </p:nvPr>
        </p:nvSpPr>
        <p:spPr>
          <a:xfrm>
            <a:off x="695160" y="6404400"/>
            <a:ext cx="703080" cy="14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buNone/>
              <a:defRPr lang="en-GB" sz="1000" b="0" strike="noStrike" spc="-1">
                <a:solidFill>
                  <a:srgbClr val="000000"/>
                </a:solidFill>
                <a:latin typeface="Aptos"/>
              </a:defRPr>
            </a:lvl1pPr>
          </a:lstStyle>
          <a:p>
            <a:pPr>
              <a:lnSpc>
                <a:spcPct val="100000"/>
              </a:lnSpc>
              <a:buNone/>
            </a:pPr>
            <a:fld id="{18BF1AA7-7682-4805-B25E-5C973FAB8F7E}" type="slidenum">
              <a:rPr lang="en-GB" sz="1000" b="0" strike="noStrike" spc="-1">
                <a:solidFill>
                  <a:srgbClr val="000000"/>
                </a:solidFill>
                <a:latin typeface="Aptos"/>
              </a:rPr>
              <a:t>‹#›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title"/>
          </p:nvPr>
        </p:nvSpPr>
        <p:spPr>
          <a:xfrm>
            <a:off x="695160" y="278280"/>
            <a:ext cx="8964360" cy="81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2600" b="1" strike="noStrike" spc="-1">
                <a:solidFill>
                  <a:srgbClr val="000000"/>
                </a:solidFill>
                <a:latin typeface="Aptos"/>
              </a:rPr>
              <a:t>Add Title</a:t>
            </a:r>
            <a:endParaRPr lang="de-DE" sz="2600" b="0" strike="noStrike" spc="-1">
              <a:solidFill>
                <a:srgbClr val="000000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304035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9"/>
          <p:cNvPicPr/>
          <p:nvPr/>
        </p:nvPicPr>
        <p:blipFill>
          <a:blip r:embed="rId17"/>
          <a:stretch/>
        </p:blipFill>
        <p:spPr>
          <a:xfrm>
            <a:off x="10614960" y="305280"/>
            <a:ext cx="881280" cy="362520"/>
          </a:xfrm>
          <a:prstGeom prst="rect">
            <a:avLst/>
          </a:prstGeom>
          <a:ln w="0"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body"/>
          </p:nvPr>
        </p:nvSpPr>
        <p:spPr>
          <a:xfrm>
            <a:off x="695160" y="1376640"/>
            <a:ext cx="8964360" cy="464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2000" b="0" strike="noStrike" spc="-1">
                <a:solidFill>
                  <a:srgbClr val="000000"/>
                </a:solidFill>
                <a:latin typeface="Aptos"/>
              </a:rPr>
              <a:t>Add Content</a:t>
            </a:r>
            <a:endParaRPr lang="de-DE" sz="2000" b="0" strike="noStrike" spc="-1">
              <a:solidFill>
                <a:srgbClr val="000000"/>
              </a:solidFill>
              <a:latin typeface="Aptos"/>
            </a:endParaRPr>
          </a:p>
          <a:p>
            <a:pPr marL="864000" lvl="1" indent="-324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536400" algn="l"/>
              </a:tabLst>
            </a:pPr>
            <a:r>
              <a:rPr lang="en-GB" sz="2000" b="0" strike="noStrike" spc="-1">
                <a:solidFill>
                  <a:srgbClr val="000000"/>
                </a:solidFill>
                <a:latin typeface="Aptos"/>
              </a:rPr>
              <a:t>Second Level</a:t>
            </a:r>
            <a:endParaRPr lang="de-DE" sz="2000" b="0" strike="noStrike" spc="-1">
              <a:solidFill>
                <a:srgbClr val="000000"/>
              </a:solidFill>
              <a:latin typeface="Aptos"/>
            </a:endParaRPr>
          </a:p>
          <a:p>
            <a:pPr marL="1296000" lvl="2" indent="-288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536400" algn="l"/>
              </a:tabLst>
            </a:pPr>
            <a:r>
              <a:rPr lang="en-GB" sz="2000" b="0" strike="noStrike" spc="-1">
                <a:solidFill>
                  <a:srgbClr val="000000"/>
                </a:solidFill>
                <a:latin typeface="Aptos"/>
              </a:rPr>
              <a:t>Third Level</a:t>
            </a:r>
            <a:endParaRPr lang="de-DE"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 idx="1"/>
          </p:nvPr>
        </p:nvSpPr>
        <p:spPr>
          <a:xfrm>
            <a:off x="9875880" y="6404400"/>
            <a:ext cx="1620360" cy="14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lnSpc>
                <a:spcPct val="100000"/>
              </a:lnSpc>
              <a:buNone/>
              <a:defRPr lang="de-CH" sz="1000" b="0" strike="noStrike" spc="-1">
                <a:solidFill>
                  <a:srgbClr val="000000"/>
                </a:solidFill>
                <a:latin typeface="Aptos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000000"/>
                </a:solidFill>
                <a:latin typeface="Aptos"/>
              </a:rPr>
              <a:t>15 Oct 2025</a:t>
            </a:r>
            <a:endParaRPr lang="en-US" sz="1000" b="0" strike="noStrike" spc="-1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2"/>
          </p:nvPr>
        </p:nvSpPr>
        <p:spPr>
          <a:xfrm>
            <a:off x="1614600" y="6404400"/>
            <a:ext cx="8044920" cy="14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buNone/>
              <a:defRPr lang="en-US" sz="1000" b="0" strike="noStrike" spc="-1">
                <a:solidFill>
                  <a:srgbClr val="000000"/>
                </a:solidFill>
                <a:latin typeface="Aptos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1000" b="0" strike="noStrike" spc="-1">
                <a:solidFill>
                  <a:srgbClr val="000000"/>
                </a:solidFill>
                <a:latin typeface="Aptos"/>
              </a:rPr>
              <a:t>PSI Center for Accelerator Science and Engineering</a:t>
            </a:r>
            <a:endParaRPr lang="en-US" sz="1000" b="0" strike="noStrike" spc="-1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3"/>
          </p:nvPr>
        </p:nvSpPr>
        <p:spPr>
          <a:xfrm>
            <a:off x="695160" y="6404400"/>
            <a:ext cx="703080" cy="14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buNone/>
              <a:defRPr lang="en-GB" sz="1000" b="0" strike="noStrike" spc="-1">
                <a:solidFill>
                  <a:srgbClr val="000000"/>
                </a:solidFill>
                <a:latin typeface="Aptos"/>
              </a:defRPr>
            </a:lvl1pPr>
          </a:lstStyle>
          <a:p>
            <a:pPr>
              <a:lnSpc>
                <a:spcPct val="100000"/>
              </a:lnSpc>
              <a:buNone/>
            </a:pPr>
            <a:fld id="{18BF1AA7-7682-4805-B25E-5C973FAB8F7E}" type="slidenum">
              <a:rPr lang="en-GB" sz="1000" b="0" strike="noStrike" spc="-1">
                <a:solidFill>
                  <a:srgbClr val="000000"/>
                </a:solidFill>
                <a:latin typeface="Aptos"/>
              </a:rPr>
              <a:t>‹#›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title"/>
          </p:nvPr>
        </p:nvSpPr>
        <p:spPr>
          <a:xfrm>
            <a:off x="695160" y="278280"/>
            <a:ext cx="8964360" cy="81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2600" b="1" strike="noStrike" spc="-1">
                <a:solidFill>
                  <a:srgbClr val="000000"/>
                </a:solidFill>
                <a:latin typeface="Aptos"/>
              </a:rPr>
              <a:t>Add Title</a:t>
            </a:r>
            <a:endParaRPr lang="de-DE" sz="2600" b="0" strike="noStrike" spc="-1">
              <a:solidFill>
                <a:srgbClr val="000000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146987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6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0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PlaceHolder 1"/>
          <p:cNvSpPr>
            <a:spLocks noGrp="1"/>
          </p:cNvSpPr>
          <p:nvPr>
            <p:ph type="title"/>
          </p:nvPr>
        </p:nvSpPr>
        <p:spPr>
          <a:xfrm>
            <a:off x="270614" y="1455187"/>
            <a:ext cx="8535926" cy="200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2000"/>
              </a:lnSpc>
              <a:buNone/>
            </a:pPr>
            <a:r>
              <a:rPr lang="en-GB" sz="4200" b="1" spc="-1" dirty="0">
                <a:solidFill>
                  <a:srgbClr val="FFFFFF"/>
                </a:solidFill>
                <a:latin typeface="Aptos"/>
              </a:rPr>
              <a:t>Coherence Control and Limitations with High-Brightness SASE</a:t>
            </a:r>
            <a:endParaRPr lang="de-DE" sz="4200" b="0" strike="noStrike" spc="-1" dirty="0">
              <a:solidFill>
                <a:srgbClr val="000000"/>
              </a:solidFill>
              <a:latin typeface="Aptos"/>
            </a:endParaRPr>
          </a:p>
        </p:txBody>
      </p:sp>
      <p:sp>
        <p:nvSpPr>
          <p:cNvPr id="1523" name="PlaceHolder 3"/>
          <p:cNvSpPr>
            <a:spLocks noGrp="1"/>
          </p:cNvSpPr>
          <p:nvPr>
            <p:ph/>
          </p:nvPr>
        </p:nvSpPr>
        <p:spPr>
          <a:xfrm>
            <a:off x="270613" y="4562061"/>
            <a:ext cx="7949048" cy="113150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n-GB" sz="2000" b="0" strike="noStrike" spc="-1" dirty="0">
                <a:solidFill>
                  <a:srgbClr val="FFFFFF"/>
                </a:solidFill>
                <a:latin typeface="Aptos"/>
              </a:rPr>
              <a:t>Talk presented by Philipp Dijkstal and prepared by Eduard Prat</a:t>
            </a: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en-GB" sz="2000" spc="-1" dirty="0">
                <a:solidFill>
                  <a:srgbClr val="FFFFFF"/>
                </a:solidFill>
                <a:latin typeface="Aptos"/>
              </a:rPr>
              <a:t>1</a:t>
            </a:r>
            <a:r>
              <a:rPr lang="en-GB" sz="2000" spc="-1" baseline="30000" dirty="0">
                <a:solidFill>
                  <a:srgbClr val="FFFFFF"/>
                </a:solidFill>
                <a:latin typeface="Aptos"/>
              </a:rPr>
              <a:t>st</a:t>
            </a:r>
            <a:r>
              <a:rPr lang="en-GB" sz="2000" spc="-1" dirty="0">
                <a:solidFill>
                  <a:srgbClr val="FFFFFF"/>
                </a:solidFill>
                <a:latin typeface="Aptos"/>
              </a:rPr>
              <a:t> Hard X-ray Self-seeding Workshop</a:t>
            </a: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en-GB" sz="2000" b="0" strike="noStrike" spc="-1" dirty="0">
                <a:solidFill>
                  <a:srgbClr val="FFFFFF"/>
                </a:solidFill>
                <a:latin typeface="Aptos"/>
              </a:rPr>
              <a:t>15 October 2025, </a:t>
            </a:r>
            <a:r>
              <a:rPr lang="en-GB" sz="2000" spc="-1" dirty="0">
                <a:solidFill>
                  <a:srgbClr val="FFFFFF"/>
                </a:solidFill>
                <a:latin typeface="Aptos"/>
              </a:rPr>
              <a:t>PAL, Pohang (Korea)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oup 121"/>
          <p:cNvGrpSpPr/>
          <p:nvPr/>
        </p:nvGrpSpPr>
        <p:grpSpPr>
          <a:xfrm>
            <a:off x="2667530" y="3610005"/>
            <a:ext cx="6548410" cy="1447651"/>
            <a:chOff x="1285112" y="891154"/>
            <a:chExt cx="6815280" cy="1817766"/>
          </a:xfrm>
        </p:grpSpPr>
        <p:sp>
          <p:nvSpPr>
            <p:cNvPr id="121" name="Rectangle 120"/>
            <p:cNvSpPr/>
            <p:nvPr/>
          </p:nvSpPr>
          <p:spPr bwMode="auto">
            <a:xfrm>
              <a:off x="1285112" y="891154"/>
              <a:ext cx="6815280" cy="18177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</a:endParaRPr>
            </a:p>
          </p:txBody>
        </p:sp>
        <p:cxnSp>
          <p:nvCxnSpPr>
            <p:cNvPr id="49" name="Straight Connector 53"/>
            <p:cNvCxnSpPr>
              <a:cxnSpLocks noChangeShapeType="1"/>
            </p:cNvCxnSpPr>
            <p:nvPr/>
          </p:nvCxnSpPr>
          <p:spPr bwMode="auto">
            <a:xfrm>
              <a:off x="1647526" y="2153658"/>
              <a:ext cx="633670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" name="Oval 49"/>
            <p:cNvSpPr/>
            <p:nvPr/>
          </p:nvSpPr>
          <p:spPr bwMode="auto">
            <a:xfrm rot="20189373">
              <a:off x="1755095" y="1962834"/>
              <a:ext cx="1224136" cy="7199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 rot="20189373">
              <a:off x="3987343" y="2056523"/>
              <a:ext cx="1224136" cy="7199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 rot="20189373">
              <a:off x="6075576" y="2250793"/>
              <a:ext cx="1224136" cy="7199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</a:endParaRPr>
            </a:p>
          </p:txBody>
        </p:sp>
        <p:cxnSp>
          <p:nvCxnSpPr>
            <p:cNvPr id="53" name="Straight Arrow Connector 58"/>
            <p:cNvCxnSpPr>
              <a:cxnSpLocks noChangeShapeType="1"/>
            </p:cNvCxnSpPr>
            <p:nvPr/>
          </p:nvCxnSpPr>
          <p:spPr bwMode="auto">
            <a:xfrm>
              <a:off x="2943670" y="1793709"/>
              <a:ext cx="0" cy="7918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Straight Arrow Connector 60"/>
            <p:cNvCxnSpPr>
              <a:cxnSpLocks noChangeShapeType="1"/>
            </p:cNvCxnSpPr>
            <p:nvPr/>
          </p:nvCxnSpPr>
          <p:spPr bwMode="auto">
            <a:xfrm>
              <a:off x="5103910" y="1865699"/>
              <a:ext cx="0" cy="5759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Straight Arrow Connector 64"/>
            <p:cNvCxnSpPr>
              <a:cxnSpLocks noChangeShapeType="1"/>
            </p:cNvCxnSpPr>
            <p:nvPr/>
          </p:nvCxnSpPr>
          <p:spPr bwMode="auto">
            <a:xfrm flipV="1">
              <a:off x="4023790" y="1937689"/>
              <a:ext cx="0" cy="35994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Straight Arrow Connector 66"/>
            <p:cNvCxnSpPr>
              <a:cxnSpLocks noChangeShapeType="1"/>
            </p:cNvCxnSpPr>
            <p:nvPr/>
          </p:nvCxnSpPr>
          <p:spPr bwMode="auto">
            <a:xfrm flipV="1">
              <a:off x="6184030" y="1793709"/>
              <a:ext cx="0" cy="71989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" name="TextBox 68"/>
            <p:cNvSpPr txBox="1">
              <a:spLocks noChangeArrowheads="1"/>
            </p:cNvSpPr>
            <p:nvPr/>
          </p:nvSpPr>
          <p:spPr bwMode="auto">
            <a:xfrm>
              <a:off x="3131840" y="1897668"/>
              <a:ext cx="69410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5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ヒラギノ角ゴ Pro W3" charset="-128"/>
                </a:rPr>
                <a:t>Betatron</a:t>
              </a:r>
              <a:r>
                <a:rPr kumimoji="0" lang="en-US" altLang="de-DE" sz="15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ヒラギノ角ゴ Pro W3" charset="-128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5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ヒラギノ角ゴ Pro W3" charset="-128"/>
                </a:rPr>
                <a:t>oscillation</a:t>
              </a:r>
            </a:p>
          </p:txBody>
        </p:sp>
        <p:sp>
          <p:nvSpPr>
            <p:cNvPr id="58" name="TextBox 69"/>
            <p:cNvSpPr txBox="1">
              <a:spLocks noChangeArrowheads="1"/>
            </p:cNvSpPr>
            <p:nvPr/>
          </p:nvSpPr>
          <p:spPr bwMode="auto">
            <a:xfrm>
              <a:off x="2915816" y="891154"/>
              <a:ext cx="1274964" cy="233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5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ヒラギノ角ゴ Pro W3" charset="-128"/>
                </a:rPr>
                <a:t>Delay + Alignment</a:t>
              </a:r>
            </a:p>
          </p:txBody>
        </p:sp>
        <p:sp>
          <p:nvSpPr>
            <p:cNvPr id="59" name="Isosceles Triangle 58"/>
            <p:cNvSpPr/>
            <p:nvPr/>
          </p:nvSpPr>
          <p:spPr bwMode="auto">
            <a:xfrm>
              <a:off x="1932648" y="1815347"/>
              <a:ext cx="143933" cy="359949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</a:endParaRPr>
            </a:p>
          </p:txBody>
        </p:sp>
        <p:sp>
          <p:nvSpPr>
            <p:cNvPr id="60" name="Isosceles Triangle 59"/>
            <p:cNvSpPr/>
            <p:nvPr/>
          </p:nvSpPr>
          <p:spPr bwMode="auto">
            <a:xfrm>
              <a:off x="4381904" y="1721658"/>
              <a:ext cx="143933" cy="467933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</a:endParaRPr>
            </a:p>
          </p:txBody>
        </p:sp>
        <p:sp>
          <p:nvSpPr>
            <p:cNvPr id="61" name="Isosceles Triangle 60"/>
            <p:cNvSpPr/>
            <p:nvPr/>
          </p:nvSpPr>
          <p:spPr bwMode="auto">
            <a:xfrm>
              <a:off x="6901375" y="1582296"/>
              <a:ext cx="143933" cy="614451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 bwMode="auto">
            <a:xfrm>
              <a:off x="1475656" y="1361744"/>
              <a:ext cx="19442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flipV="1">
              <a:off x="3419872" y="1124744"/>
              <a:ext cx="105505" cy="237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3525377" y="1124744"/>
              <a:ext cx="112175" cy="237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>
              <a:off x="3637552" y="1361744"/>
              <a:ext cx="18705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 flipV="1">
              <a:off x="5508104" y="1124744"/>
              <a:ext cx="105505" cy="237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5613609" y="1124744"/>
              <a:ext cx="112175" cy="237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5725784" y="1361744"/>
              <a:ext cx="194256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82" name="Group 18"/>
            <p:cNvGrpSpPr>
              <a:grpSpLocks/>
            </p:cNvGrpSpPr>
            <p:nvPr/>
          </p:nvGrpSpPr>
          <p:grpSpPr bwMode="auto">
            <a:xfrm>
              <a:off x="1647526" y="1217792"/>
              <a:ext cx="1728019" cy="287904"/>
              <a:chOff x="2339752" y="2420888"/>
              <a:chExt cx="1728192" cy="288032"/>
            </a:xfrm>
          </p:grpSpPr>
          <p:sp>
            <p:nvSpPr>
              <p:cNvPr id="83" name="Rectangle 6"/>
              <p:cNvSpPr>
                <a:spLocks noChangeArrowheads="1"/>
              </p:cNvSpPr>
              <p:nvPr/>
            </p:nvSpPr>
            <p:spPr bwMode="auto">
              <a:xfrm>
                <a:off x="2339752" y="2420888"/>
                <a:ext cx="144016" cy="28803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charset="0"/>
                  <a:ea typeface="ヒラギノ角ゴ Pro W3" charset="-128"/>
                </a:endParaRPr>
              </a:p>
            </p:txBody>
          </p:sp>
          <p:sp>
            <p:nvSpPr>
              <p:cNvPr id="84" name="Rectangle 7"/>
              <p:cNvSpPr>
                <a:spLocks noChangeArrowheads="1"/>
              </p:cNvSpPr>
              <p:nvPr/>
            </p:nvSpPr>
            <p:spPr bwMode="auto">
              <a:xfrm>
                <a:off x="2483768" y="2420888"/>
                <a:ext cx="144016" cy="288032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charset="0"/>
                  <a:ea typeface="ヒラギノ角ゴ Pro W3" charset="-128"/>
                </a:endParaRPr>
              </a:p>
            </p:txBody>
          </p:sp>
          <p:sp>
            <p:nvSpPr>
              <p:cNvPr id="85" name="Rectangle 8"/>
              <p:cNvSpPr>
                <a:spLocks noChangeArrowheads="1"/>
              </p:cNvSpPr>
              <p:nvPr/>
            </p:nvSpPr>
            <p:spPr bwMode="auto">
              <a:xfrm>
                <a:off x="2627784" y="2420888"/>
                <a:ext cx="144016" cy="28803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charset="0"/>
                  <a:ea typeface="ヒラギノ角ゴ Pro W3" charset="-128"/>
                </a:endParaRPr>
              </a:p>
            </p:txBody>
          </p:sp>
          <p:sp>
            <p:nvSpPr>
              <p:cNvPr id="86" name="Rectangle 9"/>
              <p:cNvSpPr>
                <a:spLocks noChangeArrowheads="1"/>
              </p:cNvSpPr>
              <p:nvPr/>
            </p:nvSpPr>
            <p:spPr bwMode="auto">
              <a:xfrm>
                <a:off x="2771800" y="2420888"/>
                <a:ext cx="144016" cy="288032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charset="0"/>
                  <a:ea typeface="ヒラギノ角ゴ Pro W3" charset="-128"/>
                </a:endParaRPr>
              </a:p>
            </p:txBody>
          </p:sp>
          <p:sp>
            <p:nvSpPr>
              <p:cNvPr id="87" name="Rectangle 10"/>
              <p:cNvSpPr>
                <a:spLocks noChangeArrowheads="1"/>
              </p:cNvSpPr>
              <p:nvPr/>
            </p:nvSpPr>
            <p:spPr bwMode="auto">
              <a:xfrm>
                <a:off x="2915816" y="2420888"/>
                <a:ext cx="144016" cy="28803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charset="0"/>
                  <a:ea typeface="ヒラギノ角ゴ Pro W3" charset="-128"/>
                </a:endParaRPr>
              </a:p>
            </p:txBody>
          </p:sp>
          <p:sp>
            <p:nvSpPr>
              <p:cNvPr id="88" name="Rectangle 11"/>
              <p:cNvSpPr>
                <a:spLocks noChangeArrowheads="1"/>
              </p:cNvSpPr>
              <p:nvPr/>
            </p:nvSpPr>
            <p:spPr bwMode="auto">
              <a:xfrm>
                <a:off x="3059832" y="2420888"/>
                <a:ext cx="144016" cy="288032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charset="0"/>
                  <a:ea typeface="ヒラギノ角ゴ Pro W3" charset="-128"/>
                </a:endParaRPr>
              </a:p>
            </p:txBody>
          </p:sp>
          <p:sp>
            <p:nvSpPr>
              <p:cNvPr id="89" name="Rectangle 12"/>
              <p:cNvSpPr>
                <a:spLocks noChangeArrowheads="1"/>
              </p:cNvSpPr>
              <p:nvPr/>
            </p:nvSpPr>
            <p:spPr bwMode="auto">
              <a:xfrm>
                <a:off x="3203848" y="2420888"/>
                <a:ext cx="144016" cy="28803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charset="0"/>
                  <a:ea typeface="ヒラギノ角ゴ Pro W3" charset="-128"/>
                </a:endParaRPr>
              </a:p>
            </p:txBody>
          </p:sp>
          <p:sp>
            <p:nvSpPr>
              <p:cNvPr id="90" name="Rectangle 13"/>
              <p:cNvSpPr>
                <a:spLocks noChangeArrowheads="1"/>
              </p:cNvSpPr>
              <p:nvPr/>
            </p:nvSpPr>
            <p:spPr bwMode="auto">
              <a:xfrm>
                <a:off x="3347864" y="2420888"/>
                <a:ext cx="144016" cy="288032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charset="0"/>
                  <a:ea typeface="ヒラギノ角ゴ Pro W3" charset="-128"/>
                </a:endParaRPr>
              </a:p>
            </p:txBody>
          </p:sp>
          <p:sp>
            <p:nvSpPr>
              <p:cNvPr id="91" name="Rectangle 14"/>
              <p:cNvSpPr>
                <a:spLocks noChangeArrowheads="1"/>
              </p:cNvSpPr>
              <p:nvPr/>
            </p:nvSpPr>
            <p:spPr bwMode="auto">
              <a:xfrm>
                <a:off x="3491880" y="2420888"/>
                <a:ext cx="144016" cy="28803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charset="0"/>
                  <a:ea typeface="ヒラギノ角ゴ Pro W3" charset="-128"/>
                </a:endParaRPr>
              </a:p>
            </p:txBody>
          </p:sp>
          <p:sp>
            <p:nvSpPr>
              <p:cNvPr id="92" name="Rectangle 15"/>
              <p:cNvSpPr>
                <a:spLocks noChangeArrowheads="1"/>
              </p:cNvSpPr>
              <p:nvPr/>
            </p:nvSpPr>
            <p:spPr bwMode="auto">
              <a:xfrm>
                <a:off x="3635896" y="2420888"/>
                <a:ext cx="144016" cy="288032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charset="0"/>
                  <a:ea typeface="ヒラギノ角ゴ Pro W3" charset="-128"/>
                </a:endParaRPr>
              </a:p>
            </p:txBody>
          </p:sp>
          <p:sp>
            <p:nvSpPr>
              <p:cNvPr id="93" name="Rectangle 16"/>
              <p:cNvSpPr>
                <a:spLocks noChangeArrowheads="1"/>
              </p:cNvSpPr>
              <p:nvPr/>
            </p:nvSpPr>
            <p:spPr bwMode="auto">
              <a:xfrm>
                <a:off x="3779912" y="2420888"/>
                <a:ext cx="144016" cy="28803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charset="0"/>
                  <a:ea typeface="ヒラギノ角ゴ Pro W3" charset="-128"/>
                </a:endParaRPr>
              </a:p>
            </p:txBody>
          </p:sp>
          <p:sp>
            <p:nvSpPr>
              <p:cNvPr id="94" name="Rectangle 17"/>
              <p:cNvSpPr>
                <a:spLocks noChangeArrowheads="1"/>
              </p:cNvSpPr>
              <p:nvPr/>
            </p:nvSpPr>
            <p:spPr bwMode="auto">
              <a:xfrm>
                <a:off x="3923928" y="2420888"/>
                <a:ext cx="144016" cy="288032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charset="0"/>
                  <a:ea typeface="ヒラギノ角ゴ Pro W3" charset="-128"/>
                </a:endParaRPr>
              </a:p>
            </p:txBody>
          </p:sp>
        </p:grpSp>
        <p:grpSp>
          <p:nvGrpSpPr>
            <p:cNvPr id="95" name="Group 18"/>
            <p:cNvGrpSpPr>
              <a:grpSpLocks/>
            </p:cNvGrpSpPr>
            <p:nvPr/>
          </p:nvGrpSpPr>
          <p:grpSpPr bwMode="auto">
            <a:xfrm>
              <a:off x="3735758" y="1217792"/>
              <a:ext cx="1728019" cy="287904"/>
              <a:chOff x="2339752" y="2420888"/>
              <a:chExt cx="1728192" cy="288032"/>
            </a:xfrm>
          </p:grpSpPr>
          <p:sp>
            <p:nvSpPr>
              <p:cNvPr id="96" name="Rectangle 6"/>
              <p:cNvSpPr>
                <a:spLocks noChangeArrowheads="1"/>
              </p:cNvSpPr>
              <p:nvPr/>
            </p:nvSpPr>
            <p:spPr bwMode="auto">
              <a:xfrm>
                <a:off x="2339752" y="2420888"/>
                <a:ext cx="144016" cy="28803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charset="0"/>
                  <a:ea typeface="ヒラギノ角ゴ Pro W3" charset="-128"/>
                </a:endParaRPr>
              </a:p>
            </p:txBody>
          </p:sp>
          <p:sp>
            <p:nvSpPr>
              <p:cNvPr id="97" name="Rectangle 7"/>
              <p:cNvSpPr>
                <a:spLocks noChangeArrowheads="1"/>
              </p:cNvSpPr>
              <p:nvPr/>
            </p:nvSpPr>
            <p:spPr bwMode="auto">
              <a:xfrm>
                <a:off x="2483768" y="2420888"/>
                <a:ext cx="144016" cy="288032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charset="0"/>
                  <a:ea typeface="ヒラギノ角ゴ Pro W3" charset="-128"/>
                </a:endParaRPr>
              </a:p>
            </p:txBody>
          </p:sp>
          <p:sp>
            <p:nvSpPr>
              <p:cNvPr id="98" name="Rectangle 8"/>
              <p:cNvSpPr>
                <a:spLocks noChangeArrowheads="1"/>
              </p:cNvSpPr>
              <p:nvPr/>
            </p:nvSpPr>
            <p:spPr bwMode="auto">
              <a:xfrm>
                <a:off x="2627784" y="2420888"/>
                <a:ext cx="144016" cy="28803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charset="0"/>
                  <a:ea typeface="ヒラギノ角ゴ Pro W3" charset="-128"/>
                </a:endParaRPr>
              </a:p>
            </p:txBody>
          </p:sp>
          <p:sp>
            <p:nvSpPr>
              <p:cNvPr id="99" name="Rectangle 9"/>
              <p:cNvSpPr>
                <a:spLocks noChangeArrowheads="1"/>
              </p:cNvSpPr>
              <p:nvPr/>
            </p:nvSpPr>
            <p:spPr bwMode="auto">
              <a:xfrm>
                <a:off x="2771800" y="2420888"/>
                <a:ext cx="144016" cy="288032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charset="0"/>
                  <a:ea typeface="ヒラギノ角ゴ Pro W3" charset="-128"/>
                </a:endParaRPr>
              </a:p>
            </p:txBody>
          </p:sp>
          <p:sp>
            <p:nvSpPr>
              <p:cNvPr id="100" name="Rectangle 10"/>
              <p:cNvSpPr>
                <a:spLocks noChangeArrowheads="1"/>
              </p:cNvSpPr>
              <p:nvPr/>
            </p:nvSpPr>
            <p:spPr bwMode="auto">
              <a:xfrm>
                <a:off x="2915816" y="2420888"/>
                <a:ext cx="144016" cy="28803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charset="0"/>
                  <a:ea typeface="ヒラギノ角ゴ Pro W3" charset="-128"/>
                </a:endParaRPr>
              </a:p>
            </p:txBody>
          </p:sp>
          <p:sp>
            <p:nvSpPr>
              <p:cNvPr id="101" name="Rectangle 11"/>
              <p:cNvSpPr>
                <a:spLocks noChangeArrowheads="1"/>
              </p:cNvSpPr>
              <p:nvPr/>
            </p:nvSpPr>
            <p:spPr bwMode="auto">
              <a:xfrm>
                <a:off x="3059832" y="2420888"/>
                <a:ext cx="144016" cy="288032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charset="0"/>
                  <a:ea typeface="ヒラギノ角ゴ Pro W3" charset="-128"/>
                </a:endParaRPr>
              </a:p>
            </p:txBody>
          </p:sp>
          <p:sp>
            <p:nvSpPr>
              <p:cNvPr id="102" name="Rectangle 12"/>
              <p:cNvSpPr>
                <a:spLocks noChangeArrowheads="1"/>
              </p:cNvSpPr>
              <p:nvPr/>
            </p:nvSpPr>
            <p:spPr bwMode="auto">
              <a:xfrm>
                <a:off x="3203848" y="2420888"/>
                <a:ext cx="144016" cy="28803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charset="0"/>
                  <a:ea typeface="ヒラギノ角ゴ Pro W3" charset="-128"/>
                </a:endParaRPr>
              </a:p>
            </p:txBody>
          </p:sp>
          <p:sp>
            <p:nvSpPr>
              <p:cNvPr id="103" name="Rectangle 13"/>
              <p:cNvSpPr>
                <a:spLocks noChangeArrowheads="1"/>
              </p:cNvSpPr>
              <p:nvPr/>
            </p:nvSpPr>
            <p:spPr bwMode="auto">
              <a:xfrm>
                <a:off x="3347864" y="2420888"/>
                <a:ext cx="144016" cy="288032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charset="0"/>
                  <a:ea typeface="ヒラギノ角ゴ Pro W3" charset="-128"/>
                </a:endParaRPr>
              </a:p>
            </p:txBody>
          </p:sp>
          <p:sp>
            <p:nvSpPr>
              <p:cNvPr id="104" name="Rectangle 14"/>
              <p:cNvSpPr>
                <a:spLocks noChangeArrowheads="1"/>
              </p:cNvSpPr>
              <p:nvPr/>
            </p:nvSpPr>
            <p:spPr bwMode="auto">
              <a:xfrm>
                <a:off x="3491880" y="2420888"/>
                <a:ext cx="144016" cy="28803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charset="0"/>
                  <a:ea typeface="ヒラギノ角ゴ Pro W3" charset="-128"/>
                </a:endParaRPr>
              </a:p>
            </p:txBody>
          </p:sp>
          <p:sp>
            <p:nvSpPr>
              <p:cNvPr id="105" name="Rectangle 15"/>
              <p:cNvSpPr>
                <a:spLocks noChangeArrowheads="1"/>
              </p:cNvSpPr>
              <p:nvPr/>
            </p:nvSpPr>
            <p:spPr bwMode="auto">
              <a:xfrm>
                <a:off x="3635896" y="2420888"/>
                <a:ext cx="144016" cy="288032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charset="0"/>
                  <a:ea typeface="ヒラギノ角ゴ Pro W3" charset="-128"/>
                </a:endParaRPr>
              </a:p>
            </p:txBody>
          </p:sp>
          <p:sp>
            <p:nvSpPr>
              <p:cNvPr id="106" name="Rectangle 16"/>
              <p:cNvSpPr>
                <a:spLocks noChangeArrowheads="1"/>
              </p:cNvSpPr>
              <p:nvPr/>
            </p:nvSpPr>
            <p:spPr bwMode="auto">
              <a:xfrm>
                <a:off x="3779912" y="2420888"/>
                <a:ext cx="144016" cy="28803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charset="0"/>
                  <a:ea typeface="ヒラギノ角ゴ Pro W3" charset="-128"/>
                </a:endParaRPr>
              </a:p>
            </p:txBody>
          </p:sp>
          <p:sp>
            <p:nvSpPr>
              <p:cNvPr id="107" name="Rectangle 17"/>
              <p:cNvSpPr>
                <a:spLocks noChangeArrowheads="1"/>
              </p:cNvSpPr>
              <p:nvPr/>
            </p:nvSpPr>
            <p:spPr bwMode="auto">
              <a:xfrm>
                <a:off x="3923928" y="2420888"/>
                <a:ext cx="144016" cy="288032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charset="0"/>
                  <a:ea typeface="ヒラギノ角ゴ Pro W3" charset="-128"/>
                </a:endParaRPr>
              </a:p>
            </p:txBody>
          </p:sp>
        </p:grpSp>
        <p:grpSp>
          <p:nvGrpSpPr>
            <p:cNvPr id="108" name="Group 18"/>
            <p:cNvGrpSpPr>
              <a:grpSpLocks/>
            </p:cNvGrpSpPr>
            <p:nvPr/>
          </p:nvGrpSpPr>
          <p:grpSpPr bwMode="auto">
            <a:xfrm>
              <a:off x="5823990" y="1217792"/>
              <a:ext cx="1728019" cy="287904"/>
              <a:chOff x="2339752" y="2420888"/>
              <a:chExt cx="1728192" cy="288032"/>
            </a:xfrm>
          </p:grpSpPr>
          <p:sp>
            <p:nvSpPr>
              <p:cNvPr id="109" name="Rectangle 6"/>
              <p:cNvSpPr>
                <a:spLocks noChangeArrowheads="1"/>
              </p:cNvSpPr>
              <p:nvPr/>
            </p:nvSpPr>
            <p:spPr bwMode="auto">
              <a:xfrm>
                <a:off x="2339752" y="2420888"/>
                <a:ext cx="144016" cy="28803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charset="0"/>
                  <a:ea typeface="ヒラギノ角ゴ Pro W3" charset="-128"/>
                </a:endParaRPr>
              </a:p>
            </p:txBody>
          </p:sp>
          <p:sp>
            <p:nvSpPr>
              <p:cNvPr id="110" name="Rectangle 7"/>
              <p:cNvSpPr>
                <a:spLocks noChangeArrowheads="1"/>
              </p:cNvSpPr>
              <p:nvPr/>
            </p:nvSpPr>
            <p:spPr bwMode="auto">
              <a:xfrm>
                <a:off x="2483768" y="2420888"/>
                <a:ext cx="144016" cy="288032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charset="0"/>
                  <a:ea typeface="ヒラギノ角ゴ Pro W3" charset="-128"/>
                </a:endParaRPr>
              </a:p>
            </p:txBody>
          </p:sp>
          <p:sp>
            <p:nvSpPr>
              <p:cNvPr id="111" name="Rectangle 8"/>
              <p:cNvSpPr>
                <a:spLocks noChangeArrowheads="1"/>
              </p:cNvSpPr>
              <p:nvPr/>
            </p:nvSpPr>
            <p:spPr bwMode="auto">
              <a:xfrm>
                <a:off x="2627784" y="2420888"/>
                <a:ext cx="144016" cy="28803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charset="0"/>
                  <a:ea typeface="ヒラギノ角ゴ Pro W3" charset="-128"/>
                </a:endParaRPr>
              </a:p>
            </p:txBody>
          </p:sp>
          <p:sp>
            <p:nvSpPr>
              <p:cNvPr id="112" name="Rectangle 9"/>
              <p:cNvSpPr>
                <a:spLocks noChangeArrowheads="1"/>
              </p:cNvSpPr>
              <p:nvPr/>
            </p:nvSpPr>
            <p:spPr bwMode="auto">
              <a:xfrm>
                <a:off x="2771800" y="2420888"/>
                <a:ext cx="144016" cy="288032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charset="0"/>
                  <a:ea typeface="ヒラギノ角ゴ Pro W3" charset="-128"/>
                </a:endParaRPr>
              </a:p>
            </p:txBody>
          </p:sp>
          <p:sp>
            <p:nvSpPr>
              <p:cNvPr id="113" name="Rectangle 10"/>
              <p:cNvSpPr>
                <a:spLocks noChangeArrowheads="1"/>
              </p:cNvSpPr>
              <p:nvPr/>
            </p:nvSpPr>
            <p:spPr bwMode="auto">
              <a:xfrm>
                <a:off x="2915816" y="2420888"/>
                <a:ext cx="144016" cy="28803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charset="0"/>
                  <a:ea typeface="ヒラギノ角ゴ Pro W3" charset="-128"/>
                </a:endParaRPr>
              </a:p>
            </p:txBody>
          </p:sp>
          <p:sp>
            <p:nvSpPr>
              <p:cNvPr id="114" name="Rectangle 11"/>
              <p:cNvSpPr>
                <a:spLocks noChangeArrowheads="1"/>
              </p:cNvSpPr>
              <p:nvPr/>
            </p:nvSpPr>
            <p:spPr bwMode="auto">
              <a:xfrm>
                <a:off x="3059832" y="2420888"/>
                <a:ext cx="144016" cy="288032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charset="0"/>
                  <a:ea typeface="ヒラギノ角ゴ Pro W3" charset="-128"/>
                </a:endParaRPr>
              </a:p>
            </p:txBody>
          </p:sp>
          <p:sp>
            <p:nvSpPr>
              <p:cNvPr id="115" name="Rectangle 12"/>
              <p:cNvSpPr>
                <a:spLocks noChangeArrowheads="1"/>
              </p:cNvSpPr>
              <p:nvPr/>
            </p:nvSpPr>
            <p:spPr bwMode="auto">
              <a:xfrm>
                <a:off x="3203848" y="2420888"/>
                <a:ext cx="144016" cy="28803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charset="0"/>
                  <a:ea typeface="ヒラギノ角ゴ Pro W3" charset="-128"/>
                </a:endParaRPr>
              </a:p>
            </p:txBody>
          </p:sp>
          <p:sp>
            <p:nvSpPr>
              <p:cNvPr id="116" name="Rectangle 13"/>
              <p:cNvSpPr>
                <a:spLocks noChangeArrowheads="1"/>
              </p:cNvSpPr>
              <p:nvPr/>
            </p:nvSpPr>
            <p:spPr bwMode="auto">
              <a:xfrm>
                <a:off x="3347864" y="2420888"/>
                <a:ext cx="144016" cy="288032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charset="0"/>
                  <a:ea typeface="ヒラギノ角ゴ Pro W3" charset="-128"/>
                </a:endParaRPr>
              </a:p>
            </p:txBody>
          </p:sp>
          <p:sp>
            <p:nvSpPr>
              <p:cNvPr id="117" name="Rectangle 14"/>
              <p:cNvSpPr>
                <a:spLocks noChangeArrowheads="1"/>
              </p:cNvSpPr>
              <p:nvPr/>
            </p:nvSpPr>
            <p:spPr bwMode="auto">
              <a:xfrm>
                <a:off x="3491880" y="2420888"/>
                <a:ext cx="144016" cy="28803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charset="0"/>
                  <a:ea typeface="ヒラギノ角ゴ Pro W3" charset="-128"/>
                </a:endParaRPr>
              </a:p>
            </p:txBody>
          </p:sp>
          <p:sp>
            <p:nvSpPr>
              <p:cNvPr id="118" name="Rectangle 15"/>
              <p:cNvSpPr>
                <a:spLocks noChangeArrowheads="1"/>
              </p:cNvSpPr>
              <p:nvPr/>
            </p:nvSpPr>
            <p:spPr bwMode="auto">
              <a:xfrm>
                <a:off x="3635896" y="2420888"/>
                <a:ext cx="144016" cy="288032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charset="0"/>
                  <a:ea typeface="ヒラギノ角ゴ Pro W3" charset="-128"/>
                </a:endParaRPr>
              </a:p>
            </p:txBody>
          </p:sp>
          <p:sp>
            <p:nvSpPr>
              <p:cNvPr id="119" name="Rectangle 16"/>
              <p:cNvSpPr>
                <a:spLocks noChangeArrowheads="1"/>
              </p:cNvSpPr>
              <p:nvPr/>
            </p:nvSpPr>
            <p:spPr bwMode="auto">
              <a:xfrm>
                <a:off x="3779912" y="2420888"/>
                <a:ext cx="144016" cy="28803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charset="0"/>
                  <a:ea typeface="ヒラギノ角ゴ Pro W3" charset="-128"/>
                </a:endParaRPr>
              </a:p>
            </p:txBody>
          </p:sp>
          <p:sp>
            <p:nvSpPr>
              <p:cNvPr id="120" name="Rectangle 17"/>
              <p:cNvSpPr>
                <a:spLocks noChangeArrowheads="1"/>
              </p:cNvSpPr>
              <p:nvPr/>
            </p:nvSpPr>
            <p:spPr bwMode="auto">
              <a:xfrm>
                <a:off x="3923928" y="2420888"/>
                <a:ext cx="144016" cy="288032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charset="0"/>
                  <a:ea typeface="ヒラギノ角ゴ Pro W3" charset="-128"/>
                </a:endParaRPr>
              </a:p>
            </p:txBody>
          </p:sp>
        </p:grpSp>
      </p:grpSp>
      <p:sp>
        <p:nvSpPr>
          <p:cNvPr id="1024" name="Rectangle 1023"/>
          <p:cNvSpPr/>
          <p:nvPr/>
        </p:nvSpPr>
        <p:spPr>
          <a:xfrm>
            <a:off x="1169884" y="1191035"/>
            <a:ext cx="97801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de-DE" dirty="0">
                <a:solidFill>
                  <a:prstClr val="black"/>
                </a:solidFill>
                <a:latin typeface="Aptos" panose="020B0004020202020204" pitchFamily="34" charset="0"/>
              </a:rPr>
              <a:t>A short </a:t>
            </a:r>
            <a:r>
              <a:rPr kumimoji="0" lang="en-US" alt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FEL pulse can be shifted/delayed to fresh electrons for “</a:t>
            </a:r>
            <a:r>
              <a:rPr kumimoji="0" lang="en-US" alt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superradiant</a:t>
            </a:r>
            <a:r>
              <a:rPr kumimoji="0" lang="en-US" alt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” amplification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altLang="de-DE" dirty="0">
              <a:solidFill>
                <a:prstClr val="black"/>
              </a:solidFill>
              <a:latin typeface="Aptos" panose="020B00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How to provide fresh electrons: by shaping the electron beam, e.g., uneven current spike separation or tilted beam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altLang="de-DE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Tilte</a:t>
            </a:r>
            <a:r>
              <a:rPr lang="en-US" altLang="de-DE" dirty="0">
                <a:solidFill>
                  <a:prstClr val="black"/>
                </a:solidFill>
                <a:latin typeface="Aptos" panose="020B0004020202020204" pitchFamily="34" charset="0"/>
              </a:rPr>
              <a:t>d beam: t</a:t>
            </a:r>
            <a:r>
              <a:rPr kumimoji="0" lang="en-US" alt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he fresh bunch slices are derived from a realignment of a tilted beam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2317" y="5375370"/>
            <a:ext cx="11329473" cy="5971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b="0" i="0" u="none" strike="noStrike" kern="10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cs typeface="Franklin Gothic Book"/>
              </a:rPr>
              <a:t>First demonstrated at LCLS with tilted beam and 3 stages of amplification </a:t>
            </a:r>
            <a:r>
              <a:rPr kumimoji="0" lang="en-US" b="0" i="1" u="none" strike="noStrike" kern="10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cs typeface="Franklin Gothic Book"/>
              </a:rPr>
              <a:t>[A Lutman et al, PRL 120, 264801, 2018]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ヒラギノ角ゴ Pro W3" charset="-128"/>
                <a:cs typeface="Franklin Gothic Book"/>
              </a:rPr>
              <a:t>(</a:t>
            </a:r>
            <a:r>
              <a:rPr kumimoji="0" lang="en-US" alt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ヒラギノ角ゴ Pro W3" charset="-128"/>
                <a:cs typeface="Arial Narrow" pitchFamily="34" charset="0"/>
              </a:rPr>
              <a:t>few hundreds </a:t>
            </a:r>
            <a:r>
              <a:rPr kumimoji="0" lang="en-US" alt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of µJ and few fs at ~600 eV)</a:t>
            </a:r>
            <a:endParaRPr kumimoji="0" lang="en-US" b="0" i="0" u="none" strike="noStrike" kern="1000" cap="none" spc="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Franklin Gothic Book"/>
            </a:endParaRPr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id="{CDE6B9B7-7C75-54DB-F4C2-2F6EBB8AFB8F}"/>
              </a:ext>
            </a:extLst>
          </p:cNvPr>
          <p:cNvSpPr txBox="1">
            <a:spLocks/>
          </p:cNvSpPr>
          <p:nvPr/>
        </p:nvSpPr>
        <p:spPr>
          <a:xfrm>
            <a:off x="695160" y="278280"/>
            <a:ext cx="8964360" cy="81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</a:rPr>
              <a:t>Chicanes enable fresh-slice multi-stage amplification schemes</a:t>
            </a:r>
            <a:endParaRPr kumimoji="0" lang="de-DE" sz="2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0A19AF41-23FD-4F0E-CA11-9B99F289D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880" y="6404400"/>
            <a:ext cx="1620360" cy="14364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/>
              </a:rPr>
              <a:t>15 Oct 2025</a:t>
            </a:r>
            <a:endParaRPr kumimoji="0" lang="en-US" sz="10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D7C1EC7-59E6-C4B6-C238-C3572B9BC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14600" y="6404400"/>
            <a:ext cx="8044920" cy="14364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/>
              </a:rPr>
              <a:t>PSI Center for Accelerator Science and Engineering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3BCBFB-6E9F-96BA-DF49-1BBF53BF5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141B-806C-134B-AEBD-92C81C5280B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8862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695160" y="1142999"/>
            <a:ext cx="10555936" cy="4442792"/>
          </a:xfrm>
        </p:spPr>
        <p:txBody>
          <a:bodyPr>
            <a:noAutofit/>
          </a:bodyPr>
          <a:lstStyle/>
          <a:p>
            <a:pPr>
              <a:spcBef>
                <a:spcPts val="3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ptos" panose="020B0004020202020204" pitchFamily="34" charset="0"/>
              </a:rPr>
              <a:t>Introduction</a:t>
            </a:r>
          </a:p>
          <a:p>
            <a:pPr>
              <a:spcBef>
                <a:spcPts val="3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ptos" panose="020B0004020202020204" pitchFamily="34" charset="0"/>
              </a:rPr>
              <a:t>High-brightness SASE</a:t>
            </a:r>
          </a:p>
          <a:p>
            <a:pPr>
              <a:spcBef>
                <a:spcPts val="3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ptos" panose="020B0004020202020204" pitchFamily="34" charset="0"/>
              </a:rPr>
              <a:t>Results at </a:t>
            </a:r>
            <a:r>
              <a:rPr lang="en-US" sz="2000" dirty="0" err="1">
                <a:latin typeface="Aptos" panose="020B0004020202020204" pitchFamily="34" charset="0"/>
              </a:rPr>
              <a:t>SwissFEL</a:t>
            </a:r>
            <a:endParaRPr lang="en-US" sz="2000" dirty="0">
              <a:latin typeface="Aptos" panose="020B0004020202020204" pitchFamily="34" charset="0"/>
            </a:endParaRPr>
          </a:p>
          <a:p>
            <a:pPr lvl="1">
              <a:spcBef>
                <a:spcPts val="18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ptos" panose="020B0004020202020204" pitchFamily="34" charset="0"/>
              </a:rPr>
              <a:t>HB-SASE simulations</a:t>
            </a:r>
          </a:p>
          <a:p>
            <a:pPr lvl="1">
              <a:spcBef>
                <a:spcPts val="18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ptos" panose="020B0004020202020204" pitchFamily="34" charset="0"/>
              </a:rPr>
              <a:t>Experimental demonstration of HB-SASE (and MC-SASE)</a:t>
            </a:r>
          </a:p>
          <a:p>
            <a:pPr lvl="1">
              <a:spcBef>
                <a:spcPts val="18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ptos" panose="020B0004020202020204" pitchFamily="34" charset="0"/>
              </a:rPr>
              <a:t>Bonus: mode-locked SASE and fresh-slice multi-stage amplification</a:t>
            </a:r>
          </a:p>
          <a:p>
            <a:pPr>
              <a:spcBef>
                <a:spcPts val="3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ptos" panose="020B0004020202020204" pitchFamily="34" charset="0"/>
              </a:rPr>
              <a:t>Conclusion</a:t>
            </a:r>
          </a:p>
          <a:p>
            <a:pPr lvl="1">
              <a:spcBef>
                <a:spcPts val="3600"/>
              </a:spcBef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10000"/>
              </a:solidFill>
              <a:latin typeface="Aptos" panose="020B0004020202020204" pitchFamily="34" charset="0"/>
            </a:endParaRPr>
          </a:p>
          <a:p>
            <a:pPr lvl="1">
              <a:spcBef>
                <a:spcPts val="3600"/>
              </a:spcBef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10000"/>
              </a:solidFill>
              <a:latin typeface="Aptos" panose="020B0004020202020204" pitchFamily="34" charset="0"/>
            </a:endParaRPr>
          </a:p>
          <a:p>
            <a:pPr>
              <a:spcBef>
                <a:spcPts val="3600"/>
              </a:spcBef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10000"/>
              </a:solidFill>
              <a:latin typeface="Aptos" panose="020B0004020202020204" pitchFamily="34" charset="0"/>
            </a:endParaRPr>
          </a:p>
          <a:p>
            <a:pPr>
              <a:spcBef>
                <a:spcPts val="3600"/>
              </a:spcBef>
              <a:buFont typeface="Wingdings" panose="05000000000000000000" pitchFamily="2" charset="2"/>
              <a:buChar char="§"/>
            </a:pP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5" name="PlaceHolder 1">
            <a:extLst>
              <a:ext uri="{FF2B5EF4-FFF2-40B4-BE49-F238E27FC236}">
                <a16:creationId xmlns:a16="http://schemas.microsoft.com/office/drawing/2014/main" id="{2324C1A4-1D14-8185-65B3-AC5DF9109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160" y="278280"/>
            <a:ext cx="8964360" cy="81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2600" b="1" strike="noStrike" spc="-1" dirty="0">
                <a:solidFill>
                  <a:srgbClr val="000000"/>
                </a:solidFill>
                <a:latin typeface="Aptos"/>
              </a:rPr>
              <a:t>Contents</a:t>
            </a:r>
            <a:endParaRPr lang="de-DE" sz="2600" b="0" strike="noStrike" spc="-1" dirty="0">
              <a:solidFill>
                <a:srgbClr val="000000"/>
              </a:solidFill>
              <a:latin typeface="Aptos"/>
            </a:endParaRP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4BE21A7D-9E6E-155C-2DB2-0DEE919E01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880" y="6404400"/>
            <a:ext cx="1620360" cy="143640"/>
          </a:xfrm>
        </p:spPr>
        <p:txBody>
          <a:bodyPr/>
          <a:lstStyle/>
          <a:p>
            <a:r>
              <a:rPr lang="de-DE"/>
              <a:t>15 Oct 2025</a:t>
            </a:r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628A806-2EC2-C111-1F15-BE16920D8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14600" y="6404400"/>
            <a:ext cx="8044920" cy="143640"/>
          </a:xfrm>
        </p:spPr>
        <p:txBody>
          <a:bodyPr/>
          <a:lstStyle/>
          <a:p>
            <a:r>
              <a:rPr lang="en-US"/>
              <a:t>PSI Center for Accelerator Science and Engineering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8C3AA0-AB01-4A30-A36B-DF74FE72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141B-806C-134B-AEBD-92C81C5280B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1445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4A190-F991-92DB-A1DB-A7DF16DDB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8AB21C67-A690-5311-1953-5D38CA8C83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73122" y="3010582"/>
                <a:ext cx="8981626" cy="2520280"/>
              </a:xfrm>
            </p:spPr>
            <p:txBody>
              <a:bodyPr/>
              <a:lstStyle/>
              <a:p>
                <a:pPr marL="342900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GB" sz="1800" dirty="0"/>
                  <a:t>First facility designed to profit from special modes using magnetic chicanes, 3.4 GeV</a:t>
                </a:r>
              </a:p>
              <a:p>
                <a:pPr marL="594900" lvl="1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GB" sz="1800" dirty="0">
                    <a:solidFill>
                      <a:schemeClr val="accent1">
                        <a:lumMod val="75000"/>
                      </a:schemeClr>
                    </a:solidFill>
                  </a:rPr>
                  <a:t>16 undulators modules,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52 </m:t>
                    </m:r>
                    <m:r>
                      <m:rPr>
                        <m:sty m:val="p"/>
                      </m:rPr>
                      <a:rPr lang="en-GB" sz="18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periods</m:t>
                    </m:r>
                    <m:r>
                      <a:rPr lang="en-GB" sz="1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×3.8</m:t>
                    </m:r>
                    <m:r>
                      <a:rPr lang="en-GB" sz="18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18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cm</m:t>
                    </m:r>
                    <m:r>
                      <a:rPr lang="en-GB" sz="1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≈2 </m:t>
                    </m:r>
                    <m:r>
                      <m:rPr>
                        <m:sty m:val="p"/>
                      </m:rPr>
                      <a:rPr lang="en-GB" sz="18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GB" sz="1800" dirty="0">
                    <a:solidFill>
                      <a:schemeClr val="accent1">
                        <a:lumMod val="75000"/>
                      </a:schemeClr>
                    </a:solidFill>
                  </a:rPr>
                  <a:t> each.</a:t>
                </a:r>
              </a:p>
              <a:p>
                <a:pPr marL="594900" lvl="1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GB" sz="1800" dirty="0">
                    <a:solidFill>
                      <a:schemeClr val="accent1">
                        <a:lumMod val="75000"/>
                      </a:schemeClr>
                    </a:solidFill>
                  </a:rPr>
                  <a:t>Dispersive chicanes in between undulators (max. delay of ~</a:t>
                </a:r>
                <a:r>
                  <a:rPr lang="en-GB" sz="1800" b="1" dirty="0">
                    <a:solidFill>
                      <a:schemeClr val="accent1">
                        <a:lumMod val="75000"/>
                      </a:schemeClr>
                    </a:solidFill>
                  </a:rPr>
                  <a:t>5 fs </a:t>
                </a:r>
                <a:r>
                  <a:rPr lang="en-GB" sz="1800" dirty="0">
                    <a:solidFill>
                      <a:schemeClr val="accent1">
                        <a:lumMod val="75000"/>
                      </a:schemeClr>
                    </a:solidFill>
                  </a:rPr>
                  <a:t>each, only </a:t>
                </a:r>
                <a:r>
                  <a:rPr lang="en-GB" sz="1800" b="1" dirty="0">
                    <a:solidFill>
                      <a:schemeClr val="accent1">
                        <a:lumMod val="75000"/>
                      </a:schemeClr>
                    </a:solidFill>
                  </a:rPr>
                  <a:t>0.2m long</a:t>
                </a:r>
                <a:r>
                  <a:rPr lang="en-GB" sz="1800" dirty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</a:p>
              <a:p>
                <a:pPr marL="594900" lvl="1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GB" sz="1800" dirty="0"/>
                  <a:t>Two seeding sections before undulators (for ML-SASE)</a:t>
                </a:r>
              </a:p>
              <a:p>
                <a:pPr marL="594900" lvl="1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GB" sz="1800" dirty="0"/>
                  <a:t>A </a:t>
                </a:r>
                <a:r>
                  <a:rPr lang="en-GB" sz="1800" dirty="0" err="1"/>
                  <a:t>two-color</a:t>
                </a:r>
                <a:r>
                  <a:rPr lang="en-GB" sz="1800" dirty="0"/>
                  <a:t> </a:t>
                </a:r>
                <a:r>
                  <a:rPr lang="en-GB" sz="1800" dirty="0">
                    <a:solidFill>
                      <a:schemeClr val="tx1"/>
                    </a:solidFill>
                  </a:rPr>
                  <a:t>chicane in the middle of the undulator</a:t>
                </a:r>
              </a:p>
              <a:p>
                <a:pPr marL="594900" lvl="1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GB" sz="1800" dirty="0"/>
                  <a:t>A transverse deflector after the undulator line.</a:t>
                </a:r>
              </a:p>
              <a:p>
                <a:pPr lvl="1" indent="0">
                  <a:spcBef>
                    <a:spcPts val="1200"/>
                  </a:spcBef>
                  <a:buNone/>
                </a:pPr>
                <a:endParaRPr lang="en-GB" sz="1800" dirty="0">
                  <a:solidFill>
                    <a:schemeClr val="tx1"/>
                  </a:solidFill>
                </a:endParaRPr>
              </a:p>
              <a:p>
                <a:pPr lvl="1" indent="0">
                  <a:spcBef>
                    <a:spcPts val="1200"/>
                  </a:spcBef>
                  <a:buNone/>
                </a:pPr>
                <a:endParaRPr lang="en-GB" sz="1800" dirty="0">
                  <a:solidFill>
                    <a:schemeClr val="tx1"/>
                  </a:solidFill>
                </a:endParaRPr>
              </a:p>
              <a:p>
                <a:pPr marL="594900" lvl="1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endParaRPr lang="en-GB" sz="1800" dirty="0"/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8AB21C67-A690-5311-1953-5D38CA8C83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73122" y="3010582"/>
                <a:ext cx="8981626" cy="2520280"/>
              </a:xfrm>
              <a:blipFill>
                <a:blip r:embed="rId3"/>
                <a:stretch>
                  <a:fillRect l="-1425" t="-2906" r="-1153" b="-1453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38C357B-8012-8177-CE9F-FEF236630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zh-SG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15 Oct 2025</a:t>
            </a:r>
            <a:endParaRPr kumimoji="0" lang="de-CH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E8A34D9-1CD8-5791-A63E-B24AB3245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Athos, the soft X-ray beamline of </a:t>
            </a:r>
            <a:r>
              <a:rPr lang="en-GB" noProof="0" dirty="0" err="1"/>
              <a:t>SwissFEL</a:t>
            </a:r>
            <a:endParaRPr lang="en-GB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1BD809-62A5-42DA-9326-E6B2B09EC22D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163640" y="852882"/>
            <a:ext cx="9864720" cy="1930320"/>
          </a:xfrm>
          <a:prstGeom prst="rect">
            <a:avLst/>
          </a:prstGeom>
          <a:ln w="0"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33F626-8FA2-D8B8-2F30-C4C03E6D1C88}"/>
              </a:ext>
            </a:extLst>
          </p:cNvPr>
          <p:cNvSpPr txBox="1"/>
          <p:nvPr/>
        </p:nvSpPr>
        <p:spPr>
          <a:xfrm>
            <a:off x="2334124" y="5644552"/>
            <a:ext cx="660617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/>
              <a:t>Demonstration for MC-SASE and HB-SASE done simultaneously (same setup, just different chicane delays)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B777382-C9D0-23FD-261D-70F889225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4CDB20-3A27-919E-D453-3EBC680EE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12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01861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420683"/>
              </p:ext>
            </p:extLst>
          </p:nvPr>
        </p:nvGraphicFramePr>
        <p:xfrm>
          <a:off x="7392143" y="1064659"/>
          <a:ext cx="3501143" cy="28348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11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9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011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Module length</a:t>
                      </a:r>
                    </a:p>
                  </a:txBody>
                  <a:tcPr marL="91472" marR="91472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FWHM</a:t>
                      </a:r>
                      <a:r>
                        <a:rPr lang="en-US" sz="1800" baseline="0" noProof="0" dirty="0"/>
                        <a:t> Bandwidth x10</a:t>
                      </a:r>
                      <a:r>
                        <a:rPr lang="en-US" sz="1800" baseline="30000" noProof="0" dirty="0"/>
                        <a:t>-4</a:t>
                      </a:r>
                      <a:endParaRPr lang="en-US" sz="1800" noProof="0" dirty="0"/>
                    </a:p>
                  </a:txBody>
                  <a:tcPr marL="91472" marR="91472" marT="45738" marB="4573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156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L=1m</a:t>
                      </a:r>
                    </a:p>
                  </a:txBody>
                  <a:tcPr marL="91472" marR="91472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1.6±1.5</a:t>
                      </a:r>
                    </a:p>
                  </a:txBody>
                  <a:tcPr marL="91472" marR="91472" marT="45738" marB="4573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156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L=1.5m</a:t>
                      </a:r>
                    </a:p>
                  </a:txBody>
                  <a:tcPr marL="91472" marR="91472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2.1±1.2</a:t>
                      </a:r>
                    </a:p>
                  </a:txBody>
                  <a:tcPr marL="91472" marR="91472" marT="45738" marB="4573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156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L=2m</a:t>
                      </a:r>
                    </a:p>
                  </a:txBody>
                  <a:tcPr marL="91472" marR="91472" marT="45738" marB="4573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/>
                        <a:t>2.4±1.5</a:t>
                      </a:r>
                    </a:p>
                  </a:txBody>
                  <a:tcPr marL="91472" marR="91472" marT="45738" marB="4573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156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L=3m</a:t>
                      </a:r>
                    </a:p>
                  </a:txBody>
                  <a:tcPr marL="91472" marR="91472" marT="45738" marB="4573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/>
                        <a:t>7.0±4.2</a:t>
                      </a:r>
                    </a:p>
                  </a:txBody>
                  <a:tcPr marL="91472" marR="91472" marT="45738" marB="4573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156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L=4m</a:t>
                      </a:r>
                    </a:p>
                  </a:txBody>
                  <a:tcPr marL="91472" marR="91472" marT="45738" marB="4573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/>
                        <a:t>16.0±6.9</a:t>
                      </a:r>
                    </a:p>
                  </a:txBody>
                  <a:tcPr marL="91472" marR="91472" marT="45738" marB="4573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156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L=2m (SASE)</a:t>
                      </a:r>
                    </a:p>
                  </a:txBody>
                  <a:tcPr marL="91472" marR="91472" marT="45738" marB="4573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/>
                        <a:t>19.4±10.3</a:t>
                      </a:r>
                    </a:p>
                  </a:txBody>
                  <a:tcPr marL="91472" marR="91472" marT="45738" marB="4573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409" name="Rectangle 12"/>
          <p:cNvSpPr>
            <a:spLocks noChangeArrowheads="1"/>
          </p:cNvSpPr>
          <p:nvPr/>
        </p:nvSpPr>
        <p:spPr bwMode="auto">
          <a:xfrm>
            <a:off x="-361435" y="892997"/>
            <a:ext cx="7069045" cy="221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9pPr>
          </a:lstStyle>
          <a:p>
            <a:pPr lvl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de-DE" sz="1800" dirty="0">
                <a:latin typeface="+mn-lt"/>
              </a:rPr>
              <a:t>Simulations for 1 nm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de-DE" sz="1800" dirty="0">
                <a:latin typeface="+mn-lt"/>
              </a:rPr>
              <a:t>E- beam: 200 </a:t>
            </a:r>
            <a:r>
              <a:rPr lang="en-US" altLang="de-DE" sz="1800" dirty="0" err="1">
                <a:latin typeface="+mn-lt"/>
              </a:rPr>
              <a:t>pC</a:t>
            </a:r>
            <a:r>
              <a:rPr lang="en-US" altLang="de-DE" sz="1800" dirty="0">
                <a:latin typeface="+mn-lt"/>
              </a:rPr>
              <a:t>, 2kA, 3 GeV, 350 keV, 300 nm emittance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de-DE" sz="1800" dirty="0">
                <a:latin typeface="+mn-lt"/>
              </a:rPr>
              <a:t>Planar undulator configuration, beta-function as low as possible for each case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de-DE" sz="1800" dirty="0">
                <a:latin typeface="+mn-lt"/>
              </a:rPr>
              <a:t>Module lengths (L): 1, 1.5, 2, 3 and 4 m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de-DE" sz="1800" dirty="0">
                <a:latin typeface="+mn-lt"/>
              </a:rPr>
              <a:t>Per each case we simulated different delay/R</a:t>
            </a:r>
            <a:r>
              <a:rPr lang="en-US" altLang="de-DE" sz="1800" baseline="-25000" dirty="0">
                <a:latin typeface="+mn-lt"/>
              </a:rPr>
              <a:t>56</a:t>
            </a:r>
            <a:r>
              <a:rPr lang="en-US" altLang="de-DE" sz="1800" dirty="0">
                <a:latin typeface="+mn-lt"/>
              </a:rPr>
              <a:t> configurations</a:t>
            </a:r>
            <a:endParaRPr lang="en-US" altLang="de-DE" sz="16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03" r="1"/>
          <a:stretch/>
        </p:blipFill>
        <p:spPr>
          <a:xfrm>
            <a:off x="578398" y="3326768"/>
            <a:ext cx="4340421" cy="3164896"/>
          </a:xfrm>
          <a:prstGeom prst="rect">
            <a:avLst/>
          </a:prstGeom>
        </p:spPr>
      </p:pic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1065417" y="4450634"/>
            <a:ext cx="1386204" cy="80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de-DE" sz="1600" i="1" dirty="0">
                <a:latin typeface="+mn-lt"/>
              </a:rPr>
              <a:t>Single shot spectrum for L=1.5 m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7003043" y="734754"/>
            <a:ext cx="42579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9pPr>
          </a:lstStyle>
          <a:p>
            <a:pPr algn="ctr"/>
            <a:r>
              <a:rPr lang="en-US" altLang="de-DE" sz="1800" i="1" dirty="0">
                <a:latin typeface="+mn-lt"/>
              </a:rPr>
              <a:t>Simulation results (average over 10 seeds)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32F4FF-12EF-531A-BF6E-BA33771A1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78296"/>
            <a:ext cx="8964613" cy="441337"/>
          </a:xfrm>
        </p:spPr>
        <p:txBody>
          <a:bodyPr/>
          <a:lstStyle/>
          <a:p>
            <a:r>
              <a:rPr lang="en-US" dirty="0"/>
              <a:t>Athos simulations: module length dependence</a:t>
            </a:r>
            <a:endParaRPr lang="de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5AC7B-5429-C1C0-9535-E84FA22AB8FF}"/>
              </a:ext>
            </a:extLst>
          </p:cNvPr>
          <p:cNvSpPr txBox="1"/>
          <p:nvPr/>
        </p:nvSpPr>
        <p:spPr>
          <a:xfrm>
            <a:off x="6807597" y="6138367"/>
            <a:ext cx="3667539" cy="352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altLang="de-DE" sz="1600" i="1" dirty="0">
                <a:latin typeface="+mn-lt"/>
              </a:rPr>
              <a:t>[E. Prat</a:t>
            </a:r>
            <a:r>
              <a:rPr lang="en-US" altLang="de-DE" sz="1600" i="1" dirty="0"/>
              <a:t> et al</a:t>
            </a:r>
            <a:r>
              <a:rPr lang="en-US" altLang="de-DE" sz="1600" i="1" dirty="0">
                <a:latin typeface="+mn-lt"/>
              </a:rPr>
              <a:t>, JSR 23, 861 (2016)]</a:t>
            </a:r>
            <a:endParaRPr lang="en-US" altLang="de-DE" sz="1600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ED2DB4-F6F1-EAF1-6437-F30B27249BC8}"/>
              </a:ext>
            </a:extLst>
          </p:cNvPr>
          <p:cNvSpPr txBox="1"/>
          <p:nvPr/>
        </p:nvSpPr>
        <p:spPr>
          <a:xfrm>
            <a:off x="4918819" y="4389060"/>
            <a:ext cx="6932271" cy="1225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1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altLang="de-DE" sz="1800" dirty="0">
                <a:latin typeface="+mn-lt"/>
              </a:rPr>
              <a:t>Results:  For L≤ 2 m the bandwidth gets reduced by about an order of magnitude</a:t>
            </a:r>
          </a:p>
          <a:p>
            <a:pPr marL="742950" lvl="1" indent="-285750">
              <a:lnSpc>
                <a:spcPct val="11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altLang="de-DE" sz="1800" dirty="0">
                <a:latin typeface="+mn-lt"/>
              </a:rPr>
              <a:t>Final decision (also based on other modes and costs): </a:t>
            </a:r>
            <a:r>
              <a:rPr lang="en-US" altLang="de-DE" sz="1800" b="1" dirty="0">
                <a:latin typeface="+mn-lt"/>
              </a:rPr>
              <a:t>L=2m</a:t>
            </a:r>
          </a:p>
        </p:txBody>
      </p:sp>
      <p:sp>
        <p:nvSpPr>
          <p:cNvPr id="19" name="Datumsplatzhalter 2">
            <a:extLst>
              <a:ext uri="{FF2B5EF4-FFF2-40B4-BE49-F238E27FC236}">
                <a16:creationId xmlns:a16="http://schemas.microsoft.com/office/drawing/2014/main" id="{F4704165-3387-2ABE-E198-94F0C8D51ED4}"/>
              </a:ext>
            </a:extLst>
          </p:cNvPr>
          <p:cNvSpPr txBox="1">
            <a:spLocks/>
          </p:cNvSpPr>
          <p:nvPr/>
        </p:nvSpPr>
        <p:spPr>
          <a:xfrm>
            <a:off x="9875837" y="6404573"/>
            <a:ext cx="1620837" cy="144016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altLang="zh-SG" sz="1000">
                <a:solidFill>
                  <a:prstClr val="black"/>
                </a:solidFill>
                <a:latin typeface="Aptos"/>
              </a:rPr>
              <a:t>15 Oct 2025</a:t>
            </a:r>
            <a:endParaRPr lang="de-CH" sz="1000" dirty="0">
              <a:solidFill>
                <a:prstClr val="black"/>
              </a:solidFill>
              <a:latin typeface="Aptos"/>
            </a:endParaRPr>
          </a:p>
        </p:txBody>
      </p:sp>
      <p:sp>
        <p:nvSpPr>
          <p:cNvPr id="20" name="Footer Placeholder 9">
            <a:extLst>
              <a:ext uri="{FF2B5EF4-FFF2-40B4-BE49-F238E27FC236}">
                <a16:creationId xmlns:a16="http://schemas.microsoft.com/office/drawing/2014/main" id="{D1C72387-7ED3-66D9-5A33-6A92676729E6}"/>
              </a:ext>
            </a:extLst>
          </p:cNvPr>
          <p:cNvSpPr txBox="1">
            <a:spLocks/>
          </p:cNvSpPr>
          <p:nvPr/>
        </p:nvSpPr>
        <p:spPr>
          <a:xfrm>
            <a:off x="1614487" y="6404573"/>
            <a:ext cx="8045451" cy="144016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/>
              <a:t>PSI Center for Accelerator Science and Engineering</a:t>
            </a:r>
            <a:endParaRPr lang="en-GB" sz="1000" dirty="0"/>
          </a:p>
        </p:txBody>
      </p:sp>
      <p:sp>
        <p:nvSpPr>
          <p:cNvPr id="21" name="Slide Number Placeholder 10">
            <a:extLst>
              <a:ext uri="{FF2B5EF4-FFF2-40B4-BE49-F238E27FC236}">
                <a16:creationId xmlns:a16="http://schemas.microsoft.com/office/drawing/2014/main" id="{F9DB9A47-C6A3-C13B-BBC8-41F2028A5F8A}"/>
              </a:ext>
            </a:extLst>
          </p:cNvPr>
          <p:cNvSpPr txBox="1">
            <a:spLocks/>
          </p:cNvSpPr>
          <p:nvPr/>
        </p:nvSpPr>
        <p:spPr>
          <a:xfrm>
            <a:off x="695325" y="6404573"/>
            <a:ext cx="703263" cy="144016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en-GB" sz="1000" smtClean="0"/>
              <a:pPr/>
              <a:t>13</a:t>
            </a:fld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1268844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9" name="Rectangle 12"/>
          <p:cNvSpPr>
            <a:spLocks noChangeArrowheads="1"/>
          </p:cNvSpPr>
          <p:nvPr/>
        </p:nvSpPr>
        <p:spPr bwMode="auto">
          <a:xfrm>
            <a:off x="-446967" y="754647"/>
            <a:ext cx="8335112" cy="240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9pPr>
          </a:lstStyle>
          <a:p>
            <a:pPr lvl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de-DE" sz="1700" dirty="0">
                <a:latin typeface="+mn-lt"/>
              </a:rPr>
              <a:t>E- beam: 200 </a:t>
            </a:r>
            <a:r>
              <a:rPr lang="en-US" altLang="de-DE" sz="1700" dirty="0" err="1">
                <a:latin typeface="+mn-lt"/>
              </a:rPr>
              <a:t>pC</a:t>
            </a:r>
            <a:r>
              <a:rPr lang="en-US" altLang="de-DE" sz="1700" dirty="0">
                <a:latin typeface="+mn-lt"/>
              </a:rPr>
              <a:t>, 2kA, 3.4 GeV, 500 keV, 400 nm emittance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de-DE" sz="1700" dirty="0">
                <a:latin typeface="+mn-lt"/>
              </a:rPr>
              <a:t>Planar undulator configuration, beta-function = 10 m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altLang="de-DE" sz="800" dirty="0">
              <a:latin typeface="+mn-lt"/>
            </a:endParaRP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</a:pPr>
            <a:r>
              <a:rPr lang="en-US" altLang="de-DE" sz="1700" dirty="0">
                <a:latin typeface="+mn-lt"/>
              </a:rPr>
              <a:t>Results:</a:t>
            </a:r>
          </a:p>
          <a:p>
            <a:pPr marL="742950" lvl="1" indent="-28575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de-DE" sz="1700" b="1" dirty="0">
                <a:latin typeface="+mn-lt"/>
              </a:rPr>
              <a:t>BW improved by a factor of ~10 (0.7 and 1 nm), ~5 (3 nm) and ~3 (5 nm)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</a:pPr>
            <a:r>
              <a:rPr lang="en-US" altLang="de-DE" sz="1700" dirty="0">
                <a:latin typeface="+mn-lt"/>
              </a:rPr>
              <a:t>(Worse performance at long wavelengths due to better FEL gain)</a:t>
            </a:r>
          </a:p>
          <a:p>
            <a:pPr marL="742950" lvl="1" indent="-28575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de-DE" sz="1700" b="1" dirty="0">
                <a:latin typeface="+mn-lt"/>
              </a:rPr>
              <a:t>Saturation length improved by 20% (0.7 and 1 nm) and 25 % (3 and 5 nm)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32F4FF-12EF-531A-BF6E-BA33771A1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Athos simulations: different wavelengths</a:t>
            </a:r>
            <a:endParaRPr lang="de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5AC7B-5429-C1C0-9535-E84FA22AB8FF}"/>
              </a:ext>
            </a:extLst>
          </p:cNvPr>
          <p:cNvSpPr txBox="1"/>
          <p:nvPr/>
        </p:nvSpPr>
        <p:spPr>
          <a:xfrm>
            <a:off x="7738855" y="5868584"/>
            <a:ext cx="4453145" cy="352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altLang="de-DE" sz="1600" i="1" dirty="0">
                <a:latin typeface="+mn-lt"/>
              </a:rPr>
              <a:t>[E. Prat</a:t>
            </a:r>
            <a:r>
              <a:rPr lang="en-US" altLang="de-DE" sz="1600" i="1" dirty="0"/>
              <a:t> and S. </a:t>
            </a:r>
            <a:r>
              <a:rPr lang="en-US" altLang="de-DE" sz="1600" i="1" dirty="0" err="1"/>
              <a:t>Reiche</a:t>
            </a:r>
            <a:r>
              <a:rPr lang="en-US" altLang="de-DE" sz="1600" i="1" dirty="0"/>
              <a:t>, </a:t>
            </a:r>
            <a:r>
              <a:rPr lang="en-US" altLang="de-DE" sz="1600" i="1" dirty="0">
                <a:latin typeface="+mn-lt"/>
              </a:rPr>
              <a:t>JSR 26, 1085 (2019)]</a:t>
            </a:r>
            <a:endParaRPr lang="en-US" altLang="de-DE" sz="1600" dirty="0">
              <a:latin typeface="+mn-lt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D8BE935-FDFE-26B4-902C-ADC8839CB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293164"/>
              </p:ext>
            </p:extLst>
          </p:nvPr>
        </p:nvGraphicFramePr>
        <p:xfrm>
          <a:off x="8248811" y="754647"/>
          <a:ext cx="3459816" cy="506268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079716">
                  <a:extLst>
                    <a:ext uri="{9D8B030D-6E8A-4147-A177-3AD203B41FA5}">
                      <a16:colId xmlns:a16="http://schemas.microsoft.com/office/drawing/2014/main" val="3993562584"/>
                    </a:ext>
                  </a:extLst>
                </a:gridCol>
                <a:gridCol w="1190050">
                  <a:extLst>
                    <a:ext uri="{9D8B030D-6E8A-4147-A177-3AD203B41FA5}">
                      <a16:colId xmlns:a16="http://schemas.microsoft.com/office/drawing/2014/main" val="1278276836"/>
                    </a:ext>
                  </a:extLst>
                </a:gridCol>
                <a:gridCol w="1190050">
                  <a:extLst>
                    <a:ext uri="{9D8B030D-6E8A-4147-A177-3AD203B41FA5}">
                      <a16:colId xmlns:a16="http://schemas.microsoft.com/office/drawing/2014/main" val="2364595635"/>
                    </a:ext>
                  </a:extLst>
                </a:gridCol>
              </a:tblGrid>
              <a:tr h="229301">
                <a:tc>
                  <a:txBody>
                    <a:bodyPr/>
                    <a:lstStyle/>
                    <a:p>
                      <a:pPr algn="l"/>
                      <a:endParaRPr lang="de-CH" sz="1600" dirty="0"/>
                    </a:p>
                  </a:txBody>
                  <a:tcPr marL="72579" marR="72579" marT="36289" marB="36289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b="1" dirty="0"/>
                        <a:t>SASE</a:t>
                      </a:r>
                    </a:p>
                  </a:txBody>
                  <a:tcPr marL="72579" marR="72579" marT="36289" marB="36289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b="1" dirty="0"/>
                        <a:t>CHB-SASE</a:t>
                      </a:r>
                    </a:p>
                  </a:txBody>
                  <a:tcPr marL="72579" marR="72579" marT="36289" marB="36289" anchor="b"/>
                </a:tc>
                <a:extLst>
                  <a:ext uri="{0D108BD9-81ED-4DB2-BD59-A6C34878D82A}">
                    <a16:rowId xmlns:a16="http://schemas.microsoft.com/office/drawing/2014/main" val="350234447"/>
                  </a:ext>
                </a:extLst>
              </a:tr>
              <a:tr h="229301">
                <a:tc gridSpan="3">
                  <a:txBody>
                    <a:bodyPr/>
                    <a:lstStyle/>
                    <a:p>
                      <a:pPr algn="ctr"/>
                      <a:r>
                        <a:rPr lang="de-CH" sz="1600" b="1" dirty="0"/>
                        <a:t>0.7 nm (~1.8 keV)</a:t>
                      </a:r>
                    </a:p>
                  </a:txBody>
                  <a:tcPr marL="72579" marR="72579" marT="36289" marB="36289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526767"/>
                  </a:ext>
                </a:extLst>
              </a:tr>
              <a:tr h="229301">
                <a:tc>
                  <a:txBody>
                    <a:bodyPr/>
                    <a:lstStyle/>
                    <a:p>
                      <a:pPr algn="l"/>
                      <a:r>
                        <a:rPr lang="de-CH" sz="1600" dirty="0"/>
                        <a:t>BW</a:t>
                      </a:r>
                    </a:p>
                  </a:txBody>
                  <a:tcPr marL="72579" marR="72579" marT="36289" marB="36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/>
                        <a:t>16.9 × 10</a:t>
                      </a:r>
                      <a:r>
                        <a:rPr lang="de-CH" sz="1600" baseline="30000" dirty="0"/>
                        <a:t>−4</a:t>
                      </a:r>
                      <a:endParaRPr lang="de-CH" sz="1600" dirty="0"/>
                    </a:p>
                  </a:txBody>
                  <a:tcPr marL="72579" marR="72579" marT="36289" marB="36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/>
                        <a:t>1.9 × 10</a:t>
                      </a:r>
                      <a:r>
                        <a:rPr lang="de-CH" sz="1600" baseline="30000"/>
                        <a:t>−4</a:t>
                      </a:r>
                      <a:endParaRPr lang="de-CH" sz="1600"/>
                    </a:p>
                  </a:txBody>
                  <a:tcPr marL="72579" marR="72579" marT="36289" marB="36289"/>
                </a:tc>
                <a:extLst>
                  <a:ext uri="{0D108BD9-81ED-4DB2-BD59-A6C34878D82A}">
                    <a16:rowId xmlns:a16="http://schemas.microsoft.com/office/drawing/2014/main" val="1812755940"/>
                  </a:ext>
                </a:extLst>
              </a:tr>
              <a:tr h="229301">
                <a:tc>
                  <a:txBody>
                    <a:bodyPr/>
                    <a:lstStyle/>
                    <a:p>
                      <a:pPr algn="l"/>
                      <a:r>
                        <a:rPr lang="de-CH" sz="1600" dirty="0" err="1"/>
                        <a:t>Lsat</a:t>
                      </a:r>
                      <a:r>
                        <a:rPr lang="de-CH" sz="1600" dirty="0"/>
                        <a:t> (m)</a:t>
                      </a:r>
                    </a:p>
                  </a:txBody>
                  <a:tcPr marL="72579" marR="72579" marT="36289" marB="36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/>
                        <a:t>47.3</a:t>
                      </a:r>
                    </a:p>
                  </a:txBody>
                  <a:tcPr marL="72579" marR="72579" marT="36289" marB="36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/>
                        <a:t>39.3</a:t>
                      </a:r>
                    </a:p>
                  </a:txBody>
                  <a:tcPr marL="72579" marR="72579" marT="36289" marB="36289"/>
                </a:tc>
                <a:extLst>
                  <a:ext uri="{0D108BD9-81ED-4DB2-BD59-A6C34878D82A}">
                    <a16:rowId xmlns:a16="http://schemas.microsoft.com/office/drawing/2014/main" val="1872934923"/>
                  </a:ext>
                </a:extLst>
              </a:tr>
              <a:tr h="229301">
                <a:tc gridSpan="3">
                  <a:txBody>
                    <a:bodyPr/>
                    <a:lstStyle/>
                    <a:p>
                      <a:pPr algn="ctr"/>
                      <a:r>
                        <a:rPr lang="de-CH" sz="1600" dirty="0"/>
                        <a:t> </a:t>
                      </a:r>
                    </a:p>
                  </a:txBody>
                  <a:tcPr marL="72579" marR="72579" marT="36289" marB="36289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781452"/>
                  </a:ext>
                </a:extLst>
              </a:tr>
              <a:tr h="229301">
                <a:tc gridSpan="3">
                  <a:txBody>
                    <a:bodyPr/>
                    <a:lstStyle/>
                    <a:p>
                      <a:pPr algn="ctr"/>
                      <a:r>
                        <a:rPr lang="de-CH" sz="1600" b="1" dirty="0"/>
                        <a:t>1 nm </a:t>
                      </a:r>
                      <a:r>
                        <a:rPr lang="de-CH" altLang="zh-SG" sz="1600" b="1" dirty="0"/>
                        <a:t>(~1.2 keV)</a:t>
                      </a:r>
                      <a:endParaRPr lang="de-CH" sz="1600" b="1" dirty="0"/>
                    </a:p>
                  </a:txBody>
                  <a:tcPr marL="72579" marR="72579" marT="36289" marB="36289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595178"/>
                  </a:ext>
                </a:extLst>
              </a:tr>
              <a:tr h="229301">
                <a:tc>
                  <a:txBody>
                    <a:bodyPr/>
                    <a:lstStyle/>
                    <a:p>
                      <a:pPr algn="l"/>
                      <a:r>
                        <a:rPr lang="de-CH" sz="1600" dirty="0"/>
                        <a:t>BW</a:t>
                      </a:r>
                    </a:p>
                  </a:txBody>
                  <a:tcPr marL="72579" marR="72579" marT="36289" marB="36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/>
                        <a:t>21.0 × 10</a:t>
                      </a:r>
                      <a:r>
                        <a:rPr lang="de-CH" sz="1600" baseline="30000" dirty="0"/>
                        <a:t>−4</a:t>
                      </a:r>
                      <a:endParaRPr lang="de-CH" sz="1600" dirty="0"/>
                    </a:p>
                  </a:txBody>
                  <a:tcPr marL="72579" marR="72579" marT="36289" marB="36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/>
                        <a:t>2.3 × 10</a:t>
                      </a:r>
                      <a:r>
                        <a:rPr lang="de-CH" sz="1600" baseline="30000"/>
                        <a:t>−4</a:t>
                      </a:r>
                      <a:endParaRPr lang="de-CH" sz="1600"/>
                    </a:p>
                  </a:txBody>
                  <a:tcPr marL="72579" marR="72579" marT="36289" marB="36289"/>
                </a:tc>
                <a:extLst>
                  <a:ext uri="{0D108BD9-81ED-4DB2-BD59-A6C34878D82A}">
                    <a16:rowId xmlns:a16="http://schemas.microsoft.com/office/drawing/2014/main" val="3812321080"/>
                  </a:ext>
                </a:extLst>
              </a:tr>
              <a:tr h="229301">
                <a:tc>
                  <a:txBody>
                    <a:bodyPr/>
                    <a:lstStyle/>
                    <a:p>
                      <a:pPr algn="l"/>
                      <a:r>
                        <a:rPr lang="de-CH" sz="1600" dirty="0" err="1"/>
                        <a:t>Lsat</a:t>
                      </a:r>
                      <a:r>
                        <a:rPr lang="de-CH" sz="1600" dirty="0"/>
                        <a:t> (m)</a:t>
                      </a:r>
                    </a:p>
                  </a:txBody>
                  <a:tcPr marL="72579" marR="72579" marT="36289" marB="36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/>
                        <a:t>36.4</a:t>
                      </a:r>
                    </a:p>
                  </a:txBody>
                  <a:tcPr marL="72579" marR="72579" marT="36289" marB="36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/>
                        <a:t>28.1</a:t>
                      </a:r>
                    </a:p>
                  </a:txBody>
                  <a:tcPr marL="72579" marR="72579" marT="36289" marB="36289"/>
                </a:tc>
                <a:extLst>
                  <a:ext uri="{0D108BD9-81ED-4DB2-BD59-A6C34878D82A}">
                    <a16:rowId xmlns:a16="http://schemas.microsoft.com/office/drawing/2014/main" val="3484500490"/>
                  </a:ext>
                </a:extLst>
              </a:tr>
              <a:tr h="229301">
                <a:tc gridSpan="3">
                  <a:txBody>
                    <a:bodyPr/>
                    <a:lstStyle/>
                    <a:p>
                      <a:pPr algn="ctr"/>
                      <a:r>
                        <a:rPr lang="de-CH" sz="1600" dirty="0"/>
                        <a:t> </a:t>
                      </a:r>
                    </a:p>
                  </a:txBody>
                  <a:tcPr marL="72579" marR="72579" marT="36289" marB="36289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084381"/>
                  </a:ext>
                </a:extLst>
              </a:tr>
              <a:tr h="229301">
                <a:tc gridSpan="3">
                  <a:txBody>
                    <a:bodyPr/>
                    <a:lstStyle/>
                    <a:p>
                      <a:pPr algn="ctr"/>
                      <a:r>
                        <a:rPr lang="de-CH" sz="1600" b="1" dirty="0"/>
                        <a:t>3 nm  </a:t>
                      </a:r>
                      <a:r>
                        <a:rPr lang="de-CH" altLang="zh-SG" sz="1600" b="1" dirty="0"/>
                        <a:t>(~410 eV)</a:t>
                      </a:r>
                      <a:endParaRPr lang="de-CH" sz="1600" b="1" dirty="0"/>
                    </a:p>
                  </a:txBody>
                  <a:tcPr marL="72579" marR="72579" marT="36289" marB="36289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065024"/>
                  </a:ext>
                </a:extLst>
              </a:tr>
              <a:tr h="229301">
                <a:tc>
                  <a:txBody>
                    <a:bodyPr/>
                    <a:lstStyle/>
                    <a:p>
                      <a:pPr algn="l"/>
                      <a:r>
                        <a:rPr lang="de-CH" sz="1600" dirty="0"/>
                        <a:t>BW</a:t>
                      </a:r>
                    </a:p>
                  </a:txBody>
                  <a:tcPr marL="72579" marR="72579" marT="36289" marB="36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/>
                        <a:t>34.9 × 10</a:t>
                      </a:r>
                      <a:r>
                        <a:rPr lang="de-CH" sz="1600" baseline="30000" dirty="0"/>
                        <a:t>−4</a:t>
                      </a:r>
                      <a:endParaRPr lang="de-CH" sz="1600" dirty="0"/>
                    </a:p>
                  </a:txBody>
                  <a:tcPr marL="72579" marR="72579" marT="36289" marB="36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/>
                        <a:t>6.4 × 10</a:t>
                      </a:r>
                      <a:r>
                        <a:rPr lang="de-CH" sz="1600" baseline="30000" dirty="0"/>
                        <a:t>−4</a:t>
                      </a:r>
                      <a:endParaRPr lang="de-CH" sz="1600" dirty="0"/>
                    </a:p>
                  </a:txBody>
                  <a:tcPr marL="72579" marR="72579" marT="36289" marB="36289"/>
                </a:tc>
                <a:extLst>
                  <a:ext uri="{0D108BD9-81ED-4DB2-BD59-A6C34878D82A}">
                    <a16:rowId xmlns:a16="http://schemas.microsoft.com/office/drawing/2014/main" val="3644724815"/>
                  </a:ext>
                </a:extLst>
              </a:tr>
              <a:tr h="229301">
                <a:tc>
                  <a:txBody>
                    <a:bodyPr/>
                    <a:lstStyle/>
                    <a:p>
                      <a:pPr algn="l"/>
                      <a:r>
                        <a:rPr lang="de-CH" sz="1600" dirty="0" err="1"/>
                        <a:t>Lsat</a:t>
                      </a:r>
                      <a:r>
                        <a:rPr lang="de-CH" sz="1600" dirty="0"/>
                        <a:t> (m)</a:t>
                      </a:r>
                    </a:p>
                  </a:txBody>
                  <a:tcPr marL="72579" marR="72579" marT="36289" marB="36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/>
                        <a:t>26.3</a:t>
                      </a:r>
                    </a:p>
                  </a:txBody>
                  <a:tcPr marL="72579" marR="72579" marT="36289" marB="36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/>
                        <a:t>19.1</a:t>
                      </a:r>
                    </a:p>
                  </a:txBody>
                  <a:tcPr marL="72579" marR="72579" marT="36289" marB="36289"/>
                </a:tc>
                <a:extLst>
                  <a:ext uri="{0D108BD9-81ED-4DB2-BD59-A6C34878D82A}">
                    <a16:rowId xmlns:a16="http://schemas.microsoft.com/office/drawing/2014/main" val="2963171132"/>
                  </a:ext>
                </a:extLst>
              </a:tr>
              <a:tr h="229301">
                <a:tc gridSpan="3">
                  <a:txBody>
                    <a:bodyPr/>
                    <a:lstStyle/>
                    <a:p>
                      <a:pPr algn="ctr"/>
                      <a:r>
                        <a:rPr lang="de-CH" sz="1600" dirty="0"/>
                        <a:t> </a:t>
                      </a:r>
                    </a:p>
                  </a:txBody>
                  <a:tcPr marL="72579" marR="72579" marT="36289" marB="36289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342001"/>
                  </a:ext>
                </a:extLst>
              </a:tr>
              <a:tr h="229301">
                <a:tc gridSpan="3">
                  <a:txBody>
                    <a:bodyPr/>
                    <a:lstStyle/>
                    <a:p>
                      <a:pPr algn="ctr"/>
                      <a:r>
                        <a:rPr lang="de-CH" sz="1600" b="1" dirty="0"/>
                        <a:t>5 nm </a:t>
                      </a:r>
                      <a:r>
                        <a:rPr lang="de-CH" altLang="zh-SG" sz="1600" b="1" dirty="0"/>
                        <a:t>(~250 eV)</a:t>
                      </a:r>
                      <a:endParaRPr lang="de-CH" sz="1600" b="1" dirty="0"/>
                    </a:p>
                  </a:txBody>
                  <a:tcPr marL="72579" marR="72579" marT="36289" marB="36289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337454"/>
                  </a:ext>
                </a:extLst>
              </a:tr>
              <a:tr h="229301">
                <a:tc>
                  <a:txBody>
                    <a:bodyPr/>
                    <a:lstStyle/>
                    <a:p>
                      <a:pPr algn="l"/>
                      <a:r>
                        <a:rPr lang="de-CH" sz="1600" dirty="0"/>
                        <a:t>BW</a:t>
                      </a:r>
                    </a:p>
                  </a:txBody>
                  <a:tcPr marL="72579" marR="72579" marT="36289" marB="36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/>
                        <a:t>37.0 × 10</a:t>
                      </a:r>
                      <a:r>
                        <a:rPr lang="de-CH" sz="1600" baseline="30000"/>
                        <a:t>−4</a:t>
                      </a:r>
                      <a:endParaRPr lang="de-CH" sz="1600"/>
                    </a:p>
                  </a:txBody>
                  <a:tcPr marL="72579" marR="72579" marT="36289" marB="36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/>
                        <a:t>13.5 × 10</a:t>
                      </a:r>
                      <a:r>
                        <a:rPr lang="de-CH" sz="1600" baseline="30000" dirty="0"/>
                        <a:t>−4</a:t>
                      </a:r>
                      <a:endParaRPr lang="de-CH" sz="1600" dirty="0"/>
                    </a:p>
                  </a:txBody>
                  <a:tcPr marL="72579" marR="72579" marT="36289" marB="36289"/>
                </a:tc>
                <a:extLst>
                  <a:ext uri="{0D108BD9-81ED-4DB2-BD59-A6C34878D82A}">
                    <a16:rowId xmlns:a16="http://schemas.microsoft.com/office/drawing/2014/main" val="4090736538"/>
                  </a:ext>
                </a:extLst>
              </a:tr>
              <a:tr h="229301">
                <a:tc>
                  <a:txBody>
                    <a:bodyPr/>
                    <a:lstStyle/>
                    <a:p>
                      <a:pPr algn="l"/>
                      <a:r>
                        <a:rPr lang="de-CH" sz="1600" dirty="0" err="1"/>
                        <a:t>Lsat</a:t>
                      </a:r>
                      <a:r>
                        <a:rPr lang="de-CH" sz="1600" dirty="0"/>
                        <a:t> (m)</a:t>
                      </a:r>
                    </a:p>
                  </a:txBody>
                  <a:tcPr marL="72579" marR="72579" marT="36289" marB="36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/>
                        <a:t>23.0</a:t>
                      </a:r>
                    </a:p>
                  </a:txBody>
                  <a:tcPr marL="72579" marR="72579" marT="36289" marB="36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/>
                        <a:t>17.2</a:t>
                      </a:r>
                    </a:p>
                  </a:txBody>
                  <a:tcPr marL="72579" marR="72579" marT="36289" marB="36289"/>
                </a:tc>
                <a:extLst>
                  <a:ext uri="{0D108BD9-81ED-4DB2-BD59-A6C34878D82A}">
                    <a16:rowId xmlns:a16="http://schemas.microsoft.com/office/drawing/2014/main" val="3014830970"/>
                  </a:ext>
                </a:extLst>
              </a:tr>
            </a:tbl>
          </a:graphicData>
        </a:graphic>
      </p:graphicFrame>
      <p:pic>
        <p:nvPicPr>
          <p:cNvPr id="15" name="Picture 14" descr="A comparison of a normalized line graph&#10;&#10;AI-generated content may be incorrect.">
            <a:extLst>
              <a:ext uri="{FF2B5EF4-FFF2-40B4-BE49-F238E27FC236}">
                <a16:creationId xmlns:a16="http://schemas.microsoft.com/office/drawing/2014/main" id="{18F82837-0706-9164-17C4-F1F4FFA55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9" y="3596243"/>
            <a:ext cx="3657600" cy="2731770"/>
          </a:xfrm>
          <a:prstGeom prst="rect">
            <a:avLst/>
          </a:prstGeom>
        </p:spPr>
      </p:pic>
      <p:pic>
        <p:nvPicPr>
          <p:cNvPr id="17" name="Picture 16" descr="A comparison of a normalized line graph&#10;&#10;AI-generated content may be incorrect.">
            <a:extLst>
              <a:ext uri="{FF2B5EF4-FFF2-40B4-BE49-F238E27FC236}">
                <a16:creationId xmlns:a16="http://schemas.microsoft.com/office/drawing/2014/main" id="{D3BF67BF-B64C-4C7A-BE32-E512B815A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255" y="3596243"/>
            <a:ext cx="3657600" cy="26631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0EC144B-81A2-DA24-CF57-31F373966BD9}"/>
              </a:ext>
            </a:extLst>
          </p:cNvPr>
          <p:cNvSpPr txBox="1"/>
          <p:nvPr/>
        </p:nvSpPr>
        <p:spPr>
          <a:xfrm flipH="1">
            <a:off x="977865" y="3304291"/>
            <a:ext cx="691561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600" i="1" dirty="0"/>
              <a:t>Gain curve and average spectral profile at saturation for 0.7 and 5 nm</a:t>
            </a:r>
            <a:endParaRPr lang="de-CH" sz="1600" i="1" dirty="0"/>
          </a:p>
        </p:txBody>
      </p:sp>
      <p:sp>
        <p:nvSpPr>
          <p:cNvPr id="21" name="Datumsplatzhalter 2">
            <a:extLst>
              <a:ext uri="{FF2B5EF4-FFF2-40B4-BE49-F238E27FC236}">
                <a16:creationId xmlns:a16="http://schemas.microsoft.com/office/drawing/2014/main" id="{81A27619-8920-CDF4-BC75-D7616AC39117}"/>
              </a:ext>
            </a:extLst>
          </p:cNvPr>
          <p:cNvSpPr txBox="1">
            <a:spLocks/>
          </p:cNvSpPr>
          <p:nvPr/>
        </p:nvSpPr>
        <p:spPr>
          <a:xfrm>
            <a:off x="9875837" y="6404573"/>
            <a:ext cx="1620837" cy="144016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altLang="zh-SG" sz="1000">
                <a:solidFill>
                  <a:prstClr val="black"/>
                </a:solidFill>
                <a:latin typeface="Aptos"/>
              </a:rPr>
              <a:t>15 Oct 2025</a:t>
            </a:r>
            <a:endParaRPr lang="de-CH" sz="1000" dirty="0">
              <a:solidFill>
                <a:prstClr val="black"/>
              </a:solidFill>
              <a:latin typeface="Aptos"/>
            </a:endParaRPr>
          </a:p>
        </p:txBody>
      </p:sp>
      <p:sp>
        <p:nvSpPr>
          <p:cNvPr id="22" name="Footer Placeholder 9">
            <a:extLst>
              <a:ext uri="{FF2B5EF4-FFF2-40B4-BE49-F238E27FC236}">
                <a16:creationId xmlns:a16="http://schemas.microsoft.com/office/drawing/2014/main" id="{EFB3AF35-0821-5ACF-3A38-4923E85D9555}"/>
              </a:ext>
            </a:extLst>
          </p:cNvPr>
          <p:cNvSpPr txBox="1">
            <a:spLocks/>
          </p:cNvSpPr>
          <p:nvPr/>
        </p:nvSpPr>
        <p:spPr>
          <a:xfrm>
            <a:off x="1614487" y="6404573"/>
            <a:ext cx="8045451" cy="144016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/>
              <a:t>PSI Center for Accelerator Science and Engineering</a:t>
            </a:r>
            <a:endParaRPr lang="en-GB" sz="1000" dirty="0"/>
          </a:p>
        </p:txBody>
      </p:sp>
      <p:sp>
        <p:nvSpPr>
          <p:cNvPr id="23" name="Slide Number Placeholder 10">
            <a:extLst>
              <a:ext uri="{FF2B5EF4-FFF2-40B4-BE49-F238E27FC236}">
                <a16:creationId xmlns:a16="http://schemas.microsoft.com/office/drawing/2014/main" id="{4C422DD2-E61E-FD63-F9C1-3DDBC7C113EC}"/>
              </a:ext>
            </a:extLst>
          </p:cNvPr>
          <p:cNvSpPr txBox="1">
            <a:spLocks/>
          </p:cNvSpPr>
          <p:nvPr/>
        </p:nvSpPr>
        <p:spPr>
          <a:xfrm>
            <a:off x="695325" y="6404573"/>
            <a:ext cx="703263" cy="144016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en-GB" sz="1000" smtClean="0"/>
              <a:pPr/>
              <a:t>14</a:t>
            </a:fld>
            <a:endParaRPr lang="en-GB" sz="1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B84906-AC3D-2B73-5207-EF2C1533DEB8}"/>
              </a:ext>
            </a:extLst>
          </p:cNvPr>
          <p:cNvSpPr txBox="1"/>
          <p:nvPr/>
        </p:nvSpPr>
        <p:spPr>
          <a:xfrm flipH="1">
            <a:off x="5040150" y="6365763"/>
            <a:ext cx="307803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600" dirty="0"/>
              <a:t>CHB-SASE: compact HB-SASE</a:t>
            </a:r>
          </a:p>
        </p:txBody>
      </p:sp>
    </p:spTree>
    <p:extLst>
      <p:ext uri="{BB962C8B-B14F-4D97-AF65-F5344CB8AC3E}">
        <p14:creationId xmlns:p14="http://schemas.microsoft.com/office/powerpoint/2010/main" val="185516090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4A190-F991-92DB-A1DB-A7DF16DDB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AB21C67-A690-5311-1953-5D38CA8C8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86" y="1539107"/>
            <a:ext cx="2710442" cy="3671391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285750" indent="-285750">
              <a:lnSpc>
                <a:spcPct val="114000"/>
              </a:lnSpc>
              <a:buFontTx/>
              <a:buChar char="-"/>
            </a:pPr>
            <a:r>
              <a:rPr lang="en-GB" sz="1800" dirty="0"/>
              <a:t>e- beam quality generally too good in standard operation (helical undulators, slice emittance ~200nm,       </a:t>
            </a:r>
            <a:r>
              <a:rPr lang="el-GR" sz="1800" dirty="0"/>
              <a:t>β</a:t>
            </a:r>
            <a:r>
              <a:rPr lang="en-GB" sz="1800" dirty="0"/>
              <a:t>-function 5 m) </a:t>
            </a:r>
            <a:r>
              <a:rPr lang="en-GB" sz="1800" b="1" dirty="0">
                <a:sym typeface="Wingdings" panose="05000000000000000000" pitchFamily="2" charset="2"/>
              </a:rPr>
              <a:t> gain length is too short</a:t>
            </a:r>
            <a:endParaRPr lang="en-GB" sz="1800" b="1" dirty="0"/>
          </a:p>
          <a:p>
            <a:pPr marL="285750" indent="-285750">
              <a:lnSpc>
                <a:spcPct val="114000"/>
              </a:lnSpc>
              <a:buFontTx/>
              <a:buChar char="-"/>
            </a:pPr>
            <a:endParaRPr lang="en-GB" sz="1800" b="1" dirty="0"/>
          </a:p>
          <a:p>
            <a:pPr marL="285750" indent="-285750">
              <a:lnSpc>
                <a:spcPct val="114000"/>
              </a:lnSpc>
              <a:buFontTx/>
              <a:buChar char="-"/>
            </a:pPr>
            <a:r>
              <a:rPr lang="en-GB" sz="1800" b="1" dirty="0"/>
              <a:t>Large intrinsic energy spread                                &gt;1 MeV for ~3 kA</a:t>
            </a:r>
          </a:p>
          <a:p>
            <a:pPr marL="285750" indent="-285750">
              <a:lnSpc>
                <a:spcPct val="114000"/>
              </a:lnSpc>
              <a:buFontTx/>
              <a:buChar char="-"/>
            </a:pPr>
            <a:endParaRPr lang="en-GB" sz="180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38C357B-8012-8177-CE9F-FEF236630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zh-SG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15 Oct 2025</a:t>
            </a:r>
            <a:endParaRPr kumimoji="0" lang="de-CH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E8A34D9-1CD8-5791-A63E-B24AB324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78296"/>
            <a:ext cx="8964613" cy="552337"/>
          </a:xfrm>
        </p:spPr>
        <p:txBody>
          <a:bodyPr/>
          <a:lstStyle/>
          <a:p>
            <a:r>
              <a:rPr lang="en-GB" dirty="0"/>
              <a:t>Experimental demonstration in Athos: difficulties</a:t>
            </a:r>
            <a:endParaRPr lang="en-GB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A132F5-1601-123F-9109-1BF8803D2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482" y="690079"/>
            <a:ext cx="3220784" cy="611562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BE8C14A-DA4B-ECE6-2B96-81B0777F24AF}"/>
              </a:ext>
            </a:extLst>
          </p:cNvPr>
          <p:cNvGrpSpPr/>
          <p:nvPr/>
        </p:nvGrpSpPr>
        <p:grpSpPr>
          <a:xfrm>
            <a:off x="3000507" y="1526775"/>
            <a:ext cx="4742750" cy="3875770"/>
            <a:chOff x="2574027" y="1787573"/>
            <a:chExt cx="4742750" cy="387577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39F0AC2-4EB1-11E9-DB3A-2DA5AF90FDBB}"/>
                </a:ext>
              </a:extLst>
            </p:cNvPr>
            <p:cNvGrpSpPr/>
            <p:nvPr/>
          </p:nvGrpSpPr>
          <p:grpSpPr>
            <a:xfrm>
              <a:off x="2574027" y="1787573"/>
              <a:ext cx="4260796" cy="3420638"/>
              <a:chOff x="3995935" y="740816"/>
              <a:chExt cx="5353828" cy="4128345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E9541B41-CA15-09B8-02B9-10F2AD5AE0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95935" y="914857"/>
                <a:ext cx="5275420" cy="3954304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F68A2006-3EA0-2414-4D9B-5B4F0261D71D}"/>
                      </a:ext>
                    </a:extLst>
                  </p:cNvPr>
                  <p:cNvSpPr txBox="1"/>
                  <p:nvPr/>
                </p:nvSpPr>
                <p:spPr>
                  <a:xfrm>
                    <a:off x="4808501" y="1610649"/>
                    <a:ext cx="4376818" cy="71899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>
                      <a:lnSpc>
                        <a:spcPct val="110000"/>
                      </a:lnSpc>
                      <a:spcBef>
                        <a:spcPts val="0"/>
                      </a:spcBef>
                    </a:pPr>
                    <a:r>
                      <a:rPr lang="en-US" b="1" kern="1000" spc="30" dirty="0">
                        <a:latin typeface="+mn-lt"/>
                        <a:cs typeface="Franklin Gothic Book"/>
                      </a:rPr>
                      <a:t>RF deflector results: </a:t>
                    </a:r>
                  </a:p>
                  <a:p>
                    <a:pPr>
                      <a:lnSpc>
                        <a:spcPct val="110000"/>
                      </a:lnSpc>
                      <a:spcBef>
                        <a:spcPts val="0"/>
                      </a:spcBef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1" i="1" kern="1000" spc="3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Franklin Gothic Book"/>
                              </a:rPr>
                            </m:ctrlPr>
                          </m:sSubPr>
                          <m:e>
                            <m:r>
                              <a:rPr lang="en-US" b="1" i="1" kern="1000" spc="3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Franklin Gothic Book"/>
                              </a:rPr>
                              <m:t>𝝈</m:t>
                            </m:r>
                          </m:e>
                          <m:sub>
                            <m:r>
                              <a:rPr lang="en-US" b="1" i="1" kern="1000" spc="3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Franklin Gothic Book"/>
                              </a:rPr>
                              <m:t>𝑬</m:t>
                            </m:r>
                          </m:sub>
                        </m:sSub>
                        <m:r>
                          <a:rPr lang="en-US" b="1" i="1" kern="1000" spc="3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Franklin Gothic Book"/>
                          </a:rPr>
                          <m:t>=</m:t>
                        </m:r>
                        <m:r>
                          <a:rPr lang="en-US" b="1" i="1" kern="1000" spc="3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Franklin Gothic Book"/>
                          </a:rPr>
                          <m:t>𝟏</m:t>
                        </m:r>
                        <m:r>
                          <a:rPr lang="en-US" b="1" i="1" kern="1000" spc="3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Franklin Gothic Book"/>
                          </a:rPr>
                          <m:t>.</m:t>
                        </m:r>
                        <m:r>
                          <a:rPr lang="en-US" b="1" i="1" kern="1000" spc="3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Franklin Gothic Book"/>
                          </a:rPr>
                          <m:t>𝟐𝟗</m:t>
                        </m:r>
                        <m:r>
                          <a:rPr lang="en-US" b="1" i="1" kern="1000" spc="3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Franklin Gothic Book"/>
                          </a:rPr>
                          <m:t>±</m:t>
                        </m:r>
                        <m:r>
                          <a:rPr lang="en-US" b="1" i="1" kern="1000" spc="3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Franklin Gothic Book"/>
                          </a:rPr>
                          <m:t>𝟎</m:t>
                        </m:r>
                        <m:r>
                          <a:rPr lang="en-US" b="1" i="1" kern="1000" spc="3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Franklin Gothic Book"/>
                          </a:rPr>
                          <m:t>.</m:t>
                        </m:r>
                        <m:r>
                          <a:rPr lang="en-US" b="1" i="1" kern="1000" spc="3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Franklin Gothic Book"/>
                          </a:rPr>
                          <m:t>𝟎𝟐</m:t>
                        </m:r>
                        <m:r>
                          <a:rPr lang="en-US" b="1" i="1" kern="1000" spc="3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Franklin Gothic Book"/>
                          </a:rPr>
                          <m:t> </m:t>
                        </m:r>
                      </m:oMath>
                    </a14:m>
                    <a:r>
                      <a:rPr lang="en-US" b="1" kern="1000" spc="30" dirty="0">
                        <a:solidFill>
                          <a:srgbClr val="00B050"/>
                        </a:solidFill>
                        <a:latin typeface="+mn-lt"/>
                        <a:cs typeface="Franklin Gothic Book"/>
                      </a:rPr>
                      <a:t>MeV</a:t>
                    </a:r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F68A2006-3EA0-2414-4D9B-5B4F0261D7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08501" y="1610649"/>
                    <a:ext cx="4376818" cy="71899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4021" t="-10309" b="-24742"/>
                    </a:stretch>
                  </a:blipFill>
                </p:spPr>
                <p:txBody>
                  <a:bodyPr/>
                  <a:lstStyle/>
                  <a:p>
                    <a:r>
                      <a:rPr lang="de-C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B857A437-4588-6A82-324D-9A008498F3AE}"/>
                      </a:ext>
                    </a:extLst>
                  </p:cNvPr>
                  <p:cNvSpPr txBox="1"/>
                  <p:nvPr/>
                </p:nvSpPr>
                <p:spPr>
                  <a:xfrm>
                    <a:off x="4128443" y="740816"/>
                    <a:ext cx="5221320" cy="32053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9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  <m:sup>
                              <m:r>
                                <a:rPr lang="en-US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  <m:sup>
                              <m:r>
                                <a:rPr lang="en-US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𝑒𝑘𝑉</m:t>
                              </m:r>
                              <m:sSub>
                                <m:sSubPr>
                                  <m:ctrlPr>
                                    <a:rPr lang="en-US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de-CH" sz="1900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B857A437-4588-6A82-324D-9A008498F3A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28443" y="740816"/>
                    <a:ext cx="5221320" cy="32053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52273"/>
                    </a:stretch>
                  </a:blipFill>
                </p:spPr>
                <p:txBody>
                  <a:bodyPr/>
                  <a:lstStyle/>
                  <a:p>
                    <a:r>
                      <a:rPr lang="de-CH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0365F25-9763-C27D-A31C-120661086FD5}"/>
                    </a:ext>
                  </a:extLst>
                </p:cNvPr>
                <p:cNvSpPr txBox="1"/>
                <p:nvPr/>
              </p:nvSpPr>
              <p:spPr>
                <a:xfrm flipH="1">
                  <a:off x="2852281" y="5386344"/>
                  <a:ext cx="446449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/>
                  <a:r>
                    <a:rPr lang="en-US" dirty="0"/>
                    <a:t>Optical klystron gives </a:t>
                  </a:r>
                  <a14:m>
                    <m:oMath xmlns:m="http://schemas.openxmlformats.org/officeDocument/2006/math">
                      <m:r>
                        <a:rPr lang="en-US" b="1" i="1" kern="1000" spc="3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Franklin Gothic Book"/>
                        </a:rPr>
                        <m:t>𝟏</m:t>
                      </m:r>
                      <m:r>
                        <a:rPr lang="en-US" b="1" i="1" kern="1000" spc="3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Franklin Gothic Book"/>
                        </a:rPr>
                        <m:t>.</m:t>
                      </m:r>
                      <m:r>
                        <a:rPr lang="en-US" b="1" i="1" kern="1000" spc="3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Franklin Gothic Book"/>
                        </a:rPr>
                        <m:t>𝟐</m:t>
                      </m:r>
                      <m:r>
                        <a:rPr lang="en-US" b="1" i="1" kern="1000" spc="3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Franklin Gothic Book"/>
                        </a:rPr>
                        <m:t>±</m:t>
                      </m:r>
                      <m:r>
                        <a:rPr lang="en-US" b="1" i="1" kern="1000" spc="3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Franklin Gothic Book"/>
                        </a:rPr>
                        <m:t>𝟎</m:t>
                      </m:r>
                      <m:r>
                        <a:rPr lang="en-US" b="1" i="1" kern="1000" spc="3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Franklin Gothic Book"/>
                        </a:rPr>
                        <m:t>.</m:t>
                      </m:r>
                      <m:r>
                        <a:rPr lang="en-US" b="1" i="1" kern="1000" spc="3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Franklin Gothic Book"/>
                        </a:rPr>
                        <m:t>𝟏</m:t>
                      </m:r>
                      <m:r>
                        <a:rPr lang="en-US" b="1" i="1" kern="1000" spc="3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Franklin Gothic Book"/>
                        </a:rPr>
                        <m:t> </m:t>
                      </m:r>
                    </m:oMath>
                  </a14:m>
                  <a:r>
                    <a:rPr lang="en-US" b="1" kern="1000" spc="30" dirty="0">
                      <a:solidFill>
                        <a:srgbClr val="00B050"/>
                      </a:solidFill>
                      <a:cs typeface="Franklin Gothic Book"/>
                    </a:rPr>
                    <a:t>MeV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0365F25-9763-C27D-A31C-120661086F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852281" y="5386344"/>
                  <a:ext cx="4464496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3279" t="-26667" b="-53333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F483425-8CFC-1440-72A1-E923467E8335}"/>
              </a:ext>
            </a:extLst>
          </p:cNvPr>
          <p:cNvSpPr txBox="1"/>
          <p:nvPr/>
        </p:nvSpPr>
        <p:spPr>
          <a:xfrm>
            <a:off x="3015495" y="5814448"/>
            <a:ext cx="4247931" cy="352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7100" algn="ctr">
              <a:lnSpc>
                <a:spcPct val="110000"/>
              </a:lnSpc>
              <a:spcBef>
                <a:spcPts val="600"/>
              </a:spcBef>
            </a:pPr>
            <a:r>
              <a:rPr lang="en-US" sz="1600" i="1" kern="1000" spc="30" dirty="0">
                <a:cs typeface="Franklin Gothic Book"/>
              </a:rPr>
              <a:t>[E. Prat et al, PRAB 27, 030701, 2024]</a:t>
            </a:r>
            <a:endParaRPr lang="en-US" sz="1600" kern="1000" spc="30" dirty="0">
              <a:cs typeface="Franklin Gothic Book"/>
            </a:endParaRP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6F7743FD-9274-5AE4-58C4-F3DC31C99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74F8728A-3A26-9F84-71D2-EDC5CA1AB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15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00951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4A190-F991-92DB-A1DB-A7DF16DDB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8AB21C67-A690-5311-1953-5D38CA8C83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5325" y="1083500"/>
                <a:ext cx="11285181" cy="5296941"/>
              </a:xfrm>
            </p:spPr>
            <p:txBody>
              <a:bodyPr/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GB" sz="1700" dirty="0"/>
                  <a:t>Reduce compression (only BC1 enabled):</a:t>
                </a:r>
              </a:p>
              <a:p>
                <a:pPr marL="594900" lvl="1" indent="-342900">
                  <a:buFont typeface="Arial" panose="020B0604020202020204" pitchFamily="34" charset="0"/>
                  <a:buChar char="•"/>
                </a:pPr>
                <a:r>
                  <a:rPr lang="en-GB" sz="1700" dirty="0">
                    <a:solidFill>
                      <a:schemeClr val="accent1"/>
                    </a:solidFill>
                  </a:rPr>
                  <a:t>Lower current</a:t>
                </a:r>
                <a:r>
                  <a:rPr lang="en-GB" sz="1700" dirty="0"/>
                  <a:t> </a:t>
                </a:r>
                <a:r>
                  <a:rPr lang="en-GB" sz="17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GB" sz="17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sz="17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3 </m:t>
                    </m:r>
                    <m:r>
                      <m:rPr>
                        <m:sty m:val="p"/>
                      </m:rPr>
                      <a:rPr lang="en-GB" sz="17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kA</m:t>
                    </m:r>
                  </m:oMath>
                </a14:m>
                <a:r>
                  <a:rPr lang="en-GB" sz="1700" dirty="0">
                    <a:solidFill>
                      <a:schemeClr val="tx1"/>
                    </a:solidFill>
                  </a:rPr>
                  <a:t> </a:t>
                </a:r>
                <a:r>
                  <a:rPr lang="en-GB" sz="1700" dirty="0"/>
                  <a:t>to</a:t>
                </a:r>
                <a:r>
                  <a:rPr lang="en-GB" sz="17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17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sz="17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0.5 </m:t>
                    </m:r>
                    <m:r>
                      <m:rPr>
                        <m:sty m:val="p"/>
                      </m:rPr>
                      <a:rPr lang="en-GB" sz="17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kA</m:t>
                    </m:r>
                  </m:oMath>
                </a14:m>
                <a:r>
                  <a:rPr lang="en-GB" sz="1700" dirty="0"/>
                  <a:t>): gain length </a:t>
                </a:r>
                <a14:m>
                  <m:oMath xmlns:m="http://schemas.openxmlformats.org/officeDocument/2006/math">
                    <m:r>
                      <a:rPr lang="en-GB" sz="17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GB" sz="1700" dirty="0"/>
                  <a:t> undulator module length.</a:t>
                </a:r>
              </a:p>
              <a:p>
                <a:pPr marL="594900" lvl="1" indent="-342900">
                  <a:buFont typeface="Arial" panose="020B0604020202020204" pitchFamily="34" charset="0"/>
                  <a:buChar char="•"/>
                </a:pPr>
                <a:r>
                  <a:rPr lang="en-GB" sz="1700" dirty="0">
                    <a:solidFill>
                      <a:schemeClr val="accent1"/>
                    </a:solidFill>
                  </a:rPr>
                  <a:t>Lower energy spread:</a:t>
                </a:r>
                <a:r>
                  <a:rPr lang="en-GB" sz="1700" dirty="0"/>
                  <a:t> longer delay can be applied before over-bunching.</a:t>
                </a:r>
              </a:p>
              <a:p>
                <a:pPr marL="342900" indent="-342900">
                  <a:spcBef>
                    <a:spcPts val="1800"/>
                  </a:spcBef>
                  <a:buFont typeface="+mj-lt"/>
                  <a:buAutoNum type="arabicPeriod"/>
                </a:pPr>
                <a:r>
                  <a:rPr lang="en-GB" sz="1700" noProof="0" dirty="0"/>
                  <a:t>Minimize energy chirp with </a:t>
                </a:r>
                <a:r>
                  <a:rPr lang="en-GB" sz="1700" dirty="0"/>
                  <a:t>L</a:t>
                </a:r>
                <a:r>
                  <a:rPr lang="en-GB" sz="1700" noProof="0" dirty="0" err="1"/>
                  <a:t>inac</a:t>
                </a:r>
                <a:r>
                  <a:rPr lang="en-GB" sz="1700" noProof="0" dirty="0"/>
                  <a:t> 1.</a:t>
                </a:r>
              </a:p>
              <a:p>
                <a:pPr marL="342900" indent="-342900">
                  <a:spcBef>
                    <a:spcPts val="1800"/>
                  </a:spcBef>
                  <a:buFont typeface="+mj-lt"/>
                  <a:buAutoNum type="arabicPeriod"/>
                </a:pPr>
                <a:r>
                  <a:rPr lang="en-GB" sz="1700" noProof="0" dirty="0"/>
                  <a:t>Choose output photon energy to be </a:t>
                </a:r>
                <a14:m>
                  <m:oMath xmlns:m="http://schemas.openxmlformats.org/officeDocument/2006/math">
                    <m:r>
                      <a:rPr lang="en-GB" sz="17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500</m:t>
                    </m:r>
                    <m:r>
                      <a:rPr lang="en-GB" sz="17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sz="17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600 </m:t>
                    </m:r>
                    <m:r>
                      <m:rPr>
                        <m:sty m:val="p"/>
                      </m:rPr>
                      <a:rPr lang="en-GB" sz="17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eV</m:t>
                    </m:r>
                  </m:oMath>
                </a14:m>
                <a:r>
                  <a:rPr lang="en-GB" sz="1700" noProof="0" dirty="0"/>
                  <a:t> for comparison with </a:t>
                </a:r>
                <a:r>
                  <a:rPr lang="en-GB" sz="1700" dirty="0"/>
                  <a:t>standard SASE and </a:t>
                </a:r>
                <a:r>
                  <a:rPr lang="en-GB" sz="1700" noProof="0" dirty="0"/>
                  <a:t>optimal spectral diagnostics.</a:t>
                </a:r>
              </a:p>
              <a:p>
                <a:pPr marL="342900" indent="-342900">
                  <a:spcBef>
                    <a:spcPts val="1800"/>
                  </a:spcBef>
                  <a:buFont typeface="+mj-lt"/>
                  <a:buAutoNum type="arabicPeriod" startAt="3"/>
                </a:pPr>
                <a:r>
                  <a:rPr lang="en-GB" sz="1700" noProof="0" dirty="0"/>
                  <a:t>Apply the inter-</a:t>
                </a:r>
                <a:r>
                  <a:rPr lang="en-GB" sz="1700" dirty="0"/>
                  <a:t>undulator</a:t>
                </a:r>
                <a:r>
                  <a:rPr lang="en-GB" sz="1700" noProof="0" dirty="0"/>
                  <a:t> chicanes:</a:t>
                </a:r>
              </a:p>
              <a:p>
                <a:pPr marL="594900" lvl="1" indent="-342900">
                  <a:buFont typeface="Arial" panose="020B0604020202020204" pitchFamily="34" charset="0"/>
                  <a:buChar char="•"/>
                </a:pPr>
                <a:r>
                  <a:rPr lang="en-GB" altLang="zh-SG" sz="1700" dirty="0"/>
                  <a:t>For HB-SASE, put randomized delays and pick the best case. We </a:t>
                </a:r>
                <a:r>
                  <a:rPr lang="en-GB" altLang="zh-SG" sz="1700" dirty="0">
                    <a:solidFill>
                      <a:schemeClr val="accent1"/>
                    </a:solidFill>
                  </a:rPr>
                  <a:t>decrease</a:t>
                </a:r>
                <a:r>
                  <a:rPr lang="en-GB" altLang="zh-SG" sz="1700" dirty="0"/>
                  <a:t> the delays from start to end.</a:t>
                </a:r>
              </a:p>
              <a:p>
                <a:pPr marL="594900" lvl="1" indent="-342900">
                  <a:buFont typeface="Arial" panose="020B0604020202020204" pitchFamily="34" charset="0"/>
                  <a:buChar char="•"/>
                </a:pPr>
                <a:r>
                  <a:rPr lang="en-GB" altLang="zh-SG" sz="1700" dirty="0"/>
                  <a:t>For MC-SASE, put all delays </a:t>
                </a:r>
                <a:r>
                  <a:rPr lang="en-GB" altLang="zh-SG" sz="1700" dirty="0">
                    <a:solidFill>
                      <a:schemeClr val="accent1"/>
                    </a:solidFill>
                  </a:rPr>
                  <a:t>the same</a:t>
                </a:r>
                <a:r>
                  <a:rPr lang="en-GB" altLang="zh-SG" sz="1700" dirty="0"/>
                  <a:t>.</a:t>
                </a:r>
              </a:p>
              <a:p>
                <a:pPr marL="594900" lvl="1" indent="-342900">
                  <a:buFont typeface="Arial" panose="020B0604020202020204" pitchFamily="34" charset="0"/>
                  <a:buChar char="•"/>
                </a:pPr>
                <a:r>
                  <a:rPr lang="en-GB" altLang="zh-SG" sz="1700" dirty="0"/>
                  <a:t>Fine tuning the delays (phase-matchers) for better performance. </a:t>
                </a:r>
                <a:endParaRPr lang="en-GB" sz="1700" noProof="0" dirty="0"/>
              </a:p>
              <a:p>
                <a:pPr marL="342900" indent="-342900">
                  <a:spcBef>
                    <a:spcPts val="1800"/>
                  </a:spcBef>
                  <a:buFont typeface="+mj-lt"/>
                  <a:buAutoNum type="arabicPeriod" startAt="4"/>
                </a:pPr>
                <a:r>
                  <a:rPr lang="en-GB" sz="1700" noProof="0" dirty="0"/>
                  <a:t>Diagnostics: m</a:t>
                </a:r>
                <a:r>
                  <a:rPr lang="en-GB" sz="1700" dirty="0" err="1"/>
                  <a:t>easuring</a:t>
                </a:r>
                <a:r>
                  <a:rPr lang="en-GB" sz="1700" dirty="0"/>
                  <a:t> single-shot spectra with photon spectrometer (grating monochromator).</a:t>
                </a:r>
              </a:p>
              <a:p>
                <a:endParaRPr lang="en-GB" sz="1700" dirty="0"/>
              </a:p>
              <a:p>
                <a:r>
                  <a:rPr lang="en-GB" sz="1700" dirty="0"/>
                  <a:t>(ML-SASE extra: use external laser, m</a:t>
                </a:r>
                <a:r>
                  <a:rPr lang="en-GB" sz="1700" noProof="0" dirty="0" err="1"/>
                  <a:t>easuring</a:t>
                </a:r>
                <a:r>
                  <a:rPr lang="en-GB" sz="1700" noProof="0" dirty="0"/>
                  <a:t> electron beam phase space)</a:t>
                </a:r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8AB21C67-A690-5311-1953-5D38CA8C83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5325" y="1083500"/>
                <a:ext cx="11285181" cy="5296941"/>
              </a:xfrm>
              <a:blipFill>
                <a:blip r:embed="rId3"/>
                <a:stretch>
                  <a:fillRect l="-1189" t="-1381" r="-810"/>
                </a:stretch>
              </a:blipFill>
            </p:spPr>
            <p:txBody>
              <a:bodyPr/>
              <a:lstStyle/>
              <a:p>
                <a:r>
                  <a:rPr lang="zh-SG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38C357B-8012-8177-CE9F-FEF236630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zh-SG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15 Oct 2025</a:t>
            </a:r>
            <a:endParaRPr kumimoji="0" lang="de-CH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E8A34D9-1CD8-5791-A63E-B24AB324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78296"/>
            <a:ext cx="8964613" cy="552337"/>
          </a:xfrm>
        </p:spPr>
        <p:txBody>
          <a:bodyPr/>
          <a:lstStyle/>
          <a:p>
            <a:r>
              <a:rPr lang="en-GB" dirty="0"/>
              <a:t>Experimental demonstration in Athos: setup</a:t>
            </a:r>
            <a:endParaRPr lang="en-GB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DCB54F6-B406-B9DA-42CC-42E42A765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53B3FA9-EEDE-A085-0562-154CB257B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16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47168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4A190-F991-92DB-A1DB-A7DF16DDB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8AB21C67-A690-5311-1953-5D38CA8C83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6727" y="943341"/>
                <a:ext cx="5219624" cy="4644616"/>
              </a:xfrm>
            </p:spPr>
            <p:txBody>
              <a:bodyPr/>
              <a:lstStyle/>
              <a:p>
                <a:r>
                  <a:rPr lang="en-GB" sz="1800" dirty="0"/>
                  <a:t>HB-SASE: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800" dirty="0"/>
                  <a:t>Fitted (rms) bandwidth:</a:t>
                </a:r>
              </a:p>
              <a:p>
                <a:pPr marL="594900" lvl="1" indent="-342900">
                  <a:buFont typeface="Arial" panose="020B0604020202020204" pitchFamily="34" charset="0"/>
                  <a:buChar char="•"/>
                </a:pPr>
                <a:r>
                  <a:rPr lang="en-GB" sz="1800" dirty="0"/>
                  <a:t>Standard SASE: </a:t>
                </a:r>
                <a14:m>
                  <m:oMath xmlns:m="http://schemas.openxmlformats.org/officeDocument/2006/math">
                    <m:r>
                      <a:rPr lang="en-GB" sz="1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0.91</m:t>
                    </m:r>
                    <m:r>
                      <a:rPr lang="en-GB" sz="1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±0.16 </m:t>
                    </m:r>
                    <m:r>
                      <m:rPr>
                        <m:sty m:val="p"/>
                      </m:rPr>
                      <a:rPr lang="en-GB" sz="180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eV</m:t>
                    </m:r>
                  </m:oMath>
                </a14:m>
                <a:r>
                  <a:rPr lang="en-GB" sz="1800" dirty="0"/>
                  <a:t>.</a:t>
                </a:r>
              </a:p>
              <a:p>
                <a:pPr marL="594900" lvl="1" indent="-342900">
                  <a:buFont typeface="Arial" panose="020B0604020202020204" pitchFamily="34" charset="0"/>
                  <a:buChar char="•"/>
                </a:pPr>
                <a:r>
                  <a:rPr lang="en-GB" sz="1800" dirty="0"/>
                  <a:t>HB-SASE: </a:t>
                </a:r>
                <a14:m>
                  <m:oMath xmlns:m="http://schemas.openxmlformats.org/officeDocument/2006/math">
                    <m:r>
                      <a:rPr lang="en-GB" sz="1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0.3</m:t>
                    </m:r>
                    <m:r>
                      <a:rPr lang="en-GB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1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±0.06 </m:t>
                    </m:r>
                    <m:r>
                      <m:rPr>
                        <m:sty m:val="p"/>
                      </m:rPr>
                      <a:rPr lang="en-GB" sz="180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eV</m:t>
                    </m:r>
                  </m:oMath>
                </a14:m>
                <a:r>
                  <a:rPr lang="en-GB" sz="1800" dirty="0"/>
                  <a:t>,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sz="1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sz="1800" dirty="0"/>
                  <a:t> times better.</a:t>
                </a:r>
              </a:p>
              <a:p>
                <a:pPr marL="594900" lvl="1" indent="-342900">
                  <a:buFont typeface="Arial" panose="020B0604020202020204" pitchFamily="34" charset="0"/>
                  <a:buChar char="•"/>
                </a:pPr>
                <a:r>
                  <a:rPr lang="en-GB" sz="1800" dirty="0"/>
                  <a:t>Matches with simulation for same parameters.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800" dirty="0"/>
                  <a:t>Saturation length gets reduced by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1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GB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GB" sz="1800" dirty="0"/>
                  <a:t> with optical klystron effect (</a:t>
                </a:r>
                <a:r>
                  <a:rPr lang="en-GB" sz="1600" dirty="0"/>
                  <a:t>more than in old simulations due to better energy spread)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900" dirty="0"/>
              </a:p>
              <a:p>
                <a:r>
                  <a:rPr lang="en-GB" sz="1800" dirty="0"/>
                  <a:t>MC-SASE: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800" dirty="0"/>
                  <a:t>A frequency comb shows up as expected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800" dirty="0"/>
                  <a:t>Total bandwidth bigger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900" dirty="0"/>
              </a:p>
              <a:p>
                <a:r>
                  <a:rPr lang="en-GB" sz="1800" dirty="0"/>
                  <a:t>Pulse energy around 70 </a:t>
                </a:r>
                <a:r>
                  <a:rPr lang="en-GB" sz="1800" dirty="0" err="1"/>
                  <a:t>uJ</a:t>
                </a:r>
                <a:r>
                  <a:rPr lang="en-GB" sz="1800" dirty="0"/>
                  <a:t> for all cases</a:t>
                </a:r>
              </a:p>
              <a:p>
                <a:endParaRPr lang="en-GB" sz="1800" dirty="0"/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8AB21C67-A690-5311-1953-5D38CA8C83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6727" y="943341"/>
                <a:ext cx="5219624" cy="4644616"/>
              </a:xfrm>
              <a:blipFill>
                <a:blip r:embed="rId2"/>
                <a:stretch>
                  <a:fillRect l="-2804" t="-1575" r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38C357B-8012-8177-CE9F-FEF236630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15 Oct 2025</a:t>
            </a:r>
            <a:endParaRPr kumimoji="0" lang="de-CH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CA75CF4-A95E-34E5-C9E4-70B9EF59C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PSI Center for Accelerator Science and Engineering</a:t>
            </a:r>
            <a:endParaRPr kumimoji="0" lang="de-CH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E8A34D9-1CD8-5791-A63E-B24AB3245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Experimental demonstration in Athos: results</a:t>
            </a:r>
          </a:p>
        </p:txBody>
      </p:sp>
      <p:pic>
        <p:nvPicPr>
          <p:cNvPr id="3074" name="Picture 2" descr="e0b7fea1-d347-431e-8677-9f1b3da9ab9d">
            <a:extLst>
              <a:ext uri="{FF2B5EF4-FFF2-40B4-BE49-F238E27FC236}">
                <a16:creationId xmlns:a16="http://schemas.microsoft.com/office/drawing/2014/main" id="{FE953820-E96B-4706-AAEA-8DCA19531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230" y="622433"/>
            <a:ext cx="3746667" cy="398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368db8ee-10a6-42c3-bb16-259ca247e1eb">
            <a:extLst>
              <a:ext uri="{FF2B5EF4-FFF2-40B4-BE49-F238E27FC236}">
                <a16:creationId xmlns:a16="http://schemas.microsoft.com/office/drawing/2014/main" id="{F45EF7BA-A791-4FE2-B9AD-47252B4E1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379" y="4847601"/>
            <a:ext cx="3192381" cy="201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F80F83-B252-4FF4-A372-E0368136EE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381" y="4666726"/>
            <a:ext cx="2488841" cy="16592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3CE2BD0-6649-459A-9BD8-F6596A2F7764}"/>
              </a:ext>
            </a:extLst>
          </p:cNvPr>
          <p:cNvSpPr txBox="1"/>
          <p:nvPr/>
        </p:nvSpPr>
        <p:spPr>
          <a:xfrm>
            <a:off x="-292005" y="5671568"/>
            <a:ext cx="592921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/>
              <a:t>[E. Prat et al.</a:t>
            </a:r>
            <a:r>
              <a:rPr lang="en-US" i="1" dirty="0"/>
              <a:t>,</a:t>
            </a:r>
            <a:r>
              <a:rPr lang="en-GB" i="1" dirty="0"/>
              <a:t> Phys. Rev. Lett., 133, 205001, 2024]</a:t>
            </a:r>
            <a:endParaRPr kumimoji="0" lang="en-CH" b="0" i="1" u="none" strike="noStrike" kern="1200" cap="none" spc="0" normalizeH="0" baseline="0" noProof="0" dirty="0">
              <a:ln>
                <a:noFill/>
              </a:ln>
              <a:solidFill>
                <a:srgbClr val="0014E6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0A41AD-6AFC-49FF-A6F5-EFC7F6FD47B6}"/>
              </a:ext>
            </a:extLst>
          </p:cNvPr>
          <p:cNvSpPr txBox="1"/>
          <p:nvPr/>
        </p:nvSpPr>
        <p:spPr>
          <a:xfrm>
            <a:off x="9539358" y="1077055"/>
            <a:ext cx="201615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14E6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Measured spectra</a:t>
            </a:r>
            <a:endParaRPr kumimoji="0" lang="en-CH" b="1" i="0" u="none" strike="noStrike" kern="1200" cap="none" spc="0" normalizeH="0" baseline="0" noProof="0" dirty="0">
              <a:ln>
                <a:noFill/>
              </a:ln>
              <a:solidFill>
                <a:srgbClr val="0014E6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F7D9A0-A4AC-F81C-E68F-9E4F29336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17</a:t>
            </a:fld>
            <a:endParaRPr lang="en-GB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0C3981-17CE-DEED-8EEF-A51F4FA3B77B}"/>
              </a:ext>
            </a:extLst>
          </p:cNvPr>
          <p:cNvSpPr txBox="1"/>
          <p:nvPr/>
        </p:nvSpPr>
        <p:spPr>
          <a:xfrm>
            <a:off x="6341219" y="4583921"/>
            <a:ext cx="201615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14E6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Gain curve</a:t>
            </a:r>
            <a:endParaRPr kumimoji="0" lang="en-CH" b="1" i="0" u="none" strike="noStrike" kern="1200" cap="none" spc="0" normalizeH="0" baseline="0" noProof="0" dirty="0">
              <a:ln>
                <a:noFill/>
              </a:ln>
              <a:solidFill>
                <a:srgbClr val="0014E6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50029B-6B2F-A3A9-F22C-F203C77A3BC4}"/>
              </a:ext>
            </a:extLst>
          </p:cNvPr>
          <p:cNvSpPr txBox="1"/>
          <p:nvPr/>
        </p:nvSpPr>
        <p:spPr>
          <a:xfrm>
            <a:off x="9579013" y="4244025"/>
            <a:ext cx="201615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0014E6"/>
                </a:solidFill>
                <a:latin typeface="Aptos"/>
              </a:rPr>
              <a:t>Applied delays</a:t>
            </a:r>
            <a:endParaRPr kumimoji="0" lang="en-CH" b="1" i="0" u="none" strike="noStrike" kern="1200" cap="none" spc="0" normalizeH="0" baseline="0" noProof="0" dirty="0">
              <a:ln>
                <a:noFill/>
              </a:ln>
              <a:solidFill>
                <a:srgbClr val="0014E6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pic>
        <p:nvPicPr>
          <p:cNvPr id="10" name="Picture 3" descr="c5ca20b6-8012-4cfa-82dd-6dbfc7bbe821">
            <a:extLst>
              <a:ext uri="{FF2B5EF4-FFF2-40B4-BE49-F238E27FC236}">
                <a16:creationId xmlns:a16="http://schemas.microsoft.com/office/drawing/2014/main" id="{C77BBCCA-5567-4FD3-B7DC-9E8A60BCE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838" y="1535830"/>
            <a:ext cx="3360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466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4A190-F991-92DB-A1DB-A7DF16DDB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8AB21C67-A690-5311-1953-5D38CA8C83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8297" y="804695"/>
                <a:ext cx="5566464" cy="5388942"/>
              </a:xfrm>
            </p:spPr>
            <p:txBody>
              <a:bodyPr/>
              <a:lstStyle/>
              <a:p>
                <a:r>
                  <a:rPr lang="en-GB" sz="1800" noProof="0" dirty="0"/>
                  <a:t>Combining MC-SASE with seed laser (790 and 263 nm):</a:t>
                </a:r>
              </a:p>
              <a:p>
                <a:pPr marL="594900" lvl="1" indent="-342900">
                  <a:buFont typeface="Arial" panose="020B0604020202020204" pitchFamily="34" charset="0"/>
                  <a:buChar char="•"/>
                </a:pPr>
                <a:r>
                  <a:rPr lang="en-GB" sz="1800" dirty="0"/>
                  <a:t>Laser induced energy spread </a:t>
                </a:r>
                <a14:m>
                  <m:oMath xmlns:m="http://schemas.openxmlformats.org/officeDocument/2006/math">
                    <m:r>
                      <a:rPr lang="en-GB" sz="1800" i="1" dirty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sz="1800" i="1">
                        <a:latin typeface="Cambria Math" panose="02040503050406030204" pitchFamily="18" charset="0"/>
                      </a:rPr>
                      <m:t>4 </m:t>
                    </m:r>
                    <m:r>
                      <m:rPr>
                        <m:sty m:val="p"/>
                      </m:rPr>
                      <a:rPr lang="en-GB" sz="180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GB" sz="1800" dirty="0"/>
                  <a:t> for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790</m:t>
                    </m:r>
                    <m:r>
                      <a:rPr lang="en-GB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1800">
                        <a:latin typeface="Cambria Math" panose="02040503050406030204" pitchFamily="18" charset="0"/>
                      </a:rPr>
                      <m:t>nm</m:t>
                    </m:r>
                  </m:oMath>
                </a14:m>
                <a:endParaRPr lang="en-GB" sz="1800" dirty="0"/>
              </a:p>
              <a:p>
                <a:pPr marL="594900" lvl="1" indent="-342900">
                  <a:buFont typeface="Arial" panose="020B0604020202020204" pitchFamily="34" charset="0"/>
                  <a:buChar char="•"/>
                </a:pPr>
                <a:endParaRPr lang="en-GB" sz="500" noProof="0" dirty="0"/>
              </a:p>
              <a:p>
                <a:r>
                  <a:rPr lang="en-GB" sz="1800" dirty="0"/>
                  <a:t>Evidences of ML-SASE: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1800" dirty="0"/>
                  <a:t>Resonant behaviour.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1800" dirty="0"/>
                  <a:t>Lower energy, bigger spectral bandwidth and better interreference contrast.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1800" dirty="0"/>
                  <a:t>Comparing auto-correlation plots.</a:t>
                </a:r>
                <a:endParaRPr lang="en-GB" sz="1800" noProof="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1800" dirty="0"/>
                  <a:t>Direct measurement of the electron beam phase space for lasing region</a:t>
                </a:r>
              </a:p>
              <a:p>
                <a:pPr marL="537750" lvl="1" indent="-285750">
                  <a:buFont typeface="Arial" panose="020B0604020202020204" pitchFamily="34" charset="0"/>
                  <a:buChar char="•"/>
                </a:pPr>
                <a:r>
                  <a:rPr lang="en-GB" sz="1800" dirty="0"/>
                  <a:t>For ML-SASE, lasing is preferred around the falling edge of the sinusoidal modulation.</a:t>
                </a:r>
                <a:endParaRPr lang="en-GB" sz="1800" noProof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500" dirty="0"/>
              </a:p>
              <a:p>
                <a:r>
                  <a:rPr lang="en-GB" sz="1800" dirty="0"/>
                  <a:t>Conclusion:</a:t>
                </a:r>
              </a:p>
              <a:p>
                <a:pPr marL="594900" lvl="1" indent="-342900">
                  <a:buFont typeface="Arial" panose="020B0604020202020204" pitchFamily="34" charset="0"/>
                  <a:buChar char="•"/>
                </a:pPr>
                <a:r>
                  <a:rPr lang="en-GB" sz="1800" dirty="0"/>
                  <a:t>Multiple evidences of ML-SASE show up.</a:t>
                </a:r>
              </a:p>
              <a:p>
                <a:pPr marL="594900" lvl="1" indent="-342900">
                  <a:buFont typeface="Arial" panose="020B0604020202020204" pitchFamily="34" charset="0"/>
                  <a:buChar char="•"/>
                </a:pPr>
                <a:r>
                  <a:rPr lang="en-GB" sz="1800" dirty="0"/>
                  <a:t>Further investigation is anticipated, such as phase-sensitive diagnostics.</a:t>
                </a:r>
                <a:endParaRPr lang="en-GB" sz="16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1600" noProof="0" dirty="0"/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8AB21C67-A690-5311-1953-5D38CA8C83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8297" y="804695"/>
                <a:ext cx="5566464" cy="5388942"/>
              </a:xfrm>
              <a:blipFill>
                <a:blip r:embed="rId3"/>
                <a:stretch>
                  <a:fillRect l="-2629" t="-1357" r="-548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38C357B-8012-8177-CE9F-FEF236630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15 Oct 2025</a:t>
            </a:r>
            <a:endParaRPr kumimoji="0" lang="de-CH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CA75CF4-A95E-34E5-C9E4-70B9EF59C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PSI Center for Accelerator Science and Engineering</a:t>
            </a:r>
            <a:endParaRPr kumimoji="0" lang="de-CH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E8A34D9-1CD8-5791-A63E-B24AB324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78296"/>
            <a:ext cx="6211727" cy="525918"/>
          </a:xfrm>
        </p:spPr>
        <p:txBody>
          <a:bodyPr/>
          <a:lstStyle/>
          <a:p>
            <a:r>
              <a:rPr lang="en-GB" dirty="0"/>
              <a:t>Bonus: demonstration of ML-SASE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F64F19-B35D-4633-BC5F-257D362729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242" y="689881"/>
            <a:ext cx="4368119" cy="131769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3386250-E432-435B-BE96-E04BDAAA975A}"/>
              </a:ext>
            </a:extLst>
          </p:cNvPr>
          <p:cNvSpPr txBox="1"/>
          <p:nvPr/>
        </p:nvSpPr>
        <p:spPr>
          <a:xfrm>
            <a:off x="7093067" y="498840"/>
            <a:ext cx="362229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14E6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Phase space for 800 nm seed laser</a:t>
            </a:r>
            <a:endParaRPr kumimoji="0" lang="en-CH" b="0" i="0" u="none" strike="noStrike" kern="1200" cap="none" spc="0" normalizeH="0" baseline="0" noProof="0" dirty="0">
              <a:ln>
                <a:noFill/>
              </a:ln>
              <a:solidFill>
                <a:srgbClr val="0014E6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D458FC3-6C88-4F72-BDCE-E3C75DAB25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871" y="4359960"/>
            <a:ext cx="4606229" cy="239956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34B4071-2273-47B2-A725-CC28259339E4}"/>
              </a:ext>
            </a:extLst>
          </p:cNvPr>
          <p:cNvSpPr txBox="1"/>
          <p:nvPr/>
        </p:nvSpPr>
        <p:spPr>
          <a:xfrm>
            <a:off x="6515165" y="4113739"/>
            <a:ext cx="471889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14E6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High-resolution phase space measurements</a:t>
            </a:r>
            <a:endParaRPr kumimoji="0" lang="en-CH" b="0" i="0" u="none" strike="noStrike" kern="1200" cap="none" spc="0" normalizeH="0" baseline="0" noProof="0" dirty="0">
              <a:ln>
                <a:noFill/>
              </a:ln>
              <a:solidFill>
                <a:srgbClr val="0014E6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77457AC-631C-470F-8E3B-5261E3E1954F}"/>
              </a:ext>
            </a:extLst>
          </p:cNvPr>
          <p:cNvCxnSpPr>
            <a:cxnSpLocks/>
          </p:cNvCxnSpPr>
          <p:nvPr/>
        </p:nvCxnSpPr>
        <p:spPr>
          <a:xfrm flipH="1">
            <a:off x="9623028" y="5649924"/>
            <a:ext cx="72008" cy="150982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E6DAC79-6873-41EF-B2EB-CE9E2F56DD95}"/>
              </a:ext>
            </a:extLst>
          </p:cNvPr>
          <p:cNvCxnSpPr>
            <a:cxnSpLocks/>
          </p:cNvCxnSpPr>
          <p:nvPr/>
        </p:nvCxnSpPr>
        <p:spPr>
          <a:xfrm flipH="1">
            <a:off x="9446407" y="5626458"/>
            <a:ext cx="72008" cy="150982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8C859CE-D772-42F2-83D9-ACBAC3C2871B}"/>
              </a:ext>
            </a:extLst>
          </p:cNvPr>
          <p:cNvCxnSpPr>
            <a:cxnSpLocks/>
          </p:cNvCxnSpPr>
          <p:nvPr/>
        </p:nvCxnSpPr>
        <p:spPr>
          <a:xfrm flipH="1">
            <a:off x="9156453" y="5585222"/>
            <a:ext cx="72008" cy="150982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2593364-1792-434B-9235-0991D66B480F}"/>
              </a:ext>
            </a:extLst>
          </p:cNvPr>
          <p:cNvCxnSpPr>
            <a:cxnSpLocks/>
          </p:cNvCxnSpPr>
          <p:nvPr/>
        </p:nvCxnSpPr>
        <p:spPr>
          <a:xfrm flipH="1">
            <a:off x="9289425" y="5625313"/>
            <a:ext cx="72008" cy="150982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5799871-881A-4A1D-BB53-8827410587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2322062"/>
            <a:ext cx="6086601" cy="168615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F1D9B91-BA57-4E9E-95B6-4061D8B0CD40}"/>
              </a:ext>
            </a:extLst>
          </p:cNvPr>
          <p:cNvSpPr txBox="1"/>
          <p:nvPr/>
        </p:nvSpPr>
        <p:spPr>
          <a:xfrm>
            <a:off x="7107628" y="1994978"/>
            <a:ext cx="297648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14E6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Spectral analysis</a:t>
            </a:r>
            <a:endParaRPr kumimoji="0" lang="en-CH" b="0" i="0" u="none" strike="noStrike" kern="1200" cap="none" spc="0" normalizeH="0" baseline="0" noProof="0" dirty="0">
              <a:ln>
                <a:noFill/>
              </a:ln>
              <a:solidFill>
                <a:srgbClr val="0014E6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57D2C4E-5156-E991-FB77-6BE5A17BC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18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50534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46D4CA-3A2C-4D31-81D9-FCE07D6BA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/>
              </a:rPr>
              <a:t>15 Oct 2025</a:t>
            </a:r>
            <a:endParaRPr kumimoji="0" lang="de-CH" sz="1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AAF9BD-D9A1-45DA-A63F-A9AFDC2F7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/>
              </a:rPr>
              <a:t>PSI Center for Accelerator Science and Engineering</a:t>
            </a:r>
            <a:endParaRPr kumimoji="0" lang="de-CH" sz="1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494D514-71D5-0FF8-D70D-52921B6CDCB0}"/>
              </a:ext>
            </a:extLst>
          </p:cNvPr>
          <p:cNvGrpSpPr/>
          <p:nvPr/>
        </p:nvGrpSpPr>
        <p:grpSpPr>
          <a:xfrm>
            <a:off x="263352" y="2284779"/>
            <a:ext cx="11444760" cy="3600913"/>
            <a:chOff x="282180" y="1628807"/>
            <a:chExt cx="11444760" cy="360091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97BDAD9-376B-778A-B175-47246669F665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282180" y="1902600"/>
              <a:ext cx="7658280" cy="33271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94F36EA-F790-97DF-B2DF-82A6E4DD0784}"/>
                </a:ext>
              </a:extLst>
            </p:cNvPr>
            <p:cNvPicPr/>
            <p:nvPr/>
          </p:nvPicPr>
          <p:blipFill>
            <a:blip r:embed="rId4"/>
            <a:srcRect t="21216"/>
            <a:stretch/>
          </p:blipFill>
          <p:spPr>
            <a:xfrm>
              <a:off x="7940460" y="2128680"/>
              <a:ext cx="3786480" cy="2990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0" name="TextBox 1554">
              <a:extLst>
                <a:ext uri="{FF2B5EF4-FFF2-40B4-BE49-F238E27FC236}">
                  <a16:creationId xmlns:a16="http://schemas.microsoft.com/office/drawing/2014/main" id="{FED3FEDE-8B31-09FC-729D-4FAB3334D0F7}"/>
                </a:ext>
              </a:extLst>
            </p:cNvPr>
            <p:cNvSpPr txBox="1"/>
            <p:nvPr/>
          </p:nvSpPr>
          <p:spPr>
            <a:xfrm>
              <a:off x="514967" y="1648748"/>
              <a:ext cx="4032004" cy="36576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tIns="45000" rIns="90000" bIns="45000" anchor="t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-1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/>
                </a:rPr>
                <a:t>Time-resolved measurements</a:t>
              </a:r>
              <a:endParaRPr kumimoji="0" lang="en-US" b="0" i="1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" name="TextBox 1555">
              <a:extLst>
                <a:ext uri="{FF2B5EF4-FFF2-40B4-BE49-F238E27FC236}">
                  <a16:creationId xmlns:a16="http://schemas.microsoft.com/office/drawing/2014/main" id="{203BCB85-973A-E47F-DBEB-636D7D584769}"/>
                </a:ext>
              </a:extLst>
            </p:cNvPr>
            <p:cNvSpPr txBox="1"/>
            <p:nvPr/>
          </p:nvSpPr>
          <p:spPr>
            <a:xfrm>
              <a:off x="4322810" y="1628807"/>
              <a:ext cx="4032004" cy="36576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tIns="45000" rIns="90000" bIns="45000" anchor="t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-1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/>
                </a:rPr>
                <a:t>FEL Pulse Energy along Undulator</a:t>
              </a:r>
              <a:endParaRPr kumimoji="0" lang="en-US" b="0" i="1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" name="TextBox 1556">
              <a:extLst>
                <a:ext uri="{FF2B5EF4-FFF2-40B4-BE49-F238E27FC236}">
                  <a16:creationId xmlns:a16="http://schemas.microsoft.com/office/drawing/2014/main" id="{D96E13F3-690B-141F-6CF4-1A8A3D6467B4}"/>
                </a:ext>
              </a:extLst>
            </p:cNvPr>
            <p:cNvSpPr txBox="1"/>
            <p:nvPr/>
          </p:nvSpPr>
          <p:spPr>
            <a:xfrm>
              <a:off x="8656476" y="1648748"/>
              <a:ext cx="2944752" cy="36576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tIns="45000" rIns="90000" bIns="45000" anchor="t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1" u="none" strike="noStrike" kern="1200" cap="none" spc="-1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/>
                </a:rPr>
                <a:t>FEL Pulse Reconstruction</a:t>
              </a:r>
              <a:endParaRPr kumimoji="0" lang="en-US" b="0" i="1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17" name="PlaceHolder 1">
            <a:extLst>
              <a:ext uri="{FF2B5EF4-FFF2-40B4-BE49-F238E27FC236}">
                <a16:creationId xmlns:a16="http://schemas.microsoft.com/office/drawing/2014/main" id="{DD047FB0-52F0-5681-040E-C7100A00C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160" y="239370"/>
            <a:ext cx="8964360" cy="81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600" b="1" spc="-1" dirty="0">
                <a:solidFill>
                  <a:srgbClr val="000000"/>
                </a:solidFill>
                <a:latin typeface="Aptos" panose="020B0004020202020204" pitchFamily="34" charset="0"/>
              </a:rPr>
              <a:t>Bonus: demonstration of multi-stage amplification scheme</a:t>
            </a:r>
            <a:endParaRPr lang="de-DE" sz="2600" spc="-1" dirty="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5C349AED-A8AF-BE4B-302F-64907A1027B0}"/>
              </a:ext>
            </a:extLst>
          </p:cNvPr>
          <p:cNvSpPr/>
          <p:nvPr/>
        </p:nvSpPr>
        <p:spPr>
          <a:xfrm>
            <a:off x="376869" y="1160165"/>
            <a:ext cx="6418546" cy="81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743040" marR="0" lvl="1" indent="-28584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Char char=""/>
              <a:tabLst/>
              <a:defRPr/>
            </a:pPr>
            <a:r>
              <a:rPr kumimoji="0" lang="en-US" b="0" i="0" u="none" strike="noStrike" kern="1200" cap="none" spc="2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DejaVu Sans"/>
              </a:rPr>
              <a:t>520 eV (shown here) : 4 stages, 1.05 </a:t>
            </a:r>
            <a:r>
              <a:rPr kumimoji="0" lang="en-US" b="0" i="0" u="none" strike="noStrike" kern="1200" cap="none" spc="2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DejaVu Sans"/>
              </a:rPr>
              <a:t>mJ</a:t>
            </a:r>
            <a:r>
              <a:rPr kumimoji="0" lang="en-US" b="0" i="0" u="none" strike="noStrike" kern="1200" cap="none" spc="2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DejaVu Sans"/>
              </a:rPr>
              <a:t>, 2-3 fs rms</a:t>
            </a:r>
            <a:endParaRPr kumimoji="0" lang="en-US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</a:endParaRPr>
          </a:p>
          <a:p>
            <a:pPr marL="743040" marR="0" lvl="1" indent="-28584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Char char=""/>
              <a:tabLst/>
              <a:defRPr/>
            </a:pPr>
            <a:r>
              <a:rPr kumimoji="0" lang="en-US" b="0" i="0" u="none" strike="noStrike" kern="1200" cap="none" spc="2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DejaVu Sans"/>
              </a:rPr>
              <a:t>1 keV: 3 stages, 0.84 </a:t>
            </a:r>
            <a:r>
              <a:rPr kumimoji="0" lang="en-US" b="0" i="0" u="none" strike="noStrike" kern="1200" cap="none" spc="29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DejaVu Sans"/>
              </a:rPr>
              <a:t>mJ</a:t>
            </a:r>
            <a:r>
              <a:rPr kumimoji="0" lang="en-US" b="0" i="0" u="none" strike="noStrike" kern="1200" cap="none" spc="2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DejaVu Sans"/>
              </a:rPr>
              <a:t>, ~2 fs rms</a:t>
            </a:r>
            <a:endParaRPr kumimoji="0" lang="en-US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2E6DDA-7380-0023-C078-CE338FB59AF7}"/>
              </a:ext>
            </a:extLst>
          </p:cNvPr>
          <p:cNvSpPr txBox="1"/>
          <p:nvPr/>
        </p:nvSpPr>
        <p:spPr>
          <a:xfrm>
            <a:off x="6096000" y="1321599"/>
            <a:ext cx="62810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[G. Wang et al, PRL 132, 035002 (2024)]</a:t>
            </a:r>
            <a:endParaRPr kumimoji="0" lang="de-CH" altLang="de-DE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F0D31A-F2B9-F288-E727-1DB194B8D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19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20935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695160" y="1142999"/>
            <a:ext cx="10555936" cy="4442792"/>
          </a:xfrm>
        </p:spPr>
        <p:txBody>
          <a:bodyPr>
            <a:noAutofit/>
          </a:bodyPr>
          <a:lstStyle/>
          <a:p>
            <a:pPr>
              <a:spcBef>
                <a:spcPts val="3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ptos" panose="020B0004020202020204" pitchFamily="34" charset="0"/>
              </a:rPr>
              <a:t>Introduction</a:t>
            </a:r>
          </a:p>
          <a:p>
            <a:pPr>
              <a:spcBef>
                <a:spcPts val="3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ptos" panose="020B0004020202020204" pitchFamily="34" charset="0"/>
              </a:rPr>
              <a:t>High-brightness SASE</a:t>
            </a:r>
          </a:p>
          <a:p>
            <a:pPr>
              <a:spcBef>
                <a:spcPts val="3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ptos" panose="020B0004020202020204" pitchFamily="34" charset="0"/>
              </a:rPr>
              <a:t>Results at </a:t>
            </a:r>
            <a:r>
              <a:rPr lang="en-US" sz="2000" dirty="0" err="1">
                <a:latin typeface="Aptos" panose="020B0004020202020204" pitchFamily="34" charset="0"/>
              </a:rPr>
              <a:t>SwissFEL</a:t>
            </a:r>
            <a:endParaRPr lang="en-US" sz="2000" dirty="0">
              <a:latin typeface="Aptos" panose="020B0004020202020204" pitchFamily="34" charset="0"/>
            </a:endParaRPr>
          </a:p>
          <a:p>
            <a:pPr lvl="1">
              <a:spcBef>
                <a:spcPts val="18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ptos" panose="020B0004020202020204" pitchFamily="34" charset="0"/>
              </a:rPr>
              <a:t>HB-SASE simulations</a:t>
            </a:r>
          </a:p>
          <a:p>
            <a:pPr lvl="1">
              <a:spcBef>
                <a:spcPts val="18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ptos" panose="020B0004020202020204" pitchFamily="34" charset="0"/>
              </a:rPr>
              <a:t>Experimental demonstration of HB-SASE (and MC-SASE)</a:t>
            </a:r>
          </a:p>
          <a:p>
            <a:pPr lvl="1">
              <a:spcBef>
                <a:spcPts val="18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ptos" panose="020B0004020202020204" pitchFamily="34" charset="0"/>
              </a:rPr>
              <a:t>Bonus: mode-locked SASE and fresh-slice multi-stage amplification</a:t>
            </a:r>
          </a:p>
          <a:p>
            <a:pPr>
              <a:spcBef>
                <a:spcPts val="3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ptos" panose="020B0004020202020204" pitchFamily="34" charset="0"/>
              </a:rPr>
              <a:t>Conclusion</a:t>
            </a:r>
          </a:p>
          <a:p>
            <a:pPr lvl="1">
              <a:spcBef>
                <a:spcPts val="3600"/>
              </a:spcBef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10000"/>
              </a:solidFill>
              <a:latin typeface="Aptos" panose="020B0004020202020204" pitchFamily="34" charset="0"/>
            </a:endParaRPr>
          </a:p>
          <a:p>
            <a:pPr lvl="1">
              <a:spcBef>
                <a:spcPts val="3600"/>
              </a:spcBef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10000"/>
              </a:solidFill>
              <a:latin typeface="Aptos" panose="020B0004020202020204" pitchFamily="34" charset="0"/>
            </a:endParaRPr>
          </a:p>
          <a:p>
            <a:pPr>
              <a:spcBef>
                <a:spcPts val="3600"/>
              </a:spcBef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10000"/>
              </a:solidFill>
              <a:latin typeface="Aptos" panose="020B0004020202020204" pitchFamily="34" charset="0"/>
            </a:endParaRPr>
          </a:p>
          <a:p>
            <a:pPr>
              <a:spcBef>
                <a:spcPts val="3600"/>
              </a:spcBef>
              <a:buFont typeface="Wingdings" panose="05000000000000000000" pitchFamily="2" charset="2"/>
              <a:buChar char="§"/>
            </a:pP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5" name="PlaceHolder 1">
            <a:extLst>
              <a:ext uri="{FF2B5EF4-FFF2-40B4-BE49-F238E27FC236}">
                <a16:creationId xmlns:a16="http://schemas.microsoft.com/office/drawing/2014/main" id="{2324C1A4-1D14-8185-65B3-AC5DF9109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160" y="278280"/>
            <a:ext cx="8964360" cy="81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2600" b="1" strike="noStrike" spc="-1" dirty="0">
                <a:solidFill>
                  <a:srgbClr val="000000"/>
                </a:solidFill>
                <a:latin typeface="Aptos"/>
              </a:rPr>
              <a:t>Contents</a:t>
            </a:r>
            <a:endParaRPr lang="de-DE" sz="2600" b="0" strike="noStrike" spc="-1" dirty="0">
              <a:solidFill>
                <a:srgbClr val="000000"/>
              </a:solidFill>
              <a:latin typeface="Aptos"/>
            </a:endParaRP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4BE21A7D-9E6E-155C-2DB2-0DEE919E01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880" y="6404400"/>
            <a:ext cx="1620360" cy="143640"/>
          </a:xfrm>
        </p:spPr>
        <p:txBody>
          <a:bodyPr/>
          <a:lstStyle/>
          <a:p>
            <a:r>
              <a:rPr lang="de-DE"/>
              <a:t>15 Oct 2025</a:t>
            </a:r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628A806-2EC2-C111-1F15-BE16920D8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14600" y="6404400"/>
            <a:ext cx="8044920" cy="143640"/>
          </a:xfrm>
        </p:spPr>
        <p:txBody>
          <a:bodyPr/>
          <a:lstStyle/>
          <a:p>
            <a:r>
              <a:rPr lang="en-US"/>
              <a:t>PSI Center for Accelerator Science and Engineering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8C3AA0-AB01-4A30-A36B-DF74FE72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141B-806C-134B-AEBD-92C81C5280B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9335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695160" y="1142999"/>
            <a:ext cx="10555936" cy="4442792"/>
          </a:xfrm>
        </p:spPr>
        <p:txBody>
          <a:bodyPr>
            <a:noAutofit/>
          </a:bodyPr>
          <a:lstStyle/>
          <a:p>
            <a:pPr>
              <a:spcBef>
                <a:spcPts val="3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ptos" panose="020B0004020202020204" pitchFamily="34" charset="0"/>
              </a:rPr>
              <a:t>Introduction</a:t>
            </a:r>
          </a:p>
          <a:p>
            <a:pPr>
              <a:spcBef>
                <a:spcPts val="3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ptos" panose="020B0004020202020204" pitchFamily="34" charset="0"/>
              </a:rPr>
              <a:t>High-brightness SASE</a:t>
            </a:r>
          </a:p>
          <a:p>
            <a:pPr>
              <a:spcBef>
                <a:spcPts val="3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ptos" panose="020B0004020202020204" pitchFamily="34" charset="0"/>
              </a:rPr>
              <a:t>Results at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Aptos" panose="020B0004020202020204" pitchFamily="34" charset="0"/>
              </a:rPr>
              <a:t>SwissFEL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Aptos" panose="020B0004020202020204" pitchFamily="34" charset="0"/>
            </a:endParaRPr>
          </a:p>
          <a:p>
            <a:pPr lvl="1">
              <a:spcBef>
                <a:spcPts val="18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ptos" panose="020B0004020202020204" pitchFamily="34" charset="0"/>
              </a:rPr>
              <a:t>HB-SASE simulations</a:t>
            </a:r>
          </a:p>
          <a:p>
            <a:pPr lvl="1">
              <a:spcBef>
                <a:spcPts val="18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ptos" panose="020B0004020202020204" pitchFamily="34" charset="0"/>
              </a:rPr>
              <a:t>Experimental demonstration of HB-SASE (and MC-SASE)</a:t>
            </a:r>
          </a:p>
          <a:p>
            <a:pPr lvl="1">
              <a:spcBef>
                <a:spcPts val="18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ptos" panose="020B0004020202020204" pitchFamily="34" charset="0"/>
              </a:rPr>
              <a:t>Bonus: mode-locked SASE and fresh-slice multi-stage amplification</a:t>
            </a:r>
          </a:p>
          <a:p>
            <a:pPr>
              <a:spcBef>
                <a:spcPts val="3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ptos" panose="020B0004020202020204" pitchFamily="34" charset="0"/>
              </a:rPr>
              <a:t>Conclusion</a:t>
            </a:r>
          </a:p>
          <a:p>
            <a:pPr lvl="1">
              <a:spcBef>
                <a:spcPts val="3600"/>
              </a:spcBef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10000"/>
              </a:solidFill>
              <a:latin typeface="Aptos" panose="020B0004020202020204" pitchFamily="34" charset="0"/>
            </a:endParaRPr>
          </a:p>
          <a:p>
            <a:pPr lvl="1">
              <a:spcBef>
                <a:spcPts val="3600"/>
              </a:spcBef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10000"/>
              </a:solidFill>
              <a:latin typeface="Aptos" panose="020B0004020202020204" pitchFamily="34" charset="0"/>
            </a:endParaRPr>
          </a:p>
          <a:p>
            <a:pPr>
              <a:spcBef>
                <a:spcPts val="3600"/>
              </a:spcBef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10000"/>
              </a:solidFill>
              <a:latin typeface="Aptos" panose="020B0004020202020204" pitchFamily="34" charset="0"/>
            </a:endParaRPr>
          </a:p>
          <a:p>
            <a:pPr>
              <a:spcBef>
                <a:spcPts val="3600"/>
              </a:spcBef>
              <a:buFont typeface="Wingdings" panose="05000000000000000000" pitchFamily="2" charset="2"/>
              <a:buChar char="§"/>
            </a:pP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5" name="PlaceHolder 1">
            <a:extLst>
              <a:ext uri="{FF2B5EF4-FFF2-40B4-BE49-F238E27FC236}">
                <a16:creationId xmlns:a16="http://schemas.microsoft.com/office/drawing/2014/main" id="{2324C1A4-1D14-8185-65B3-AC5DF9109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160" y="278280"/>
            <a:ext cx="8964360" cy="81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2600" b="1" strike="noStrike" spc="-1" dirty="0">
                <a:solidFill>
                  <a:srgbClr val="000000"/>
                </a:solidFill>
                <a:latin typeface="Aptos"/>
              </a:rPr>
              <a:t>Contents</a:t>
            </a:r>
            <a:endParaRPr lang="de-DE" sz="2600" b="0" strike="noStrike" spc="-1" dirty="0">
              <a:solidFill>
                <a:srgbClr val="000000"/>
              </a:solidFill>
              <a:latin typeface="Aptos"/>
            </a:endParaRP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4BE21A7D-9E6E-155C-2DB2-0DEE919E01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880" y="6404400"/>
            <a:ext cx="1620360" cy="143640"/>
          </a:xfrm>
        </p:spPr>
        <p:txBody>
          <a:bodyPr/>
          <a:lstStyle/>
          <a:p>
            <a:r>
              <a:rPr lang="de-DE"/>
              <a:t>15 Oct 2025</a:t>
            </a:r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628A806-2EC2-C111-1F15-BE16920D8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14600" y="6404400"/>
            <a:ext cx="8044920" cy="143640"/>
          </a:xfrm>
        </p:spPr>
        <p:txBody>
          <a:bodyPr/>
          <a:lstStyle/>
          <a:p>
            <a:r>
              <a:rPr lang="en-US"/>
              <a:t>PSI Center for Accelerator Science and Engineering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8C3AA0-AB01-4A30-A36B-DF74FE72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141B-806C-134B-AEBD-92C81C5280B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5855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7404341" y="887304"/>
            <a:ext cx="4277739" cy="2550599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pPr marL="0" indent="0" algn="l">
              <a:spcBef>
                <a:spcPts val="1200"/>
              </a:spcBef>
              <a:buNone/>
            </a:pPr>
            <a:r>
              <a:rPr lang="en-US" sz="1800" dirty="0">
                <a:solidFill>
                  <a:srgbClr val="010000"/>
                </a:solidFill>
              </a:rPr>
              <a:t>HB-SASE limitations: </a:t>
            </a:r>
          </a:p>
          <a:p>
            <a:pPr marL="285750" indent="-285750" algn="l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10000"/>
                </a:solidFill>
              </a:rPr>
              <a:t>Requires isochronous chicanes</a:t>
            </a:r>
          </a:p>
          <a:p>
            <a:pPr marL="285750" indent="-285750" algn="l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10000"/>
                </a:solidFill>
              </a:rPr>
              <a:t>Bandwidth improvement limited to about a factor of 10 for standard dispersive chicanes</a:t>
            </a:r>
          </a:p>
          <a:p>
            <a:pPr marL="285750" indent="-285750" algn="l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10000"/>
                </a:solidFill>
              </a:rPr>
              <a:t>Requires small energy spread</a:t>
            </a:r>
          </a:p>
          <a:p>
            <a:pPr marL="285750" indent="-285750" algn="l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10000"/>
                </a:solidFill>
              </a:rPr>
              <a:t>Requires short modules</a:t>
            </a:r>
          </a:p>
          <a:p>
            <a:pPr marL="0" indent="0" algn="l">
              <a:spcBef>
                <a:spcPts val="1200"/>
              </a:spcBef>
              <a:buNone/>
            </a:pPr>
            <a:endParaRPr lang="en-US" sz="1800" dirty="0">
              <a:solidFill>
                <a:srgbClr val="010000"/>
              </a:solidFill>
            </a:endParaRPr>
          </a:p>
          <a:p>
            <a:pPr marL="0" indent="0" algn="l">
              <a:spcBef>
                <a:spcPts val="1200"/>
              </a:spcBef>
              <a:buNone/>
            </a:pPr>
            <a:endParaRPr lang="en-US" sz="1800" dirty="0">
              <a:solidFill>
                <a:srgbClr val="010000"/>
              </a:solidFill>
            </a:endParaRPr>
          </a:p>
          <a:p>
            <a:pPr marL="0" indent="0" algn="l">
              <a:spcBef>
                <a:spcPts val="1200"/>
              </a:spcBef>
              <a:buNone/>
            </a:pPr>
            <a:endParaRPr lang="en-US" sz="1800" dirty="0">
              <a:solidFill>
                <a:srgbClr val="010000"/>
              </a:solidFill>
            </a:endParaRPr>
          </a:p>
          <a:p>
            <a:pPr marL="0" indent="0" algn="l">
              <a:spcBef>
                <a:spcPts val="1200"/>
              </a:spcBef>
              <a:buNone/>
            </a:pPr>
            <a:endParaRPr lang="en-US" sz="1800" dirty="0">
              <a:solidFill>
                <a:srgbClr val="010000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010000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  <p:sp>
        <p:nvSpPr>
          <p:cNvPr id="5" name="PlaceHolder 1">
            <a:extLst>
              <a:ext uri="{FF2B5EF4-FFF2-40B4-BE49-F238E27FC236}">
                <a16:creationId xmlns:a16="http://schemas.microsoft.com/office/drawing/2014/main" id="{2324C1A4-1D14-8185-65B3-AC5DF9109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160" y="278280"/>
            <a:ext cx="8964360" cy="81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2600" b="1" strike="noStrike" spc="-1" dirty="0">
                <a:solidFill>
                  <a:srgbClr val="000000"/>
                </a:solidFill>
                <a:latin typeface="Aptos"/>
              </a:rPr>
              <a:t>Conclusion</a:t>
            </a:r>
            <a:endParaRPr lang="de-DE" sz="2600" b="0" strike="noStrike" spc="-1" dirty="0">
              <a:solidFill>
                <a:srgbClr val="000000"/>
              </a:solidFill>
              <a:latin typeface="Aptos"/>
            </a:endParaRP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4BE21A7D-9E6E-155C-2DB2-0DEE919E01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880" y="6404400"/>
            <a:ext cx="1620360" cy="143640"/>
          </a:xfrm>
        </p:spPr>
        <p:txBody>
          <a:bodyPr/>
          <a:lstStyle/>
          <a:p>
            <a:r>
              <a:rPr lang="de-DE"/>
              <a:t>15 Oct 2025</a:t>
            </a:r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628A806-2EC2-C111-1F15-BE16920D8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14600" y="6404400"/>
            <a:ext cx="8044920" cy="143640"/>
          </a:xfrm>
        </p:spPr>
        <p:txBody>
          <a:bodyPr/>
          <a:lstStyle/>
          <a:p>
            <a:r>
              <a:rPr lang="en-US"/>
              <a:t>PSI Center for Accelerator Science and Engineering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6A2F34-71A1-A714-D31A-2145B73A09E5}"/>
              </a:ext>
            </a:extLst>
          </p:cNvPr>
          <p:cNvSpPr txBox="1"/>
          <p:nvPr/>
        </p:nvSpPr>
        <p:spPr>
          <a:xfrm>
            <a:off x="269546" y="828042"/>
            <a:ext cx="6772171" cy="286232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0" tIns="0" rIns="0" bIns="0" rtlCol="0">
            <a:spAutoFit/>
          </a:bodyPr>
          <a:lstStyle/>
          <a:p>
            <a:pPr marL="0" indent="0" algn="l">
              <a:spcBef>
                <a:spcPts val="1200"/>
              </a:spcBef>
              <a:buNone/>
            </a:pPr>
            <a:r>
              <a:rPr lang="en-US" dirty="0">
                <a:solidFill>
                  <a:srgbClr val="010000"/>
                </a:solidFill>
              </a:rPr>
              <a:t>HB-SASE pros : </a:t>
            </a:r>
          </a:p>
          <a:p>
            <a:pPr marL="285750" indent="-285750" algn="l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10000"/>
                </a:solidFill>
              </a:rPr>
              <a:t>Works for any repetition rate and wavelength</a:t>
            </a:r>
          </a:p>
          <a:p>
            <a:pPr marL="285750" indent="-285750" algn="l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10000"/>
                </a:solidFill>
              </a:rPr>
              <a:t>Compact (only one section) and cost efficient</a:t>
            </a:r>
          </a:p>
          <a:p>
            <a:pPr marL="285750" indent="-285750" algn="l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10000"/>
                </a:solidFill>
              </a:rPr>
              <a:t>Does not require any laser (external seeding) or MC (self seeding)</a:t>
            </a:r>
          </a:p>
          <a:p>
            <a:pPr marL="285750" indent="-285750" algn="l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10000"/>
                </a:solidFill>
              </a:rPr>
              <a:t>Potentially as good as self seeding (with isochronous chicanes)</a:t>
            </a:r>
          </a:p>
          <a:p>
            <a:pPr marL="285750" indent="-285750" algn="l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10000"/>
                </a:solidFill>
              </a:rPr>
              <a:t>Shared hardware with MC/ML-SASE and multi-stage amplification</a:t>
            </a:r>
          </a:p>
          <a:p>
            <a:pPr marL="285750" indent="-285750" algn="l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10000"/>
                </a:solidFill>
              </a:rPr>
              <a:t>Reduction of saturation length via OK for dispersive chicanes</a:t>
            </a:r>
            <a:endParaRPr lang="de-CH" dirty="0"/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3D589FF6-012A-1F47-6CF9-3B10C0542125}"/>
              </a:ext>
            </a:extLst>
          </p:cNvPr>
          <p:cNvSpPr txBox="1">
            <a:spLocks/>
          </p:cNvSpPr>
          <p:nvPr/>
        </p:nvSpPr>
        <p:spPr>
          <a:xfrm>
            <a:off x="7218501" y="3810520"/>
            <a:ext cx="4277739" cy="125321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ptos" panose="020B00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ptos" panose="020B00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ptos" panose="020B00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ptos" panose="020B00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1800" dirty="0">
                <a:solidFill>
                  <a:srgbClr val="010000"/>
                </a:solidFill>
              </a:rPr>
              <a:t>Outlook: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10000"/>
                </a:solidFill>
              </a:rPr>
              <a:t>Compact isochronous chicanes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10000"/>
                </a:solidFill>
              </a:rPr>
              <a:t>e- beams with low energy spread</a:t>
            </a:r>
          </a:p>
          <a:p>
            <a:pPr>
              <a:spcBef>
                <a:spcPts val="1200"/>
              </a:spcBef>
            </a:pPr>
            <a:endParaRPr lang="en-US" sz="1800" dirty="0">
              <a:solidFill>
                <a:srgbClr val="010000"/>
              </a:solidFill>
            </a:endParaRPr>
          </a:p>
          <a:p>
            <a:pPr>
              <a:spcBef>
                <a:spcPts val="1200"/>
              </a:spcBef>
            </a:pPr>
            <a:endParaRPr lang="en-US" sz="1800" dirty="0">
              <a:solidFill>
                <a:srgbClr val="010000"/>
              </a:solidFill>
            </a:endParaRPr>
          </a:p>
          <a:p>
            <a:pPr>
              <a:spcBef>
                <a:spcPts val="1200"/>
              </a:spcBef>
            </a:pPr>
            <a:endParaRPr lang="en-US" sz="1800" dirty="0">
              <a:solidFill>
                <a:srgbClr val="010000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010000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424B47-5342-1F11-C1C2-856433B52A7D}"/>
              </a:ext>
            </a:extLst>
          </p:cNvPr>
          <p:cNvSpPr txBox="1"/>
          <p:nvPr/>
        </p:nvSpPr>
        <p:spPr>
          <a:xfrm flipH="1">
            <a:off x="845081" y="3842092"/>
            <a:ext cx="4703954" cy="113877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dirty="0"/>
              <a:t>Demonstration at Athos: 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Limited by energy spread and beam quality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BW improved a factor of 3</a:t>
            </a:r>
            <a:endParaRPr lang="de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0C5DC7-AF63-6AEA-DB19-13AE2F273D47}"/>
              </a:ext>
            </a:extLst>
          </p:cNvPr>
          <p:cNvSpPr txBox="1"/>
          <p:nvPr/>
        </p:nvSpPr>
        <p:spPr>
          <a:xfrm flipH="1">
            <a:off x="2618492" y="5164683"/>
            <a:ext cx="6457434" cy="113877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dirty="0"/>
              <a:t>Other ideas: 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/>
              <a:t>Use HB-SASE in first section of self-seeding? 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/>
              <a:t>Combine MC/</a:t>
            </a:r>
            <a:r>
              <a:rPr lang="en-US"/>
              <a:t>ML-SASE concepts with </a:t>
            </a:r>
            <a:r>
              <a:rPr lang="en-US" dirty="0"/>
              <a:t>self-seeding?</a:t>
            </a:r>
            <a:endParaRPr lang="de-CH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BCF972-A7CA-67EB-A38C-045F7E433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141B-806C-134B-AEBD-92C81C5280B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8604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B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6E8454-55F8-6D6F-32D7-5B063C7C1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blue and white striped background&#10;&#10;AI-generated content may be incorrect.">
            <a:extLst>
              <a:ext uri="{FF2B5EF4-FFF2-40B4-BE49-F238E27FC236}">
                <a16:creationId xmlns:a16="http://schemas.microsoft.com/office/drawing/2014/main" id="{2D2B16B5-E7A2-1DB7-CE3D-16A976771D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52" y="0"/>
            <a:ext cx="9595396" cy="6453336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5528DF2-7617-5B17-F826-FA16F42E31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837" y="6404573"/>
            <a:ext cx="1620837" cy="14401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zh-SG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15 Oct 2025</a:t>
            </a:r>
            <a:endParaRPr kumimoji="0" lang="de-CH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03956DF-8E85-BE10-D184-CED3A4EAA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PSI Center for Accelerator Science and Engineering</a:t>
            </a:r>
            <a:endParaRPr kumimoji="0" lang="de-CH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6451A7-B414-6836-C53A-495B51F8A9AB}"/>
              </a:ext>
            </a:extLst>
          </p:cNvPr>
          <p:cNvSpPr txBox="1"/>
          <p:nvPr/>
        </p:nvSpPr>
        <p:spPr>
          <a:xfrm>
            <a:off x="2202222" y="5625504"/>
            <a:ext cx="93610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SASE</a:t>
            </a:r>
            <a:endParaRPr kumimoji="0" lang="en-CH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CD38F7-B4B5-6BC2-3033-71BD2518D138}"/>
              </a:ext>
            </a:extLst>
          </p:cNvPr>
          <p:cNvSpPr txBox="1"/>
          <p:nvPr/>
        </p:nvSpPr>
        <p:spPr>
          <a:xfrm>
            <a:off x="4328042" y="5625504"/>
            <a:ext cx="137567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HB-SASE</a:t>
            </a:r>
            <a:endParaRPr kumimoji="0" lang="en-CH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449A10-579D-2BE4-CC6B-BE1B7BB37453}"/>
              </a:ext>
            </a:extLst>
          </p:cNvPr>
          <p:cNvSpPr txBox="1"/>
          <p:nvPr/>
        </p:nvSpPr>
        <p:spPr>
          <a:xfrm>
            <a:off x="6677249" y="5625504"/>
            <a:ext cx="128136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MC-SASE</a:t>
            </a:r>
            <a:endParaRPr kumimoji="0" lang="en-CH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50802D-F5B6-D105-01ED-2B4D711ED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616" y="289921"/>
            <a:ext cx="1127888" cy="504056"/>
          </a:xfrm>
          <a:prstGeom prst="rect">
            <a:avLst/>
          </a:prstGeom>
        </p:spPr>
      </p:pic>
      <p:sp>
        <p:nvSpPr>
          <p:cNvPr id="12" name="Titel 5">
            <a:extLst>
              <a:ext uri="{FF2B5EF4-FFF2-40B4-BE49-F238E27FC236}">
                <a16:creationId xmlns:a16="http://schemas.microsoft.com/office/drawing/2014/main" id="{A3A83772-DFC7-C8D2-B1B5-B17AEDF96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8978" y="3372424"/>
            <a:ext cx="3539242" cy="307777"/>
          </a:xfrm>
          <a:solidFill>
            <a:srgbClr val="000000">
              <a:alpha val="50196"/>
            </a:srgbClr>
          </a:solidFill>
        </p:spPr>
        <p:txBody>
          <a:bodyPr/>
          <a:lstStyle/>
          <a:p>
            <a:pPr algn="ctr"/>
            <a:r>
              <a:rPr lang="en-GB" altLang="zh-SG" sz="2400" dirty="0">
                <a:solidFill>
                  <a:prstClr val="white"/>
                </a:solidFill>
                <a:highlight>
                  <a:srgbClr val="0000FF"/>
                </a:highlight>
              </a:rPr>
              <a:t>Thanks for your attention!</a:t>
            </a:r>
            <a:endParaRPr lang="en-GB" sz="2400" noProof="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914F84-3AA6-BC09-EB19-5DD53651A268}"/>
              </a:ext>
            </a:extLst>
          </p:cNvPr>
          <p:cNvSpPr txBox="1"/>
          <p:nvPr/>
        </p:nvSpPr>
        <p:spPr>
          <a:xfrm>
            <a:off x="9019253" y="5640783"/>
            <a:ext cx="128136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ML-SASE</a:t>
            </a:r>
            <a:endParaRPr kumimoji="0" lang="en-CH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11" name="Titel 5">
            <a:extLst>
              <a:ext uri="{FF2B5EF4-FFF2-40B4-BE49-F238E27FC236}">
                <a16:creationId xmlns:a16="http://schemas.microsoft.com/office/drawing/2014/main" id="{AD803749-C2E5-25B9-9821-C863CCC8DFED}"/>
              </a:ext>
            </a:extLst>
          </p:cNvPr>
          <p:cNvSpPr txBox="1">
            <a:spLocks/>
          </p:cNvSpPr>
          <p:nvPr/>
        </p:nvSpPr>
        <p:spPr>
          <a:xfrm>
            <a:off x="1268562" y="2335524"/>
            <a:ext cx="9340075" cy="307777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SG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FF"/>
                </a:highlight>
                <a:uLnTx/>
                <a:uFillTx/>
                <a:latin typeface="Aptos"/>
                <a:ea typeface="+mj-ea"/>
                <a:cs typeface="+mj-cs"/>
              </a:rPr>
              <a:t>Thanks to all technical groups involved in the operation of </a:t>
            </a:r>
            <a:r>
              <a:rPr kumimoji="0" lang="en-GB" altLang="zh-SG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FF"/>
                </a:highlight>
                <a:uLnTx/>
                <a:uFillTx/>
                <a:latin typeface="Aptos"/>
                <a:ea typeface="+mj-ea"/>
                <a:cs typeface="+mj-cs"/>
              </a:rPr>
              <a:t>SwissFEL</a:t>
            </a:r>
            <a:endParaRPr kumimoji="0" lang="en-GB" altLang="zh-SG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00FF"/>
              </a:highlight>
              <a:uLnTx/>
              <a:uFillTx/>
              <a:latin typeface="Aptos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j-ea"/>
              <a:cs typeface="+mj-cs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0F80F86-B685-AA63-B631-8BC33F42A6EE}"/>
              </a:ext>
            </a:extLst>
          </p:cNvPr>
          <p:cNvSpPr txBox="1">
            <a:spLocks/>
          </p:cNvSpPr>
          <p:nvPr/>
        </p:nvSpPr>
        <p:spPr>
          <a:xfrm>
            <a:off x="2620284" y="1311302"/>
            <a:ext cx="6636632" cy="307777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SG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FF"/>
                </a:highlight>
                <a:uLnTx/>
                <a:uFillTx/>
                <a:latin typeface="Aptos"/>
                <a:ea typeface="+mj-ea"/>
                <a:cs typeface="+mj-cs"/>
              </a:rPr>
              <a:t>Special thanks to </a:t>
            </a:r>
            <a:r>
              <a:rPr kumimoji="0" lang="en-GB" altLang="zh-SG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FF"/>
                </a:highlight>
                <a:uLnTx/>
                <a:uFillTx/>
                <a:latin typeface="Aptos"/>
                <a:ea typeface="+mj-ea"/>
                <a:cs typeface="+mj-cs"/>
              </a:rPr>
              <a:t>Wenxiang</a:t>
            </a:r>
            <a:r>
              <a:rPr kumimoji="0" lang="en-GB" altLang="zh-SG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FF"/>
                </a:highlight>
                <a:uLnTx/>
                <a:uFillTx/>
                <a:latin typeface="Aptos"/>
                <a:ea typeface="+mj-ea"/>
                <a:cs typeface="+mj-cs"/>
              </a:rPr>
              <a:t> Hu and Sven </a:t>
            </a:r>
            <a:r>
              <a:rPr kumimoji="0" lang="en-GB" altLang="zh-SG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FF"/>
                </a:highlight>
                <a:uLnTx/>
                <a:uFillTx/>
                <a:latin typeface="Aptos"/>
                <a:ea typeface="+mj-ea"/>
                <a:cs typeface="+mj-cs"/>
              </a:rPr>
              <a:t>Reiche</a:t>
            </a:r>
            <a:endParaRPr kumimoji="0" lang="en-GB" altLang="zh-SG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00FF"/>
              </a:highlight>
              <a:uLnTx/>
              <a:uFillTx/>
              <a:latin typeface="Aptos"/>
              <a:ea typeface="+mj-ea"/>
              <a:cs typeface="+mj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D45085-8551-4F78-3A10-757423A44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22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44774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695159" y="932992"/>
            <a:ext cx="11311783" cy="5195664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Clr>
                <a:srgbClr val="0070C0"/>
              </a:buClr>
              <a:buNone/>
            </a:pPr>
            <a:r>
              <a:rPr lang="en-US" sz="1900" dirty="0">
                <a:latin typeface="Aptos" panose="020B0004020202020204" pitchFamily="34" charset="0"/>
              </a:rPr>
              <a:t>Many experiments benefit from a high longitudinal coherence and low bandwidth</a:t>
            </a:r>
          </a:p>
          <a:p>
            <a:pPr marL="0" indent="0">
              <a:spcBef>
                <a:spcPts val="1200"/>
              </a:spcBef>
              <a:buClr>
                <a:srgbClr val="0070C0"/>
              </a:buClr>
              <a:buNone/>
            </a:pPr>
            <a:endParaRPr lang="en-US" sz="900" b="1" dirty="0">
              <a:solidFill>
                <a:srgbClr val="0070C0"/>
              </a:solidFill>
              <a:latin typeface="Aptos" panose="020B0004020202020204" pitchFamily="34" charset="0"/>
            </a:endParaRPr>
          </a:p>
          <a:p>
            <a:pPr marL="0" indent="0">
              <a:spcBef>
                <a:spcPts val="1200"/>
              </a:spcBef>
              <a:buClr>
                <a:srgbClr val="0070C0"/>
              </a:buClr>
              <a:buNone/>
            </a:pPr>
            <a:r>
              <a:rPr lang="en-US" sz="1900" b="1" dirty="0">
                <a:solidFill>
                  <a:srgbClr val="0070C0"/>
                </a:solidFill>
                <a:latin typeface="Aptos" panose="020B0004020202020204" pitchFamily="34" charset="0"/>
              </a:rPr>
              <a:t>Ways to improve the longitudinal coherence of SASE-XFELs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en-US" sz="1900" dirty="0">
                <a:latin typeface="Aptos" panose="020B0004020202020204" pitchFamily="34" charset="0"/>
              </a:rPr>
              <a:t>(Filter the signal at the user station with monochromator (MC) </a:t>
            </a:r>
            <a:r>
              <a:rPr lang="en-US" sz="1900" dirty="0">
                <a:latin typeface="Aptos" panose="020B0004020202020204" pitchFamily="34" charset="0"/>
                <a:sym typeface="Wingdings" panose="05000000000000000000" pitchFamily="2" charset="2"/>
              </a:rPr>
              <a:t> significant power loss)</a:t>
            </a:r>
            <a:endParaRPr lang="en-US" sz="1900" dirty="0">
              <a:latin typeface="Aptos" panose="020B0004020202020204" pitchFamily="34" charset="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n-US" sz="500" dirty="0">
              <a:latin typeface="Aptos" panose="020B0004020202020204" pitchFamily="34" charset="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1900" dirty="0">
                <a:latin typeface="Aptos" panose="020B0004020202020204" pitchFamily="34" charset="0"/>
              </a:rPr>
              <a:t>Start the FEL process with a seed: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latin typeface="Aptos" panose="020B0004020202020204" pitchFamily="34" charset="0"/>
              </a:rPr>
              <a:t>Seed power needs to be higher than shot noise power (~kW)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latin typeface="Aptos" panose="020B0004020202020204" pitchFamily="34" charset="0"/>
              </a:rPr>
              <a:t>Seed can be an external laser (external seeding) or a </a:t>
            </a:r>
            <a:r>
              <a:rPr lang="en-US" sz="1900" dirty="0" err="1">
                <a:latin typeface="Aptos" panose="020B0004020202020204" pitchFamily="34" charset="0"/>
              </a:rPr>
              <a:t>monochromatized</a:t>
            </a:r>
            <a:r>
              <a:rPr lang="en-US" sz="1900" dirty="0">
                <a:latin typeface="Aptos" panose="020B0004020202020204" pitchFamily="34" charset="0"/>
              </a:rPr>
              <a:t> SASE radiation (self-seeding)</a:t>
            </a:r>
          </a:p>
          <a:p>
            <a:pPr marL="177800" lvl="1" indent="0">
              <a:buClr>
                <a:srgbClr val="0070C0"/>
              </a:buClr>
              <a:buNone/>
            </a:pPr>
            <a:endParaRPr lang="en-US" sz="500" dirty="0">
              <a:latin typeface="Aptos" panose="020B0004020202020204" pitchFamily="34" charset="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1900" dirty="0">
                <a:latin typeface="Aptos" panose="020B0004020202020204" pitchFamily="34" charset="0"/>
              </a:rPr>
              <a:t>Increase the SASE cooperation length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latin typeface="Aptos" panose="020B0004020202020204" pitchFamily="34" charset="0"/>
              </a:rPr>
              <a:t>Use </a:t>
            </a:r>
            <a:r>
              <a:rPr lang="en-US" sz="1900" b="1" dirty="0">
                <a:solidFill>
                  <a:srgbClr val="00B050"/>
                </a:solidFill>
                <a:latin typeface="Aptos" panose="020B0004020202020204" pitchFamily="34" charset="0"/>
              </a:rPr>
              <a:t>delays</a:t>
            </a:r>
            <a:r>
              <a:rPr lang="en-US" sz="1900" dirty="0">
                <a:latin typeface="Aptos" panose="020B0004020202020204" pitchFamily="34" charset="0"/>
              </a:rPr>
              <a:t>: </a:t>
            </a:r>
            <a:r>
              <a:rPr lang="en-US" sz="1900" b="1" dirty="0">
                <a:latin typeface="Aptos" panose="020B0004020202020204" pitchFamily="34" charset="0"/>
              </a:rPr>
              <a:t>reduce bandwidth with  high-brightness SASE (HB-SASE) </a:t>
            </a:r>
            <a:r>
              <a:rPr lang="en-US" sz="1900" dirty="0">
                <a:latin typeface="Aptos" panose="020B0004020202020204" pitchFamily="34" charset="0"/>
              </a:rPr>
              <a:t>or </a:t>
            </a:r>
            <a:r>
              <a:rPr lang="en-US" sz="1900" i="1" dirty="0">
                <a:latin typeface="Aptos" panose="020B0004020202020204" pitchFamily="34" charset="0"/>
              </a:rPr>
              <a:t>produce frequency combs with mode-coupled (ML) or mode-locked (ML) SASE</a:t>
            </a:r>
            <a:r>
              <a:rPr lang="en-US" sz="1900" dirty="0">
                <a:latin typeface="Aptos" panose="020B0004020202020204" pitchFamily="34" charset="0"/>
              </a:rPr>
              <a:t>. THIS TALK!</a:t>
            </a:r>
            <a:endParaRPr lang="en-US" sz="1900" i="1" dirty="0">
              <a:latin typeface="Aptos" panose="020B0004020202020204" pitchFamily="34" charset="0"/>
            </a:endParaRP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latin typeface="Aptos" panose="020B0004020202020204" pitchFamily="34" charset="0"/>
              </a:rPr>
              <a:t>Use subharmonic lasing 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500" dirty="0">
              <a:latin typeface="Aptos" panose="020B0004020202020204" pitchFamily="34" charset="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1900" dirty="0">
                <a:latin typeface="Aptos" panose="020B0004020202020204" pitchFamily="34" charset="0"/>
              </a:rPr>
              <a:t>Short pulses with a single spike (fully coherent but bandwidth not improved)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n-US" sz="500" dirty="0">
              <a:latin typeface="Aptos" panose="020B0004020202020204" pitchFamily="34" charset="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1900" dirty="0">
                <a:latin typeface="Aptos" panose="020B0004020202020204" pitchFamily="34" charset="0"/>
              </a:rPr>
              <a:t>XFEL oscillator </a:t>
            </a:r>
          </a:p>
          <a:p>
            <a:pPr lvl="1">
              <a:spcBef>
                <a:spcPts val="1200"/>
              </a:spcBef>
            </a:pPr>
            <a:endParaRPr lang="en-US" sz="1900" dirty="0">
              <a:solidFill>
                <a:srgbClr val="010000"/>
              </a:solidFill>
              <a:latin typeface="Aptos" panose="020B0004020202020204" pitchFamily="34" charset="0"/>
            </a:endParaRPr>
          </a:p>
          <a:p>
            <a:pPr lvl="1">
              <a:spcBef>
                <a:spcPts val="1200"/>
              </a:spcBef>
            </a:pPr>
            <a:endParaRPr lang="en-US" sz="1900" dirty="0">
              <a:solidFill>
                <a:srgbClr val="010000"/>
              </a:solidFill>
              <a:latin typeface="Aptos" panose="020B00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1900" dirty="0">
              <a:solidFill>
                <a:srgbClr val="010000"/>
              </a:solidFill>
              <a:latin typeface="Aptos" panose="020B00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1900" dirty="0">
              <a:latin typeface="Aptos" panose="020B0004020202020204" pitchFamily="34" charset="0"/>
            </a:endParaRPr>
          </a:p>
        </p:txBody>
      </p:sp>
      <p:sp>
        <p:nvSpPr>
          <p:cNvPr id="5" name="PlaceHolder 1">
            <a:extLst>
              <a:ext uri="{FF2B5EF4-FFF2-40B4-BE49-F238E27FC236}">
                <a16:creationId xmlns:a16="http://schemas.microsoft.com/office/drawing/2014/main" id="{071B1B0D-828A-D902-CDED-69689E892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160" y="278280"/>
            <a:ext cx="8964360" cy="81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2600" b="1" spc="-1" dirty="0">
                <a:solidFill>
                  <a:srgbClr val="000000"/>
                </a:solidFill>
                <a:latin typeface="Aptos" panose="020B0004020202020204" pitchFamily="34" charset="0"/>
              </a:rPr>
              <a:t>Introduction</a:t>
            </a:r>
            <a:endParaRPr lang="de-DE" sz="2600" b="0" strike="noStrike" spc="-1" dirty="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5E612C1-820C-D6BB-7BDE-A39AEA2D99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880" y="6404400"/>
            <a:ext cx="1620360" cy="14364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/>
              </a:rPr>
              <a:t>15 Oct 2025</a:t>
            </a:r>
            <a:endParaRPr kumimoji="0" lang="en-US" sz="10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1E61D12-2C08-EE3A-6C2C-FA03CF75C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14600" y="6404400"/>
            <a:ext cx="8044920" cy="14364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/>
              </a:rPr>
              <a:t>PSI Center for Accelerator Science and Engineering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E63B33-1517-250C-6037-11369A1A5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141B-806C-134B-AEBD-92C81C5280B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9265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695160" y="1142999"/>
            <a:ext cx="10555936" cy="4442792"/>
          </a:xfrm>
        </p:spPr>
        <p:txBody>
          <a:bodyPr>
            <a:noAutofit/>
          </a:bodyPr>
          <a:lstStyle/>
          <a:p>
            <a:pPr>
              <a:spcBef>
                <a:spcPts val="3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ptos" panose="020B0004020202020204" pitchFamily="34" charset="0"/>
              </a:rPr>
              <a:t>Introduction</a:t>
            </a:r>
          </a:p>
          <a:p>
            <a:pPr>
              <a:spcBef>
                <a:spcPts val="3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ptos" panose="020B0004020202020204" pitchFamily="34" charset="0"/>
              </a:rPr>
              <a:t>High-brightness SASE</a:t>
            </a:r>
          </a:p>
          <a:p>
            <a:pPr>
              <a:spcBef>
                <a:spcPts val="3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ptos" panose="020B0004020202020204" pitchFamily="34" charset="0"/>
              </a:rPr>
              <a:t>Results at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  <a:latin typeface="Aptos" panose="020B0004020202020204" pitchFamily="34" charset="0"/>
              </a:rPr>
              <a:t>SwissFEL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Aptos" panose="020B0004020202020204" pitchFamily="34" charset="0"/>
            </a:endParaRPr>
          </a:p>
          <a:p>
            <a:pPr lvl="1">
              <a:spcBef>
                <a:spcPts val="18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ptos" panose="020B0004020202020204" pitchFamily="34" charset="0"/>
              </a:rPr>
              <a:t>HB-SASE simulations</a:t>
            </a:r>
          </a:p>
          <a:p>
            <a:pPr lvl="1">
              <a:spcBef>
                <a:spcPts val="18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ptos" panose="020B0004020202020204" pitchFamily="34" charset="0"/>
              </a:rPr>
              <a:t>Experimental demonstration of HB-SASE (and MC-SASE)</a:t>
            </a:r>
          </a:p>
          <a:p>
            <a:pPr lvl="1">
              <a:spcBef>
                <a:spcPts val="18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ptos" panose="020B0004020202020204" pitchFamily="34" charset="0"/>
              </a:rPr>
              <a:t>Bonus: mode-locked SASE and fresh-slice multi-stage amplification</a:t>
            </a:r>
          </a:p>
          <a:p>
            <a:pPr>
              <a:spcBef>
                <a:spcPts val="3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ptos" panose="020B0004020202020204" pitchFamily="34" charset="0"/>
              </a:rPr>
              <a:t>Conclusion</a:t>
            </a:r>
          </a:p>
          <a:p>
            <a:pPr lvl="1">
              <a:spcBef>
                <a:spcPts val="3600"/>
              </a:spcBef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10000"/>
              </a:solidFill>
              <a:latin typeface="Aptos" panose="020B0004020202020204" pitchFamily="34" charset="0"/>
            </a:endParaRPr>
          </a:p>
          <a:p>
            <a:pPr lvl="1">
              <a:spcBef>
                <a:spcPts val="3600"/>
              </a:spcBef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10000"/>
              </a:solidFill>
              <a:latin typeface="Aptos" panose="020B0004020202020204" pitchFamily="34" charset="0"/>
            </a:endParaRPr>
          </a:p>
          <a:p>
            <a:pPr>
              <a:spcBef>
                <a:spcPts val="3600"/>
              </a:spcBef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10000"/>
              </a:solidFill>
              <a:latin typeface="Aptos" panose="020B0004020202020204" pitchFamily="34" charset="0"/>
            </a:endParaRPr>
          </a:p>
          <a:p>
            <a:pPr>
              <a:spcBef>
                <a:spcPts val="3600"/>
              </a:spcBef>
              <a:buFont typeface="Wingdings" panose="05000000000000000000" pitchFamily="2" charset="2"/>
              <a:buChar char="§"/>
            </a:pP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5" name="PlaceHolder 1">
            <a:extLst>
              <a:ext uri="{FF2B5EF4-FFF2-40B4-BE49-F238E27FC236}">
                <a16:creationId xmlns:a16="http://schemas.microsoft.com/office/drawing/2014/main" id="{2324C1A4-1D14-8185-65B3-AC5DF9109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160" y="278280"/>
            <a:ext cx="8964360" cy="81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2600" b="1" strike="noStrike" spc="-1" dirty="0">
                <a:solidFill>
                  <a:srgbClr val="000000"/>
                </a:solidFill>
                <a:latin typeface="Aptos"/>
              </a:rPr>
              <a:t>Contents</a:t>
            </a:r>
            <a:endParaRPr lang="de-DE" sz="2600" b="0" strike="noStrike" spc="-1" dirty="0">
              <a:solidFill>
                <a:srgbClr val="000000"/>
              </a:solidFill>
              <a:latin typeface="Aptos"/>
            </a:endParaRP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4BE21A7D-9E6E-155C-2DB2-0DEE919E01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880" y="6404400"/>
            <a:ext cx="1620360" cy="143640"/>
          </a:xfrm>
        </p:spPr>
        <p:txBody>
          <a:bodyPr/>
          <a:lstStyle/>
          <a:p>
            <a:r>
              <a:rPr lang="de-DE"/>
              <a:t>15 Oct 2025</a:t>
            </a:r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628A806-2EC2-C111-1F15-BE16920D8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14600" y="6404400"/>
            <a:ext cx="8044920" cy="143640"/>
          </a:xfrm>
        </p:spPr>
        <p:txBody>
          <a:bodyPr/>
          <a:lstStyle/>
          <a:p>
            <a:r>
              <a:rPr lang="en-US"/>
              <a:t>PSI Center for Accelerator Science and Engineering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8C3AA0-AB01-4A30-A36B-DF74FE72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141B-806C-134B-AEBD-92C81C5280B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9680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4294967295"/>
          </p:nvPr>
        </p:nvSpPr>
        <p:spPr>
          <a:xfrm>
            <a:off x="510096" y="971926"/>
            <a:ext cx="5948644" cy="657225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de-DE" sz="1800" b="1" dirty="0">
                <a:latin typeface="Aptos" panose="020B0004020202020204" pitchFamily="34" charset="0"/>
                <a:ea typeface="ヒラギノ角ゴ Pro W3" charset="-128"/>
                <a:cs typeface="Arial Narrow" pitchFamily="34" charset="0"/>
                <a:sym typeface="Wingdings" pitchFamily="2" charset="2"/>
              </a:rPr>
              <a:t>Enhance coherence length </a:t>
            </a:r>
            <a:r>
              <a:rPr lang="en-US" altLang="de-DE" sz="1800" dirty="0">
                <a:latin typeface="Aptos" panose="020B0004020202020204" pitchFamily="34" charset="0"/>
                <a:ea typeface="ヒラギノ角ゴ Pro W3" charset="-128"/>
                <a:cs typeface="Arial Narrow" pitchFamily="34" charset="0"/>
                <a:sym typeface="Wingdings" pitchFamily="2" charset="2"/>
              </a:rPr>
              <a:t>due to delay of magnetic chicanes placed between every two undulator modules</a:t>
            </a:r>
          </a:p>
          <a:p>
            <a:pPr>
              <a:spcBef>
                <a:spcPct val="0"/>
              </a:spcBef>
            </a:pPr>
            <a:endParaRPr lang="en-US" altLang="de-DE" sz="1800" dirty="0">
              <a:latin typeface="Aptos" panose="020B0004020202020204" pitchFamily="34" charset="0"/>
              <a:ea typeface="ヒラギノ角ゴ Pro W3" charset="-128"/>
              <a:cs typeface="Arial Narrow" pitchFamily="34" charset="0"/>
              <a:sym typeface="Wingdings" pitchFamily="2" charset="2"/>
            </a:endParaRPr>
          </a:p>
          <a:p>
            <a:pPr>
              <a:spcBef>
                <a:spcPct val="0"/>
              </a:spcBef>
            </a:pPr>
            <a:endParaRPr lang="en-US" altLang="de-DE" sz="1800" dirty="0">
              <a:latin typeface="Aptos" panose="020B0004020202020204" pitchFamily="34" charset="0"/>
              <a:ea typeface="ヒラギノ角ゴ Pro W3" charset="-128"/>
              <a:cs typeface="Arial Narrow" pitchFamily="34" charset="0"/>
              <a:sym typeface="Wingdings" pitchFamily="2" charset="2"/>
            </a:endParaRPr>
          </a:p>
          <a:p>
            <a:pPr>
              <a:spcBef>
                <a:spcPct val="0"/>
              </a:spcBef>
            </a:pPr>
            <a:endParaRPr lang="en-US" altLang="de-DE" sz="1800" dirty="0">
              <a:latin typeface="Aptos" panose="020B0004020202020204" pitchFamily="34" charset="0"/>
              <a:ea typeface="ヒラギノ角ゴ Pro W3" charset="-128"/>
              <a:cs typeface="Arial Narrow" pitchFamily="34" charset="0"/>
              <a:sym typeface="Wingdings" pitchFamily="2" charset="2"/>
            </a:endParaRPr>
          </a:p>
          <a:p>
            <a:pPr>
              <a:spcBef>
                <a:spcPct val="0"/>
              </a:spcBef>
            </a:pPr>
            <a:endParaRPr lang="en-US" altLang="de-DE" sz="1800" dirty="0">
              <a:latin typeface="Aptos" panose="020B0004020202020204" pitchFamily="34" charset="0"/>
              <a:ea typeface="ヒラギノ角ゴ Pro W3" charset="-128"/>
              <a:cs typeface="Arial Narrow" pitchFamily="34" charset="0"/>
              <a:sym typeface="Wingdings" pitchFamily="2" charset="2"/>
            </a:endParaRPr>
          </a:p>
          <a:p>
            <a:pPr>
              <a:spcBef>
                <a:spcPct val="0"/>
              </a:spcBef>
            </a:pPr>
            <a:endParaRPr lang="en-US" altLang="de-DE" sz="1800" dirty="0">
              <a:latin typeface="Aptos" panose="020B0004020202020204" pitchFamily="34" charset="0"/>
              <a:ea typeface="ヒラギノ角ゴ Pro W3" charset="-128"/>
              <a:cs typeface="Arial Narrow" pitchFamily="34" charset="0"/>
              <a:sym typeface="Wingdings" pitchFamily="2" charset="2"/>
            </a:endParaRPr>
          </a:p>
          <a:p>
            <a:pPr>
              <a:spcBef>
                <a:spcPct val="0"/>
              </a:spcBef>
            </a:pPr>
            <a:endParaRPr lang="en-US" altLang="de-DE" sz="1800" dirty="0">
              <a:latin typeface="Aptos" panose="020B0004020202020204" pitchFamily="34" charset="0"/>
              <a:ea typeface="ヒラギノ角ゴ Pro W3" charset="-128"/>
              <a:cs typeface="Arial Narrow" pitchFamily="34" charset="0"/>
              <a:sym typeface="Wingdings" pitchFamily="2" charset="2"/>
            </a:endParaRPr>
          </a:p>
          <a:p>
            <a:pPr>
              <a:spcBef>
                <a:spcPct val="0"/>
              </a:spcBef>
            </a:pPr>
            <a:endParaRPr lang="en-US" altLang="de-DE" sz="1800" dirty="0">
              <a:latin typeface="Aptos" panose="020B0004020202020204" pitchFamily="34" charset="0"/>
              <a:ea typeface="ヒラギノ角ゴ Pro W3" charset="-128"/>
              <a:cs typeface="Arial Narrow" pitchFamily="34" charset="0"/>
              <a:sym typeface="Wingdings" pitchFamily="2" charset="2"/>
            </a:endParaRPr>
          </a:p>
          <a:p>
            <a:pPr>
              <a:spcBef>
                <a:spcPct val="0"/>
              </a:spcBef>
            </a:pPr>
            <a:endParaRPr lang="en-US" altLang="de-DE" sz="1800" dirty="0">
              <a:latin typeface="Aptos" panose="020B0004020202020204" pitchFamily="34" charset="0"/>
              <a:ea typeface="ヒラギノ角ゴ Pro W3" charset="-128"/>
              <a:cs typeface="Arial Narrow" pitchFamily="34" charset="0"/>
              <a:sym typeface="Wingdings" pitchFamily="2" charset="2"/>
            </a:endParaRPr>
          </a:p>
          <a:p>
            <a:pPr>
              <a:spcBef>
                <a:spcPct val="0"/>
              </a:spcBef>
            </a:pPr>
            <a:endParaRPr lang="en-US" altLang="de-DE" sz="1800" dirty="0">
              <a:latin typeface="Aptos" panose="020B0004020202020204" pitchFamily="34" charset="0"/>
              <a:ea typeface="ヒラギノ角ゴ Pro W3" charset="-128"/>
              <a:cs typeface="Arial Narrow" pitchFamily="34" charset="0"/>
              <a:sym typeface="Wingdings" pitchFamily="2" charset="2"/>
            </a:endParaRPr>
          </a:p>
          <a:p>
            <a:pPr>
              <a:spcBef>
                <a:spcPct val="0"/>
              </a:spcBef>
            </a:pPr>
            <a:endParaRPr lang="en-US" altLang="de-DE" sz="1800" dirty="0">
              <a:latin typeface="Aptos" panose="020B0004020202020204" pitchFamily="34" charset="0"/>
              <a:ea typeface="ヒラギノ角ゴ Pro W3" charset="-128"/>
              <a:cs typeface="Arial Narrow" pitchFamily="34" charset="0"/>
              <a:sym typeface="Wingdings" pitchFamily="2" charset="2"/>
            </a:endParaRPr>
          </a:p>
          <a:p>
            <a:pPr>
              <a:spcBef>
                <a:spcPct val="0"/>
              </a:spcBef>
            </a:pPr>
            <a:endParaRPr lang="en-US" altLang="de-DE" sz="1800" dirty="0">
              <a:latin typeface="Aptos" panose="020B0004020202020204" pitchFamily="34" charset="0"/>
              <a:ea typeface="ヒラギノ角ゴ Pro W3" charset="-128"/>
              <a:cs typeface="Arial Narrow" pitchFamily="34" charset="0"/>
              <a:sym typeface="Wingdings" pitchFamily="2" charset="2"/>
            </a:endParaRPr>
          </a:p>
          <a:p>
            <a:pPr>
              <a:spcBef>
                <a:spcPct val="0"/>
              </a:spcBef>
            </a:pPr>
            <a:endParaRPr lang="en-US" altLang="de-DE" sz="1800" dirty="0">
              <a:latin typeface="Aptos" panose="020B0004020202020204" pitchFamily="34" charset="0"/>
              <a:ea typeface="ヒラギノ角ゴ Pro W3" charset="-128"/>
              <a:cs typeface="Arial Narrow" pitchFamily="34" charset="0"/>
              <a:sym typeface="Wingdings" pitchFamily="2" charset="2"/>
            </a:endParaRPr>
          </a:p>
          <a:p>
            <a:pPr>
              <a:spcBef>
                <a:spcPct val="0"/>
              </a:spcBef>
            </a:pPr>
            <a:endParaRPr lang="en-US" altLang="de-DE" sz="1800" dirty="0">
              <a:latin typeface="Aptos" panose="020B0004020202020204" pitchFamily="34" charset="0"/>
              <a:ea typeface="ヒラギノ角ゴ Pro W3" charset="-128"/>
              <a:cs typeface="Arial Narrow" pitchFamily="34" charset="0"/>
              <a:sym typeface="Wingdings" pitchFamily="2" charset="2"/>
            </a:endParaRPr>
          </a:p>
          <a:p>
            <a:pPr>
              <a:spcBef>
                <a:spcPct val="0"/>
              </a:spcBef>
            </a:pPr>
            <a:endParaRPr lang="en-US" altLang="de-DE" sz="1800" dirty="0">
              <a:latin typeface="Aptos" panose="020B0004020202020204" pitchFamily="34" charset="0"/>
              <a:ea typeface="ヒラギノ角ゴ Pro W3" charset="-128"/>
              <a:cs typeface="Arial Narrow" pitchFamily="34" charset="0"/>
              <a:sym typeface="Wingdings" pitchFamily="2" charset="2"/>
            </a:endParaRPr>
          </a:p>
          <a:p>
            <a:pPr>
              <a:spcBef>
                <a:spcPct val="0"/>
              </a:spcBef>
            </a:pPr>
            <a:endParaRPr lang="en-US" altLang="de-DE" sz="1800" dirty="0">
              <a:latin typeface="Aptos" panose="020B0004020202020204" pitchFamily="34" charset="0"/>
              <a:ea typeface="ヒラギノ角ゴ Pro W3" charset="-128"/>
              <a:cs typeface="Arial Narrow" pitchFamily="34" charset="0"/>
              <a:sym typeface="Wingdings" pitchFamily="2" charset="2"/>
            </a:endParaRPr>
          </a:p>
          <a:p>
            <a:pPr>
              <a:spcBef>
                <a:spcPct val="0"/>
              </a:spcBef>
            </a:pPr>
            <a:endParaRPr lang="en-US" altLang="de-DE" sz="1800" dirty="0">
              <a:latin typeface="Aptos" panose="020B0004020202020204" pitchFamily="34" charset="0"/>
              <a:ea typeface="ヒラギノ角ゴ Pro W3" charset="-128"/>
              <a:cs typeface="Arial Narrow" pitchFamily="34" charset="0"/>
              <a:sym typeface="Wingdings" pitchFamily="2" charset="2"/>
            </a:endParaRPr>
          </a:p>
          <a:p>
            <a:pPr>
              <a:spcBef>
                <a:spcPct val="0"/>
              </a:spcBef>
            </a:pPr>
            <a:endParaRPr lang="en-US" altLang="de-DE" sz="1800" dirty="0">
              <a:latin typeface="Aptos" panose="020B0004020202020204" pitchFamily="34" charset="0"/>
              <a:ea typeface="ヒラギノ角ゴ Pro W3" charset="-128"/>
              <a:cs typeface="Arial Narrow" pitchFamily="34" charset="0"/>
              <a:sym typeface="Wingdings" pitchFamily="2" charset="2"/>
            </a:endParaRPr>
          </a:p>
          <a:p>
            <a:pPr>
              <a:spcBef>
                <a:spcPct val="0"/>
              </a:spcBef>
            </a:pPr>
            <a:endParaRPr lang="en-US" altLang="de-DE" sz="1800" dirty="0">
              <a:latin typeface="Aptos" panose="020B0004020202020204" pitchFamily="34" charset="0"/>
              <a:ea typeface="ヒラギノ角ゴ Pro W3" charset="-128"/>
              <a:cs typeface="Arial Narrow" pitchFamily="34" charset="0"/>
              <a:sym typeface="Wingdings" pitchFamily="2" charset="2"/>
            </a:endParaRPr>
          </a:p>
          <a:p>
            <a:pPr>
              <a:spcBef>
                <a:spcPct val="0"/>
              </a:spcBef>
            </a:pPr>
            <a:endParaRPr lang="en-US" altLang="de-DE" sz="1800" dirty="0">
              <a:latin typeface="Aptos" panose="020B0004020202020204" pitchFamily="34" charset="0"/>
              <a:ea typeface="ヒラギノ角ゴ Pro W3" charset="-128"/>
              <a:cs typeface="Arial Narrow" pitchFamily="34" charset="0"/>
              <a:sym typeface="Wingdings" pitchFamily="2" charset="2"/>
            </a:endParaRPr>
          </a:p>
          <a:p>
            <a:pPr>
              <a:spcBef>
                <a:spcPct val="0"/>
              </a:spcBef>
            </a:pPr>
            <a:endParaRPr lang="en-US" altLang="de-DE" sz="1800" dirty="0">
              <a:latin typeface="Aptos" panose="020B0004020202020204" pitchFamily="34" charset="0"/>
              <a:ea typeface="ヒラギノ角ゴ Pro W3" charset="-128"/>
              <a:cs typeface="Arial Narrow" pitchFamily="34" charset="0"/>
              <a:sym typeface="Wingdings" pitchFamily="2" charset="2"/>
            </a:endParaRPr>
          </a:p>
          <a:p>
            <a:pPr>
              <a:spcBef>
                <a:spcPct val="0"/>
              </a:spcBef>
            </a:pPr>
            <a:endParaRPr lang="en-US" altLang="de-DE" sz="1800" dirty="0">
              <a:latin typeface="Aptos" panose="020B0004020202020204" pitchFamily="34" charset="0"/>
              <a:ea typeface="ヒラギノ角ゴ Pro W3" charset="-128"/>
              <a:cs typeface="Arial Narrow" pitchFamily="34" charset="0"/>
              <a:sym typeface="Wingdings" pitchFamily="2" charset="2"/>
            </a:endParaRPr>
          </a:p>
          <a:p>
            <a:pPr>
              <a:spcBef>
                <a:spcPct val="0"/>
              </a:spcBef>
            </a:pPr>
            <a:endParaRPr lang="en-US" altLang="de-DE" sz="1800" dirty="0">
              <a:latin typeface="Aptos" panose="020B0004020202020204" pitchFamily="34" charset="0"/>
              <a:ea typeface="ヒラギノ角ゴ Pro W3" charset="-128"/>
              <a:cs typeface="Arial Narrow" pitchFamily="34" charset="0"/>
              <a:sym typeface="Wingdings" pitchFamily="2" charset="2"/>
            </a:endParaRPr>
          </a:p>
          <a:p>
            <a:pPr>
              <a:spcBef>
                <a:spcPct val="0"/>
              </a:spcBef>
            </a:pPr>
            <a:endParaRPr lang="en-US" altLang="de-DE" sz="1800" dirty="0">
              <a:latin typeface="Aptos" panose="020B0004020202020204" pitchFamily="34" charset="0"/>
              <a:ea typeface="ヒラギノ角ゴ Pro W3" charset="-128"/>
              <a:cs typeface="Arial Narrow" pitchFamily="34" charset="0"/>
              <a:sym typeface="Wingdings" pitchFamily="2" charset="2"/>
            </a:endParaRPr>
          </a:p>
          <a:p>
            <a:pPr>
              <a:spcBef>
                <a:spcPct val="0"/>
              </a:spcBef>
            </a:pPr>
            <a:endParaRPr lang="en-US" altLang="de-DE" sz="1800" dirty="0">
              <a:latin typeface="Aptos" panose="020B0004020202020204" pitchFamily="34" charset="0"/>
              <a:ea typeface="ヒラギノ角ゴ Pro W3" charset="-128"/>
              <a:cs typeface="Arial Narrow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15B6DAC-1A6E-0BC5-98CC-48E3BFD2F085}"/>
              </a:ext>
            </a:extLst>
          </p:cNvPr>
          <p:cNvGrpSpPr/>
          <p:nvPr/>
        </p:nvGrpSpPr>
        <p:grpSpPr>
          <a:xfrm>
            <a:off x="511217" y="1947475"/>
            <a:ext cx="1642467" cy="530851"/>
            <a:chOff x="9835227" y="3291068"/>
            <a:chExt cx="1642467" cy="530851"/>
          </a:xfrm>
        </p:grpSpPr>
        <p:sp>
          <p:nvSpPr>
            <p:cNvPr id="37" name="Right Arrow 36"/>
            <p:cNvSpPr/>
            <p:nvPr/>
          </p:nvSpPr>
          <p:spPr bwMode="auto">
            <a:xfrm>
              <a:off x="9835227" y="3364116"/>
              <a:ext cx="216024" cy="144016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Right Arrow 37"/>
            <p:cNvSpPr/>
            <p:nvPr/>
          </p:nvSpPr>
          <p:spPr bwMode="auto">
            <a:xfrm>
              <a:off x="9835227" y="3652148"/>
              <a:ext cx="216024" cy="144016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61" name="TextBox 38"/>
            <p:cNvSpPr txBox="1">
              <a:spLocks noChangeArrowheads="1"/>
            </p:cNvSpPr>
            <p:nvPr/>
          </p:nvSpPr>
          <p:spPr bwMode="auto">
            <a:xfrm>
              <a:off x="10151562" y="3291068"/>
              <a:ext cx="1326132" cy="530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altLang="de-DE" sz="1600" i="1" dirty="0">
                  <a:latin typeface="Aptos" panose="020B0004020202020204" pitchFamily="34" charset="0"/>
                </a:rPr>
                <a:t>Delay</a:t>
              </a:r>
            </a:p>
            <a:p>
              <a:pPr>
                <a:lnSpc>
                  <a:spcPct val="110000"/>
                </a:lnSpc>
              </a:pPr>
              <a:r>
                <a:rPr lang="en-US" altLang="de-DE" sz="1600" i="1" dirty="0">
                  <a:latin typeface="Aptos" panose="020B0004020202020204" pitchFamily="34" charset="0"/>
                </a:rPr>
                <a:t>FEL interaction</a:t>
              </a:r>
            </a:p>
          </p:txBody>
        </p:sp>
      </p:grpSp>
      <p:sp>
        <p:nvSpPr>
          <p:cNvPr id="10267" name="TextBox 11"/>
          <p:cNvSpPr txBox="1">
            <a:spLocks noChangeArrowheads="1"/>
          </p:cNvSpPr>
          <p:nvPr/>
        </p:nvSpPr>
        <p:spPr bwMode="auto">
          <a:xfrm>
            <a:off x="6458740" y="490849"/>
            <a:ext cx="44957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9pPr>
          </a:lstStyle>
          <a:p>
            <a:r>
              <a:rPr lang="en-US" altLang="de-DE" sz="1600" i="1" dirty="0">
                <a:latin typeface="Aptos" panose="020B0004020202020204" pitchFamily="34" charset="0"/>
              </a:rPr>
              <a:t>[B. W. J. McNeil et al, PRL</a:t>
            </a:r>
            <a:r>
              <a:rPr lang="hu-HU" altLang="de-DE" sz="1600" i="1" dirty="0">
                <a:latin typeface="Aptos" panose="020B0004020202020204" pitchFamily="34" charset="0"/>
              </a:rPr>
              <a:t> 110, 134802</a:t>
            </a:r>
            <a:r>
              <a:rPr lang="de-CH" altLang="de-DE" sz="1600" i="1" dirty="0">
                <a:latin typeface="Aptos" panose="020B0004020202020204" pitchFamily="34" charset="0"/>
              </a:rPr>
              <a:t> (2013)</a:t>
            </a:r>
            <a:r>
              <a:rPr lang="hu-HU" altLang="de-DE" sz="1600" i="1" dirty="0">
                <a:latin typeface="Aptos" panose="020B0004020202020204" pitchFamily="34" charset="0"/>
              </a:rPr>
              <a:t>]</a:t>
            </a:r>
            <a:endParaRPr lang="en-US" altLang="de-DE" sz="1600" i="1" dirty="0">
              <a:latin typeface="Aptos" panose="020B0004020202020204" pitchFamily="34" charset="0"/>
            </a:endParaRPr>
          </a:p>
        </p:txBody>
      </p:sp>
      <p:sp>
        <p:nvSpPr>
          <p:cNvPr id="15" name="PlaceHolder 1">
            <a:extLst>
              <a:ext uri="{FF2B5EF4-FFF2-40B4-BE49-F238E27FC236}">
                <a16:creationId xmlns:a16="http://schemas.microsoft.com/office/drawing/2014/main" id="{6CA5A6C9-C11C-D149-843F-E7EC0D1C6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160" y="278280"/>
            <a:ext cx="8964360" cy="42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2600" b="1" strike="noStrike" spc="-1" dirty="0">
                <a:solidFill>
                  <a:srgbClr val="000000"/>
                </a:solidFill>
                <a:latin typeface="Aptos"/>
              </a:rPr>
              <a:t>High-brightness (HB) SASE</a:t>
            </a:r>
            <a:endParaRPr lang="de-DE" sz="2600" b="0" strike="noStrike" spc="-1" dirty="0">
              <a:solidFill>
                <a:srgbClr val="000000"/>
              </a:solidFill>
              <a:latin typeface="Aptos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81592EE6-2267-76C5-7ED6-CC6E067E8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8053" y="917647"/>
            <a:ext cx="3510211" cy="6369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BA17FF3-42D7-4E06-0DB3-96B1D3BEA16D}"/>
              </a:ext>
            </a:extLst>
          </p:cNvPr>
          <p:cNvSpPr txBox="1"/>
          <p:nvPr/>
        </p:nvSpPr>
        <p:spPr>
          <a:xfrm>
            <a:off x="248514" y="3074969"/>
            <a:ext cx="5867443" cy="321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de-DE" dirty="0">
                <a:latin typeface="Aptos" panose="020B0004020202020204" pitchFamily="34" charset="0"/>
                <a:ea typeface="ヒラギノ角ゴ Pro W3" charset="-128"/>
                <a:cs typeface="Arial Narrow" pitchFamily="34" charset="0"/>
                <a:sym typeface="Wingdings" pitchFamily="2" charset="2"/>
              </a:rPr>
              <a:t>It can achieve close to Fourier-limited pulses with BW reduced</a:t>
            </a:r>
            <a:r>
              <a:rPr lang="en-US" altLang="de-DE" sz="1800" dirty="0">
                <a:latin typeface="Aptos" panose="020B0004020202020204" pitchFamily="34" charset="0"/>
                <a:ea typeface="ヒラギノ角ゴ Pro W3" charset="-128"/>
                <a:cs typeface="Arial Narrow" pitchFamily="34" charset="0"/>
                <a:sym typeface="Wingdings" pitchFamily="2" charset="2"/>
              </a:rPr>
              <a:t> by two orders of magnitude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de-DE" sz="1800" dirty="0">
                <a:latin typeface="Aptos" panose="020B0004020202020204" pitchFamily="34" charset="0"/>
                <a:ea typeface="ヒラギノ角ゴ Pro W3" charset="-128"/>
                <a:cs typeface="Arial Narrow" pitchFamily="34" charset="0"/>
                <a:sym typeface="Wingdings" pitchFamily="2" charset="2"/>
              </a:rPr>
              <a:t>It works for any repetition rate and wavelength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de-DE" dirty="0">
                <a:latin typeface="Aptos" panose="020B0004020202020204" pitchFamily="34" charset="0"/>
                <a:ea typeface="ヒラギノ角ゴ Pro W3" charset="-128"/>
                <a:cs typeface="Arial Narrow" pitchFamily="34" charset="0"/>
                <a:sym typeface="Wingdings" pitchFamily="2" charset="2"/>
              </a:rPr>
              <a:t>Compact (only one stage)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de-DE" sz="1800" dirty="0">
                <a:latin typeface="Aptos" panose="020B0004020202020204" pitchFamily="34" charset="0"/>
                <a:ea typeface="ヒラギノ角ゴ Pro W3" charset="-128"/>
                <a:cs typeface="Arial Narrow" pitchFamily="34" charset="0"/>
                <a:sym typeface="Wingdings" pitchFamily="2" charset="2"/>
              </a:rPr>
              <a:t>Does not require external lase</a:t>
            </a:r>
            <a:r>
              <a:rPr lang="en-US" altLang="de-DE" dirty="0">
                <a:latin typeface="Aptos" panose="020B0004020202020204" pitchFamily="34" charset="0"/>
                <a:ea typeface="ヒラギノ角ゴ Pro W3" charset="-128"/>
                <a:cs typeface="Arial Narrow" pitchFamily="34" charset="0"/>
                <a:sym typeface="Wingdings" pitchFamily="2" charset="2"/>
              </a:rPr>
              <a:t>r or monochromator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de-DE" dirty="0">
                <a:latin typeface="Aptos" panose="020B0004020202020204" pitchFamily="34" charset="0"/>
                <a:ea typeface="ヒラギノ角ゴ Pro W3" charset="-128"/>
                <a:cs typeface="Arial Narrow" pitchFamily="34" charset="0"/>
                <a:sym typeface="Wingdings" pitchFamily="2" charset="2"/>
              </a:rPr>
              <a:t>Requires isochronous chicanes (for best performance) and short undulator modules </a:t>
            </a:r>
            <a:r>
              <a:rPr lang="en-US" altLang="de-DE" sz="1600" dirty="0">
                <a:latin typeface="Aptos" panose="020B0004020202020204" pitchFamily="34" charset="0"/>
                <a:ea typeface="ヒラギノ角ゴ Pro W3" charset="-128"/>
                <a:cs typeface="Arial Narrow" pitchFamily="34" charset="0"/>
                <a:sym typeface="Wingdings" pitchFamily="2" charset="2"/>
              </a:rPr>
              <a:t>(module length must be shorter or comparable to gain length)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000"/>
                </a:solidFill>
                <a:latin typeface="Aptos" panose="020B0004020202020204" pitchFamily="34" charset="0"/>
              </a:rPr>
              <a:t>Electron beam energy jitter translates to photon energy jitter (but not to intensity jitter), as in normal operation</a:t>
            </a:r>
            <a:endParaRPr lang="en-US" altLang="de-DE" sz="1800" dirty="0">
              <a:latin typeface="Aptos" panose="020B0004020202020204" pitchFamily="34" charset="0"/>
              <a:ea typeface="ヒラギノ角ゴ Pro W3" charset="-128"/>
              <a:cs typeface="Arial Narrow" pitchFamily="34" charset="0"/>
              <a:sym typeface="Wingdings" pitchFamily="2" charset="2"/>
            </a:endParaRPr>
          </a:p>
        </p:txBody>
      </p:sp>
      <p:pic>
        <p:nvPicPr>
          <p:cNvPr id="20" name="Picture 19" descr="A graph of a function&#10;&#10;AI-generated content may be incorrect.">
            <a:extLst>
              <a:ext uri="{FF2B5EF4-FFF2-40B4-BE49-F238E27FC236}">
                <a16:creationId xmlns:a16="http://schemas.microsoft.com/office/drawing/2014/main" id="{5D45E1FE-940A-AB81-4D02-782900C38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136" y="4600699"/>
            <a:ext cx="3905250" cy="1921383"/>
          </a:xfrm>
          <a:prstGeom prst="rect">
            <a:avLst/>
          </a:prstGeom>
        </p:spPr>
      </p:pic>
      <p:sp>
        <p:nvSpPr>
          <p:cNvPr id="21" name="TextBox 11">
            <a:extLst>
              <a:ext uri="{FF2B5EF4-FFF2-40B4-BE49-F238E27FC236}">
                <a16:creationId xmlns:a16="http://schemas.microsoft.com/office/drawing/2014/main" id="{0F52451B-8644-C7D3-EE4C-C5D7A26D2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88388" y="3767570"/>
            <a:ext cx="122471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9pPr>
          </a:lstStyle>
          <a:p>
            <a:r>
              <a:rPr lang="en-US" altLang="de-DE" sz="1600" i="1" dirty="0">
                <a:latin typeface="Aptos" panose="020B0004020202020204" pitchFamily="34" charset="0"/>
              </a:rPr>
              <a:t>Simulations (McNeil et al)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9231A05-0E16-F85C-DB7D-385B2E7986C0}"/>
              </a:ext>
            </a:extLst>
          </p:cNvPr>
          <p:cNvGrpSpPr/>
          <p:nvPr/>
        </p:nvGrpSpPr>
        <p:grpSpPr>
          <a:xfrm>
            <a:off x="2753846" y="1817471"/>
            <a:ext cx="8656700" cy="715790"/>
            <a:chOff x="430972" y="2731225"/>
            <a:chExt cx="8656700" cy="715790"/>
          </a:xfrm>
        </p:grpSpPr>
        <p:sp>
          <p:nvSpPr>
            <p:cNvPr id="23" name="TextBox 6">
              <a:extLst>
                <a:ext uri="{FF2B5EF4-FFF2-40B4-BE49-F238E27FC236}">
                  <a16:creationId xmlns:a16="http://schemas.microsoft.com/office/drawing/2014/main" id="{922CDAFC-D392-1503-00C1-2BABC3FB7D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973" y="2731225"/>
              <a:ext cx="429733" cy="260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altLang="de-DE" sz="1600" dirty="0">
                  <a:latin typeface="Aptos" panose="020B0004020202020204" pitchFamily="34" charset="0"/>
                </a:rPr>
                <a:t>Field</a:t>
              </a:r>
            </a:p>
          </p:txBody>
        </p:sp>
        <p:sp>
          <p:nvSpPr>
            <p:cNvPr id="24" name="TextBox 7">
              <a:extLst>
                <a:ext uri="{FF2B5EF4-FFF2-40B4-BE49-F238E27FC236}">
                  <a16:creationId xmlns:a16="http://schemas.microsoft.com/office/drawing/2014/main" id="{00DB389D-66F8-61E7-38DA-668DE5A189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972" y="3163025"/>
              <a:ext cx="836768" cy="260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altLang="de-DE" sz="1600">
                  <a:latin typeface="Aptos" panose="020B0004020202020204" pitchFamily="34" charset="0"/>
                </a:rPr>
                <a:t>Bunching</a:t>
              </a:r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2681C4DA-99DD-9266-C7AE-31FCB78C8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9972" y="3205715"/>
              <a:ext cx="247650" cy="228600"/>
            </a:xfrm>
            <a:custGeom>
              <a:avLst/>
              <a:gdLst>
                <a:gd name="T0" fmla="*/ 0 w 247650"/>
                <a:gd name="T1" fmla="*/ 215650 h 228630"/>
                <a:gd name="T2" fmla="*/ 139700 w 247650"/>
                <a:gd name="T3" fmla="*/ 30 h 228630"/>
                <a:gd name="T4" fmla="*/ 247650 w 247650"/>
                <a:gd name="T5" fmla="*/ 228330 h 2286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7650" h="228630">
                  <a:moveTo>
                    <a:pt x="0" y="215930"/>
                  </a:moveTo>
                  <a:cubicBezTo>
                    <a:pt x="49212" y="106921"/>
                    <a:pt x="98425" y="-2087"/>
                    <a:pt x="139700" y="30"/>
                  </a:cubicBezTo>
                  <a:cubicBezTo>
                    <a:pt x="180975" y="2147"/>
                    <a:pt x="247650" y="228630"/>
                    <a:pt x="247650" y="228630"/>
                  </a:cubicBezTo>
                </a:path>
              </a:pathLst>
            </a:cu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F52A7683-183C-3D4E-0AF8-19C9AE910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9972" y="2786615"/>
              <a:ext cx="247650" cy="228600"/>
            </a:xfrm>
            <a:custGeom>
              <a:avLst/>
              <a:gdLst>
                <a:gd name="T0" fmla="*/ 0 w 247650"/>
                <a:gd name="T1" fmla="*/ 215650 h 228630"/>
                <a:gd name="T2" fmla="*/ 139700 w 247650"/>
                <a:gd name="T3" fmla="*/ 30 h 228630"/>
                <a:gd name="T4" fmla="*/ 247650 w 247650"/>
                <a:gd name="T5" fmla="*/ 228330 h 2286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7650" h="228630">
                  <a:moveTo>
                    <a:pt x="0" y="215930"/>
                  </a:moveTo>
                  <a:cubicBezTo>
                    <a:pt x="49212" y="106921"/>
                    <a:pt x="98425" y="-2087"/>
                    <a:pt x="139700" y="30"/>
                  </a:cubicBezTo>
                  <a:cubicBezTo>
                    <a:pt x="180975" y="2147"/>
                    <a:pt x="247650" y="228630"/>
                    <a:pt x="247650" y="228630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DFADF90-C487-C639-B2E5-1B6F44DDB1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1773" y="2799315"/>
              <a:ext cx="752475" cy="647700"/>
              <a:chOff x="1619672" y="2289175"/>
              <a:chExt cx="752053" cy="647700"/>
            </a:xfrm>
          </p:grpSpPr>
          <p:sp>
            <p:nvSpPr>
              <p:cNvPr id="57" name="Freeform 13">
                <a:extLst>
                  <a:ext uri="{FF2B5EF4-FFF2-40B4-BE49-F238E27FC236}">
                    <a16:creationId xmlns:a16="http://schemas.microsoft.com/office/drawing/2014/main" id="{EA3BB163-9278-2623-CF9D-9C0FFD07F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8175" y="2708275"/>
                <a:ext cx="247650" cy="228600"/>
              </a:xfrm>
              <a:custGeom>
                <a:avLst/>
                <a:gdLst>
                  <a:gd name="T0" fmla="*/ 0 w 247650"/>
                  <a:gd name="T1" fmla="*/ 215650 h 228630"/>
                  <a:gd name="T2" fmla="*/ 139700 w 247650"/>
                  <a:gd name="T3" fmla="*/ 30 h 228630"/>
                  <a:gd name="T4" fmla="*/ 247650 w 247650"/>
                  <a:gd name="T5" fmla="*/ 228330 h 2286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7650" h="228630">
                    <a:moveTo>
                      <a:pt x="0" y="215930"/>
                    </a:moveTo>
                    <a:cubicBezTo>
                      <a:pt x="49212" y="106921"/>
                      <a:pt x="98425" y="-2087"/>
                      <a:pt x="139700" y="30"/>
                    </a:cubicBezTo>
                    <a:cubicBezTo>
                      <a:pt x="180975" y="2147"/>
                      <a:pt x="247650" y="228630"/>
                      <a:pt x="247650" y="228630"/>
                    </a:cubicBezTo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9" name="Freeform 14">
                <a:extLst>
                  <a:ext uri="{FF2B5EF4-FFF2-40B4-BE49-F238E27FC236}">
                    <a16:creationId xmlns:a16="http://schemas.microsoft.com/office/drawing/2014/main" id="{FC60EAD6-8E53-EC5B-F0D9-B6509134C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4075" y="2289175"/>
                <a:ext cx="247650" cy="228600"/>
              </a:xfrm>
              <a:custGeom>
                <a:avLst/>
                <a:gdLst>
                  <a:gd name="T0" fmla="*/ 0 w 247650"/>
                  <a:gd name="T1" fmla="*/ 215650 h 228630"/>
                  <a:gd name="T2" fmla="*/ 139700 w 247650"/>
                  <a:gd name="T3" fmla="*/ 30 h 228630"/>
                  <a:gd name="T4" fmla="*/ 247650 w 247650"/>
                  <a:gd name="T5" fmla="*/ 228330 h 2286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7650" h="228630">
                    <a:moveTo>
                      <a:pt x="0" y="215930"/>
                    </a:moveTo>
                    <a:cubicBezTo>
                      <a:pt x="49212" y="106921"/>
                      <a:pt x="98425" y="-2087"/>
                      <a:pt x="139700" y="30"/>
                    </a:cubicBezTo>
                    <a:cubicBezTo>
                      <a:pt x="180975" y="2147"/>
                      <a:pt x="247650" y="228630"/>
                      <a:pt x="247650" y="228630"/>
                    </a:cubicBezTo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0" name="Right Arrow 29">
                <a:extLst>
                  <a:ext uri="{FF2B5EF4-FFF2-40B4-BE49-F238E27FC236}">
                    <a16:creationId xmlns:a16="http://schemas.microsoft.com/office/drawing/2014/main" id="{FDCCB12F-BCC6-DAFB-8969-7613FF47187B}"/>
                  </a:ext>
                </a:extLst>
              </p:cNvPr>
              <p:cNvSpPr/>
              <p:nvPr/>
            </p:nvSpPr>
            <p:spPr bwMode="auto">
              <a:xfrm>
                <a:off x="1619672" y="2564904"/>
                <a:ext cx="216024" cy="144016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34ADB6C-78AE-29B9-67A1-E0259A0101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3936" y="2786615"/>
              <a:ext cx="936625" cy="647700"/>
              <a:chOff x="2411760" y="2276475"/>
              <a:chExt cx="936278" cy="647700"/>
            </a:xfrm>
          </p:grpSpPr>
          <p:sp>
            <p:nvSpPr>
              <p:cNvPr id="54" name="Freeform 16">
                <a:extLst>
                  <a:ext uri="{FF2B5EF4-FFF2-40B4-BE49-F238E27FC236}">
                    <a16:creationId xmlns:a16="http://schemas.microsoft.com/office/drawing/2014/main" id="{C6BF4FEB-F18E-5F92-D681-BDFAC32B5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3213" y="2695575"/>
                <a:ext cx="504825" cy="228600"/>
              </a:xfrm>
              <a:custGeom>
                <a:avLst/>
                <a:gdLst>
                  <a:gd name="T0" fmla="*/ 0 w 247650"/>
                  <a:gd name="T1" fmla="*/ 215650 h 228630"/>
                  <a:gd name="T2" fmla="*/ 352258603 w 247650"/>
                  <a:gd name="T3" fmla="*/ 30 h 228630"/>
                  <a:gd name="T4" fmla="*/ 624459130 w 247650"/>
                  <a:gd name="T5" fmla="*/ 228330 h 2286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7650" h="228630">
                    <a:moveTo>
                      <a:pt x="0" y="215930"/>
                    </a:moveTo>
                    <a:cubicBezTo>
                      <a:pt x="49212" y="106921"/>
                      <a:pt x="98425" y="-2087"/>
                      <a:pt x="139700" y="30"/>
                    </a:cubicBezTo>
                    <a:cubicBezTo>
                      <a:pt x="180975" y="2147"/>
                      <a:pt x="247650" y="228630"/>
                      <a:pt x="247650" y="228630"/>
                    </a:cubicBezTo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5" name="Freeform 17">
                <a:extLst>
                  <a:ext uri="{FF2B5EF4-FFF2-40B4-BE49-F238E27FC236}">
                    <a16:creationId xmlns:a16="http://schemas.microsoft.com/office/drawing/2014/main" id="{95E64C50-9610-E6BD-6E77-025F35974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3213" y="2276475"/>
                <a:ext cx="463550" cy="228600"/>
              </a:xfrm>
              <a:custGeom>
                <a:avLst/>
                <a:gdLst>
                  <a:gd name="T0" fmla="*/ 0 w 247650"/>
                  <a:gd name="T1" fmla="*/ 215650 h 228630"/>
                  <a:gd name="T2" fmla="*/ 138087367 w 247650"/>
                  <a:gd name="T3" fmla="*/ 30 h 228630"/>
                  <a:gd name="T4" fmla="*/ 244790930 w 247650"/>
                  <a:gd name="T5" fmla="*/ 228330 h 2286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7650" h="228630">
                    <a:moveTo>
                      <a:pt x="0" y="215930"/>
                    </a:moveTo>
                    <a:cubicBezTo>
                      <a:pt x="49212" y="106921"/>
                      <a:pt x="98425" y="-2087"/>
                      <a:pt x="139700" y="30"/>
                    </a:cubicBezTo>
                    <a:cubicBezTo>
                      <a:pt x="180975" y="2147"/>
                      <a:pt x="247650" y="228630"/>
                      <a:pt x="247650" y="228630"/>
                    </a:cubicBezTo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6" name="Right Arrow 30">
                <a:extLst>
                  <a:ext uri="{FF2B5EF4-FFF2-40B4-BE49-F238E27FC236}">
                    <a16:creationId xmlns:a16="http://schemas.microsoft.com/office/drawing/2014/main" id="{15A74478-E6E5-A144-AC75-004645F59ABC}"/>
                  </a:ext>
                </a:extLst>
              </p:cNvPr>
              <p:cNvSpPr/>
              <p:nvPr/>
            </p:nvSpPr>
            <p:spPr bwMode="auto">
              <a:xfrm>
                <a:off x="2411760" y="2564904"/>
                <a:ext cx="216024" cy="144016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EC25DE6-A0F4-4B76-714B-313ED44F52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5022" y="2799315"/>
              <a:ext cx="1182688" cy="647700"/>
              <a:chOff x="3491880" y="2289175"/>
              <a:chExt cx="1183308" cy="647700"/>
            </a:xfrm>
          </p:grpSpPr>
          <p:sp>
            <p:nvSpPr>
              <p:cNvPr id="50" name="Freeform 19">
                <a:extLst>
                  <a:ext uri="{FF2B5EF4-FFF2-40B4-BE49-F238E27FC236}">
                    <a16:creationId xmlns:a16="http://schemas.microsoft.com/office/drawing/2014/main" id="{AF56B168-9114-4623-54FF-60CDA880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9838" y="2708275"/>
                <a:ext cx="504825" cy="228600"/>
              </a:xfrm>
              <a:custGeom>
                <a:avLst/>
                <a:gdLst>
                  <a:gd name="T0" fmla="*/ 0 w 247650"/>
                  <a:gd name="T1" fmla="*/ 215650 h 228630"/>
                  <a:gd name="T2" fmla="*/ 352258603 w 247650"/>
                  <a:gd name="T3" fmla="*/ 30 h 228630"/>
                  <a:gd name="T4" fmla="*/ 624459130 w 247650"/>
                  <a:gd name="T5" fmla="*/ 228330 h 2286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7650" h="228630">
                    <a:moveTo>
                      <a:pt x="0" y="215930"/>
                    </a:moveTo>
                    <a:cubicBezTo>
                      <a:pt x="49212" y="106921"/>
                      <a:pt x="98425" y="-2087"/>
                      <a:pt x="139700" y="30"/>
                    </a:cubicBezTo>
                    <a:cubicBezTo>
                      <a:pt x="180975" y="2147"/>
                      <a:pt x="247650" y="228630"/>
                      <a:pt x="247650" y="228630"/>
                    </a:cubicBezTo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1" name="Freeform 20">
                <a:extLst>
                  <a:ext uri="{FF2B5EF4-FFF2-40B4-BE49-F238E27FC236}">
                    <a16:creationId xmlns:a16="http://schemas.microsoft.com/office/drawing/2014/main" id="{8E198725-04B8-5F6E-41D1-FCEB189DB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1638" y="2289175"/>
                <a:ext cx="463550" cy="228600"/>
              </a:xfrm>
              <a:custGeom>
                <a:avLst/>
                <a:gdLst>
                  <a:gd name="T0" fmla="*/ 0 w 247650"/>
                  <a:gd name="T1" fmla="*/ 215650 h 228630"/>
                  <a:gd name="T2" fmla="*/ 138087367 w 247650"/>
                  <a:gd name="T3" fmla="*/ 30 h 228630"/>
                  <a:gd name="T4" fmla="*/ 244790930 w 247650"/>
                  <a:gd name="T5" fmla="*/ 228330 h 2286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7650" h="228630">
                    <a:moveTo>
                      <a:pt x="0" y="215930"/>
                    </a:moveTo>
                    <a:cubicBezTo>
                      <a:pt x="49212" y="106921"/>
                      <a:pt x="98425" y="-2087"/>
                      <a:pt x="139700" y="30"/>
                    </a:cubicBezTo>
                    <a:cubicBezTo>
                      <a:pt x="180975" y="2147"/>
                      <a:pt x="247650" y="228630"/>
                      <a:pt x="247650" y="228630"/>
                    </a:cubicBezTo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2" name="Right Arrow 31">
                <a:extLst>
                  <a:ext uri="{FF2B5EF4-FFF2-40B4-BE49-F238E27FC236}">
                    <a16:creationId xmlns:a16="http://schemas.microsoft.com/office/drawing/2014/main" id="{A2813D77-F13C-A798-87D8-FC5B779C2BBE}"/>
                  </a:ext>
                </a:extLst>
              </p:cNvPr>
              <p:cNvSpPr/>
              <p:nvPr/>
            </p:nvSpPr>
            <p:spPr bwMode="auto">
              <a:xfrm>
                <a:off x="3491880" y="2564904"/>
                <a:ext cx="216024" cy="144016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BD84C94-840D-FCCD-632B-F072192D63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985" y="2799315"/>
              <a:ext cx="1295400" cy="647700"/>
              <a:chOff x="4716016" y="2289175"/>
              <a:chExt cx="1295847" cy="647700"/>
            </a:xfrm>
          </p:grpSpPr>
          <p:sp>
            <p:nvSpPr>
              <p:cNvPr id="46" name="Freeform 22">
                <a:extLst>
                  <a:ext uri="{FF2B5EF4-FFF2-40B4-BE49-F238E27FC236}">
                    <a16:creationId xmlns:a16="http://schemas.microsoft.com/office/drawing/2014/main" id="{47CCE937-DD37-7BAE-8D01-6325D65EF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825" y="2708275"/>
                <a:ext cx="935038" cy="228600"/>
              </a:xfrm>
              <a:custGeom>
                <a:avLst/>
                <a:gdLst>
                  <a:gd name="T0" fmla="*/ 0 w 247650"/>
                  <a:gd name="T1" fmla="*/ 215650 h 228630"/>
                  <a:gd name="T2" fmla="*/ 2147483647 w 247650"/>
                  <a:gd name="T3" fmla="*/ 30 h 228630"/>
                  <a:gd name="T4" fmla="*/ 2147483647 w 247650"/>
                  <a:gd name="T5" fmla="*/ 228330 h 2286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7650" h="228630">
                    <a:moveTo>
                      <a:pt x="0" y="215930"/>
                    </a:moveTo>
                    <a:cubicBezTo>
                      <a:pt x="49212" y="106921"/>
                      <a:pt x="98425" y="-2087"/>
                      <a:pt x="139700" y="30"/>
                    </a:cubicBezTo>
                    <a:cubicBezTo>
                      <a:pt x="180975" y="2147"/>
                      <a:pt x="247650" y="228630"/>
                      <a:pt x="247650" y="228630"/>
                    </a:cubicBezTo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" name="Freeform 23">
                <a:extLst>
                  <a:ext uri="{FF2B5EF4-FFF2-40B4-BE49-F238E27FC236}">
                    <a16:creationId xmlns:a16="http://schemas.microsoft.com/office/drawing/2014/main" id="{3FA10326-5012-1529-6AAD-77057542E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825" y="2289175"/>
                <a:ext cx="895350" cy="228600"/>
              </a:xfrm>
              <a:custGeom>
                <a:avLst/>
                <a:gdLst>
                  <a:gd name="T0" fmla="*/ 0 w 247650"/>
                  <a:gd name="T1" fmla="*/ 215650 h 228630"/>
                  <a:gd name="T2" fmla="*/ 2147483647 w 247650"/>
                  <a:gd name="T3" fmla="*/ 30 h 228630"/>
                  <a:gd name="T4" fmla="*/ 2147483647 w 247650"/>
                  <a:gd name="T5" fmla="*/ 228330 h 2286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7650" h="228630">
                    <a:moveTo>
                      <a:pt x="0" y="215930"/>
                    </a:moveTo>
                    <a:cubicBezTo>
                      <a:pt x="49212" y="106921"/>
                      <a:pt x="98425" y="-2087"/>
                      <a:pt x="139700" y="30"/>
                    </a:cubicBezTo>
                    <a:cubicBezTo>
                      <a:pt x="180975" y="2147"/>
                      <a:pt x="247650" y="228630"/>
                      <a:pt x="247650" y="228630"/>
                    </a:cubicBezTo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9" name="Right Arrow 32">
                <a:extLst>
                  <a:ext uri="{FF2B5EF4-FFF2-40B4-BE49-F238E27FC236}">
                    <a16:creationId xmlns:a16="http://schemas.microsoft.com/office/drawing/2014/main" id="{A3250113-4679-B5AA-2D82-E1D7D747E1FE}"/>
                  </a:ext>
                </a:extLst>
              </p:cNvPr>
              <p:cNvSpPr/>
              <p:nvPr/>
            </p:nvSpPr>
            <p:spPr bwMode="auto">
              <a:xfrm>
                <a:off x="4716016" y="2636912"/>
                <a:ext cx="216024" cy="144016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01698CF-C166-E37F-58E6-10B648302F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60285" y="2799315"/>
              <a:ext cx="2727387" cy="647700"/>
              <a:chOff x="6228184" y="2289175"/>
              <a:chExt cx="2726960" cy="647700"/>
            </a:xfrm>
          </p:grpSpPr>
          <p:sp>
            <p:nvSpPr>
              <p:cNvPr id="40" name="Freeform 25">
                <a:extLst>
                  <a:ext uri="{FF2B5EF4-FFF2-40B4-BE49-F238E27FC236}">
                    <a16:creationId xmlns:a16="http://schemas.microsoft.com/office/drawing/2014/main" id="{3B10FB3F-D83B-4FD9-2B51-987852B739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6688" y="2708275"/>
                <a:ext cx="935037" cy="228600"/>
              </a:xfrm>
              <a:custGeom>
                <a:avLst/>
                <a:gdLst>
                  <a:gd name="T0" fmla="*/ 0 w 247650"/>
                  <a:gd name="T1" fmla="*/ 215650 h 228630"/>
                  <a:gd name="T2" fmla="*/ 2147483647 w 247650"/>
                  <a:gd name="T3" fmla="*/ 30 h 228630"/>
                  <a:gd name="T4" fmla="*/ 2147483647 w 247650"/>
                  <a:gd name="T5" fmla="*/ 228330 h 2286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7650" h="228630">
                    <a:moveTo>
                      <a:pt x="0" y="215930"/>
                    </a:moveTo>
                    <a:cubicBezTo>
                      <a:pt x="49212" y="106921"/>
                      <a:pt x="98425" y="-2087"/>
                      <a:pt x="139700" y="30"/>
                    </a:cubicBezTo>
                    <a:cubicBezTo>
                      <a:pt x="180975" y="2147"/>
                      <a:pt x="247650" y="228630"/>
                      <a:pt x="247650" y="228630"/>
                    </a:cubicBezTo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>
                  <a:latin typeface="Aptos" panose="020B0004020202020204" pitchFamily="34" charset="0"/>
                </a:endParaRPr>
              </a:p>
            </p:txBody>
          </p:sp>
          <p:sp>
            <p:nvSpPr>
              <p:cNvPr id="41" name="Freeform 26">
                <a:extLst>
                  <a:ext uri="{FF2B5EF4-FFF2-40B4-BE49-F238E27FC236}">
                    <a16:creationId xmlns:a16="http://schemas.microsoft.com/office/drawing/2014/main" id="{81AC42BD-091B-013C-B691-8C14FFB633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4075" y="2289175"/>
                <a:ext cx="896938" cy="228600"/>
              </a:xfrm>
              <a:custGeom>
                <a:avLst/>
                <a:gdLst>
                  <a:gd name="T0" fmla="*/ 0 w 247650"/>
                  <a:gd name="T1" fmla="*/ 215650 h 228630"/>
                  <a:gd name="T2" fmla="*/ 2147483647 w 247650"/>
                  <a:gd name="T3" fmla="*/ 30 h 228630"/>
                  <a:gd name="T4" fmla="*/ 2147483647 w 247650"/>
                  <a:gd name="T5" fmla="*/ 228330 h 2286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7650" h="228630">
                    <a:moveTo>
                      <a:pt x="0" y="215930"/>
                    </a:moveTo>
                    <a:cubicBezTo>
                      <a:pt x="49212" y="106921"/>
                      <a:pt x="98425" y="-2087"/>
                      <a:pt x="139700" y="30"/>
                    </a:cubicBezTo>
                    <a:cubicBezTo>
                      <a:pt x="180975" y="2147"/>
                      <a:pt x="247650" y="228630"/>
                      <a:pt x="247650" y="228630"/>
                    </a:cubicBezTo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>
                  <a:latin typeface="Aptos" panose="020B0004020202020204" pitchFamily="34" charset="0"/>
                </a:endParaRPr>
              </a:p>
            </p:txBody>
          </p:sp>
          <p:sp>
            <p:nvSpPr>
              <p:cNvPr id="42" name="TextBox 28">
                <a:extLst>
                  <a:ext uri="{FF2B5EF4-FFF2-40B4-BE49-F238E27FC236}">
                    <a16:creationId xmlns:a16="http://schemas.microsoft.com/office/drawing/2014/main" id="{32364F9D-5983-E83C-23CB-FEA1B59AF2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75688" y="2565400"/>
                <a:ext cx="279456" cy="260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altLang="de-DE" sz="1600">
                    <a:latin typeface="Aptos" panose="020B0004020202020204" pitchFamily="34" charset="0"/>
                  </a:rPr>
                  <a:t>etc</a:t>
                </a:r>
              </a:p>
            </p:txBody>
          </p:sp>
          <p:sp>
            <p:nvSpPr>
              <p:cNvPr id="43" name="Right Arrow 33">
                <a:extLst>
                  <a:ext uri="{FF2B5EF4-FFF2-40B4-BE49-F238E27FC236}">
                    <a16:creationId xmlns:a16="http://schemas.microsoft.com/office/drawing/2014/main" id="{06301D49-6B17-8F18-9A2D-5F31EDCA8A2E}"/>
                  </a:ext>
                </a:extLst>
              </p:cNvPr>
              <p:cNvSpPr/>
              <p:nvPr/>
            </p:nvSpPr>
            <p:spPr bwMode="auto">
              <a:xfrm>
                <a:off x="6228184" y="2564904"/>
                <a:ext cx="216024" cy="144016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/>
                  </a:solidFill>
                  <a:latin typeface="Aptos" panose="020B0004020202020204" pitchFamily="34" charset="0"/>
                </a:endParaRPr>
              </a:p>
            </p:txBody>
          </p:sp>
          <p:sp>
            <p:nvSpPr>
              <p:cNvPr id="44" name="Right Arrow 34">
                <a:extLst>
                  <a:ext uri="{FF2B5EF4-FFF2-40B4-BE49-F238E27FC236}">
                    <a16:creationId xmlns:a16="http://schemas.microsoft.com/office/drawing/2014/main" id="{AD494F83-320C-8E2A-CA2E-A91A5CEB2261}"/>
                  </a:ext>
                </a:extLst>
              </p:cNvPr>
              <p:cNvSpPr/>
              <p:nvPr/>
            </p:nvSpPr>
            <p:spPr bwMode="auto">
              <a:xfrm>
                <a:off x="8316416" y="2564904"/>
                <a:ext cx="216024" cy="144016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/>
                  </a:solidFill>
                  <a:latin typeface="Aptos" panose="020B0004020202020204" pitchFamily="34" charset="0"/>
                </a:endParaRPr>
              </a:p>
            </p:txBody>
          </p:sp>
        </p:grpSp>
      </p:grpSp>
      <p:pic>
        <p:nvPicPr>
          <p:cNvPr id="62" name="Picture 61" descr="A graph of a number of data&#10;&#10;AI-generated content may be incorrect.">
            <a:extLst>
              <a:ext uri="{FF2B5EF4-FFF2-40B4-BE49-F238E27FC236}">
                <a16:creationId xmlns:a16="http://schemas.microsoft.com/office/drawing/2014/main" id="{F428CAA4-A870-3F46-CB00-30213449E9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263" y="2752279"/>
            <a:ext cx="4048125" cy="1789271"/>
          </a:xfrm>
          <a:prstGeom prst="rect">
            <a:avLst/>
          </a:prstGeom>
        </p:spPr>
      </p:pic>
      <p:sp>
        <p:nvSpPr>
          <p:cNvPr id="10318" name="Datumsplatzhalter 2">
            <a:extLst>
              <a:ext uri="{FF2B5EF4-FFF2-40B4-BE49-F238E27FC236}">
                <a16:creationId xmlns:a16="http://schemas.microsoft.com/office/drawing/2014/main" id="{BBECEBA4-FE65-8ACC-F113-E7A6EF47B823}"/>
              </a:ext>
            </a:extLst>
          </p:cNvPr>
          <p:cNvSpPr txBox="1">
            <a:spLocks/>
          </p:cNvSpPr>
          <p:nvPr/>
        </p:nvSpPr>
        <p:spPr>
          <a:xfrm>
            <a:off x="9875837" y="6404573"/>
            <a:ext cx="1620837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zh-SG">
                <a:solidFill>
                  <a:prstClr val="black"/>
                </a:solidFill>
                <a:latin typeface="Aptos"/>
              </a:rPr>
              <a:t>15 Oct 2025</a:t>
            </a:r>
            <a:endParaRPr lang="de-CH" dirty="0">
              <a:solidFill>
                <a:prstClr val="black"/>
              </a:solidFill>
              <a:latin typeface="Aptos"/>
            </a:endParaRPr>
          </a:p>
        </p:txBody>
      </p:sp>
      <p:sp>
        <p:nvSpPr>
          <p:cNvPr id="10321" name="Footer Placeholder 17">
            <a:extLst>
              <a:ext uri="{FF2B5EF4-FFF2-40B4-BE49-F238E27FC236}">
                <a16:creationId xmlns:a16="http://schemas.microsoft.com/office/drawing/2014/main" id="{E0F1B87F-A4F7-5BEA-DAA8-601AA991BD9B}"/>
              </a:ext>
            </a:extLst>
          </p:cNvPr>
          <p:cNvSpPr txBox="1">
            <a:spLocks/>
          </p:cNvSpPr>
          <p:nvPr/>
        </p:nvSpPr>
        <p:spPr>
          <a:xfrm>
            <a:off x="1614487" y="6404573"/>
            <a:ext cx="8045451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prstClr val="black"/>
                </a:solidFill>
                <a:latin typeface="Aptos"/>
              </a:rPr>
              <a:t>PSI Center for Accelerator Science and Engineering</a:t>
            </a:r>
            <a:endParaRPr lang="en-GB" dirty="0">
              <a:solidFill>
                <a:prstClr val="black"/>
              </a:solidFill>
              <a:latin typeface="Aptos"/>
            </a:endParaRPr>
          </a:p>
        </p:txBody>
      </p:sp>
      <p:sp>
        <p:nvSpPr>
          <p:cNvPr id="10322" name="Slide Number Placeholder 18">
            <a:extLst>
              <a:ext uri="{FF2B5EF4-FFF2-40B4-BE49-F238E27FC236}">
                <a16:creationId xmlns:a16="http://schemas.microsoft.com/office/drawing/2014/main" id="{C8F8037D-D196-32D4-3190-18AF934D04E5}"/>
              </a:ext>
            </a:extLst>
          </p:cNvPr>
          <p:cNvSpPr txBox="1">
            <a:spLocks/>
          </p:cNvSpPr>
          <p:nvPr/>
        </p:nvSpPr>
        <p:spPr>
          <a:xfrm>
            <a:off x="695325" y="6404573"/>
            <a:ext cx="703263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en-GB" smtClean="0">
                <a:solidFill>
                  <a:prstClr val="black"/>
                </a:solidFill>
                <a:latin typeface="Aptos"/>
              </a:rPr>
              <a:pPr/>
              <a:t>5</a:t>
            </a:fld>
            <a:endParaRPr lang="en-GB" dirty="0">
              <a:solidFill>
                <a:prstClr val="black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307620117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4294967295"/>
          </p:nvPr>
        </p:nvSpPr>
        <p:spPr>
          <a:xfrm>
            <a:off x="466984" y="1061771"/>
            <a:ext cx="5948644" cy="65722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altLang="de-DE" sz="1800" dirty="0">
                <a:latin typeface="Aptos" panose="020B0004020202020204" pitchFamily="34" charset="0"/>
                <a:ea typeface="ヒラギノ角ゴ Pro W3" charset="-128"/>
                <a:cs typeface="Arial Narrow" pitchFamily="34" charset="0"/>
                <a:sym typeface="Wingdings" pitchFamily="2" charset="2"/>
              </a:rPr>
              <a:t>R56 is about twice the delay in a dispersive chicane</a:t>
            </a:r>
          </a:p>
          <a:p>
            <a:pPr>
              <a:spcBef>
                <a:spcPts val="1800"/>
              </a:spcBef>
            </a:pPr>
            <a:r>
              <a:rPr lang="en-US" altLang="de-DE" sz="1800" dirty="0">
                <a:latin typeface="Aptos" panose="020B0004020202020204" pitchFamily="34" charset="0"/>
                <a:ea typeface="ヒラギノ角ゴ Pro W3" charset="-128"/>
                <a:cs typeface="Arial Narrow" pitchFamily="34" charset="0"/>
                <a:sym typeface="Wingdings" pitchFamily="2" charset="2"/>
              </a:rPr>
              <a:t>In original delay sequence (increase delays)  </a:t>
            </a:r>
            <a:r>
              <a:rPr lang="en-US" altLang="de-DE" sz="1800" dirty="0" err="1">
                <a:latin typeface="Aptos" panose="020B0004020202020204" pitchFamily="34" charset="0"/>
                <a:ea typeface="ヒラギノ角ゴ Pro W3" charset="-128"/>
                <a:cs typeface="Arial Narrow" pitchFamily="34" charset="0"/>
                <a:sym typeface="Wingdings" pitchFamily="2" charset="2"/>
              </a:rPr>
              <a:t>overbunching</a:t>
            </a:r>
            <a:endParaRPr lang="en-US" altLang="de-DE" sz="1800" dirty="0">
              <a:latin typeface="Aptos" panose="020B0004020202020204" pitchFamily="34" charset="0"/>
              <a:ea typeface="ヒラギノ角ゴ Pro W3" charset="-128"/>
              <a:cs typeface="Arial Narrow" pitchFamily="34" charset="0"/>
              <a:sym typeface="Wingdings" pitchFamily="2" charset="2"/>
            </a:endParaRPr>
          </a:p>
          <a:p>
            <a:pPr>
              <a:spcBef>
                <a:spcPts val="1800"/>
              </a:spcBef>
            </a:pPr>
            <a:r>
              <a:rPr lang="en-US" altLang="de-DE" sz="1800" dirty="0">
                <a:latin typeface="Aptos" panose="020B0004020202020204" pitchFamily="34" charset="0"/>
                <a:ea typeface="ヒラギノ角ゴ Pro W3" charset="-128"/>
                <a:cs typeface="Arial Narrow" pitchFamily="34" charset="0"/>
                <a:sym typeface="Wingdings" pitchFamily="2" charset="2"/>
              </a:rPr>
              <a:t> Better to invert sequence (reduced delays)  avoids </a:t>
            </a:r>
            <a:r>
              <a:rPr lang="en-US" altLang="de-DE" sz="1800" dirty="0" err="1">
                <a:latin typeface="Aptos" panose="020B0004020202020204" pitchFamily="34" charset="0"/>
                <a:ea typeface="ヒラギノ角ゴ Pro W3" charset="-128"/>
                <a:cs typeface="Arial Narrow" pitchFamily="34" charset="0"/>
                <a:sym typeface="Wingdings" pitchFamily="2" charset="2"/>
              </a:rPr>
              <a:t>overbunching</a:t>
            </a:r>
            <a:r>
              <a:rPr lang="en-US" altLang="de-DE" sz="1800" dirty="0">
                <a:latin typeface="Aptos" panose="020B0004020202020204" pitchFamily="34" charset="0"/>
                <a:ea typeface="ヒラギノ角ゴ Pro W3" charset="-128"/>
                <a:cs typeface="Arial Narrow" pitchFamily="34" charset="0"/>
                <a:sym typeface="Wingdings" pitchFamily="2" charset="2"/>
              </a:rPr>
              <a:t> and </a:t>
            </a:r>
            <a:r>
              <a:rPr lang="en-US" altLang="de-DE" sz="1800" dirty="0">
                <a:solidFill>
                  <a:srgbClr val="00B050"/>
                </a:solidFill>
                <a:latin typeface="Aptos" panose="020B0004020202020204" pitchFamily="34" charset="0"/>
                <a:ea typeface="ヒラギノ角ゴ Pro W3" charset="-128"/>
                <a:cs typeface="Arial Narrow" pitchFamily="34" charset="0"/>
                <a:sym typeface="Wingdings" pitchFamily="2" charset="2"/>
              </a:rPr>
              <a:t>reduces saturation length thanks to optical klystron (OK) effect</a:t>
            </a:r>
            <a:r>
              <a:rPr lang="en-US" altLang="de-DE" sz="1800" dirty="0">
                <a:latin typeface="Aptos" panose="020B0004020202020204" pitchFamily="34" charset="0"/>
                <a:ea typeface="ヒラギノ角ゴ Pro W3" charset="-128"/>
                <a:cs typeface="Arial Narrow" pitchFamily="34" charset="0"/>
                <a:sym typeface="Wingdings" pitchFamily="2" charset="2"/>
              </a:rPr>
              <a:t> </a:t>
            </a:r>
          </a:p>
          <a:p>
            <a:pPr>
              <a:spcBef>
                <a:spcPts val="1800"/>
              </a:spcBef>
            </a:pPr>
            <a:r>
              <a:rPr lang="en-US" altLang="de-DE" sz="1800" dirty="0">
                <a:latin typeface="Aptos" panose="020B0004020202020204" pitchFamily="34" charset="0"/>
                <a:ea typeface="ヒラギノ角ゴ Pro W3" charset="-128"/>
                <a:cs typeface="Arial Narrow" pitchFamily="34" charset="0"/>
                <a:sym typeface="Wingdings" pitchFamily="2" charset="2"/>
              </a:rPr>
              <a:t>Energy spread needs to be small to avoid Landau damping</a:t>
            </a:r>
          </a:p>
          <a:p>
            <a:pPr>
              <a:spcBef>
                <a:spcPts val="1800"/>
              </a:spcBef>
            </a:pPr>
            <a:r>
              <a:rPr lang="en-US" altLang="de-DE" sz="1800" dirty="0">
                <a:solidFill>
                  <a:srgbClr val="FF0000"/>
                </a:solidFill>
                <a:latin typeface="Aptos" panose="020B0004020202020204" pitchFamily="34" charset="0"/>
                <a:ea typeface="ヒラギノ角ゴ Pro W3" charset="-128"/>
                <a:cs typeface="Arial Narrow" pitchFamily="34" charset="0"/>
                <a:sym typeface="Wingdings" pitchFamily="2" charset="2"/>
              </a:rPr>
              <a:t>Coherence / BW improvement limited to a factor of 10</a:t>
            </a:r>
          </a:p>
          <a:p>
            <a:pPr marL="0" indent="0">
              <a:spcBef>
                <a:spcPts val="1800"/>
              </a:spcBef>
              <a:buNone/>
            </a:pPr>
            <a:endParaRPr lang="en-US" altLang="de-DE" sz="1800" dirty="0">
              <a:latin typeface="Aptos" panose="020B0004020202020204" pitchFamily="34" charset="0"/>
              <a:ea typeface="ヒラギノ角ゴ Pro W3" charset="-128"/>
              <a:cs typeface="Arial Narrow" pitchFamily="34" charset="0"/>
              <a:sym typeface="Wingdings" pitchFamily="2" charset="2"/>
            </a:endParaRPr>
          </a:p>
          <a:p>
            <a:pPr>
              <a:spcBef>
                <a:spcPts val="1800"/>
              </a:spcBef>
            </a:pPr>
            <a:endParaRPr lang="en-US" altLang="de-DE" sz="1800" dirty="0">
              <a:latin typeface="Aptos" panose="020B0004020202020204" pitchFamily="34" charset="0"/>
              <a:ea typeface="ヒラギノ角ゴ Pro W3" charset="-128"/>
              <a:cs typeface="Arial Narrow" pitchFamily="34" charset="0"/>
              <a:sym typeface="Wingdings" pitchFamily="2" charset="2"/>
            </a:endParaRPr>
          </a:p>
          <a:p>
            <a:pPr>
              <a:spcBef>
                <a:spcPts val="1800"/>
              </a:spcBef>
            </a:pPr>
            <a:endParaRPr lang="en-US" altLang="de-DE" sz="1800" dirty="0">
              <a:latin typeface="Aptos" panose="020B0004020202020204" pitchFamily="34" charset="0"/>
              <a:ea typeface="ヒラギノ角ゴ Pro W3" charset="-128"/>
              <a:cs typeface="Arial Narrow" pitchFamily="34" charset="0"/>
              <a:sym typeface="Wingdings" pitchFamily="2" charset="2"/>
            </a:endParaRPr>
          </a:p>
          <a:p>
            <a:pPr>
              <a:spcBef>
                <a:spcPts val="1800"/>
              </a:spcBef>
            </a:pPr>
            <a:endParaRPr lang="en-US" altLang="de-DE" sz="1800" dirty="0">
              <a:latin typeface="Aptos" panose="020B0004020202020204" pitchFamily="34" charset="0"/>
              <a:ea typeface="ヒラギノ角ゴ Pro W3" charset="-128"/>
              <a:cs typeface="Arial Narrow" pitchFamily="34" charset="0"/>
              <a:sym typeface="Wingdings" pitchFamily="2" charset="2"/>
            </a:endParaRPr>
          </a:p>
          <a:p>
            <a:pPr>
              <a:spcBef>
                <a:spcPts val="1800"/>
              </a:spcBef>
            </a:pPr>
            <a:endParaRPr lang="en-US" altLang="de-DE" sz="1800" dirty="0">
              <a:latin typeface="Aptos" panose="020B0004020202020204" pitchFamily="34" charset="0"/>
              <a:ea typeface="ヒラギノ角ゴ Pro W3" charset="-128"/>
              <a:cs typeface="Arial Narrow" pitchFamily="34" charset="0"/>
              <a:sym typeface="Wingdings" pitchFamily="2" charset="2"/>
            </a:endParaRPr>
          </a:p>
          <a:p>
            <a:pPr>
              <a:spcBef>
                <a:spcPts val="1800"/>
              </a:spcBef>
            </a:pPr>
            <a:endParaRPr lang="en-US" altLang="de-DE" sz="1800" dirty="0">
              <a:latin typeface="Aptos" panose="020B0004020202020204" pitchFamily="34" charset="0"/>
              <a:ea typeface="ヒラギノ角ゴ Pro W3" charset="-128"/>
              <a:cs typeface="Arial Narrow" pitchFamily="34" charset="0"/>
              <a:sym typeface="Wingdings" pitchFamily="2" charset="2"/>
            </a:endParaRPr>
          </a:p>
          <a:p>
            <a:pPr>
              <a:spcBef>
                <a:spcPts val="1800"/>
              </a:spcBef>
            </a:pPr>
            <a:endParaRPr lang="en-US" altLang="de-DE" sz="1800" dirty="0">
              <a:latin typeface="Aptos" panose="020B0004020202020204" pitchFamily="34" charset="0"/>
              <a:ea typeface="ヒラギノ角ゴ Pro W3" charset="-128"/>
              <a:cs typeface="Arial Narrow" pitchFamily="34" charset="0"/>
              <a:sym typeface="Wingdings" pitchFamily="2" charset="2"/>
            </a:endParaRPr>
          </a:p>
          <a:p>
            <a:pPr>
              <a:spcBef>
                <a:spcPts val="1800"/>
              </a:spcBef>
            </a:pPr>
            <a:endParaRPr lang="en-US" altLang="de-DE" sz="1800" dirty="0">
              <a:latin typeface="Aptos" panose="020B0004020202020204" pitchFamily="34" charset="0"/>
              <a:ea typeface="ヒラギノ角ゴ Pro W3" charset="-128"/>
              <a:cs typeface="Arial Narrow" pitchFamily="34" charset="0"/>
              <a:sym typeface="Wingdings" pitchFamily="2" charset="2"/>
            </a:endParaRPr>
          </a:p>
          <a:p>
            <a:pPr>
              <a:spcBef>
                <a:spcPts val="1800"/>
              </a:spcBef>
            </a:pPr>
            <a:endParaRPr lang="en-US" altLang="de-DE" sz="1800" dirty="0">
              <a:latin typeface="Aptos" panose="020B0004020202020204" pitchFamily="34" charset="0"/>
              <a:ea typeface="ヒラギノ角ゴ Pro W3" charset="-128"/>
              <a:cs typeface="Arial Narrow" pitchFamily="34" charset="0"/>
              <a:sym typeface="Wingdings" pitchFamily="2" charset="2"/>
            </a:endParaRPr>
          </a:p>
          <a:p>
            <a:pPr>
              <a:spcBef>
                <a:spcPts val="1800"/>
              </a:spcBef>
            </a:pPr>
            <a:endParaRPr lang="en-US" altLang="de-DE" sz="1800" dirty="0">
              <a:latin typeface="Aptos" panose="020B0004020202020204" pitchFamily="34" charset="0"/>
              <a:ea typeface="ヒラギノ角ゴ Pro W3" charset="-128"/>
              <a:cs typeface="Arial Narrow" pitchFamily="34" charset="0"/>
              <a:sym typeface="Wingdings" pitchFamily="2" charset="2"/>
            </a:endParaRPr>
          </a:p>
          <a:p>
            <a:pPr>
              <a:spcBef>
                <a:spcPts val="1800"/>
              </a:spcBef>
            </a:pPr>
            <a:endParaRPr lang="en-US" altLang="de-DE" sz="1800" dirty="0">
              <a:latin typeface="Aptos" panose="020B0004020202020204" pitchFamily="34" charset="0"/>
              <a:ea typeface="ヒラギノ角ゴ Pro W3" charset="-128"/>
              <a:cs typeface="Arial Narrow" pitchFamily="34" charset="0"/>
              <a:sym typeface="Wingdings" pitchFamily="2" charset="2"/>
            </a:endParaRPr>
          </a:p>
          <a:p>
            <a:pPr>
              <a:spcBef>
                <a:spcPts val="1800"/>
              </a:spcBef>
            </a:pPr>
            <a:endParaRPr lang="en-US" altLang="de-DE" sz="1800" dirty="0">
              <a:latin typeface="Aptos" panose="020B0004020202020204" pitchFamily="34" charset="0"/>
              <a:ea typeface="ヒラギノ角ゴ Pro W3" charset="-128"/>
              <a:cs typeface="Arial Narrow" pitchFamily="34" charset="0"/>
              <a:sym typeface="Wingdings" pitchFamily="2" charset="2"/>
            </a:endParaRPr>
          </a:p>
          <a:p>
            <a:pPr>
              <a:spcBef>
                <a:spcPts val="1800"/>
              </a:spcBef>
            </a:pPr>
            <a:endParaRPr lang="en-US" altLang="de-DE" sz="1800" dirty="0">
              <a:latin typeface="Aptos" panose="020B0004020202020204" pitchFamily="34" charset="0"/>
              <a:ea typeface="ヒラギノ角ゴ Pro W3" charset="-128"/>
              <a:cs typeface="Arial Narrow" pitchFamily="34" charset="0"/>
              <a:sym typeface="Wingdings" pitchFamily="2" charset="2"/>
            </a:endParaRPr>
          </a:p>
          <a:p>
            <a:pPr>
              <a:spcBef>
                <a:spcPts val="1800"/>
              </a:spcBef>
            </a:pPr>
            <a:endParaRPr lang="en-US" altLang="de-DE" sz="1800" dirty="0">
              <a:latin typeface="Aptos" panose="020B0004020202020204" pitchFamily="34" charset="0"/>
              <a:ea typeface="ヒラギノ角ゴ Pro W3" charset="-128"/>
              <a:cs typeface="Arial Narrow" pitchFamily="34" charset="0"/>
              <a:sym typeface="Wingdings" pitchFamily="2" charset="2"/>
            </a:endParaRPr>
          </a:p>
          <a:p>
            <a:pPr>
              <a:spcBef>
                <a:spcPts val="1800"/>
              </a:spcBef>
            </a:pPr>
            <a:endParaRPr lang="en-US" altLang="de-DE" sz="1800" dirty="0">
              <a:latin typeface="Aptos" panose="020B0004020202020204" pitchFamily="34" charset="0"/>
              <a:ea typeface="ヒラギノ角ゴ Pro W3" charset="-128"/>
              <a:cs typeface="Arial Narrow" pitchFamily="34" charset="0"/>
              <a:sym typeface="Wingdings" pitchFamily="2" charset="2"/>
            </a:endParaRPr>
          </a:p>
          <a:p>
            <a:pPr>
              <a:spcBef>
                <a:spcPts val="1800"/>
              </a:spcBef>
            </a:pPr>
            <a:endParaRPr lang="en-US" altLang="de-DE" sz="1800" dirty="0">
              <a:latin typeface="Aptos" panose="020B0004020202020204" pitchFamily="34" charset="0"/>
              <a:ea typeface="ヒラギノ角ゴ Pro W3" charset="-128"/>
              <a:cs typeface="Arial Narrow" pitchFamily="34" charset="0"/>
              <a:sym typeface="Wingdings" pitchFamily="2" charset="2"/>
            </a:endParaRPr>
          </a:p>
          <a:p>
            <a:pPr>
              <a:spcBef>
                <a:spcPts val="1800"/>
              </a:spcBef>
            </a:pPr>
            <a:endParaRPr lang="en-US" altLang="de-DE" sz="1800" dirty="0">
              <a:latin typeface="Aptos" panose="020B0004020202020204" pitchFamily="34" charset="0"/>
              <a:ea typeface="ヒラギノ角ゴ Pro W3" charset="-128"/>
              <a:cs typeface="Arial Narrow" pitchFamily="34" charset="0"/>
              <a:sym typeface="Wingdings" pitchFamily="2" charset="2"/>
            </a:endParaRPr>
          </a:p>
          <a:p>
            <a:pPr>
              <a:spcBef>
                <a:spcPts val="1800"/>
              </a:spcBef>
            </a:pPr>
            <a:endParaRPr lang="en-US" altLang="de-DE" sz="1800" dirty="0">
              <a:latin typeface="Aptos" panose="020B0004020202020204" pitchFamily="34" charset="0"/>
              <a:ea typeface="ヒラギノ角ゴ Pro W3" charset="-128"/>
              <a:cs typeface="Arial Narrow" pitchFamily="34" charset="0"/>
              <a:sym typeface="Wingdings" pitchFamily="2" charset="2"/>
            </a:endParaRPr>
          </a:p>
          <a:p>
            <a:pPr>
              <a:spcBef>
                <a:spcPts val="1800"/>
              </a:spcBef>
            </a:pPr>
            <a:endParaRPr lang="en-US" altLang="de-DE" sz="1800" dirty="0">
              <a:latin typeface="Aptos" panose="020B0004020202020204" pitchFamily="34" charset="0"/>
              <a:ea typeface="ヒラギノ角ゴ Pro W3" charset="-128"/>
              <a:cs typeface="Arial Narrow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15B6DAC-1A6E-0BC5-98CC-48E3BFD2F085}"/>
              </a:ext>
            </a:extLst>
          </p:cNvPr>
          <p:cNvGrpSpPr/>
          <p:nvPr/>
        </p:nvGrpSpPr>
        <p:grpSpPr>
          <a:xfrm>
            <a:off x="695160" y="4930137"/>
            <a:ext cx="1642467" cy="530851"/>
            <a:chOff x="9835227" y="3291068"/>
            <a:chExt cx="1642467" cy="530851"/>
          </a:xfrm>
        </p:grpSpPr>
        <p:sp>
          <p:nvSpPr>
            <p:cNvPr id="37" name="Right Arrow 36"/>
            <p:cNvSpPr/>
            <p:nvPr/>
          </p:nvSpPr>
          <p:spPr bwMode="auto">
            <a:xfrm>
              <a:off x="9835227" y="3364116"/>
              <a:ext cx="216024" cy="144016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Right Arrow 37"/>
            <p:cNvSpPr/>
            <p:nvPr/>
          </p:nvSpPr>
          <p:spPr bwMode="auto">
            <a:xfrm>
              <a:off x="9835227" y="3652148"/>
              <a:ext cx="216024" cy="144016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61" name="TextBox 38"/>
            <p:cNvSpPr txBox="1">
              <a:spLocks noChangeArrowheads="1"/>
            </p:cNvSpPr>
            <p:nvPr/>
          </p:nvSpPr>
          <p:spPr bwMode="auto">
            <a:xfrm>
              <a:off x="10151562" y="3291068"/>
              <a:ext cx="1326132" cy="530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-128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altLang="de-DE" sz="1600" i="1" dirty="0">
                  <a:latin typeface="Aptos" panose="020B0004020202020204" pitchFamily="34" charset="0"/>
                </a:rPr>
                <a:t>Delay</a:t>
              </a:r>
            </a:p>
            <a:p>
              <a:pPr>
                <a:lnSpc>
                  <a:spcPct val="110000"/>
                </a:lnSpc>
              </a:pPr>
              <a:r>
                <a:rPr lang="en-US" altLang="de-DE" sz="1600" i="1" dirty="0">
                  <a:latin typeface="Aptos" panose="020B0004020202020204" pitchFamily="34" charset="0"/>
                </a:rPr>
                <a:t>FEL interaction</a:t>
              </a:r>
            </a:p>
          </p:txBody>
        </p:sp>
      </p:grpSp>
      <p:sp>
        <p:nvSpPr>
          <p:cNvPr id="15" name="PlaceHolder 1">
            <a:extLst>
              <a:ext uri="{FF2B5EF4-FFF2-40B4-BE49-F238E27FC236}">
                <a16:creationId xmlns:a16="http://schemas.microsoft.com/office/drawing/2014/main" id="{6CA5A6C9-C11C-D149-843F-E7EC0D1C6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160" y="278280"/>
            <a:ext cx="8964360" cy="42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2600" b="1" strike="noStrike" spc="-1" dirty="0">
                <a:solidFill>
                  <a:srgbClr val="000000"/>
                </a:solidFill>
                <a:latin typeface="Aptos"/>
              </a:rPr>
              <a:t>HB-SASE with dispersive chicanes</a:t>
            </a:r>
            <a:endParaRPr lang="de-DE" sz="2600" b="0" strike="noStrike" spc="-1" dirty="0">
              <a:solidFill>
                <a:srgbClr val="000000"/>
              </a:solidFill>
              <a:latin typeface="Aptos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81592EE6-2267-76C5-7ED6-CC6E067E8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0605" y="962799"/>
            <a:ext cx="3510211" cy="6369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7A0B35E-1231-E8BB-EBE0-40E65DF09E5C}"/>
              </a:ext>
            </a:extLst>
          </p:cNvPr>
          <p:cNvGrpSpPr/>
          <p:nvPr/>
        </p:nvGrpSpPr>
        <p:grpSpPr>
          <a:xfrm>
            <a:off x="2604539" y="4854757"/>
            <a:ext cx="8692664" cy="708278"/>
            <a:chOff x="511935" y="4370940"/>
            <a:chExt cx="8692664" cy="70827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092AFAB-30BB-5E28-1635-6F4BF4828D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1935" y="4387410"/>
              <a:ext cx="1211191" cy="691808"/>
              <a:chOff x="368300" y="3781425"/>
              <a:chExt cx="1211263" cy="691808"/>
            </a:xfrm>
          </p:grpSpPr>
          <p:sp>
            <p:nvSpPr>
              <p:cNvPr id="10245" name="TextBox 40">
                <a:extLst>
                  <a:ext uri="{FF2B5EF4-FFF2-40B4-BE49-F238E27FC236}">
                    <a16:creationId xmlns:a16="http://schemas.microsoft.com/office/drawing/2014/main" id="{EBB4F4BF-1339-0D63-71A5-81766E40E9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8300" y="3781425"/>
                <a:ext cx="429758" cy="260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altLang="de-DE" sz="1600" dirty="0">
                    <a:latin typeface="Aptos" panose="020B0004020202020204" pitchFamily="34" charset="0"/>
                  </a:rPr>
                  <a:t>Field</a:t>
                </a:r>
              </a:p>
            </p:txBody>
          </p:sp>
          <p:sp>
            <p:nvSpPr>
              <p:cNvPr id="10246" name="TextBox 41">
                <a:extLst>
                  <a:ext uri="{FF2B5EF4-FFF2-40B4-BE49-F238E27FC236}">
                    <a16:creationId xmlns:a16="http://schemas.microsoft.com/office/drawing/2014/main" id="{8C3F46E2-B1D2-0112-43A1-1A38AA7D4F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8300" y="4213225"/>
                <a:ext cx="836817" cy="260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altLang="de-DE" sz="1600">
                    <a:latin typeface="Aptos" panose="020B0004020202020204" pitchFamily="34" charset="0"/>
                  </a:rPr>
                  <a:t>Bunching</a:t>
                </a:r>
              </a:p>
            </p:txBody>
          </p:sp>
          <p:sp>
            <p:nvSpPr>
              <p:cNvPr id="10247" name="Freeform 42">
                <a:extLst>
                  <a:ext uri="{FF2B5EF4-FFF2-40B4-BE49-F238E27FC236}">
                    <a16:creationId xmlns:a16="http://schemas.microsoft.com/office/drawing/2014/main" id="{CF660393-8657-11F3-0969-FA74B523E2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913" y="4221163"/>
                <a:ext cx="247650" cy="228600"/>
              </a:xfrm>
              <a:custGeom>
                <a:avLst/>
                <a:gdLst>
                  <a:gd name="T0" fmla="*/ 0 w 247650"/>
                  <a:gd name="T1" fmla="*/ 215650 h 228630"/>
                  <a:gd name="T2" fmla="*/ 139700 w 247650"/>
                  <a:gd name="T3" fmla="*/ 30 h 228630"/>
                  <a:gd name="T4" fmla="*/ 247650 w 247650"/>
                  <a:gd name="T5" fmla="*/ 228330 h 2286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7650" h="228630">
                    <a:moveTo>
                      <a:pt x="0" y="215930"/>
                    </a:moveTo>
                    <a:cubicBezTo>
                      <a:pt x="49212" y="106921"/>
                      <a:pt x="98425" y="-2087"/>
                      <a:pt x="139700" y="30"/>
                    </a:cubicBezTo>
                    <a:cubicBezTo>
                      <a:pt x="180975" y="2147"/>
                      <a:pt x="247650" y="228630"/>
                      <a:pt x="247650" y="228630"/>
                    </a:cubicBezTo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>
                  <a:latin typeface="Aptos" panose="020B0004020202020204" pitchFamily="34" charset="0"/>
                </a:endParaRPr>
              </a:p>
            </p:txBody>
          </p:sp>
          <p:sp>
            <p:nvSpPr>
              <p:cNvPr id="10248" name="Freeform 43">
                <a:extLst>
                  <a:ext uri="{FF2B5EF4-FFF2-40B4-BE49-F238E27FC236}">
                    <a16:creationId xmlns:a16="http://schemas.microsoft.com/office/drawing/2014/main" id="{C740305E-BD88-D98C-E60B-21BFE53309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913" y="3802063"/>
                <a:ext cx="247650" cy="228600"/>
              </a:xfrm>
              <a:custGeom>
                <a:avLst/>
                <a:gdLst>
                  <a:gd name="T0" fmla="*/ 0 w 247650"/>
                  <a:gd name="T1" fmla="*/ 215650 h 228630"/>
                  <a:gd name="T2" fmla="*/ 139700 w 247650"/>
                  <a:gd name="T3" fmla="*/ 30 h 228630"/>
                  <a:gd name="T4" fmla="*/ 247650 w 247650"/>
                  <a:gd name="T5" fmla="*/ 228330 h 2286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7650" h="228630">
                    <a:moveTo>
                      <a:pt x="0" y="215930"/>
                    </a:moveTo>
                    <a:cubicBezTo>
                      <a:pt x="49212" y="106921"/>
                      <a:pt x="98425" y="-2087"/>
                      <a:pt x="139700" y="30"/>
                    </a:cubicBezTo>
                    <a:cubicBezTo>
                      <a:pt x="180975" y="2147"/>
                      <a:pt x="247650" y="228630"/>
                      <a:pt x="247650" y="228630"/>
                    </a:cubicBezTo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A645615-9EF0-28D7-2FAF-001B7FD516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6235" y="4383640"/>
              <a:ext cx="1255712" cy="647700"/>
              <a:chOff x="1763688" y="3802063"/>
              <a:chExt cx="1255737" cy="647700"/>
            </a:xfrm>
          </p:grpSpPr>
          <p:sp>
            <p:nvSpPr>
              <p:cNvPr id="10241" name="Right Arrow 44">
                <a:extLst>
                  <a:ext uri="{FF2B5EF4-FFF2-40B4-BE49-F238E27FC236}">
                    <a16:creationId xmlns:a16="http://schemas.microsoft.com/office/drawing/2014/main" id="{A03D1D91-2A64-A8A4-A32B-E08681F712CD}"/>
                  </a:ext>
                </a:extLst>
              </p:cNvPr>
              <p:cNvSpPr/>
              <p:nvPr/>
            </p:nvSpPr>
            <p:spPr bwMode="auto">
              <a:xfrm>
                <a:off x="1763688" y="4113076"/>
                <a:ext cx="216024" cy="144016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43" name="Freeform 45">
                <a:extLst>
                  <a:ext uri="{FF2B5EF4-FFF2-40B4-BE49-F238E27FC236}">
                    <a16:creationId xmlns:a16="http://schemas.microsoft.com/office/drawing/2014/main" id="{BA6E17CF-BBD4-02E3-49F2-F30A76970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1050" y="4221163"/>
                <a:ext cx="247650" cy="228600"/>
              </a:xfrm>
              <a:custGeom>
                <a:avLst/>
                <a:gdLst>
                  <a:gd name="T0" fmla="*/ 0 w 247650"/>
                  <a:gd name="T1" fmla="*/ 215650 h 228630"/>
                  <a:gd name="T2" fmla="*/ 139700 w 247650"/>
                  <a:gd name="T3" fmla="*/ 30 h 228630"/>
                  <a:gd name="T4" fmla="*/ 247650 w 247650"/>
                  <a:gd name="T5" fmla="*/ 228330 h 2286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7650" h="228630">
                    <a:moveTo>
                      <a:pt x="0" y="215930"/>
                    </a:moveTo>
                    <a:cubicBezTo>
                      <a:pt x="49212" y="106921"/>
                      <a:pt x="98425" y="-2087"/>
                      <a:pt x="139700" y="30"/>
                    </a:cubicBezTo>
                    <a:cubicBezTo>
                      <a:pt x="180975" y="2147"/>
                      <a:pt x="247650" y="228630"/>
                      <a:pt x="247650" y="228630"/>
                    </a:cubicBezTo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244" name="Freeform 46">
                <a:extLst>
                  <a:ext uri="{FF2B5EF4-FFF2-40B4-BE49-F238E27FC236}">
                    <a16:creationId xmlns:a16="http://schemas.microsoft.com/office/drawing/2014/main" id="{B69763F6-1C8C-95C9-BDFC-48B48818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1775" y="3802063"/>
                <a:ext cx="247650" cy="228600"/>
              </a:xfrm>
              <a:custGeom>
                <a:avLst/>
                <a:gdLst>
                  <a:gd name="T0" fmla="*/ 0 w 247650"/>
                  <a:gd name="T1" fmla="*/ 215650 h 228630"/>
                  <a:gd name="T2" fmla="*/ 139700 w 247650"/>
                  <a:gd name="T3" fmla="*/ 30 h 228630"/>
                  <a:gd name="T4" fmla="*/ 247650 w 247650"/>
                  <a:gd name="T5" fmla="*/ 228330 h 2286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7650" h="228630">
                    <a:moveTo>
                      <a:pt x="0" y="215930"/>
                    </a:moveTo>
                    <a:cubicBezTo>
                      <a:pt x="49212" y="106921"/>
                      <a:pt x="98425" y="-2087"/>
                      <a:pt x="139700" y="30"/>
                    </a:cubicBezTo>
                    <a:cubicBezTo>
                      <a:pt x="180975" y="2147"/>
                      <a:pt x="247650" y="228630"/>
                      <a:pt x="247650" y="228630"/>
                    </a:cubicBezTo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4BE1B56-DABB-4EE8-F4F4-5F8035AD92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460" y="4383640"/>
              <a:ext cx="1255712" cy="647700"/>
              <a:chOff x="3563888" y="3802063"/>
              <a:chExt cx="1255762" cy="647700"/>
            </a:xfrm>
          </p:grpSpPr>
          <p:sp>
            <p:nvSpPr>
              <p:cNvPr id="53" name="Right Arrow 47">
                <a:extLst>
                  <a:ext uri="{FF2B5EF4-FFF2-40B4-BE49-F238E27FC236}">
                    <a16:creationId xmlns:a16="http://schemas.microsoft.com/office/drawing/2014/main" id="{D3F7A3FC-8697-3433-02C4-7797AE48D5E3}"/>
                  </a:ext>
                </a:extLst>
              </p:cNvPr>
              <p:cNvSpPr/>
              <p:nvPr/>
            </p:nvSpPr>
            <p:spPr bwMode="auto">
              <a:xfrm>
                <a:off x="3563888" y="4113076"/>
                <a:ext cx="216024" cy="144016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Freeform 48">
                <a:extLst>
                  <a:ext uri="{FF2B5EF4-FFF2-40B4-BE49-F238E27FC236}">
                    <a16:creationId xmlns:a16="http://schemas.microsoft.com/office/drawing/2014/main" id="{23A97DD6-AF60-DB19-741F-83B5E1635B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275" y="4221163"/>
                <a:ext cx="247650" cy="228600"/>
              </a:xfrm>
              <a:custGeom>
                <a:avLst/>
                <a:gdLst>
                  <a:gd name="T0" fmla="*/ 0 w 247650"/>
                  <a:gd name="T1" fmla="*/ 215650 h 228630"/>
                  <a:gd name="T2" fmla="*/ 139700 w 247650"/>
                  <a:gd name="T3" fmla="*/ 30 h 228630"/>
                  <a:gd name="T4" fmla="*/ 247650 w 247650"/>
                  <a:gd name="T5" fmla="*/ 228330 h 2286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7650" h="228630">
                    <a:moveTo>
                      <a:pt x="0" y="215930"/>
                    </a:moveTo>
                    <a:cubicBezTo>
                      <a:pt x="49212" y="106921"/>
                      <a:pt x="98425" y="-2087"/>
                      <a:pt x="139700" y="30"/>
                    </a:cubicBezTo>
                    <a:cubicBezTo>
                      <a:pt x="180975" y="2147"/>
                      <a:pt x="247650" y="228630"/>
                      <a:pt x="247650" y="228630"/>
                    </a:cubicBezTo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1" name="Freeform 49">
                <a:extLst>
                  <a:ext uri="{FF2B5EF4-FFF2-40B4-BE49-F238E27FC236}">
                    <a16:creationId xmlns:a16="http://schemas.microsoft.com/office/drawing/2014/main" id="{9C99DF78-E1E6-9CE9-4578-5A39D5F8D9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275" y="3802063"/>
                <a:ext cx="247650" cy="228600"/>
              </a:xfrm>
              <a:custGeom>
                <a:avLst/>
                <a:gdLst>
                  <a:gd name="T0" fmla="*/ 0 w 247650"/>
                  <a:gd name="T1" fmla="*/ 215650 h 228630"/>
                  <a:gd name="T2" fmla="*/ 139700 w 247650"/>
                  <a:gd name="T3" fmla="*/ 30 h 228630"/>
                  <a:gd name="T4" fmla="*/ 247650 w 247650"/>
                  <a:gd name="T5" fmla="*/ 228330 h 2286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7650" h="228630">
                    <a:moveTo>
                      <a:pt x="0" y="215930"/>
                    </a:moveTo>
                    <a:cubicBezTo>
                      <a:pt x="49212" y="106921"/>
                      <a:pt x="98425" y="-2087"/>
                      <a:pt x="139700" y="30"/>
                    </a:cubicBezTo>
                    <a:cubicBezTo>
                      <a:pt x="180975" y="2147"/>
                      <a:pt x="247650" y="228630"/>
                      <a:pt x="247650" y="228630"/>
                    </a:cubicBezTo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3" name="Freeform 50">
                <a:extLst>
                  <a:ext uri="{FF2B5EF4-FFF2-40B4-BE49-F238E27FC236}">
                    <a16:creationId xmlns:a16="http://schemas.microsoft.com/office/drawing/2014/main" id="{D04B6E6D-D665-C732-33B9-FF29F4D15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000" y="4221163"/>
                <a:ext cx="247650" cy="228600"/>
              </a:xfrm>
              <a:custGeom>
                <a:avLst/>
                <a:gdLst>
                  <a:gd name="T0" fmla="*/ 0 w 247650"/>
                  <a:gd name="T1" fmla="*/ 215650 h 228630"/>
                  <a:gd name="T2" fmla="*/ 139700 w 247650"/>
                  <a:gd name="T3" fmla="*/ 30 h 228630"/>
                  <a:gd name="T4" fmla="*/ 247650 w 247650"/>
                  <a:gd name="T5" fmla="*/ 228330 h 2286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7650" h="228630">
                    <a:moveTo>
                      <a:pt x="0" y="215930"/>
                    </a:moveTo>
                    <a:cubicBezTo>
                      <a:pt x="49212" y="106921"/>
                      <a:pt x="98425" y="-2087"/>
                      <a:pt x="139700" y="30"/>
                    </a:cubicBezTo>
                    <a:cubicBezTo>
                      <a:pt x="180975" y="2147"/>
                      <a:pt x="247650" y="228630"/>
                      <a:pt x="247650" y="228630"/>
                    </a:cubicBezTo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240" name="Freeform 51">
                <a:extLst>
                  <a:ext uri="{FF2B5EF4-FFF2-40B4-BE49-F238E27FC236}">
                    <a16:creationId xmlns:a16="http://schemas.microsoft.com/office/drawing/2014/main" id="{6EC76D05-FD32-D7DD-5E4A-22A7EC696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000" y="3802063"/>
                <a:ext cx="247650" cy="228600"/>
              </a:xfrm>
              <a:custGeom>
                <a:avLst/>
                <a:gdLst>
                  <a:gd name="T0" fmla="*/ 0 w 247650"/>
                  <a:gd name="T1" fmla="*/ 215650 h 228630"/>
                  <a:gd name="T2" fmla="*/ 139700 w 247650"/>
                  <a:gd name="T3" fmla="*/ 30 h 228630"/>
                  <a:gd name="T4" fmla="*/ 247650 w 247650"/>
                  <a:gd name="T5" fmla="*/ 228330 h 2286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7650" h="228630">
                    <a:moveTo>
                      <a:pt x="0" y="215930"/>
                    </a:moveTo>
                    <a:cubicBezTo>
                      <a:pt x="49212" y="106921"/>
                      <a:pt x="98425" y="-2087"/>
                      <a:pt x="139700" y="30"/>
                    </a:cubicBezTo>
                    <a:cubicBezTo>
                      <a:pt x="180975" y="2147"/>
                      <a:pt x="247650" y="228630"/>
                      <a:pt x="247650" y="228630"/>
                    </a:cubicBezTo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251E7D0-5CA8-AA19-D60D-0556FEFECC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36323" y="4383640"/>
              <a:ext cx="1687513" cy="647700"/>
              <a:chOff x="5004048" y="3802063"/>
              <a:chExt cx="1687265" cy="647700"/>
            </a:xfrm>
          </p:grpSpPr>
          <p:sp>
            <p:nvSpPr>
              <p:cNvPr id="33" name="Right Arrow 52">
                <a:extLst>
                  <a:ext uri="{FF2B5EF4-FFF2-40B4-BE49-F238E27FC236}">
                    <a16:creationId xmlns:a16="http://schemas.microsoft.com/office/drawing/2014/main" id="{B650AA28-C910-72E7-77F3-96F9E77FDFF6}"/>
                  </a:ext>
                </a:extLst>
              </p:cNvPr>
              <p:cNvSpPr/>
              <p:nvPr/>
            </p:nvSpPr>
            <p:spPr bwMode="auto">
              <a:xfrm>
                <a:off x="5004048" y="4113076"/>
                <a:ext cx="216024" cy="144016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Freeform 53">
                <a:extLst>
                  <a:ext uri="{FF2B5EF4-FFF2-40B4-BE49-F238E27FC236}">
                    <a16:creationId xmlns:a16="http://schemas.microsoft.com/office/drawing/2014/main" id="{ECB0F8B0-2575-445A-FA89-FBCF176997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4163" y="4221163"/>
                <a:ext cx="247650" cy="228600"/>
              </a:xfrm>
              <a:custGeom>
                <a:avLst/>
                <a:gdLst>
                  <a:gd name="T0" fmla="*/ 0 w 247650"/>
                  <a:gd name="T1" fmla="*/ 215650 h 228630"/>
                  <a:gd name="T2" fmla="*/ 139700 w 247650"/>
                  <a:gd name="T3" fmla="*/ 30 h 228630"/>
                  <a:gd name="T4" fmla="*/ 247650 w 247650"/>
                  <a:gd name="T5" fmla="*/ 228330 h 2286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7650" h="228630">
                    <a:moveTo>
                      <a:pt x="0" y="215930"/>
                    </a:moveTo>
                    <a:cubicBezTo>
                      <a:pt x="49212" y="106921"/>
                      <a:pt x="98425" y="-2087"/>
                      <a:pt x="139700" y="30"/>
                    </a:cubicBezTo>
                    <a:cubicBezTo>
                      <a:pt x="180975" y="2147"/>
                      <a:pt x="247650" y="228630"/>
                      <a:pt x="247650" y="228630"/>
                    </a:cubicBezTo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5" name="Freeform 54">
                <a:extLst>
                  <a:ext uri="{FF2B5EF4-FFF2-40B4-BE49-F238E27FC236}">
                    <a16:creationId xmlns:a16="http://schemas.microsoft.com/office/drawing/2014/main" id="{7CB1A7DB-1029-0746-F48B-E73A4E62C8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525" y="3802063"/>
                <a:ext cx="247650" cy="228600"/>
              </a:xfrm>
              <a:custGeom>
                <a:avLst/>
                <a:gdLst>
                  <a:gd name="T0" fmla="*/ 0 w 247650"/>
                  <a:gd name="T1" fmla="*/ 215650 h 228630"/>
                  <a:gd name="T2" fmla="*/ 139700 w 247650"/>
                  <a:gd name="T3" fmla="*/ 30 h 228630"/>
                  <a:gd name="T4" fmla="*/ 247650 w 247650"/>
                  <a:gd name="T5" fmla="*/ 228330 h 2286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7650" h="228630">
                    <a:moveTo>
                      <a:pt x="0" y="215930"/>
                    </a:moveTo>
                    <a:cubicBezTo>
                      <a:pt x="49212" y="106921"/>
                      <a:pt x="98425" y="-2087"/>
                      <a:pt x="139700" y="30"/>
                    </a:cubicBezTo>
                    <a:cubicBezTo>
                      <a:pt x="180975" y="2147"/>
                      <a:pt x="247650" y="228630"/>
                      <a:pt x="247650" y="228630"/>
                    </a:cubicBezTo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5" name="Freeform 55">
                <a:extLst>
                  <a:ext uri="{FF2B5EF4-FFF2-40B4-BE49-F238E27FC236}">
                    <a16:creationId xmlns:a16="http://schemas.microsoft.com/office/drawing/2014/main" id="{720BE0AD-AE93-048C-AFAF-A731159C4A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4888" y="4221163"/>
                <a:ext cx="247650" cy="228600"/>
              </a:xfrm>
              <a:custGeom>
                <a:avLst/>
                <a:gdLst>
                  <a:gd name="T0" fmla="*/ 0 w 247650"/>
                  <a:gd name="T1" fmla="*/ 215650 h 228630"/>
                  <a:gd name="T2" fmla="*/ 139700 w 247650"/>
                  <a:gd name="T3" fmla="*/ 30 h 228630"/>
                  <a:gd name="T4" fmla="*/ 247650 w 247650"/>
                  <a:gd name="T5" fmla="*/ 228330 h 2286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7650" h="228630">
                    <a:moveTo>
                      <a:pt x="0" y="215930"/>
                    </a:moveTo>
                    <a:cubicBezTo>
                      <a:pt x="49212" y="106921"/>
                      <a:pt x="98425" y="-2087"/>
                      <a:pt x="139700" y="30"/>
                    </a:cubicBezTo>
                    <a:cubicBezTo>
                      <a:pt x="180975" y="2147"/>
                      <a:pt x="247650" y="228630"/>
                      <a:pt x="247650" y="228630"/>
                    </a:cubicBezTo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8" name="Freeform 56">
                <a:extLst>
                  <a:ext uri="{FF2B5EF4-FFF2-40B4-BE49-F238E27FC236}">
                    <a16:creationId xmlns:a16="http://schemas.microsoft.com/office/drawing/2014/main" id="{91DB7684-CDA1-8291-48FD-FE20FD348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3663" y="3802063"/>
                <a:ext cx="247650" cy="228600"/>
              </a:xfrm>
              <a:custGeom>
                <a:avLst/>
                <a:gdLst>
                  <a:gd name="T0" fmla="*/ 0 w 247650"/>
                  <a:gd name="T1" fmla="*/ 215650 h 228630"/>
                  <a:gd name="T2" fmla="*/ 139700 w 247650"/>
                  <a:gd name="T3" fmla="*/ 30 h 228630"/>
                  <a:gd name="T4" fmla="*/ 247650 w 247650"/>
                  <a:gd name="T5" fmla="*/ 228330 h 2286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7650" h="228630">
                    <a:moveTo>
                      <a:pt x="0" y="215930"/>
                    </a:moveTo>
                    <a:cubicBezTo>
                      <a:pt x="49212" y="106921"/>
                      <a:pt x="98425" y="-2087"/>
                      <a:pt x="139700" y="30"/>
                    </a:cubicBezTo>
                    <a:cubicBezTo>
                      <a:pt x="180975" y="2147"/>
                      <a:pt x="247650" y="228630"/>
                      <a:pt x="247650" y="228630"/>
                    </a:cubicBezTo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C592079-825D-490F-E87A-C5C66E5764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65112" y="4370940"/>
              <a:ext cx="2339487" cy="647700"/>
              <a:chOff x="6732240" y="3789363"/>
              <a:chExt cx="2339840" cy="647700"/>
            </a:xfrm>
          </p:grpSpPr>
          <p:sp>
            <p:nvSpPr>
              <p:cNvPr id="8" name="Right Arrow 57">
                <a:extLst>
                  <a:ext uri="{FF2B5EF4-FFF2-40B4-BE49-F238E27FC236}">
                    <a16:creationId xmlns:a16="http://schemas.microsoft.com/office/drawing/2014/main" id="{2565A535-3F6E-5077-8C52-828A662B58E2}"/>
                  </a:ext>
                </a:extLst>
              </p:cNvPr>
              <p:cNvSpPr/>
              <p:nvPr/>
            </p:nvSpPr>
            <p:spPr bwMode="auto">
              <a:xfrm>
                <a:off x="6732240" y="4113076"/>
                <a:ext cx="216024" cy="144016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TextBox 58">
                <a:extLst>
                  <a:ext uri="{FF2B5EF4-FFF2-40B4-BE49-F238E27FC236}">
                    <a16:creationId xmlns:a16="http://schemas.microsoft.com/office/drawing/2014/main" id="{8A3EC50C-75E0-5C84-3FB0-028C392FE4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97925" y="4005263"/>
                <a:ext cx="274155" cy="249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-128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altLang="de-DE" sz="1600">
                    <a:latin typeface="+mn-lt"/>
                  </a:rPr>
                  <a:t>etc</a:t>
                </a:r>
              </a:p>
            </p:txBody>
          </p:sp>
          <p:sp>
            <p:nvSpPr>
              <p:cNvPr id="10" name="Freeform 59">
                <a:extLst>
                  <a:ext uri="{FF2B5EF4-FFF2-40B4-BE49-F238E27FC236}">
                    <a16:creationId xmlns:a16="http://schemas.microsoft.com/office/drawing/2014/main" id="{56676AAD-B6DF-C527-84C7-6CDF93668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2638" y="4208463"/>
                <a:ext cx="247650" cy="228600"/>
              </a:xfrm>
              <a:custGeom>
                <a:avLst/>
                <a:gdLst>
                  <a:gd name="T0" fmla="*/ 0 w 247650"/>
                  <a:gd name="T1" fmla="*/ 215650 h 228630"/>
                  <a:gd name="T2" fmla="*/ 139700 w 247650"/>
                  <a:gd name="T3" fmla="*/ 30 h 228630"/>
                  <a:gd name="T4" fmla="*/ 247650 w 247650"/>
                  <a:gd name="T5" fmla="*/ 228330 h 2286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7650" h="228630">
                    <a:moveTo>
                      <a:pt x="0" y="215930"/>
                    </a:moveTo>
                    <a:cubicBezTo>
                      <a:pt x="49212" y="106921"/>
                      <a:pt x="98425" y="-2087"/>
                      <a:pt x="139700" y="30"/>
                    </a:cubicBezTo>
                    <a:cubicBezTo>
                      <a:pt x="180975" y="2147"/>
                      <a:pt x="247650" y="228630"/>
                      <a:pt x="247650" y="228630"/>
                    </a:cubicBezTo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" name="Freeform 60">
                <a:extLst>
                  <a:ext uri="{FF2B5EF4-FFF2-40B4-BE49-F238E27FC236}">
                    <a16:creationId xmlns:a16="http://schemas.microsoft.com/office/drawing/2014/main" id="{CB97D7BB-2DC6-6AA0-2BE3-FE35A55C8B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2638" y="3789363"/>
                <a:ext cx="247650" cy="228600"/>
              </a:xfrm>
              <a:custGeom>
                <a:avLst/>
                <a:gdLst>
                  <a:gd name="T0" fmla="*/ 0 w 247650"/>
                  <a:gd name="T1" fmla="*/ 215650 h 228630"/>
                  <a:gd name="T2" fmla="*/ 139700 w 247650"/>
                  <a:gd name="T3" fmla="*/ 30 h 228630"/>
                  <a:gd name="T4" fmla="*/ 247650 w 247650"/>
                  <a:gd name="T5" fmla="*/ 228330 h 2286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7650" h="228630">
                    <a:moveTo>
                      <a:pt x="0" y="215930"/>
                    </a:moveTo>
                    <a:cubicBezTo>
                      <a:pt x="49212" y="106921"/>
                      <a:pt x="98425" y="-2087"/>
                      <a:pt x="139700" y="30"/>
                    </a:cubicBezTo>
                    <a:cubicBezTo>
                      <a:pt x="180975" y="2147"/>
                      <a:pt x="247650" y="228630"/>
                      <a:pt x="247650" y="228630"/>
                    </a:cubicBezTo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" name="Freeform 61">
                <a:extLst>
                  <a:ext uri="{FF2B5EF4-FFF2-40B4-BE49-F238E27FC236}">
                    <a16:creationId xmlns:a16="http://schemas.microsoft.com/office/drawing/2014/main" id="{657B67BC-B99C-8C82-D22E-2A207D712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19975" y="4208463"/>
                <a:ext cx="247650" cy="228600"/>
              </a:xfrm>
              <a:custGeom>
                <a:avLst/>
                <a:gdLst>
                  <a:gd name="T0" fmla="*/ 0 w 247650"/>
                  <a:gd name="T1" fmla="*/ 215650 h 228630"/>
                  <a:gd name="T2" fmla="*/ 139700 w 247650"/>
                  <a:gd name="T3" fmla="*/ 30 h 228630"/>
                  <a:gd name="T4" fmla="*/ 247650 w 247650"/>
                  <a:gd name="T5" fmla="*/ 228330 h 2286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7650" h="228630">
                    <a:moveTo>
                      <a:pt x="0" y="215930"/>
                    </a:moveTo>
                    <a:cubicBezTo>
                      <a:pt x="49212" y="106921"/>
                      <a:pt x="98425" y="-2087"/>
                      <a:pt x="139700" y="30"/>
                    </a:cubicBezTo>
                    <a:cubicBezTo>
                      <a:pt x="180975" y="2147"/>
                      <a:pt x="247650" y="228630"/>
                      <a:pt x="247650" y="228630"/>
                    </a:cubicBezTo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4" name="Freeform 62">
                <a:extLst>
                  <a:ext uri="{FF2B5EF4-FFF2-40B4-BE49-F238E27FC236}">
                    <a16:creationId xmlns:a16="http://schemas.microsoft.com/office/drawing/2014/main" id="{EA035663-49A3-6195-4FD1-056772401A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19975" y="3789363"/>
                <a:ext cx="247650" cy="228600"/>
              </a:xfrm>
              <a:custGeom>
                <a:avLst/>
                <a:gdLst>
                  <a:gd name="T0" fmla="*/ 0 w 247650"/>
                  <a:gd name="T1" fmla="*/ 215650 h 228630"/>
                  <a:gd name="T2" fmla="*/ 139700 w 247650"/>
                  <a:gd name="T3" fmla="*/ 30 h 228630"/>
                  <a:gd name="T4" fmla="*/ 247650 w 247650"/>
                  <a:gd name="T5" fmla="*/ 228330 h 2286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7650" h="228630">
                    <a:moveTo>
                      <a:pt x="0" y="215930"/>
                    </a:moveTo>
                    <a:cubicBezTo>
                      <a:pt x="49212" y="106921"/>
                      <a:pt x="98425" y="-2087"/>
                      <a:pt x="139700" y="30"/>
                    </a:cubicBezTo>
                    <a:cubicBezTo>
                      <a:pt x="180975" y="2147"/>
                      <a:pt x="247650" y="228630"/>
                      <a:pt x="247650" y="228630"/>
                    </a:cubicBezTo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7" name="Freeform 63">
                <a:extLst>
                  <a:ext uri="{FF2B5EF4-FFF2-40B4-BE49-F238E27FC236}">
                    <a16:creationId xmlns:a16="http://schemas.microsoft.com/office/drawing/2014/main" id="{EBD4BE68-1038-BD35-FC2F-763CD77E5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8900" y="4208463"/>
                <a:ext cx="247650" cy="228600"/>
              </a:xfrm>
              <a:custGeom>
                <a:avLst/>
                <a:gdLst>
                  <a:gd name="T0" fmla="*/ 0 w 247650"/>
                  <a:gd name="T1" fmla="*/ 215650 h 228630"/>
                  <a:gd name="T2" fmla="*/ 139700 w 247650"/>
                  <a:gd name="T3" fmla="*/ 30 h 228630"/>
                  <a:gd name="T4" fmla="*/ 247650 w 247650"/>
                  <a:gd name="T5" fmla="*/ 228330 h 2286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7650" h="228630">
                    <a:moveTo>
                      <a:pt x="0" y="215930"/>
                    </a:moveTo>
                    <a:cubicBezTo>
                      <a:pt x="49212" y="106921"/>
                      <a:pt x="98425" y="-2087"/>
                      <a:pt x="139700" y="30"/>
                    </a:cubicBezTo>
                    <a:cubicBezTo>
                      <a:pt x="180975" y="2147"/>
                      <a:pt x="247650" y="228630"/>
                      <a:pt x="247650" y="228630"/>
                    </a:cubicBezTo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9" name="Freeform 64">
                <a:extLst>
                  <a:ext uri="{FF2B5EF4-FFF2-40B4-BE49-F238E27FC236}">
                    <a16:creationId xmlns:a16="http://schemas.microsoft.com/office/drawing/2014/main" id="{A731377B-DCB3-B3A1-0695-4426B5C494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8900" y="3789363"/>
                <a:ext cx="247650" cy="228600"/>
              </a:xfrm>
              <a:custGeom>
                <a:avLst/>
                <a:gdLst>
                  <a:gd name="T0" fmla="*/ 0 w 247650"/>
                  <a:gd name="T1" fmla="*/ 215650 h 228630"/>
                  <a:gd name="T2" fmla="*/ 139700 w 247650"/>
                  <a:gd name="T3" fmla="*/ 30 h 228630"/>
                  <a:gd name="T4" fmla="*/ 247650 w 247650"/>
                  <a:gd name="T5" fmla="*/ 228330 h 2286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7650" h="228630">
                    <a:moveTo>
                      <a:pt x="0" y="215930"/>
                    </a:moveTo>
                    <a:cubicBezTo>
                      <a:pt x="49212" y="106921"/>
                      <a:pt x="98425" y="-2087"/>
                      <a:pt x="139700" y="30"/>
                    </a:cubicBezTo>
                    <a:cubicBezTo>
                      <a:pt x="180975" y="2147"/>
                      <a:pt x="247650" y="228630"/>
                      <a:pt x="247650" y="228630"/>
                    </a:cubicBezTo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0" name="Freeform 65">
                <a:extLst>
                  <a:ext uri="{FF2B5EF4-FFF2-40B4-BE49-F238E27FC236}">
                    <a16:creationId xmlns:a16="http://schemas.microsoft.com/office/drawing/2014/main" id="{CA0E831B-F951-75E2-AB72-CCCC71CAA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6238" y="4208463"/>
                <a:ext cx="247650" cy="228600"/>
              </a:xfrm>
              <a:custGeom>
                <a:avLst/>
                <a:gdLst>
                  <a:gd name="T0" fmla="*/ 0 w 247650"/>
                  <a:gd name="T1" fmla="*/ 215650 h 228630"/>
                  <a:gd name="T2" fmla="*/ 139700 w 247650"/>
                  <a:gd name="T3" fmla="*/ 30 h 228630"/>
                  <a:gd name="T4" fmla="*/ 247650 w 247650"/>
                  <a:gd name="T5" fmla="*/ 228330 h 2286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7650" h="228630">
                    <a:moveTo>
                      <a:pt x="0" y="215930"/>
                    </a:moveTo>
                    <a:cubicBezTo>
                      <a:pt x="49212" y="106921"/>
                      <a:pt x="98425" y="-2087"/>
                      <a:pt x="139700" y="30"/>
                    </a:cubicBezTo>
                    <a:cubicBezTo>
                      <a:pt x="180975" y="2147"/>
                      <a:pt x="247650" y="228630"/>
                      <a:pt x="247650" y="228630"/>
                    </a:cubicBezTo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" name="Freeform 66">
                <a:extLst>
                  <a:ext uri="{FF2B5EF4-FFF2-40B4-BE49-F238E27FC236}">
                    <a16:creationId xmlns:a16="http://schemas.microsoft.com/office/drawing/2014/main" id="{E87CC188-56EE-A6FB-8574-7FFA6D129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6238" y="3789363"/>
                <a:ext cx="247650" cy="228600"/>
              </a:xfrm>
              <a:custGeom>
                <a:avLst/>
                <a:gdLst>
                  <a:gd name="T0" fmla="*/ 0 w 247650"/>
                  <a:gd name="T1" fmla="*/ 215650 h 228630"/>
                  <a:gd name="T2" fmla="*/ 139700 w 247650"/>
                  <a:gd name="T3" fmla="*/ 30 h 228630"/>
                  <a:gd name="T4" fmla="*/ 247650 w 247650"/>
                  <a:gd name="T5" fmla="*/ 228330 h 2286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7650" h="228630">
                    <a:moveTo>
                      <a:pt x="0" y="215930"/>
                    </a:moveTo>
                    <a:cubicBezTo>
                      <a:pt x="49212" y="106921"/>
                      <a:pt x="98425" y="-2087"/>
                      <a:pt x="139700" y="30"/>
                    </a:cubicBezTo>
                    <a:cubicBezTo>
                      <a:pt x="180975" y="2147"/>
                      <a:pt x="247650" y="228630"/>
                      <a:pt x="247650" y="228630"/>
                    </a:cubicBezTo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" name="Right Arrow 67">
                <a:extLst>
                  <a:ext uri="{FF2B5EF4-FFF2-40B4-BE49-F238E27FC236}">
                    <a16:creationId xmlns:a16="http://schemas.microsoft.com/office/drawing/2014/main" id="{F2CB1251-A12E-921C-0546-D3D3105033D7}"/>
                  </a:ext>
                </a:extLst>
              </p:cNvPr>
              <p:cNvSpPr/>
              <p:nvPr/>
            </p:nvSpPr>
            <p:spPr bwMode="auto">
              <a:xfrm>
                <a:off x="8388424" y="4113076"/>
                <a:ext cx="216024" cy="144016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0249" name="TextBox 10248">
            <a:extLst>
              <a:ext uri="{FF2B5EF4-FFF2-40B4-BE49-F238E27FC236}">
                <a16:creationId xmlns:a16="http://schemas.microsoft.com/office/drawing/2014/main" id="{8EEF9DB3-A8F3-4DE2-49D7-B490D1F791E0}"/>
              </a:ext>
            </a:extLst>
          </p:cNvPr>
          <p:cNvSpPr txBox="1"/>
          <p:nvPr/>
        </p:nvSpPr>
        <p:spPr>
          <a:xfrm>
            <a:off x="8256702" y="2187206"/>
            <a:ext cx="18288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1"/>
                </a:solidFill>
              </a:rPr>
              <a:t>OK effect schematic</a:t>
            </a:r>
            <a:endParaRPr lang="en-CH" sz="16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51" name="TextBox 10250">
                <a:extLst>
                  <a:ext uri="{FF2B5EF4-FFF2-40B4-BE49-F238E27FC236}">
                    <a16:creationId xmlns:a16="http://schemas.microsoft.com/office/drawing/2014/main" id="{CDB5ACEF-8D0A-E6EB-6675-F930A372E16E}"/>
                  </a:ext>
                </a:extLst>
              </p:cNvPr>
              <p:cNvSpPr txBox="1"/>
              <p:nvPr/>
            </p:nvSpPr>
            <p:spPr>
              <a:xfrm>
                <a:off x="8425846" y="3979002"/>
                <a:ext cx="1219501" cy="5727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56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10251" name="TextBox 10250">
                <a:extLst>
                  <a:ext uri="{FF2B5EF4-FFF2-40B4-BE49-F238E27FC236}">
                    <a16:creationId xmlns:a16="http://schemas.microsoft.com/office/drawing/2014/main" id="{CDB5ACEF-8D0A-E6EB-6675-F930A372E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5846" y="3979002"/>
                <a:ext cx="1219501" cy="5727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54" name="Datumsplatzhalter 2">
            <a:extLst>
              <a:ext uri="{FF2B5EF4-FFF2-40B4-BE49-F238E27FC236}">
                <a16:creationId xmlns:a16="http://schemas.microsoft.com/office/drawing/2014/main" id="{F800FEDD-C38F-8A99-6871-A57419882E47}"/>
              </a:ext>
            </a:extLst>
          </p:cNvPr>
          <p:cNvSpPr txBox="1">
            <a:spLocks/>
          </p:cNvSpPr>
          <p:nvPr/>
        </p:nvSpPr>
        <p:spPr>
          <a:xfrm>
            <a:off x="9875837" y="6404573"/>
            <a:ext cx="1620837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zh-SG">
                <a:solidFill>
                  <a:prstClr val="black"/>
                </a:solidFill>
                <a:latin typeface="Aptos"/>
              </a:rPr>
              <a:t>15 Oct 2025</a:t>
            </a:r>
            <a:endParaRPr lang="de-CH" dirty="0">
              <a:solidFill>
                <a:prstClr val="black"/>
              </a:solidFill>
              <a:latin typeface="Aptos"/>
            </a:endParaRPr>
          </a:p>
        </p:txBody>
      </p:sp>
      <p:sp>
        <p:nvSpPr>
          <p:cNvPr id="10255" name="Footer Placeholder 17">
            <a:extLst>
              <a:ext uri="{FF2B5EF4-FFF2-40B4-BE49-F238E27FC236}">
                <a16:creationId xmlns:a16="http://schemas.microsoft.com/office/drawing/2014/main" id="{D9091E90-5B61-1022-8520-1A6558CB4039}"/>
              </a:ext>
            </a:extLst>
          </p:cNvPr>
          <p:cNvSpPr txBox="1">
            <a:spLocks/>
          </p:cNvSpPr>
          <p:nvPr/>
        </p:nvSpPr>
        <p:spPr>
          <a:xfrm>
            <a:off x="1614487" y="6404573"/>
            <a:ext cx="8045451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prstClr val="black"/>
                </a:solidFill>
                <a:latin typeface="Aptos"/>
              </a:rPr>
              <a:t>PSI Center for Accelerator Science and Engineering</a:t>
            </a:r>
            <a:endParaRPr lang="en-GB" dirty="0">
              <a:solidFill>
                <a:prstClr val="black"/>
              </a:solidFill>
              <a:latin typeface="Aptos"/>
            </a:endParaRPr>
          </a:p>
        </p:txBody>
      </p:sp>
      <p:sp>
        <p:nvSpPr>
          <p:cNvPr id="10256" name="Slide Number Placeholder 18">
            <a:extLst>
              <a:ext uri="{FF2B5EF4-FFF2-40B4-BE49-F238E27FC236}">
                <a16:creationId xmlns:a16="http://schemas.microsoft.com/office/drawing/2014/main" id="{A48575A8-96EA-9B6E-7D7C-C4B389C05227}"/>
              </a:ext>
            </a:extLst>
          </p:cNvPr>
          <p:cNvSpPr txBox="1">
            <a:spLocks/>
          </p:cNvSpPr>
          <p:nvPr/>
        </p:nvSpPr>
        <p:spPr>
          <a:xfrm>
            <a:off x="695325" y="6404573"/>
            <a:ext cx="703263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en-GB" smtClean="0">
                <a:solidFill>
                  <a:prstClr val="black"/>
                </a:solidFill>
                <a:latin typeface="Aptos"/>
              </a:rPr>
              <a:pPr/>
              <a:t>6</a:t>
            </a:fld>
            <a:endParaRPr lang="en-GB" dirty="0">
              <a:solidFill>
                <a:prstClr val="black"/>
              </a:solidFill>
              <a:latin typeface="Apto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5C5ABF1-DF15-F141-8294-60020042CA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727" y="2482347"/>
            <a:ext cx="4606827" cy="145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127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4A190-F991-92DB-A1DB-A7DF16DDB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AB21C67-A690-5311-1953-5D38CA8C8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516" y="1567136"/>
            <a:ext cx="6013588" cy="3137574"/>
          </a:xfrm>
        </p:spPr>
        <p:txBody>
          <a:bodyPr/>
          <a:lstStyle/>
          <a:p>
            <a:pPr marL="594900" lvl="1" indent="-342900">
              <a:buFont typeface="Arial" panose="020B0604020202020204" pitchFamily="34" charset="0"/>
              <a:buChar char="•"/>
            </a:pPr>
            <a:r>
              <a:rPr lang="en-GB" dirty="0"/>
              <a:t>Similar to self-seeding: w</a:t>
            </a:r>
            <a:r>
              <a:rPr lang="en-GB" altLang="zh-SG" dirty="0"/>
              <a:t>ell-defined spectrum (no need for monochromators). </a:t>
            </a:r>
            <a:endParaRPr lang="en-GB" dirty="0"/>
          </a:p>
          <a:p>
            <a:pPr marL="5949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594900" lvl="1" indent="-342900">
              <a:buFont typeface="Arial" panose="020B0604020202020204" pitchFamily="34" charset="0"/>
              <a:buChar char="•"/>
            </a:pPr>
            <a:r>
              <a:rPr lang="en-GB" dirty="0"/>
              <a:t>Potentially helpful to </a:t>
            </a:r>
            <a:r>
              <a:rPr lang="en-GB" noProof="0" dirty="0"/>
              <a:t>applications requiring a large number of photons at a certain frequency.</a:t>
            </a:r>
          </a:p>
          <a:p>
            <a:pPr marL="594900" lvl="1" indent="-342900">
              <a:buFont typeface="Arial" panose="020B0604020202020204" pitchFamily="34" charset="0"/>
              <a:buChar char="•"/>
            </a:pPr>
            <a:endParaRPr lang="en-GB" noProof="0" dirty="0"/>
          </a:p>
          <a:p>
            <a:pPr marL="594900" lvl="1" indent="-342900">
              <a:buFont typeface="Arial" panose="020B0604020202020204" pitchFamily="34" charset="0"/>
              <a:buChar char="•"/>
            </a:pPr>
            <a:r>
              <a:rPr lang="en-GB" noProof="0" dirty="0"/>
              <a:t>Examples: diffraction, frequency domain spectroscopy such as </a:t>
            </a:r>
            <a:r>
              <a:rPr lang="en-GB" noProof="0" dirty="0">
                <a:solidFill>
                  <a:schemeClr val="accent1"/>
                </a:solidFill>
              </a:rPr>
              <a:t>r</a:t>
            </a:r>
            <a:r>
              <a:rPr lang="en-GB" noProof="0" dirty="0"/>
              <a:t>esonant </a:t>
            </a:r>
            <a:r>
              <a:rPr lang="en-GB" noProof="0" dirty="0">
                <a:solidFill>
                  <a:schemeClr val="accent1"/>
                </a:solidFill>
              </a:rPr>
              <a:t>i</a:t>
            </a:r>
            <a:r>
              <a:rPr lang="en-GB" noProof="0" dirty="0"/>
              <a:t>nelastic </a:t>
            </a:r>
            <a:r>
              <a:rPr lang="en-GB" noProof="0" dirty="0">
                <a:solidFill>
                  <a:schemeClr val="accent1"/>
                </a:solidFill>
              </a:rPr>
              <a:t>X</a:t>
            </a:r>
            <a:r>
              <a:rPr lang="en-GB" noProof="0" dirty="0"/>
              <a:t>-ray </a:t>
            </a:r>
            <a:r>
              <a:rPr lang="en-GB" noProof="0" dirty="0">
                <a:solidFill>
                  <a:schemeClr val="accent1"/>
                </a:solidFill>
              </a:rPr>
              <a:t>s</a:t>
            </a:r>
            <a:r>
              <a:rPr lang="en-GB" noProof="0" dirty="0"/>
              <a:t>cattering (RIXS).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38C357B-8012-8177-CE9F-FEF236630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zh-SG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15 Oct 2025</a:t>
            </a:r>
            <a:endParaRPr kumimoji="0" lang="de-CH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E8A34D9-1CD8-5791-A63E-B24AB3245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Possible applications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2837B0-0945-46F2-974E-8A42F7D1B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940" y="1199711"/>
            <a:ext cx="4311045" cy="38196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F6D301-7F82-42F4-8D04-0078885EA205}"/>
              </a:ext>
            </a:extLst>
          </p:cNvPr>
          <p:cNvSpPr txBox="1"/>
          <p:nvPr/>
        </p:nvSpPr>
        <p:spPr>
          <a:xfrm>
            <a:off x="7587343" y="922712"/>
            <a:ext cx="359164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Time-resolved RIXS example</a:t>
            </a:r>
            <a:endParaRPr kumimoji="0" lang="en-C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96607E-AF9A-4998-AC9D-A690F2064D49}"/>
              </a:ext>
            </a:extLst>
          </p:cNvPr>
          <p:cNvSpPr/>
          <p:nvPr/>
        </p:nvSpPr>
        <p:spPr>
          <a:xfrm>
            <a:off x="6945070" y="5157958"/>
            <a:ext cx="4876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Ph. </a:t>
            </a:r>
            <a:r>
              <a:rPr kumimoji="0" lang="en-US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Wernet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, et al. Nature 520, 78-81 (2015)</a:t>
            </a:r>
            <a:r>
              <a:rPr kumimoji="0" lang="en-CH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.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50B8185-55DF-3724-6489-04CB4A427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4980DB4-B5B7-52D9-46B6-21C9988AD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05771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359092" y="983342"/>
            <a:ext cx="5852865" cy="4154557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/>
              <a:t>Simulation studies for X-ray FELs show that a deviation from non-</a:t>
            </a:r>
            <a:r>
              <a:rPr lang="en-US" sz="1800" b="0" i="0" u="none" strike="noStrike" baseline="0" dirty="0" err="1"/>
              <a:t>isochronicity</a:t>
            </a:r>
            <a:r>
              <a:rPr lang="en-US" sz="1800" b="0" i="0" u="none" strike="noStrike" baseline="0" dirty="0"/>
              <a:t> by &lt;&lt;10% of the R56 of a standard dispersive chicane does not affect the results. </a:t>
            </a:r>
            <a:r>
              <a:rPr lang="en-US" altLang="de-DE" sz="1800" dirty="0">
                <a:latin typeface="Aptos" panose="020B0004020202020204" pitchFamily="34" charset="0"/>
              </a:rPr>
              <a:t>      </a:t>
            </a:r>
            <a:r>
              <a:rPr lang="en-US" altLang="de-DE" sz="1800" i="1" dirty="0">
                <a:latin typeface="Aptos" panose="020B0004020202020204" pitchFamily="34" charset="0"/>
              </a:rPr>
              <a:t>[B. W. J. McNeil et al, PRL</a:t>
            </a:r>
            <a:r>
              <a:rPr lang="hu-HU" altLang="de-DE" sz="1800" i="1" dirty="0">
                <a:latin typeface="Aptos" panose="020B0004020202020204" pitchFamily="34" charset="0"/>
              </a:rPr>
              <a:t> 110, 134802</a:t>
            </a:r>
            <a:r>
              <a:rPr lang="de-CH" altLang="de-DE" sz="1800" i="1" dirty="0">
                <a:latin typeface="Aptos" panose="020B0004020202020204" pitchFamily="34" charset="0"/>
              </a:rPr>
              <a:t> (2013)</a:t>
            </a:r>
            <a:r>
              <a:rPr lang="hu-HU" altLang="de-DE" sz="1800" i="1" dirty="0">
                <a:latin typeface="Aptos" panose="020B0004020202020204" pitchFamily="34" charset="0"/>
              </a:rPr>
              <a:t>]</a:t>
            </a:r>
            <a:endParaRPr lang="en-US" sz="1800" b="0" u="none" strike="noStrike" baseline="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900" i="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i="0" dirty="0"/>
              <a:t>Challenge: how to make compact (quasi) isochronous chicanes? </a:t>
            </a:r>
            <a:endParaRPr lang="en-US" sz="1800" b="1" i="0" u="none" strike="noStrike" baseline="0" dirty="0"/>
          </a:p>
          <a:p>
            <a:pPr marL="285750" indent="-285750" algn="l">
              <a:buFontTx/>
              <a:buChar char="-"/>
            </a:pPr>
            <a:endParaRPr lang="en-US" sz="1800" dirty="0"/>
          </a:p>
          <a:p>
            <a:pPr>
              <a:spcBef>
                <a:spcPts val="3600"/>
              </a:spcBef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010000"/>
              </a:solidFill>
            </a:endParaRPr>
          </a:p>
          <a:p>
            <a:pPr>
              <a:spcBef>
                <a:spcPts val="3600"/>
              </a:spcBef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  <p:sp>
        <p:nvSpPr>
          <p:cNvPr id="5" name="PlaceHolder 1">
            <a:extLst>
              <a:ext uri="{FF2B5EF4-FFF2-40B4-BE49-F238E27FC236}">
                <a16:creationId xmlns:a16="http://schemas.microsoft.com/office/drawing/2014/main" id="{2324C1A4-1D14-8185-65B3-AC5DF9109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160" y="278280"/>
            <a:ext cx="8964360" cy="81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2600" b="1" strike="noStrike" spc="-1" dirty="0">
                <a:solidFill>
                  <a:srgbClr val="000000"/>
                </a:solidFill>
                <a:latin typeface="Aptos"/>
              </a:rPr>
              <a:t>Chicanes </a:t>
            </a:r>
            <a:r>
              <a:rPr lang="en-GB" sz="2600" b="1" strike="noStrike" spc="-1" dirty="0" err="1">
                <a:solidFill>
                  <a:srgbClr val="000000"/>
                </a:solidFill>
                <a:latin typeface="Aptos"/>
              </a:rPr>
              <a:t>isochronicity</a:t>
            </a:r>
            <a:r>
              <a:rPr lang="en-GB" sz="2600" b="1" strike="noStrike" spc="-1" dirty="0">
                <a:solidFill>
                  <a:srgbClr val="000000"/>
                </a:solidFill>
                <a:latin typeface="Aptos"/>
              </a:rPr>
              <a:t> </a:t>
            </a:r>
            <a:endParaRPr lang="de-DE" sz="2600" b="0" strike="noStrike" spc="-1" dirty="0">
              <a:solidFill>
                <a:srgbClr val="000000"/>
              </a:solidFill>
              <a:latin typeface="Aptos"/>
            </a:endParaRP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4BE21A7D-9E6E-155C-2DB2-0DEE919E01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880" y="6404400"/>
            <a:ext cx="1620360" cy="143640"/>
          </a:xfrm>
        </p:spPr>
        <p:txBody>
          <a:bodyPr/>
          <a:lstStyle/>
          <a:p>
            <a:r>
              <a:rPr lang="de-DE"/>
              <a:t>15 Oct 2025</a:t>
            </a:r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628A806-2EC2-C111-1F15-BE16920D8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14600" y="6404400"/>
            <a:ext cx="8044920" cy="143640"/>
          </a:xfrm>
        </p:spPr>
        <p:txBody>
          <a:bodyPr/>
          <a:lstStyle/>
          <a:p>
            <a:r>
              <a:rPr lang="en-US"/>
              <a:t>PSI Center for Accelerator Science and Engineering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FB9D8E-C41B-4A0F-9B43-81A36C9FD8D6}"/>
              </a:ext>
            </a:extLst>
          </p:cNvPr>
          <p:cNvSpPr txBox="1"/>
          <p:nvPr/>
        </p:nvSpPr>
        <p:spPr>
          <a:xfrm>
            <a:off x="275809" y="3244334"/>
            <a:ext cx="6297725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/>
              <a:t>Proposal: [</a:t>
            </a:r>
            <a:r>
              <a:rPr lang="en-US" sz="1800" b="0" i="1" u="none" strike="noStrike" baseline="0" dirty="0"/>
              <a:t>N. Thompson, FEL19, THP033]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u="none" strike="noStrike" baseline="0" dirty="0"/>
              <a:t>2 options for quasi-isochronous chicanes (4 and 3 quads)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u="none" strike="noStrike" baseline="0" dirty="0"/>
              <a:t>Up to 2.5 um delay (for 6 GeV e- beam energy)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Length: 3-4 meters (with Halbach quads with ~400 T/m)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u="none" strike="noStrike" baseline="0" dirty="0"/>
              <a:t>Quadrupole field does not depend on delay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order dispersion similar as dispersive chicane</a:t>
            </a:r>
            <a:endParaRPr lang="en-US" sz="1800" b="0" u="none" strike="noStrike" baseline="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Transverse focusing not included yet (expect to increase length to ~5 m or more)</a:t>
            </a:r>
            <a:endParaRPr lang="en-US" sz="1800" b="0" u="none" strike="noStrike" baseline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BB95B7-BD55-EC53-AF49-8BB9DFBED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836" y="306299"/>
            <a:ext cx="3881162" cy="539860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E6A72D-78C0-8D4D-4AB7-DF1C85F3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141B-806C-134B-AEBD-92C81C5280B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76AE4E-48BC-36E0-0566-D8A1F2D40144}"/>
              </a:ext>
            </a:extLst>
          </p:cNvPr>
          <p:cNvSpPr txBox="1"/>
          <p:nvPr/>
        </p:nvSpPr>
        <p:spPr>
          <a:xfrm>
            <a:off x="4876800" y="5874658"/>
            <a:ext cx="536665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ptos" panose="020B0004020202020204" pitchFamily="34" charset="0"/>
              </a:rPr>
              <a:t>C</a:t>
            </a:r>
            <a:r>
              <a:rPr lang="en-US" sz="1800" dirty="0">
                <a:solidFill>
                  <a:srgbClr val="FF0000"/>
                </a:solidFill>
                <a:effectLst/>
                <a:latin typeface="Aptos" panose="020B0004020202020204" pitchFamily="34" charset="0"/>
              </a:rPr>
              <a:t>ompact isochronous chicanes with the flexibility needed for HB-SASE have technical challenges which </a:t>
            </a:r>
            <a:r>
              <a:rPr lang="en-US" sz="1800" i="1" dirty="0">
                <a:solidFill>
                  <a:srgbClr val="FF0000"/>
                </a:solidFill>
                <a:effectLst/>
                <a:latin typeface="Aptos" panose="020B0004020202020204" pitchFamily="34" charset="0"/>
              </a:rPr>
              <a:t>difficult</a:t>
            </a:r>
            <a:r>
              <a:rPr lang="en-US" sz="1800" dirty="0">
                <a:solidFill>
                  <a:srgbClr val="FF0000"/>
                </a:solidFill>
                <a:effectLst/>
                <a:latin typeface="Aptos" panose="020B0004020202020204" pitchFamily="34" charset="0"/>
              </a:rPr>
              <a:t> their practical implementation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97273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4A190-F991-92DB-A1DB-A7DF16DDB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22E8382-6648-40DF-8B63-2A96DD40E7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72" y="1191341"/>
            <a:ext cx="7529805" cy="4037859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38C357B-8012-8177-CE9F-FEF236630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15 Oct 2025</a:t>
            </a:r>
            <a:endParaRPr kumimoji="0" lang="de-CH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CA75CF4-A95E-34E5-C9E4-70B9EF59C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PSI Center for Accelerator Science and Engineering</a:t>
            </a:r>
            <a:endParaRPr kumimoji="0" lang="de-CH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E8A34D9-1CD8-5791-A63E-B24AB324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78296"/>
            <a:ext cx="8964613" cy="810444"/>
          </a:xfrm>
        </p:spPr>
        <p:txBody>
          <a:bodyPr/>
          <a:lstStyle/>
          <a:p>
            <a:r>
              <a:rPr lang="en-GB" dirty="0"/>
              <a:t>Chicanes enable mode</a:t>
            </a:r>
            <a:r>
              <a:rPr lang="en-US" dirty="0"/>
              <a:t>-coupled and mode-locked </a:t>
            </a:r>
            <a:r>
              <a:rPr lang="en-GB" dirty="0"/>
              <a:t>SASE</a:t>
            </a:r>
            <a:endParaRPr lang="en-GB" noProof="0" dirty="0"/>
          </a:p>
        </p:txBody>
      </p:sp>
      <p:sp>
        <p:nvSpPr>
          <p:cNvPr id="17" name="Inhaltsplatzhalter 1">
            <a:extLst>
              <a:ext uri="{FF2B5EF4-FFF2-40B4-BE49-F238E27FC236}">
                <a16:creationId xmlns:a16="http://schemas.microsoft.com/office/drawing/2014/main" id="{37153745-3FC1-4149-BBD8-77AE057E8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086" y="1408563"/>
            <a:ext cx="4051486" cy="386821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noProof="0" dirty="0"/>
              <a:t>Standard (</a:t>
            </a:r>
            <a:r>
              <a:rPr lang="en-GB" sz="1800" noProof="0" dirty="0">
                <a:solidFill>
                  <a:schemeClr val="accent1"/>
                </a:solidFill>
              </a:rPr>
              <a:t>s</a:t>
            </a:r>
            <a:r>
              <a:rPr lang="en-GB" sz="1800" noProof="0" dirty="0"/>
              <a:t>elf-</a:t>
            </a:r>
            <a:r>
              <a:rPr lang="en-GB" sz="1800" noProof="0" dirty="0">
                <a:solidFill>
                  <a:schemeClr val="accent1"/>
                </a:solidFill>
              </a:rPr>
              <a:t>a</a:t>
            </a:r>
            <a:r>
              <a:rPr lang="en-GB" sz="1800" noProof="0" dirty="0"/>
              <a:t>mplified </a:t>
            </a:r>
            <a:r>
              <a:rPr lang="en-GB" sz="1800" noProof="0" dirty="0">
                <a:solidFill>
                  <a:schemeClr val="accent1"/>
                </a:solidFill>
              </a:rPr>
              <a:t>s</a:t>
            </a:r>
            <a:r>
              <a:rPr lang="en-GB" sz="1800" noProof="0" dirty="0"/>
              <a:t>pontaneous </a:t>
            </a:r>
            <a:r>
              <a:rPr lang="en-GB" sz="1800" noProof="0" dirty="0">
                <a:solidFill>
                  <a:schemeClr val="accent1"/>
                </a:solidFill>
              </a:rPr>
              <a:t>e</a:t>
            </a:r>
            <a:r>
              <a:rPr lang="en-GB" sz="1800" noProof="0" dirty="0"/>
              <a:t>mission) SASE: </a:t>
            </a:r>
            <a:r>
              <a:rPr lang="en-GB" sz="1800" dirty="0"/>
              <a:t>FEL process starts from beam intrinsic noise.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noProof="0" dirty="0"/>
              <a:t>External </a:t>
            </a:r>
            <a:r>
              <a:rPr lang="en-GB" sz="1800" dirty="0"/>
              <a:t>seeding: periodic beam energy (or density) modulation regulates the output.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Chicanes in between undulator modules: improves longitudinal coherence by delaying the electrons.</a:t>
            </a:r>
            <a:endParaRPr lang="en-GB" sz="1800" noProof="0" dirty="0"/>
          </a:p>
        </p:txBody>
      </p:sp>
      <p:sp>
        <p:nvSpPr>
          <p:cNvPr id="18" name="Inhaltsplatzhalter 1">
            <a:extLst>
              <a:ext uri="{FF2B5EF4-FFF2-40B4-BE49-F238E27FC236}">
                <a16:creationId xmlns:a16="http://schemas.microsoft.com/office/drawing/2014/main" id="{8027B3FE-8477-407F-B068-6BB32824C5B9}"/>
              </a:ext>
            </a:extLst>
          </p:cNvPr>
          <p:cNvSpPr txBox="1">
            <a:spLocks/>
          </p:cNvSpPr>
          <p:nvPr/>
        </p:nvSpPr>
        <p:spPr>
          <a:xfrm>
            <a:off x="7221122" y="2862161"/>
            <a:ext cx="1727303" cy="7385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8425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None/>
              <a:tabLst>
                <a:tab pos="536575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ptos" panose="020B0004020202020204" pitchFamily="34" charset="0"/>
              <a:buChar char="•"/>
              <a:tabLst>
                <a:tab pos="536575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ptos" panose="020B00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ptos" panose="020B00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ptos" panose="020B00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842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5365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Standard SASE</a:t>
            </a:r>
          </a:p>
          <a:p>
            <a:pPr marL="0" marR="0" lvl="0" indent="0" algn="ctr" defTabSz="9842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5365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(SASE)</a:t>
            </a:r>
          </a:p>
        </p:txBody>
      </p:sp>
      <p:sp>
        <p:nvSpPr>
          <p:cNvPr id="19" name="Inhaltsplatzhalter 1">
            <a:extLst>
              <a:ext uri="{FF2B5EF4-FFF2-40B4-BE49-F238E27FC236}">
                <a16:creationId xmlns:a16="http://schemas.microsoft.com/office/drawing/2014/main" id="{C3660F49-A73A-492E-91AC-0A27839322F0}"/>
              </a:ext>
            </a:extLst>
          </p:cNvPr>
          <p:cNvSpPr txBox="1">
            <a:spLocks/>
          </p:cNvSpPr>
          <p:nvPr/>
        </p:nvSpPr>
        <p:spPr>
          <a:xfrm>
            <a:off x="9741743" y="2872269"/>
            <a:ext cx="1727303" cy="6814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8425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None/>
              <a:tabLst>
                <a:tab pos="536575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ptos" panose="020B0004020202020204" pitchFamily="34" charset="0"/>
              <a:buChar char="•"/>
              <a:tabLst>
                <a:tab pos="536575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ptos" panose="020B00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ptos" panose="020B00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ptos" panose="020B00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842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5365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Enhanced SASE</a:t>
            </a:r>
          </a:p>
          <a:p>
            <a:pPr marL="0" marR="0" lvl="0" indent="0" algn="ctr" defTabSz="9842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536575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(ESASE)*</a:t>
            </a:r>
          </a:p>
        </p:txBody>
      </p:sp>
      <p:sp>
        <p:nvSpPr>
          <p:cNvPr id="20" name="Inhaltsplatzhalter 1">
            <a:extLst>
              <a:ext uri="{FF2B5EF4-FFF2-40B4-BE49-F238E27FC236}">
                <a16:creationId xmlns:a16="http://schemas.microsoft.com/office/drawing/2014/main" id="{BE731425-C19C-4F29-9415-4722CC15D090}"/>
              </a:ext>
            </a:extLst>
          </p:cNvPr>
          <p:cNvSpPr txBox="1">
            <a:spLocks/>
          </p:cNvSpPr>
          <p:nvPr/>
        </p:nvSpPr>
        <p:spPr>
          <a:xfrm>
            <a:off x="7082901" y="4205497"/>
            <a:ext cx="2003743" cy="6381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8425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None/>
              <a:tabLst>
                <a:tab pos="536575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ptos" panose="020B0004020202020204" pitchFamily="34" charset="0"/>
              <a:buChar char="•"/>
              <a:tabLst>
                <a:tab pos="536575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ptos" panose="020B00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ptos" panose="020B00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ptos" panose="020B00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842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536575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Mode-coupled SASE</a:t>
            </a:r>
          </a:p>
          <a:p>
            <a:pPr marL="0" marR="0" lvl="0" indent="0" algn="ctr" defTabSz="9842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536575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(MC-SASE)**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21" name="Inhaltsplatzhalter 1">
            <a:extLst>
              <a:ext uri="{FF2B5EF4-FFF2-40B4-BE49-F238E27FC236}">
                <a16:creationId xmlns:a16="http://schemas.microsoft.com/office/drawing/2014/main" id="{EC530ED5-337E-4CC8-91FF-A011AE0CFA29}"/>
              </a:ext>
            </a:extLst>
          </p:cNvPr>
          <p:cNvSpPr txBox="1">
            <a:spLocks/>
          </p:cNvSpPr>
          <p:nvPr/>
        </p:nvSpPr>
        <p:spPr>
          <a:xfrm>
            <a:off x="9741742" y="4205496"/>
            <a:ext cx="1727303" cy="6381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8425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None/>
              <a:tabLst>
                <a:tab pos="536575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ptos" panose="020B0004020202020204" pitchFamily="34" charset="0"/>
              <a:buChar char="•"/>
              <a:tabLst>
                <a:tab pos="536575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ptos" panose="020B00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ptos" panose="020B00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ptos" panose="020B00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842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536575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Mode-locked SASE</a:t>
            </a:r>
          </a:p>
          <a:p>
            <a:pPr marL="0" marR="0" lvl="0" indent="0" algn="ctr" defTabSz="9842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536575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(ML-SASE)**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22" name="Inhaltsplatzhalter 1">
            <a:extLst>
              <a:ext uri="{FF2B5EF4-FFF2-40B4-BE49-F238E27FC236}">
                <a16:creationId xmlns:a16="http://schemas.microsoft.com/office/drawing/2014/main" id="{7E6EF369-9272-4A21-AEA3-F98D3018FD52}"/>
              </a:ext>
            </a:extLst>
          </p:cNvPr>
          <p:cNvSpPr txBox="1">
            <a:spLocks/>
          </p:cNvSpPr>
          <p:nvPr/>
        </p:nvSpPr>
        <p:spPr>
          <a:xfrm>
            <a:off x="7365664" y="1268760"/>
            <a:ext cx="1296144" cy="2959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8425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None/>
              <a:tabLst>
                <a:tab pos="536575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ptos" panose="020B0004020202020204" pitchFamily="34" charset="0"/>
              <a:buChar char="•"/>
              <a:tabLst>
                <a:tab pos="536575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ptos" panose="020B00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ptos" panose="020B00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ptos" panose="020B00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842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536575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Uncontrolled</a:t>
            </a:r>
          </a:p>
        </p:txBody>
      </p:sp>
      <p:sp>
        <p:nvSpPr>
          <p:cNvPr id="24" name="Inhaltsplatzhalter 1">
            <a:extLst>
              <a:ext uri="{FF2B5EF4-FFF2-40B4-BE49-F238E27FC236}">
                <a16:creationId xmlns:a16="http://schemas.microsoft.com/office/drawing/2014/main" id="{8962928A-D054-484E-B332-9D35909EA3DC}"/>
              </a:ext>
            </a:extLst>
          </p:cNvPr>
          <p:cNvSpPr txBox="1">
            <a:spLocks/>
          </p:cNvSpPr>
          <p:nvPr/>
        </p:nvSpPr>
        <p:spPr>
          <a:xfrm>
            <a:off x="4989140" y="2576324"/>
            <a:ext cx="1296144" cy="2959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8425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None/>
              <a:tabLst>
                <a:tab pos="536575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ptos" panose="020B0004020202020204" pitchFamily="34" charset="0"/>
              <a:buChar char="•"/>
              <a:tabLst>
                <a:tab pos="536575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ptos" panose="020B00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ptos" panose="020B00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ptos" panose="020B00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842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536575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Uncontrolled</a:t>
            </a:r>
          </a:p>
        </p:txBody>
      </p:sp>
      <p:sp>
        <p:nvSpPr>
          <p:cNvPr id="25" name="Inhaltsplatzhalter 1">
            <a:extLst>
              <a:ext uri="{FF2B5EF4-FFF2-40B4-BE49-F238E27FC236}">
                <a16:creationId xmlns:a16="http://schemas.microsoft.com/office/drawing/2014/main" id="{A6068011-855B-46F7-AB67-DC5AADEA3BCC}"/>
              </a:ext>
            </a:extLst>
          </p:cNvPr>
          <p:cNvSpPr txBox="1">
            <a:spLocks/>
          </p:cNvSpPr>
          <p:nvPr/>
        </p:nvSpPr>
        <p:spPr>
          <a:xfrm>
            <a:off x="4557092" y="3926232"/>
            <a:ext cx="2160240" cy="2959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8425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None/>
              <a:tabLst>
                <a:tab pos="536575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ptos" panose="020B0004020202020204" pitchFamily="34" charset="0"/>
              <a:buChar char="•"/>
              <a:tabLst>
                <a:tab pos="536575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ptos" panose="020B00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ptos" panose="020B00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ptos" panose="020B00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842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536575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Controlled, via chicanes</a:t>
            </a:r>
          </a:p>
        </p:txBody>
      </p:sp>
      <p:sp>
        <p:nvSpPr>
          <p:cNvPr id="26" name="Inhaltsplatzhalter 1">
            <a:extLst>
              <a:ext uri="{FF2B5EF4-FFF2-40B4-BE49-F238E27FC236}">
                <a16:creationId xmlns:a16="http://schemas.microsoft.com/office/drawing/2014/main" id="{7D6CD543-E4E5-4A25-B501-73861734AA32}"/>
              </a:ext>
            </a:extLst>
          </p:cNvPr>
          <p:cNvSpPr txBox="1">
            <a:spLocks/>
          </p:cNvSpPr>
          <p:nvPr/>
        </p:nvSpPr>
        <p:spPr>
          <a:xfrm>
            <a:off x="9480376" y="1260591"/>
            <a:ext cx="2250038" cy="2959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84250" rtl="0" eaLnBrk="1" latinLnBrk="0" hangingPunct="1">
              <a:lnSpc>
                <a:spcPct val="100000"/>
              </a:lnSpc>
              <a:spcBef>
                <a:spcPts val="600"/>
              </a:spcBef>
              <a:buFont typeface="+mj-lt"/>
              <a:buNone/>
              <a:tabLst>
                <a:tab pos="536575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ptos" panose="020B0004020202020204" pitchFamily="34" charset="0"/>
              <a:buChar char="•"/>
              <a:tabLst>
                <a:tab pos="536575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ptos" panose="020B00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ptos" panose="020B00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ptos" panose="020B00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842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536575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Controlled, via seed laser</a:t>
            </a:r>
          </a:p>
        </p:txBody>
      </p:sp>
      <p:pic>
        <p:nvPicPr>
          <p:cNvPr id="29" name="Picture 12">
            <a:extLst>
              <a:ext uri="{FF2B5EF4-FFF2-40B4-BE49-F238E27FC236}">
                <a16:creationId xmlns:a16="http://schemas.microsoft.com/office/drawing/2014/main" id="{43F90488-0D13-4BA5-A2E6-C4C1A307C3F8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058943" y="2813751"/>
            <a:ext cx="2933280" cy="1107081"/>
          </a:xfrm>
          <a:prstGeom prst="rect">
            <a:avLst/>
          </a:prstGeom>
          <a:ln w="0">
            <a:noFill/>
          </a:ln>
        </p:spPr>
      </p:pic>
      <p:pic>
        <p:nvPicPr>
          <p:cNvPr id="30" name="Picture 14">
            <a:extLst>
              <a:ext uri="{FF2B5EF4-FFF2-40B4-BE49-F238E27FC236}">
                <a16:creationId xmlns:a16="http://schemas.microsoft.com/office/drawing/2014/main" id="{2963328B-ED05-4E8A-A516-5F85926EC509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4058943" y="4129763"/>
            <a:ext cx="2933280" cy="1110626"/>
          </a:xfrm>
          <a:prstGeom prst="rect">
            <a:avLst/>
          </a:prstGeom>
          <a:ln w="0">
            <a:noFill/>
          </a:ln>
        </p:spPr>
      </p:pic>
      <p:pic>
        <p:nvPicPr>
          <p:cNvPr id="31" name="Picture 8">
            <a:extLst>
              <a:ext uri="{FF2B5EF4-FFF2-40B4-BE49-F238E27FC236}">
                <a16:creationId xmlns:a16="http://schemas.microsoft.com/office/drawing/2014/main" id="{24F66757-056D-4612-98C0-2B66E3712E03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6547096" y="1471438"/>
            <a:ext cx="2933280" cy="1110626"/>
          </a:xfrm>
          <a:prstGeom prst="rect">
            <a:avLst/>
          </a:prstGeom>
          <a:ln w="0">
            <a:noFill/>
          </a:ln>
        </p:spPr>
      </p:pic>
      <p:pic>
        <p:nvPicPr>
          <p:cNvPr id="32" name="Picture 10">
            <a:extLst>
              <a:ext uri="{FF2B5EF4-FFF2-40B4-BE49-F238E27FC236}">
                <a16:creationId xmlns:a16="http://schemas.microsoft.com/office/drawing/2014/main" id="{71588F24-74D6-4784-937D-770E2CB01556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9059634" y="1461014"/>
            <a:ext cx="2933280" cy="1110627"/>
          </a:xfrm>
          <a:prstGeom prst="rect">
            <a:avLst/>
          </a:prstGeom>
          <a:ln w="0">
            <a:noFill/>
          </a:ln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8D17871D-24FF-4961-A497-4B155E08AF17}"/>
              </a:ext>
            </a:extLst>
          </p:cNvPr>
          <p:cNvSpPr/>
          <p:nvPr/>
        </p:nvSpPr>
        <p:spPr>
          <a:xfrm>
            <a:off x="4319873" y="6001825"/>
            <a:ext cx="7502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**</a:t>
            </a:r>
            <a:r>
              <a:rPr kumimoji="0" lang="en-C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N. R. Thompson and B. W. J. McNeil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,</a:t>
            </a:r>
            <a:r>
              <a:rPr kumimoji="0" lang="en-C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Phys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. </a:t>
            </a:r>
            <a:r>
              <a:rPr kumimoji="0" lang="en-C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Rev. Lett., 100:203901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(</a:t>
            </a:r>
            <a:r>
              <a:rPr kumimoji="0" lang="en-C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2008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)</a:t>
            </a:r>
            <a:r>
              <a:rPr kumimoji="0" lang="en-C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AEC1C7B-F50D-4889-81B7-4ED86165DFB6}"/>
              </a:ext>
            </a:extLst>
          </p:cNvPr>
          <p:cNvSpPr/>
          <p:nvPr/>
        </p:nvSpPr>
        <p:spPr>
          <a:xfrm>
            <a:off x="5551714" y="5725134"/>
            <a:ext cx="6274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*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A. A.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Zholents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,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Phys. Rev. ST Accel. Beams, 8:040701 (2005)</a:t>
            </a:r>
            <a:r>
              <a:rPr kumimoji="0" lang="en-C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F12459-4DFE-E517-C19A-1C141A41B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72994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enutzerdefiniertes Design">
  <a:themeElements>
    <a:clrScheme name="PSI">
      <a:dk1>
        <a:sysClr val="windowText" lastClr="000000"/>
      </a:dk1>
      <a:lt1>
        <a:sysClr val="window" lastClr="FFFFFF"/>
      </a:lt1>
      <a:dk2>
        <a:srgbClr val="4B4B4B"/>
      </a:dk2>
      <a:lt2>
        <a:srgbClr val="B9B9B9"/>
      </a:lt2>
      <a:accent1>
        <a:srgbClr val="0014E6"/>
      </a:accent1>
      <a:accent2>
        <a:srgbClr val="00F0A0"/>
      </a:accent2>
      <a:accent3>
        <a:srgbClr val="DC005A"/>
      </a:accent3>
      <a:accent4>
        <a:srgbClr val="6E14DC"/>
      </a:accent4>
      <a:accent5>
        <a:srgbClr val="F0F500"/>
      </a:accent5>
      <a:accent6>
        <a:srgbClr val="F050FA"/>
      </a:accent6>
      <a:hlink>
        <a:srgbClr val="000000"/>
      </a:hlink>
      <a:folHlink>
        <a:srgbClr val="000000"/>
      </a:folHlink>
    </a:clrScheme>
    <a:fontScheme name="PSI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PSI EN V8" id="{2132D999-342E-469F-8993-5F7C72A68671}" vid="{1534A763-A16F-4C1F-A36D-9470E56E94CE}"/>
    </a:ext>
  </a:extLst>
</a:theme>
</file>

<file path=ppt/theme/theme4.xml><?xml version="1.0" encoding="utf-8"?>
<a:theme xmlns:a="http://schemas.openxmlformats.org/drawingml/2006/main" name="1_Benutzerdefiniertes Design">
  <a:themeElements>
    <a:clrScheme name="PSI">
      <a:dk1>
        <a:sysClr val="windowText" lastClr="000000"/>
      </a:dk1>
      <a:lt1>
        <a:sysClr val="window" lastClr="FFFFFF"/>
      </a:lt1>
      <a:dk2>
        <a:srgbClr val="4B4B4B"/>
      </a:dk2>
      <a:lt2>
        <a:srgbClr val="B9B9B9"/>
      </a:lt2>
      <a:accent1>
        <a:srgbClr val="0014E6"/>
      </a:accent1>
      <a:accent2>
        <a:srgbClr val="00F0A0"/>
      </a:accent2>
      <a:accent3>
        <a:srgbClr val="DC005A"/>
      </a:accent3>
      <a:accent4>
        <a:srgbClr val="6E14DC"/>
      </a:accent4>
      <a:accent5>
        <a:srgbClr val="F0F500"/>
      </a:accent5>
      <a:accent6>
        <a:srgbClr val="F050FA"/>
      </a:accent6>
      <a:hlink>
        <a:srgbClr val="000000"/>
      </a:hlink>
      <a:folHlink>
        <a:srgbClr val="000000"/>
      </a:folHlink>
    </a:clrScheme>
    <a:fontScheme name="PSI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PSI CAS V8" id="{064E1F69-F7DB-4A09-94E4-8C427170E7EA}" vid="{7643CE5B-6D02-48B3-BE19-E2325451F8F3}"/>
    </a:ext>
  </a:extLst>
</a:theme>
</file>

<file path=ppt/theme/theme5.xml><?xml version="1.0" encoding="utf-8"?>
<a:theme xmlns:a="http://schemas.openxmlformats.org/drawingml/2006/main" name="2_Benutzerdefiniertes Design">
  <a:themeElements>
    <a:clrScheme name="PSI">
      <a:dk1>
        <a:sysClr val="windowText" lastClr="000000"/>
      </a:dk1>
      <a:lt1>
        <a:sysClr val="window" lastClr="FFFFFF"/>
      </a:lt1>
      <a:dk2>
        <a:srgbClr val="4B4B4B"/>
      </a:dk2>
      <a:lt2>
        <a:srgbClr val="B9B9B9"/>
      </a:lt2>
      <a:accent1>
        <a:srgbClr val="0014E6"/>
      </a:accent1>
      <a:accent2>
        <a:srgbClr val="00F0A0"/>
      </a:accent2>
      <a:accent3>
        <a:srgbClr val="DC005A"/>
      </a:accent3>
      <a:accent4>
        <a:srgbClr val="6E14DC"/>
      </a:accent4>
      <a:accent5>
        <a:srgbClr val="F0F500"/>
      </a:accent5>
      <a:accent6>
        <a:srgbClr val="F050FA"/>
      </a:accent6>
      <a:hlink>
        <a:srgbClr val="000000"/>
      </a:hlink>
      <a:folHlink>
        <a:srgbClr val="000000"/>
      </a:folHlink>
    </a:clrScheme>
    <a:fontScheme name="PSI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PSI EN V8" id="{2132D999-342E-469F-8993-5F7C72A68671}" vid="{1534A763-A16F-4C1F-A36D-9470E56E94CE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2327</Words>
  <Application>Microsoft Office PowerPoint</Application>
  <PresentationFormat>Widescreen</PresentationFormat>
  <Paragraphs>434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22</vt:i4>
      </vt:variant>
    </vt:vector>
  </HeadingPairs>
  <TitlesOfParts>
    <vt:vector size="41" baseType="lpstr">
      <vt:lpstr>Aptos</vt:lpstr>
      <vt:lpstr>Arial</vt:lpstr>
      <vt:lpstr>Arial Narrow</vt:lpstr>
      <vt:lpstr>Calibri</vt:lpstr>
      <vt:lpstr>Cambria Math</vt:lpstr>
      <vt:lpstr>Franklin Gothic Book</vt:lpstr>
      <vt:lpstr>Rockwell</vt:lpstr>
      <vt:lpstr>Symbol</vt:lpstr>
      <vt:lpstr>Times</vt:lpstr>
      <vt:lpstr>Times New Roman</vt:lpstr>
      <vt:lpstr>Wingdings</vt:lpstr>
      <vt:lpstr>ヒラギノ角ゴ Pro W3</vt:lpstr>
      <vt:lpstr>Office Theme</vt:lpstr>
      <vt:lpstr>Office Theme</vt:lpstr>
      <vt:lpstr>Benutzerdefiniertes Design</vt:lpstr>
      <vt:lpstr>1_Benutzerdefiniertes Design</vt:lpstr>
      <vt:lpstr>2_Benutzerdefiniertes Design</vt:lpstr>
      <vt:lpstr>1_Office Theme</vt:lpstr>
      <vt:lpstr>2_Office Theme</vt:lpstr>
      <vt:lpstr>Coherence Control and Limitations with High-Brightness SASE</vt:lpstr>
      <vt:lpstr>Contents</vt:lpstr>
      <vt:lpstr>Introduction</vt:lpstr>
      <vt:lpstr>Contents</vt:lpstr>
      <vt:lpstr>High-brightness (HB) SASE</vt:lpstr>
      <vt:lpstr>HB-SASE with dispersive chicanes</vt:lpstr>
      <vt:lpstr>Possible applications</vt:lpstr>
      <vt:lpstr>Chicanes isochronicity </vt:lpstr>
      <vt:lpstr>Chicanes enable mode-coupled and mode-locked SASE</vt:lpstr>
      <vt:lpstr>PowerPoint Presentation</vt:lpstr>
      <vt:lpstr>Contents</vt:lpstr>
      <vt:lpstr>Athos, the soft X-ray beamline of SwissFEL</vt:lpstr>
      <vt:lpstr>Athos simulations: module length dependence</vt:lpstr>
      <vt:lpstr>Athos simulations: different wavelengths</vt:lpstr>
      <vt:lpstr>Experimental demonstration in Athos: difficulties</vt:lpstr>
      <vt:lpstr>Experimental demonstration in Athos: setup</vt:lpstr>
      <vt:lpstr>Experimental demonstration in Athos: results</vt:lpstr>
      <vt:lpstr>Bonus: demonstration of ML-SASE</vt:lpstr>
      <vt:lpstr>Bonus: demonstration of multi-stage amplification scheme</vt:lpstr>
      <vt:lpstr>Contents</vt:lpstr>
      <vt:lpstr>Conclusion</vt:lpstr>
      <vt:lpstr>Thanks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Checkliste PPT-Vorlagen</dc:title>
  <dc:subject/>
  <dc:creator>Prat Costa Eduard</dc:creator>
  <dc:description>erstellt durch Vorlagenbauer.ch</dc:description>
  <cp:lastModifiedBy>Prat Costa, Eduard</cp:lastModifiedBy>
  <cp:revision>329</cp:revision>
  <dcterms:created xsi:type="dcterms:W3CDTF">2024-08-05T10:25:43Z</dcterms:created>
  <dcterms:modified xsi:type="dcterms:W3CDTF">2025-10-10T01:46:00Z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0x0101000E594130A2AF244FBF3F304D904ED593</vt:lpwstr>
  </property>
  <property fmtid="{D5CDD505-2E9C-101B-9397-08002B2CF9AE}" pid="3" name="MediaServiceImageTags">
    <vt:lpwstr/>
  </property>
  <property fmtid="{D5CDD505-2E9C-101B-9397-08002B2CF9AE}" pid="4" name="PresentationFormat">
    <vt:lpwstr>Breitbild</vt:lpwstr>
  </property>
  <property fmtid="{D5CDD505-2E9C-101B-9397-08002B2CF9AE}" pid="5" name="Slides">
    <vt:r8>41</vt:r8>
  </property>
</Properties>
</file>