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4753" r:id="rId2"/>
    <p:sldId id="256" r:id="rId3"/>
    <p:sldId id="4754" r:id="rId4"/>
    <p:sldId id="4757" r:id="rId5"/>
    <p:sldId id="4758" r:id="rId6"/>
    <p:sldId id="4755" r:id="rId7"/>
    <p:sldId id="4761" r:id="rId8"/>
    <p:sldId id="4756" r:id="rId9"/>
    <p:sldId id="4759" r:id="rId10"/>
    <p:sldId id="4760" r:id="rId11"/>
    <p:sldId id="4763" r:id="rId12"/>
    <p:sldId id="4762" r:id="rId13"/>
    <p:sldId id="4764" r:id="rId14"/>
    <p:sldId id="680" r:id="rId15"/>
    <p:sldId id="344" r:id="rId16"/>
    <p:sldId id="679" r:id="rId17"/>
    <p:sldId id="4765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1776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>
          <p15:clr>
            <a:srgbClr val="A4A3A4"/>
          </p15:clr>
        </p15:guide>
        <p15:guide id="5" pos="665" userDrawn="1">
          <p15:clr>
            <a:srgbClr val="A4A3A4"/>
          </p15:clr>
        </p15:guide>
        <p15:guide id="6" orient="horz" pos="35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Ho5+sN4SGZHtYb8etf498OYoI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36" y="52"/>
      </p:cViewPr>
      <p:guideLst>
        <p:guide orient="horz" pos="595"/>
        <p:guide pos="1776"/>
        <p:guide pos="3953"/>
        <p:guide pos="7287"/>
        <p:guide pos="665"/>
        <p:guide orient="horz" pos="35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25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6523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Before I conclude I would like to introduce my team. 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59745-5D91-4B0E-968A-EF75C814A24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489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852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640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5371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9696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9946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682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251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8686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Picture, Caption">
  <p:cSld name="Title, Picture,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611189" y="610632"/>
            <a:ext cx="10956924" cy="38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>
            <a:spLocks noGrp="1"/>
          </p:cNvSpPr>
          <p:nvPr>
            <p:ph type="pic" idx="2"/>
          </p:nvPr>
        </p:nvSpPr>
        <p:spPr>
          <a:xfrm>
            <a:off x="623888" y="2024064"/>
            <a:ext cx="8101013" cy="3889375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623887" y="5913438"/>
            <a:ext cx="8101013" cy="24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►"/>
              <a:defRPr/>
            </a:lvl3pPr>
            <a:lvl4pPr marL="1828800" lvl="3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3"/>
          </p:nvPr>
        </p:nvSpPr>
        <p:spPr>
          <a:xfrm>
            <a:off x="8934451" y="2033590"/>
            <a:ext cx="2633662" cy="387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2pPr>
            <a:lvl3pPr marL="1371600" lvl="2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►"/>
              <a:defRPr sz="1400"/>
            </a:lvl3pPr>
            <a:lvl4pPr marL="1828800" lvl="3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611189" y="610632"/>
            <a:ext cx="10956924" cy="38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623889" y="1158790"/>
            <a:ext cx="10944224" cy="488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►"/>
              <a:defRPr/>
            </a:lvl3pPr>
            <a:lvl4pPr marL="1828800" lvl="3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/>
          <p:nvPr/>
        </p:nvSpPr>
        <p:spPr>
          <a:xfrm>
            <a:off x="1602089" y="43830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875" marR="0" lvl="0" indent="-180975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3"/>
          <p:cNvSpPr txBox="1"/>
          <p:nvPr/>
        </p:nvSpPr>
        <p:spPr>
          <a:xfrm>
            <a:off x="1485041" y="44001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875" marR="0" lvl="0" indent="-180975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3"/>
          <p:cNvSpPr txBox="1"/>
          <p:nvPr/>
        </p:nvSpPr>
        <p:spPr>
          <a:xfrm>
            <a:off x="859398" y="43313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875" marR="0" lvl="0" indent="-180975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break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4"/>
          <p:cNvSpPr txBox="1"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Arial"/>
              <a:buNone/>
              <a:defRPr sz="6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SzPts val="2200"/>
              <a:buFont typeface="Arial"/>
              <a:buNone/>
              <a:defRPr sz="2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611189" y="610632"/>
            <a:ext cx="10956924" cy="38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ig Picture">
  <p:cSld name="Title and Big Pictur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611189" y="610632"/>
            <a:ext cx="10956924" cy="38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>
            <a:spLocks noGrp="1"/>
          </p:cNvSpPr>
          <p:nvPr>
            <p:ph type="pic" idx="2"/>
          </p:nvPr>
        </p:nvSpPr>
        <p:spPr>
          <a:xfrm>
            <a:off x="623888" y="1235677"/>
            <a:ext cx="10944224" cy="467776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>
            <a:spLocks noGrp="1"/>
          </p:cNvSpPr>
          <p:nvPr>
            <p:ph type="pic" idx="2"/>
          </p:nvPr>
        </p:nvSpPr>
        <p:spPr>
          <a:xfrm>
            <a:off x="623888" y="828675"/>
            <a:ext cx="10944224" cy="5084763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623887" y="5913438"/>
            <a:ext cx="10944225" cy="24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►"/>
              <a:defRPr/>
            </a:lvl3pPr>
            <a:lvl4pPr marL="1828800" lvl="3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ictures">
  <p:cSld name="2 Picture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>
            <a:spLocks noGrp="1"/>
          </p:cNvSpPr>
          <p:nvPr>
            <p:ph type="pic" idx="2"/>
          </p:nvPr>
        </p:nvSpPr>
        <p:spPr>
          <a:xfrm>
            <a:off x="623889" y="1196976"/>
            <a:ext cx="5292723" cy="4716463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29"/>
          <p:cNvSpPr>
            <a:spLocks noGrp="1"/>
          </p:cNvSpPr>
          <p:nvPr>
            <p:ph type="pic" idx="3"/>
          </p:nvPr>
        </p:nvSpPr>
        <p:spPr>
          <a:xfrm>
            <a:off x="6275388" y="1196976"/>
            <a:ext cx="5292725" cy="4716463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9"/>
          <p:cNvSpPr txBox="1">
            <a:spLocks noGrp="1"/>
          </p:cNvSpPr>
          <p:nvPr>
            <p:ph type="body" idx="1"/>
          </p:nvPr>
        </p:nvSpPr>
        <p:spPr>
          <a:xfrm>
            <a:off x="623888" y="5913438"/>
            <a:ext cx="5292726" cy="24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►"/>
              <a:defRPr/>
            </a:lvl3pPr>
            <a:lvl4pPr marL="1828800" lvl="3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4"/>
          </p:nvPr>
        </p:nvSpPr>
        <p:spPr>
          <a:xfrm>
            <a:off x="6275385" y="5913438"/>
            <a:ext cx="5292727" cy="24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►"/>
              <a:defRPr/>
            </a:lvl3pPr>
            <a:lvl4pPr marL="1828800" lvl="3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Pictures">
  <p:cSld name="Title and 2 Picture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0"/>
          <p:cNvSpPr txBox="1">
            <a:spLocks noGrp="1"/>
          </p:cNvSpPr>
          <p:nvPr>
            <p:ph type="title"/>
          </p:nvPr>
        </p:nvSpPr>
        <p:spPr>
          <a:xfrm>
            <a:off x="611189" y="610632"/>
            <a:ext cx="10956924" cy="38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>
            <a:spLocks noGrp="1"/>
          </p:cNvSpPr>
          <p:nvPr>
            <p:ph type="pic" idx="2"/>
          </p:nvPr>
        </p:nvSpPr>
        <p:spPr>
          <a:xfrm>
            <a:off x="623887" y="2024063"/>
            <a:ext cx="5292725" cy="3062288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30"/>
          <p:cNvSpPr>
            <a:spLocks noGrp="1"/>
          </p:cNvSpPr>
          <p:nvPr>
            <p:ph type="pic" idx="3"/>
          </p:nvPr>
        </p:nvSpPr>
        <p:spPr>
          <a:xfrm>
            <a:off x="6275389" y="2024063"/>
            <a:ext cx="5292724" cy="3062288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30"/>
          <p:cNvSpPr txBox="1">
            <a:spLocks noGrp="1"/>
          </p:cNvSpPr>
          <p:nvPr>
            <p:ph type="body" idx="1"/>
          </p:nvPr>
        </p:nvSpPr>
        <p:spPr>
          <a:xfrm>
            <a:off x="623888" y="5086351"/>
            <a:ext cx="5292726" cy="24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►"/>
              <a:defRPr/>
            </a:lvl3pPr>
            <a:lvl4pPr marL="1828800" lvl="3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4"/>
          </p:nvPr>
        </p:nvSpPr>
        <p:spPr>
          <a:xfrm>
            <a:off x="6275385" y="5086351"/>
            <a:ext cx="5292727" cy="24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►"/>
              <a:defRPr/>
            </a:lvl3pPr>
            <a:lvl4pPr marL="1828800" lvl="3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611189" y="610632"/>
            <a:ext cx="10956924" cy="38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623889" y="1158790"/>
            <a:ext cx="10944224" cy="488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21"/>
          <p:cNvSpPr txBox="1"/>
          <p:nvPr/>
        </p:nvSpPr>
        <p:spPr>
          <a:xfrm>
            <a:off x="11065951" y="381001"/>
            <a:ext cx="514351" cy="14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13;p21"/>
          <p:cNvCxnSpPr/>
          <p:nvPr/>
        </p:nvCxnSpPr>
        <p:spPr>
          <a:xfrm>
            <a:off x="623889" y="339297"/>
            <a:ext cx="5292724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4;p21"/>
          <p:cNvCxnSpPr/>
          <p:nvPr/>
        </p:nvCxnSpPr>
        <p:spPr>
          <a:xfrm>
            <a:off x="6275389" y="339297"/>
            <a:ext cx="5292726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D4E7F1-4755-490A-AFA0-79178EE93EB4}"/>
              </a:ext>
            </a:extLst>
          </p:cNvPr>
          <p:cNvSpPr txBox="1"/>
          <p:nvPr userDrawn="1"/>
        </p:nvSpPr>
        <p:spPr>
          <a:xfrm>
            <a:off x="795130" y="39757"/>
            <a:ext cx="3161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Heung-Sik Kang and Gianluca Geloni</a:t>
            </a:r>
            <a:endParaRPr lang="de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9F7AC-AA5B-41DE-B613-3BB0D9968B9C}"/>
              </a:ext>
            </a:extLst>
          </p:cNvPr>
          <p:cNvSpPr txBox="1"/>
          <p:nvPr userDrawn="1"/>
        </p:nvSpPr>
        <p:spPr>
          <a:xfrm>
            <a:off x="6526397" y="30297"/>
            <a:ext cx="3382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Introduction to HXRSS 2025, PAL-XFEL</a:t>
            </a:r>
            <a:endParaRPr lang="de-DE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>
          <p15:clr>
            <a:srgbClr val="F26B43"/>
          </p15:clr>
        </p15:guide>
        <p15:guide id="2" pos="3727">
          <p15:clr>
            <a:srgbClr val="F26B43"/>
          </p15:clr>
        </p15:guide>
        <p15:guide id="3" pos="3953">
          <p15:clr>
            <a:srgbClr val="F26B43"/>
          </p15:clr>
        </p15:guide>
        <p15:guide id="4" pos="393">
          <p15:clr>
            <a:srgbClr val="F26B43"/>
          </p15:clr>
        </p15:guide>
        <p15:guide id="5" pos="7287">
          <p15:clr>
            <a:srgbClr val="F26B43"/>
          </p15:clr>
        </p15:guide>
        <p15:guide id="6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73892E-FA6D-4546-8ACB-554F5754D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8" y="340902"/>
            <a:ext cx="10219684" cy="6517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41A77-A732-40F5-9314-0855AC552EE0}"/>
              </a:ext>
            </a:extLst>
          </p:cNvPr>
          <p:cNvSpPr txBox="1"/>
          <p:nvPr/>
        </p:nvSpPr>
        <p:spPr>
          <a:xfrm>
            <a:off x="2776020" y="436731"/>
            <a:ext cx="6639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A warm welcome </a:t>
            </a:r>
            <a:endParaRPr lang="de-DE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74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">
            <a:extLst>
              <a:ext uri="{FF2B5EF4-FFF2-40B4-BE49-F238E27FC236}">
                <a16:creationId xmlns:a16="http://schemas.microsoft.com/office/drawing/2014/main" id="{64F60EB7-4BBE-413F-9D11-F35E63D4654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3888" y="432173"/>
            <a:ext cx="8039624" cy="39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dirty="0"/>
              <a:t>Workshop program (III)</a:t>
            </a:r>
            <a:endParaRPr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26CCDE6-77FC-490D-B9E4-69083C8C2D0A}"/>
              </a:ext>
            </a:extLst>
          </p:cNvPr>
          <p:cNvSpPr/>
          <p:nvPr/>
        </p:nvSpPr>
        <p:spPr>
          <a:xfrm>
            <a:off x="3197015" y="3641133"/>
            <a:ext cx="182584" cy="2207746"/>
          </a:xfrm>
          <a:prstGeom prst="rightBrace">
            <a:avLst>
              <a:gd name="adj1" fmla="val 8333"/>
              <a:gd name="adj2" fmla="val 504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08645-8472-4DDD-A0EB-ECA3400DB972}"/>
              </a:ext>
            </a:extLst>
          </p:cNvPr>
          <p:cNvSpPr txBox="1"/>
          <p:nvPr/>
        </p:nvSpPr>
        <p:spPr>
          <a:xfrm>
            <a:off x="3379599" y="4343441"/>
            <a:ext cx="193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Experiments:</a:t>
            </a:r>
          </a:p>
          <a:p>
            <a:r>
              <a:rPr lang="en-GB" dirty="0"/>
              <a:t>What Users did, and what would they like to have?</a:t>
            </a:r>
          </a:p>
          <a:p>
            <a:endParaRPr lang="en-GB" dirty="0"/>
          </a:p>
          <a:p>
            <a:r>
              <a:rPr lang="en-GB" dirty="0"/>
              <a:t>Chair: Akihiro Ikeda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EAD2CF30-F3CF-44AA-8810-E45EF9C084C5}"/>
              </a:ext>
            </a:extLst>
          </p:cNvPr>
          <p:cNvSpPr/>
          <p:nvPr/>
        </p:nvSpPr>
        <p:spPr>
          <a:xfrm>
            <a:off x="9052553" y="1375133"/>
            <a:ext cx="215043" cy="2138088"/>
          </a:xfrm>
          <a:prstGeom prst="rightBrace">
            <a:avLst>
              <a:gd name="adj1" fmla="val 8333"/>
              <a:gd name="adj2" fmla="val 504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68F4F-9C5C-475B-BD0A-8CD7977B4D11}"/>
              </a:ext>
            </a:extLst>
          </p:cNvPr>
          <p:cNvSpPr txBox="1"/>
          <p:nvPr/>
        </p:nvSpPr>
        <p:spPr>
          <a:xfrm>
            <a:off x="9321077" y="1654322"/>
            <a:ext cx="19325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Experiments:</a:t>
            </a:r>
          </a:p>
          <a:p>
            <a:r>
              <a:rPr lang="en-GB" dirty="0"/>
              <a:t>What Users did, and what would they like to have?</a:t>
            </a:r>
          </a:p>
          <a:p>
            <a:endParaRPr lang="en-GB" dirty="0"/>
          </a:p>
          <a:p>
            <a:r>
              <a:rPr lang="en-GB" dirty="0"/>
              <a:t>Chair: Angel Rodriguez-Fernandez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470CE330-164D-47E8-AE53-43C34537AE9A}"/>
              </a:ext>
            </a:extLst>
          </p:cNvPr>
          <p:cNvSpPr/>
          <p:nvPr/>
        </p:nvSpPr>
        <p:spPr>
          <a:xfrm>
            <a:off x="9071202" y="3604997"/>
            <a:ext cx="215043" cy="505326"/>
          </a:xfrm>
          <a:prstGeom prst="rightBrace">
            <a:avLst>
              <a:gd name="adj1" fmla="val 8333"/>
              <a:gd name="adj2" fmla="val 504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1B8DE7-D99F-46CE-93F7-F86C191ED949}"/>
              </a:ext>
            </a:extLst>
          </p:cNvPr>
          <p:cNvSpPr txBox="1"/>
          <p:nvPr/>
        </p:nvSpPr>
        <p:spPr>
          <a:xfrm>
            <a:off x="9321077" y="3272884"/>
            <a:ext cx="19325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Moderators:</a:t>
            </a:r>
          </a:p>
          <a:p>
            <a:r>
              <a:rPr lang="en-GB" dirty="0"/>
              <a:t>Heung-Sik Kang</a:t>
            </a:r>
          </a:p>
          <a:p>
            <a:r>
              <a:rPr lang="en-GB" dirty="0"/>
              <a:t>Gianluca Geloni</a:t>
            </a:r>
          </a:p>
          <a:p>
            <a:endParaRPr lang="en-GB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A807A15-A757-4D76-8C12-A2496B2345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53" y="1474200"/>
            <a:ext cx="366515" cy="473640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AFA3B28-EEE4-4BA0-8E68-ED388900AE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2115" y="1474200"/>
            <a:ext cx="1891209" cy="473640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1A957EB-4EA2-447A-BAA8-325348ED20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823" y="1375133"/>
            <a:ext cx="348343" cy="370236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AB9548A-6E8B-40E4-A16E-EEFC52FFB3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3166" y="1375133"/>
            <a:ext cx="2136023" cy="37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92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2CDF05-5BB8-424C-AE17-29C717BD5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8" y="3003167"/>
            <a:ext cx="6645072" cy="3651901"/>
          </a:xfrm>
          <a:prstGeom prst="rect">
            <a:avLst/>
          </a:prstGeom>
        </p:spPr>
      </p:pic>
      <p:sp>
        <p:nvSpPr>
          <p:cNvPr id="5" name="Google Shape;62;p1">
            <a:extLst>
              <a:ext uri="{FF2B5EF4-FFF2-40B4-BE49-F238E27FC236}">
                <a16:creationId xmlns:a16="http://schemas.microsoft.com/office/drawing/2014/main" id="{CDDE25C1-2666-4A3A-A22D-09D4C5FABA13}"/>
              </a:ext>
            </a:extLst>
          </p:cNvPr>
          <p:cNvSpPr txBox="1">
            <a:spLocks/>
          </p:cNvSpPr>
          <p:nvPr/>
        </p:nvSpPr>
        <p:spPr>
          <a:xfrm>
            <a:off x="2592848" y="472791"/>
            <a:ext cx="7365080" cy="47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</a:pPr>
            <a:r>
              <a:rPr lang="en-US" dirty="0"/>
              <a:t>We wish you a fruitful and interesting workshop!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852D83-CB83-436C-9521-269B39A808E7}"/>
              </a:ext>
            </a:extLst>
          </p:cNvPr>
          <p:cNvSpPr/>
          <p:nvPr/>
        </p:nvSpPr>
        <p:spPr>
          <a:xfrm>
            <a:off x="698691" y="1182231"/>
            <a:ext cx="116537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Workshop goals:</a:t>
            </a:r>
          </a:p>
          <a:p>
            <a:endParaRPr lang="en-US" sz="2000" dirty="0"/>
          </a:p>
          <a:p>
            <a:r>
              <a:rPr lang="en-US" sz="2000" dirty="0"/>
              <a:t>1.	Review the state of the art of HXRSS around the world</a:t>
            </a:r>
          </a:p>
          <a:p>
            <a:r>
              <a:rPr lang="en-US" sz="2000" dirty="0"/>
              <a:t>2.	Discuss possible novel developments of the method and of the science case around it</a:t>
            </a:r>
          </a:p>
          <a:p>
            <a:r>
              <a:rPr lang="en-US" sz="2000" dirty="0"/>
              <a:t>3.	Consider possible international collaborations to facilitate these developments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A98B8-0366-4286-BDDB-806FB2F15EB1}"/>
              </a:ext>
            </a:extLst>
          </p:cNvPr>
          <p:cNvSpPr txBox="1"/>
          <p:nvPr/>
        </p:nvSpPr>
        <p:spPr>
          <a:xfrm>
            <a:off x="8734464" y="3666668"/>
            <a:ext cx="21150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With special thanks to </a:t>
            </a:r>
            <a:r>
              <a:rPr lang="de-DE" sz="2000" dirty="0"/>
              <a:t> Chang-Ki Min</a:t>
            </a:r>
          </a:p>
          <a:p>
            <a:r>
              <a:rPr lang="en-GB" sz="2000" dirty="0"/>
              <a:t>F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great</a:t>
            </a:r>
            <a:r>
              <a:rPr lang="de-DE" sz="2000" dirty="0"/>
              <a:t> </a:t>
            </a:r>
            <a:r>
              <a:rPr lang="de-DE" sz="2000" dirty="0" err="1"/>
              <a:t>work</a:t>
            </a:r>
            <a:r>
              <a:rPr lang="de-DE" sz="2000" dirty="0"/>
              <a:t> </a:t>
            </a:r>
            <a:r>
              <a:rPr lang="de-DE" sz="2000" dirty="0" err="1"/>
              <a:t>done</a:t>
            </a:r>
            <a:r>
              <a:rPr lang="de-DE" sz="2000" dirty="0"/>
              <a:t>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23999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">
            <a:extLst>
              <a:ext uri="{FF2B5EF4-FFF2-40B4-BE49-F238E27FC236}">
                <a16:creationId xmlns:a16="http://schemas.microsoft.com/office/drawing/2014/main" id="{986A8993-DA87-43F9-86ED-54874D06C28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34073" y="1562468"/>
            <a:ext cx="7365080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dirty="0"/>
              <a:t>With in mind our goals, we wish a fruitful and interesting workshop!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31CB4D-BA80-4343-A9D4-F6DD42BCDBD3}"/>
              </a:ext>
            </a:extLst>
          </p:cNvPr>
          <p:cNvSpPr/>
          <p:nvPr/>
        </p:nvSpPr>
        <p:spPr>
          <a:xfrm>
            <a:off x="538270" y="4244607"/>
            <a:ext cx="116537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Workshop goals:</a:t>
            </a:r>
          </a:p>
          <a:p>
            <a:endParaRPr lang="en-US" sz="2000" dirty="0"/>
          </a:p>
          <a:p>
            <a:r>
              <a:rPr lang="en-US" sz="2000" dirty="0"/>
              <a:t>1.	Review the state of the art of HXRSS around the world</a:t>
            </a:r>
          </a:p>
          <a:p>
            <a:r>
              <a:rPr lang="en-US" sz="2000" dirty="0"/>
              <a:t>2.	Discuss possible novel developments of the method and of the science case around it</a:t>
            </a:r>
          </a:p>
          <a:p>
            <a:r>
              <a:rPr lang="en-US" sz="2000" dirty="0"/>
              <a:t>3.	Consider possible international collaborations to facilitate these developments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184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BBB1F7F-D208-71DE-ED4C-50E35E8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30" y="237088"/>
            <a:ext cx="10515600" cy="632988"/>
          </a:xfrm>
        </p:spPr>
        <p:txBody>
          <a:bodyPr>
            <a:normAutofit/>
          </a:bodyPr>
          <a:lstStyle/>
          <a:p>
            <a:pPr algn="ctr"/>
            <a:r>
              <a:rPr lang="en-US" altLang="ko-K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 for PAL-XFEL Self-seeding </a:t>
            </a:r>
            <a:endParaRPr lang="ko-KR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79A10-1C54-3276-8509-907DD2BE89D4}"/>
              </a:ext>
            </a:extLst>
          </p:cNvPr>
          <p:cNvSpPr txBox="1"/>
          <p:nvPr/>
        </p:nvSpPr>
        <p:spPr>
          <a:xfrm>
            <a:off x="249111" y="870076"/>
            <a:ext cx="11491759" cy="471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>
              <a:lnSpc>
                <a:spcPct val="160000"/>
              </a:lnSpc>
              <a:buNone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December 10, 2013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Kwang-Je Kim’s advised the collaboration with ANL on self-seeding project for the PAL XFEL project </a:t>
            </a:r>
          </a:p>
          <a:p>
            <a:pPr latinLnBrk="0">
              <a:lnSpc>
                <a:spcPct val="160000"/>
              </a:lnSpc>
              <a:buNone/>
            </a:pPr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Jan. 2014                 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Task force team organized at PAL-XFEL</a:t>
            </a:r>
          </a:p>
          <a:p>
            <a:pPr latinLnBrk="0">
              <a:lnSpc>
                <a:spcPct val="160000"/>
              </a:lnSpc>
              <a:buNone/>
            </a:pPr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Sept. 23 ~ 24, 2014   </a:t>
            </a:r>
            <a:r>
              <a:rPr lang="en-US" altLang="ko-KR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 meeting for developing a self-seeding system for PAL-XFEL</a:t>
            </a:r>
          </a:p>
          <a:p>
            <a:pPr latinLnBrk="0">
              <a:lnSpc>
                <a:spcPct val="160000"/>
              </a:lnSpc>
              <a:buNone/>
            </a:pPr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Yuri </a:t>
            </a:r>
            <a:r>
              <a:rPr lang="en-US" altLang="ko-K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Shavydko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(ANL), Deming Shu (ANL),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Vladimir Blank (TISNCM), Kwang-Je Kim (ANL)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October 31, 2014      An Argonne Work for Others Project and Collaboration with Pohang Accelerator Laboratory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28 ~ 31, 2018   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PAL-XFEL HX-self-seeding commissioning with Franz-Josef Decker (SLAC), Deming Shu (ANL),       </a:t>
            </a:r>
          </a:p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</a:t>
            </a:r>
            <a:r>
              <a:rPr lang="en-US" altLang="ko-K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Svitozar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Serkez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(Euro-XFEL), and Yuri </a:t>
            </a:r>
            <a:r>
              <a:rPr lang="en-US" altLang="ko-K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Shvydko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(ANL)</a:t>
            </a:r>
            <a:endParaRPr lang="ko-KR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Oct. 1 ~ 7, 2018        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self-seeding test with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Henrik Loos</a:t>
            </a:r>
            <a:endParaRPr lang="en-US" altLang="ko-KR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ko-K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Nov. 17 ~ 20, 2018  </a:t>
            </a:r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self-seeding test with Alberto Lutman (SLAC), </a:t>
            </a:r>
            <a:r>
              <a:rPr lang="en-US" altLang="ko-K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Zhirong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Huang (SLAC)</a:t>
            </a:r>
            <a:endParaRPr lang="ko-KR" altLang="ko-KR" dirty="0">
              <a:solidFill>
                <a:srgbClr val="000000"/>
              </a:solidFill>
              <a:effectLst/>
              <a:latin typeface="Calibri" panose="020F0502020204030204" pitchFamily="34" charset="0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just">
              <a:lnSpc>
                <a:spcPct val="160000"/>
              </a:lnSpc>
            </a:pPr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July 11, 2019 </a:t>
            </a: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          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self-seeding test with Gianluca </a:t>
            </a:r>
            <a:r>
              <a:rPr lang="en-US" altLang="ko-K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Gelnoni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(Euro-XFEL), Alexander </a:t>
            </a:r>
            <a:r>
              <a:rPr lang="en-US" altLang="ko-K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Malyzhenkov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(PSI)</a:t>
            </a:r>
            <a:r>
              <a:rPr lang="en-US" altLang="ko-K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>
              <a:lnSpc>
                <a:spcPct val="160000"/>
              </a:lnSpc>
            </a:pPr>
            <a:r>
              <a:rPr kumimoji="1"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Mar. &amp; Aug. 2024     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self-seeding experiment with  </a:t>
            </a:r>
            <a:r>
              <a:rPr kumimoji="1"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 </a:t>
            </a:r>
            <a:r>
              <a:rPr kumimoji="1" lang="en-US" altLang="ko-K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Dijkstal</a:t>
            </a:r>
            <a:r>
              <a:rPr kumimoji="1"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(PSI), Wenxiang Hu (PSI), Gabriel Aeppli (PSI)</a:t>
            </a:r>
            <a:r>
              <a:rPr kumimoji="1" lang="en-US" altLang="ko-KR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1"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CC98C-7361-431A-2924-19AF8C500DC3}"/>
              </a:ext>
            </a:extLst>
          </p:cNvPr>
          <p:cNvSpPr txBox="1"/>
          <p:nvPr/>
        </p:nvSpPr>
        <p:spPr>
          <a:xfrm>
            <a:off x="1110807" y="5912625"/>
            <a:ext cx="1005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thanks to those who contributed to the PAL-XFEL self-seeding project !!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5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7182D8-03E4-194F-0FD2-8AC5515C9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367"/>
            <a:ext cx="10515600" cy="565224"/>
          </a:xfrm>
        </p:spPr>
        <p:txBody>
          <a:bodyPr>
            <a:normAutofit/>
          </a:bodyPr>
          <a:lstStyle/>
          <a:p>
            <a:pPr algn="ctr"/>
            <a:r>
              <a:rPr lang="en-US" altLang="ko-KR" sz="2400" dirty="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굴림" panose="020B0600000101010101" pitchFamily="50" charset="-127"/>
              </a:rPr>
              <a:t>Sept. 23~24, 2014 </a:t>
            </a:r>
            <a:endParaRPr lang="ko-KR" altLang="en-US" sz="2400" dirty="0"/>
          </a:p>
        </p:txBody>
      </p:sp>
      <p:pic>
        <p:nvPicPr>
          <p:cNvPr id="4" name="그림 3" descr="의류, 사람, 건물, 엔지니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B583059-07B8-06ED-63CD-E5438132A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48" y="1936697"/>
            <a:ext cx="5892173" cy="3317075"/>
          </a:xfrm>
          <a:prstGeom prst="rect">
            <a:avLst/>
          </a:prstGeom>
        </p:spPr>
      </p:pic>
      <p:pic>
        <p:nvPicPr>
          <p:cNvPr id="8" name="그림 7" descr="의류, 댄스, 사람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1C56F2-69D5-38E6-44D3-7D7C3BA6D9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21212" y="2323963"/>
            <a:ext cx="5050055" cy="37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1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28B581-5DCF-49CE-83F4-7986E02A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866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Self-Seeding Test (May 30, 2018)</a:t>
            </a:r>
            <a:endParaRPr lang="ko-KR" altLang="en-US" sz="2800" dirty="0"/>
          </a:p>
        </p:txBody>
      </p:sp>
      <p:sp>
        <p:nvSpPr>
          <p:cNvPr id="3" name="AutoShape 2" descr="https://email.postech.ac.kr/owa/service.svc/s/GetFileAttachment?id=AQMkAGY4ZDlkNzM2LTg0MmMtNDEzYy05YWEBLWQ5MDYyNmRmODZiNwBGAAADsrv4%2FjP%2FHUWFZQTfqaV6uQcA4Yrn2JcOq0i0pWDxQIZhNgAAAgEMAAAA4Yrn2JcOq0i0pWDxQIZhNgACRAfQ1gAAAAESABAA%2FHqRddcbwUulGQEM%2BmGQPQ%3D%3D&amp;isImagePreview=True&amp;X-OWA-CANARY=EZtEbjjOaU-ixX_vapYlc0fFswm6ytUITR7ZpDLJQRB5TT7TX3RgXaqFqeoXGaJ81vz-VcyHMTg.">
            <a:extLst>
              <a:ext uri="{FF2B5EF4-FFF2-40B4-BE49-F238E27FC236}">
                <a16:creationId xmlns:a16="http://schemas.microsoft.com/office/drawing/2014/main" id="{F5EA7246-6C05-4AD2-81EE-6474836AB0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1E46672-BE8C-463E-94D2-352B531AE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106" y="1819660"/>
            <a:ext cx="7712015" cy="39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9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4A23B8-CA0A-F1B3-536A-177CECACD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 descr="의류, 사람, 실내, 벽이(가) 표시된 사진&#10;&#10;자동 생성된 설명">
            <a:extLst>
              <a:ext uri="{FF2B5EF4-FFF2-40B4-BE49-F238E27FC236}">
                <a16:creationId xmlns:a16="http://schemas.microsoft.com/office/drawing/2014/main" id="{20C390D4-7CAE-CD4E-019B-57A028A35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945776"/>
            <a:ext cx="7772400" cy="5181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C52562-8E22-8F66-E78F-9D2BB6FA7660}"/>
              </a:ext>
            </a:extLst>
          </p:cNvPr>
          <p:cNvSpPr txBox="1"/>
          <p:nvPr/>
        </p:nvSpPr>
        <p:spPr>
          <a:xfrm>
            <a:off x="2164100" y="4769229"/>
            <a:ext cx="171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</a:rPr>
              <a:t>Kook-Jin Moon</a:t>
            </a:r>
            <a:endParaRPr kumimoji="1"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9F68E4-EBDE-949A-E7D1-3A0F837CD6B8}"/>
              </a:ext>
            </a:extLst>
          </p:cNvPr>
          <p:cNvSpPr txBox="1"/>
          <p:nvPr/>
        </p:nvSpPr>
        <p:spPr>
          <a:xfrm>
            <a:off x="2927651" y="2938165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</a:rPr>
              <a:t>Chi Hyun Shim</a:t>
            </a:r>
            <a:endParaRPr kumimoji="1" lang="ko-KR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1DFD22-7B60-36C9-4CB5-C7AF29B3A6AF}"/>
              </a:ext>
            </a:extLst>
          </p:cNvPr>
          <p:cNvSpPr txBox="1"/>
          <p:nvPr/>
        </p:nvSpPr>
        <p:spPr>
          <a:xfrm>
            <a:off x="3726684" y="5330168"/>
            <a:ext cx="176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err="1">
                <a:solidFill>
                  <a:schemeClr val="bg1"/>
                </a:solidFill>
              </a:rPr>
              <a:t>Seongyeol</a:t>
            </a:r>
            <a:r>
              <a:rPr kumimoji="1" lang="en-US" altLang="ko-KR" dirty="0">
                <a:solidFill>
                  <a:schemeClr val="bg1"/>
                </a:solidFill>
              </a:rPr>
              <a:t> Kim</a:t>
            </a:r>
            <a:endParaRPr kumimoji="1" lang="ko-KR" alt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331679-CF57-1EBB-DE7F-0F12518E1BEB}"/>
              </a:ext>
            </a:extLst>
          </p:cNvPr>
          <p:cNvSpPr txBox="1"/>
          <p:nvPr/>
        </p:nvSpPr>
        <p:spPr>
          <a:xfrm>
            <a:off x="5005809" y="2630961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FF00"/>
                </a:solidFill>
              </a:rPr>
              <a:t>Philipp </a:t>
            </a:r>
            <a:r>
              <a:rPr kumimoji="1" lang="en-US" altLang="ko-KR" dirty="0" err="1">
                <a:solidFill>
                  <a:srgbClr val="FFFF00"/>
                </a:solidFill>
              </a:rPr>
              <a:t>Dijkstal</a:t>
            </a:r>
            <a:r>
              <a:rPr kumimoji="1" lang="en-US" altLang="ko-KR" dirty="0">
                <a:solidFill>
                  <a:srgbClr val="FFFF00"/>
                </a:solidFill>
              </a:rPr>
              <a:t> (PSI)</a:t>
            </a:r>
            <a:endParaRPr kumimoji="1" lang="ko-KR" altLang="en-US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381742-E067-AD23-0AD7-4A55912DFA64}"/>
              </a:ext>
            </a:extLst>
          </p:cNvPr>
          <p:cNvSpPr txBox="1"/>
          <p:nvPr/>
        </p:nvSpPr>
        <p:spPr>
          <a:xfrm>
            <a:off x="6281845" y="4255771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FF00"/>
                </a:solidFill>
              </a:rPr>
              <a:t>Gabriel </a:t>
            </a:r>
            <a:r>
              <a:rPr kumimoji="1" lang="en-US" altLang="ko-KR" dirty="0" err="1">
                <a:solidFill>
                  <a:srgbClr val="FFFF00"/>
                </a:solidFill>
              </a:rPr>
              <a:t>Aeppli</a:t>
            </a:r>
            <a:r>
              <a:rPr kumimoji="1" lang="en-US" altLang="ko-KR" dirty="0">
                <a:solidFill>
                  <a:srgbClr val="FFFF00"/>
                </a:solidFill>
              </a:rPr>
              <a:t> (PSI)</a:t>
            </a:r>
            <a:endParaRPr kumimoji="1" lang="ko-KR" altLang="en-US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1B817-AE77-306F-49FC-C24369F72401}"/>
              </a:ext>
            </a:extLst>
          </p:cNvPr>
          <p:cNvSpPr txBox="1"/>
          <p:nvPr/>
        </p:nvSpPr>
        <p:spPr>
          <a:xfrm>
            <a:off x="7142974" y="3000293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</a:rPr>
              <a:t>Myung-Hoon Cho</a:t>
            </a:r>
            <a:endParaRPr kumimoji="1" lang="ko-KR" altLang="en-US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5A6AF8-0963-3B08-8F08-B41ED4B9C25A}"/>
              </a:ext>
            </a:extLst>
          </p:cNvPr>
          <p:cNvSpPr txBox="1"/>
          <p:nvPr/>
        </p:nvSpPr>
        <p:spPr>
          <a:xfrm>
            <a:off x="7931500" y="4960836"/>
            <a:ext cx="206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FF00"/>
                </a:solidFill>
              </a:rPr>
              <a:t>Wenxiang Hu (PSI)</a:t>
            </a:r>
            <a:endParaRPr kumimoji="1" lang="ko-KR" altLang="en-US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981547-4A9E-6AC7-FBD0-CEBEE2FDC83D}"/>
              </a:ext>
            </a:extLst>
          </p:cNvPr>
          <p:cNvSpPr txBox="1"/>
          <p:nvPr/>
        </p:nvSpPr>
        <p:spPr>
          <a:xfrm>
            <a:off x="2164100" y="6141259"/>
            <a:ext cx="5084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u="sng" dirty="0">
                <a:solidFill>
                  <a:srgbClr val="00B0F0"/>
                </a:solidFill>
              </a:rPr>
              <a:t>XFEL Accelerator Control Team PAL-XFEL</a:t>
            </a:r>
            <a:endParaRPr kumimoji="1" lang="ko-KR" altLang="en-US" sz="2000" b="1" u="sng" dirty="0">
              <a:solidFill>
                <a:srgbClr val="00B0F0"/>
              </a:solidFill>
            </a:endParaRP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5FAAE2B4-5EDD-4551-9D05-9389207BF6FD}"/>
              </a:ext>
            </a:extLst>
          </p:cNvPr>
          <p:cNvSpPr txBox="1">
            <a:spLocks/>
          </p:cNvSpPr>
          <p:nvPr/>
        </p:nvSpPr>
        <p:spPr>
          <a:xfrm>
            <a:off x="1806807" y="41117"/>
            <a:ext cx="8336692" cy="947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ko-KR" altLang="en-US" sz="4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678AF-B59B-4978-BB2C-4C86AA6C1E4A}"/>
              </a:ext>
            </a:extLst>
          </p:cNvPr>
          <p:cNvSpPr txBox="1"/>
          <p:nvPr/>
        </p:nvSpPr>
        <p:spPr>
          <a:xfrm>
            <a:off x="4841215" y="5633416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</a:rPr>
              <a:t>Chang-kyu Sung</a:t>
            </a:r>
            <a:endParaRPr kumimoji="1"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456572F5-9232-478E-8843-7CE3D5376AFD}"/>
              </a:ext>
            </a:extLst>
          </p:cNvPr>
          <p:cNvSpPr/>
          <p:nvPr/>
        </p:nvSpPr>
        <p:spPr>
          <a:xfrm>
            <a:off x="3631929" y="4006479"/>
            <a:ext cx="1074630" cy="947416"/>
          </a:xfrm>
          <a:prstGeom prst="ellipse">
            <a:avLst/>
          </a:prstGeom>
          <a:noFill/>
          <a:ln w="4762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D5F17-3B34-E188-CEB9-B2668DF20DCC}"/>
              </a:ext>
            </a:extLst>
          </p:cNvPr>
          <p:cNvSpPr txBox="1"/>
          <p:nvPr/>
        </p:nvSpPr>
        <p:spPr>
          <a:xfrm>
            <a:off x="1806807" y="193198"/>
            <a:ext cx="843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i="1" dirty="0"/>
              <a:t>Collaborative R&amp;D with PSI  (March &amp; August 2024)</a:t>
            </a:r>
            <a:endParaRPr kumimoji="1"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val="3299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48047D9-861E-4A2E-AFCA-C0873BD87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06"/>
            <a:ext cx="12192000" cy="68391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408837AB-EDB5-415F-B308-4603EE1DABA2}"/>
              </a:ext>
            </a:extLst>
          </p:cNvPr>
          <p:cNvSpPr/>
          <p:nvPr/>
        </p:nvSpPr>
        <p:spPr>
          <a:xfrm>
            <a:off x="647972" y="3570513"/>
            <a:ext cx="572589" cy="54698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FF2CE536-4946-43A3-B2B2-3D2D364E4DDE}"/>
              </a:ext>
            </a:extLst>
          </p:cNvPr>
          <p:cNvSpPr/>
          <p:nvPr/>
        </p:nvSpPr>
        <p:spPr>
          <a:xfrm>
            <a:off x="2828106" y="3627120"/>
            <a:ext cx="572589" cy="54698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8666399D-698E-4ECC-8FEB-6C0F9684912B}"/>
              </a:ext>
            </a:extLst>
          </p:cNvPr>
          <p:cNvSpPr/>
          <p:nvPr/>
        </p:nvSpPr>
        <p:spPr>
          <a:xfrm>
            <a:off x="7582986" y="1017393"/>
            <a:ext cx="572589" cy="5469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188331A-B29F-4CD1-B625-FF766FE2BA38}"/>
              </a:ext>
            </a:extLst>
          </p:cNvPr>
          <p:cNvCxnSpPr>
            <a:cxnSpLocks/>
            <a:stCxn id="5" idx="7"/>
            <a:endCxn id="1030" idx="2"/>
          </p:cNvCxnSpPr>
          <p:nvPr/>
        </p:nvCxnSpPr>
        <p:spPr>
          <a:xfrm flipV="1">
            <a:off x="1136707" y="3202928"/>
            <a:ext cx="91201" cy="44769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s://images.getaroom-cdn.com/image/upload/s--K_SUHYRU--/c_limit,e_improve,fl_lossy.immutable_cache,h_940,q_auto:good,w_940/v1721594062/36a77503d747b80699b6fc0240f10f3169804424?_a=BACAEuDL&amp;atc=e7cd1cfa">
            <a:extLst>
              <a:ext uri="{FF2B5EF4-FFF2-40B4-BE49-F238E27FC236}">
                <a16:creationId xmlns:a16="http://schemas.microsoft.com/office/drawing/2014/main" id="{5DC2CB47-9B20-40D4-8256-485CF441A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62" y="1017393"/>
            <a:ext cx="2343492" cy="2185535"/>
          </a:xfrm>
          <a:prstGeom prst="rect">
            <a:avLst/>
          </a:prstGeom>
          <a:noFill/>
          <a:ln w="285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7826A3B-8B79-4004-BCDA-2C2669A8BC57}"/>
              </a:ext>
            </a:extLst>
          </p:cNvPr>
          <p:cNvCxnSpPr>
            <a:cxnSpLocks/>
          </p:cNvCxnSpPr>
          <p:nvPr/>
        </p:nvCxnSpPr>
        <p:spPr>
          <a:xfrm flipH="1" flipV="1">
            <a:off x="3354142" y="4053840"/>
            <a:ext cx="373125" cy="317863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영일대&amp;포스코 야경 사진1">
            <a:extLst>
              <a:ext uri="{FF2B5EF4-FFF2-40B4-BE49-F238E27FC236}">
                <a16:creationId xmlns:a16="http://schemas.microsoft.com/office/drawing/2014/main" id="{ABDBC5EB-6765-41C5-ABD0-A99147B37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236" y="4117502"/>
            <a:ext cx="4095750" cy="272169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6E2800-6625-4AA0-991B-28E967385816}"/>
              </a:ext>
            </a:extLst>
          </p:cNvPr>
          <p:cNvSpPr txBox="1"/>
          <p:nvPr/>
        </p:nvSpPr>
        <p:spPr>
          <a:xfrm>
            <a:off x="5849576" y="4317137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Observatory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512182-911D-4DC7-98EC-16880902196C}"/>
              </a:ext>
            </a:extLst>
          </p:cNvPr>
          <p:cNvSpPr txBox="1"/>
          <p:nvPr/>
        </p:nvSpPr>
        <p:spPr>
          <a:xfrm>
            <a:off x="78234" y="1112382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Hotel </a:t>
            </a:r>
            <a:r>
              <a:rPr lang="en-US" altLang="ko-KR" b="1" dirty="0" err="1"/>
              <a:t>Lahan</a:t>
            </a:r>
            <a:endParaRPr lang="ko-KR" altLang="en-US" b="1" dirty="0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77100FC8-0933-47D4-9C29-96A77D80E312}"/>
              </a:ext>
            </a:extLst>
          </p:cNvPr>
          <p:cNvCxnSpPr>
            <a:cxnSpLocks/>
          </p:cNvCxnSpPr>
          <p:nvPr/>
        </p:nvCxnSpPr>
        <p:spPr>
          <a:xfrm flipH="1">
            <a:off x="8155576" y="1266270"/>
            <a:ext cx="618310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포항 스페이스워크 사진2">
            <a:extLst>
              <a:ext uri="{FF2B5EF4-FFF2-40B4-BE49-F238E27FC236}">
                <a16:creationId xmlns:a16="http://schemas.microsoft.com/office/drawing/2014/main" id="{CF7D6BE2-2D85-4080-AA90-B4F7C76C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5439" y="117022"/>
            <a:ext cx="3703863" cy="246127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C346EF-0CEA-477B-A759-DC41669F0CB5}"/>
              </a:ext>
            </a:extLst>
          </p:cNvPr>
          <p:cNvSpPr txBox="1"/>
          <p:nvPr/>
        </p:nvSpPr>
        <p:spPr>
          <a:xfrm>
            <a:off x="8597130" y="156153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tx1"/>
                </a:solidFill>
              </a:rPr>
              <a:t>Skywalk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AEE64C2D-D899-414B-9476-C6877F3A0B37}"/>
              </a:ext>
            </a:extLst>
          </p:cNvPr>
          <p:cNvSpPr/>
          <p:nvPr/>
        </p:nvSpPr>
        <p:spPr>
          <a:xfrm>
            <a:off x="3716562" y="1666181"/>
            <a:ext cx="572589" cy="54698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71835431-9BC9-4BDF-A825-9483E74A2E11}"/>
              </a:ext>
            </a:extLst>
          </p:cNvPr>
          <p:cNvCxnSpPr>
            <a:cxnSpLocks/>
          </p:cNvCxnSpPr>
          <p:nvPr/>
        </p:nvCxnSpPr>
        <p:spPr>
          <a:xfrm flipH="1" flipV="1">
            <a:off x="4258490" y="2063982"/>
            <a:ext cx="3897085" cy="163280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6BBA2620-4A0E-4565-A261-2B48F0DFB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879" y="3627120"/>
            <a:ext cx="4133182" cy="222384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01E5D9A-06E1-488C-BB69-5DF23E4723AA}"/>
              </a:ext>
            </a:extLst>
          </p:cNvPr>
          <p:cNvSpPr txBox="1"/>
          <p:nvPr/>
        </p:nvSpPr>
        <p:spPr>
          <a:xfrm>
            <a:off x="8773886" y="3592837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tx1"/>
                </a:solidFill>
              </a:rPr>
              <a:t>Café : Oh! </a:t>
            </a:r>
            <a:r>
              <a:rPr lang="en-US" altLang="ko-KR" b="1">
                <a:solidFill>
                  <a:schemeClr val="tx1"/>
                </a:solidFill>
              </a:rPr>
              <a:t>Bremen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6F3283-5C05-4FCB-9925-82804FC7EA5A}"/>
              </a:ext>
            </a:extLst>
          </p:cNvPr>
          <p:cNvSpPr txBox="1"/>
          <p:nvPr/>
        </p:nvSpPr>
        <p:spPr>
          <a:xfrm>
            <a:off x="10414942" y="4258661"/>
            <a:ext cx="1460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tx1"/>
                </a:solidFill>
              </a:rPr>
              <a:t>Bronx Brewery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31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623888" y="944563"/>
            <a:ext cx="8039624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dirty="0"/>
              <a:t>Introduction to the workshop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623889" y="2583180"/>
            <a:ext cx="6229493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GB" dirty="0"/>
              <a:t>Heung-Sik Kang 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GB" dirty="0"/>
              <a:t>PAL-XFEL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lang="en-GB" dirty="0"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GB" dirty="0"/>
              <a:t>Gianluca Geloni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GB" i="1" dirty="0"/>
              <a:t>European XFEL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lang="en-GB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2;p1">
            <a:extLst>
              <a:ext uri="{FF2B5EF4-FFF2-40B4-BE49-F238E27FC236}">
                <a16:creationId xmlns:a16="http://schemas.microsoft.com/office/drawing/2014/main" id="{A7DD6382-35C9-4EA1-A353-41CF2CC46AC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3888" y="174002"/>
            <a:ext cx="8039624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dirty="0"/>
              <a:t>Why a workshop on self-seeding?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98E04-8BEE-4816-B52E-68A889226829}"/>
              </a:ext>
            </a:extLst>
          </p:cNvPr>
          <p:cNvSpPr/>
          <p:nvPr/>
        </p:nvSpPr>
        <p:spPr>
          <a:xfrm>
            <a:off x="567085" y="1829171"/>
            <a:ext cx="11057829" cy="3199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715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+mn-lt"/>
                <a:ea typeface="Malgun Gothic" panose="020B0503020000020004" pitchFamily="34" charset="-127"/>
                <a:cs typeface="Times New Roman" panose="02020603050405020304" pitchFamily="18" charset="0"/>
              </a:rPr>
              <a:t>HXRSS: the only scheme providing Users with high-brightness (an order of magnitude higher than SASE) and narrow-bandwidth (down to a fraction of eV) hard X-rays</a:t>
            </a:r>
          </a:p>
          <a:p>
            <a:pPr>
              <a:lnSpc>
                <a:spcPts val="1715"/>
              </a:lnSpc>
              <a:spcAft>
                <a:spcPts val="1200"/>
              </a:spcAft>
            </a:pPr>
            <a:endParaRPr lang="en-US" sz="2000" kern="100" dirty="0">
              <a:latin typeface="+mn-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715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Gulim" panose="020B0600000101010101" pitchFamily="34" charset="-127"/>
                <a:cs typeface="Times New Roman" panose="02020603050405020304" pitchFamily="18" charset="0"/>
              </a:rPr>
              <a:t>Four facilities, LCLS-I, SACLA, PAL-XFEL, and European XFEL, use a self-seeded scheme for narrow-band scientific applications. </a:t>
            </a:r>
          </a:p>
          <a:p>
            <a:pPr>
              <a:lnSpc>
                <a:spcPts val="1715"/>
              </a:lnSpc>
              <a:spcAft>
                <a:spcPts val="1200"/>
              </a:spcAft>
            </a:pPr>
            <a:endParaRPr lang="en-US" sz="2000" dirty="0">
              <a:latin typeface="+mn-lt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715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Gulim" panose="020B0600000101010101" pitchFamily="34" charset="-127"/>
                <a:cs typeface="Times New Roman" panose="02020603050405020304" pitchFamily="18" charset="0"/>
              </a:rPr>
              <a:t>At upcoming CW XFEL facilities, like SHINE and LCLS-II, s</a:t>
            </a:r>
            <a:r>
              <a:rPr lang="en-US" sz="2000" kern="100" dirty="0">
                <a:latin typeface="+mn-lt"/>
                <a:ea typeface="Malgun Gothic" panose="020B0503020000020004" pitchFamily="34" charset="-127"/>
                <a:cs typeface="Times New Roman" panose="02020603050405020304" pitchFamily="18" charset="0"/>
              </a:rPr>
              <a:t>elf-seeding is considered for advancing the scientific case.</a:t>
            </a:r>
            <a:endParaRPr lang="en-US" sz="2000" kern="100" dirty="0">
              <a:latin typeface="+mn-lt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ts val="1715"/>
              </a:lnSpc>
              <a:spcAft>
                <a:spcPts val="1200"/>
              </a:spcAft>
            </a:pPr>
            <a:endParaRPr lang="en-US" sz="2000" dirty="0">
              <a:latin typeface="+mn-lt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715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+mn-lt"/>
                <a:ea typeface="Gulim" panose="020B0600000101010101" pitchFamily="34" charset="-127"/>
                <a:cs typeface="Times New Roman" panose="02020603050405020304" pitchFamily="18" charset="0"/>
              </a:rPr>
              <a:t>…with a relatively simple addition to existing SASE setups</a:t>
            </a:r>
            <a:endParaRPr lang="de-DE" sz="2000" kern="100" dirty="0">
              <a:effectLst/>
              <a:latin typeface="+mn-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2;p1">
            <a:extLst>
              <a:ext uri="{FF2B5EF4-FFF2-40B4-BE49-F238E27FC236}">
                <a16:creationId xmlns:a16="http://schemas.microsoft.com/office/drawing/2014/main" id="{A7DD6382-35C9-4EA1-A353-41CF2CC46AC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3888" y="174002"/>
            <a:ext cx="8039624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dirty="0"/>
              <a:t>Reminder of the principle (1)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4294C1-151D-4376-A84E-B78675BED630}"/>
              </a:ext>
            </a:extLst>
          </p:cNvPr>
          <p:cNvSpPr/>
          <p:nvPr/>
        </p:nvSpPr>
        <p:spPr>
          <a:xfrm>
            <a:off x="3655342" y="3504236"/>
            <a:ext cx="5353271" cy="2776878"/>
          </a:xfrm>
          <a:prstGeom prst="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3200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4765F2-BBAF-4094-A038-4B351B1AEFFA}"/>
              </a:ext>
            </a:extLst>
          </p:cNvPr>
          <p:cNvSpPr txBox="1"/>
          <p:nvPr/>
        </p:nvSpPr>
        <p:spPr>
          <a:xfrm>
            <a:off x="9407317" y="3742435"/>
            <a:ext cx="2148009" cy="59674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Density-modulated </a:t>
            </a:r>
          </a:p>
          <a:p>
            <a:pPr>
              <a:lnSpc>
                <a:spcPct val="112000"/>
              </a:lnSpc>
            </a:pPr>
            <a:r>
              <a:rPr lang="en-GB" sz="1600" dirty="0"/>
              <a:t>electron beam</a:t>
            </a:r>
            <a:endParaRPr lang="de-DE" sz="16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BF4D5-7314-4F82-81E2-D4FD6233C5F8}"/>
              </a:ext>
            </a:extLst>
          </p:cNvPr>
          <p:cNvSpPr txBox="1"/>
          <p:nvPr/>
        </p:nvSpPr>
        <p:spPr>
          <a:xfrm>
            <a:off x="9426566" y="5375206"/>
            <a:ext cx="2119134" cy="434981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b="1" dirty="0">
                <a:latin typeface="+mj-lt"/>
              </a:rPr>
              <a:t>FEL radiation pulse</a:t>
            </a:r>
            <a:endParaRPr lang="de-DE" sz="1600" b="1" dirty="0" err="1">
              <a:latin typeface="+mj-lt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575700A-71AC-47B2-A7CA-E1E93249D804}"/>
              </a:ext>
            </a:extLst>
          </p:cNvPr>
          <p:cNvSpPr/>
          <p:nvPr/>
        </p:nvSpPr>
        <p:spPr>
          <a:xfrm rot="5400000">
            <a:off x="6688633" y="3755364"/>
            <a:ext cx="2062667" cy="2238968"/>
          </a:xfrm>
          <a:prstGeom prst="triangl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15B1-D2A6-454D-BD55-37DD13C5CA4A}"/>
              </a:ext>
            </a:extLst>
          </p:cNvPr>
          <p:cNvSpPr txBox="1"/>
          <p:nvPr/>
        </p:nvSpPr>
        <p:spPr>
          <a:xfrm>
            <a:off x="4005946" y="3848326"/>
            <a:ext cx="2335658" cy="60078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Initial density modulation</a:t>
            </a:r>
          </a:p>
          <a:p>
            <a:pPr>
              <a:lnSpc>
                <a:spcPct val="112000"/>
              </a:lnSpc>
            </a:pPr>
            <a:r>
              <a:rPr lang="en-GB" sz="1600" dirty="0"/>
              <a:t>of electron beam</a:t>
            </a:r>
            <a:endParaRPr lang="de-DE" sz="16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5B540-2567-45CD-A1F6-907B1CD8B1DD}"/>
              </a:ext>
            </a:extLst>
          </p:cNvPr>
          <p:cNvSpPr txBox="1"/>
          <p:nvPr/>
        </p:nvSpPr>
        <p:spPr>
          <a:xfrm>
            <a:off x="4005945" y="4603104"/>
            <a:ext cx="2335659" cy="55424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Initial energy modulation</a:t>
            </a:r>
          </a:p>
          <a:p>
            <a:pPr>
              <a:lnSpc>
                <a:spcPct val="112000"/>
              </a:lnSpc>
            </a:pPr>
            <a:r>
              <a:rPr lang="en-GB" sz="1600" dirty="0"/>
              <a:t>of electron beam</a:t>
            </a:r>
            <a:endParaRPr lang="de-DE" sz="16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BAF07-3E57-4A3B-8ACD-1772AE20DC1C}"/>
              </a:ext>
            </a:extLst>
          </p:cNvPr>
          <p:cNvSpPr txBox="1"/>
          <p:nvPr/>
        </p:nvSpPr>
        <p:spPr>
          <a:xfrm>
            <a:off x="4005947" y="5303809"/>
            <a:ext cx="2335659" cy="55424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Initial radiation pulse </a:t>
            </a:r>
          </a:p>
          <a:p>
            <a:pPr>
              <a:lnSpc>
                <a:spcPct val="112000"/>
              </a:lnSpc>
            </a:pPr>
            <a:r>
              <a:rPr lang="en-GB" sz="1600" dirty="0"/>
              <a:t>at the target </a:t>
            </a:r>
            <a:r>
              <a:rPr lang="en-GB" sz="1600" dirty="0">
                <a:latin typeface="Symbol" panose="05050102010706020507" pitchFamily="18" charset="2"/>
              </a:rPr>
              <a:t>l</a:t>
            </a:r>
            <a:endParaRPr lang="de-DE" sz="1600" dirty="0" err="1">
              <a:latin typeface="Symbol" panose="05050102010706020507" pitchFamily="18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F94B46-0F19-4D9A-838D-C1C6BDA62F00}"/>
              </a:ext>
            </a:extLst>
          </p:cNvPr>
          <p:cNvSpPr txBox="1"/>
          <p:nvPr/>
        </p:nvSpPr>
        <p:spPr>
          <a:xfrm>
            <a:off x="6981774" y="464722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Amplifier</a:t>
            </a:r>
            <a:endParaRPr lang="de-DE" sz="1600" dirty="0" err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EAC596-81FC-4A88-8123-4998BDFA8D2A}"/>
              </a:ext>
            </a:extLst>
          </p:cNvPr>
          <p:cNvCxnSpPr/>
          <p:nvPr/>
        </p:nvCxnSpPr>
        <p:spPr>
          <a:xfrm>
            <a:off x="6341606" y="4148716"/>
            <a:ext cx="268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D41172-4655-4524-BC69-8A2FC3AD51FC}"/>
              </a:ext>
            </a:extLst>
          </p:cNvPr>
          <p:cNvCxnSpPr>
            <a:endCxn id="9" idx="3"/>
          </p:cNvCxnSpPr>
          <p:nvPr/>
        </p:nvCxnSpPr>
        <p:spPr>
          <a:xfrm>
            <a:off x="6359256" y="4868991"/>
            <a:ext cx="241227" cy="58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6F35D7-F421-4DFB-9B51-DDBD5914D5CC}"/>
              </a:ext>
            </a:extLst>
          </p:cNvPr>
          <p:cNvCxnSpPr/>
          <p:nvPr/>
        </p:nvCxnSpPr>
        <p:spPr>
          <a:xfrm>
            <a:off x="6330381" y="5581241"/>
            <a:ext cx="268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61D64C-ECA1-4E24-A407-531D25971707}"/>
              </a:ext>
            </a:extLst>
          </p:cNvPr>
          <p:cNvSpPr txBox="1"/>
          <p:nvPr/>
        </p:nvSpPr>
        <p:spPr>
          <a:xfrm>
            <a:off x="9436192" y="4587867"/>
            <a:ext cx="2119134" cy="55315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Energy-modulated </a:t>
            </a:r>
          </a:p>
          <a:p>
            <a:pPr>
              <a:lnSpc>
                <a:spcPct val="112000"/>
              </a:lnSpc>
            </a:pPr>
            <a:r>
              <a:rPr lang="en-GB" sz="1600" dirty="0"/>
              <a:t>electron beam</a:t>
            </a:r>
            <a:endParaRPr lang="de-DE" sz="1600" dirty="0" err="1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C939F2-DDF1-4B3E-AAAD-C6C8756A3D38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9008612" y="4040809"/>
            <a:ext cx="398705" cy="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A99719-4781-4686-AB44-3C5126B7E6C5}"/>
              </a:ext>
            </a:extLst>
          </p:cNvPr>
          <p:cNvCxnSpPr/>
          <p:nvPr/>
        </p:nvCxnSpPr>
        <p:spPr>
          <a:xfrm>
            <a:off x="9016637" y="4876593"/>
            <a:ext cx="3987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4DB226-6E47-47A6-80D2-7E398F29BCC1}"/>
              </a:ext>
            </a:extLst>
          </p:cNvPr>
          <p:cNvCxnSpPr/>
          <p:nvPr/>
        </p:nvCxnSpPr>
        <p:spPr>
          <a:xfrm>
            <a:off x="9033842" y="5567996"/>
            <a:ext cx="3987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A387D01-1D0A-4F8E-B578-77E89A62B484}"/>
              </a:ext>
            </a:extLst>
          </p:cNvPr>
          <p:cNvSpPr/>
          <p:nvPr/>
        </p:nvSpPr>
        <p:spPr>
          <a:xfrm>
            <a:off x="603648" y="3467375"/>
            <a:ext cx="2903397" cy="89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Conceptually, a particular mode of operation of an FEL amplifier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17F027-F47B-41DD-A503-2CB7F99FA79E}"/>
              </a:ext>
            </a:extLst>
          </p:cNvPr>
          <p:cNvSpPr/>
          <p:nvPr/>
        </p:nvSpPr>
        <p:spPr>
          <a:xfrm>
            <a:off x="3639362" y="3511606"/>
            <a:ext cx="5353271" cy="2776878"/>
          </a:xfrm>
          <a:prstGeom prst="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3200" dirty="0" err="1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656939D2-48A3-4B72-835E-F2EBC0C976C7}"/>
              </a:ext>
            </a:extLst>
          </p:cNvPr>
          <p:cNvSpPr/>
          <p:nvPr/>
        </p:nvSpPr>
        <p:spPr>
          <a:xfrm rot="5400000">
            <a:off x="6744620" y="3708606"/>
            <a:ext cx="2062667" cy="2238968"/>
          </a:xfrm>
          <a:prstGeom prst="triangl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ACED54-063D-40CC-8231-C9B19DDDBEAE}"/>
              </a:ext>
            </a:extLst>
          </p:cNvPr>
          <p:cNvSpPr txBox="1"/>
          <p:nvPr/>
        </p:nvSpPr>
        <p:spPr>
          <a:xfrm>
            <a:off x="4061933" y="3801568"/>
            <a:ext cx="2335658" cy="60078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Initial </a:t>
            </a:r>
            <a:r>
              <a:rPr lang="en-GB" sz="1600" b="1" dirty="0"/>
              <a:t>noise </a:t>
            </a:r>
            <a:r>
              <a:rPr lang="en-GB" sz="1600" dirty="0"/>
              <a:t>density</a:t>
            </a:r>
          </a:p>
          <a:p>
            <a:pPr>
              <a:lnSpc>
                <a:spcPct val="112000"/>
              </a:lnSpc>
            </a:pPr>
            <a:r>
              <a:rPr lang="en-GB" sz="1600" dirty="0"/>
              <a:t>modulation of e-beam</a:t>
            </a:r>
            <a:endParaRPr lang="de-DE" sz="16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EE9218-6D26-4EBA-9DA8-F7BAA7290422}"/>
              </a:ext>
            </a:extLst>
          </p:cNvPr>
          <p:cNvSpPr txBox="1"/>
          <p:nvPr/>
        </p:nvSpPr>
        <p:spPr>
          <a:xfrm>
            <a:off x="7037761" y="460046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Amplifier</a:t>
            </a:r>
            <a:endParaRPr lang="de-DE" sz="1600" dirty="0" err="1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5080C9-4286-4EDF-9FE1-909BEE5B6BDE}"/>
              </a:ext>
            </a:extLst>
          </p:cNvPr>
          <p:cNvCxnSpPr/>
          <p:nvPr/>
        </p:nvCxnSpPr>
        <p:spPr>
          <a:xfrm>
            <a:off x="6397593" y="4101958"/>
            <a:ext cx="268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09D130B-DFA8-44CF-9663-D16A8F40A423}"/>
              </a:ext>
            </a:extLst>
          </p:cNvPr>
          <p:cNvSpPr/>
          <p:nvPr/>
        </p:nvSpPr>
        <p:spPr>
          <a:xfrm>
            <a:off x="3639362" y="3526476"/>
            <a:ext cx="5353271" cy="2776878"/>
          </a:xfrm>
          <a:prstGeom prst="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3200" dirty="0" err="1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464F3BCA-95C2-4B5E-8ED1-00B15AED87DF}"/>
              </a:ext>
            </a:extLst>
          </p:cNvPr>
          <p:cNvSpPr/>
          <p:nvPr/>
        </p:nvSpPr>
        <p:spPr>
          <a:xfrm rot="5400000">
            <a:off x="6672653" y="3777604"/>
            <a:ext cx="2062667" cy="2238968"/>
          </a:xfrm>
          <a:prstGeom prst="triangl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E5E065-53AD-4C92-8171-5E1293BE9084}"/>
              </a:ext>
            </a:extLst>
          </p:cNvPr>
          <p:cNvSpPr txBox="1"/>
          <p:nvPr/>
        </p:nvSpPr>
        <p:spPr>
          <a:xfrm>
            <a:off x="3989967" y="5326049"/>
            <a:ext cx="2335659" cy="55424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Initial radiation pulse </a:t>
            </a:r>
          </a:p>
          <a:p>
            <a:pPr>
              <a:lnSpc>
                <a:spcPct val="112000"/>
              </a:lnSpc>
            </a:pPr>
            <a:r>
              <a:rPr lang="en-GB" sz="1600" dirty="0"/>
              <a:t>at the target </a:t>
            </a:r>
            <a:r>
              <a:rPr lang="en-GB" sz="1600" dirty="0">
                <a:latin typeface="Symbol" panose="05050102010706020507" pitchFamily="18" charset="2"/>
              </a:rPr>
              <a:t>l</a:t>
            </a:r>
            <a:endParaRPr lang="de-DE" sz="1600" dirty="0" err="1">
              <a:latin typeface="Symbol" panose="05050102010706020507" pitchFamily="18" charset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DA4505-A9D4-4129-A0F2-D9FD693A74B3}"/>
              </a:ext>
            </a:extLst>
          </p:cNvPr>
          <p:cNvSpPr txBox="1"/>
          <p:nvPr/>
        </p:nvSpPr>
        <p:spPr>
          <a:xfrm>
            <a:off x="6965794" y="466946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Amplifier</a:t>
            </a:r>
            <a:endParaRPr lang="de-DE" sz="1600" dirty="0" err="1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3703BA5-1C15-4BC5-8B56-137D05E4634A}"/>
              </a:ext>
            </a:extLst>
          </p:cNvPr>
          <p:cNvCxnSpPr/>
          <p:nvPr/>
        </p:nvCxnSpPr>
        <p:spPr>
          <a:xfrm>
            <a:off x="6314401" y="5603481"/>
            <a:ext cx="268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6348298-4061-424F-ABFD-A00F241BEF6D}"/>
              </a:ext>
            </a:extLst>
          </p:cNvPr>
          <p:cNvSpPr/>
          <p:nvPr/>
        </p:nvSpPr>
        <p:spPr>
          <a:xfrm>
            <a:off x="583343" y="4391728"/>
            <a:ext cx="2483024" cy="621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In SASE </a:t>
            </a:r>
            <a:r>
              <a:rPr lang="en-GB" sz="1600" dirty="0">
                <a:sym typeface="Wingdings" panose="05000000000000000000" pitchFamily="2" charset="2"/>
              </a:rPr>
              <a:t> start up from shot noise</a:t>
            </a:r>
            <a:endParaRPr lang="en-GB" sz="1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160942-0A12-4BBA-9CFA-50AF057B31C1}"/>
              </a:ext>
            </a:extLst>
          </p:cNvPr>
          <p:cNvSpPr/>
          <p:nvPr/>
        </p:nvSpPr>
        <p:spPr>
          <a:xfrm>
            <a:off x="556430" y="5085349"/>
            <a:ext cx="2903397" cy="89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In HXRSS </a:t>
            </a:r>
            <a:r>
              <a:rPr lang="en-GB" sz="1600" dirty="0">
                <a:sym typeface="Wingdings" panose="05000000000000000000" pitchFamily="2" charset="2"/>
              </a:rPr>
              <a:t> start up from an initial, narrow BW radiation pulse</a:t>
            </a:r>
            <a:endParaRPr lang="en-GB" sz="16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4C57116-E7A7-44AD-89E2-D0DEA53C0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707" y="1343276"/>
            <a:ext cx="6364776" cy="1579001"/>
          </a:xfrm>
          <a:prstGeom prst="rect">
            <a:avLst/>
          </a:prstGeom>
          <a:solidFill>
            <a:schemeClr val="lt1"/>
          </a:solidFill>
        </p:spPr>
      </p:pic>
    </p:spTree>
    <p:extLst>
      <p:ext uri="{BB962C8B-B14F-4D97-AF65-F5344CB8AC3E}">
        <p14:creationId xmlns:p14="http://schemas.microsoft.com/office/powerpoint/2010/main" val="91673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7" grpId="0" animBg="1"/>
      <p:bldP spid="28" grpId="0" animBg="1"/>
      <p:bldP spid="29" grpId="0" animBg="1"/>
      <p:bldP spid="30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2;p1">
            <a:extLst>
              <a:ext uri="{FF2B5EF4-FFF2-40B4-BE49-F238E27FC236}">
                <a16:creationId xmlns:a16="http://schemas.microsoft.com/office/drawing/2014/main" id="{A7DD6382-35C9-4EA1-A353-41CF2CC46AC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3887" y="174002"/>
            <a:ext cx="10780427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dirty="0"/>
              <a:t>Reminder of the principle (2): single-crystal monochromator</a:t>
            </a:r>
            <a:endParaRPr dirty="0"/>
          </a:p>
        </p:txBody>
      </p:sp>
      <p:cxnSp>
        <p:nvCxnSpPr>
          <p:cNvPr id="84" name="Straight Arrow Connector 2">
            <a:extLst>
              <a:ext uri="{FF2B5EF4-FFF2-40B4-BE49-F238E27FC236}">
                <a16:creationId xmlns:a16="http://schemas.microsoft.com/office/drawing/2014/main" id="{A8EAA62E-35E4-4D35-AD42-C2A83694746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428108" y="2553753"/>
            <a:ext cx="227467" cy="477123"/>
          </a:xfrm>
          <a:prstGeom prst="straightConnector1">
            <a:avLst/>
          </a:prstGeom>
          <a:noFill/>
          <a:ln w="28575" algn="ctr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5" name="Picture 2">
            <a:extLst>
              <a:ext uri="{FF2B5EF4-FFF2-40B4-BE49-F238E27FC236}">
                <a16:creationId xmlns:a16="http://schemas.microsoft.com/office/drawing/2014/main" id="{97393219-3809-476E-A3B4-D6CAC13B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69" y="2729947"/>
            <a:ext cx="2515756" cy="176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8">
            <a:extLst>
              <a:ext uri="{FF2B5EF4-FFF2-40B4-BE49-F238E27FC236}">
                <a16:creationId xmlns:a16="http://schemas.microsoft.com/office/drawing/2014/main" id="{49C6DC05-5619-41B8-8859-B32E4264D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5575" y="3167564"/>
            <a:ext cx="2515755" cy="1796968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20F75D9B-9B50-4B97-830F-E61147BAD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915" y="2700308"/>
            <a:ext cx="2556570" cy="179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8" name="Straight Arrow Connector 2">
            <a:extLst>
              <a:ext uri="{FF2B5EF4-FFF2-40B4-BE49-F238E27FC236}">
                <a16:creationId xmlns:a16="http://schemas.microsoft.com/office/drawing/2014/main" id="{B4053C51-51EA-4701-95B3-91C907F691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41085" y="2291187"/>
            <a:ext cx="224583" cy="596048"/>
          </a:xfrm>
          <a:prstGeom prst="straightConnector1">
            <a:avLst/>
          </a:prstGeom>
          <a:noFill/>
          <a:ln w="28575" algn="ctr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Arrow Connector 2">
            <a:extLst>
              <a:ext uri="{FF2B5EF4-FFF2-40B4-BE49-F238E27FC236}">
                <a16:creationId xmlns:a16="http://schemas.microsoft.com/office/drawing/2014/main" id="{F81EABC8-9EAC-4D71-B2F5-648FC4856A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4383" y="2345471"/>
            <a:ext cx="212477" cy="1083529"/>
          </a:xfrm>
          <a:prstGeom prst="straightConnector1">
            <a:avLst/>
          </a:prstGeom>
          <a:noFill/>
          <a:ln w="28575" algn="ctr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27C84F2-83DC-47FA-BCA4-378E6897E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440" y="1600081"/>
            <a:ext cx="4464724" cy="953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3EDBC8-AA84-4696-B898-B50F7F6871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312" y="1496661"/>
            <a:ext cx="4229599" cy="1160512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406A796D-440F-4ECC-8BE2-5BC232529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90" y="2654402"/>
            <a:ext cx="3717340" cy="2603517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28847EAE-2658-4368-AB58-2E2B175F5B2E}"/>
              </a:ext>
            </a:extLst>
          </p:cNvPr>
          <p:cNvSpPr txBox="1"/>
          <p:nvPr/>
        </p:nvSpPr>
        <p:spPr>
          <a:xfrm>
            <a:off x="668297" y="6091440"/>
            <a:ext cx="4318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Single-crystal monochromator</a:t>
            </a:r>
          </a:p>
          <a:p>
            <a:pPr algn="ctr"/>
            <a:r>
              <a:rPr lang="en-GB" dirty="0"/>
              <a:t>LCLS (I and II), PAL-XFEL, European XFEL, SHINE</a:t>
            </a:r>
            <a:endParaRPr lang="de-DE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15C1302-8001-4C0C-A6C5-4812E01A40A8}"/>
              </a:ext>
            </a:extLst>
          </p:cNvPr>
          <p:cNvSpPr txBox="1"/>
          <p:nvPr/>
        </p:nvSpPr>
        <p:spPr>
          <a:xfrm>
            <a:off x="7518761" y="6338835"/>
            <a:ext cx="245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Channel-cut monochromator</a:t>
            </a:r>
          </a:p>
          <a:p>
            <a:pPr algn="ctr"/>
            <a:r>
              <a:rPr lang="en-GB" dirty="0"/>
              <a:t>SACLA, SHINE</a:t>
            </a:r>
            <a:endParaRPr lang="de-DE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702F5F5-DD03-4784-BE60-25D82B4DF6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465" y="2788965"/>
            <a:ext cx="4090853" cy="842433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7E034295-4B6A-4212-A1C0-E7F690A1A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5148" y="3869585"/>
            <a:ext cx="3384925" cy="2450318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54DAE91C-8EE5-4F61-8CB1-83216FE8882E}"/>
              </a:ext>
            </a:extLst>
          </p:cNvPr>
          <p:cNvSpPr/>
          <p:nvPr/>
        </p:nvSpPr>
        <p:spPr>
          <a:xfrm>
            <a:off x="9736708" y="4066048"/>
            <a:ext cx="18314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Open Sans"/>
              </a:rPr>
              <a:t>Synchrotron Radiation News, 38:2, 17-22, DOI: 10.1080/08940886.2025.2472609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020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">
            <a:extLst>
              <a:ext uri="{FF2B5EF4-FFF2-40B4-BE49-F238E27FC236}">
                <a16:creationId xmlns:a16="http://schemas.microsoft.com/office/drawing/2014/main" id="{986A8993-DA87-43F9-86ED-54874D06C28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3888" y="174002"/>
            <a:ext cx="8039624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dirty="0"/>
              <a:t>Technique is mature enough for a summary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7301DC-0331-471F-8FAD-B4929C64FA05}"/>
              </a:ext>
            </a:extLst>
          </p:cNvPr>
          <p:cNvSpPr/>
          <p:nvPr/>
        </p:nvSpPr>
        <p:spPr>
          <a:xfrm>
            <a:off x="566523" y="1490008"/>
            <a:ext cx="113720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Topics to be discussed:</a:t>
            </a:r>
          </a:p>
          <a:p>
            <a:endParaRPr lang="en-US" sz="2000" dirty="0"/>
          </a:p>
          <a:p>
            <a:r>
              <a:rPr lang="en-US" sz="2000" dirty="0"/>
              <a:t>- experiments (cool things we can do with it)</a:t>
            </a:r>
          </a:p>
          <a:p>
            <a:r>
              <a:rPr lang="en-US" sz="2000" dirty="0"/>
              <a:t>- current performance (or expected performance from facilities that will install it)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developments/schemes (transmission/reflection, single/double chicane, harmonics, phase locking)</a:t>
            </a:r>
          </a:p>
          <a:p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31CB4D-BA80-4343-A9D4-F6DD42BCDBD3}"/>
              </a:ext>
            </a:extLst>
          </p:cNvPr>
          <p:cNvSpPr/>
          <p:nvPr/>
        </p:nvSpPr>
        <p:spPr>
          <a:xfrm>
            <a:off x="538270" y="4244607"/>
            <a:ext cx="116537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Workshop goals:</a:t>
            </a:r>
          </a:p>
          <a:p>
            <a:endParaRPr lang="en-US" sz="2000" dirty="0"/>
          </a:p>
          <a:p>
            <a:r>
              <a:rPr lang="en-US" sz="2000" dirty="0"/>
              <a:t>1.	Review the state of the art of HXRSS around the world</a:t>
            </a:r>
          </a:p>
          <a:p>
            <a:r>
              <a:rPr lang="en-US" sz="2000" dirty="0"/>
              <a:t>2.	Discuss possible novel developments of the method and of the science case around it</a:t>
            </a:r>
          </a:p>
          <a:p>
            <a:r>
              <a:rPr lang="en-US" sz="2000" dirty="0"/>
              <a:t>3.	Consider possible international collaborations to facilitate these developments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1620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">
            <a:extLst>
              <a:ext uri="{FF2B5EF4-FFF2-40B4-BE49-F238E27FC236}">
                <a16:creationId xmlns:a16="http://schemas.microsoft.com/office/drawing/2014/main" id="{986A8993-DA87-43F9-86ED-54874D06C28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3888" y="174002"/>
            <a:ext cx="8039624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dirty="0"/>
              <a:t>Chairs and Discussions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7301DC-0331-471F-8FAD-B4929C64FA05}"/>
              </a:ext>
            </a:extLst>
          </p:cNvPr>
          <p:cNvSpPr/>
          <p:nvPr/>
        </p:nvSpPr>
        <p:spPr>
          <a:xfrm>
            <a:off x="566523" y="1490008"/>
            <a:ext cx="113720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Space for discussions is allocated after each session. </a:t>
            </a:r>
          </a:p>
          <a:p>
            <a:r>
              <a:rPr lang="en-US" sz="2000" dirty="0"/>
              <a:t>Only a few “burning questions” after each talk</a:t>
            </a:r>
            <a:endParaRPr lang="de-DE" sz="2000" dirty="0"/>
          </a:p>
          <a:p>
            <a:endParaRPr lang="en-US" sz="2000" dirty="0"/>
          </a:p>
          <a:p>
            <a:r>
              <a:rPr lang="en-US" sz="2000" dirty="0"/>
              <a:t>…and we have a special format for Session Chairing and Discussions:</a:t>
            </a:r>
          </a:p>
          <a:p>
            <a:endParaRPr lang="en-US" sz="2000" dirty="0"/>
          </a:p>
          <a:p>
            <a:r>
              <a:rPr lang="en-US" sz="2000" dirty="0"/>
              <a:t>-Each Session is chaired by the first speaker</a:t>
            </a:r>
          </a:p>
          <a:p>
            <a:endParaRPr lang="en-US" sz="2000" dirty="0"/>
          </a:p>
          <a:p>
            <a:r>
              <a:rPr lang="en-US" sz="2000" dirty="0"/>
              <a:t>-After each session, we will have a Panel Discussion with all Speakers, moderated by Chairs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325541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">
            <a:extLst>
              <a:ext uri="{FF2B5EF4-FFF2-40B4-BE49-F238E27FC236}">
                <a16:creationId xmlns:a16="http://schemas.microsoft.com/office/drawing/2014/main" id="{64F60EB7-4BBE-413F-9D11-F35E63D4654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3888" y="432173"/>
            <a:ext cx="8039624" cy="39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dirty="0"/>
              <a:t>Workshop program (I)</a:t>
            </a:r>
            <a:endParaRPr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26CCDE6-77FC-490D-B9E4-69083C8C2D0A}"/>
              </a:ext>
            </a:extLst>
          </p:cNvPr>
          <p:cNvSpPr/>
          <p:nvPr/>
        </p:nvSpPr>
        <p:spPr>
          <a:xfrm>
            <a:off x="2965504" y="3648891"/>
            <a:ext cx="145636" cy="2423625"/>
          </a:xfrm>
          <a:prstGeom prst="rightBrace">
            <a:avLst>
              <a:gd name="adj1" fmla="val 0"/>
              <a:gd name="adj2" fmla="val 504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08645-8472-4DDD-A0EB-ECA3400DB972}"/>
              </a:ext>
            </a:extLst>
          </p:cNvPr>
          <p:cNvSpPr txBox="1"/>
          <p:nvPr/>
        </p:nvSpPr>
        <p:spPr>
          <a:xfrm>
            <a:off x="3082673" y="4041191"/>
            <a:ext cx="19325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Introduction and Perspectives</a:t>
            </a:r>
          </a:p>
          <a:p>
            <a:endParaRPr lang="en-GB" dirty="0"/>
          </a:p>
          <a:p>
            <a:r>
              <a:rPr lang="en-GB" dirty="0"/>
              <a:t>Alternative and novel techniques.</a:t>
            </a:r>
          </a:p>
          <a:p>
            <a:endParaRPr lang="en-GB" dirty="0"/>
          </a:p>
          <a:p>
            <a:r>
              <a:rPr lang="en-GB" dirty="0"/>
              <a:t>Chair: Philipp </a:t>
            </a:r>
            <a:r>
              <a:rPr lang="en-GB" dirty="0" err="1"/>
              <a:t>Dijkstal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8274A90-FC6B-4A8F-B6D0-8541B0B3D195}"/>
              </a:ext>
            </a:extLst>
          </p:cNvPr>
          <p:cNvSpPr/>
          <p:nvPr/>
        </p:nvSpPr>
        <p:spPr>
          <a:xfrm>
            <a:off x="7570735" y="432173"/>
            <a:ext cx="193415" cy="2671974"/>
          </a:xfrm>
          <a:prstGeom prst="rightBrace">
            <a:avLst>
              <a:gd name="adj1" fmla="val 8333"/>
              <a:gd name="adj2" fmla="val 504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C053C2-AB40-4738-A1AA-4AD9225668DF}"/>
              </a:ext>
            </a:extLst>
          </p:cNvPr>
          <p:cNvSpPr txBox="1"/>
          <p:nvPr/>
        </p:nvSpPr>
        <p:spPr>
          <a:xfrm>
            <a:off x="7807124" y="1015168"/>
            <a:ext cx="14328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Review: what can we offer to Users today with self-seeding?</a:t>
            </a:r>
          </a:p>
          <a:p>
            <a:endParaRPr lang="en-GB" dirty="0"/>
          </a:p>
          <a:p>
            <a:r>
              <a:rPr lang="en-GB" dirty="0"/>
              <a:t>Chair: </a:t>
            </a:r>
            <a:r>
              <a:rPr lang="en-GB" dirty="0" err="1"/>
              <a:t>Haeryong</a:t>
            </a:r>
            <a:r>
              <a:rPr lang="en-GB" dirty="0"/>
              <a:t> Yang </a:t>
            </a:r>
          </a:p>
          <a:p>
            <a:endParaRPr lang="en-GB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A3709E4B-0609-4129-B69A-598B1BC65999}"/>
              </a:ext>
            </a:extLst>
          </p:cNvPr>
          <p:cNvSpPr/>
          <p:nvPr/>
        </p:nvSpPr>
        <p:spPr>
          <a:xfrm>
            <a:off x="7613711" y="4310743"/>
            <a:ext cx="193413" cy="2452929"/>
          </a:xfrm>
          <a:prstGeom prst="rightBrace">
            <a:avLst>
              <a:gd name="adj1" fmla="val 8333"/>
              <a:gd name="adj2" fmla="val 504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694196-EFB2-4F42-9F77-72AAC3BD431A}"/>
              </a:ext>
            </a:extLst>
          </p:cNvPr>
          <p:cNvSpPr txBox="1"/>
          <p:nvPr/>
        </p:nvSpPr>
        <p:spPr>
          <a:xfrm>
            <a:off x="7850099" y="4928504"/>
            <a:ext cx="15102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Developments: what may we be offering to Users tomorrow?</a:t>
            </a:r>
          </a:p>
          <a:p>
            <a:endParaRPr lang="en-GB" dirty="0"/>
          </a:p>
          <a:p>
            <a:r>
              <a:rPr lang="en-GB" dirty="0"/>
              <a:t>Chair: Tao Liu</a:t>
            </a:r>
          </a:p>
          <a:p>
            <a:endParaRPr lang="en-GB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1EC63B4-72AA-4F43-8243-1D7EC80CEA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654" y="432173"/>
            <a:ext cx="2484311" cy="633149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A3216C0-57C7-49B4-B87D-10CBB8CD4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530" y="1015168"/>
            <a:ext cx="2458022" cy="502996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B0EC007-15E0-4344-876E-2942D1613C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77" y="1453166"/>
            <a:ext cx="2484311" cy="50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42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">
            <a:extLst>
              <a:ext uri="{FF2B5EF4-FFF2-40B4-BE49-F238E27FC236}">
                <a16:creationId xmlns:a16="http://schemas.microsoft.com/office/drawing/2014/main" id="{64F60EB7-4BBE-413F-9D11-F35E63D4654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3888" y="432173"/>
            <a:ext cx="8039624" cy="39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dirty="0"/>
              <a:t>Workshop program (II)</a:t>
            </a:r>
            <a:endParaRPr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26CCDE6-77FC-490D-B9E4-69083C8C2D0A}"/>
              </a:ext>
            </a:extLst>
          </p:cNvPr>
          <p:cNvSpPr/>
          <p:nvPr/>
        </p:nvSpPr>
        <p:spPr>
          <a:xfrm>
            <a:off x="2520915" y="3381126"/>
            <a:ext cx="182584" cy="2640851"/>
          </a:xfrm>
          <a:prstGeom prst="rightBrace">
            <a:avLst>
              <a:gd name="adj1" fmla="val 8333"/>
              <a:gd name="adj2" fmla="val 504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08645-8472-4DDD-A0EB-ECA3400DB972}"/>
              </a:ext>
            </a:extLst>
          </p:cNvPr>
          <p:cNvSpPr txBox="1"/>
          <p:nvPr/>
        </p:nvSpPr>
        <p:spPr>
          <a:xfrm>
            <a:off x="2703499" y="3907571"/>
            <a:ext cx="16516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Developments: what may we be offering to Users tomorrow?</a:t>
            </a:r>
          </a:p>
          <a:p>
            <a:endParaRPr lang="en-GB" dirty="0"/>
          </a:p>
          <a:p>
            <a:r>
              <a:rPr lang="en-GB" dirty="0"/>
              <a:t>Chair: Philipp Dijkstal</a:t>
            </a:r>
          </a:p>
          <a:p>
            <a:endParaRPr lang="en-GB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FF068F2E-9489-43A1-9E7C-2652740AE542}"/>
              </a:ext>
            </a:extLst>
          </p:cNvPr>
          <p:cNvSpPr/>
          <p:nvPr/>
        </p:nvSpPr>
        <p:spPr>
          <a:xfrm>
            <a:off x="6769721" y="1303690"/>
            <a:ext cx="182584" cy="2139824"/>
          </a:xfrm>
          <a:prstGeom prst="rightBrace">
            <a:avLst>
              <a:gd name="adj1" fmla="val 8333"/>
              <a:gd name="adj2" fmla="val 504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46FB8F-4196-41CC-85B7-3DF6FFF12B0D}"/>
              </a:ext>
            </a:extLst>
          </p:cNvPr>
          <p:cNvSpPr txBox="1"/>
          <p:nvPr/>
        </p:nvSpPr>
        <p:spPr>
          <a:xfrm>
            <a:off x="6966903" y="1627632"/>
            <a:ext cx="15866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Experiments:</a:t>
            </a:r>
          </a:p>
          <a:p>
            <a:r>
              <a:rPr lang="en-GB" dirty="0"/>
              <a:t>What Users did, and what would they like to have?</a:t>
            </a:r>
          </a:p>
          <a:p>
            <a:endParaRPr lang="en-GB" dirty="0"/>
          </a:p>
          <a:p>
            <a:r>
              <a:rPr lang="en-GB" dirty="0"/>
              <a:t>Chair: Mark Dean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60E9D14-5975-4DFE-93B6-D32EF379BB16}"/>
              </a:ext>
            </a:extLst>
          </p:cNvPr>
          <p:cNvSpPr/>
          <p:nvPr/>
        </p:nvSpPr>
        <p:spPr>
          <a:xfrm>
            <a:off x="6769721" y="4688681"/>
            <a:ext cx="182584" cy="1644971"/>
          </a:xfrm>
          <a:prstGeom prst="rightBrace">
            <a:avLst>
              <a:gd name="adj1" fmla="val 22642"/>
              <a:gd name="adj2" fmla="val 504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7C5208-226D-478C-9641-A087E1333F5F}"/>
              </a:ext>
            </a:extLst>
          </p:cNvPr>
          <p:cNvSpPr txBox="1"/>
          <p:nvPr/>
        </p:nvSpPr>
        <p:spPr>
          <a:xfrm>
            <a:off x="7061358" y="4611231"/>
            <a:ext cx="15529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Experiments:</a:t>
            </a:r>
          </a:p>
          <a:p>
            <a:r>
              <a:rPr lang="en-GB" dirty="0"/>
              <a:t>What Users did, and what would they like to have?</a:t>
            </a:r>
          </a:p>
          <a:p>
            <a:endParaRPr lang="en-GB" dirty="0"/>
          </a:p>
          <a:p>
            <a:r>
              <a:rPr lang="en-GB" dirty="0"/>
              <a:t>Chair: </a:t>
            </a:r>
            <a:r>
              <a:rPr lang="en-GB" dirty="0" err="1"/>
              <a:t>Hyunjung</a:t>
            </a:r>
            <a:r>
              <a:rPr lang="en-GB" dirty="0"/>
              <a:t> Kim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B77F530-1541-4A51-AE25-90B57FC785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50" y="1183199"/>
            <a:ext cx="380007" cy="527094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EF04A45-0696-4A8A-834D-1EB38F7C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059" y="1183199"/>
            <a:ext cx="1859564" cy="52709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64D339-FAAF-4406-9654-11DDC98438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1273" y="1303690"/>
            <a:ext cx="346853" cy="502996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AC4B8F3-D819-4BEF-8473-16DBB6ACED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126" y="1303690"/>
            <a:ext cx="2116379" cy="502996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226563D-1D8E-40CF-9A90-6CBA881EA8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1715" y="1389018"/>
            <a:ext cx="1896497" cy="453047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04787C7-4E94-4D71-B928-D4A83EEF63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7636" y="1389017"/>
            <a:ext cx="352546" cy="453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0748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european-xfel-DESY-new">
  <a:themeElements>
    <a:clrScheme name="Benutzerdefiniert 59">
      <a:dk1>
        <a:srgbClr val="000000"/>
      </a:dk1>
      <a:lt1>
        <a:srgbClr val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rgbClr val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949</Words>
  <Application>Microsoft Office PowerPoint</Application>
  <PresentationFormat>와이드스크린</PresentationFormat>
  <Paragraphs>148</Paragraphs>
  <Slides>17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8" baseType="lpstr">
      <vt:lpstr>Open Sans</vt:lpstr>
      <vt:lpstr>굴림</vt:lpstr>
      <vt:lpstr>굴림</vt:lpstr>
      <vt:lpstr>Malgun Gothic</vt:lpstr>
      <vt:lpstr>Malgun Gothic</vt:lpstr>
      <vt:lpstr>Arial</vt:lpstr>
      <vt:lpstr>Calibri</vt:lpstr>
      <vt:lpstr>Symbol</vt:lpstr>
      <vt:lpstr>Times New Roman</vt:lpstr>
      <vt:lpstr>Wingdings</vt:lpstr>
      <vt:lpstr>template-european-xfel-DESY-new</vt:lpstr>
      <vt:lpstr>PowerPoint 프레젠테이션</vt:lpstr>
      <vt:lpstr>Introduction to the workshop</vt:lpstr>
      <vt:lpstr>Why a workshop on self-seeding?</vt:lpstr>
      <vt:lpstr>Reminder of the principle (1)</vt:lpstr>
      <vt:lpstr>Reminder of the principle (2): single-crystal monochromator</vt:lpstr>
      <vt:lpstr>Technique is mature enough for a summary</vt:lpstr>
      <vt:lpstr>Chairs and Discussions</vt:lpstr>
      <vt:lpstr>Workshop program (I)</vt:lpstr>
      <vt:lpstr>Workshop program (II)</vt:lpstr>
      <vt:lpstr>Workshop program (III)</vt:lpstr>
      <vt:lpstr>PowerPoint 프레젠테이션</vt:lpstr>
      <vt:lpstr>With in mind our goals, we wish a fruitful and interesting workshop!</vt:lpstr>
      <vt:lpstr>Collaboration for PAL-XFEL Self-seeding </vt:lpstr>
      <vt:lpstr>Sept. 23~24, 2014 </vt:lpstr>
      <vt:lpstr>Self-Seeding Test (May 30, 2018)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attosecond program at the European XFEL</dc:title>
  <dc:creator>guetg</dc:creator>
  <cp:lastModifiedBy>user</cp:lastModifiedBy>
  <cp:revision>334</cp:revision>
  <dcterms:created xsi:type="dcterms:W3CDTF">2019-08-20T09:13:12Z</dcterms:created>
  <dcterms:modified xsi:type="dcterms:W3CDTF">2025-10-02T10:02:50Z</dcterms:modified>
</cp:coreProperties>
</file>