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401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388" r:id="rId23"/>
    <p:sldId id="265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7446" autoAdjust="0"/>
  </p:normalViewPr>
  <p:slideViewPr>
    <p:cSldViewPr snapToGrid="0">
      <p:cViewPr varScale="1">
        <p:scale>
          <a:sx n="84" d="100"/>
          <a:sy n="84" d="100"/>
        </p:scale>
        <p:origin x="108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4A307-B3FF-461D-A3A3-49D40E18509A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387C5-5796-4EBC-8572-7F61620D0E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2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58BAF8-0F14-4786-9D3E-A0A8FBE2B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4C847C7-CEC9-4C80-8493-24B1D925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C0EDAA-054E-43CC-9938-A3E2BEC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D5DCB8-9F52-402A-A960-4288C0FA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A0BDCE-02AA-4E5D-AB41-50AE85F9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36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4B64F9-EFDA-45BA-A3A5-D27557F6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FBAAE1-4225-492D-A1C3-2AD0DAF80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9F962F-0366-4CC6-BBD7-6C8394D6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89C82B-AD23-4674-BD90-0910470F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2327C7-6CB4-4EC2-A169-66D129FB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77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911123-25EB-446A-B78D-35C73A74D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6D921FB-78E0-4DCC-A782-5D6311EF2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D5C694-AB53-40A8-8B23-D3707623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B3F8DA-C7F7-4FF8-8E76-450F2CD0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FE62F7-DD07-452A-A339-2AB8FB21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7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B36AAD-B8CB-4CF7-BB97-5A4A74C5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C2A9F5-371C-4FAE-A1B2-B0E837935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9EDCFE-8193-4A88-9D8A-F706560E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0E4631-4F3C-4C42-AFCA-3C4FB33F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69D88E-501D-4DA6-AE63-D4FB8E5C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01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F53345-AA8F-4D84-AF0C-849F1A51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ED948F-7283-4E58-A112-8716A9905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18394D-162A-41CF-AF38-D6ADAF1A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E86733-096F-41BC-86BC-37DB30FF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AC9FB1-CE5D-46BA-BF3D-B81B9367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10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BB6DED-6B0B-4511-B6BA-E40976BB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7F10BF-C71C-447F-9692-C46CF44B8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AF6803D-00DF-4175-83A1-5E0086A77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496D69-6AEC-41AB-B84C-1803D064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CDBE19E-1D77-43B0-BAF5-CED2C6F6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C2F443-D90B-4485-A157-05B5A84F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98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17EB85-7397-4ED1-A8E0-025D3E7C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AD281B0-3897-4F1C-B0C5-EAA7DDF7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F9D03D-C6EE-4C6D-A329-5B308C851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4FD188-18CA-4837-8A88-CDBF8AAA8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53965EF-7671-457F-A41B-887A57BA1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1B7871-80D9-464B-90CD-B85BE5F9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933FE31-BB32-4F45-A9FA-B26CCDBD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945E7FF-D786-40D9-9808-1E57E12F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45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ECDBB2-CF81-4A31-B516-253CF72F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B40D4A5-4789-4659-A8D3-3F2C4409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122E40-BCBE-4162-BC3B-23619935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4BF35A5-4CAB-4C17-9C63-84B76E59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3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B0C1D9-826A-431D-8821-26F7EE1B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7C5CA2-C4DA-428C-B447-F2F49927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4B0E45-833B-4F4F-B423-12ADC233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0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441A10-EAC0-4D19-ACA7-F0BD464D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A8256F-5F51-43E1-BA75-80225669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BD186B-D0F3-47A7-A97C-6F7F621F0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735993-6089-4B4F-8736-E67DDED2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727295-E901-4038-BC71-865EAFD1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18263D-EAFB-4A06-A9D5-F5221BF8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40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CFCB14-3CA6-4413-9F47-08F0FD08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6ED5C9A-3065-44D6-91E3-A287A42CF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81C95F-19E9-41FD-809B-FE69151FF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313F34-EB15-4784-9DEA-2CCABF49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E919EB-B0BB-4114-A764-35096AD8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C088A3-91C3-4DA5-9DBC-94A7E02C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91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D872633-93C4-4624-993B-0326C3E9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0C6091-BD62-41B4-A328-FBE296CC1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9CBA88-1A04-4B9D-A9CC-D6983E655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9F528-DFBB-4D6D-AE3A-CAE3025126DE}" type="datetimeFigureOut">
              <a:rPr lang="ko-KR" altLang="en-US" smtClean="0"/>
              <a:t>2024-10-31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E12BCB-3F83-4A29-AAC1-861F4F684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413725-ABE1-4E66-A7BC-7644ED5A3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5865-BAB6-4969-8257-B2A7B46929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6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681368-EC00-4EE3-ACCD-34FEEE240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Research Progress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6C87A8C-30BB-4270-97A1-DD9C6CD37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Nov. 01. 2024</a:t>
            </a:r>
          </a:p>
          <a:p>
            <a:r>
              <a:rPr lang="ko-KR" altLang="en-US" dirty="0"/>
              <a:t>송우진</a:t>
            </a:r>
          </a:p>
        </p:txBody>
      </p:sp>
    </p:spTree>
    <p:extLst>
      <p:ext uri="{BB962C8B-B14F-4D97-AF65-F5344CB8AC3E}">
        <p14:creationId xmlns:p14="http://schemas.microsoft.com/office/powerpoint/2010/main" val="34085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550" y="891540"/>
            <a:ext cx="5269230" cy="56013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Up to approximately 100 keV photon energy, </a:t>
            </a:r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the photoelectric effect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is predominantly governing. </a:t>
            </a: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Beyond 100 keV, Compton scattering and pair production become dominant, but these are outside the region of interest.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353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Photon-gas</a:t>
            </a:r>
            <a:r>
              <a: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1D28E05-DD92-4B4C-9CE9-FC0B247AD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3" y="1226771"/>
            <a:ext cx="6452065" cy="5266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E2DE4E-E975-4D7A-A841-E221395D3F47}"/>
                  </a:ext>
                </a:extLst>
              </p:cNvPr>
              <p:cNvSpPr txBox="1"/>
              <p:nvPr/>
            </p:nvSpPr>
            <p:spPr>
              <a:xfrm>
                <a:off x="6995111" y="5015547"/>
                <a:ext cx="314720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ko-KR" dirty="0">
                    <a:latin typeface="+mj-lt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τ</a:t>
                </a:r>
                <a:r>
                  <a:rPr lang="en-US" altLang="ko-KR" dirty="0">
                    <a:latin typeface="+mj-lt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: Photoelectric effect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𝐶𝑂𝐻</m:t>
                        </m:r>
                      </m:sub>
                    </m:sSub>
                  </m:oMath>
                </a14:m>
                <a:r>
                  <a:rPr lang="en-US" altLang="ko-KR" b="0" dirty="0">
                    <a:latin typeface="+mj-lt"/>
                  </a:rPr>
                  <a:t>: Rayleigh</a:t>
                </a:r>
                <a:r>
                  <a:rPr lang="ko-KR" altLang="en-US" b="0" dirty="0">
                    <a:latin typeface="+mj-lt"/>
                  </a:rPr>
                  <a:t> </a:t>
                </a:r>
                <a:r>
                  <a:rPr lang="en-US" altLang="ko-KR" b="0" dirty="0">
                    <a:latin typeface="+mj-lt"/>
                  </a:rPr>
                  <a:t>scattering</a:t>
                </a:r>
                <a:br>
                  <a:rPr lang="en-US" altLang="ko-KR" b="0" dirty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𝐼𝑁𝐶𝑂𝐻</m:t>
                        </m:r>
                      </m:sub>
                    </m:sSub>
                  </m:oMath>
                </a14:m>
                <a:r>
                  <a:rPr lang="en-US" altLang="ko-KR" b="0" dirty="0">
                    <a:latin typeface="+mj-lt"/>
                  </a:rPr>
                  <a:t>: Compton scattering</a:t>
                </a:r>
                <a:br>
                  <a:rPr lang="en-US" altLang="ko-KR" b="0" dirty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𝑃𝐻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ko-KR" b="0" dirty="0">
                    <a:latin typeface="+mj-lt"/>
                  </a:rPr>
                  <a:t>: </a:t>
                </a:r>
                <a:r>
                  <a:rPr lang="en-US" altLang="ko-KR" dirty="0">
                    <a:latin typeface="+mj-lt"/>
                  </a:rPr>
                  <a:t>Photonuclear reaction</a:t>
                </a:r>
                <a:br>
                  <a:rPr lang="en-US" altLang="ko-KR" b="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ko-KR" dirty="0">
                    <a:latin typeface="+mj-lt"/>
                  </a:rPr>
                  <a:t>: Pair production</a:t>
                </a:r>
                <a:endParaRPr lang="ko-KR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E2DE4E-E975-4D7A-A841-E221395D3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111" y="5015547"/>
                <a:ext cx="3147208" cy="1477328"/>
              </a:xfrm>
              <a:prstGeom prst="rect">
                <a:avLst/>
              </a:prstGeom>
              <a:blipFill>
                <a:blip r:embed="rId3"/>
                <a:stretch>
                  <a:fillRect l="-1547" t="-2479" r="-774" b="-57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60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457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Photoionization cross-section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A566410-2972-48FC-B37A-07F372F13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3" y="1896844"/>
            <a:ext cx="6023610" cy="45177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8635547-EB67-4B21-87F9-EDFD0DFC4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580" y="1074420"/>
            <a:ext cx="4701452" cy="5783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BE332D-D62D-4D2A-A6FA-51A98A27B651}"/>
              </a:ext>
            </a:extLst>
          </p:cNvPr>
          <p:cNvSpPr txBox="1"/>
          <p:nvPr/>
        </p:nvSpPr>
        <p:spPr>
          <a:xfrm>
            <a:off x="1533409" y="1527512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Single photoionization cross-section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C9FD8-FBD4-4D37-ACF1-590087908A13}"/>
              </a:ext>
            </a:extLst>
          </p:cNvPr>
          <p:cNvSpPr txBox="1"/>
          <p:nvPr/>
        </p:nvSpPr>
        <p:spPr>
          <a:xfrm>
            <a:off x="6830606" y="169307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Charge state spectrum of </a:t>
            </a:r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in collision </a:t>
            </a:r>
            <a:b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with 4.5 and 5.6 keV photons</a:t>
            </a:r>
          </a:p>
        </p:txBody>
      </p:sp>
    </p:spTree>
    <p:extLst>
      <p:ext uri="{BB962C8B-B14F-4D97-AF65-F5344CB8AC3E}">
        <p14:creationId xmlns:p14="http://schemas.microsoft.com/office/powerpoint/2010/main" val="281822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457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Spectral photon flux - Spectra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F41C268-FF8A-4ED6-883F-6A6418B8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01" y="1459534"/>
            <a:ext cx="5625084" cy="4901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DCF68-357E-4A18-A18B-6368860006EA}"/>
              </a:ext>
            </a:extLst>
          </p:cNvPr>
          <p:cNvSpPr txBox="1"/>
          <p:nvPr/>
        </p:nvSpPr>
        <p:spPr>
          <a:xfrm>
            <a:off x="846097" y="728562"/>
            <a:ext cx="578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4GSR IVU20 (8 mm x 8 mm @ 40m, W/O diffraction)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3A4D4EB-1B6C-44BC-ACFD-20F0392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95" y="1365684"/>
            <a:ext cx="48387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2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457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Spectral photon flux - Spectra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DCF68-357E-4A18-A18B-6368860006EA}"/>
              </a:ext>
            </a:extLst>
          </p:cNvPr>
          <p:cNvSpPr txBox="1"/>
          <p:nvPr/>
        </p:nvSpPr>
        <p:spPr>
          <a:xfrm>
            <a:off x="846097" y="728562"/>
            <a:ext cx="578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4GSR IVU20 (8 mm x 8 mm @ 40m, W/O diffraction)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CD8D12F-02EA-484F-A3A3-5D7E9F68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3" y="1706879"/>
            <a:ext cx="5867400" cy="46101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2B96971-9E7E-4566-8F85-090A6E322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59" y="1609070"/>
            <a:ext cx="5503721" cy="47806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CFDBF4-FB7B-4DE7-BFD2-682FE1C6F568}"/>
              </a:ext>
            </a:extLst>
          </p:cNvPr>
          <p:cNvSpPr txBox="1"/>
          <p:nvPr/>
        </p:nvSpPr>
        <p:spPr>
          <a:xfrm>
            <a:off x="2781060" y="1989135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Total flux (4 pi)</a:t>
            </a:r>
            <a:b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including off-axis radiation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CA7C2-ADA2-4CFB-BECB-7C3F9C8FED5B}"/>
              </a:ext>
            </a:extLst>
          </p:cNvPr>
          <p:cNvSpPr txBox="1"/>
          <p:nvPr/>
        </p:nvSpPr>
        <p:spPr>
          <a:xfrm>
            <a:off x="9286759" y="198913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On-axis flux density</a:t>
            </a:r>
          </a:p>
        </p:txBody>
      </p:sp>
    </p:spTree>
    <p:extLst>
      <p:ext uri="{BB962C8B-B14F-4D97-AF65-F5344CB8AC3E}">
        <p14:creationId xmlns:p14="http://schemas.microsoft.com/office/powerpoint/2010/main" val="342227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Event number estimation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0AF3BB7-6F74-475E-8DD8-CD829210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897A0D-0D42-4DC6-A546-74DC8A512F52}"/>
              </a:ext>
            </a:extLst>
          </p:cNvPr>
          <p:cNvSpPr txBox="1"/>
          <p:nvPr/>
        </p:nvSpPr>
        <p:spPr>
          <a:xfrm>
            <a:off x="383822" y="891822"/>
            <a:ext cx="2895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Number of interaction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Cross section *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Spectral photon flux *</a:t>
            </a:r>
          </a:p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    Gas density (1e-6 Torr)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BB3320C8-35B5-45DC-A09E-FE0D5A85B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448040"/>
              </p:ext>
            </p:extLst>
          </p:nvPr>
        </p:nvGraphicFramePr>
        <p:xfrm>
          <a:off x="295798" y="2704041"/>
          <a:ext cx="5038202" cy="368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932">
                  <a:extLst>
                    <a:ext uri="{9D8B030D-6E8A-4147-A177-3AD203B41FA5}">
                      <a16:colId xmlns:a16="http://schemas.microsoft.com/office/drawing/2014/main" val="3399043350"/>
                    </a:ext>
                  </a:extLst>
                </a:gridCol>
                <a:gridCol w="1694649">
                  <a:extLst>
                    <a:ext uri="{9D8B030D-6E8A-4147-A177-3AD203B41FA5}">
                      <a16:colId xmlns:a16="http://schemas.microsoft.com/office/drawing/2014/main" val="1220244315"/>
                    </a:ext>
                  </a:extLst>
                </a:gridCol>
                <a:gridCol w="1667621">
                  <a:extLst>
                    <a:ext uri="{9D8B030D-6E8A-4147-A177-3AD203B41FA5}">
                      <a16:colId xmlns:a16="http://schemas.microsoft.com/office/drawing/2014/main" val="2980797203"/>
                    </a:ext>
                  </a:extLst>
                </a:gridCol>
              </a:tblGrid>
              <a:tr h="596094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PLS-II IVU20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4GSR IVU20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636974"/>
                  </a:ext>
                </a:extLst>
              </a:tr>
              <a:tr h="10288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event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(0.1~50 keV)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3.00e+9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7.91e+9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8210596"/>
                  </a:ext>
                </a:extLst>
              </a:tr>
              <a:tr h="10288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10 keV 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(0.1% B.W.)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1.85e+5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2.50e+6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657636"/>
                  </a:ext>
                </a:extLst>
              </a:tr>
              <a:tr h="10288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30 keV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(0.1% B.W)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5.09e+2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2.59e+4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21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33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Space charge effect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1EA4458-3072-4636-9810-D69E16807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3"/>
          <a:stretch/>
        </p:blipFill>
        <p:spPr>
          <a:xfrm>
            <a:off x="0" y="630972"/>
            <a:ext cx="8373644" cy="62270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CFA4B68-A7B5-4135-A858-6984FAB6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501" y="400139"/>
            <a:ext cx="3861499" cy="63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13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" y="5058137"/>
            <a:ext cx="11540490" cy="14347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The space charge model for IPM has been calculated experimentally, but the beam size analyzed in this paper provides a more accurate calculation.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Space charge effect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31EF9C5-3161-4086-91F6-43E15366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77" y="772814"/>
            <a:ext cx="8085977" cy="41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1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314F65-DF3C-47B0-B88F-860E2EEE9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755" y="1064732"/>
                <a:ext cx="11540490" cy="52927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Measurement beam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calculated by initial beam size</a:t>
                </a:r>
                <a:r>
                  <a:rPr lang="en-US" altLang="ko-KR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altLang="ko-KR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𝑖𝑛𝑖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𝑆𝐶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𝑒𝑥𝑡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ko-KR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ko-K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ko-KR" sz="18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𝑍𝑒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𝑒𝑥𝑡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br>
                  <a:rPr lang="en-US" altLang="ko-KR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𝜅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bSup>
                          <m:sSub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unc>
                      <m:func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314F65-DF3C-47B0-B88F-860E2EEE9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755" y="1064732"/>
                <a:ext cx="11540490" cy="5292725"/>
              </a:xfrm>
              <a:blipFill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Space charge effect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BD5197C-86A4-4B3D-851F-77E5118664FF}"/>
              </a:ext>
            </a:extLst>
          </p:cNvPr>
          <p:cNvSpPr/>
          <p:nvPr/>
        </p:nvSpPr>
        <p:spPr>
          <a:xfrm>
            <a:off x="6732270" y="377190"/>
            <a:ext cx="1760220" cy="3429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Beam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77A2494-E9A0-4455-8895-FD6ECD375604}"/>
              </a:ext>
            </a:extLst>
          </p:cNvPr>
          <p:cNvSpPr/>
          <p:nvPr/>
        </p:nvSpPr>
        <p:spPr>
          <a:xfrm>
            <a:off x="9281180" y="367010"/>
            <a:ext cx="1760220" cy="3429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552B09AB-5C26-407B-864F-C9C9D908E97B}"/>
              </a:ext>
            </a:extLst>
          </p:cNvPr>
          <p:cNvSpPr/>
          <p:nvPr/>
        </p:nvSpPr>
        <p:spPr>
          <a:xfrm>
            <a:off x="9121140" y="1600200"/>
            <a:ext cx="2068830" cy="708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Detector</a:t>
            </a:r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4994B15-0BE2-4156-B6EB-3886F0D801BC}"/>
              </a:ext>
            </a:extLst>
          </p:cNvPr>
          <p:cNvCxnSpPr/>
          <p:nvPr/>
        </p:nvCxnSpPr>
        <p:spPr>
          <a:xfrm>
            <a:off x="10256921" y="529389"/>
            <a:ext cx="258679" cy="18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CE4AD58-B533-4BE1-A98C-ADDAB8FF650B}"/>
              </a:ext>
            </a:extLst>
          </p:cNvPr>
          <p:cNvCxnSpPr>
            <a:cxnSpLocks/>
          </p:cNvCxnSpPr>
          <p:nvPr/>
        </p:nvCxnSpPr>
        <p:spPr>
          <a:xfrm>
            <a:off x="10256921" y="538460"/>
            <a:ext cx="583532" cy="13986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F507B9C-6D9E-4718-A4C2-F1AA5AA38083}"/>
              </a:ext>
            </a:extLst>
          </p:cNvPr>
          <p:cNvSpPr txBox="1"/>
          <p:nvPr/>
        </p:nvSpPr>
        <p:spPr>
          <a:xfrm>
            <a:off x="11117179" y="24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811A2627-1A50-4206-9731-CAA9FD196E41}"/>
                  </a:ext>
                </a:extLst>
              </p:cNvPr>
              <p:cNvSpPr/>
              <p:nvPr/>
            </p:nvSpPr>
            <p:spPr>
              <a:xfrm>
                <a:off x="10298944" y="325219"/>
                <a:ext cx="479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811A2627-1A50-4206-9731-CAA9FD196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44" y="325219"/>
                <a:ext cx="479555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CEC1909B-2283-4CAD-8285-8C5B5B84656D}"/>
                  </a:ext>
                </a:extLst>
              </p:cNvPr>
              <p:cNvSpPr/>
              <p:nvPr/>
            </p:nvSpPr>
            <p:spPr>
              <a:xfrm>
                <a:off x="10638477" y="1011837"/>
                <a:ext cx="479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CEC1909B-2283-4CAD-8285-8C5B5B846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477" y="1011837"/>
                <a:ext cx="479554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CE9F56E0-43A5-4482-986C-CC22BD4347F2}"/>
              </a:ext>
            </a:extLst>
          </p:cNvPr>
          <p:cNvCxnSpPr>
            <a:stCxn id="4" idx="4"/>
          </p:cNvCxnSpPr>
          <p:nvPr/>
        </p:nvCxnSpPr>
        <p:spPr>
          <a:xfrm>
            <a:off x="7612380" y="720090"/>
            <a:ext cx="0" cy="218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9293415-FEF0-456D-8043-E2C79FBC1016}"/>
              </a:ext>
            </a:extLst>
          </p:cNvPr>
          <p:cNvCxnSpPr/>
          <p:nvPr/>
        </p:nvCxnSpPr>
        <p:spPr>
          <a:xfrm>
            <a:off x="10249301" y="694551"/>
            <a:ext cx="0" cy="218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55808E1-36DF-48CC-BF5B-44B785AC1301}"/>
              </a:ext>
            </a:extLst>
          </p:cNvPr>
          <p:cNvCxnSpPr>
            <a:cxnSpLocks/>
          </p:cNvCxnSpPr>
          <p:nvPr/>
        </p:nvCxnSpPr>
        <p:spPr>
          <a:xfrm flipH="1">
            <a:off x="7604761" y="803737"/>
            <a:ext cx="2652160" cy="20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8E0B18B3-5D7F-47DB-9533-4D0D6E54D3D9}"/>
                  </a:ext>
                </a:extLst>
              </p:cNvPr>
              <p:cNvSpPr/>
              <p:nvPr/>
            </p:nvSpPr>
            <p:spPr>
              <a:xfrm>
                <a:off x="8697535" y="803737"/>
                <a:ext cx="469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8E0B18B3-5D7F-47DB-9533-4D0D6E54D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35" y="803737"/>
                <a:ext cx="469424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790DC29E-63AF-4FD7-AC28-E810B9B398FC}"/>
              </a:ext>
            </a:extLst>
          </p:cNvPr>
          <p:cNvCxnSpPr/>
          <p:nvPr/>
        </p:nvCxnSpPr>
        <p:spPr>
          <a:xfrm>
            <a:off x="7249839" y="720692"/>
            <a:ext cx="0" cy="218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DDEE6DE3-03C4-4461-9444-A0D8F3C2A2B6}"/>
              </a:ext>
            </a:extLst>
          </p:cNvPr>
          <p:cNvCxnSpPr>
            <a:cxnSpLocks/>
          </p:cNvCxnSpPr>
          <p:nvPr/>
        </p:nvCxnSpPr>
        <p:spPr>
          <a:xfrm flipH="1">
            <a:off x="7249839" y="824236"/>
            <a:ext cx="3549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C13C29F3-901B-425F-94A2-51D9E2BE631B}"/>
                  </a:ext>
                </a:extLst>
              </p:cNvPr>
              <p:cNvSpPr/>
              <p:nvPr/>
            </p:nvSpPr>
            <p:spPr>
              <a:xfrm>
                <a:off x="7192588" y="837435"/>
                <a:ext cx="4872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C13C29F3-901B-425F-94A2-51D9E2BE6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88" y="837435"/>
                <a:ext cx="487249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표 30">
                <a:extLst>
                  <a:ext uri="{FF2B5EF4-FFF2-40B4-BE49-F238E27FC236}">
                    <a16:creationId xmlns:a16="http://schemas.microsoft.com/office/drawing/2014/main" id="{7F21FB95-EA69-4D5D-821B-EEF3D2CA26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3556059"/>
                  </p:ext>
                </p:extLst>
              </p:nvPr>
            </p:nvGraphicFramePr>
            <p:xfrm>
              <a:off x="1482305" y="4423491"/>
              <a:ext cx="9941908" cy="2225040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1399791">
                      <a:extLst>
                        <a:ext uri="{9D8B030D-6E8A-4147-A177-3AD203B41FA5}">
                          <a16:colId xmlns:a16="http://schemas.microsoft.com/office/drawing/2014/main" val="3924233377"/>
                        </a:ext>
                      </a:extLst>
                    </a:gridCol>
                    <a:gridCol w="6502176">
                      <a:extLst>
                        <a:ext uri="{9D8B030D-6E8A-4147-A177-3AD203B41FA5}">
                          <a16:colId xmlns:a16="http://schemas.microsoft.com/office/drawing/2014/main" val="322301527"/>
                        </a:ext>
                      </a:extLst>
                    </a:gridCol>
                    <a:gridCol w="2039941">
                      <a:extLst>
                        <a:ext uri="{9D8B030D-6E8A-4147-A177-3AD203B41FA5}">
                          <a16:colId xmlns:a16="http://schemas.microsoft.com/office/drawing/2014/main" val="39035218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Scale (Our case)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1373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RMS bunch length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20 </a:t>
                          </a:r>
                          <a:r>
                            <a:rPr lang="en-US" altLang="ko-KR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93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 between bunches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 ns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854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 for the secondaries to get extracted out of the beam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78</a:t>
                          </a:r>
                          <a:r>
                            <a:rPr lang="ko-KR" alt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7478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Expansion time due to space charge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20 us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91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 until the particle reaches the detector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 us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98052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표 30">
                <a:extLst>
                  <a:ext uri="{FF2B5EF4-FFF2-40B4-BE49-F238E27FC236}">
                    <a16:creationId xmlns:a16="http://schemas.microsoft.com/office/drawing/2014/main" id="{7F21FB95-EA69-4D5D-821B-EEF3D2CA26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3556059"/>
                  </p:ext>
                </p:extLst>
              </p:nvPr>
            </p:nvGraphicFramePr>
            <p:xfrm>
              <a:off x="1482305" y="4423491"/>
              <a:ext cx="9941908" cy="2225040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1399791">
                      <a:extLst>
                        <a:ext uri="{9D8B030D-6E8A-4147-A177-3AD203B41FA5}">
                          <a16:colId xmlns:a16="http://schemas.microsoft.com/office/drawing/2014/main" val="3924233377"/>
                        </a:ext>
                      </a:extLst>
                    </a:gridCol>
                    <a:gridCol w="6502176">
                      <a:extLst>
                        <a:ext uri="{9D8B030D-6E8A-4147-A177-3AD203B41FA5}">
                          <a16:colId xmlns:a16="http://schemas.microsoft.com/office/drawing/2014/main" val="322301527"/>
                        </a:ext>
                      </a:extLst>
                    </a:gridCol>
                    <a:gridCol w="2039941">
                      <a:extLst>
                        <a:ext uri="{9D8B030D-6E8A-4147-A177-3AD203B41FA5}">
                          <a16:colId xmlns:a16="http://schemas.microsoft.com/office/drawing/2014/main" val="39035218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Scale (Our case)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1373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35" t="-108197" r="-61043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RMS bunch length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20 </a:t>
                          </a:r>
                          <a:r>
                            <a:rPr lang="en-US" altLang="ko-KR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93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35" t="-208197" r="-61043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 between bunches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 ns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854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35" t="-308197" r="-61043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 for the secondaries to get extracted out of the beam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78</a:t>
                          </a:r>
                          <a:r>
                            <a:rPr lang="ko-KR" alt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7478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35" t="-408197" r="-61043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Expansion time due to space charge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20 us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91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35" t="-508197" r="-61043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 until the particle reaches the detector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 us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98052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36233706-5A43-4C39-8943-EDFB3837692F}"/>
              </a:ext>
            </a:extLst>
          </p:cNvPr>
          <p:cNvSpPr/>
          <p:nvPr/>
        </p:nvSpPr>
        <p:spPr>
          <a:xfrm>
            <a:off x="3646170" y="3863177"/>
            <a:ext cx="445770" cy="297180"/>
          </a:xfrm>
          <a:prstGeom prst="rightArrow">
            <a:avLst/>
          </a:prstGeom>
          <a:solidFill>
            <a:srgbClr val="010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EBCFBDF0-9285-4C7C-88F4-2473F20F393B}"/>
                  </a:ext>
                </a:extLst>
              </p:cNvPr>
              <p:cNvSpPr/>
              <p:nvPr/>
            </p:nvSpPr>
            <p:spPr>
              <a:xfrm>
                <a:off x="4355544" y="3806359"/>
                <a:ext cx="20049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~ 3.1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EBCFBDF0-9285-4C7C-88F4-2473F20F3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544" y="3806359"/>
                <a:ext cx="200490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D616095F-5204-4BBE-80B9-725BB07C7FC7}"/>
              </a:ext>
            </a:extLst>
          </p:cNvPr>
          <p:cNvSpPr/>
          <p:nvPr/>
        </p:nvSpPr>
        <p:spPr>
          <a:xfrm>
            <a:off x="6831405" y="2487096"/>
            <a:ext cx="445770" cy="297180"/>
          </a:xfrm>
          <a:prstGeom prst="rightArrow">
            <a:avLst/>
          </a:prstGeom>
          <a:solidFill>
            <a:srgbClr val="010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D9638535-8323-474C-847F-C71F4F1CC8F5}"/>
                  </a:ext>
                </a:extLst>
              </p:cNvPr>
              <p:cNvSpPr/>
              <p:nvPr/>
            </p:nvSpPr>
            <p:spPr>
              <a:xfrm>
                <a:off x="7451897" y="2406763"/>
                <a:ext cx="17972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~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𝝁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𝑖𝑛𝑖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~143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D9638535-8323-474C-847F-C71F4F1CC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897" y="2406763"/>
                <a:ext cx="1797223" cy="646331"/>
              </a:xfrm>
              <a:prstGeom prst="rect">
                <a:avLst/>
              </a:prstGeom>
              <a:blipFill>
                <a:blip r:embed="rId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75042702-80A2-474C-A8CC-870869720A2F}"/>
                  </a:ext>
                </a:extLst>
              </p:cNvPr>
              <p:cNvSpPr/>
              <p:nvPr/>
            </p:nvSpPr>
            <p:spPr>
              <a:xfrm>
                <a:off x="6760868" y="1487667"/>
                <a:ext cx="133286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75042702-80A2-474C-A8CC-870869720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868" y="1487667"/>
                <a:ext cx="1332864" cy="390748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307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314F65-DF3C-47B0-B88F-860E2EEE9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755" y="948982"/>
                <a:ext cx="11540490" cy="52927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𝑧𝑒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(Assuming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constant)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−14</m:t>
                            </m:r>
                          </m:sup>
                        </m:sSup>
                      </m:e>
                    </m:rad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 [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𝑋𝑒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=238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1800" dirty="0"/>
                  <a:t> Thermal velocity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𝑇𝑥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=137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𝑇𝑥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𝑧𝑒𝐸</m:t>
                            </m:r>
                          </m:den>
                        </m:f>
                        <m:f>
                          <m:f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ko-K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ko-KR" sz="1800" dirty="0"/>
                  <a:t> </a:t>
                </a:r>
                <a:r>
                  <a:rPr lang="en-US" altLang="ko-KR" sz="1800" dirty="0">
                    <a:sym typeface="Wingdings" panose="05000000000000000000" pitchFamily="2" charset="2"/>
                  </a:rPr>
                  <a:t> </a:t>
                </a: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Independent of gas type</a:t>
                </a:r>
                <a:br>
                  <a:rPr lang="en-US" altLang="ko-KR" sz="1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, +1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=143.8 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sz="1800" dirty="0"/>
                  <a:t> ,</a:t>
                </a: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RMS</a:t>
                </a:r>
                <a:br>
                  <a:rPr lang="en-US" altLang="ko-KR" sz="1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,+10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=45.5 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, RMS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314F65-DF3C-47B0-B88F-860E2EEE9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755" y="948982"/>
                <a:ext cx="11540490" cy="5292725"/>
              </a:xfrm>
              <a:blipFill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666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Transverse spread due to thermionic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표 25">
                <a:extLst>
                  <a:ext uri="{FF2B5EF4-FFF2-40B4-BE49-F238E27FC236}">
                    <a16:creationId xmlns:a16="http://schemas.microsoft.com/office/drawing/2014/main" id="{9F276916-57D0-461C-A297-6B21C3D3B2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9075925"/>
                  </p:ext>
                </p:extLst>
              </p:nvPr>
            </p:nvGraphicFramePr>
            <p:xfrm>
              <a:off x="6609889" y="1066830"/>
              <a:ext cx="4837472" cy="2241995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1409764">
                      <a:extLst>
                        <a:ext uri="{9D8B030D-6E8A-4147-A177-3AD203B41FA5}">
                          <a16:colId xmlns:a16="http://schemas.microsoft.com/office/drawing/2014/main" val="3924233377"/>
                        </a:ext>
                      </a:extLst>
                    </a:gridCol>
                    <a:gridCol w="3427708">
                      <a:extLst>
                        <a:ext uri="{9D8B030D-6E8A-4147-A177-3AD203B41FA5}">
                          <a16:colId xmlns:a16="http://schemas.microsoft.com/office/drawing/2014/main" val="3223015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1373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displacement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93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Vertical drift length (40 mm)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854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 of flight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7478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Atomic mass (</a:t>
                          </a:r>
                          <a:r>
                            <a:rPr lang="en-US" altLang="ko-KR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 131 </a:t>
                          </a:r>
                          <a:r>
                            <a:rPr lang="en-US" altLang="ko-KR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amu</a:t>
                          </a: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389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Charge number (+1, +10)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976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표 25">
                <a:extLst>
                  <a:ext uri="{FF2B5EF4-FFF2-40B4-BE49-F238E27FC236}">
                    <a16:creationId xmlns:a16="http://schemas.microsoft.com/office/drawing/2014/main" id="{9F276916-57D0-461C-A297-6B21C3D3B2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9075925"/>
                  </p:ext>
                </p:extLst>
              </p:nvPr>
            </p:nvGraphicFramePr>
            <p:xfrm>
              <a:off x="6609889" y="1066830"/>
              <a:ext cx="4837472" cy="2241995"/>
            </p:xfrm>
            <a:graphic>
              <a:graphicData uri="http://schemas.openxmlformats.org/drawingml/2006/table">
                <a:tbl>
                  <a:tblPr bandRow="1">
                    <a:tableStyleId>{073A0DAA-6AF3-43AB-8588-CEC1D06C72B9}</a:tableStyleId>
                  </a:tblPr>
                  <a:tblGrid>
                    <a:gridCol w="1409764">
                      <a:extLst>
                        <a:ext uri="{9D8B030D-6E8A-4147-A177-3AD203B41FA5}">
                          <a16:colId xmlns:a16="http://schemas.microsoft.com/office/drawing/2014/main" val="3924233377"/>
                        </a:ext>
                      </a:extLst>
                    </a:gridCol>
                    <a:gridCol w="3427708">
                      <a:extLst>
                        <a:ext uri="{9D8B030D-6E8A-4147-A177-3AD203B41FA5}">
                          <a16:colId xmlns:a16="http://schemas.microsoft.com/office/drawing/2014/main" val="3223015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Parameters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1373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433" t="-108197" r="-244589" b="-4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displacement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93573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433" t="-201587" r="-244589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Vertical drift length (40 mm)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854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433" t="-311475" r="-24458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8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 of flight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7478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433" t="-411475" r="-24458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Atomic mass (</a:t>
                          </a:r>
                          <a:r>
                            <a:rPr lang="en-US" altLang="ko-KR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 131 </a:t>
                          </a:r>
                          <a:r>
                            <a:rPr lang="en-US" altLang="ko-KR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amu</a:t>
                          </a: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389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433" t="-511475" r="-24458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Charge number (+1, +10)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97696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9" name="그림 28">
            <a:extLst>
              <a:ext uri="{FF2B5EF4-FFF2-40B4-BE49-F238E27FC236}">
                <a16:creationId xmlns:a16="http://schemas.microsoft.com/office/drawing/2014/main" id="{2BBA9F7D-058D-40C8-AC6E-9428504A8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889" y="3465298"/>
            <a:ext cx="4523602" cy="3392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E9126-FD8D-45CC-BE42-43B7CD55176D}"/>
              </a:ext>
            </a:extLst>
          </p:cNvPr>
          <p:cNvSpPr txBox="1"/>
          <p:nvPr/>
        </p:nvSpPr>
        <p:spPr>
          <a:xfrm>
            <a:off x="8671689" y="3831220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Defocusing field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632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55" y="948982"/>
            <a:ext cx="11540490" cy="5292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/>
              <a:t>Calculate the transverse spread numerically using a particle tracking code.</a:t>
            </a:r>
            <a:b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(S</a:t>
            </a:r>
            <a:r>
              <a:rPr lang="en-US" altLang="ko-KR" sz="1800" dirty="0"/>
              <a:t>pace charge effect is not considered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452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Transverse spread simulation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873E3F-E75D-490D-8FD5-C0951A614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0" r="16209"/>
          <a:stretch/>
        </p:blipFill>
        <p:spPr>
          <a:xfrm>
            <a:off x="8196942" y="2139879"/>
            <a:ext cx="3893069" cy="386159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894588B-6219-4E11-8B1E-8FB1A8533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7620"/>
            <a:ext cx="4098471" cy="307385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DA6BD01-AD43-4BB8-9331-0829D4CB5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471" y="2927619"/>
            <a:ext cx="4098471" cy="30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8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DA1E1AF-49FF-4288-A4E7-51A31B5538D6}"/>
              </a:ext>
            </a:extLst>
          </p:cNvPr>
          <p:cNvSpPr/>
          <p:nvPr/>
        </p:nvSpPr>
        <p:spPr>
          <a:xfrm>
            <a:off x="186273" y="1365081"/>
            <a:ext cx="5345847" cy="3847207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Beam induced fluorescence monitor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Ionization profile monitor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Gas-jet type IPM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IPM for photon beam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PAL-XFEL XIBPM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XIBPM upgrade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1:1 mapping field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Shield plate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FDD8F-1D78-4EEC-B477-57A0525EC8FC}"/>
              </a:ext>
            </a:extLst>
          </p:cNvPr>
          <p:cNvSpPr txBox="1"/>
          <p:nvPr/>
        </p:nvSpPr>
        <p:spPr>
          <a:xfrm>
            <a:off x="186273" y="169307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 of GPBPM Development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E90779F-D6EE-4595-8104-015DFEE14DEA}"/>
              </a:ext>
            </a:extLst>
          </p:cNvPr>
          <p:cNvSpPr/>
          <p:nvPr/>
        </p:nvSpPr>
        <p:spPr>
          <a:xfrm>
            <a:off x="1228781" y="1134248"/>
            <a:ext cx="326082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1. Background Study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3D99C2A-5929-4A72-BDF2-37EC8CF3642B}"/>
              </a:ext>
            </a:extLst>
          </p:cNvPr>
          <p:cNvSpPr/>
          <p:nvPr/>
        </p:nvSpPr>
        <p:spPr>
          <a:xfrm>
            <a:off x="6064805" y="468183"/>
            <a:ext cx="5940922" cy="6186309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4GSR-GPBPM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Electrode structure design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1: 1:1 mapping field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Electrode modification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Simulation results for several parameters (applied electrode voltage, inner diameter, position)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2: Achieving linearity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Shield plate modification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Repeller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size, electrode outer diameter change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Calibration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Gaussian distribution (W/O beam pipe)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Part of Gaussian (W/ beam pipe)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Mixture of Gaussian distribution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Distribution with flat-top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error estimation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Calibration beam size – slit (iris) size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Calibration map based on calibration beam size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Error analysis due to calibration beam size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0A9519D-DE30-43F9-9AC0-8334929EED7D}"/>
              </a:ext>
            </a:extLst>
          </p:cNvPr>
          <p:cNvSpPr/>
          <p:nvPr/>
        </p:nvSpPr>
        <p:spPr>
          <a:xfrm>
            <a:off x="7301664" y="169306"/>
            <a:ext cx="33121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2. Conceptual Design</a:t>
            </a:r>
          </a:p>
        </p:txBody>
      </p:sp>
    </p:spTree>
    <p:extLst>
      <p:ext uri="{BB962C8B-B14F-4D97-AF65-F5344CB8AC3E}">
        <p14:creationId xmlns:p14="http://schemas.microsoft.com/office/powerpoint/2010/main" val="2099629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68AC0B4E-E729-462B-8F12-C4218134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771"/>
            <a:ext cx="6007261" cy="4505446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086" y="546492"/>
            <a:ext cx="6440913" cy="5292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Transverse spread due to thermal energy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- 155 um (for +1), 49 um (for +10)</a:t>
            </a:r>
          </a:p>
          <a:p>
            <a:pPr>
              <a:lnSpc>
                <a:spcPct val="100000"/>
              </a:lnSpc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The tracking results show a 15% greater broadening compared to analytic calculations.</a:t>
            </a:r>
          </a:p>
          <a:p>
            <a:pPr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In the tracking simulation, the actual (defocusing) field is implemented.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Particles with transverse momentum are accelerated in the transverse direction the moment they deviate from the center.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452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Transverse spread simulation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507E17C-3943-4982-835B-F9C77281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674"/>
          <a:stretch/>
        </p:blipFill>
        <p:spPr>
          <a:xfrm>
            <a:off x="6440914" y="4525701"/>
            <a:ext cx="4701452" cy="23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05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314F65-DF3C-47B0-B88F-860E2EEE9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755" y="948982"/>
                <a:ext cx="11540490" cy="52927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800" dirty="0"/>
                  <a:t>An experiment plan for the ionization profile monitor has been established.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dirty="0"/>
                  <a:t>While waiting for its fabrication, aim to calculate the resolution of the IPM.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Resolution</a:t>
                </a:r>
                <a:r>
                  <a:rPr lang="ko-KR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ko-KR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device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𝑡𝑜𝑡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ctrlPr>
                                  <a:rPr lang="en-US" altLang="ko-KR" sz="1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ko-KR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  <m: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~100 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4314F65-DF3C-47B0-B88F-860E2EEE9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755" y="948982"/>
                <a:ext cx="11540490" cy="5292725"/>
              </a:xfrm>
              <a:blipFill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FE3B2613-E0E4-4FAE-A84C-B2DEEB248C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626767"/>
                  </p:ext>
                </p:extLst>
              </p:nvPr>
            </p:nvGraphicFramePr>
            <p:xfrm>
              <a:off x="1651905" y="3222157"/>
              <a:ext cx="9147127" cy="33375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3081993">
                      <a:extLst>
                        <a:ext uri="{9D8B030D-6E8A-4147-A177-3AD203B41FA5}">
                          <a16:colId xmlns:a16="http://schemas.microsoft.com/office/drawing/2014/main" val="2811034258"/>
                        </a:ext>
                      </a:extLst>
                    </a:gridCol>
                    <a:gridCol w="3009418">
                      <a:extLst>
                        <a:ext uri="{9D8B030D-6E8A-4147-A177-3AD203B41FA5}">
                          <a16:colId xmlns:a16="http://schemas.microsoft.com/office/drawing/2014/main" val="276779389"/>
                        </a:ext>
                      </a:extLst>
                    </a:gridCol>
                    <a:gridCol w="3055716">
                      <a:extLst>
                        <a:ext uri="{9D8B030D-6E8A-4147-A177-3AD203B41FA5}">
                          <a16:colId xmlns:a16="http://schemas.microsoft.com/office/drawing/2014/main" val="3711071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Source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Quantity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ko-KR" sz="16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026137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Field quality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Non-linearity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 6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24787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Defocusing field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ko-KR" alt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(Magnification)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717157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spread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Thermal energy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60 um (?)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4208252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Space charge effect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 um (@ 3 mm)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6306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Readout device resolution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MCP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80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79061191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Phosphor screen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80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103335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 processing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Calibration method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 40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6149359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Fitting error (Dep. on camera)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8124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FE3B2613-E0E4-4FAE-A84C-B2DEEB248C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626767"/>
                  </p:ext>
                </p:extLst>
              </p:nvPr>
            </p:nvGraphicFramePr>
            <p:xfrm>
              <a:off x="1651905" y="3222157"/>
              <a:ext cx="9147127" cy="33375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3081993">
                      <a:extLst>
                        <a:ext uri="{9D8B030D-6E8A-4147-A177-3AD203B41FA5}">
                          <a16:colId xmlns:a16="http://schemas.microsoft.com/office/drawing/2014/main" val="2811034258"/>
                        </a:ext>
                      </a:extLst>
                    </a:gridCol>
                    <a:gridCol w="3009418">
                      <a:extLst>
                        <a:ext uri="{9D8B030D-6E8A-4147-A177-3AD203B41FA5}">
                          <a16:colId xmlns:a16="http://schemas.microsoft.com/office/drawing/2014/main" val="276779389"/>
                        </a:ext>
                      </a:extLst>
                    </a:gridCol>
                    <a:gridCol w="3055716">
                      <a:extLst>
                        <a:ext uri="{9D8B030D-6E8A-4147-A177-3AD203B41FA5}">
                          <a16:colId xmlns:a16="http://schemas.microsoft.com/office/drawing/2014/main" val="37110710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Source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99203" t="-3279" r="-398" b="-8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026137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Field quality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Non-linearity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 6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247873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Defocusing field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203" t="-203279" r="-398" b="-6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17157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spread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Thermal energy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60 um (?)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4208252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Space charge effect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 um (@ 3 mm)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6306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Readout device resolution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MCP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80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79061191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Phosphor screen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80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103335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 processing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Calibration method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 40 um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6149359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Fitting error (Dep. on camera)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TBD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8124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448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/>
          <p:nvPr/>
        </p:nvSpPr>
        <p:spPr>
          <a:xfrm>
            <a:off x="1046600" y="1672175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1561375" y="1672175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2076150" y="1672175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2590925" y="1672175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2937625" y="1376525"/>
            <a:ext cx="651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lgun Gothic"/>
              <a:buNone/>
            </a:pPr>
            <a:r>
              <a:rPr lang="en-US" sz="25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…</a:t>
            </a:r>
            <a:endParaRPr sz="25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48" name="Google Shape;248;p12"/>
          <p:cNvCxnSpPr/>
          <p:nvPr/>
        </p:nvCxnSpPr>
        <p:spPr>
          <a:xfrm>
            <a:off x="550250" y="2644775"/>
            <a:ext cx="320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9" name="Google Shape;249;p12"/>
          <p:cNvSpPr txBox="1"/>
          <p:nvPr/>
        </p:nvSpPr>
        <p:spPr>
          <a:xfrm>
            <a:off x="3088325" y="2224730"/>
            <a:ext cx="1212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monitor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23225" y="2576075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1423975" y="2576075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2076150" y="2576075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2756725" y="2576075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1080025" y="1081275"/>
            <a:ext cx="825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lgun Gothic"/>
              <a:buNone/>
            </a:pPr>
            <a:r>
              <a:rPr lang="en-US" sz="13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 mm</a:t>
            </a:r>
            <a:endParaRPr sz="13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55" name="Google Shape;2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224100" y="1252925"/>
            <a:ext cx="277250" cy="5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52638" y="2073687"/>
            <a:ext cx="277250" cy="5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2"/>
          <p:cNvSpPr txBox="1"/>
          <p:nvPr/>
        </p:nvSpPr>
        <p:spPr>
          <a:xfrm>
            <a:off x="797275" y="1939213"/>
            <a:ext cx="825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lgun Gothic"/>
              <a:buNone/>
            </a:pPr>
            <a:r>
              <a:rPr lang="en-US" sz="13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1.1 mm</a:t>
            </a:r>
            <a:endParaRPr sz="13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683088" y="2073725"/>
            <a:ext cx="277250" cy="5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 txBox="1"/>
          <p:nvPr/>
        </p:nvSpPr>
        <p:spPr>
          <a:xfrm>
            <a:off x="1529975" y="1922475"/>
            <a:ext cx="882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lgun Gothic"/>
              <a:buNone/>
            </a:pPr>
            <a:r>
              <a:rPr lang="en-US" sz="13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1.05</a:t>
            </a:r>
            <a:endParaRPr sz="13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345613" y="2087612"/>
            <a:ext cx="277250" cy="5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 txBox="1"/>
          <p:nvPr/>
        </p:nvSpPr>
        <p:spPr>
          <a:xfrm>
            <a:off x="2145525" y="1936363"/>
            <a:ext cx="882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lgun Gothic"/>
              <a:buNone/>
            </a:pPr>
            <a:r>
              <a:rPr lang="en-US" sz="13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1.05</a:t>
            </a:r>
            <a:endParaRPr sz="13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62" name="Google Shape;262;p12"/>
          <p:cNvCxnSpPr/>
          <p:nvPr/>
        </p:nvCxnSpPr>
        <p:spPr>
          <a:xfrm>
            <a:off x="2144850" y="2789975"/>
            <a:ext cx="0" cy="44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3" name="Google Shape;263;p12"/>
          <p:cNvSpPr txBox="1"/>
          <p:nvPr/>
        </p:nvSpPr>
        <p:spPr>
          <a:xfrm>
            <a:off x="1423975" y="3264750"/>
            <a:ext cx="1858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lgun Gothic"/>
              <a:buNone/>
            </a:pPr>
            <a:r>
              <a:rPr lang="en-US" sz="1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Horizontal center</a:t>
            </a:r>
            <a:endParaRPr sz="16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4" name="Google Shape;264;p12"/>
          <p:cNvSpPr/>
          <p:nvPr/>
        </p:nvSpPr>
        <p:spPr>
          <a:xfrm>
            <a:off x="5433225" y="1144025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5948000" y="1144025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6462775" y="1144025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6977550" y="1144025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68" name="Google Shape;268;p12"/>
          <p:cNvCxnSpPr/>
          <p:nvPr/>
        </p:nvCxnSpPr>
        <p:spPr>
          <a:xfrm>
            <a:off x="4936875" y="2956275"/>
            <a:ext cx="320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9" name="Google Shape;269;p12"/>
          <p:cNvSpPr/>
          <p:nvPr/>
        </p:nvSpPr>
        <p:spPr>
          <a:xfrm>
            <a:off x="5163925" y="2887575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5810600" y="2887575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6462775" y="2887575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7180250" y="2887575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5433225" y="2058425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5948000" y="2058425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6462775" y="2058425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6977550" y="2058425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6457275" y="2887575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354750" y="594925"/>
            <a:ext cx="2402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lgun Gothic"/>
              <a:buNone/>
            </a:pPr>
            <a:r>
              <a:rPr lang="en-US" sz="1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Horizontal monitor</a:t>
            </a:r>
            <a:endParaRPr sz="16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79" name="Google Shape;279;p12"/>
          <p:cNvCxnSpPr/>
          <p:nvPr/>
        </p:nvCxnSpPr>
        <p:spPr>
          <a:xfrm>
            <a:off x="3472575" y="4279600"/>
            <a:ext cx="0" cy="249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12"/>
          <p:cNvSpPr txBox="1"/>
          <p:nvPr/>
        </p:nvSpPr>
        <p:spPr>
          <a:xfrm>
            <a:off x="3472575" y="4147375"/>
            <a:ext cx="1212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monitor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291625" y="3897150"/>
            <a:ext cx="2402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lgun Gothic"/>
              <a:buNone/>
            </a:pPr>
            <a:r>
              <a:rPr lang="en-US" sz="1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Vertical monitor</a:t>
            </a:r>
            <a:endParaRPr sz="16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1184000" y="5055100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1698775" y="5055100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2213550" y="5055100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2728325" y="5055100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86" name="Google Shape;286;p12"/>
          <p:cNvCxnSpPr/>
          <p:nvPr/>
        </p:nvCxnSpPr>
        <p:spPr>
          <a:xfrm>
            <a:off x="432950" y="3787650"/>
            <a:ext cx="112368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7" name="Google Shape;287;p12"/>
          <p:cNvSpPr/>
          <p:nvPr/>
        </p:nvSpPr>
        <p:spPr>
          <a:xfrm>
            <a:off x="3403875" y="4839000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3403875" y="4778250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3403875" y="4701600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3403875" y="4640850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5433225" y="1595975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5948000" y="1595975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6462775" y="1595975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6977550" y="1595975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5433225" y="5055100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5948000" y="5055100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6462775" y="5055100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6977550" y="5055100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5433225" y="5969500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5948000" y="5969500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6462775" y="5969500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6977550" y="5969500"/>
            <a:ext cx="137400" cy="137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5433225" y="5507050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5948000" y="5507050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6462775" y="5507050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6977550" y="5507050"/>
            <a:ext cx="137400" cy="137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307" name="Google Shape;307;p12"/>
          <p:cNvCxnSpPr/>
          <p:nvPr/>
        </p:nvCxnSpPr>
        <p:spPr>
          <a:xfrm>
            <a:off x="7541550" y="4279600"/>
            <a:ext cx="0" cy="249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12"/>
          <p:cNvSpPr/>
          <p:nvPr/>
        </p:nvSpPr>
        <p:spPr>
          <a:xfrm>
            <a:off x="7472850" y="4839000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7472850" y="4778250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7472850" y="4701600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7472850" y="4640850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7472850" y="5964250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313" name="Google Shape;313;p12"/>
          <p:cNvCxnSpPr>
            <a:stCxn id="312" idx="6"/>
          </p:cNvCxnSpPr>
          <p:nvPr/>
        </p:nvCxnSpPr>
        <p:spPr>
          <a:xfrm>
            <a:off x="7610250" y="6032950"/>
            <a:ext cx="43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4" name="Google Shape;314;p12"/>
          <p:cNvSpPr txBox="1"/>
          <p:nvPr/>
        </p:nvSpPr>
        <p:spPr>
          <a:xfrm>
            <a:off x="8217250" y="5817400"/>
            <a:ext cx="1858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lgun Gothic"/>
              <a:buNone/>
            </a:pPr>
            <a:r>
              <a:rPr lang="en-US" sz="1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Vertical center</a:t>
            </a:r>
            <a:endParaRPr sz="16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7472850" y="5401625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7472850" y="5371250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7472850" y="5332925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7472850" y="5302550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5225900" y="2887575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5295825" y="2887575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5841588" y="2887575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5876550" y="2887575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7148175" y="2887575"/>
            <a:ext cx="137400" cy="137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7114950" y="2887575"/>
            <a:ext cx="137400" cy="137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F1B1872-3E64-4642-B98D-10A1B655DF7C}"/>
              </a:ext>
            </a:extLst>
          </p:cNvPr>
          <p:cNvSpPr txBox="1"/>
          <p:nvPr/>
        </p:nvSpPr>
        <p:spPr>
          <a:xfrm>
            <a:off x="186273" y="169307"/>
            <a:ext cx="426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Alignment using ray-tracing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AD771D2-120D-484D-B352-136A5BD7B5FA}"/>
              </a:ext>
            </a:extLst>
          </p:cNvPr>
          <p:cNvSpPr/>
          <p:nvPr/>
        </p:nvSpPr>
        <p:spPr>
          <a:xfrm>
            <a:off x="289143" y="1113621"/>
            <a:ext cx="5345847" cy="249299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Magnification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Target magnification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Determination of main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Manufacturing drawing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63AA94A-AB0E-4CEC-A84D-8218A24DC534}"/>
              </a:ext>
            </a:extLst>
          </p:cNvPr>
          <p:cNvSpPr/>
          <p:nvPr/>
        </p:nvSpPr>
        <p:spPr>
          <a:xfrm>
            <a:off x="1331651" y="882788"/>
            <a:ext cx="283443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3. Detailed Design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56B02F6-4A7E-43FB-A4BA-3413F8B1FAFE}"/>
              </a:ext>
            </a:extLst>
          </p:cNvPr>
          <p:cNvSpPr/>
          <p:nvPr/>
        </p:nvSpPr>
        <p:spPr>
          <a:xfrm>
            <a:off x="6327993" y="1113621"/>
            <a:ext cx="5345847" cy="4247317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ko-KR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strength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Photon-gas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photon flux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 spread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charge effect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energy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Systematic error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1435F2-C56E-4914-8598-7EA65D36124A}"/>
              </a:ext>
            </a:extLst>
          </p:cNvPr>
          <p:cNvSpPr/>
          <p:nvPr/>
        </p:nvSpPr>
        <p:spPr>
          <a:xfrm>
            <a:off x="7812120" y="882788"/>
            <a:ext cx="211468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5. Resolution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F94709C-5742-4181-9F85-D8287A665BE4}"/>
              </a:ext>
            </a:extLst>
          </p:cNvPr>
          <p:cNvSpPr/>
          <p:nvPr/>
        </p:nvSpPr>
        <p:spPr>
          <a:xfrm>
            <a:off x="289143" y="3980259"/>
            <a:ext cx="5345847" cy="2708434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plan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goal and contents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preparations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experimental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12/16-19 PLS-II BL-6C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14301E-7300-47E7-B52F-957F7AFEE850}"/>
              </a:ext>
            </a:extLst>
          </p:cNvPr>
          <p:cNvSpPr/>
          <p:nvPr/>
        </p:nvSpPr>
        <p:spPr>
          <a:xfrm>
            <a:off x="1857431" y="3749426"/>
            <a:ext cx="220284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4. Experiment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8E82BA-8E86-45EF-8274-1AB28839DE55}"/>
              </a:ext>
            </a:extLst>
          </p:cNvPr>
          <p:cNvSpPr txBox="1"/>
          <p:nvPr/>
        </p:nvSpPr>
        <p:spPr>
          <a:xfrm>
            <a:off x="186273" y="169307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 of GPBPM Development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9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" y="891540"/>
            <a:ext cx="11540490" cy="56013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Main goal: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Evaluate the beam profile and position measurement performance of the PBPM</a:t>
            </a:r>
          </a:p>
          <a:p>
            <a:pPr>
              <a:lnSpc>
                <a:spcPct val="100000"/>
              </a:lnSpc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pPr lvl="1"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Gas pressure optimization (minimum injection)</a:t>
            </a:r>
          </a:p>
          <a:p>
            <a:pPr lvl="2">
              <a:lnSpc>
                <a:spcPct val="100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TMP – Exp. condition, independent system /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pump – Beamline, connected system</a:t>
            </a:r>
          </a:p>
          <a:p>
            <a:pPr lvl="2">
              <a:lnSpc>
                <a:spcPct val="100000"/>
              </a:lnSpc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Beam size and position variation: 0.1 ~ 6 mm, </a:t>
            </a:r>
            <a:r>
              <a:rPr lang="az-Cyrl-AZ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 12 mm</a:t>
            </a:r>
            <a:b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(*Microscope FOV: 4.16 mm (H) @ 4x, 8.3 mm (H) @ 2x)</a:t>
            </a:r>
          </a:p>
          <a:p>
            <a:pPr lvl="1">
              <a:lnSpc>
                <a:spcPct val="100000"/>
              </a:lnSpc>
            </a:pPr>
            <a:endParaRPr lang="en-US" altLang="ko-K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(Optional) Beam energy: mono beam (10 ~ 40 keV)</a:t>
            </a:r>
          </a:p>
          <a:p>
            <a:pPr lvl="1"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(Optional) Photon flux variation</a:t>
            </a:r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Experimental Plan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0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351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Layout of PLS-II BL-6C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101;p5" descr="https://lh7-rt.googleusercontent.com/slidesz/AGV_vUdho9xivvX8gAC1ox1lgi_ZNzr0jUIluvktC6u-pAj-0grh3JmrmfPCz9RDexrVyVkWaLn4PPj0mfR_m1omOrSnNgtOKjkgTo4qBo0jKkCm_2TPrqcPZDDTlkMF7a7e2v0KQJx2iRkjKGsTi53LOlGozSsQuG4dDItqI0mNEbJ0EVrGTQndmWA=s2048?key=Q00wD0IHFz6edQrwyOz6fQ">
            <a:extLst>
              <a:ext uri="{FF2B5EF4-FFF2-40B4-BE49-F238E27FC236}">
                <a16:creationId xmlns:a16="http://schemas.microsoft.com/office/drawing/2014/main" id="{4F1D1D53-E8CB-4E8C-A778-70E5997FF9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21124" y="1888485"/>
            <a:ext cx="1962116" cy="17118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3;p5">
            <a:extLst>
              <a:ext uri="{FF2B5EF4-FFF2-40B4-BE49-F238E27FC236}">
                <a16:creationId xmlns:a16="http://schemas.microsoft.com/office/drawing/2014/main" id="{7C6BFDB5-25B2-4EE9-848C-7E9FED32B22F}"/>
              </a:ext>
            </a:extLst>
          </p:cNvPr>
          <p:cNvSpPr/>
          <p:nvPr/>
        </p:nvSpPr>
        <p:spPr>
          <a:xfrm>
            <a:off x="1675556" y="2756179"/>
            <a:ext cx="132503" cy="297435"/>
          </a:xfrm>
          <a:prstGeom prst="cube">
            <a:avLst>
              <a:gd name="adj" fmla="val 68182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9" name="Google Shape;104;p5">
            <a:extLst>
              <a:ext uri="{FF2B5EF4-FFF2-40B4-BE49-F238E27FC236}">
                <a16:creationId xmlns:a16="http://schemas.microsoft.com/office/drawing/2014/main" id="{FB002E7D-220F-42C0-83B5-926BE09C75CE}"/>
              </a:ext>
            </a:extLst>
          </p:cNvPr>
          <p:cNvSpPr/>
          <p:nvPr/>
        </p:nvSpPr>
        <p:spPr>
          <a:xfrm>
            <a:off x="1801435" y="2536335"/>
            <a:ext cx="132503" cy="297435"/>
          </a:xfrm>
          <a:prstGeom prst="cube">
            <a:avLst>
              <a:gd name="adj" fmla="val 68182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" name="Google Shape;105;p5">
            <a:extLst>
              <a:ext uri="{FF2B5EF4-FFF2-40B4-BE49-F238E27FC236}">
                <a16:creationId xmlns:a16="http://schemas.microsoft.com/office/drawing/2014/main" id="{CD4E9FA4-3D81-4A98-A1F6-3E6DFA19D77C}"/>
              </a:ext>
            </a:extLst>
          </p:cNvPr>
          <p:cNvSpPr/>
          <p:nvPr/>
        </p:nvSpPr>
        <p:spPr>
          <a:xfrm>
            <a:off x="5562251" y="2667227"/>
            <a:ext cx="132503" cy="297435"/>
          </a:xfrm>
          <a:prstGeom prst="cube">
            <a:avLst>
              <a:gd name="adj" fmla="val 68182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" name="Google Shape;106;p5">
            <a:extLst>
              <a:ext uri="{FF2B5EF4-FFF2-40B4-BE49-F238E27FC236}">
                <a16:creationId xmlns:a16="http://schemas.microsoft.com/office/drawing/2014/main" id="{A0C4F284-86EE-4BB5-8813-64E2960DB553}"/>
              </a:ext>
            </a:extLst>
          </p:cNvPr>
          <p:cNvSpPr/>
          <p:nvPr/>
        </p:nvSpPr>
        <p:spPr>
          <a:xfrm>
            <a:off x="5688129" y="2447384"/>
            <a:ext cx="132503" cy="297435"/>
          </a:xfrm>
          <a:prstGeom prst="cube">
            <a:avLst>
              <a:gd name="adj" fmla="val 68182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" name="Google Shape;107;p5">
            <a:extLst>
              <a:ext uri="{FF2B5EF4-FFF2-40B4-BE49-F238E27FC236}">
                <a16:creationId xmlns:a16="http://schemas.microsoft.com/office/drawing/2014/main" id="{EC5DCCF0-D25A-4297-A20C-3F7BAFA70822}"/>
              </a:ext>
            </a:extLst>
          </p:cNvPr>
          <p:cNvSpPr/>
          <p:nvPr/>
        </p:nvSpPr>
        <p:spPr>
          <a:xfrm rot="16200000" flipH="1">
            <a:off x="10402621" y="2196473"/>
            <a:ext cx="121237" cy="517591"/>
          </a:xfrm>
          <a:prstGeom prst="trapezoid">
            <a:avLst>
              <a:gd name="adj" fmla="val 26669"/>
            </a:avLst>
          </a:prstGeom>
          <a:solidFill>
            <a:srgbClr val="FFFF00">
              <a:alpha val="51764"/>
            </a:srgbClr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" name="Google Shape;108;p5">
            <a:extLst>
              <a:ext uri="{FF2B5EF4-FFF2-40B4-BE49-F238E27FC236}">
                <a16:creationId xmlns:a16="http://schemas.microsoft.com/office/drawing/2014/main" id="{0E52CF27-E59B-4EF3-B9DD-A290DE6861A0}"/>
              </a:ext>
            </a:extLst>
          </p:cNvPr>
          <p:cNvSpPr/>
          <p:nvPr/>
        </p:nvSpPr>
        <p:spPr>
          <a:xfrm rot="10800000" flipH="1">
            <a:off x="10287047" y="1898119"/>
            <a:ext cx="496888" cy="666806"/>
          </a:xfrm>
          <a:prstGeom prst="trapezoid">
            <a:avLst>
              <a:gd name="adj" fmla="val 42372"/>
            </a:avLst>
          </a:prstGeom>
          <a:solidFill>
            <a:srgbClr val="FFFF00">
              <a:alpha val="51764"/>
            </a:srgbClr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" name="Google Shape;109;p5">
            <a:extLst>
              <a:ext uri="{FF2B5EF4-FFF2-40B4-BE49-F238E27FC236}">
                <a16:creationId xmlns:a16="http://schemas.microsoft.com/office/drawing/2014/main" id="{185A5F7D-D4CD-473C-A94C-126F01CCE56D}"/>
              </a:ext>
            </a:extLst>
          </p:cNvPr>
          <p:cNvSpPr/>
          <p:nvPr/>
        </p:nvSpPr>
        <p:spPr>
          <a:xfrm rot="10800000" flipH="1">
            <a:off x="10287047" y="1170695"/>
            <a:ext cx="517591" cy="666806"/>
          </a:xfrm>
          <a:prstGeom prst="flowChartManualOperation">
            <a:avLst/>
          </a:prstGeom>
          <a:solidFill>
            <a:srgbClr val="FFFF00">
              <a:alpha val="51764"/>
            </a:srgbClr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" name="Google Shape;110;p5">
            <a:extLst>
              <a:ext uri="{FF2B5EF4-FFF2-40B4-BE49-F238E27FC236}">
                <a16:creationId xmlns:a16="http://schemas.microsoft.com/office/drawing/2014/main" id="{4C55A981-F3E6-4149-9E23-E7E211C40FDF}"/>
              </a:ext>
            </a:extLst>
          </p:cNvPr>
          <p:cNvSpPr/>
          <p:nvPr/>
        </p:nvSpPr>
        <p:spPr>
          <a:xfrm rot="21060000">
            <a:off x="2045174" y="2766988"/>
            <a:ext cx="621109" cy="121237"/>
          </a:xfrm>
          <a:prstGeom prst="cube">
            <a:avLst>
              <a:gd name="adj" fmla="val 54279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" name="Google Shape;111;p5">
            <a:extLst>
              <a:ext uri="{FF2B5EF4-FFF2-40B4-BE49-F238E27FC236}">
                <a16:creationId xmlns:a16="http://schemas.microsoft.com/office/drawing/2014/main" id="{A5712894-993F-46D9-B8F4-65FDA798E611}"/>
              </a:ext>
            </a:extLst>
          </p:cNvPr>
          <p:cNvSpPr txBox="1"/>
          <p:nvPr/>
        </p:nvSpPr>
        <p:spPr>
          <a:xfrm>
            <a:off x="381000" y="3148808"/>
            <a:ext cx="1518364" cy="108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Multi-Pole Wigger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05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12 keV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source size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: 500 um x 30um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power : 10kW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12;p5">
            <a:extLst>
              <a:ext uri="{FF2B5EF4-FFF2-40B4-BE49-F238E27FC236}">
                <a16:creationId xmlns:a16="http://schemas.microsoft.com/office/drawing/2014/main" id="{B69C934E-6BC1-40A1-AC20-1CEBCEF43C2E}"/>
              </a:ext>
            </a:extLst>
          </p:cNvPr>
          <p:cNvCxnSpPr/>
          <p:nvPr/>
        </p:nvCxnSpPr>
        <p:spPr>
          <a:xfrm>
            <a:off x="1043517" y="1797088"/>
            <a:ext cx="8454137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8" name="Google Shape;113;p5">
            <a:extLst>
              <a:ext uri="{FF2B5EF4-FFF2-40B4-BE49-F238E27FC236}">
                <a16:creationId xmlns:a16="http://schemas.microsoft.com/office/drawing/2014/main" id="{895A1997-2847-4749-BC46-76879EA279BA}"/>
              </a:ext>
            </a:extLst>
          </p:cNvPr>
          <p:cNvSpPr txBox="1"/>
          <p:nvPr/>
        </p:nvSpPr>
        <p:spPr>
          <a:xfrm>
            <a:off x="5242944" y="1552873"/>
            <a:ext cx="5421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36m</a:t>
            </a:r>
            <a:endParaRPr sz="1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9" name="Google Shape;114;p5">
            <a:extLst>
              <a:ext uri="{FF2B5EF4-FFF2-40B4-BE49-F238E27FC236}">
                <a16:creationId xmlns:a16="http://schemas.microsoft.com/office/drawing/2014/main" id="{2FAB32B5-D18E-4971-AB67-3AA0E75910BA}"/>
              </a:ext>
            </a:extLst>
          </p:cNvPr>
          <p:cNvGrpSpPr/>
          <p:nvPr/>
        </p:nvGrpSpPr>
        <p:grpSpPr>
          <a:xfrm>
            <a:off x="381000" y="2807401"/>
            <a:ext cx="724628" cy="151547"/>
            <a:chOff x="0" y="2520000"/>
            <a:chExt cx="2520000" cy="540000"/>
          </a:xfrm>
        </p:grpSpPr>
        <p:sp>
          <p:nvSpPr>
            <p:cNvPr id="20" name="Google Shape;115;p5">
              <a:extLst>
                <a:ext uri="{FF2B5EF4-FFF2-40B4-BE49-F238E27FC236}">
                  <a16:creationId xmlns:a16="http://schemas.microsoft.com/office/drawing/2014/main" id="{9FAB7923-C68F-4350-BE06-12FA64054B14}"/>
                </a:ext>
              </a:extLst>
            </p:cNvPr>
            <p:cNvSpPr/>
            <p:nvPr/>
          </p:nvSpPr>
          <p:spPr>
            <a:xfrm>
              <a:off x="0" y="252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" name="Google Shape;116;p5">
              <a:extLst>
                <a:ext uri="{FF2B5EF4-FFF2-40B4-BE49-F238E27FC236}">
                  <a16:creationId xmlns:a16="http://schemas.microsoft.com/office/drawing/2014/main" id="{9B9037B6-5150-443A-B141-AA9974BC80C0}"/>
                </a:ext>
              </a:extLst>
            </p:cNvPr>
            <p:cNvSpPr/>
            <p:nvPr/>
          </p:nvSpPr>
          <p:spPr>
            <a:xfrm>
              <a:off x="396000" y="252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" name="Google Shape;117;p5">
              <a:extLst>
                <a:ext uri="{FF2B5EF4-FFF2-40B4-BE49-F238E27FC236}">
                  <a16:creationId xmlns:a16="http://schemas.microsoft.com/office/drawing/2014/main" id="{0162F0F3-C57A-40A9-AE9B-643AE2247BEF}"/>
                </a:ext>
              </a:extLst>
            </p:cNvPr>
            <p:cNvSpPr/>
            <p:nvPr/>
          </p:nvSpPr>
          <p:spPr>
            <a:xfrm>
              <a:off x="792000" y="252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" name="Google Shape;118;p5">
              <a:extLst>
                <a:ext uri="{FF2B5EF4-FFF2-40B4-BE49-F238E27FC236}">
                  <a16:creationId xmlns:a16="http://schemas.microsoft.com/office/drawing/2014/main" id="{FFCDB81F-B7C6-44AB-9F86-EA802DD59EEC}"/>
                </a:ext>
              </a:extLst>
            </p:cNvPr>
            <p:cNvSpPr/>
            <p:nvPr/>
          </p:nvSpPr>
          <p:spPr>
            <a:xfrm>
              <a:off x="1188000" y="252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" name="Google Shape;119;p5">
              <a:extLst>
                <a:ext uri="{FF2B5EF4-FFF2-40B4-BE49-F238E27FC236}">
                  <a16:creationId xmlns:a16="http://schemas.microsoft.com/office/drawing/2014/main" id="{1A0B2849-AEE9-4AFD-A380-B40F0F867CC9}"/>
                </a:ext>
              </a:extLst>
            </p:cNvPr>
            <p:cNvSpPr/>
            <p:nvPr/>
          </p:nvSpPr>
          <p:spPr>
            <a:xfrm>
              <a:off x="1584000" y="252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" name="Google Shape;120;p5">
              <a:extLst>
                <a:ext uri="{FF2B5EF4-FFF2-40B4-BE49-F238E27FC236}">
                  <a16:creationId xmlns:a16="http://schemas.microsoft.com/office/drawing/2014/main" id="{53F619E9-B4B6-424C-A0AA-F8B482EA79BB}"/>
                </a:ext>
              </a:extLst>
            </p:cNvPr>
            <p:cNvSpPr/>
            <p:nvPr/>
          </p:nvSpPr>
          <p:spPr>
            <a:xfrm>
              <a:off x="1980000" y="252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6" name="Google Shape;121;p5">
            <a:extLst>
              <a:ext uri="{FF2B5EF4-FFF2-40B4-BE49-F238E27FC236}">
                <a16:creationId xmlns:a16="http://schemas.microsoft.com/office/drawing/2014/main" id="{97C10672-7809-402D-8BDC-EB28063BD764}"/>
              </a:ext>
            </a:extLst>
          </p:cNvPr>
          <p:cNvSpPr/>
          <p:nvPr/>
        </p:nvSpPr>
        <p:spPr>
          <a:xfrm>
            <a:off x="381000" y="2706369"/>
            <a:ext cx="2008254" cy="121237"/>
          </a:xfrm>
          <a:prstGeom prst="cube">
            <a:avLst>
              <a:gd name="adj" fmla="val 54279"/>
            </a:avLst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7" name="Google Shape;122;p5">
            <a:extLst>
              <a:ext uri="{FF2B5EF4-FFF2-40B4-BE49-F238E27FC236}">
                <a16:creationId xmlns:a16="http://schemas.microsoft.com/office/drawing/2014/main" id="{8B4375E2-DE41-4942-98D7-2B172B8AED90}"/>
              </a:ext>
            </a:extLst>
          </p:cNvPr>
          <p:cNvGrpSpPr/>
          <p:nvPr/>
        </p:nvGrpSpPr>
        <p:grpSpPr>
          <a:xfrm>
            <a:off x="381000" y="2585132"/>
            <a:ext cx="724628" cy="151547"/>
            <a:chOff x="0" y="1800000"/>
            <a:chExt cx="2520000" cy="540000"/>
          </a:xfrm>
        </p:grpSpPr>
        <p:sp>
          <p:nvSpPr>
            <p:cNvPr id="28" name="Google Shape;123;p5">
              <a:extLst>
                <a:ext uri="{FF2B5EF4-FFF2-40B4-BE49-F238E27FC236}">
                  <a16:creationId xmlns:a16="http://schemas.microsoft.com/office/drawing/2014/main" id="{C04B4218-F399-42C5-8E8E-509175316CCB}"/>
                </a:ext>
              </a:extLst>
            </p:cNvPr>
            <p:cNvSpPr/>
            <p:nvPr/>
          </p:nvSpPr>
          <p:spPr>
            <a:xfrm>
              <a:off x="0" y="180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" name="Google Shape;124;p5">
              <a:extLst>
                <a:ext uri="{FF2B5EF4-FFF2-40B4-BE49-F238E27FC236}">
                  <a16:creationId xmlns:a16="http://schemas.microsoft.com/office/drawing/2014/main" id="{2D10A7F7-C5A7-4DEF-8AE3-D4B9A91107B7}"/>
                </a:ext>
              </a:extLst>
            </p:cNvPr>
            <p:cNvSpPr/>
            <p:nvPr/>
          </p:nvSpPr>
          <p:spPr>
            <a:xfrm>
              <a:off x="396000" y="180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" name="Google Shape;125;p5">
              <a:extLst>
                <a:ext uri="{FF2B5EF4-FFF2-40B4-BE49-F238E27FC236}">
                  <a16:creationId xmlns:a16="http://schemas.microsoft.com/office/drawing/2014/main" id="{40939B25-432B-404A-9E63-C8ECC88FCFAD}"/>
                </a:ext>
              </a:extLst>
            </p:cNvPr>
            <p:cNvSpPr/>
            <p:nvPr/>
          </p:nvSpPr>
          <p:spPr>
            <a:xfrm>
              <a:off x="792000" y="180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1" name="Google Shape;126;p5">
              <a:extLst>
                <a:ext uri="{FF2B5EF4-FFF2-40B4-BE49-F238E27FC236}">
                  <a16:creationId xmlns:a16="http://schemas.microsoft.com/office/drawing/2014/main" id="{D3709DD3-3BF9-4FB5-A5AF-65AC4C8FA2B2}"/>
                </a:ext>
              </a:extLst>
            </p:cNvPr>
            <p:cNvSpPr/>
            <p:nvPr/>
          </p:nvSpPr>
          <p:spPr>
            <a:xfrm>
              <a:off x="1188000" y="180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2" name="Google Shape;127;p5">
              <a:extLst>
                <a:ext uri="{FF2B5EF4-FFF2-40B4-BE49-F238E27FC236}">
                  <a16:creationId xmlns:a16="http://schemas.microsoft.com/office/drawing/2014/main" id="{54D1BDCB-2FAB-4740-9EE0-F4933A73B747}"/>
                </a:ext>
              </a:extLst>
            </p:cNvPr>
            <p:cNvSpPr/>
            <p:nvPr/>
          </p:nvSpPr>
          <p:spPr>
            <a:xfrm>
              <a:off x="1584000" y="180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" name="Google Shape;128;p5">
              <a:extLst>
                <a:ext uri="{FF2B5EF4-FFF2-40B4-BE49-F238E27FC236}">
                  <a16:creationId xmlns:a16="http://schemas.microsoft.com/office/drawing/2014/main" id="{AA6E071E-B60E-4EA8-BDBE-9EECFB845525}"/>
                </a:ext>
              </a:extLst>
            </p:cNvPr>
            <p:cNvSpPr/>
            <p:nvPr/>
          </p:nvSpPr>
          <p:spPr>
            <a:xfrm>
              <a:off x="1980000" y="1800000"/>
              <a:ext cx="540000" cy="5400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4" name="Google Shape;129;p5">
            <a:extLst>
              <a:ext uri="{FF2B5EF4-FFF2-40B4-BE49-F238E27FC236}">
                <a16:creationId xmlns:a16="http://schemas.microsoft.com/office/drawing/2014/main" id="{ACD8FFED-A7EA-48A9-8572-A622CACBE9E1}"/>
              </a:ext>
            </a:extLst>
          </p:cNvPr>
          <p:cNvSpPr/>
          <p:nvPr/>
        </p:nvSpPr>
        <p:spPr>
          <a:xfrm rot="21180000">
            <a:off x="3279510" y="2837760"/>
            <a:ext cx="621109" cy="121237"/>
          </a:xfrm>
          <a:prstGeom prst="cube">
            <a:avLst>
              <a:gd name="adj" fmla="val 54279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" name="Google Shape;130;p5">
            <a:extLst>
              <a:ext uri="{FF2B5EF4-FFF2-40B4-BE49-F238E27FC236}">
                <a16:creationId xmlns:a16="http://schemas.microsoft.com/office/drawing/2014/main" id="{17D2B358-AC93-4839-A4B2-7959F81B7BFC}"/>
              </a:ext>
            </a:extLst>
          </p:cNvPr>
          <p:cNvSpPr/>
          <p:nvPr/>
        </p:nvSpPr>
        <p:spPr>
          <a:xfrm rot="21180000">
            <a:off x="3610769" y="2201213"/>
            <a:ext cx="703924" cy="121237"/>
          </a:xfrm>
          <a:prstGeom prst="cube">
            <a:avLst>
              <a:gd name="adj" fmla="val 54279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" name="Google Shape;131;p5">
            <a:extLst>
              <a:ext uri="{FF2B5EF4-FFF2-40B4-BE49-F238E27FC236}">
                <a16:creationId xmlns:a16="http://schemas.microsoft.com/office/drawing/2014/main" id="{5F66260B-2A30-48C8-B368-0060F9ECB723}"/>
              </a:ext>
            </a:extLst>
          </p:cNvPr>
          <p:cNvSpPr/>
          <p:nvPr/>
        </p:nvSpPr>
        <p:spPr>
          <a:xfrm rot="21180000">
            <a:off x="4314693" y="2837760"/>
            <a:ext cx="621109" cy="121237"/>
          </a:xfrm>
          <a:prstGeom prst="cube">
            <a:avLst>
              <a:gd name="adj" fmla="val 54279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" name="Google Shape;132;p5">
            <a:extLst>
              <a:ext uri="{FF2B5EF4-FFF2-40B4-BE49-F238E27FC236}">
                <a16:creationId xmlns:a16="http://schemas.microsoft.com/office/drawing/2014/main" id="{7F6F624C-1CC6-4A14-B148-E4FDA099E59B}"/>
              </a:ext>
            </a:extLst>
          </p:cNvPr>
          <p:cNvSpPr/>
          <p:nvPr/>
        </p:nvSpPr>
        <p:spPr>
          <a:xfrm rot="21180000">
            <a:off x="4645951" y="2201213"/>
            <a:ext cx="703924" cy="121237"/>
          </a:xfrm>
          <a:prstGeom prst="cube">
            <a:avLst>
              <a:gd name="adj" fmla="val 54279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8" name="Google Shape;133;p5">
            <a:extLst>
              <a:ext uri="{FF2B5EF4-FFF2-40B4-BE49-F238E27FC236}">
                <a16:creationId xmlns:a16="http://schemas.microsoft.com/office/drawing/2014/main" id="{800824D6-2A88-4049-AD29-C351FA332B91}"/>
              </a:ext>
            </a:extLst>
          </p:cNvPr>
          <p:cNvSpPr/>
          <p:nvPr/>
        </p:nvSpPr>
        <p:spPr>
          <a:xfrm>
            <a:off x="9057076" y="2591148"/>
            <a:ext cx="858925" cy="516504"/>
          </a:xfrm>
          <a:prstGeom prst="can">
            <a:avLst>
              <a:gd name="adj" fmla="val 50000"/>
            </a:avLst>
          </a:prstGeom>
          <a:solidFill>
            <a:srgbClr val="A5A5A5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34;p5">
            <a:extLst>
              <a:ext uri="{FF2B5EF4-FFF2-40B4-BE49-F238E27FC236}">
                <a16:creationId xmlns:a16="http://schemas.microsoft.com/office/drawing/2014/main" id="{83E9835F-EB77-473B-93A2-615A5A1474F8}"/>
              </a:ext>
            </a:extLst>
          </p:cNvPr>
          <p:cNvSpPr/>
          <p:nvPr/>
        </p:nvSpPr>
        <p:spPr>
          <a:xfrm>
            <a:off x="9126636" y="2461521"/>
            <a:ext cx="742037" cy="527202"/>
          </a:xfrm>
          <a:prstGeom prst="cube">
            <a:avLst>
              <a:gd name="adj" fmla="val 86444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35;p5">
            <a:extLst>
              <a:ext uri="{FF2B5EF4-FFF2-40B4-BE49-F238E27FC236}">
                <a16:creationId xmlns:a16="http://schemas.microsoft.com/office/drawing/2014/main" id="{030AEECE-7058-4ADC-8FBD-693D6942FC36}"/>
              </a:ext>
            </a:extLst>
          </p:cNvPr>
          <p:cNvSpPr/>
          <p:nvPr/>
        </p:nvSpPr>
        <p:spPr>
          <a:xfrm>
            <a:off x="9001699" y="2591148"/>
            <a:ext cx="969678" cy="192766"/>
          </a:xfrm>
          <a:prstGeom prst="cube">
            <a:avLst>
              <a:gd name="adj" fmla="val 64246"/>
            </a:avLst>
          </a:prstGeom>
          <a:solidFill>
            <a:srgbClr val="D8D8D8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36;p5">
            <a:extLst>
              <a:ext uri="{FF2B5EF4-FFF2-40B4-BE49-F238E27FC236}">
                <a16:creationId xmlns:a16="http://schemas.microsoft.com/office/drawing/2014/main" id="{BB977F6E-F669-4D49-B456-09D10B480A74}"/>
              </a:ext>
            </a:extLst>
          </p:cNvPr>
          <p:cNvSpPr/>
          <p:nvPr/>
        </p:nvSpPr>
        <p:spPr>
          <a:xfrm>
            <a:off x="9118651" y="2620611"/>
            <a:ext cx="724628" cy="8082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F0">
              <a:alpha val="69803"/>
            </a:srgbClr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37;p5">
            <a:extLst>
              <a:ext uri="{FF2B5EF4-FFF2-40B4-BE49-F238E27FC236}">
                <a16:creationId xmlns:a16="http://schemas.microsoft.com/office/drawing/2014/main" id="{8D8E8382-C5A3-4F48-BF66-849ACA0A7608}"/>
              </a:ext>
            </a:extLst>
          </p:cNvPr>
          <p:cNvSpPr/>
          <p:nvPr/>
        </p:nvSpPr>
        <p:spPr>
          <a:xfrm rot="18900000">
            <a:off x="9179561" y="2643316"/>
            <a:ext cx="621109" cy="8082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F0">
              <a:alpha val="69803"/>
            </a:srgbClr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138;p5">
            <a:extLst>
              <a:ext uri="{FF2B5EF4-FFF2-40B4-BE49-F238E27FC236}">
                <a16:creationId xmlns:a16="http://schemas.microsoft.com/office/drawing/2014/main" id="{F90F6518-D2FF-4389-95A2-3BA3ADF20469}"/>
              </a:ext>
            </a:extLst>
          </p:cNvPr>
          <p:cNvSpPr/>
          <p:nvPr/>
        </p:nvSpPr>
        <p:spPr>
          <a:xfrm>
            <a:off x="10307750" y="1110076"/>
            <a:ext cx="496888" cy="404125"/>
          </a:xfrm>
          <a:prstGeom prst="can">
            <a:avLst>
              <a:gd name="adj" fmla="val 50000"/>
            </a:avLst>
          </a:prstGeom>
          <a:solidFill>
            <a:srgbClr val="A5A5A5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39;p5">
            <a:extLst>
              <a:ext uri="{FF2B5EF4-FFF2-40B4-BE49-F238E27FC236}">
                <a16:creationId xmlns:a16="http://schemas.microsoft.com/office/drawing/2014/main" id="{B0E7B9AF-CE0E-47E3-A9AC-597DF5D92CA6}"/>
              </a:ext>
            </a:extLst>
          </p:cNvPr>
          <p:cNvSpPr/>
          <p:nvPr/>
        </p:nvSpPr>
        <p:spPr>
          <a:xfrm>
            <a:off x="10192485" y="844349"/>
            <a:ext cx="743724" cy="489447"/>
          </a:xfrm>
          <a:prstGeom prst="cube">
            <a:avLst>
              <a:gd name="adj" fmla="val 37118"/>
            </a:avLst>
          </a:prstGeom>
          <a:solidFill>
            <a:srgbClr val="7F7F7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40;p5">
            <a:extLst>
              <a:ext uri="{FF2B5EF4-FFF2-40B4-BE49-F238E27FC236}">
                <a16:creationId xmlns:a16="http://schemas.microsoft.com/office/drawing/2014/main" id="{BA7750A1-5112-4B5A-916C-6664F623CE30}"/>
              </a:ext>
            </a:extLst>
          </p:cNvPr>
          <p:cNvSpPr/>
          <p:nvPr/>
        </p:nvSpPr>
        <p:spPr>
          <a:xfrm rot="21480000">
            <a:off x="2304000" y="2585760"/>
            <a:ext cx="7776000" cy="121237"/>
          </a:xfrm>
          <a:prstGeom prst="cube">
            <a:avLst>
              <a:gd name="adj" fmla="val 54279"/>
            </a:avLst>
          </a:prstGeom>
          <a:solidFill>
            <a:srgbClr val="FEE599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" name="Google Shape;141;p5">
            <a:extLst>
              <a:ext uri="{FF2B5EF4-FFF2-40B4-BE49-F238E27FC236}">
                <a16:creationId xmlns:a16="http://schemas.microsoft.com/office/drawing/2014/main" id="{CF5CD263-1585-408B-9F9E-2F0453A9F97A}"/>
              </a:ext>
            </a:extLst>
          </p:cNvPr>
          <p:cNvSpPr/>
          <p:nvPr/>
        </p:nvSpPr>
        <p:spPr>
          <a:xfrm>
            <a:off x="9460262" y="2571895"/>
            <a:ext cx="41407" cy="40412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42;p5">
            <a:extLst>
              <a:ext uri="{FF2B5EF4-FFF2-40B4-BE49-F238E27FC236}">
                <a16:creationId xmlns:a16="http://schemas.microsoft.com/office/drawing/2014/main" id="{125D266F-9B0A-445C-89BB-CBB07432B350}"/>
              </a:ext>
            </a:extLst>
          </p:cNvPr>
          <p:cNvSpPr/>
          <p:nvPr/>
        </p:nvSpPr>
        <p:spPr>
          <a:xfrm>
            <a:off x="10017899" y="2160801"/>
            <a:ext cx="289460" cy="606187"/>
          </a:xfrm>
          <a:prstGeom prst="cube">
            <a:avLst>
              <a:gd name="adj" fmla="val 84468"/>
            </a:avLst>
          </a:prstGeom>
          <a:solidFill>
            <a:srgbClr val="A8D08C">
              <a:alpha val="69803"/>
            </a:srgbClr>
          </a:solidFill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8" name="Google Shape;143;p5">
            <a:extLst>
              <a:ext uri="{FF2B5EF4-FFF2-40B4-BE49-F238E27FC236}">
                <a16:creationId xmlns:a16="http://schemas.microsoft.com/office/drawing/2014/main" id="{7BA15087-ECBB-4FAD-A48F-E8BB9705537E}"/>
              </a:ext>
            </a:extLst>
          </p:cNvPr>
          <p:cNvGrpSpPr/>
          <p:nvPr/>
        </p:nvGrpSpPr>
        <p:grpSpPr>
          <a:xfrm rot="-5400000">
            <a:off x="10434957" y="1443634"/>
            <a:ext cx="242475" cy="828146"/>
            <a:chOff x="2520000" y="2016000"/>
            <a:chExt cx="486000" cy="864000"/>
          </a:xfrm>
        </p:grpSpPr>
        <p:cxnSp>
          <p:nvCxnSpPr>
            <p:cNvPr id="49" name="Google Shape;144;p5">
              <a:extLst>
                <a:ext uri="{FF2B5EF4-FFF2-40B4-BE49-F238E27FC236}">
                  <a16:creationId xmlns:a16="http://schemas.microsoft.com/office/drawing/2014/main" id="{59DA9202-BB9A-4AB3-B2FE-C464539E1BE7}"/>
                </a:ext>
              </a:extLst>
            </p:cNvPr>
            <p:cNvCxnSpPr/>
            <p:nvPr/>
          </p:nvCxnSpPr>
          <p:spPr>
            <a:xfrm>
              <a:off x="2700000" y="2880000"/>
              <a:ext cx="108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145;p5">
              <a:extLst>
                <a:ext uri="{FF2B5EF4-FFF2-40B4-BE49-F238E27FC236}">
                  <a16:creationId xmlns:a16="http://schemas.microsoft.com/office/drawing/2014/main" id="{3922FB4D-627B-4511-A553-36B1920B2549}"/>
                </a:ext>
              </a:extLst>
            </p:cNvPr>
            <p:cNvCxnSpPr/>
            <p:nvPr/>
          </p:nvCxnSpPr>
          <p:spPr>
            <a:xfrm>
              <a:off x="2700000" y="2016000"/>
              <a:ext cx="108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1" name="Google Shape;146;p5">
              <a:extLst>
                <a:ext uri="{FF2B5EF4-FFF2-40B4-BE49-F238E27FC236}">
                  <a16:creationId xmlns:a16="http://schemas.microsoft.com/office/drawing/2014/main" id="{993FB7C9-4240-4A81-9BD3-357D394BE5A7}"/>
                </a:ext>
              </a:extLst>
            </p:cNvPr>
            <p:cNvSpPr/>
            <p:nvPr/>
          </p:nvSpPr>
          <p:spPr>
            <a:xfrm>
              <a:off x="2664000" y="2016000"/>
              <a:ext cx="144000" cy="864000"/>
            </a:xfrm>
            <a:prstGeom prst="rect">
              <a:avLst/>
            </a:prstGeom>
            <a:solidFill>
              <a:srgbClr val="8DA9DB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2" name="Google Shape;147;p5">
              <a:extLst>
                <a:ext uri="{FF2B5EF4-FFF2-40B4-BE49-F238E27FC236}">
                  <a16:creationId xmlns:a16="http://schemas.microsoft.com/office/drawing/2014/main" id="{54C5C1C7-8F83-44BF-A141-0EB80F32BCF2}"/>
                </a:ext>
              </a:extLst>
            </p:cNvPr>
            <p:cNvSpPr/>
            <p:nvPr/>
          </p:nvSpPr>
          <p:spPr>
            <a:xfrm>
              <a:off x="2520000" y="2016000"/>
              <a:ext cx="360000" cy="864000"/>
            </a:xfrm>
            <a:prstGeom prst="ellipse">
              <a:avLst/>
            </a:prstGeom>
            <a:solidFill>
              <a:srgbClr val="8DA9DB">
                <a:alpha val="49803"/>
              </a:srgb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53" name="Google Shape;148;p5">
              <a:extLst>
                <a:ext uri="{FF2B5EF4-FFF2-40B4-BE49-F238E27FC236}">
                  <a16:creationId xmlns:a16="http://schemas.microsoft.com/office/drawing/2014/main" id="{9E4E5DC6-3E02-4CD7-BA3E-3E7A426AAEB8}"/>
                </a:ext>
              </a:extLst>
            </p:cNvPr>
            <p:cNvSpPr/>
            <p:nvPr/>
          </p:nvSpPr>
          <p:spPr>
            <a:xfrm>
              <a:off x="2646000" y="2016000"/>
              <a:ext cx="360000" cy="864000"/>
            </a:xfrm>
            <a:prstGeom prst="ellipse">
              <a:avLst/>
            </a:prstGeom>
            <a:solidFill>
              <a:srgbClr val="8DA9DB">
                <a:alpha val="49803"/>
              </a:srgb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54" name="Google Shape;149;p5">
            <a:extLst>
              <a:ext uri="{FF2B5EF4-FFF2-40B4-BE49-F238E27FC236}">
                <a16:creationId xmlns:a16="http://schemas.microsoft.com/office/drawing/2014/main" id="{9A50F2D1-F9C9-49CB-99E2-EB846BF66BDD}"/>
              </a:ext>
            </a:extLst>
          </p:cNvPr>
          <p:cNvSpPr/>
          <p:nvPr/>
        </p:nvSpPr>
        <p:spPr>
          <a:xfrm rot="16200000" flipH="1">
            <a:off x="10329946" y="2255768"/>
            <a:ext cx="121237" cy="517591"/>
          </a:xfrm>
          <a:prstGeom prst="trapezoid">
            <a:avLst>
              <a:gd name="adj" fmla="val 26669"/>
            </a:avLst>
          </a:prstGeom>
          <a:solidFill>
            <a:srgbClr val="FFFF00">
              <a:alpha val="51764"/>
            </a:srgbClr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" name="Google Shape;150;p5">
            <a:extLst>
              <a:ext uri="{FF2B5EF4-FFF2-40B4-BE49-F238E27FC236}">
                <a16:creationId xmlns:a16="http://schemas.microsoft.com/office/drawing/2014/main" id="{6B6AAA97-F555-464F-95A2-52A902B0047F}"/>
              </a:ext>
            </a:extLst>
          </p:cNvPr>
          <p:cNvSpPr/>
          <p:nvPr/>
        </p:nvSpPr>
        <p:spPr>
          <a:xfrm rot="16200000" flipH="1">
            <a:off x="10480343" y="2300261"/>
            <a:ext cx="565775" cy="165147"/>
          </a:xfrm>
          <a:prstGeom prst="parallelogram">
            <a:avLst>
              <a:gd name="adj" fmla="val 10056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6" name="Google Shape;151;p5">
            <a:extLst>
              <a:ext uri="{FF2B5EF4-FFF2-40B4-BE49-F238E27FC236}">
                <a16:creationId xmlns:a16="http://schemas.microsoft.com/office/drawing/2014/main" id="{041D0366-48C0-47AB-9C24-DCE73F330DCF}"/>
              </a:ext>
            </a:extLst>
          </p:cNvPr>
          <p:cNvSpPr/>
          <p:nvPr/>
        </p:nvSpPr>
        <p:spPr>
          <a:xfrm rot="16200000">
            <a:off x="10271317" y="2256858"/>
            <a:ext cx="404125" cy="414073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7" name="Google Shape;152;p5">
            <a:extLst>
              <a:ext uri="{FF2B5EF4-FFF2-40B4-BE49-F238E27FC236}">
                <a16:creationId xmlns:a16="http://schemas.microsoft.com/office/drawing/2014/main" id="{EC0EEC3D-DA5F-4BFB-A4C7-B86571F27133}"/>
              </a:ext>
            </a:extLst>
          </p:cNvPr>
          <p:cNvSpPr txBox="1"/>
          <p:nvPr/>
        </p:nvSpPr>
        <p:spPr>
          <a:xfrm>
            <a:off x="1929598" y="3148808"/>
            <a:ext cx="136768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Multilayer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Monochromator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Ru/C,    4.0 nm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: 10 – 20 keV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W/B4C, 2.6 nm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: 20 – 55 keV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53;p5">
            <a:extLst>
              <a:ext uri="{FF2B5EF4-FFF2-40B4-BE49-F238E27FC236}">
                <a16:creationId xmlns:a16="http://schemas.microsoft.com/office/drawing/2014/main" id="{065F4298-3923-4DF7-B44D-EF3ED6D94BEA}"/>
              </a:ext>
            </a:extLst>
          </p:cNvPr>
          <p:cNvSpPr txBox="1"/>
          <p:nvPr/>
        </p:nvSpPr>
        <p:spPr>
          <a:xfrm>
            <a:off x="3347329" y="3148808"/>
            <a:ext cx="112562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DCM 1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(220)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: 30 – 50 keV</a:t>
            </a:r>
            <a:endParaRPr/>
          </a:p>
        </p:txBody>
      </p:sp>
      <p:sp>
        <p:nvSpPr>
          <p:cNvPr id="59" name="Google Shape;154;p5">
            <a:extLst>
              <a:ext uri="{FF2B5EF4-FFF2-40B4-BE49-F238E27FC236}">
                <a16:creationId xmlns:a16="http://schemas.microsoft.com/office/drawing/2014/main" id="{74B09253-B768-44D2-98D3-F25955930751}"/>
              </a:ext>
            </a:extLst>
          </p:cNvPr>
          <p:cNvSpPr txBox="1"/>
          <p:nvPr/>
        </p:nvSpPr>
        <p:spPr>
          <a:xfrm>
            <a:off x="4492009" y="3148808"/>
            <a:ext cx="112562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DCM 2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(111)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: 12 – 33 keV</a:t>
            </a:r>
            <a:endParaRPr/>
          </a:p>
        </p:txBody>
      </p:sp>
      <p:sp>
        <p:nvSpPr>
          <p:cNvPr id="60" name="Google Shape;155;p5">
            <a:extLst>
              <a:ext uri="{FF2B5EF4-FFF2-40B4-BE49-F238E27FC236}">
                <a16:creationId xmlns:a16="http://schemas.microsoft.com/office/drawing/2014/main" id="{C8781107-AF9E-41A0-A1E7-557B9C7829B7}"/>
              </a:ext>
            </a:extLst>
          </p:cNvPr>
          <p:cNvSpPr/>
          <p:nvPr/>
        </p:nvSpPr>
        <p:spPr>
          <a:xfrm rot="20700000">
            <a:off x="2533661" y="2261760"/>
            <a:ext cx="703924" cy="121237"/>
          </a:xfrm>
          <a:prstGeom prst="cube">
            <a:avLst>
              <a:gd name="adj" fmla="val 54279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61" name="Google Shape;156;p5">
            <a:extLst>
              <a:ext uri="{FF2B5EF4-FFF2-40B4-BE49-F238E27FC236}">
                <a16:creationId xmlns:a16="http://schemas.microsoft.com/office/drawing/2014/main" id="{C4A90BB4-0207-490C-B746-354F7C115E73}"/>
              </a:ext>
            </a:extLst>
          </p:cNvPr>
          <p:cNvCxnSpPr/>
          <p:nvPr/>
        </p:nvCxnSpPr>
        <p:spPr>
          <a:xfrm>
            <a:off x="9481227" y="1994419"/>
            <a:ext cx="0" cy="119216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2" name="Google Shape;157;p5">
            <a:extLst>
              <a:ext uri="{FF2B5EF4-FFF2-40B4-BE49-F238E27FC236}">
                <a16:creationId xmlns:a16="http://schemas.microsoft.com/office/drawing/2014/main" id="{63DBCBA3-8338-4ECD-A6EC-B7A9DA819760}"/>
              </a:ext>
            </a:extLst>
          </p:cNvPr>
          <p:cNvSpPr txBox="1"/>
          <p:nvPr/>
        </p:nvSpPr>
        <p:spPr>
          <a:xfrm>
            <a:off x="8896371" y="3148808"/>
            <a:ext cx="186621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stage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bearing rotation stage</a:t>
            </a:r>
            <a:endParaRPr/>
          </a:p>
        </p:txBody>
      </p:sp>
      <p:sp>
        <p:nvSpPr>
          <p:cNvPr id="63" name="Google Shape;158;p5">
            <a:extLst>
              <a:ext uri="{FF2B5EF4-FFF2-40B4-BE49-F238E27FC236}">
                <a16:creationId xmlns:a16="http://schemas.microsoft.com/office/drawing/2014/main" id="{3312509D-A19F-4A9D-B157-632F093B7B69}"/>
              </a:ext>
            </a:extLst>
          </p:cNvPr>
          <p:cNvSpPr txBox="1"/>
          <p:nvPr/>
        </p:nvSpPr>
        <p:spPr>
          <a:xfrm>
            <a:off x="8487826" y="883925"/>
            <a:ext cx="1778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sCMOS Camera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Pco.Edge 5.5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Hamamatsu Fusion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-"/>
            </a:pPr>
            <a:r>
              <a:rPr lang="en-US" sz="1050" b="1">
                <a:solidFill>
                  <a:schemeClr val="dk1"/>
                </a:solidFill>
              </a:rPr>
              <a:t>2x, 5x</a:t>
            </a: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10x, 20x, 40x</a:t>
            </a:r>
            <a:endParaRPr/>
          </a:p>
        </p:txBody>
      </p:sp>
      <p:sp>
        <p:nvSpPr>
          <p:cNvPr id="64" name="Google Shape;159;p5">
            <a:extLst>
              <a:ext uri="{FF2B5EF4-FFF2-40B4-BE49-F238E27FC236}">
                <a16:creationId xmlns:a16="http://schemas.microsoft.com/office/drawing/2014/main" id="{83E0AB3E-170A-43C0-867E-ECD204B97910}"/>
              </a:ext>
            </a:extLst>
          </p:cNvPr>
          <p:cNvSpPr/>
          <p:nvPr/>
        </p:nvSpPr>
        <p:spPr>
          <a:xfrm>
            <a:off x="1675556" y="2459205"/>
            <a:ext cx="132503" cy="297435"/>
          </a:xfrm>
          <a:prstGeom prst="cube">
            <a:avLst>
              <a:gd name="adj" fmla="val 68182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5" name="Google Shape;160;p5">
            <a:extLst>
              <a:ext uri="{FF2B5EF4-FFF2-40B4-BE49-F238E27FC236}">
                <a16:creationId xmlns:a16="http://schemas.microsoft.com/office/drawing/2014/main" id="{C63EE637-1A21-4718-B47F-6BED9EFFFED9}"/>
              </a:ext>
            </a:extLst>
          </p:cNvPr>
          <p:cNvSpPr/>
          <p:nvPr/>
        </p:nvSpPr>
        <p:spPr>
          <a:xfrm>
            <a:off x="1622555" y="2704451"/>
            <a:ext cx="132503" cy="297435"/>
          </a:xfrm>
          <a:prstGeom prst="cube">
            <a:avLst>
              <a:gd name="adj" fmla="val 68182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6" name="Google Shape;161;p5">
            <a:extLst>
              <a:ext uri="{FF2B5EF4-FFF2-40B4-BE49-F238E27FC236}">
                <a16:creationId xmlns:a16="http://schemas.microsoft.com/office/drawing/2014/main" id="{82C4F1F7-CC3B-49ED-BCFE-1605A968DA05}"/>
              </a:ext>
            </a:extLst>
          </p:cNvPr>
          <p:cNvSpPr txBox="1"/>
          <p:nvPr/>
        </p:nvSpPr>
        <p:spPr>
          <a:xfrm>
            <a:off x="5482564" y="1898740"/>
            <a:ext cx="37221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Slit</a:t>
            </a:r>
            <a:endParaRPr sz="105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7" name="Google Shape;162;p5">
            <a:extLst>
              <a:ext uri="{FF2B5EF4-FFF2-40B4-BE49-F238E27FC236}">
                <a16:creationId xmlns:a16="http://schemas.microsoft.com/office/drawing/2014/main" id="{450E9B4D-691D-4647-A712-26139040EA7C}"/>
              </a:ext>
            </a:extLst>
          </p:cNvPr>
          <p:cNvSpPr/>
          <p:nvPr/>
        </p:nvSpPr>
        <p:spPr>
          <a:xfrm>
            <a:off x="5562251" y="2370254"/>
            <a:ext cx="132503" cy="297435"/>
          </a:xfrm>
          <a:prstGeom prst="cube">
            <a:avLst>
              <a:gd name="adj" fmla="val 68182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8" name="Google Shape;163;p5">
            <a:extLst>
              <a:ext uri="{FF2B5EF4-FFF2-40B4-BE49-F238E27FC236}">
                <a16:creationId xmlns:a16="http://schemas.microsoft.com/office/drawing/2014/main" id="{B76846C1-0892-4393-B308-BD81C742657D}"/>
              </a:ext>
            </a:extLst>
          </p:cNvPr>
          <p:cNvSpPr/>
          <p:nvPr/>
        </p:nvSpPr>
        <p:spPr>
          <a:xfrm>
            <a:off x="5509249" y="2615500"/>
            <a:ext cx="132503" cy="297435"/>
          </a:xfrm>
          <a:prstGeom prst="cube">
            <a:avLst>
              <a:gd name="adj" fmla="val 68182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9" name="Google Shape;164;p5">
            <a:extLst>
              <a:ext uri="{FF2B5EF4-FFF2-40B4-BE49-F238E27FC236}">
                <a16:creationId xmlns:a16="http://schemas.microsoft.com/office/drawing/2014/main" id="{569EC621-CD88-4D5E-9C3F-CB41AA66DFBE}"/>
              </a:ext>
            </a:extLst>
          </p:cNvPr>
          <p:cNvSpPr txBox="1"/>
          <p:nvPr/>
        </p:nvSpPr>
        <p:spPr>
          <a:xfrm>
            <a:off x="1477557" y="2177545"/>
            <a:ext cx="49564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LMM</a:t>
            </a:r>
            <a:endParaRPr sz="105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70" name="Google Shape;165;p5" descr="https://lh7-rt.googleusercontent.com/slidesz/AGV_vUcRC84TnOTO0T3PqM4rjWl6MTkrojQgL12oVvsHDywAtJj16e8JCv-YxXtFJl08vMdGwNoDCRM5qcPSxMbn1kGynIz1ueQvggcs1YjzYFUomZWij163IcEkZk3_T6S18ufqmn5-6fJ8ZLx9_eXJsq7v3MasgF5c1u0tkVFTZbZ8eJXRYeqvEw=s2048?key=Q00wD0IHFz6edQrwyOz6fQ">
            <a:extLst>
              <a:ext uri="{FF2B5EF4-FFF2-40B4-BE49-F238E27FC236}">
                <a16:creationId xmlns:a16="http://schemas.microsoft.com/office/drawing/2014/main" id="{619874B9-891A-424B-8F6C-01E8610610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3057" y="4066003"/>
            <a:ext cx="4563329" cy="256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166;p5" descr="https://lh7-rt.googleusercontent.com/slidesz/AGV_vUei214Jwmnp9AMYoDU-AH0WrqOXyVKaFlS6JeXLGbmrj17_6JNnuNK_WiLppV_gws6HUnxBPhuvApTMxaCUXSyBs8MmVLRQH7tWPpUWlXKMdqkfQlElHA6UCDZ70CyxyiNwLkSWhpa3KUmNeDTED4W7hItTV8DhUKJEhzgsgnxjqvFar5DpMNg=s2048?key=Q00wD0IHFz6edQrwyOz6fQ">
            <a:extLst>
              <a:ext uri="{FF2B5EF4-FFF2-40B4-BE49-F238E27FC236}">
                <a16:creationId xmlns:a16="http://schemas.microsoft.com/office/drawing/2014/main" id="{011D9DE9-8ADE-47C7-806D-BF98993D5F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1944" y="4302111"/>
            <a:ext cx="1156454" cy="104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76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" y="891540"/>
            <a:ext cx="11540490" cy="56013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Chamber manufacturing and vacuum test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DAQ (Camera) interface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Gas injection test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BL-6C white beam ray-tracing</a:t>
            </a:r>
          </a:p>
          <a:p>
            <a:pPr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(Optional) Confirm applicability of motorized stage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Replace with beam adjustment</a:t>
            </a:r>
          </a:p>
          <a:p>
            <a:pPr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(Optional) Cooperation with Survey/Alignment team </a:t>
            </a:r>
            <a:b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        Ray-tracing (Beam based alignment)</a:t>
            </a:r>
          </a:p>
          <a:p>
            <a:pPr>
              <a:lnSpc>
                <a:spcPct val="100000"/>
              </a:lnSpc>
            </a:pPr>
            <a:endParaRPr lang="en-US" altLang="ko-KR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Procedure</a:t>
            </a:r>
          </a:p>
          <a:p>
            <a:pPr>
              <a:lnSpc>
                <a:spcPct val="100000"/>
              </a:lnSpc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Completion of the chamber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Preliminary test (Gas, Pumping, Beam tuning, etc.)</a:t>
            </a:r>
            <a:b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White beam ray-tracing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Installing in BL-6C</a:t>
            </a:r>
            <a:b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PBPM and beam alignment</a:t>
            </a:r>
            <a:b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Experiment: 12/16 (Mon) to 12/19 (Thu)</a:t>
            </a:r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381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Preliminary preparations</a:t>
            </a:r>
          </a:p>
        </p:txBody>
      </p:sp>
    </p:spTree>
    <p:extLst>
      <p:ext uri="{BB962C8B-B14F-4D97-AF65-F5344CB8AC3E}">
        <p14:creationId xmlns:p14="http://schemas.microsoft.com/office/powerpoint/2010/main" val="109365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4;g2f2b426de1c_0_88">
            <a:extLst>
              <a:ext uri="{FF2B5EF4-FFF2-40B4-BE49-F238E27FC236}">
                <a16:creationId xmlns:a16="http://schemas.microsoft.com/office/drawing/2014/main" id="{1BCEB02D-0A34-4A83-B9D0-D89D3F0C777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66723" y="2974694"/>
            <a:ext cx="2719128" cy="2719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" y="891540"/>
            <a:ext cx="11540490" cy="56013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Gas pressure optimization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Measure signal intensity and PSF according to gas species (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, Res. gas) and pressure.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Electrical control of gas pressure (MFC) is required? (Stability, automation of the measurement process).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Beam size and position measurement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Measure performance of beam size (profile) and position monitoring.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Verify magnification correction method (Calibration method).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Measure point spread function.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495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Detailed experimental procedure</a:t>
            </a:r>
          </a:p>
        </p:txBody>
      </p:sp>
      <p:sp>
        <p:nvSpPr>
          <p:cNvPr id="4" name="Google Shape;188;g2f2b426de1c_0_56">
            <a:extLst>
              <a:ext uri="{FF2B5EF4-FFF2-40B4-BE49-F238E27FC236}">
                <a16:creationId xmlns:a16="http://schemas.microsoft.com/office/drawing/2014/main" id="{A1CBB054-5149-498A-A55D-6F4A0971F382}"/>
              </a:ext>
            </a:extLst>
          </p:cNvPr>
          <p:cNvSpPr/>
          <p:nvPr/>
        </p:nvSpPr>
        <p:spPr>
          <a:xfrm>
            <a:off x="1912370" y="3894053"/>
            <a:ext cx="2551800" cy="2551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" name="Google Shape;189;g2f2b426de1c_0_56">
            <a:extLst>
              <a:ext uri="{FF2B5EF4-FFF2-40B4-BE49-F238E27FC236}">
                <a16:creationId xmlns:a16="http://schemas.microsoft.com/office/drawing/2014/main" id="{62472CC9-67A6-4328-9BEF-A00FBDDA2718}"/>
              </a:ext>
            </a:extLst>
          </p:cNvPr>
          <p:cNvSpPr/>
          <p:nvPr/>
        </p:nvSpPr>
        <p:spPr>
          <a:xfrm>
            <a:off x="2336519" y="4349626"/>
            <a:ext cx="1640700" cy="164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" name="Google Shape;190;g2f2b426de1c_0_56">
            <a:extLst>
              <a:ext uri="{FF2B5EF4-FFF2-40B4-BE49-F238E27FC236}">
                <a16:creationId xmlns:a16="http://schemas.microsoft.com/office/drawing/2014/main" id="{96C13C39-1259-4C82-ADC2-2CC8F37FE692}"/>
              </a:ext>
            </a:extLst>
          </p:cNvPr>
          <p:cNvSpPr/>
          <p:nvPr/>
        </p:nvSpPr>
        <p:spPr>
          <a:xfrm>
            <a:off x="1903170" y="3910690"/>
            <a:ext cx="914400" cy="914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8" name="Google Shape;191;g2f2b426de1c_0_56">
            <a:extLst>
              <a:ext uri="{FF2B5EF4-FFF2-40B4-BE49-F238E27FC236}">
                <a16:creationId xmlns:a16="http://schemas.microsoft.com/office/drawing/2014/main" id="{9855D721-03E3-43DC-ADE4-F37A042670D1}"/>
              </a:ext>
            </a:extLst>
          </p:cNvPr>
          <p:cNvCxnSpPr/>
          <p:nvPr/>
        </p:nvCxnSpPr>
        <p:spPr>
          <a:xfrm>
            <a:off x="1816670" y="6541540"/>
            <a:ext cx="274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9" name="Google Shape;192;g2f2b426de1c_0_56">
            <a:extLst>
              <a:ext uri="{FF2B5EF4-FFF2-40B4-BE49-F238E27FC236}">
                <a16:creationId xmlns:a16="http://schemas.microsoft.com/office/drawing/2014/main" id="{719C8BFC-7C53-4FB7-BA23-5F001F675244}"/>
              </a:ext>
            </a:extLst>
          </p:cNvPr>
          <p:cNvSpPr/>
          <p:nvPr/>
        </p:nvSpPr>
        <p:spPr>
          <a:xfrm>
            <a:off x="2336520" y="4344040"/>
            <a:ext cx="47700" cy="477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" name="Google Shape;193;g2f2b426de1c_0_56">
            <a:extLst>
              <a:ext uri="{FF2B5EF4-FFF2-40B4-BE49-F238E27FC236}">
                <a16:creationId xmlns:a16="http://schemas.microsoft.com/office/drawing/2014/main" id="{A3CB614B-F56E-4F19-8E2A-B57E6B05C9FE}"/>
              </a:ext>
            </a:extLst>
          </p:cNvPr>
          <p:cNvSpPr/>
          <p:nvPr/>
        </p:nvSpPr>
        <p:spPr>
          <a:xfrm>
            <a:off x="2064120" y="4071640"/>
            <a:ext cx="592500" cy="592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" name="Google Shape;194;g2f2b426de1c_0_56">
            <a:extLst>
              <a:ext uri="{FF2B5EF4-FFF2-40B4-BE49-F238E27FC236}">
                <a16:creationId xmlns:a16="http://schemas.microsoft.com/office/drawing/2014/main" id="{0FF7703F-0195-43B0-89B2-07C9A8531AA6}"/>
              </a:ext>
            </a:extLst>
          </p:cNvPr>
          <p:cNvSpPr/>
          <p:nvPr/>
        </p:nvSpPr>
        <p:spPr>
          <a:xfrm>
            <a:off x="2207520" y="4215040"/>
            <a:ext cx="305700" cy="305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" name="Google Shape;195;g2f2b426de1c_0_56">
            <a:extLst>
              <a:ext uri="{FF2B5EF4-FFF2-40B4-BE49-F238E27FC236}">
                <a16:creationId xmlns:a16="http://schemas.microsoft.com/office/drawing/2014/main" id="{14AE7851-619E-4DBF-BCF1-0EA8AFF2735E}"/>
              </a:ext>
            </a:extLst>
          </p:cNvPr>
          <p:cNvSpPr txBox="1"/>
          <p:nvPr/>
        </p:nvSpPr>
        <p:spPr>
          <a:xfrm>
            <a:off x="2402557" y="6509512"/>
            <a:ext cx="2413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Window (Φ12 mm)</a:t>
            </a:r>
            <a:endParaRPr sz="15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" name="Google Shape;196;g2f2b426de1c_0_56">
            <a:extLst>
              <a:ext uri="{FF2B5EF4-FFF2-40B4-BE49-F238E27FC236}">
                <a16:creationId xmlns:a16="http://schemas.microsoft.com/office/drawing/2014/main" id="{ADC71C7C-216C-4A9E-B316-4C7B4519D826}"/>
              </a:ext>
            </a:extLst>
          </p:cNvPr>
          <p:cNvSpPr/>
          <p:nvPr/>
        </p:nvSpPr>
        <p:spPr>
          <a:xfrm>
            <a:off x="2279120" y="3910690"/>
            <a:ext cx="914400" cy="914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" name="Google Shape;197;g2f2b426de1c_0_56">
            <a:extLst>
              <a:ext uri="{FF2B5EF4-FFF2-40B4-BE49-F238E27FC236}">
                <a16:creationId xmlns:a16="http://schemas.microsoft.com/office/drawing/2014/main" id="{020709C7-1633-4CA4-928B-4E1917A4CB7D}"/>
              </a:ext>
            </a:extLst>
          </p:cNvPr>
          <p:cNvSpPr/>
          <p:nvPr/>
        </p:nvSpPr>
        <p:spPr>
          <a:xfrm>
            <a:off x="2712470" y="4344040"/>
            <a:ext cx="47700" cy="477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" name="Google Shape;198;g2f2b426de1c_0_56">
            <a:extLst>
              <a:ext uri="{FF2B5EF4-FFF2-40B4-BE49-F238E27FC236}">
                <a16:creationId xmlns:a16="http://schemas.microsoft.com/office/drawing/2014/main" id="{F88DEC19-B973-456C-82AC-EC97CA7D2E52}"/>
              </a:ext>
            </a:extLst>
          </p:cNvPr>
          <p:cNvSpPr/>
          <p:nvPr/>
        </p:nvSpPr>
        <p:spPr>
          <a:xfrm>
            <a:off x="2440070" y="4071640"/>
            <a:ext cx="592500" cy="592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" name="Google Shape;199;g2f2b426de1c_0_56">
            <a:extLst>
              <a:ext uri="{FF2B5EF4-FFF2-40B4-BE49-F238E27FC236}">
                <a16:creationId xmlns:a16="http://schemas.microsoft.com/office/drawing/2014/main" id="{137E19F1-C86E-4B00-B651-09C8AC56FF1A}"/>
              </a:ext>
            </a:extLst>
          </p:cNvPr>
          <p:cNvSpPr/>
          <p:nvPr/>
        </p:nvSpPr>
        <p:spPr>
          <a:xfrm>
            <a:off x="2583470" y="4215040"/>
            <a:ext cx="305700" cy="305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7" name="Google Shape;200;g2f2b426de1c_0_56">
            <a:extLst>
              <a:ext uri="{FF2B5EF4-FFF2-40B4-BE49-F238E27FC236}">
                <a16:creationId xmlns:a16="http://schemas.microsoft.com/office/drawing/2014/main" id="{5107A891-D743-40A7-924B-585A2D637705}"/>
              </a:ext>
            </a:extLst>
          </p:cNvPr>
          <p:cNvCxnSpPr/>
          <p:nvPr/>
        </p:nvCxnSpPr>
        <p:spPr>
          <a:xfrm>
            <a:off x="1602420" y="3910690"/>
            <a:ext cx="0" cy="9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" name="Google Shape;201;g2f2b426de1c_0_56">
            <a:extLst>
              <a:ext uri="{FF2B5EF4-FFF2-40B4-BE49-F238E27FC236}">
                <a16:creationId xmlns:a16="http://schemas.microsoft.com/office/drawing/2014/main" id="{330E06BE-0761-4DF0-A333-CD8D11ABC9B4}"/>
              </a:ext>
            </a:extLst>
          </p:cNvPr>
          <p:cNvSpPr txBox="1"/>
          <p:nvPr/>
        </p:nvSpPr>
        <p:spPr>
          <a:xfrm>
            <a:off x="236220" y="4047940"/>
            <a:ext cx="123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Beam size</a:t>
            </a:r>
            <a:br>
              <a:rPr lang="en-US" sz="15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</a:br>
            <a:r>
              <a:rPr lang="en-US" sz="15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0.1 ~ 6 mm</a:t>
            </a:r>
            <a:endParaRPr sz="15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9" name="Google Shape;202;g2f2b426de1c_0_56">
            <a:extLst>
              <a:ext uri="{FF2B5EF4-FFF2-40B4-BE49-F238E27FC236}">
                <a16:creationId xmlns:a16="http://schemas.microsoft.com/office/drawing/2014/main" id="{6FB376E6-467E-46F4-BCCC-5C070200DC59}"/>
              </a:ext>
            </a:extLst>
          </p:cNvPr>
          <p:cNvCxnSpPr/>
          <p:nvPr/>
        </p:nvCxnSpPr>
        <p:spPr>
          <a:xfrm>
            <a:off x="2416345" y="3864522"/>
            <a:ext cx="39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203;g2f2b426de1c_0_56">
            <a:extLst>
              <a:ext uri="{FF2B5EF4-FFF2-40B4-BE49-F238E27FC236}">
                <a16:creationId xmlns:a16="http://schemas.microsoft.com/office/drawing/2014/main" id="{07EF8A37-5DC3-4E40-AB80-4B093F8CD767}"/>
              </a:ext>
            </a:extLst>
          </p:cNvPr>
          <p:cNvSpPr txBox="1"/>
          <p:nvPr/>
        </p:nvSpPr>
        <p:spPr>
          <a:xfrm>
            <a:off x="2110070" y="3483472"/>
            <a:ext cx="1204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Position</a:t>
            </a:r>
            <a:endParaRPr sz="15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2" name="Google Shape;215;g2f2b426de1c_0_88">
            <a:extLst>
              <a:ext uri="{FF2B5EF4-FFF2-40B4-BE49-F238E27FC236}">
                <a16:creationId xmlns:a16="http://schemas.microsoft.com/office/drawing/2014/main" id="{11C80D7E-6DFE-4557-BF7D-52430842D6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1485" y="5670445"/>
            <a:ext cx="2849944" cy="12046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20;g2f2b426de1c_0_88">
            <a:extLst>
              <a:ext uri="{FF2B5EF4-FFF2-40B4-BE49-F238E27FC236}">
                <a16:creationId xmlns:a16="http://schemas.microsoft.com/office/drawing/2014/main" id="{1A897FCF-8FCA-408B-AB01-2F7AF9E49B98}"/>
              </a:ext>
            </a:extLst>
          </p:cNvPr>
          <p:cNvSpPr txBox="1">
            <a:spLocks/>
          </p:cNvSpPr>
          <p:nvPr/>
        </p:nvSpPr>
        <p:spPr>
          <a:xfrm>
            <a:off x="5791838" y="3218274"/>
            <a:ext cx="2356802" cy="55604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indent="0">
              <a:buSzPts val="1700"/>
              <a:buNone/>
            </a:pPr>
            <a:r>
              <a:rPr lang="en-US" altLang="ko-KR" sz="1700" b="1" dirty="0">
                <a:latin typeface="Arial" panose="020B0604020202020204" pitchFamily="34" charset="0"/>
                <a:cs typeface="Arial" panose="020B0604020202020204" pitchFamily="34" charset="0"/>
              </a:rPr>
              <a:t>PSF measurement</a:t>
            </a:r>
            <a:endParaRPr lang="ko-KR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oogle Shape;217;g2f2b426de1c_0_88">
            <a:extLst>
              <a:ext uri="{FF2B5EF4-FFF2-40B4-BE49-F238E27FC236}">
                <a16:creationId xmlns:a16="http://schemas.microsoft.com/office/drawing/2014/main" id="{AACABB6D-BB1A-44C6-929C-B74162F82E5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2196" y="1941580"/>
            <a:ext cx="3212430" cy="240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19;g2f2b426de1c_0_88">
            <a:extLst>
              <a:ext uri="{FF2B5EF4-FFF2-40B4-BE49-F238E27FC236}">
                <a16:creationId xmlns:a16="http://schemas.microsoft.com/office/drawing/2014/main" id="{E6AFABCC-23BF-4DA7-8851-9C6F16EA05F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2196" y="4297474"/>
            <a:ext cx="3212429" cy="2411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87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" y="891540"/>
            <a:ext cx="11540490" cy="560133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3. (Optional)</a:t>
            </a:r>
            <a:r>
              <a:rPr lang="ko-K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ko-KR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energy: Mono energetic beam profile measurement.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4. (Optional) Photon flux: Test signal intensity changes proportional to beam intensity. </a:t>
            </a:r>
            <a:b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     → Verify the applicability of the beam intensity monitor.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495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Detailed experimental procedure</a:t>
            </a:r>
          </a:p>
        </p:txBody>
      </p:sp>
      <p:pic>
        <p:nvPicPr>
          <p:cNvPr id="26" name="Google Shape;226;g2f2b426de1c_0_19">
            <a:extLst>
              <a:ext uri="{FF2B5EF4-FFF2-40B4-BE49-F238E27FC236}">
                <a16:creationId xmlns:a16="http://schemas.microsoft.com/office/drawing/2014/main" id="{91F00FD1-B4CA-45E6-891B-CD4A60FADAB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7816" y="3238020"/>
            <a:ext cx="3979214" cy="302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27;g2f2b426de1c_0_19">
            <a:extLst>
              <a:ext uri="{FF2B5EF4-FFF2-40B4-BE49-F238E27FC236}">
                <a16:creationId xmlns:a16="http://schemas.microsoft.com/office/drawing/2014/main" id="{9336B180-2C5B-4730-BEBA-2EC4A3CCF6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970" y="3219801"/>
            <a:ext cx="3979215" cy="304760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30;g2f2b426de1c_0_19">
            <a:extLst>
              <a:ext uri="{FF2B5EF4-FFF2-40B4-BE49-F238E27FC236}">
                <a16:creationId xmlns:a16="http://schemas.microsoft.com/office/drawing/2014/main" id="{EFCA4802-E4B1-4964-8C20-36D49B0F4A6F}"/>
              </a:ext>
            </a:extLst>
          </p:cNvPr>
          <p:cNvSpPr txBox="1"/>
          <p:nvPr/>
        </p:nvSpPr>
        <p:spPr>
          <a:xfrm>
            <a:off x="2009125" y="3250676"/>
            <a:ext cx="157272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1st harmonic</a:t>
            </a:r>
            <a:br>
              <a:rPr lang="en-US" sz="16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</a:br>
            <a:r>
              <a:rPr lang="en-US" sz="16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(1955 eV)</a:t>
            </a:r>
            <a:endParaRPr sz="16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" name="Google Shape;231;g2f2b426de1c_0_19">
            <a:extLst>
              <a:ext uri="{FF2B5EF4-FFF2-40B4-BE49-F238E27FC236}">
                <a16:creationId xmlns:a16="http://schemas.microsoft.com/office/drawing/2014/main" id="{F634B138-BFB7-41AE-83D6-A9039C4997DF}"/>
              </a:ext>
            </a:extLst>
          </p:cNvPr>
          <p:cNvSpPr txBox="1"/>
          <p:nvPr/>
        </p:nvSpPr>
        <p:spPr>
          <a:xfrm>
            <a:off x="6891970" y="3238024"/>
            <a:ext cx="207081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 keV</a:t>
            </a:r>
            <a:endParaRPr sz="1600" dirty="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314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14F65-DF3C-47B0-B88F-860E2EEE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" y="891540"/>
            <a:ext cx="11540490" cy="5601335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signal strength</a:t>
            </a:r>
          </a:p>
          <a:p>
            <a:pPr marL="742950" lvl="1" indent="-28575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Photon-gas interaction</a:t>
            </a:r>
          </a:p>
          <a:p>
            <a:pPr marL="742950" lvl="1" indent="-28575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Spectral photon flux</a:t>
            </a:r>
          </a:p>
          <a:p>
            <a:pPr marL="742950" lvl="1" indent="-28575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</a:p>
          <a:p>
            <a:pPr marL="742950" lvl="1" indent="-285750"/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Transverse spread</a:t>
            </a:r>
          </a:p>
          <a:p>
            <a:pPr marL="800100" lvl="1" indent="-34290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Space charge effect</a:t>
            </a:r>
          </a:p>
          <a:p>
            <a:pPr marL="800100" lvl="1" indent="-34290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Thermal energy</a:t>
            </a:r>
          </a:p>
          <a:p>
            <a:pPr marL="800100" lvl="1" indent="-342900"/>
            <a:endParaRPr lang="en-US" altLang="ko-K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error</a:t>
            </a:r>
          </a:p>
          <a:p>
            <a:pPr marL="800100" lvl="1" indent="-342900"/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estimation</a:t>
            </a:r>
          </a:p>
          <a:p>
            <a:pPr marL="800100" lvl="1" indent="-342900"/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E483F-CFAC-4BD1-9165-EFE0AF95AE26}"/>
              </a:ext>
            </a:extLst>
          </p:cNvPr>
          <p:cNvSpPr txBox="1"/>
          <p:nvPr/>
        </p:nvSpPr>
        <p:spPr>
          <a:xfrm>
            <a:off x="186273" y="169307"/>
            <a:ext cx="3397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ko-K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</a:p>
        </p:txBody>
      </p:sp>
    </p:spTree>
    <p:extLst>
      <p:ext uri="{BB962C8B-B14F-4D97-AF65-F5344CB8AC3E}">
        <p14:creationId xmlns:p14="http://schemas.microsoft.com/office/powerpoint/2010/main" val="130623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80061</TotalTime>
  <Words>1389</Words>
  <Application>Microsoft Office PowerPoint</Application>
  <PresentationFormat>와이드스크린</PresentationFormat>
  <Paragraphs>287</Paragraphs>
  <Slides>23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맑은 고딕</vt:lpstr>
      <vt:lpstr>맑은 고딕</vt:lpstr>
      <vt:lpstr>함초롬바탕</vt:lpstr>
      <vt:lpstr>Arial</vt:lpstr>
      <vt:lpstr>Cambria Math</vt:lpstr>
      <vt:lpstr>Wingdings</vt:lpstr>
      <vt:lpstr>Office 테마</vt:lpstr>
      <vt:lpstr>Research Progress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송우진(첨단원자력공학부)</dc:creator>
  <cp:lastModifiedBy>송우진(첨단원자력공학부)</cp:lastModifiedBy>
  <cp:revision>406</cp:revision>
  <dcterms:created xsi:type="dcterms:W3CDTF">2024-05-07T14:33:29Z</dcterms:created>
  <dcterms:modified xsi:type="dcterms:W3CDTF">2024-10-31T08:57:20Z</dcterms:modified>
</cp:coreProperties>
</file>