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1" r:id="rId5"/>
    <p:sldId id="308" r:id="rId6"/>
    <p:sldId id="300" r:id="rId7"/>
    <p:sldId id="262" r:id="rId8"/>
    <p:sldId id="259" r:id="rId9"/>
    <p:sldId id="263" r:id="rId10"/>
    <p:sldId id="264" r:id="rId11"/>
    <p:sldId id="265" r:id="rId12"/>
    <p:sldId id="266" r:id="rId13"/>
    <p:sldId id="302" r:id="rId14"/>
    <p:sldId id="304" r:id="rId15"/>
    <p:sldId id="305" r:id="rId16"/>
    <p:sldId id="306" r:id="rId17"/>
    <p:sldId id="307" r:id="rId18"/>
    <p:sldId id="267" r:id="rId19"/>
    <p:sldId id="268" r:id="rId20"/>
    <p:sldId id="271" r:id="rId21"/>
    <p:sldId id="272" r:id="rId22"/>
    <p:sldId id="273" r:id="rId23"/>
    <p:sldId id="274" r:id="rId24"/>
    <p:sldId id="275" r:id="rId25"/>
    <p:sldId id="276" r:id="rId26"/>
    <p:sldId id="282" r:id="rId27"/>
    <p:sldId id="283" r:id="rId28"/>
    <p:sldId id="286" r:id="rId29"/>
    <p:sldId id="277" r:id="rId30"/>
    <p:sldId id="278" r:id="rId31"/>
    <p:sldId id="284" r:id="rId32"/>
    <p:sldId id="285" r:id="rId33"/>
    <p:sldId id="279" r:id="rId34"/>
    <p:sldId id="280" r:id="rId35"/>
    <p:sldId id="281" r:id="rId36"/>
    <p:sldId id="269" r:id="rId37"/>
    <p:sldId id="270" r:id="rId38"/>
    <p:sldId id="260" r:id="rId39"/>
    <p:sldId id="292" r:id="rId40"/>
    <p:sldId id="293" r:id="rId41"/>
    <p:sldId id="294" r:id="rId42"/>
    <p:sldId id="295" r:id="rId43"/>
    <p:sldId id="298" r:id="rId44"/>
    <p:sldId id="296" r:id="rId45"/>
    <p:sldId id="299" r:id="rId46"/>
    <p:sldId id="261" r:id="rId47"/>
    <p:sldId id="287" r:id="rId48"/>
    <p:sldId id="288" r:id="rId49"/>
    <p:sldId id="289" r:id="rId50"/>
    <p:sldId id="291" r:id="rId51"/>
    <p:sldId id="290" r:id="rId52"/>
    <p:sldId id="309" r:id="rId5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6" autoAdjust="0"/>
    <p:restoredTop sz="94660"/>
  </p:normalViewPr>
  <p:slideViewPr>
    <p:cSldViewPr snapToGrid="0">
      <p:cViewPr varScale="1">
        <p:scale>
          <a:sx n="90" d="100"/>
          <a:sy n="90" d="100"/>
        </p:scale>
        <p:origin x="99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3FCF1D-3587-47B4-BFF4-71BD300BF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26303A-5FCE-47F2-A354-C2ED4C9E6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FFBACE9-7D93-4D5D-9576-4D1B9F8F0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87DD53-0C26-4BD4-B9BB-C1DC2947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1401DAD-D8A2-4D98-80C7-ADB7D2B0D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2799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7D10AB-7E55-4269-B378-BEDC2891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81AB563-5181-412A-A6BD-9D5A8D55C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7192D5D-79B6-4DD5-AAF8-3019E9E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00B53F-DDF9-4D7C-B273-58A8D21F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4FAEC98-FE90-4776-A8B1-1030F32D9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237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5966D2E-0F6C-4D57-A8D9-52957FE81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8A0A139-E42F-4DFA-940C-EF8051D55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3DBB96-B7B3-4117-8907-8F3711D83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309651-EC23-47DD-BEE9-C9EFDCF0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6D59741-7C74-4195-A60C-0E8AB9D4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119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577B79-80CE-4EED-A94A-D29F2C8C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45A3EE3-6A0D-4C28-B806-C37A492AA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B453AB9-E676-4861-9F4F-023D297B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9B20293-C93D-41DE-A671-F974462E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2629D84-F4E5-460E-9280-088B89A5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017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15317A-2A46-451D-B73E-ABD1A1661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F8F8B0F-749C-4F1A-8FEF-7B68C3E96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16FEECB-F005-4C0F-9D3E-1D370D80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5F1B02A-56DF-4B3C-8D24-3DB50E24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B2B3E5B-9134-4692-819E-EC3DA7AB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968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8C7283-EF58-4365-98EF-03733020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127CD8F-0D56-4860-B6D4-7F5FF5E26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95E1F74-5C28-417C-8727-BD807DFC9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2677E23-FACA-4F2E-946B-D51958EAA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24CEF89-F8F7-4095-9C32-0D81D3A9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CCB8656-F3AF-4E75-9A04-A02EE173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52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B4D661-3AD7-4798-A527-E42FFC4B5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94D72CC-A9C6-4297-B435-1CC6C5BFF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E7B4E97-88FE-4A7D-9880-ADB826D0E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9E656BD-36EF-42E3-9AB7-465DB214F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8BF9CE3-CF30-4264-88AD-06A77BCBD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4207CE8-BCD7-4173-B3BB-B2C0A81D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E1AF30E-706F-4D0C-A05D-9F3C189E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AB6FD01-72B7-4B3B-8687-0CD8FD81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456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4595C5-6B1C-494F-8ADA-703166387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2CE1AEC-B3DF-419B-9670-9D14B3A5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3B491A8-BD3B-421E-B277-F42BA79D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0FE664-0D0D-4722-BD6E-0727DD13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1305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AD1A077-DFD7-407D-A8ED-2BC15E568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9580305-2282-4772-B3EE-39CF16347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1F7918E-6712-41E0-9B30-67EF7D67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76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84DCF4-0A40-4B75-A892-360A7398B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A8FFE6-77FD-4013-B60F-6DCD6E5FE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C04F8D-6727-41EA-BFB4-7C96ABAEE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4783A5-040D-4D97-9EEB-91F90EA0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80DF0F0-7CDA-4631-8132-214B6963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8F9880-8764-4EFC-9A67-3B1B928E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937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10B5-1477-4A7B-8FE2-3073FCA4D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CB0EA2B-E371-46AE-AD29-CAD3D219B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7DFAAA-9C13-4E6F-B9EC-AE813E677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89FB039-0E4D-4B91-9E0C-5DA888F6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27B4F98-8005-438F-83F9-A6081E13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CF87207-16F0-4101-8E37-9DA2691C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4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2193F00-E7B0-483E-88E7-48CDF255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FFDBE73-4FEC-429A-84A1-984B9BAF7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AD18E6-9319-4E0D-B247-D4F85A1EB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9E830-9B52-4416-8CAD-6C3E9BACD315}" type="datetimeFigureOut">
              <a:rPr lang="ko-KR" altLang="en-US" smtClean="0"/>
              <a:t>2024-10-30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C8C676-4E5E-48A2-A216-6AD0AAC7C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18B6787-D401-4575-9459-E3BB0A7CA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91382-BF14-424F-8708-3FAA5B8693B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260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7643B4-D530-41FD-8BA0-4BADE841E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Optimization of Ultrafast Electron Diffraction Facility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C0AC24D-5063-4928-A2CE-32E46F1683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Minseo </a:t>
            </a:r>
            <a:r>
              <a:rPr lang="en-US" altLang="ko-KR" dirty="0" err="1"/>
              <a:t>Jeong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081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0D5018F-3115-4516-8E4E-69E03E61D1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ko-KR" dirty="0"/>
                  <a:t>Purpose of the paper: optimizing three beam parameters</a:t>
                </a:r>
              </a:p>
              <a:p>
                <a:pPr marL="0" indent="0">
                  <a:buNone/>
                </a:pPr>
                <a:r>
                  <a:rPr lang="en-US" altLang="ko-KR" dirty="0"/>
                  <a:t>  -Electron pulse length(</a:t>
                </a:r>
                <a:r>
                  <a:rPr lang="en-US" altLang="ko-KR" dirty="0" err="1"/>
                  <a:t>σ</a:t>
                </a:r>
                <a:r>
                  <a:rPr lang="en-US" altLang="ko-KR" baseline="-25000" dirty="0" err="1"/>
                  <a:t>t</a:t>
                </a:r>
                <a:r>
                  <a:rPr lang="en-US" altLang="ko-KR" dirty="0"/>
                  <a:t>) at IP : sets the smallest temporal resolution</a:t>
                </a:r>
              </a:p>
              <a:p>
                <a:pPr marL="0" indent="0">
                  <a:buNone/>
                </a:pPr>
                <a:r>
                  <a:rPr lang="en-US" altLang="ko-KR" dirty="0"/>
                  <a:t>  -The spot size (</a:t>
                </a:r>
                <a:r>
                  <a:rPr lang="en-US" altLang="ko-KR" dirty="0" err="1"/>
                  <a:t>σ</a:t>
                </a:r>
                <a:r>
                  <a:rPr lang="en-US" altLang="ko-KR" baseline="-25000" dirty="0" err="1"/>
                  <a:t>x</a:t>
                </a:r>
                <a:r>
                  <a:rPr lang="en-US" altLang="ko-KR" dirty="0"/>
                  <a:t>) at IP : sets the transverse probing area</a:t>
                </a:r>
              </a:p>
              <a:p>
                <a:pPr marL="0" indent="0">
                  <a:buNone/>
                </a:pPr>
                <a:r>
                  <a:rPr lang="en-US" altLang="ko-KR" dirty="0"/>
                  <a:t>  -The q-resolution (</a:t>
                </a:r>
                <a:r>
                  <a:rPr lang="en-US" altLang="ko-KR" dirty="0" err="1"/>
                  <a:t>σ</a:t>
                </a:r>
                <a:r>
                  <a:rPr lang="en-US" altLang="ko-KR" baseline="-25000" dirty="0" err="1"/>
                  <a:t>q</a:t>
                </a:r>
                <a:r>
                  <a:rPr lang="en-US" altLang="ko-KR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𝑁𝐷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ko-KR" altLang="en-US" i="1"/>
                                    </m:ctrlPr>
                                  </m:fPr>
                                  <m:num>
                                    <m:r>
                                      <a:rPr lang="en-US" altLang="ko-KR" i="1"/>
                                      <m:t>∆</m:t>
                                    </m:r>
                                    <m:r>
                                      <a:rPr lang="en-US" altLang="ko-KR" i="1"/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ko-KR" i="1"/>
                                      <m:t>𝐸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ko-KR" altLang="en-US" i="1"/>
                                    </m:ctrlPr>
                                  </m:fPr>
                                  <m:num>
                                    <m:r>
                                      <a:rPr lang="en-US" altLang="ko-KR" i="1"/>
                                      <m:t>𝛾</m:t>
                                    </m:r>
                                  </m:num>
                                  <m:den>
                                    <m:r>
                                      <a:rPr lang="en-US" altLang="ko-KR" i="1"/>
                                      <m:t>𝛾</m:t>
                                    </m:r>
                                    <m:r>
                                      <a:rPr lang="en-US" altLang="ko-KR" i="1"/>
                                      <m:t>+1 </m:t>
                                    </m:r>
                                  </m:den>
                                </m:f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ko-KR" dirty="0"/>
                  <a:t>) on the diffraction detector : represents the transverse momentum resolution in the reciprocal space</a:t>
                </a:r>
              </a:p>
              <a:p>
                <a:r>
                  <a:rPr lang="en-US" altLang="ko-KR" dirty="0"/>
                  <a:t>Due to space charge forces, </a:t>
                </a:r>
                <a:r>
                  <a:rPr lang="en-US" altLang="ko-KR" dirty="0" err="1"/>
                  <a:t>σ</a:t>
                </a:r>
                <a:r>
                  <a:rPr lang="en-US" altLang="ko-KR" baseline="-25000" dirty="0" err="1"/>
                  <a:t>t</a:t>
                </a:r>
                <a:r>
                  <a:rPr lang="en-US" altLang="ko-KR" dirty="0"/>
                  <a:t>, </a:t>
                </a:r>
                <a:r>
                  <a:rPr lang="en-US" altLang="ko-KR" dirty="0" err="1"/>
                  <a:t>σ</a:t>
                </a:r>
                <a:r>
                  <a:rPr lang="en-US" altLang="ko-KR" baseline="-25000" dirty="0" err="1"/>
                  <a:t>x</a:t>
                </a:r>
                <a:r>
                  <a:rPr lang="en-US" altLang="ko-KR" dirty="0"/>
                  <a:t> and </a:t>
                </a:r>
                <a:r>
                  <a:rPr lang="en-US" altLang="ko-KR" dirty="0" err="1"/>
                  <a:t>σ</a:t>
                </a:r>
                <a:r>
                  <a:rPr lang="en-US" altLang="ko-KR" baseline="-25000" dirty="0" err="1"/>
                  <a:t>q</a:t>
                </a:r>
                <a:r>
                  <a:rPr lang="en-US" altLang="ko-KR" dirty="0"/>
                  <a:t> are competing properties that cannot be simultaneously minimized</a:t>
                </a:r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0D5018F-3115-4516-8E4E-69E03E61D1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3361" b="-364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25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Input parameters for optimization of </a:t>
            </a:r>
            <a:r>
              <a:rPr lang="en-US" altLang="ko-KR" dirty="0" err="1"/>
              <a:t>σ</a:t>
            </a:r>
            <a:r>
              <a:rPr lang="en-US" altLang="ko-KR" baseline="-25000" dirty="0" err="1"/>
              <a:t>t</a:t>
            </a:r>
            <a:r>
              <a:rPr lang="en-US" altLang="ko-KR" baseline="-25000" dirty="0"/>
              <a:t>  </a:t>
            </a:r>
            <a:r>
              <a:rPr lang="en-US" altLang="ko-KR" dirty="0"/>
              <a:t>and </a:t>
            </a:r>
            <a:r>
              <a:rPr lang="en-US" altLang="ko-KR" dirty="0" err="1"/>
              <a:t>σ</a:t>
            </a:r>
            <a:r>
              <a:rPr lang="en-US" altLang="ko-KR" baseline="-25000" dirty="0" err="1"/>
              <a:t>q</a:t>
            </a:r>
            <a:r>
              <a:rPr lang="en-US" altLang="ko-KR" baseline="-25000" dirty="0"/>
              <a:t> </a:t>
            </a:r>
            <a:r>
              <a:rPr lang="en-US" altLang="ko-KR" dirty="0"/>
              <a:t>: Gun phase, strength of solenoids</a:t>
            </a:r>
          </a:p>
          <a:p>
            <a:r>
              <a:rPr lang="en-US" altLang="ko-KR" dirty="0"/>
              <a:t>The Expected Hypervolume Improvement (EHVI) acquisition function was used to calculate the optimal next observation point</a:t>
            </a:r>
            <a:endParaRPr lang="ko-KR" altLang="en-US" dirty="0"/>
          </a:p>
        </p:txBody>
      </p:sp>
      <p:graphicFrame>
        <p:nvGraphicFramePr>
          <p:cNvPr id="6" name="표 6">
            <a:extLst>
              <a:ext uri="{FF2B5EF4-FFF2-40B4-BE49-F238E27FC236}">
                <a16:creationId xmlns:a16="http://schemas.microsoft.com/office/drawing/2014/main" id="{54DCE785-57D5-4E5E-BEDF-E579D88F4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735227"/>
              </p:ext>
            </p:extLst>
          </p:nvPr>
        </p:nvGraphicFramePr>
        <p:xfrm>
          <a:off x="2032000" y="3951963"/>
          <a:ext cx="8128000" cy="2129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2856674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726848995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Parameter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Range/Unit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985965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Gun phase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[35,60] degree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10259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Gun solenoid strength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[0.11, 0.17] T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703457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Micro-focus solenoid strength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[0.15, 0.30] T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554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07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5EB2610A-B2F6-4C2F-A974-2F3BDF99F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40" y="1690688"/>
            <a:ext cx="10113920" cy="4438982"/>
          </a:xfrm>
        </p:spPr>
      </p:pic>
    </p:spTree>
    <p:extLst>
      <p:ext uri="{BB962C8B-B14F-4D97-AF65-F5344CB8AC3E}">
        <p14:creationId xmlns:p14="http://schemas.microsoft.com/office/powerpoint/2010/main" val="827995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4CA3DFC-E046-48CD-94B4-E340539FB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23" y="1690688"/>
            <a:ext cx="6894353" cy="4539991"/>
          </a:xfrm>
        </p:spPr>
      </p:pic>
    </p:spTree>
    <p:extLst>
      <p:ext uri="{BB962C8B-B14F-4D97-AF65-F5344CB8AC3E}">
        <p14:creationId xmlns:p14="http://schemas.microsoft.com/office/powerpoint/2010/main" val="3854473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38D8D634-4D0C-433E-9ADC-6BAD11331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38" y="1690688"/>
            <a:ext cx="7024124" cy="4438982"/>
          </a:xfrm>
        </p:spPr>
      </p:pic>
    </p:spTree>
    <p:extLst>
      <p:ext uri="{BB962C8B-B14F-4D97-AF65-F5344CB8AC3E}">
        <p14:creationId xmlns:p14="http://schemas.microsoft.com/office/powerpoint/2010/main" val="103056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Input parameters for optimization of </a:t>
            </a:r>
            <a:r>
              <a:rPr lang="en-US" altLang="ko-KR" dirty="0" err="1"/>
              <a:t>σ</a:t>
            </a:r>
            <a:r>
              <a:rPr lang="en-US" altLang="ko-KR" baseline="-25000" dirty="0" err="1"/>
              <a:t>x</a:t>
            </a:r>
            <a:r>
              <a:rPr lang="en-US" altLang="ko-KR" baseline="-25000" dirty="0"/>
              <a:t>  </a:t>
            </a:r>
            <a:r>
              <a:rPr lang="en-US" altLang="ko-KR" dirty="0"/>
              <a:t>and </a:t>
            </a:r>
            <a:r>
              <a:rPr lang="en-US" altLang="ko-KR" dirty="0" err="1"/>
              <a:t>σ</a:t>
            </a:r>
            <a:r>
              <a:rPr lang="en-US" altLang="ko-KR" baseline="-25000" dirty="0" err="1"/>
              <a:t>q</a:t>
            </a:r>
            <a:r>
              <a:rPr lang="en-US" altLang="ko-KR" baseline="-25000" dirty="0"/>
              <a:t> </a:t>
            </a:r>
            <a:r>
              <a:rPr lang="en-US" altLang="ko-KR" dirty="0"/>
              <a:t>: charge of bunches, strength of solenoids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4" name="내용 개체 틀 4">
            <a:extLst>
              <a:ext uri="{FF2B5EF4-FFF2-40B4-BE49-F238E27FC236}">
                <a16:creationId xmlns:a16="http://schemas.microsoft.com/office/drawing/2014/main" id="{BD90FFFB-F7C4-43DB-A5E2-1144B4D1A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97" y="2599660"/>
            <a:ext cx="5824005" cy="37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41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3ED4767-33DF-41F2-83CB-E02711555D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57" y="1825626"/>
            <a:ext cx="618228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77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Challenge of MOBO: the rapidly increasing computational cost when the number of data points becomes large</a:t>
            </a:r>
          </a:p>
          <a:p>
            <a:pPr marL="0" indent="0">
              <a:buNone/>
            </a:pPr>
            <a:r>
              <a:rPr lang="en-US" altLang="ko-KR" dirty="0"/>
              <a:t>  -Introducing Neural Network (NN) surrogate models as the prior mean to improve the BO efficiency can be a solution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2930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39B2E62-1346-455D-9A84-26854AFE2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74" y="1825625"/>
            <a:ext cx="9684852" cy="4351338"/>
          </a:xfrm>
        </p:spPr>
      </p:pic>
    </p:spTree>
    <p:extLst>
      <p:ext uri="{BB962C8B-B14F-4D97-AF65-F5344CB8AC3E}">
        <p14:creationId xmlns:p14="http://schemas.microsoft.com/office/powerpoint/2010/main" val="7930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Challenges of UED: Large energy spread and shot-to-shot spatial-pointing and energy jitters of the photocathode-based electron source</a:t>
            </a:r>
          </a:p>
          <a:p>
            <a:r>
              <a:rPr lang="en-US" altLang="ko-KR" dirty="0"/>
              <a:t>The real-time nondestructive measurements of the energy spread and angular divergence is required to optimize electron bunch</a:t>
            </a:r>
          </a:p>
          <a:p>
            <a:r>
              <a:rPr lang="en-US" altLang="ko-KR" dirty="0"/>
              <a:t>Diagnostics based on Bragg diffraction was developed</a:t>
            </a:r>
          </a:p>
        </p:txBody>
      </p:sp>
    </p:spTree>
    <p:extLst>
      <p:ext uri="{BB962C8B-B14F-4D97-AF65-F5344CB8AC3E}">
        <p14:creationId xmlns:p14="http://schemas.microsoft.com/office/powerpoint/2010/main" val="364123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C364B7-41EC-4B97-B186-852498FF6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78B6A60-5D70-45B2-BC75-440168058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Introduction of ultrafast electron diffraction</a:t>
            </a:r>
          </a:p>
          <a:p>
            <a:r>
              <a:rPr lang="en-US" altLang="ko-KR" dirty="0"/>
              <a:t>Review of UED papers</a:t>
            </a:r>
          </a:p>
          <a:p>
            <a:r>
              <a:rPr lang="en-US" altLang="ko-KR" dirty="0"/>
              <a:t>Plans for application to </a:t>
            </a:r>
            <a:r>
              <a:rPr lang="en-US" altLang="ko-KR" dirty="0" err="1"/>
              <a:t>eLabs</a:t>
            </a:r>
            <a:r>
              <a:rPr lang="en-US" altLang="ko-KR" dirty="0"/>
              <a:t> UED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3806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Frequently overloads the data stream and demands more complex numerical algorithms for the data analysis due to  background noise</a:t>
            </a:r>
            <a:r>
              <a:rPr lang="ko-KR" altLang="en-US" dirty="0"/>
              <a:t> </a:t>
            </a:r>
            <a:r>
              <a:rPr lang="en-US" altLang="ko-KR" dirty="0"/>
              <a:t>and</a:t>
            </a:r>
            <a:r>
              <a:rPr lang="ko-KR" altLang="en-US" dirty="0"/>
              <a:t> </a:t>
            </a:r>
            <a:r>
              <a:rPr lang="en-US" altLang="ko-KR" dirty="0"/>
              <a:t>instrument instability </a:t>
            </a:r>
          </a:p>
          <a:p>
            <a:pPr marL="0" indent="0">
              <a:buNone/>
            </a:pPr>
            <a:r>
              <a:rPr lang="en-US" altLang="ko-KR" dirty="0"/>
              <a:t>  →Applying the BD diagnostic in real time is currently impossible for every electron pulse</a:t>
            </a:r>
          </a:p>
          <a:p>
            <a:pPr marL="0" indent="0">
              <a:buNone/>
            </a:pPr>
            <a:r>
              <a:rPr lang="en-US" altLang="ko-KR" dirty="0"/>
              <a:t>  →In this paper, ML was introduced to overcome the limit 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0767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Simulation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GPT code was used to track transverse bunch</a:t>
            </a:r>
          </a:p>
          <a:p>
            <a:r>
              <a:rPr lang="en-US" altLang="ko-KR" dirty="0"/>
              <a:t>Electron diffraction pattern(EDP)</a:t>
            </a:r>
            <a:r>
              <a:rPr lang="ko-KR" altLang="en-US" dirty="0"/>
              <a:t> </a:t>
            </a:r>
            <a:r>
              <a:rPr lang="en-US" altLang="ko-KR" dirty="0"/>
              <a:t>code</a:t>
            </a:r>
            <a:r>
              <a:rPr lang="ko-KR" altLang="en-US" dirty="0"/>
              <a:t> </a:t>
            </a:r>
            <a:r>
              <a:rPr lang="en-US" altLang="ko-KR" dirty="0"/>
              <a:t>was</a:t>
            </a:r>
            <a:r>
              <a:rPr lang="ko-KR" altLang="en-US" dirty="0"/>
              <a:t> </a:t>
            </a:r>
            <a:r>
              <a:rPr lang="en-US" altLang="ko-KR" dirty="0"/>
              <a:t>used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compute</a:t>
            </a:r>
            <a:r>
              <a:rPr lang="ko-KR" altLang="en-US" dirty="0"/>
              <a:t> </a:t>
            </a:r>
            <a:r>
              <a:rPr lang="en-US" altLang="ko-KR" dirty="0"/>
              <a:t>electron diffraction for single crystal</a:t>
            </a:r>
          </a:p>
          <a:p>
            <a:r>
              <a:rPr lang="en-US" altLang="ko-KR" dirty="0"/>
              <a:t>Since EDP is based on the Bloch wave method, macroparticle concept was introduced for transition from GPT to EDP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8199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Simulation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Experimental setup of the UED facility at the BNL ATF was used to determine the ranges of variables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D02C791-ADBC-4A87-AD78-273CA633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773"/>
            <a:ext cx="12192000" cy="35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9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Simulation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Dataset(BD pattern images, 256×256) was generated by GPT and EDP code</a:t>
            </a:r>
          </a:p>
          <a:p>
            <a:r>
              <a:rPr lang="en-US" altLang="ko-KR" dirty="0"/>
              <a:t>Typically, the existing data are divided into three subsets: the training set, the validation set, the test set</a:t>
            </a:r>
          </a:p>
          <a:p>
            <a:pPr marL="0" indent="0">
              <a:buNone/>
            </a:pPr>
            <a:r>
              <a:rPr lang="en-US" altLang="ko-KR" dirty="0"/>
              <a:t> -The training and validation sets are used to fit the model and to prevent the model from overfitting</a:t>
            </a:r>
          </a:p>
          <a:p>
            <a:pPr marL="0" indent="0">
              <a:buNone/>
            </a:pPr>
            <a:r>
              <a:rPr lang="en-US" altLang="ko-KR" dirty="0"/>
              <a:t> -test set is used to check the accuracy of the trained model</a:t>
            </a:r>
          </a:p>
          <a:p>
            <a:r>
              <a:rPr lang="en-US" altLang="ko-KR" dirty="0"/>
              <a:t>Since dimension of data is high, </a:t>
            </a:r>
            <a:r>
              <a:rPr lang="en-US" altLang="ko-KR" dirty="0" err="1"/>
              <a:t>LeNet</a:t>
            </a:r>
            <a:r>
              <a:rPr lang="en-US" altLang="ko-KR" dirty="0"/>
              <a:t>-style convolution neural network based ML was chosen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4289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Simulation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C9CC96-D233-4415-A93E-6923D8D7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47" y="1825625"/>
            <a:ext cx="8620259" cy="4966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EAE6AF-3B2E-4192-8BF2-1FE8C864186E}"/>
              </a:ext>
            </a:extLst>
          </p:cNvPr>
          <p:cNvSpPr txBox="1"/>
          <p:nvPr/>
        </p:nvSpPr>
        <p:spPr>
          <a:xfrm>
            <a:off x="8976050" y="4974564"/>
            <a:ext cx="31432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Zhang, Z., Yang, X., Huang, X. </a:t>
            </a:r>
            <a:r>
              <a:rPr lang="en-US" altLang="ko-KR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 ”Accurate prediction of mega-electron-volt electron beam properties from UED using machine learning.” </a:t>
            </a:r>
            <a:r>
              <a:rPr lang="en-US" altLang="ko-KR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altLang="ko-KR" b="1" i="0" dirty="0">
                <a:solidFill>
                  <a:srgbClr val="222222"/>
                </a:solidFill>
                <a:effectLst/>
                <a:latin typeface="-apple-system"/>
              </a:rPr>
              <a:t>11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, 13890 (2021).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2865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Simulation</a:t>
            </a:r>
            <a:endParaRPr lang="ko-KR" altLang="en-US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15BA878A-94B7-411E-B1A1-3BD871A08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65" y="1696004"/>
            <a:ext cx="7729870" cy="4736693"/>
          </a:xfrm>
        </p:spPr>
      </p:pic>
    </p:spTree>
    <p:extLst>
      <p:ext uri="{BB962C8B-B14F-4D97-AF65-F5344CB8AC3E}">
        <p14:creationId xmlns:p14="http://schemas.microsoft.com/office/powerpoint/2010/main" val="4077069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Simulation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4AD74C49-A192-4D75-91DB-01F63972E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382121"/>
          </a:xfrm>
        </p:spPr>
      </p:pic>
    </p:spTree>
    <p:extLst>
      <p:ext uri="{BB962C8B-B14F-4D97-AF65-F5344CB8AC3E}">
        <p14:creationId xmlns:p14="http://schemas.microsoft.com/office/powerpoint/2010/main" val="2753981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Simulation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0D5018F-3115-4516-8E4E-69E03E61D1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Energy spread and angular divergence are intrinsically correlated to the BD peak widths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num>
                                  <m:den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altLang="ko-KR" dirty="0"/>
              </a:p>
              <a:p>
                <a:r>
                  <a:rPr lang="en-US" altLang="ko-KR" dirty="0"/>
                  <a:t>Since normalized angular divergence is much larger than energy spread(~51 times), it is hard to detect energy spread by the ML model</a:t>
                </a:r>
              </a:p>
              <a:p>
                <a:r>
                  <a:rPr lang="en-US" altLang="ko-KR" dirty="0"/>
                  <a:t>To reduce the error of energy spread, condenser lenses can be implemented together with an aperture to further reduce the angular divergence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40D5018F-3115-4516-8E4E-69E03E61D1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r="-17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6796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Simulation</a:t>
            </a:r>
            <a:endParaRPr lang="ko-KR" altLang="en-US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BC268C6B-B28B-41A5-B40F-1287D5A72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48" y="1825625"/>
            <a:ext cx="8642904" cy="4351338"/>
          </a:xfrm>
        </p:spPr>
      </p:pic>
    </p:spTree>
    <p:extLst>
      <p:ext uri="{BB962C8B-B14F-4D97-AF65-F5344CB8AC3E}">
        <p14:creationId xmlns:p14="http://schemas.microsoft.com/office/powerpoint/2010/main" val="3398964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Experiment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Since it is hard to achieve 10</a:t>
            </a:r>
            <a:r>
              <a:rPr lang="en-US" altLang="ko-KR" baseline="30000" dirty="0"/>
              <a:t>-4</a:t>
            </a:r>
            <a:r>
              <a:rPr lang="en-US" altLang="ko-KR" dirty="0"/>
              <a:t> precision with respect to the fitted peak width, it is impossible to predict divergence and energy spread with high fidelity</a:t>
            </a:r>
          </a:p>
          <a:p>
            <a:r>
              <a:rPr lang="en-US" altLang="ko-KR" dirty="0"/>
              <a:t>Due to condition of UED facility at the BNL ATF, differentiating the peak broadening due to the energy spread and angular divergence is not available</a:t>
            </a:r>
          </a:p>
          <a:p>
            <a:pPr marL="0" indent="0">
              <a:buNone/>
            </a:pPr>
            <a:r>
              <a:rPr lang="en-US" altLang="ko-KR" dirty="0"/>
              <a:t>  →Only spatial and energy jitter was used for training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263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163A37-1261-4B16-91D6-033A7227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Ultrafast Electron Diffraction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3730AD-121E-43A1-ACC3-20CFA8CD8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Ultrafast electron diffraction(UED): Pump-probe imaging technique based on optical pump-probe spectroscopy and electron diffraction caused by ultrafast electron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58E0C67-4CF3-42BC-A5F5-D9C0A4AAF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54" y="3051544"/>
            <a:ext cx="7070327" cy="3153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9928D3-200B-43CA-907E-8FE32D464BF6}"/>
              </a:ext>
            </a:extLst>
          </p:cNvPr>
          <p:cNvSpPr txBox="1"/>
          <p:nvPr/>
        </p:nvSpPr>
        <p:spPr>
          <a:xfrm>
            <a:off x="7908527" y="5004953"/>
            <a:ext cx="4228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b="0" i="0" dirty="0">
                <a:solidFill>
                  <a:srgbClr val="555555"/>
                </a:solidFill>
                <a:effectLst/>
                <a:latin typeface="Proxima Nova"/>
              </a:rPr>
              <a:t>D. </a:t>
            </a:r>
            <a:r>
              <a:rPr lang="en-US" altLang="ko-KR" b="0" i="0" dirty="0" err="1">
                <a:solidFill>
                  <a:srgbClr val="555555"/>
                </a:solidFill>
                <a:effectLst/>
                <a:latin typeface="Proxima Nova"/>
              </a:rPr>
              <a:t>Filippetto</a:t>
            </a:r>
            <a:r>
              <a:rPr lang="en-US" altLang="ko-KR" dirty="0">
                <a:solidFill>
                  <a:srgbClr val="555555"/>
                </a:solidFill>
                <a:latin typeface="Proxima Nova"/>
              </a:rPr>
              <a:t> et al. “Ultrafast electron diffraction: Visualizing dynamic states of matter” </a:t>
            </a:r>
            <a:r>
              <a:rPr lang="en-US" altLang="ko-KR" b="0" i="0" dirty="0">
                <a:solidFill>
                  <a:srgbClr val="555555"/>
                </a:solidFill>
                <a:effectLst/>
                <a:latin typeface="Proxima Nova"/>
              </a:rPr>
              <a:t>Rev. Mod. Phys. </a:t>
            </a:r>
            <a:r>
              <a:rPr lang="en-US" altLang="ko-KR" b="1" i="0" dirty="0">
                <a:solidFill>
                  <a:srgbClr val="555555"/>
                </a:solidFill>
                <a:effectLst/>
                <a:latin typeface="Proxima Nova"/>
              </a:rPr>
              <a:t>94</a:t>
            </a:r>
            <a:r>
              <a:rPr lang="en-US" altLang="ko-KR" b="0" i="0" dirty="0">
                <a:solidFill>
                  <a:srgbClr val="555555"/>
                </a:solidFill>
                <a:effectLst/>
                <a:latin typeface="Proxima Nova"/>
              </a:rPr>
              <a:t>, 045004 (2022).</a:t>
            </a:r>
          </a:p>
        </p:txBody>
      </p:sp>
    </p:spTree>
    <p:extLst>
      <p:ext uri="{BB962C8B-B14F-4D97-AF65-F5344CB8AC3E}">
        <p14:creationId xmlns:p14="http://schemas.microsoft.com/office/powerpoint/2010/main" val="880379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Experiment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07314C07-8370-491B-B963-4E5B56672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14" y="1825625"/>
            <a:ext cx="8808571" cy="4351338"/>
          </a:xfrm>
        </p:spPr>
      </p:pic>
    </p:spTree>
    <p:extLst>
      <p:ext uri="{BB962C8B-B14F-4D97-AF65-F5344CB8AC3E}">
        <p14:creationId xmlns:p14="http://schemas.microsoft.com/office/powerpoint/2010/main" val="2373647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Experiment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9DFDD9D-A06A-47E4-B2D8-C0138B097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53" y="1690688"/>
            <a:ext cx="9239693" cy="4726061"/>
          </a:xfrm>
        </p:spPr>
      </p:pic>
    </p:spTree>
    <p:extLst>
      <p:ext uri="{BB962C8B-B14F-4D97-AF65-F5344CB8AC3E}">
        <p14:creationId xmlns:p14="http://schemas.microsoft.com/office/powerpoint/2010/main" val="3558590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Experiment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610E7A2-CFC0-43B4-8327-B56A61330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5A8CAF4-2637-4E5E-A5B8-DCEB46F5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185" y="1825625"/>
            <a:ext cx="7313629" cy="43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14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PCT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To reduce training time, polar coordinate transformation(PCT) was implemented</a:t>
            </a:r>
          </a:p>
          <a:p>
            <a:r>
              <a:rPr lang="en-US" altLang="ko-KR" dirty="0"/>
              <a:t>By PCT, training time was reduced by 40%, with cost of prediction accuracy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868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PCT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7DC2CE-0E21-4473-B48E-6500ED1F4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84972"/>
            <a:ext cx="10466498" cy="43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84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(2) - PCT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EB7BBCA-5AA9-4487-A41B-A453F03BF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599" cy="48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21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C39893B-2F10-4FA1-9E2C-38C8F8005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6162"/>
            <a:ext cx="10515600" cy="4330264"/>
          </a:xfrm>
        </p:spPr>
      </p:pic>
    </p:spTree>
    <p:extLst>
      <p:ext uri="{BB962C8B-B14F-4D97-AF65-F5344CB8AC3E}">
        <p14:creationId xmlns:p14="http://schemas.microsoft.com/office/powerpoint/2010/main" val="4127378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AF31A8E-9438-40FE-B854-17F1F75CD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5" y="1825625"/>
            <a:ext cx="8819221" cy="4309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28D70-87B8-49C1-B913-8272A80C6300}"/>
              </a:ext>
            </a:extLst>
          </p:cNvPr>
          <p:cNvSpPr txBox="1"/>
          <p:nvPr/>
        </p:nvSpPr>
        <p:spPr>
          <a:xfrm>
            <a:off x="9048706" y="4575843"/>
            <a:ext cx="3143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Zhang, Z., Yang, X., Huang, X. </a:t>
            </a:r>
            <a:r>
              <a:rPr lang="en-US" altLang="ko-KR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 Toward fully automated UED operation using two-stage machine learning model. </a:t>
            </a:r>
            <a:r>
              <a:rPr lang="en-US" altLang="ko-KR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altLang="ko-KR" b="1" i="0" dirty="0">
                <a:solidFill>
                  <a:srgbClr val="222222"/>
                </a:solidFill>
                <a:effectLst/>
                <a:latin typeface="-apple-system"/>
              </a:rPr>
              <a:t>12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, 4240 (2022).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6765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9D2AB-900A-45F9-A9C4-2380BED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GTS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4B759F-2BC7-419A-8D8B-6B248D6FE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GPT simulations from the gun to the sample were used to provide training datasets</a:t>
            </a:r>
          </a:p>
          <a:p>
            <a:r>
              <a:rPr lang="en-US" altLang="ko-KR" dirty="0"/>
              <a:t>Criteria for choosing machine parameters for training:</a:t>
            </a:r>
          </a:p>
          <a:p>
            <a:pPr marL="0" indent="0">
              <a:buNone/>
            </a:pPr>
            <a:r>
              <a:rPr lang="en-US" altLang="ko-KR" dirty="0"/>
              <a:t>  - Parameters determining the electron beam dynamics</a:t>
            </a:r>
          </a:p>
          <a:p>
            <a:pPr marL="0" indent="0">
              <a:buNone/>
            </a:pPr>
            <a:r>
              <a:rPr lang="en-US" altLang="ko-KR" dirty="0"/>
              <a:t>  - Correlation with the output of the simulation</a:t>
            </a:r>
          </a:p>
          <a:p>
            <a:pPr marL="0" indent="0">
              <a:buNone/>
            </a:pPr>
            <a:r>
              <a:rPr lang="en-US" altLang="ko-KR" dirty="0"/>
              <a:t>  - Necessity in determining the electron beam properties at the sample </a:t>
            </a:r>
          </a:p>
          <a:p>
            <a:pPr marL="0" indent="0">
              <a:buNone/>
            </a:pPr>
            <a:r>
              <a:rPr lang="en-US" altLang="ko-KR" dirty="0"/>
              <a:t>  - Fluctuant, needed to be constantly tuned during an experiment.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9563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9D2AB-900A-45F9-A9C4-2380BED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GTS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2977507-B5F6-442F-969F-529E89258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5623"/>
            <a:ext cx="10515600" cy="3545957"/>
          </a:xfrm>
        </p:spPr>
      </p:pic>
    </p:spTree>
    <p:extLst>
      <p:ext uri="{BB962C8B-B14F-4D97-AF65-F5344CB8AC3E}">
        <p14:creationId xmlns:p14="http://schemas.microsoft.com/office/powerpoint/2010/main" val="276751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96E0E0-E9A6-4D15-9A37-23B6554C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Ultrafast Electron Diffraction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940079D-5F07-440F-9A51-C8F26A81F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69670C6-9C1F-483B-901C-B6C20246B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0" y="1825625"/>
            <a:ext cx="10369914" cy="42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76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9D2AB-900A-45F9-A9C4-2380BED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GTS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87CA3B5-6381-4EFE-8B4C-7FE70D695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9" y="1690688"/>
            <a:ext cx="8798442" cy="4736693"/>
          </a:xfrm>
        </p:spPr>
      </p:pic>
    </p:spTree>
    <p:extLst>
      <p:ext uri="{BB962C8B-B14F-4D97-AF65-F5344CB8AC3E}">
        <p14:creationId xmlns:p14="http://schemas.microsoft.com/office/powerpoint/2010/main" val="1712339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9D2AB-900A-45F9-A9C4-2380BED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GTS</a:t>
            </a:r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564B759F-2BC7-419A-8D8B-6B248D6FE6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Mean correlation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  <m:e>
                        <m:f>
                          <m:f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e>
                    </m:nary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bSup>
                          </m:e>
                        </m:nary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nary>
                              <m:naryPr>
                                <m:chr m:val="∑"/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nary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nary>
                              <m:naryPr>
                                <m:chr m:val="∑"/>
                                <m:ctrl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ko-KR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ko-KR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ko-KR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nary>
                          </m:e>
                        </m:rad>
                      </m:den>
                    </m:f>
                  </m:oMath>
                </a14:m>
                <a:endParaRPr lang="ko-KR" altLang="en-US" dirty="0"/>
              </a:p>
            </p:txBody>
          </p:sp>
        </mc:Choice>
        <mc:Fallback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564B759F-2BC7-419A-8D8B-6B248D6FE6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8C3389ED-5ECE-4190-B7BA-5A59AA107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00" y="2823368"/>
            <a:ext cx="5264999" cy="37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59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9D2AB-900A-45F9-A9C4-2380BED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GTS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A949BE42-7FC1-4279-B52F-9F80F05CC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3" y="1690688"/>
            <a:ext cx="5950958" cy="4351338"/>
          </a:xfr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B991E0E-38CF-4C46-8C86-D5D3D75F7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9"/>
            <a:ext cx="60960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3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9D2AB-900A-45F9-A9C4-2380BED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GTS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64B759F-2BC7-419A-8D8B-6B248D6FE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Since v</a:t>
            </a:r>
            <a:r>
              <a:rPr lang="en-US" altLang="ko-KR" baseline="-25000" dirty="0"/>
              <a:t>3</a:t>
            </a:r>
            <a:r>
              <a:rPr lang="en-US" altLang="ko-KR" dirty="0"/>
              <a:t>(spot size), v</a:t>
            </a:r>
            <a:r>
              <a:rPr lang="en-US" altLang="ko-KR" baseline="-25000" dirty="0"/>
              <a:t>4</a:t>
            </a:r>
            <a:r>
              <a:rPr lang="en-US" altLang="ko-KR" dirty="0"/>
              <a:t>(RF jitter), v</a:t>
            </a:r>
            <a:r>
              <a:rPr lang="en-US" altLang="ko-KR" baseline="-25000" dirty="0"/>
              <a:t>5</a:t>
            </a:r>
            <a:r>
              <a:rPr lang="en-US" altLang="ko-KR" dirty="0"/>
              <a:t>(RF phase) are machine  parameters with significant impact on the space charge effect, these parameters are varied in GPT simulations to generate three different training datasets for comparison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2412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9D2AB-900A-45F9-A9C4-2380BED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GTS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0B983DB2-50EB-4A4A-8538-7AE915D72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6106"/>
            <a:ext cx="10515600" cy="3809903"/>
          </a:xfrm>
        </p:spPr>
      </p:pic>
    </p:spTree>
    <p:extLst>
      <p:ext uri="{BB962C8B-B14F-4D97-AF65-F5344CB8AC3E}">
        <p14:creationId xmlns:p14="http://schemas.microsoft.com/office/powerpoint/2010/main" val="3550622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29D2AB-900A-45F9-A9C4-2380BED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GTS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3953BD2-111E-4A52-8686-344E8557D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55F892A-FA06-4797-A86D-10D66D727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68" y="1825625"/>
            <a:ext cx="10407263" cy="43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31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C56FCE-85BA-429C-8EEF-3CFA3C1B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STD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3481AC06-8270-4F4C-94D1-ED44CCBC76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To improve STD-ML process, brightest peak analysis (BPA) and modified PCT was implemented in series</a:t>
                </a:r>
              </a:p>
              <a:p>
                <a:r>
                  <a:rPr lang="en-US" altLang="ko-KR" dirty="0"/>
                  <a:t>In BPA process, rectangular which contains brightest Bragg peak and covers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±5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altLang="ko-KR" dirty="0"/>
              </a:p>
              <a:p>
                <a:r>
                  <a:rPr lang="en-US" altLang="ko-KR" dirty="0"/>
                  <a:t>BPA is only used for the analysis of x and y divergences and spatial positions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3" name="내용 개체 틀 2">
                <a:extLst>
                  <a:ext uri="{FF2B5EF4-FFF2-40B4-BE49-F238E27FC236}">
                    <a16:creationId xmlns:a16="http://schemas.microsoft.com/office/drawing/2014/main" id="{3481AC06-8270-4F4C-94D1-ED44CCBC76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093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C56FCE-85BA-429C-8EEF-3CFA3C1B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STD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81AC06-8270-4F4C-94D1-ED44CCBC7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B3AE907-E965-46A5-9415-A1B7E7E6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71331"/>
            <a:ext cx="105155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09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C56FCE-85BA-429C-8EEF-3CFA3C1B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– STD(PCT)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81AC06-8270-4F4C-94D1-ED44CCBC7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Obtain x and y position jitters for each BD pattern by BPA</a:t>
            </a:r>
          </a:p>
          <a:p>
            <a:r>
              <a:rPr lang="en-US" altLang="ko-KR" dirty="0"/>
              <a:t>Remove x and y position jitters from each BD pattern</a:t>
            </a:r>
          </a:p>
          <a:p>
            <a:r>
              <a:rPr lang="en-US" altLang="ko-KR" dirty="0"/>
              <a:t>Apply modified PCT to BD patterns which sets the center of BD pattern as an origin point of PCT</a:t>
            </a:r>
          </a:p>
          <a:p>
            <a:r>
              <a:rPr lang="en-US" altLang="ko-KR" dirty="0"/>
              <a:t>Train an ML model with the PCT-BD patterns as the input, which only predicts the energy spread and the energy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3696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C56FCE-85BA-429C-8EEF-3CFA3C1B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STD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3BC1B4FA-3D12-443B-9400-A8109F09F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9084"/>
            <a:ext cx="10515600" cy="3924419"/>
          </a:xfrm>
        </p:spPr>
      </p:pic>
    </p:spTree>
    <p:extLst>
      <p:ext uri="{BB962C8B-B14F-4D97-AF65-F5344CB8AC3E}">
        <p14:creationId xmlns:p14="http://schemas.microsoft.com/office/powerpoint/2010/main" val="371424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3DFBD2-633C-4568-B911-F83A5CD9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MeV Ultrafast Electron Diffraction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CBE750B-5D36-4FC5-808F-37D0B2134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Using MeV electron can reduce space charge effect</a:t>
            </a:r>
          </a:p>
          <a:p>
            <a:r>
              <a:rPr lang="en-US" altLang="ko-KR" dirty="0"/>
              <a:t>High scattering cross section</a:t>
            </a:r>
          </a:p>
          <a:p>
            <a:r>
              <a:rPr lang="en-US" altLang="ko-KR" dirty="0"/>
              <a:t>Since wavelength of MeV electron is pm range, MeV UED provides high momentum resolution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75885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C56FCE-85BA-429C-8EEF-3CFA3C1B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(3) - STD</a:t>
            </a:r>
            <a:endParaRPr lang="ko-KR" altLang="en-US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8CA38094-9F44-4860-8D18-6CAA1548E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3" y="1690688"/>
            <a:ext cx="5969907" cy="4351338"/>
          </a:xfr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745EE9C-3951-41B6-9114-26EA05859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1945"/>
            <a:ext cx="5969907" cy="43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30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B46DC1-6A26-4C29-892A-60FB5361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Future Plans - Optimization of </a:t>
            </a:r>
            <a:r>
              <a:rPr lang="en-US" altLang="ko-KR" dirty="0" err="1"/>
              <a:t>eLabs</a:t>
            </a:r>
            <a:r>
              <a:rPr lang="en-US" altLang="ko-KR" dirty="0"/>
              <a:t> UED Machine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B102D39-6D81-4BF3-BD42-3FC5DF64D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Main goal: Optimization of machine parameters (and electron beam parameters if possible)</a:t>
            </a:r>
          </a:p>
          <a:p>
            <a:r>
              <a:rPr lang="en-US" altLang="ko-KR" dirty="0"/>
              <a:t>Beam alignment</a:t>
            </a:r>
          </a:p>
          <a:p>
            <a:r>
              <a:rPr lang="en-US" altLang="ko-KR" dirty="0"/>
              <a:t>Implementation of MOBO-based machine learning</a:t>
            </a:r>
          </a:p>
          <a:p>
            <a:r>
              <a:rPr lang="en-US" altLang="ko-KR" dirty="0"/>
              <a:t>Introduction of NN surrogate models</a:t>
            </a:r>
          </a:p>
          <a:p>
            <a:r>
              <a:rPr lang="en-US" altLang="ko-KR" dirty="0"/>
              <a:t>Application for optimization of other machine parameters</a:t>
            </a:r>
          </a:p>
          <a:p>
            <a:pPr marL="0" indent="0">
              <a:buNone/>
            </a:pPr>
            <a:r>
              <a:rPr lang="en-US" altLang="ko-KR" dirty="0"/>
              <a:t>  (e.g. spatial jitter, RF amplifier jitter)</a:t>
            </a: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31386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B46DC1-6A26-4C29-892A-60FB53614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Future Plans - Optimization of </a:t>
            </a:r>
            <a:r>
              <a:rPr lang="en-US" altLang="ko-KR" dirty="0" err="1"/>
              <a:t>eLabs</a:t>
            </a:r>
            <a:r>
              <a:rPr lang="en-US" altLang="ko-KR" dirty="0"/>
              <a:t> UED Machine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B102D39-6D81-4BF3-BD42-3FC5DF64D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Beam simulation code(GPT/</a:t>
            </a:r>
            <a:r>
              <a:rPr lang="en-US" altLang="ko-KR"/>
              <a:t>ASTRA)</a:t>
            </a:r>
            <a:endParaRPr lang="en-US" altLang="ko-KR" dirty="0"/>
          </a:p>
          <a:p>
            <a:r>
              <a:rPr lang="en-US" altLang="ko-KR" dirty="0"/>
              <a:t>Data analysis code(Python/</a:t>
            </a:r>
            <a:r>
              <a:rPr lang="en-US" altLang="ko-KR" dirty="0" err="1"/>
              <a:t>Matlab</a:t>
            </a:r>
            <a:r>
              <a:rPr lang="en-US" altLang="ko-KR" dirty="0"/>
              <a:t>)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4991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FEED0C-348C-4A9A-998D-29A2179D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ML and UED Optimization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110EB0-A8F1-45DD-BEBD-C418AE8B2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ML can be used to optimize UED machine and electron beam</a:t>
            </a:r>
          </a:p>
          <a:p>
            <a:r>
              <a:rPr lang="en-US" altLang="ko-KR" dirty="0"/>
              <a:t>Ability to provide a good condition for machine startup</a:t>
            </a:r>
          </a:p>
          <a:p>
            <a:r>
              <a:rPr lang="en-US" altLang="ko-KR" dirty="0"/>
              <a:t>Capability of real-time diagnosis and tuning of beam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4523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62948B3-7AE2-4C66-9A07-90A8D131A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74" y="1825625"/>
            <a:ext cx="9684852" cy="4351338"/>
          </a:xfrm>
        </p:spPr>
      </p:pic>
    </p:spTree>
    <p:extLst>
      <p:ext uri="{BB962C8B-B14F-4D97-AF65-F5344CB8AC3E}">
        <p14:creationId xmlns:p14="http://schemas.microsoft.com/office/powerpoint/2010/main" val="1550107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 </a:t>
            </a:r>
            <a:br>
              <a:rPr lang="en-US" altLang="ko-KR" dirty="0"/>
            </a:br>
            <a:r>
              <a:rPr lang="en-US" altLang="ko-KR" dirty="0"/>
              <a:t>- Bayesian Optimization</a:t>
            </a:r>
            <a:endParaRPr lang="ko-KR" altLang="en-US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8C09F5DC-AA0C-4188-82A1-C74D55BF8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5496145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5B59B-EF6A-40CD-9AED-2BEDC2DD98C5}"/>
              </a:ext>
            </a:extLst>
          </p:cNvPr>
          <p:cNvSpPr txBox="1"/>
          <p:nvPr/>
        </p:nvSpPr>
        <p:spPr>
          <a:xfrm>
            <a:off x="6334345" y="4465674"/>
            <a:ext cx="5196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Brochu</a:t>
            </a:r>
            <a:r>
              <a:rPr lang="en-US" altLang="ko-KR" dirty="0"/>
              <a:t>, Eric, Vlad M. Cora and Nando de Freitas. “A Tutorial on Bayesian Optimization of Expensive Cost Functions, with Application to Active User Modeling and Hierarchical Reinforcement Learning.” </a:t>
            </a:r>
            <a:r>
              <a:rPr lang="en-US" altLang="ko-KR" dirty="0" err="1"/>
              <a:t>ArXiv</a:t>
            </a:r>
            <a:r>
              <a:rPr lang="en-US" altLang="ko-KR" dirty="0"/>
              <a:t> abs/1012.2599 (2010).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5402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610BF3-A58E-4806-A11C-F8650DD5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Review of UED Papers (1)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0D5018F-3115-4516-8E4E-69E03E61D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Multi-Objective Bayesian Optimization (MOBO) scheme with Gaussian processes was used for online beam tuning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A9F6016-16C3-45EC-BBEE-96BA91068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95" y="2666329"/>
            <a:ext cx="7676409" cy="38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89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10363</TotalTime>
  <Words>1548</Words>
  <Application>Microsoft Office PowerPoint</Application>
  <PresentationFormat>와이드스크린</PresentationFormat>
  <Paragraphs>132</Paragraphs>
  <Slides>52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52</vt:i4>
      </vt:variant>
    </vt:vector>
  </HeadingPairs>
  <TitlesOfParts>
    <vt:vector size="58" baseType="lpstr">
      <vt:lpstr>-apple-system</vt:lpstr>
      <vt:lpstr>Proxima Nova</vt:lpstr>
      <vt:lpstr>맑은 고딕</vt:lpstr>
      <vt:lpstr>Arial</vt:lpstr>
      <vt:lpstr>Cambria Math</vt:lpstr>
      <vt:lpstr>Office 테마</vt:lpstr>
      <vt:lpstr>Optimization of Ultrafast Electron Diffraction Facility</vt:lpstr>
      <vt:lpstr>Index</vt:lpstr>
      <vt:lpstr>Ultrafast Electron Diffraction</vt:lpstr>
      <vt:lpstr>Ultrafast Electron Diffraction</vt:lpstr>
      <vt:lpstr>MeV Ultrafast Electron Diffraction</vt:lpstr>
      <vt:lpstr>ML and UED Optimization</vt:lpstr>
      <vt:lpstr>Review of UED Papers (1)</vt:lpstr>
      <vt:lpstr>Review of UED Papers (1)  - Bayesian Optimization</vt:lpstr>
      <vt:lpstr>Review of UED Papers (1)</vt:lpstr>
      <vt:lpstr>Review of UED Papers (1)</vt:lpstr>
      <vt:lpstr>Review of UED Papers (1)</vt:lpstr>
      <vt:lpstr>Review of UED Papers (1)</vt:lpstr>
      <vt:lpstr>Review of UED Papers (1)</vt:lpstr>
      <vt:lpstr>Review of UED Papers (1)</vt:lpstr>
      <vt:lpstr>Review of UED Papers (1)</vt:lpstr>
      <vt:lpstr>Review of UED Papers (1)</vt:lpstr>
      <vt:lpstr>Review of UED Papers (1)</vt:lpstr>
      <vt:lpstr>Review of UED Papers (2)</vt:lpstr>
      <vt:lpstr>Review of UED Papers (2) - Introduction</vt:lpstr>
      <vt:lpstr>Review of UED Papers (2) - Introduction</vt:lpstr>
      <vt:lpstr>Review of UED Papers (2) - Simulation</vt:lpstr>
      <vt:lpstr>Review of UED Papers (2) - Simulation</vt:lpstr>
      <vt:lpstr>Review of UED Papers (2) - Simulation</vt:lpstr>
      <vt:lpstr>Review of UED Papers (2) - Simulation</vt:lpstr>
      <vt:lpstr>Review of UED Papers (2) - Simulation</vt:lpstr>
      <vt:lpstr>Review of UED Papers (2) - Simulation</vt:lpstr>
      <vt:lpstr>Review of UED Papers (2) - Simulation</vt:lpstr>
      <vt:lpstr>Review of UED Papers (2) - Simulation</vt:lpstr>
      <vt:lpstr>Review of UED Papers (2) - Experiment</vt:lpstr>
      <vt:lpstr>Review of UED Papers (2) - Experiment</vt:lpstr>
      <vt:lpstr>Review of UED Papers (2) - Experiment</vt:lpstr>
      <vt:lpstr>Review of UED Papers (2) - Experiment</vt:lpstr>
      <vt:lpstr>Review of UED Papers (2) - PCT</vt:lpstr>
      <vt:lpstr>Review of UED Papers (2) - PCT</vt:lpstr>
      <vt:lpstr>Review of UED Papers (2) - PCT</vt:lpstr>
      <vt:lpstr>Review of UED Papers (3)</vt:lpstr>
      <vt:lpstr>Review of UED Papers (3)</vt:lpstr>
      <vt:lpstr>Review of UED Papers (3) - GTS</vt:lpstr>
      <vt:lpstr>Review of UED Papers (3) - GTS</vt:lpstr>
      <vt:lpstr>Review of UED Papers (3) - GTS</vt:lpstr>
      <vt:lpstr>Review of UED Papers (3) - GTS</vt:lpstr>
      <vt:lpstr>Review of UED Papers (3) - GTS</vt:lpstr>
      <vt:lpstr>Review of UED Papers (3) - GTS</vt:lpstr>
      <vt:lpstr>Review of UED Papers (3) - GTS</vt:lpstr>
      <vt:lpstr>Review of UED Papers (3) - GTS</vt:lpstr>
      <vt:lpstr>Review of UED Papers (3) - STD</vt:lpstr>
      <vt:lpstr>Review of UED Papers (3) - STD</vt:lpstr>
      <vt:lpstr>Review of UED Papers (3) – STD(PCT)</vt:lpstr>
      <vt:lpstr>Review of UED Papers (3) - STD</vt:lpstr>
      <vt:lpstr>Review of UED Papers (3) - STD</vt:lpstr>
      <vt:lpstr>Future Plans - Optimization of eLabs UED Machine</vt:lpstr>
      <vt:lpstr>Future Plans - Optimization of eLabs UED Machine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Optimization of Ultrafast Electron Diffraction Facility</dc:title>
  <dc:creator>SAMSUNG</dc:creator>
  <cp:lastModifiedBy>SAMSUNG</cp:lastModifiedBy>
  <cp:revision>279</cp:revision>
  <dcterms:created xsi:type="dcterms:W3CDTF">2024-10-24T06:44:57Z</dcterms:created>
  <dcterms:modified xsi:type="dcterms:W3CDTF">2024-10-31T11:33:04Z</dcterms:modified>
</cp:coreProperties>
</file>