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316" r:id="rId2"/>
    <p:sldId id="412" r:id="rId3"/>
    <p:sldId id="411" r:id="rId4"/>
    <p:sldId id="426" r:id="rId5"/>
    <p:sldId id="419" r:id="rId6"/>
    <p:sldId id="427" r:id="rId7"/>
    <p:sldId id="428" r:id="rId8"/>
    <p:sldId id="421" r:id="rId9"/>
    <p:sldId id="424" r:id="rId10"/>
    <p:sldId id="422" r:id="rId11"/>
    <p:sldId id="431" r:id="rId12"/>
    <p:sldId id="429" r:id="rId13"/>
    <p:sldId id="425" r:id="rId14"/>
    <p:sldId id="430" r:id="rId15"/>
    <p:sldId id="433" r:id="rId16"/>
    <p:sldId id="434" r:id="rId17"/>
    <p:sldId id="420" r:id="rId18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20000"/>
    <a:srgbClr val="B51717"/>
    <a:srgbClr val="990B0B"/>
    <a:srgbClr val="0000FF"/>
    <a:srgbClr val="E90013"/>
    <a:srgbClr val="62C66C"/>
    <a:srgbClr val="00FF00"/>
    <a:srgbClr val="8C0202"/>
    <a:srgbClr val="AA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681" autoAdjust="0"/>
  </p:normalViewPr>
  <p:slideViewPr>
    <p:cSldViewPr snapToGrid="0">
      <p:cViewPr varScale="1">
        <p:scale>
          <a:sx n="127" d="100"/>
          <a:sy n="127" d="100"/>
        </p:scale>
        <p:origin x="12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15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DC19A-883F-468B-A045-BABB217F6E19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56496-A0DC-43E5-BD6B-FE53ED1561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977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F7DCE-C5EA-4112-A7FD-076BBC267694}" type="datetimeFigureOut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BC1B0-74C4-49BA-9183-4F3E289C5C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70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44F8D-6087-4990-A746-65A4439F90CE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11" b="-399"/>
          <a:stretch/>
        </p:blipFill>
        <p:spPr bwMode="auto">
          <a:xfrm>
            <a:off x="6326310" y="266065"/>
            <a:ext cx="2189040" cy="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55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5C89-8BAD-4901-92E6-4FB6FF362CD0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68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BD32-42A2-4598-A60E-1488AA16A7EB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657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97" y="87837"/>
            <a:ext cx="6301432" cy="815450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97" y="1128584"/>
            <a:ext cx="8276453" cy="504837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9B0CE-5700-4326-B9FB-9663CC02B58A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3348423" y="648970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A58750C3-D76B-4604-A3D8-DFEAF51D520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11" b="-399"/>
          <a:stretch/>
        </p:blipFill>
        <p:spPr bwMode="auto">
          <a:xfrm>
            <a:off x="6540329" y="285230"/>
            <a:ext cx="2189040" cy="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B8C22-1FB7-451C-9325-8F6729EE94AD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7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EA-F121-4E85-8C78-FB4455AF8C84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34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0FF9-A410-445C-B326-798EDE4C3B92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3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22AE8-FF17-453A-A185-DC52F279B9E0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64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2308-4E27-4652-9B3C-3C0845C8C3CD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78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ED15-ABDF-4887-9097-5A738089877B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8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6197-AED1-4C28-A253-3CF8BAE0C3D6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60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107" y="87837"/>
            <a:ext cx="7290082" cy="81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BEA0E-297C-44B0-96B4-9DCF90AAC909}" type="datetime1">
              <a:rPr lang="ko-KR" altLang="en-US" smtClean="0"/>
              <a:t>2024-10-11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750C3-D76B-4604-A3D8-DFEAF51D520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25537" y="960896"/>
            <a:ext cx="87454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25533" y="6589189"/>
            <a:ext cx="6307152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ë¡ê³ 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7" t="51085"/>
          <a:stretch/>
        </p:blipFill>
        <p:spPr bwMode="auto">
          <a:xfrm>
            <a:off x="6776469" y="6464842"/>
            <a:ext cx="2003383" cy="2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35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Robinson Instability in PHC</a:t>
            </a:r>
            <a:b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(Passive Harmonic Cavity)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20232308 </a:t>
            </a:r>
            <a:r>
              <a:rPr lang="en-US" altLang="ko-KR" dirty="0" err="1"/>
              <a:t>Youngmin</a:t>
            </a:r>
            <a:r>
              <a:rPr lang="en-US" altLang="ko-KR" dirty="0"/>
              <a:t> Park</a:t>
            </a:r>
          </a:p>
          <a:p>
            <a:endParaRPr lang="en-US" altLang="ko-KR" dirty="0"/>
          </a:p>
          <a:p>
            <a:r>
              <a:rPr lang="en-US" altLang="ko-KR" dirty="0"/>
              <a:t>2024-10-18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19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A8078-34A9-7173-80A5-4FD021B01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441AC1-6320-BC25-8553-8BEBF0EC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in Storage 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FC7982-0B70-9E96-9265-F5D99C7A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10</a:t>
            </a:fld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1A3EB1-AFE4-E2E8-054D-EBE61F0CAA50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PNHC Simulation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796BA5-CFB6-3D4E-6287-EE8F73CCDFED}"/>
                  </a:ext>
                </a:extLst>
              </p:cNvPr>
              <p:cNvSpPr txBox="1"/>
              <p:nvPr/>
            </p:nvSpPr>
            <p:spPr>
              <a:xfrm>
                <a:off x="602370" y="1822627"/>
                <a:ext cx="23160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Cav,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=66.07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796BA5-CFB6-3D4E-6287-EE8F73CCD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1822627"/>
                <a:ext cx="2316090" cy="307777"/>
              </a:xfrm>
              <a:prstGeom prst="rect">
                <a:avLst/>
              </a:prstGeom>
              <a:blipFill>
                <a:blip r:embed="rId2"/>
                <a:stretch>
                  <a:fillRect l="-526"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1B16D-A5C8-67EB-354D-598697F30F8A}"/>
                  </a:ext>
                </a:extLst>
              </p:cNvPr>
              <p:cNvSpPr txBox="1"/>
              <p:nvPr/>
            </p:nvSpPr>
            <p:spPr>
              <a:xfrm>
                <a:off x="602370" y="3347800"/>
                <a:ext cx="23160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Cav,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=275.81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C1B16D-A5C8-67EB-354D-598697F30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3347800"/>
                <a:ext cx="2316090" cy="307777"/>
              </a:xfrm>
              <a:prstGeom prst="rect">
                <a:avLst/>
              </a:prstGeom>
              <a:blipFill>
                <a:blip r:embed="rId3"/>
                <a:stretch>
                  <a:fillRect l="-526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C3A4C8-B86D-5726-C1C5-F842F2D7ACC4}"/>
                  </a:ext>
                </a:extLst>
              </p:cNvPr>
              <p:cNvSpPr txBox="1"/>
              <p:nvPr/>
            </p:nvSpPr>
            <p:spPr>
              <a:xfrm>
                <a:off x="602370" y="4872973"/>
                <a:ext cx="23160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Cav,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=335.3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FC3A4C8-B86D-5726-C1C5-F842F2D7A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4872973"/>
                <a:ext cx="2316090" cy="307777"/>
              </a:xfrm>
              <a:prstGeom prst="rect">
                <a:avLst/>
              </a:prstGeom>
              <a:blipFill>
                <a:blip r:embed="rId4"/>
                <a:stretch>
                  <a:fillRect l="-526"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그림 7">
            <a:extLst>
              <a:ext uri="{FF2B5EF4-FFF2-40B4-BE49-F238E27FC236}">
                <a16:creationId xmlns:a16="http://schemas.microsoft.com/office/drawing/2014/main" id="{9EFA5346-A654-2577-BDF7-126E86958C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519" y="3347800"/>
            <a:ext cx="1958132" cy="146804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3F593B8-D4E8-FB69-24FA-E8A4B574F7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237" y="3347800"/>
            <a:ext cx="1958132" cy="14680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E477283-C58F-6EB0-6F6E-8E0D580830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64" y="3354459"/>
            <a:ext cx="1958132" cy="146804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B612C5B-1B61-336F-DCE4-67F07BEB3B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519" y="1873101"/>
            <a:ext cx="1958132" cy="14680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B9538B3-F0FC-382E-7E8A-1E96391233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237" y="1873101"/>
            <a:ext cx="1958132" cy="146804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F7CA00B-1F12-EE24-B56E-C1D50CAB82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64" y="1879760"/>
            <a:ext cx="1958132" cy="146804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5DC649-CDD0-B06C-DACE-61575F92D6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519" y="4815840"/>
            <a:ext cx="1958132" cy="146803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E9031BD-822E-5527-0EC7-997A7D637E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237" y="4815840"/>
            <a:ext cx="1958132" cy="14680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BD659AA-F7CD-CAFA-5772-7F86126616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64" y="4822499"/>
            <a:ext cx="1958132" cy="14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4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44E83-7D15-9EFF-3705-45BBD3DEF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>
            <a:extLst>
              <a:ext uri="{FF2B5EF4-FFF2-40B4-BE49-F238E27FC236}">
                <a16:creationId xmlns:a16="http://schemas.microsoft.com/office/drawing/2014/main" id="{491A274B-3DAC-F67C-AA60-9441F4771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343" y="2278712"/>
            <a:ext cx="2334995" cy="1750579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41678DA4-2C98-5899-2DB6-FD2E325D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in Storage 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2015DE-FE31-A36C-678D-3D06BF6F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C97CC8-79BD-A6B7-BAFA-29AA6E832F2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5B4008-D724-8EE8-A164-146EE49CB680}"/>
                  </a:ext>
                </a:extLst>
              </p:cNvPr>
              <p:cNvSpPr txBox="1"/>
              <p:nvPr/>
            </p:nvSpPr>
            <p:spPr>
              <a:xfrm>
                <a:off x="602370" y="1945359"/>
                <a:ext cx="23160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Cav,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=275.81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A5B4008-D724-8EE8-A164-146EE49CB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1945359"/>
                <a:ext cx="2316090" cy="307777"/>
              </a:xfrm>
              <a:prstGeom prst="rect">
                <a:avLst/>
              </a:prstGeom>
              <a:blipFill>
                <a:blip r:embed="rId3"/>
                <a:stretch>
                  <a:fillRect l="-526" t="-392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F0459418-1B5D-41F5-F7C6-B81E32636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042" y="2273883"/>
            <a:ext cx="2404888" cy="18029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59ABEB-6913-B0EB-1511-EB6C0BA075DE}"/>
                  </a:ext>
                </a:extLst>
              </p:cNvPr>
              <p:cNvSpPr txBox="1"/>
              <p:nvPr/>
            </p:nvSpPr>
            <p:spPr>
              <a:xfrm>
                <a:off x="1631069" y="2773028"/>
                <a:ext cx="457240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59ABEB-6913-B0EB-1511-EB6C0BA07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069" y="2773028"/>
                <a:ext cx="457240" cy="295594"/>
              </a:xfrm>
              <a:prstGeom prst="rect">
                <a:avLst/>
              </a:prstGeom>
              <a:blipFill>
                <a:blip r:embed="rId5"/>
                <a:stretch>
                  <a:fillRect l="-12000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D209B9-409B-BD8C-91A1-36CD88BE1680}"/>
                  </a:ext>
                </a:extLst>
              </p:cNvPr>
              <p:cNvSpPr txBox="1"/>
              <p:nvPr/>
            </p:nvSpPr>
            <p:spPr>
              <a:xfrm>
                <a:off x="2773833" y="3881494"/>
                <a:ext cx="457240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AD209B9-409B-BD8C-91A1-36CD88BE1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833" y="3881494"/>
                <a:ext cx="457240" cy="295594"/>
              </a:xfrm>
              <a:prstGeom prst="rect">
                <a:avLst/>
              </a:prstGeom>
              <a:blipFill>
                <a:blip r:embed="rId6"/>
                <a:stretch>
                  <a:fillRect l="-10667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23C7A00C-EA8D-E38F-F953-236C30EC0A50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2183980" y="3560832"/>
            <a:ext cx="589853" cy="46845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24320C34-CBC8-B118-AEE5-C8865F65DF95}"/>
              </a:ext>
            </a:extLst>
          </p:cNvPr>
          <p:cNvCxnSpPr>
            <a:cxnSpLocks/>
          </p:cNvCxnSpPr>
          <p:nvPr/>
        </p:nvCxnSpPr>
        <p:spPr>
          <a:xfrm>
            <a:off x="1828800" y="3068622"/>
            <a:ext cx="259509" cy="37332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2B593F-12CD-3745-A2A1-4F24DE2CE1D8}"/>
                  </a:ext>
                </a:extLst>
              </p:cNvPr>
              <p:cNvSpPr txBox="1"/>
              <p:nvPr/>
            </p:nvSpPr>
            <p:spPr>
              <a:xfrm>
                <a:off x="5841216" y="1997872"/>
                <a:ext cx="2404889" cy="1742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0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Fitting: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25.7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𝑟𝑎𝑑</m:t>
                            </m:r>
                          </m:sub>
                        </m:sSub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1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Fitting: </a:t>
                </a:r>
                <a14:m>
                  <m:oMath xmlns:m="http://schemas.openxmlformats.org/officeDocument/2006/math"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136.4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Analytic:</a:t>
                </a:r>
                <a:r>
                  <a:rPr lang="en-US" altLang="ko-KR" sz="14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𝑟𝑎𝑑</m:t>
                            </m:r>
                          </m:sub>
                        </m:sSub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=−119 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12B593F-12CD-3745-A2A1-4F24DE2CE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16" y="1997872"/>
                <a:ext cx="2404889" cy="1742400"/>
              </a:xfrm>
              <a:prstGeom prst="rect">
                <a:avLst/>
              </a:prstGeom>
              <a:blipFill>
                <a:blip r:embed="rId7"/>
                <a:stretch>
                  <a:fillRect l="-4557" t="-3497" r="-253" b="-10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3BF057-4F29-10AF-1789-AE5AE584684C}"/>
                  </a:ext>
                </a:extLst>
              </p:cNvPr>
              <p:cNvSpPr txBox="1"/>
              <p:nvPr/>
            </p:nvSpPr>
            <p:spPr>
              <a:xfrm>
                <a:off x="5841216" y="4347408"/>
                <a:ext cx="2265428" cy="17424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0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Fitting: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𝑟𝑎𝑑</m:t>
                            </m:r>
                          </m:sub>
                        </m:sSub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1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Fitting: 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Analytic:</a:t>
                </a:r>
                <a:r>
                  <a:rPr lang="en-US" altLang="ko-KR" sz="14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𝑟𝑎𝑑</m:t>
                            </m:r>
                          </m:sub>
                        </m:sSub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=−20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E3BF057-4F29-10AF-1789-AE5AE5846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216" y="4347408"/>
                <a:ext cx="2265428" cy="1742400"/>
              </a:xfrm>
              <a:prstGeom prst="rect">
                <a:avLst/>
              </a:prstGeom>
              <a:blipFill>
                <a:blip r:embed="rId8"/>
                <a:stretch>
                  <a:fillRect l="-4839" t="-3147" r="-538" b="-13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그림 37">
            <a:extLst>
              <a:ext uri="{FF2B5EF4-FFF2-40B4-BE49-F238E27FC236}">
                <a16:creationId xmlns:a16="http://schemas.microsoft.com/office/drawing/2014/main" id="{73DE7D70-DBE7-9163-4D34-7451D46DC2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343" y="4319323"/>
            <a:ext cx="2334995" cy="1750579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9A46461-D4AC-3330-5942-7E3FC871D8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042" y="4314494"/>
            <a:ext cx="2404887" cy="18029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1529FB-0786-6419-7B2D-F6F95D436B51}"/>
                  </a:ext>
                </a:extLst>
              </p:cNvPr>
              <p:cNvSpPr txBox="1"/>
              <p:nvPr/>
            </p:nvSpPr>
            <p:spPr>
              <a:xfrm>
                <a:off x="1631069" y="4813639"/>
                <a:ext cx="457240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51529FB-0786-6419-7B2D-F6F95D436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069" y="4813639"/>
                <a:ext cx="457240" cy="295594"/>
              </a:xfrm>
              <a:prstGeom prst="rect">
                <a:avLst/>
              </a:prstGeom>
              <a:blipFill>
                <a:blip r:embed="rId11"/>
                <a:stretch>
                  <a:fillRect l="-12000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3BB1BD-1451-EB1E-AA6E-A6F0A7ECBAB0}"/>
                  </a:ext>
                </a:extLst>
              </p:cNvPr>
              <p:cNvSpPr txBox="1"/>
              <p:nvPr/>
            </p:nvSpPr>
            <p:spPr>
              <a:xfrm>
                <a:off x="2773833" y="5922105"/>
                <a:ext cx="457240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3BB1BD-1451-EB1E-AA6E-A6F0A7EC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833" y="5922105"/>
                <a:ext cx="457240" cy="295594"/>
              </a:xfrm>
              <a:prstGeom prst="rect">
                <a:avLst/>
              </a:prstGeom>
              <a:blipFill>
                <a:blip r:embed="rId12"/>
                <a:stretch>
                  <a:fillRect l="-10667" b="-61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화살표 연결선 41">
            <a:extLst>
              <a:ext uri="{FF2B5EF4-FFF2-40B4-BE49-F238E27FC236}">
                <a16:creationId xmlns:a16="http://schemas.microsoft.com/office/drawing/2014/main" id="{AB10C4CB-7294-2A59-8E53-F624D8C1A903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2183980" y="5588327"/>
            <a:ext cx="589853" cy="4815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4579D174-365F-DA54-98C7-96F34298A48F}"/>
              </a:ext>
            </a:extLst>
          </p:cNvPr>
          <p:cNvCxnSpPr>
            <a:cxnSpLocks/>
          </p:cNvCxnSpPr>
          <p:nvPr/>
        </p:nvCxnSpPr>
        <p:spPr>
          <a:xfrm>
            <a:off x="1828800" y="5109233"/>
            <a:ext cx="259509" cy="31601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CA9092-F1AE-D722-4444-EFD653F2D105}"/>
                  </a:ext>
                </a:extLst>
              </p:cNvPr>
              <p:cNvSpPr txBox="1"/>
              <p:nvPr/>
            </p:nvSpPr>
            <p:spPr>
              <a:xfrm>
                <a:off x="4961879" y="4938765"/>
                <a:ext cx="304827" cy="197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8CA9092-F1AE-D722-4444-EFD653F2D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79" y="4938765"/>
                <a:ext cx="304827" cy="197170"/>
              </a:xfrm>
              <a:prstGeom prst="rect">
                <a:avLst/>
              </a:prstGeom>
              <a:blipFill>
                <a:blip r:embed="rId13"/>
                <a:stretch>
                  <a:fillRect l="-12000"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43E600-EB72-F5EA-C11A-237D3AD1D270}"/>
                  </a:ext>
                </a:extLst>
              </p:cNvPr>
              <p:cNvSpPr txBox="1"/>
              <p:nvPr/>
            </p:nvSpPr>
            <p:spPr>
              <a:xfrm>
                <a:off x="4925746" y="5512757"/>
                <a:ext cx="304827" cy="197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43E600-EB72-F5EA-C11A-237D3AD1D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746" y="5512757"/>
                <a:ext cx="304827" cy="197170"/>
              </a:xfrm>
              <a:prstGeom prst="rect">
                <a:avLst/>
              </a:prstGeom>
              <a:blipFill>
                <a:blip r:embed="rId14"/>
                <a:stretch>
                  <a:fillRect l="-12000"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0FFF6A9-2553-2E87-24D3-A55BF163CA84}"/>
                  </a:ext>
                </a:extLst>
              </p:cNvPr>
              <p:cNvSpPr txBox="1"/>
              <p:nvPr/>
            </p:nvSpPr>
            <p:spPr>
              <a:xfrm>
                <a:off x="4458644" y="3487615"/>
                <a:ext cx="304827" cy="197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0FFF6A9-2553-2E87-24D3-A55BF163C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644" y="3487615"/>
                <a:ext cx="304827" cy="197170"/>
              </a:xfrm>
              <a:prstGeom prst="rect">
                <a:avLst/>
              </a:prstGeom>
              <a:blipFill>
                <a:blip r:embed="rId15"/>
                <a:stretch>
                  <a:fillRect l="-12000"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24186EF-B2BB-8D3D-28AE-3F82F1A14B26}"/>
                  </a:ext>
                </a:extLst>
              </p:cNvPr>
              <p:cNvSpPr txBox="1"/>
              <p:nvPr/>
            </p:nvSpPr>
            <p:spPr>
              <a:xfrm>
                <a:off x="4419586" y="2820486"/>
                <a:ext cx="304827" cy="197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24186EF-B2BB-8D3D-28AE-3F82F1A14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586" y="2820486"/>
                <a:ext cx="304827" cy="197170"/>
              </a:xfrm>
              <a:prstGeom prst="rect">
                <a:avLst/>
              </a:prstGeom>
              <a:blipFill>
                <a:blip r:embed="rId16"/>
                <a:stretch>
                  <a:fillRect l="-12000"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74DECF-6621-3BBE-0E31-CB697668BF46}"/>
                  </a:ext>
                </a:extLst>
              </p:cNvPr>
              <p:cNvSpPr txBox="1"/>
              <p:nvPr/>
            </p:nvSpPr>
            <p:spPr>
              <a:xfrm>
                <a:off x="602370" y="4087722"/>
                <a:ext cx="23160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Cav,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=335.3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74DECF-6621-3BBE-0E31-CB697668B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4087722"/>
                <a:ext cx="2316090" cy="307777"/>
              </a:xfrm>
              <a:prstGeom prst="rect">
                <a:avLst/>
              </a:prstGeom>
              <a:blipFill>
                <a:blip r:embed="rId17"/>
                <a:stretch>
                  <a:fillRect l="-526"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80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D1628-E0C6-FA4E-86C6-BFBE30B03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32B472-5E67-AE78-AEDF-507ED363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in Storage 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641EFB-4A71-FBDC-9658-7960F935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A892E1-C43D-E34D-AFA4-2FEC1C70C9BE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PSHC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64CE2E-1A74-D401-1C7E-00DEBABF9C90}"/>
                  </a:ext>
                </a:extLst>
              </p:cNvPr>
              <p:cNvSpPr txBox="1"/>
              <p:nvPr/>
            </p:nvSpPr>
            <p:spPr>
              <a:xfrm>
                <a:off x="602370" y="1758753"/>
                <a:ext cx="7688190" cy="3113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parameter of superconducting and normal conducting cavity considered in the Soleil-II upgrade project.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45 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altLang="ko-KR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Cav</m:t>
                          </m:r>
                        </m:e>
                      </m:d>
                    </m:oMath>
                  </m:oMathPara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maintains a constant value because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1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sSub>
                          <m:sSubPr>
                            <m:ctrlPr>
                              <a:rPr lang="en-US" altLang="ko-K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ko-K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func>
                    <m:r>
                      <a:rPr lang="en-US" altLang="ko-KR" sz="1400" b="0" i="1" smtClean="0">
                        <a:latin typeface="Cambria Math" panose="02040503050406030204" pitchFamily="18" charset="0"/>
                      </a:rPr>
                      <m:t>≈∞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effectLst/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altLang="ko-KR" sz="1400" b="0" i="1" smtClean="0">
                        <a:effectLst/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64CE2E-1A74-D401-1C7E-00DEBABF9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1758753"/>
                <a:ext cx="7688190" cy="3113032"/>
              </a:xfrm>
              <a:prstGeom prst="rect">
                <a:avLst/>
              </a:prstGeom>
              <a:blipFill>
                <a:blip r:embed="rId2"/>
                <a:stretch>
                  <a:fillRect l="-159" t="-3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153328B7-687F-8EAD-5BF8-0A9C35962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602" y="4427177"/>
            <a:ext cx="2443192" cy="183169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735D56FD-C6AA-2F78-A822-879A0DB16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8389" y="4427177"/>
            <a:ext cx="2443192" cy="183169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BD7B036-9227-0544-C334-D3BC86B51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175" y="4427177"/>
            <a:ext cx="2443192" cy="18316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80B44C-AB10-ABFF-F50A-C1477ED7024B}"/>
                  </a:ext>
                </a:extLst>
              </p:cNvPr>
              <p:cNvSpPr txBox="1"/>
              <p:nvPr/>
            </p:nvSpPr>
            <p:spPr>
              <a:xfrm>
                <a:off x="324973" y="6181929"/>
                <a:ext cx="347172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=46.8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kHz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=19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D80B44C-AB10-ABFF-F50A-C1477ED7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73" y="6181929"/>
                <a:ext cx="3471729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6DC789-FC3B-AA67-1D7A-E3C6A5ABCA18}"/>
                  </a:ext>
                </a:extLst>
              </p:cNvPr>
              <p:cNvSpPr txBox="1"/>
              <p:nvPr/>
            </p:nvSpPr>
            <p:spPr>
              <a:xfrm>
                <a:off x="3348423" y="6181929"/>
                <a:ext cx="25679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=26.7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kHz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28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06DC789-FC3B-AA67-1D7A-E3C6A5ABC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423" y="6181929"/>
                <a:ext cx="2567940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4CEBC8-6EAE-B54C-AD54-10719465890E}"/>
                  </a:ext>
                </a:extLst>
              </p:cNvPr>
              <p:cNvSpPr txBox="1"/>
              <p:nvPr/>
            </p:nvSpPr>
            <p:spPr>
              <a:xfrm>
                <a:off x="5937238" y="6181929"/>
                <a:ext cx="25679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=11.7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kHz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64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94CEBC8-6EAE-B54C-AD54-107194658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38" y="6181929"/>
                <a:ext cx="256794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7A626E-1469-A538-BB93-B0F4603C105F}"/>
                  </a:ext>
                </a:extLst>
              </p:cNvPr>
              <p:cNvSpPr txBox="1"/>
              <p:nvPr/>
            </p:nvSpPr>
            <p:spPr>
              <a:xfrm>
                <a:off x="-219154" y="3217905"/>
                <a:ext cx="958230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  <m:func>
                                    <m:func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func>
                                    <m:func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func>
                                    <m:func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≈−9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7A626E-1469-A538-BB93-B0F4603C1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9154" y="3217905"/>
                <a:ext cx="9582308" cy="576376"/>
              </a:xfrm>
              <a:prstGeom prst="rect">
                <a:avLst/>
              </a:prstGeom>
              <a:blipFill>
                <a:blip r:embed="rId9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30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1477F-4D12-195F-49EB-838EE9055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33A5ED-4505-3362-B473-08BA62375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in Storage 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A1355C-E473-6F07-AE5A-5003F05C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0F0FCD-D836-ACFF-A157-63B64196C8E6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PSHC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6117A0F-31E4-1197-8760-383006652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230" y="1920885"/>
            <a:ext cx="4777740" cy="3581939"/>
          </a:xfrm>
          <a:prstGeom prst="rect">
            <a:avLst/>
          </a:prstGeom>
        </p:spPr>
      </p:pic>
      <p:sp>
        <p:nvSpPr>
          <p:cNvPr id="19" name="타원 18">
            <a:extLst>
              <a:ext uri="{FF2B5EF4-FFF2-40B4-BE49-F238E27FC236}">
                <a16:creationId xmlns:a16="http://schemas.microsoft.com/office/drawing/2014/main" id="{00C7AB24-5C77-1CD2-F971-C439F36EF418}"/>
              </a:ext>
            </a:extLst>
          </p:cNvPr>
          <p:cNvSpPr/>
          <p:nvPr/>
        </p:nvSpPr>
        <p:spPr>
          <a:xfrm>
            <a:off x="2791914" y="3560714"/>
            <a:ext cx="1292251" cy="6636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91F223-6E44-F431-12B7-AA48BE5EC971}"/>
              </a:ext>
            </a:extLst>
          </p:cNvPr>
          <p:cNvSpPr txBox="1"/>
          <p:nvPr/>
        </p:nvSpPr>
        <p:spPr>
          <a:xfrm>
            <a:off x="3152544" y="4240107"/>
            <a:ext cx="570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lang="ko-KR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8399CA-698F-872D-DBCF-613FEC2DB943}"/>
              </a:ext>
            </a:extLst>
          </p:cNvPr>
          <p:cNvSpPr txBox="1"/>
          <p:nvPr/>
        </p:nvSpPr>
        <p:spPr>
          <a:xfrm>
            <a:off x="1070704" y="3191382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lang="ko-KR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424114-F58E-9C22-5536-630AF27FA8FE}"/>
              </a:ext>
            </a:extLst>
          </p:cNvPr>
          <p:cNvSpPr txBox="1"/>
          <p:nvPr/>
        </p:nvSpPr>
        <p:spPr>
          <a:xfrm>
            <a:off x="950672" y="22674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lang="ko-KR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6A4792-6E7E-3EB0-FD42-2B5CCFF13A77}"/>
                  </a:ext>
                </a:extLst>
              </p:cNvPr>
              <p:cNvSpPr txBox="1"/>
              <p:nvPr/>
            </p:nvSpPr>
            <p:spPr>
              <a:xfrm>
                <a:off x="4655128" y="2076663"/>
                <a:ext cx="4198098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using PSHC (Passive Superconducting Harmonic Cavity), it is possible to achieve conditions for bunch lengthening without causing typical coupled bunch instability.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considerations must be made regarding D-mode instability, and there is a drawback in that it is not possible to reduce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0.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16A4792-6E7E-3EB0-FD42-2B5CCFF13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128" y="2076663"/>
                <a:ext cx="4198098" cy="1815882"/>
              </a:xfrm>
              <a:prstGeom prst="rect">
                <a:avLst/>
              </a:prstGeom>
              <a:blipFill>
                <a:blip r:embed="rId3"/>
                <a:stretch>
                  <a:fillRect l="-291" t="-671" b="-234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730A0E-AB32-CC17-D68A-370F46E38495}"/>
                  </a:ext>
                </a:extLst>
              </p:cNvPr>
              <p:cNvSpPr txBox="1"/>
              <p:nvPr/>
            </p:nvSpPr>
            <p:spPr>
              <a:xfrm>
                <a:off x="253100" y="5664741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4.5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730A0E-AB32-CC17-D68A-370F46E38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00" y="5664741"/>
                <a:ext cx="4572000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36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1177F-F3CE-0BC3-974B-0E400B28F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49AAB0-4BD2-438A-2009-6CE4D59F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Simulation and Result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1191A47-FCDD-4532-713F-9FDC9F31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17B993-E12C-0C2B-C09A-AE8C4C2D6976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PSHC Case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49CB11-5DC3-10D1-4052-49FAA9F468A6}"/>
                  </a:ext>
                </a:extLst>
              </p:cNvPr>
              <p:cNvSpPr txBox="1"/>
              <p:nvPr/>
            </p:nvSpPr>
            <p:spPr>
              <a:xfrm>
                <a:off x="602370" y="1822627"/>
                <a:ext cx="23160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Cav,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=42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49CB11-5DC3-10D1-4052-49FAA9F4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1822627"/>
                <a:ext cx="2316090" cy="307777"/>
              </a:xfrm>
              <a:prstGeom prst="rect">
                <a:avLst/>
              </a:prstGeom>
              <a:blipFill>
                <a:blip r:embed="rId2"/>
                <a:stretch>
                  <a:fillRect l="-526" t="-4000" b="-2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그림 12">
            <a:extLst>
              <a:ext uri="{FF2B5EF4-FFF2-40B4-BE49-F238E27FC236}">
                <a16:creationId xmlns:a16="http://schemas.microsoft.com/office/drawing/2014/main" id="{758B3F99-D133-78E4-E5B1-D97DF6FB6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8519" y="1822627"/>
            <a:ext cx="1958132" cy="146803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00D8C0D-7371-16C9-7D68-80A78DB87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237" y="1822627"/>
            <a:ext cx="1958132" cy="1468039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3324782D-89E9-4D99-F795-A266586787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64" y="1829286"/>
            <a:ext cx="1958132" cy="146803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280132B-C5FE-A49C-9812-1EDDDB1DBF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2900" y="3439814"/>
            <a:ext cx="2482514" cy="18611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9C6F1E6-45BC-0B20-0737-220D1F01A7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65" y="3431675"/>
            <a:ext cx="2556821" cy="19168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8D51CE-B5D4-9E12-7489-0169AFB620E2}"/>
                  </a:ext>
                </a:extLst>
              </p:cNvPr>
              <p:cNvSpPr txBox="1"/>
              <p:nvPr/>
            </p:nvSpPr>
            <p:spPr>
              <a:xfrm>
                <a:off x="1442903" y="4276771"/>
                <a:ext cx="457240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8D51CE-B5D4-9E12-7489-0169AFB62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903" y="4276771"/>
                <a:ext cx="457240" cy="295594"/>
              </a:xfrm>
              <a:prstGeom prst="rect">
                <a:avLst/>
              </a:prstGeom>
              <a:blipFill>
                <a:blip r:embed="rId8"/>
                <a:stretch>
                  <a:fillRect l="-12000" b="-6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AAB436-928E-FE9A-F7C1-7C07B7837FB8}"/>
                  </a:ext>
                </a:extLst>
              </p:cNvPr>
              <p:cNvSpPr txBox="1"/>
              <p:nvPr/>
            </p:nvSpPr>
            <p:spPr>
              <a:xfrm>
                <a:off x="2781390" y="5047586"/>
                <a:ext cx="457240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AAB436-928E-FE9A-F7C1-7C07B7837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90" y="5047586"/>
                <a:ext cx="457240" cy="295594"/>
              </a:xfrm>
              <a:prstGeom prst="rect">
                <a:avLst/>
              </a:prstGeom>
              <a:blipFill>
                <a:blip r:embed="rId9"/>
                <a:stretch>
                  <a:fillRect l="-10667" b="-61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564FA570-F294-06E3-6340-7A2649397505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927041" y="4800822"/>
            <a:ext cx="854349" cy="39456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BC2EE3A9-0E57-EA08-60A6-1F741A415BA8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900143" y="4424568"/>
            <a:ext cx="181686" cy="2145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2F33A1-30B0-1D9B-6E3B-7FF07D19CF97}"/>
                  </a:ext>
                </a:extLst>
              </p:cNvPr>
              <p:cNvSpPr txBox="1"/>
              <p:nvPr/>
            </p:nvSpPr>
            <p:spPr>
              <a:xfrm>
                <a:off x="5848773" y="3567335"/>
                <a:ext cx="2636171" cy="2388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0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Fitting: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−141.24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𝑟𝑎𝑑</m:t>
                            </m:r>
                          </m:sub>
                        </m:sSub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=−11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7.05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 1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Fitting: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34.93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𝑟𝑎𝑑</m:t>
                            </m:r>
                          </m:sub>
                        </m:sSub>
                      </m:den>
                    </m:f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=−11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27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???</a:t>
                </a:r>
              </a:p>
              <a:p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Fitting: </a:t>
                </a:r>
                <a14:m>
                  <m:oMath xmlns:m="http://schemas.openxmlformats.org/officeDocument/2006/math">
                    <m:r>
                      <a:rPr lang="en-US" altLang="ko-KR" sz="1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−7.97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2F33A1-30B0-1D9B-6E3B-7FF07D19C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773" y="3567335"/>
                <a:ext cx="2636171" cy="2388731"/>
              </a:xfrm>
              <a:prstGeom prst="rect">
                <a:avLst/>
              </a:prstGeom>
              <a:blipFill>
                <a:blip r:embed="rId10"/>
                <a:stretch>
                  <a:fillRect l="-4157" t="-2296" r="-231" b="-3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8FD69-D772-3C4E-407D-B710FD2107F1}"/>
                  </a:ext>
                </a:extLst>
              </p:cNvPr>
              <p:cNvSpPr txBox="1"/>
              <p:nvPr/>
            </p:nvSpPr>
            <p:spPr>
              <a:xfrm>
                <a:off x="4086460" y="4791601"/>
                <a:ext cx="304827" cy="197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A8FD69-D772-3C4E-407D-B710FD210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460" y="4791601"/>
                <a:ext cx="304827" cy="197170"/>
              </a:xfrm>
              <a:prstGeom prst="rect">
                <a:avLst/>
              </a:prstGeom>
              <a:blipFill>
                <a:blip r:embed="rId11"/>
                <a:stretch>
                  <a:fillRect l="-12000" b="-93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5654FBC-E24B-6C7C-0896-0392A477C8E5}"/>
              </a:ext>
            </a:extLst>
          </p:cNvPr>
          <p:cNvSpPr txBox="1"/>
          <p:nvPr/>
        </p:nvSpPr>
        <p:spPr>
          <a:xfrm>
            <a:off x="4571460" y="4300654"/>
            <a:ext cx="2115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>
                <a:solidFill>
                  <a:schemeClr val="tx1"/>
                </a:solidFill>
              </a:rPr>
              <a:t>???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CBE30E-6219-364B-FD54-E81F244C8825}"/>
                  </a:ext>
                </a:extLst>
              </p:cNvPr>
              <p:cNvSpPr txBox="1"/>
              <p:nvPr/>
            </p:nvSpPr>
            <p:spPr>
              <a:xfrm>
                <a:off x="1231306" y="3509872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???</m:t>
                      </m:r>
                    </m:oMath>
                  </m:oMathPara>
                </a14:m>
                <a:endParaRPr lang="en-US" altLang="ko-KR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CBE30E-6219-364B-FD54-E81F244C8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06" y="3509872"/>
                <a:ext cx="423193" cy="276999"/>
              </a:xfrm>
              <a:prstGeom prst="rect">
                <a:avLst/>
              </a:prstGeom>
              <a:blipFill>
                <a:blip r:embed="rId12"/>
                <a:stretch>
                  <a:fillRect l="-13043" r="-13043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F08F3405-DA1F-D1CC-71C7-7044D027B6D1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442903" y="3786871"/>
            <a:ext cx="296932" cy="4250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D2F74B-4E1B-21B1-D05A-FDA70E130C8E}"/>
                  </a:ext>
                </a:extLst>
              </p:cNvPr>
              <p:cNvSpPr txBox="1"/>
              <p:nvPr/>
            </p:nvSpPr>
            <p:spPr>
              <a:xfrm>
                <a:off x="4600301" y="4702237"/>
                <a:ext cx="304827" cy="1971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ko-KR" sz="1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d>
                            <m:dPr>
                              <m:ctrlP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altLang="ko-KR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D2F74B-4E1B-21B1-D05A-FDA70E130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01" y="4702237"/>
                <a:ext cx="304827" cy="197170"/>
              </a:xfrm>
              <a:prstGeom prst="rect">
                <a:avLst/>
              </a:prstGeom>
              <a:blipFill>
                <a:blip r:embed="rId13"/>
                <a:stretch>
                  <a:fillRect l="-12000"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34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B79CE-1EC3-C23F-EE66-852538603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0CB50B-FC25-9180-3445-A8C00955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Cavity Mode(D-mode) in PSHC 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25BF4B-5B28-CABE-CF0E-D9B4A78BCA5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D-mode Instability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6EE9A2-E79A-05CE-6B36-C3F6AE292E66}"/>
                  </a:ext>
                </a:extLst>
              </p:cNvPr>
              <p:cNvSpPr txBox="1"/>
              <p:nvPr/>
            </p:nvSpPr>
            <p:spPr>
              <a:xfrm>
                <a:off x="602370" y="1758753"/>
                <a:ext cx="768819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new mode was not identified earlier due to the assumption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instability occurs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altLang="ko-KR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𝜋𝛥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ko-K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6EE9A2-E79A-05CE-6B36-C3F6AE292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1758753"/>
                <a:ext cx="7688190" cy="1169551"/>
              </a:xfrm>
              <a:prstGeom prst="rect">
                <a:avLst/>
              </a:prstGeom>
              <a:blipFill>
                <a:blip r:embed="rId2"/>
                <a:stretch>
                  <a:fillRect l="-159" t="-10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6C7797-C7EA-0AAC-EF3B-EC4BC0A93D38}"/>
                  </a:ext>
                </a:extLst>
              </p:cNvPr>
              <p:cNvSpPr txBox="1"/>
              <p:nvPr/>
            </p:nvSpPr>
            <p:spPr>
              <a:xfrm>
                <a:off x="914500" y="2343528"/>
                <a:ext cx="7063930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40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6C7797-C7EA-0AAC-EF3B-EC4BC0A93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00" y="2343528"/>
                <a:ext cx="7063930" cy="7034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그림 15">
            <a:extLst>
              <a:ext uri="{FF2B5EF4-FFF2-40B4-BE49-F238E27FC236}">
                <a16:creationId xmlns:a16="http://schemas.microsoft.com/office/drawing/2014/main" id="{A148D7B3-1EB7-84E4-F7B5-3A476B75A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0700" y="3063178"/>
            <a:ext cx="6851530" cy="22838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678100-26C4-B294-9E4B-38D87832F3A0}"/>
                  </a:ext>
                </a:extLst>
              </p:cNvPr>
              <p:cNvSpPr txBox="1"/>
              <p:nvPr/>
            </p:nvSpPr>
            <p:spPr>
              <a:xfrm>
                <a:off x="7408873" y="3928759"/>
                <a:ext cx="1637691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ko-KR" b="0" i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m:rPr>
                              <m:sty m:val="p"/>
                            </m:rPr>
                            <a:rPr lang="en-US" altLang="ko-KR">
                              <a:latin typeface="Cambria Math" panose="02040503050406030204" pitchFamily="18" charset="0"/>
                            </a:rPr>
                            <m:t>abs</m:t>
                          </m:r>
                          <m:d>
                            <m:d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ko-KR" alt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678100-26C4-B294-9E4B-38D87832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873" y="3928759"/>
                <a:ext cx="1637691" cy="312650"/>
              </a:xfrm>
              <a:prstGeom prst="rect">
                <a:avLst/>
              </a:prstGeom>
              <a:blipFill>
                <a:blip r:embed="rId5"/>
                <a:stretch>
                  <a:fillRect l="-4461" b="-2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F7E1B1-1B58-FDE6-3A15-81F77DFC68B0}"/>
                  </a:ext>
                </a:extLst>
              </p:cNvPr>
              <p:cNvSpPr txBox="1"/>
              <p:nvPr/>
            </p:nvSpPr>
            <p:spPr>
              <a:xfrm>
                <a:off x="2286000" y="5974501"/>
                <a:ext cx="4572000" cy="574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7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7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700" i="1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700" i="1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ko-KR" sz="7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altLang="ko-KR" sz="700" i="1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  <m:r>
                            <a:rPr lang="en-US" altLang="ko-KR" sz="700" i="1">
                              <a:latin typeface="Cambria Math" panose="02040503050406030204" pitchFamily="18" charset="0"/>
                            </a:rPr>
                            <m:t>𝛥𝜔</m:t>
                          </m:r>
                        </m:den>
                      </m:f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𝛥𝜔</m:t>
                          </m:r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ko-KR" sz="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7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7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ko-KR" sz="7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𝛥𝜔</m:t>
                              </m:r>
                            </m:den>
                          </m:f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𝛥𝜔</m:t>
                              </m:r>
                            </m:den>
                          </m:f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ko-KR" sz="7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7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7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7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7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7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altLang="ko-KR" sz="7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ko-KR" sz="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ko-KR" sz="7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7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70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altLang="ko-KR" sz="7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ko-KR" sz="7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700">
                                          <a:latin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b>
                                      <m:r>
                                        <a:rPr lang="en-US" altLang="ko-KR" sz="7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ko-KR" sz="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sz="7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F7E1B1-1B58-FDE6-3A15-81F77DFC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974501"/>
                <a:ext cx="4572000" cy="574260"/>
              </a:xfrm>
              <a:prstGeom prst="rect">
                <a:avLst/>
              </a:prstGeom>
              <a:blipFill>
                <a:blip r:embed="rId6"/>
                <a:stretch>
                  <a:fillRect b="-404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5CF879-F914-B42B-A931-483EC78932A3}"/>
                  </a:ext>
                </a:extLst>
              </p:cNvPr>
              <p:cNvSpPr txBox="1"/>
              <p:nvPr/>
            </p:nvSpPr>
            <p:spPr>
              <a:xfrm>
                <a:off x="1509516" y="5245262"/>
                <a:ext cx="6548162" cy="944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𝛥𝜔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rad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sSubSup>
                                    <m:sSubSup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4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  <a:p>
                <a:pPr/>
                <a:endParaRPr lang="ko-KR" altLang="en-US" sz="1400" i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5CF879-F914-B42B-A931-483EC7893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516" y="5245262"/>
                <a:ext cx="6548162" cy="9449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762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1B5F8-2668-A607-A356-82FF9AE06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72B017-6530-9B12-853A-EBBE2C22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Cavity Mode(D-mode) in PSHC Case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3B95D-21A1-D891-95ED-F633A70040C4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D91E4-2538-B022-1674-40A293539D29}"/>
              </a:ext>
            </a:extLst>
          </p:cNvPr>
          <p:cNvSpPr txBox="1"/>
          <p:nvPr/>
        </p:nvSpPr>
        <p:spPr>
          <a:xfrm>
            <a:off x="602370" y="1758753"/>
            <a:ext cx="76881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discrepancy between the calculations and simulations.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D336E9F-032C-0476-AA9B-6BB653323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787" y="2578259"/>
            <a:ext cx="2458154" cy="18429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5FBA34-4A6B-6B78-4955-ADF92DA2C643}"/>
                  </a:ext>
                </a:extLst>
              </p:cNvPr>
              <p:cNvSpPr txBox="1"/>
              <p:nvPr/>
            </p:nvSpPr>
            <p:spPr>
              <a:xfrm>
                <a:off x="3333285" y="1218621"/>
                <a:ext cx="3929602" cy="346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1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=41.01 </m:t>
                    </m:r>
                    <m:r>
                      <m:rPr>
                        <m:sty m:val="p"/>
                      </m:rPr>
                      <a:rPr lang="en-US" altLang="ko-KR" sz="1100" b="0" i="0" smtClean="0">
                        <a:latin typeface="Cambria Math" panose="02040503050406030204" pitchFamily="18" charset="0"/>
                      </a:rPr>
                      <m:t>kHz</m:t>
                    </m:r>
                    <m:r>
                      <a:rPr lang="en-US" altLang="ko-KR" sz="11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𝟒𝟑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1100" b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altLang="ko-KR" sz="1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𝟏𝟗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𝐤𝐇𝐳</m:t>
                    </m:r>
                  </m:oMath>
                </a14:m>
                <a:endParaRPr lang="en-US" altLang="ko-KR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ko-KR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1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sz="11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0.98</m:t>
                    </m:r>
                    <m:r>
                      <a:rPr lang="en-US" altLang="ko-KR" sz="1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sz="1100" b="0" i="0" smtClean="0">
                        <a:latin typeface="Cambria Math" panose="02040503050406030204" pitchFamily="18" charset="0"/>
                      </a:rPr>
                      <m:t>kHz</m:t>
                    </m:r>
                    <m:r>
                      <a:rPr lang="en-US" altLang="ko-KR" sz="1100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b>
                        <m: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11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𝟒𝟑</m:t>
                    </m:r>
                    <m:r>
                      <a:rPr lang="en-US" altLang="ko-KR" sz="11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ko-KR" sz="11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altLang="ko-KR" sz="1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11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ko-KR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ko-KR" sz="1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altLang="ko-KR" sz="11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1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𝐤𝐇𝐳</m:t>
                    </m:r>
                  </m:oMath>
                </a14:m>
                <a:endParaRPr lang="en-US" altLang="ko-KR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5FBA34-4A6B-6B78-4955-ADF92DA2C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285" y="1218621"/>
                <a:ext cx="3929602" cy="346249"/>
              </a:xfrm>
              <a:prstGeom prst="rect">
                <a:avLst/>
              </a:prstGeom>
              <a:blipFill>
                <a:blip r:embed="rId3"/>
                <a:stretch>
                  <a:fillRect l="-2329" t="-12281" r="-466" b="-245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B58458-6AC3-D789-9EE5-26638CB0B434}"/>
                  </a:ext>
                </a:extLst>
              </p:cNvPr>
              <p:cNvSpPr txBox="1"/>
              <p:nvPr/>
            </p:nvSpPr>
            <p:spPr>
              <a:xfrm>
                <a:off x="670186" y="2337468"/>
                <a:ext cx="23993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Cav,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=42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B58458-6AC3-D789-9EE5-26638CB0B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6" y="2337468"/>
                <a:ext cx="2399355" cy="307777"/>
              </a:xfrm>
              <a:prstGeom prst="rect">
                <a:avLst/>
              </a:prstGeom>
              <a:blipFill>
                <a:blip r:embed="rId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27A7AD62-325D-D2A1-7683-36B85A148E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6962129"/>
                  </p:ext>
                </p:extLst>
              </p:nvPr>
            </p:nvGraphicFramePr>
            <p:xfrm>
              <a:off x="1568082" y="4729172"/>
              <a:ext cx="600783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959">
                      <a:extLst>
                        <a:ext uri="{9D8B030D-6E8A-4147-A177-3AD203B41FA5}">
                          <a16:colId xmlns:a16="http://schemas.microsoft.com/office/drawing/2014/main" val="745007393"/>
                        </a:ext>
                      </a:extLst>
                    </a:gridCol>
                    <a:gridCol w="1501959">
                      <a:extLst>
                        <a:ext uri="{9D8B030D-6E8A-4147-A177-3AD203B41FA5}">
                          <a16:colId xmlns:a16="http://schemas.microsoft.com/office/drawing/2014/main" val="3377770889"/>
                        </a:ext>
                      </a:extLst>
                    </a:gridCol>
                    <a:gridCol w="1501959">
                      <a:extLst>
                        <a:ext uri="{9D8B030D-6E8A-4147-A177-3AD203B41FA5}">
                          <a16:colId xmlns:a16="http://schemas.microsoft.com/office/drawing/2014/main" val="1736925273"/>
                        </a:ext>
                      </a:extLst>
                    </a:gridCol>
                    <a:gridCol w="1501959">
                      <a:extLst>
                        <a:ext uri="{9D8B030D-6E8A-4147-A177-3AD203B41FA5}">
                          <a16:colId xmlns:a16="http://schemas.microsoft.com/office/drawing/2014/main" val="2622234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ko-KR" sz="1200" b="0" i="0" u="none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altLang="ko-KR" sz="12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u="none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th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altLang="en-US" sz="1200" b="0" u="non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4643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1Cav,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=42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200" b="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kHz</m:t>
                              </m:r>
                            </m:oMath>
                          </a14:m>
                          <a:endParaRPr lang="ko-KR" altLang="en-US" sz="12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41.01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40.98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−43.2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−7.98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ko-KR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ko-KR" sz="12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19.8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40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ko-KR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424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2Cav,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=42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200" b="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kHz</m:t>
                              </m:r>
                            </m:oMath>
                          </a14:m>
                          <a:endParaRPr lang="ko-KR" altLang="en-US" sz="12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55</m:t>
                                        </m:r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98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55</m:t>
                                        </m:r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.9</m:t>
                                        </m:r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−43.2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ko-KR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57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ko-KR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6505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200" b="0" dirty="0">
                              <a:solidFill>
                                <a:schemeClr val="tx1"/>
                              </a:solidFill>
                            </a:rPr>
                            <a:t>3Cav,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ko-KR" sz="1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Δ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=42 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200" b="0" i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kHz</m:t>
                              </m:r>
                            </m:oMath>
                          </a14:m>
                          <a:endParaRPr lang="ko-KR" altLang="en-US" sz="1200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79.25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</a:rPr>
                                          <m:t>79.20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latin typeface="Cambria Math" panose="02040503050406030204" pitchFamily="18" charset="0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−45.7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ko-KR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altLang="ko-KR" sz="12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28</m:t>
                                        </m:r>
                                      </m:num>
                                      <m:den>
                                        <m:r>
                                          <a:rPr lang="en-US" altLang="ko-KR" sz="12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80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ko-KR" sz="1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2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kHz</m:t>
                                </m:r>
                              </m:oMath>
                            </m:oMathPara>
                          </a14:m>
                          <a:endParaRPr lang="ko-KR" altLang="en-US" sz="1200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62948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표 10">
                <a:extLst>
                  <a:ext uri="{FF2B5EF4-FFF2-40B4-BE49-F238E27FC236}">
                    <a16:creationId xmlns:a16="http://schemas.microsoft.com/office/drawing/2014/main" id="{27A7AD62-325D-D2A1-7683-36B85A148EA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6962129"/>
                  </p:ext>
                </p:extLst>
              </p:nvPr>
            </p:nvGraphicFramePr>
            <p:xfrm>
              <a:off x="1568082" y="4729172"/>
              <a:ext cx="600783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1959">
                      <a:extLst>
                        <a:ext uri="{9D8B030D-6E8A-4147-A177-3AD203B41FA5}">
                          <a16:colId xmlns:a16="http://schemas.microsoft.com/office/drawing/2014/main" val="745007393"/>
                        </a:ext>
                      </a:extLst>
                    </a:gridCol>
                    <a:gridCol w="1501959">
                      <a:extLst>
                        <a:ext uri="{9D8B030D-6E8A-4147-A177-3AD203B41FA5}">
                          <a16:colId xmlns:a16="http://schemas.microsoft.com/office/drawing/2014/main" val="3377770889"/>
                        </a:ext>
                      </a:extLst>
                    </a:gridCol>
                    <a:gridCol w="1501959">
                      <a:extLst>
                        <a:ext uri="{9D8B030D-6E8A-4147-A177-3AD203B41FA5}">
                          <a16:colId xmlns:a16="http://schemas.microsoft.com/office/drawing/2014/main" val="1736925273"/>
                        </a:ext>
                      </a:extLst>
                    </a:gridCol>
                    <a:gridCol w="1501959">
                      <a:extLst>
                        <a:ext uri="{9D8B030D-6E8A-4147-A177-3AD203B41FA5}">
                          <a16:colId xmlns:a16="http://schemas.microsoft.com/office/drawing/2014/main" val="262223478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 sz="12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813" t="-1639" r="-201220" b="-3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639" r="-100405" b="-385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220" t="-1639" r="-813" b="-3852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4643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5" t="-100000" r="-300000" b="-27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813" t="-100000" r="-201220" b="-27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100000" r="-100405" b="-279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220" t="-100000" r="-813" b="-279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54249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5" t="-203279" r="-300000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813" t="-203279" r="-201220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203279" r="-100405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220" t="-203279" r="-813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65058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05" t="-303279" r="-300000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0813" t="-303279" r="-201220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0000" t="-303279" r="-100405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01220" t="-303279" r="-813" b="-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862948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2679DF86-5050-50EF-AD86-C115164688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8550" y="2578260"/>
            <a:ext cx="2458154" cy="18429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045F5E-8DAA-0C21-9800-58C6C31CF2F8}"/>
                  </a:ext>
                </a:extLst>
              </p:cNvPr>
              <p:cNvSpPr txBox="1"/>
              <p:nvPr/>
            </p:nvSpPr>
            <p:spPr>
              <a:xfrm>
                <a:off x="3372322" y="2337468"/>
                <a:ext cx="23993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Cav,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=57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6045F5E-8DAA-0C21-9800-58C6C31CF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322" y="2337468"/>
                <a:ext cx="2399355" cy="307777"/>
              </a:xfrm>
              <a:prstGeom prst="rect">
                <a:avLst/>
              </a:prstGeom>
              <a:blipFill>
                <a:blip r:embed="rId7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FA0DD212-CBF8-6173-AE07-04FE3ACAF6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312" y="2578259"/>
            <a:ext cx="2458155" cy="18429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8DC2FC-1DF9-3E2B-7516-1720B403A07B}"/>
                  </a:ext>
                </a:extLst>
              </p:cNvPr>
              <p:cNvSpPr txBox="1"/>
              <p:nvPr/>
            </p:nvSpPr>
            <p:spPr>
              <a:xfrm>
                <a:off x="6145711" y="2337468"/>
                <a:ext cx="239935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Cav,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=80 </m:t>
                    </m:r>
                    <m:r>
                      <m:rPr>
                        <m:sty m:val="p"/>
                      </m:rPr>
                      <a:rPr lang="en-US" altLang="ko-KR" sz="1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kHz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8DC2FC-1DF9-3E2B-7516-1720B403A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711" y="2337468"/>
                <a:ext cx="2399355" cy="307777"/>
              </a:xfrm>
              <a:prstGeom prst="rect">
                <a:avLst/>
              </a:prstGeom>
              <a:blipFill>
                <a:blip r:embed="rId9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70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28E79-7A9F-6A44-8B3D-2A49B5B74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C5C009-2E84-8123-4CF9-5FB91C4D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Appendix A.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46D673-F32D-5EE6-9382-6FF9AA89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BF8497-F6F6-EAB4-B298-0DC93B0D632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Simulation Method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406853-707A-2044-B9A2-43C5E33264B8}"/>
                  </a:ext>
                </a:extLst>
              </p:cNvPr>
              <p:cNvSpPr txBox="1"/>
              <p:nvPr/>
            </p:nvSpPr>
            <p:spPr>
              <a:xfrm>
                <a:off x="603136" y="1804686"/>
                <a:ext cx="7839823" cy="1168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altLang="ko-KR" sz="1400" b="0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ko-KR" altLang="en-US" sz="14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406853-707A-2044-B9A2-43C5E3326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36" y="1804686"/>
                <a:ext cx="7839823" cy="11687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4D14B5-43C0-09C8-5CB6-0C254E71F286}"/>
                  </a:ext>
                </a:extLst>
              </p:cNvPr>
              <p:cNvSpPr txBox="1"/>
              <p:nvPr/>
            </p:nvSpPr>
            <p:spPr>
              <a:xfrm>
                <a:off x="297180" y="3544833"/>
                <a:ext cx="8549639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𝑖𝑚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𝑟𝑓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𝑟𝑓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Re</m:t>
                      </m:r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4D14B5-43C0-09C8-5CB6-0C254E71F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" y="3544833"/>
                <a:ext cx="8549639" cy="576376"/>
              </a:xfrm>
              <a:prstGeom prst="rect">
                <a:avLst/>
              </a:prstGeom>
              <a:blipFill>
                <a:blip r:embed="rId3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867B24-9BFD-B169-F68B-40E703EEF149}"/>
                  </a:ext>
                </a:extLst>
              </p:cNvPr>
              <p:cNvSpPr txBox="1"/>
              <p:nvPr/>
            </p:nvSpPr>
            <p:spPr>
              <a:xfrm>
                <a:off x="602370" y="2664303"/>
                <a:ext cx="7048110" cy="76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Energy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difference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position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difference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damping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time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revolution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period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radiation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loss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</m:oMathPara>
                </a14:m>
                <a:endParaRPr lang="en-US" altLang="ko-KR" sz="1100" b="0" i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sz="1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100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norminal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RMS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energy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spread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random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number</m:t>
                      </m:r>
                      <m:d>
                        <m:d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1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r>
                            <a:rPr lang="en-US" altLang="ko-KR" sz="1100" b="0" i="0" smtClean="0">
                              <a:latin typeface="Cambria Math" panose="02040503050406030204" pitchFamily="18" charset="0"/>
                            </a:rPr>
                            <m:t> 0, </m:t>
                          </m:r>
                          <m:r>
                            <m:rPr>
                              <m:sty m:val="p"/>
                            </m:rPr>
                            <a:rPr lang="en-US" altLang="ko-KR" sz="1100" b="0" i="0" smtClean="0">
                              <a:latin typeface="Cambria Math" panose="02040503050406030204" pitchFamily="18" charset="0"/>
                            </a:rPr>
                            <m:t>RMS</m:t>
                          </m:r>
                          <m:r>
                            <a:rPr lang="en-US" altLang="ko-KR" sz="1100" b="0" i="0" smtClean="0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slippage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</a:rPr>
                        <m:t>factor</m:t>
                      </m:r>
                    </m:oMath>
                  </m:oMathPara>
                </a14:m>
                <a:endPara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867B24-9BFD-B169-F68B-40E703EE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2664303"/>
                <a:ext cx="7048110" cy="7646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A5C949A-EFB4-CC30-1743-FC74F136D892}"/>
              </a:ext>
            </a:extLst>
          </p:cNvPr>
          <p:cNvSpPr txBox="1"/>
          <p:nvPr/>
        </p:nvSpPr>
        <p:spPr>
          <a:xfrm>
            <a:off x="602370" y="4314899"/>
            <a:ext cx="704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voltage from the main cavity is assumed to be a sin wave. The voltage induced by passive harmonic cavity is determined by the wake field.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4E8897-7CF1-B9B6-1A77-388B8D7A57DD}"/>
                  </a:ext>
                </a:extLst>
              </p:cNvPr>
              <p:cNvSpPr txBox="1"/>
              <p:nvPr/>
            </p:nvSpPr>
            <p:spPr>
              <a:xfrm>
                <a:off x="1991962" y="5034919"/>
                <a:ext cx="3951210" cy="12091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4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sSub>
                                      <m:sSubPr>
                                        <m:ctrl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𝑟𝑓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400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𝑟𝑓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ko-KR" sz="1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lang="en-US" altLang="ko-KR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sz="14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ko-KR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ko-KR" sz="1400" i="1">
                                                <a:latin typeface="Cambria Math" panose="02040503050406030204" pitchFamily="18" charset="0"/>
                                              </a:rPr>
                                              <m:t>𝑟𝑓</m:t>
                                            </m:r>
                                          </m:sub>
                                        </m:sSub>
                                        <m:r>
                                          <a:rPr lang="en-US" altLang="ko-KR" sz="1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ko-KR" sz="1400" i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ko-KR" sz="1400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altLang="ko-KR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4E8897-7CF1-B9B6-1A77-388B8D7A5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62" y="5034919"/>
                <a:ext cx="3951210" cy="1209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8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4" y="1304021"/>
            <a:ext cx="65827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 with Multiple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in Storage Ring</a:t>
            </a:r>
          </a:p>
          <a:p>
            <a:pPr marL="742950" lvl="1" indent="-285750">
              <a:buFont typeface="Times New Roman" panose="02020603050405020304" pitchFamily="18" charset="0"/>
              <a:buChar char="–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PNHC Simulation</a:t>
            </a:r>
          </a:p>
          <a:p>
            <a:pPr marL="742950" lvl="1" indent="-285750">
              <a:buFont typeface="Times New Roman" panose="02020603050405020304" pitchFamily="18" charset="0"/>
              <a:buChar char="–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PSHC Simulation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Cavity Mode(D-mode) in PSHC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19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 with Multiple Bunch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95A7E-A013-8DB3-F5E1-05317DB026C5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B56979-5CB2-736A-6A8E-994E9951A004}"/>
                  </a:ext>
                </a:extLst>
              </p:cNvPr>
              <p:cNvSpPr txBox="1"/>
              <p:nvPr/>
            </p:nvSpPr>
            <p:spPr>
              <a:xfrm>
                <a:off x="2349692" y="1909622"/>
                <a:ext cx="4444615" cy="588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𝑘𝐶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𝑛𝐶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B56979-5CB2-736A-6A8E-994E9951A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692" y="1909622"/>
                <a:ext cx="4444615" cy="588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C8105D-760E-0AE1-6F43-A311BEE35C83}"/>
                  </a:ext>
                </a:extLst>
              </p:cNvPr>
              <p:cNvSpPr txBox="1"/>
              <p:nvPr/>
            </p:nvSpPr>
            <p:spPr>
              <a:xfrm>
                <a:off x="602370" y="2497796"/>
                <a:ext cx="768819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number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revolution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longitudinal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displacement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ko-KR" sz="11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synchrotron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tune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number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charged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particle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slippage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factor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altLang="ko-KR" sz="11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ko-KR" sz="11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Circumference</m:t>
                      </m:r>
                    </m:oMath>
                  </m:oMathPara>
                </a14:m>
                <a:endPara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beam is influenced by the cavity impedance. Under certain conditions this interaction can lead to beam instability known as </a:t>
                </a:r>
                <a:r>
                  <a:rPr lang="en-US" altLang="ko-KR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Robinson instability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when frequency detuning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positive, Robinson instability occurs.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Let’s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oscillated with respect to frequency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altLang="ko-KR" sz="1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frequency shift can be represented by the following equation.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7C8105D-760E-0AE1-6F43-A311BEE35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2497796"/>
                <a:ext cx="7688190" cy="2800767"/>
              </a:xfrm>
              <a:prstGeom prst="rect">
                <a:avLst/>
              </a:prstGeom>
              <a:blipFill>
                <a:blip r:embed="rId3"/>
                <a:stretch>
                  <a:fillRect l="-159" r="-793" b="-13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03A8A6-5F94-0D29-D860-63F34E5322AC}"/>
                  </a:ext>
                </a:extLst>
              </p:cNvPr>
              <p:cNvSpPr txBox="1"/>
              <p:nvPr/>
            </p:nvSpPr>
            <p:spPr>
              <a:xfrm>
                <a:off x="1535964" y="5284613"/>
                <a:ext cx="6072069" cy="703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ko-KR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  <m:sSubSup>
                                <m:sSubSup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∥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ko-KR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sSub>
                                    <m:sSubPr>
                                      <m:ctrlPr>
                                        <a:rPr lang="ko-KR" altLang="ko-K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03A8A6-5F94-0D29-D860-63F34E532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64" y="5284613"/>
                <a:ext cx="6072069" cy="7034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74F75D-033E-A046-1E6D-EF06E9778876}"/>
                  </a:ext>
                </a:extLst>
              </p:cNvPr>
              <p:cNvSpPr txBox="1"/>
              <p:nvPr/>
            </p:nvSpPr>
            <p:spPr>
              <a:xfrm>
                <a:off x="2286000" y="4508350"/>
                <a:ext cx="4572000" cy="3147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74F75D-033E-A046-1E6D-EF06E9778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508350"/>
                <a:ext cx="4572000" cy="314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642FB-1A50-8221-D9B0-F7E01BDE66A4}"/>
                  </a:ext>
                </a:extLst>
              </p:cNvPr>
              <p:cNvSpPr txBox="1"/>
              <p:nvPr/>
            </p:nvSpPr>
            <p:spPr>
              <a:xfrm>
                <a:off x="2285998" y="5839795"/>
                <a:ext cx="4572000" cy="70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ko-KR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∥</m:t>
                          </m:r>
                        </m:sup>
                      </m:sSubSup>
                      <m:d>
                        <m:dPr>
                          <m:ctrlPr>
                            <a:rPr lang="ko-KR" altLang="ko-KR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𝑖𝑄</m:t>
                          </m:r>
                          <m:d>
                            <m:d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9642FB-1A50-8221-D9B0-F7E01BDE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8" y="5839795"/>
                <a:ext cx="4572000" cy="706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82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1BFAB-363E-90D7-25B3-DEB0DE4DE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9042E0-A2C6-1202-ECDF-8216AFFD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 with Multiple Bunch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304959-DC28-1366-0A29-4DD41D0F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E4A17C-8205-E572-1721-A07EEF50030B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 with Multiple Bunch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5157526-90DD-1A7E-8C6C-E01D24516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51" y="1782008"/>
            <a:ext cx="4300027" cy="29717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FD2E6F-4329-E766-5E62-4F6F383F5AAD}"/>
                  </a:ext>
                </a:extLst>
              </p:cNvPr>
              <p:cNvSpPr txBox="1"/>
              <p:nvPr/>
            </p:nvSpPr>
            <p:spPr>
              <a:xfrm>
                <a:off x="6012719" y="2940248"/>
                <a:ext cx="3052638" cy="454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d>
                            <m:dPr>
                              <m:ctrlP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p>
                      </m:sSubSup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𝜋𝜇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FD2E6F-4329-E766-5E62-4F6F383F5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719" y="2940248"/>
                <a:ext cx="3052638" cy="454612"/>
              </a:xfrm>
              <a:prstGeom prst="rect">
                <a:avLst/>
              </a:prstGeom>
              <a:blipFill>
                <a:blip r:embed="rId3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CC7FD8-4DFA-7F48-4437-04A95F1B0E16}"/>
                  </a:ext>
                </a:extLst>
              </p:cNvPr>
              <p:cNvSpPr txBox="1"/>
              <p:nvPr/>
            </p:nvSpPr>
            <p:spPr>
              <a:xfrm>
                <a:off x="684035" y="5729933"/>
                <a:ext cx="7775930" cy="548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b>
                        <m:sup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ctrl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sup>
                          </m:s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𝑀𝑛</m:t>
                          </m:r>
                          <m:sSub>
                            <m:sSub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m:rPr>
                                  <m:sty m:val="p"/>
                                </m:rP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ko-KR" altLang="en-US" sz="1400" i="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p>
                          </m:sSubSup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m:rPr>
                                  <m:sty m:val="p"/>
                                </m:rP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CC7FD8-4DFA-7F48-4437-04A95F1B0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35" y="5729933"/>
                <a:ext cx="7775930" cy="548612"/>
              </a:xfrm>
              <a:prstGeom prst="rect">
                <a:avLst/>
              </a:prstGeom>
              <a:blipFill>
                <a:blip r:embed="rId4"/>
                <a:stretch>
                  <a:fillRect t="-132222" b="-19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4AF5AA-5A8B-ED45-A136-197C2714CB82}"/>
                  </a:ext>
                </a:extLst>
              </p:cNvPr>
              <p:cNvSpPr txBox="1"/>
              <p:nvPr/>
            </p:nvSpPr>
            <p:spPr>
              <a:xfrm>
                <a:off x="602370" y="4862371"/>
                <a:ext cx="768819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phase difference between each bunch is referred to as "</a:t>
                </a:r>
                <a14:m>
                  <m:oMath xmlns:m="http://schemas.openxmlformats.org/officeDocument/2006/math">
                    <m:r>
                      <a:rPr lang="en-US" altLang="ko-KR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growth rate changes as follows.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3380A8-3591-37ED-678E-2EF880762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4862371"/>
                <a:ext cx="7688190" cy="738664"/>
              </a:xfrm>
              <a:prstGeom prst="rect">
                <a:avLst/>
              </a:prstGeom>
              <a:blipFill>
                <a:blip r:embed="rId5"/>
                <a:stretch>
                  <a:fillRect l="-159" t="-1653" b="-74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BD925A-2BB7-9DF3-FB69-568ACE34E485}"/>
                  </a:ext>
                </a:extLst>
              </p:cNvPr>
              <p:cNvSpPr txBox="1"/>
              <p:nvPr/>
            </p:nvSpPr>
            <p:spPr>
              <a:xfrm>
                <a:off x="5253038" y="3429000"/>
                <a:ext cx="4572000" cy="439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ko-KR" alt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num>
                                <m:den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ko-KR" altLang="en-US" sz="1400" i="0">
                              <a:latin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BD925A-2BB7-9DF3-FB69-568ACE34E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038" y="3429000"/>
                <a:ext cx="4572000" cy="4395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15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2320F-5E0C-4020-7AEB-F65339CDD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79A8B1-0B98-C0C9-D7BB-2365F95EF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Robinson Instability with Multiple Bunch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FA93A6-254B-9DB1-2CCE-37B06675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17D691-3358-4DA9-DAAD-B19E0C5FB4DE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Threshold Shunt Impedance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FD1BC4-4450-2512-A842-249657398217}"/>
                  </a:ext>
                </a:extLst>
              </p:cNvPr>
              <p:cNvSpPr txBox="1"/>
              <p:nvPr/>
            </p:nvSpPr>
            <p:spPr>
              <a:xfrm>
                <a:off x="602370" y="2074087"/>
                <a:ext cx="7688190" cy="564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d>
                          <m:dPr>
                            <m:ctrlP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</m:d>
                      </m:sub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greater than the longitudinal damping time(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rad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instability occurs. </a:t>
                </a:r>
                <a:b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PLS-II parameters, the threshold shunt impedance for each detune frequency is: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FD1BC4-4450-2512-A842-249657398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2074087"/>
                <a:ext cx="7688190" cy="564129"/>
              </a:xfrm>
              <a:prstGeom prst="rect">
                <a:avLst/>
              </a:prstGeom>
              <a:blipFill>
                <a:blip r:embed="rId2"/>
                <a:stretch>
                  <a:fillRect l="-159" b="-107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83A509A7-0C5B-EA54-7701-0E9B5731E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185" y="2678902"/>
            <a:ext cx="4791153" cy="3591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978F82-5D73-20A8-2DDE-C19134C10D99}"/>
              </a:ext>
            </a:extLst>
          </p:cNvPr>
          <p:cNvSpPr txBox="1"/>
          <p:nvPr/>
        </p:nvSpPr>
        <p:spPr>
          <a:xfrm>
            <a:off x="2198214" y="3946871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lang="ko-KR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8B2E73-BCE6-48F3-9B7C-5AF1B666937E}"/>
              </a:ext>
            </a:extLst>
          </p:cNvPr>
          <p:cNvSpPr txBox="1"/>
          <p:nvPr/>
        </p:nvSpPr>
        <p:spPr>
          <a:xfrm>
            <a:off x="2078182" y="302290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lang="ko-KR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ECDFF23E-BB42-4738-17B5-4B256409C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5824764"/>
                  </p:ext>
                </p:extLst>
              </p:nvPr>
            </p:nvGraphicFramePr>
            <p:xfrm>
              <a:off x="5893598" y="2912817"/>
              <a:ext cx="2191538" cy="280677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095769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095769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</a:tblGrid>
                  <a:tr h="3324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100" kern="100" dirty="0">
                              <a:effectLst/>
                              <a:latin typeface="Times New Roman" panose="020206030504050203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ko-KR" sz="11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100" i="0" kern="100" dirty="0">
                              <a:effectLst/>
                              <a:latin typeface="Times New Roman" panose="020206030504050203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ko-KR" sz="1100" i="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575398"/>
                      </a:ext>
                    </a:extLst>
                  </a:tr>
                  <a:tr h="3324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kern="100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0" i="1" kern="100" dirty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100" b="0" i="0" kern="100" dirty="0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GeV</m:t>
                                </m:r>
                              </m:oMath>
                            </m:oMathPara>
                          </a14:m>
                          <a:endParaRPr lang="ko-KR" sz="1100" i="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3324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1.3×</m:t>
                                </m:r>
                                <m:sSup>
                                  <m:sSupPr>
                                    <m:ctrlP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3324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 i="0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rad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i="1" kern="100" dirty="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r>
                                  <a:rPr lang="en-US" altLang="ko-KR" sz="1100" b="0" i="1" kern="100" dirty="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.4</m:t>
                                </m:r>
                                <m:r>
                                  <a:rPr lang="en-US" altLang="ko-KR" sz="1100" i="1" kern="100" dirty="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100" i="0" kern="100" dirty="0" err="1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ms</m:t>
                                </m:r>
                              </m:oMath>
                            </m:oMathPara>
                          </a14:m>
                          <a:endParaRPr lang="ko-KR" sz="1100" i="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  <a:tr h="3324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sz="11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1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altLang="ko-KR" sz="11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1.37×</m:t>
                                </m:r>
                                <m:sSup>
                                  <m:sSupPr>
                                    <m:ctrlP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ko-KR" sz="11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11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  <a:cs typeface="Times New Roman" panose="02020603050405020304" pitchFamily="18" charset="0"/>
                                          </a:rPr>
                                          <m:t>10</m:t>
                                        </m:r>
                                      </m:e>
                                      <m:sup>
                                        <m:r>
                                          <a:rPr lang="en-US" altLang="ko-KR" sz="1100" b="0" i="1" kern="100" smtClean="0">
                                            <a:effectLst/>
                                            <a:latin typeface="Cambria Math" panose="02040503050406030204" pitchFamily="18" charset="0"/>
                                            <a:ea typeface="맑은 고딕" panose="020B0503020000020004" pitchFamily="50" charset="-127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057605"/>
                      </a:ext>
                    </a:extLst>
                  </a:tr>
                  <a:tr h="3324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  <m:r>
                                  <a:rPr lang="en-US" altLang="ko-KR" sz="1100" b="0" i="1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89 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100" b="0" i="0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Ω</m:t>
                                </m:r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6056721"/>
                      </a:ext>
                    </a:extLst>
                  </a:tr>
                  <a:tr h="3324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100" b="0" i="1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ko-KR" sz="1100" b="0" i="0" kern="100" smtClean="0">
                                        <a:effectLst/>
                                        <a:latin typeface="Cambria Math" panose="02040503050406030204" pitchFamily="18" charset="0"/>
                                        <a:ea typeface="맑은 고딕" panose="020B0503020000020004" pitchFamily="50" charset="-127"/>
                                        <a:cs typeface="Times New Roman" panose="02020603050405020304" pitchFamily="18" charset="0"/>
                                      </a:rPr>
                                      <m:t>rf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500 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ko-KR" sz="1100" b="0" i="0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MHz</m:t>
                                </m:r>
                              </m:oMath>
                            </m:oMathPara>
                          </a14:m>
                          <a:endParaRPr lang="ko-KR" sz="1100" i="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4824521"/>
                      </a:ext>
                    </a:extLst>
                  </a:tr>
                  <a:tr h="3324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ko-KR" sz="110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100" b="0" i="1" kern="100" smtClean="0">
                                    <a:effectLst/>
                                    <a:latin typeface="Cambria Math" panose="02040503050406030204" pitchFamily="18" charset="0"/>
                                    <a:ea typeface="맑은 고딕" panose="020B0503020000020004" pitchFamily="50" charset="-127"/>
                                    <a:cs typeface="Times New Roman" panose="02020603050405020304" pitchFamily="18" charset="0"/>
                                  </a:rPr>
                                  <m:t>470</m:t>
                                </m:r>
                              </m:oMath>
                            </m:oMathPara>
                          </a14:m>
                          <a:endParaRPr lang="ko-KR" sz="1100" i="0" kern="100" dirty="0"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008037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표 8">
                <a:extLst>
                  <a:ext uri="{FF2B5EF4-FFF2-40B4-BE49-F238E27FC236}">
                    <a16:creationId xmlns:a16="http://schemas.microsoft.com/office/drawing/2014/main" id="{ECDFF23E-BB42-4738-17B5-4B256409C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5824764"/>
                  </p:ext>
                </p:extLst>
              </p:nvPr>
            </p:nvGraphicFramePr>
            <p:xfrm>
              <a:off x="5893598" y="2912817"/>
              <a:ext cx="2191538" cy="280677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095769">
                      <a:extLst>
                        <a:ext uri="{9D8B030D-6E8A-4147-A177-3AD203B41FA5}">
                          <a16:colId xmlns:a16="http://schemas.microsoft.com/office/drawing/2014/main" val="367083751"/>
                        </a:ext>
                      </a:extLst>
                    </a:gridCol>
                    <a:gridCol w="1095769">
                      <a:extLst>
                        <a:ext uri="{9D8B030D-6E8A-4147-A177-3AD203B41FA5}">
                          <a16:colId xmlns:a16="http://schemas.microsoft.com/office/drawing/2014/main" val="3527609825"/>
                        </a:ext>
                      </a:extLst>
                    </a:gridCol>
                  </a:tblGrid>
                  <a:tr h="33249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100" kern="100" dirty="0">
                              <a:effectLst/>
                              <a:latin typeface="Times New Roman" panose="020206030504050203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ko-KR" sz="110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altLang="ko-KR" sz="1100" i="0" kern="100" dirty="0">
                              <a:effectLst/>
                              <a:latin typeface="Times New Roman" panose="02020603050405020304" pitchFamily="18" charset="0"/>
                              <a:ea typeface="맑은 고딕" panose="020B0503020000020004" pitchFamily="50" charset="-127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ko-KR" sz="1100" i="0" kern="100" dirty="0">
                            <a:effectLst/>
                            <a:latin typeface="Times New Roman" panose="02020603050405020304" pitchFamily="18" charset="0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53884" marR="53884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5575398"/>
                      </a:ext>
                    </a:extLst>
                  </a:tr>
                  <a:tr h="3530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96552" r="-100000" b="-6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96552" r="-556" b="-6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7811356"/>
                      </a:ext>
                    </a:extLst>
                  </a:tr>
                  <a:tr h="3530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196552" r="-100000" b="-5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196552" r="-556" b="-5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7340221"/>
                      </a:ext>
                    </a:extLst>
                  </a:tr>
                  <a:tr h="3530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96552" r="-100000" b="-4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296552" r="-556" b="-4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5341777"/>
                      </a:ext>
                    </a:extLst>
                  </a:tr>
                  <a:tr h="35591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89831" r="-100000" b="-296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389831" r="-556" b="-296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2057605"/>
                      </a:ext>
                    </a:extLst>
                  </a:tr>
                  <a:tr h="3530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498276" r="-100000" b="-2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498276" r="-556" b="-20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6056721"/>
                      </a:ext>
                    </a:extLst>
                  </a:tr>
                  <a:tr h="3530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598276" r="-100000" b="-10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598276" r="-556" b="-10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4824521"/>
                      </a:ext>
                    </a:extLst>
                  </a:tr>
                  <a:tr h="35306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698276" r="-100000" b="-17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53884" marR="53884" marT="0" marB="0"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556" t="-698276" r="-556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00803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8232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6056F-8253-7F17-0236-4A673A61D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DDB84B-9745-1BF5-89A8-D4BFE5D7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in Storage 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B4CA19A-3856-1C30-6392-D8D7BDD0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12B3BE-0976-9ED5-5C17-C0177320ACA2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 descr="텍스트, 스크린샷, 폰트, 문서이(가) 표시된 사진&#10;&#10;자동 생성된 설명">
            <a:extLst>
              <a:ext uri="{FF2B5EF4-FFF2-40B4-BE49-F238E27FC236}">
                <a16:creationId xmlns:a16="http://schemas.microsoft.com/office/drawing/2014/main" id="{292EDF25-73BE-EE7E-1DBE-96474CC6E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5" y="2035646"/>
            <a:ext cx="3245742" cy="31736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3FB682-AF2C-D2E7-F511-9A046530E508}"/>
              </a:ext>
            </a:extLst>
          </p:cNvPr>
          <p:cNvSpPr txBox="1"/>
          <p:nvPr/>
        </p:nvSpPr>
        <p:spPr>
          <a:xfrm>
            <a:off x="306788" y="6133215"/>
            <a:ext cx="53383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altLang="ko-KR" sz="800" dirty="0"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굴림" panose="020B0600000101010101" pitchFamily="50" charset="-127"/>
              </a:rPr>
              <a:t>[1] R.P. Walker et al., “Diamond-II technical design report”, Diamond Light Source Ltd, (2022).</a:t>
            </a:r>
          </a:p>
          <a:p>
            <a:pPr lvl="0" algn="just"/>
            <a:r>
              <a:rPr lang="en-US" altLang="ko-KR" sz="800" dirty="0">
                <a:latin typeface="Times New Roman" panose="02020603050405020304" pitchFamily="18" charset="0"/>
                <a:ea typeface="함초롬바탕" panose="02030604000101010101" pitchFamily="18" charset="-127"/>
                <a:cs typeface="굴림" panose="020B0600000101010101" pitchFamily="50" charset="-127"/>
              </a:rPr>
              <a:t>[2] Francis Cullinan., “Review of Harmonic Cavities in Fourth-Generation Storage Rings”,FLS2023,Luzern,(2023). </a:t>
            </a:r>
            <a:endParaRPr lang="ko-KR" altLang="ko-KR" sz="800" dirty="0">
              <a:effectLst/>
              <a:latin typeface="굴림" panose="020B0600000101010101" pitchFamily="50" charset="-127"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E99C344-777A-7CB5-29AA-602E1BCAE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619" y="3899202"/>
            <a:ext cx="4626267" cy="18773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078168-A886-BDF3-9264-762E8C3E94DA}"/>
              </a:ext>
            </a:extLst>
          </p:cNvPr>
          <p:cNvSpPr txBox="1"/>
          <p:nvPr/>
        </p:nvSpPr>
        <p:spPr>
          <a:xfrm>
            <a:off x="623455" y="5209260"/>
            <a:ext cx="464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굴림" panose="020B0600000101010101" pitchFamily="50" charset="-127"/>
              </a:rPr>
              <a:t>[1] 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81455D-B6DF-39BF-6EB6-B8CDFE87E600}"/>
              </a:ext>
            </a:extLst>
          </p:cNvPr>
          <p:cNvSpPr txBox="1"/>
          <p:nvPr/>
        </p:nvSpPr>
        <p:spPr>
          <a:xfrm>
            <a:off x="4572000" y="5687257"/>
            <a:ext cx="4647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effectLst/>
                <a:latin typeface="Times New Roman" panose="02020603050405020304" pitchFamily="18" charset="0"/>
                <a:ea typeface="함초롬바탕" panose="02030604000101010101" pitchFamily="18" charset="-127"/>
                <a:cs typeface="굴림" panose="020B0600000101010101" pitchFamily="50" charset="-127"/>
              </a:rPr>
              <a:t>[2] </a:t>
            </a:r>
            <a:endParaRPr lang="ko-KR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표 16">
                <a:extLst>
                  <a:ext uri="{FF2B5EF4-FFF2-40B4-BE49-F238E27FC236}">
                    <a16:creationId xmlns:a16="http://schemas.microsoft.com/office/drawing/2014/main" id="{E87E496C-0B35-C2AF-8E57-AA01EB7214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365732"/>
                  </p:ext>
                </p:extLst>
              </p:nvPr>
            </p:nvGraphicFramePr>
            <p:xfrm>
              <a:off x="3976529" y="1259974"/>
              <a:ext cx="4797177" cy="2286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39577">
                      <a:extLst>
                        <a:ext uri="{9D8B030D-6E8A-4147-A177-3AD203B41FA5}">
                          <a16:colId xmlns:a16="http://schemas.microsoft.com/office/drawing/2014/main" val="3182738439"/>
                        </a:ext>
                      </a:extLst>
                    </a:gridCol>
                    <a:gridCol w="725474">
                      <a:extLst>
                        <a:ext uri="{9D8B030D-6E8A-4147-A177-3AD203B41FA5}">
                          <a16:colId xmlns:a16="http://schemas.microsoft.com/office/drawing/2014/main" val="3012528467"/>
                        </a:ext>
                      </a:extLst>
                    </a:gridCol>
                    <a:gridCol w="1042870">
                      <a:extLst>
                        <a:ext uri="{9D8B030D-6E8A-4147-A177-3AD203B41FA5}">
                          <a16:colId xmlns:a16="http://schemas.microsoft.com/office/drawing/2014/main" val="2439503944"/>
                        </a:ext>
                      </a:extLst>
                    </a:gridCol>
                    <a:gridCol w="513877">
                      <a:extLst>
                        <a:ext uri="{9D8B030D-6E8A-4147-A177-3AD203B41FA5}">
                          <a16:colId xmlns:a16="http://schemas.microsoft.com/office/drawing/2014/main" val="3286294597"/>
                        </a:ext>
                      </a:extLst>
                    </a:gridCol>
                    <a:gridCol w="1375379">
                      <a:extLst>
                        <a:ext uri="{9D8B030D-6E8A-4147-A177-3AD203B41FA5}">
                          <a16:colId xmlns:a16="http://schemas.microsoft.com/office/drawing/2014/main" val="363101189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Institute</a:t>
                          </a:r>
                          <a:endParaRPr lang="ko-KR" sz="1200" b="1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Higer order</a:t>
                          </a:r>
                          <a:endParaRPr lang="ko-KR" sz="1200" b="1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Active/Passive</a:t>
                          </a:r>
                          <a:endParaRPr lang="ko-KR" sz="1200" b="1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NC/SC</a:t>
                          </a:r>
                          <a:endParaRPr lang="ko-KR" sz="1200" b="1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Q, R/Q</a:t>
                          </a:r>
                          <a:endParaRPr lang="ko-KR" sz="1200" b="1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8999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MAX-IV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21600, 109.25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53915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ESRF-EBS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29735, 86.8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095021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SIRIUS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ko-KR" sz="1000" b="0" i="1" kern="10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kern="1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000" b="0" i="1" kern="1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415244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SLS-II(plan)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ko-KR" sz="1000" b="0" i="1" kern="10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kern="1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000" b="0" i="1" kern="1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74785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APS-U(plan)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ko-KR" sz="1000" b="0" i="1" kern="10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kern="1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000" b="0" i="1" kern="1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109</m:t>
                                </m:r>
                              </m:oMath>
                            </m:oMathPara>
                          </a14:m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1025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PETRA-IV(plan)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23247</m:t>
                                </m:r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99</m:t>
                                </m:r>
                              </m:oMath>
                            </m:oMathPara>
                          </a14:m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652611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SOLEIL-II(study)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ko-KR" sz="1000" b="0" i="1" kern="1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kern="1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000" b="0" i="1" kern="1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27000</m:t>
                                </m:r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27000</m:t>
                                </m:r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88</m:t>
                                </m:r>
                                <m:r>
                                  <a:rPr lang="en-US" sz="1000" b="0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000" b="0" i="1" kern="10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87342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BESSY-III(study)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9200, 165.5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4503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Diamond-II(study)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?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636364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SPS-II(study)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?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972317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ALS-U(study)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37468, 40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93867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표 16">
                <a:extLst>
                  <a:ext uri="{FF2B5EF4-FFF2-40B4-BE49-F238E27FC236}">
                    <a16:creationId xmlns:a16="http://schemas.microsoft.com/office/drawing/2014/main" id="{E87E496C-0B35-C2AF-8E57-AA01EB7214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0365732"/>
                  </p:ext>
                </p:extLst>
              </p:nvPr>
            </p:nvGraphicFramePr>
            <p:xfrm>
              <a:off x="3976529" y="1259974"/>
              <a:ext cx="4797177" cy="2286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39577">
                      <a:extLst>
                        <a:ext uri="{9D8B030D-6E8A-4147-A177-3AD203B41FA5}">
                          <a16:colId xmlns:a16="http://schemas.microsoft.com/office/drawing/2014/main" val="3182738439"/>
                        </a:ext>
                      </a:extLst>
                    </a:gridCol>
                    <a:gridCol w="725474">
                      <a:extLst>
                        <a:ext uri="{9D8B030D-6E8A-4147-A177-3AD203B41FA5}">
                          <a16:colId xmlns:a16="http://schemas.microsoft.com/office/drawing/2014/main" val="3012528467"/>
                        </a:ext>
                      </a:extLst>
                    </a:gridCol>
                    <a:gridCol w="1042870">
                      <a:extLst>
                        <a:ext uri="{9D8B030D-6E8A-4147-A177-3AD203B41FA5}">
                          <a16:colId xmlns:a16="http://schemas.microsoft.com/office/drawing/2014/main" val="2439503944"/>
                        </a:ext>
                      </a:extLst>
                    </a:gridCol>
                    <a:gridCol w="513877">
                      <a:extLst>
                        <a:ext uri="{9D8B030D-6E8A-4147-A177-3AD203B41FA5}">
                          <a16:colId xmlns:a16="http://schemas.microsoft.com/office/drawing/2014/main" val="3286294597"/>
                        </a:ext>
                      </a:extLst>
                    </a:gridCol>
                    <a:gridCol w="1375379">
                      <a:extLst>
                        <a:ext uri="{9D8B030D-6E8A-4147-A177-3AD203B41FA5}">
                          <a16:colId xmlns:a16="http://schemas.microsoft.com/office/drawing/2014/main" val="3631011895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Institute</a:t>
                          </a:r>
                          <a:endParaRPr lang="ko-KR" sz="1200" b="1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Higer order</a:t>
                          </a:r>
                          <a:endParaRPr lang="ko-KR" sz="1200" b="1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Active/Passive</a:t>
                          </a:r>
                          <a:endParaRPr lang="ko-KR" sz="1200" b="1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NC/SC</a:t>
                          </a:r>
                          <a:endParaRPr lang="ko-KR" sz="1200" b="1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1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Q, R/Q</a:t>
                          </a:r>
                          <a:endParaRPr lang="ko-KR" sz="1200" b="1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899935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MAX-IV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21600, 109.25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539153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ESRF-EBS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29735, 86.8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0950219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SIRIUS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115" t="-420000" r="-885" b="-10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7415244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SLS-II(plan)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115" t="-520000" r="-885" b="-9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8747857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APS-U(plan)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115" t="-620000" r="-885" b="-8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7102560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PETRA-IV(plan)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115" t="-692308" r="-885" b="-72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652611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SOLEIL-II(study)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9115" t="-274667" r="-885" b="-15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873421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BESSY-III(study)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9200, 165.5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450300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Diamond-II(study)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?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6363649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SPS-II(study)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Active</a:t>
                          </a:r>
                          <a:endParaRPr lang="ko-KR" sz="1200" b="0" kern="10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?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9723170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ALS-U(study)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Passive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NC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kern="1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</a:rPr>
                            <a:t>37468, 40</a:t>
                          </a:r>
                          <a:endParaRPr lang="ko-KR" sz="1200" b="0" kern="10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anose="020B0600000101010101" pitchFamily="50" charset="-127"/>
                            <a:ea typeface="굴림" panose="020B0600000101010101" pitchFamily="50" charset="-127"/>
                            <a:cs typeface="굴림" panose="020B0600000101010101" pitchFamily="50" charset="-127"/>
                          </a:endParaRPr>
                        </a:p>
                      </a:txBody>
                      <a:tcPr marL="68580" marR="68580" marT="0" marB="0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93867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33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140BE-E221-7EFD-5643-DC04B0234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CC82D4-6537-D337-DB03-86B8FA17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in Storage 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E6C36C-F1D4-3FC4-840B-976013DEB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EF776C-1AC0-09C3-CC36-1B5E4A0818EF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PHC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87BA88-B0B5-5C99-3A79-93BB5C1D9B83}"/>
                  </a:ext>
                </a:extLst>
              </p:cNvPr>
              <p:cNvSpPr txBox="1"/>
              <p:nvPr/>
            </p:nvSpPr>
            <p:spPr>
              <a:xfrm>
                <a:off x="602370" y="1766310"/>
                <a:ext cx="7688190" cy="3664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voltage induced by PHC is follows: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double RF system are expressed as follows: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Once the cavity is manufactured, the only adjustable parameters are </a:t>
                </a:r>
                <a14:m>
                  <m:oMath xmlns:m="http://schemas.openxmlformats.org/officeDocument/2006/math">
                    <m:r>
                      <a:rPr lang="en-US" altLang="ko-KR" sz="1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𝝍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</m:e>
                      <m:sub>
                        <m:r>
                          <a:rPr lang="en-US" altLang="ko-KR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Introducing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effectLst/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𝜉</m:t>
                    </m:r>
                  </m:oMath>
                </a14:m>
                <a:r>
                  <a:rPr lang="en-US" altLang="ko-KR" sz="1400" dirty="0">
                    <a:effectLst/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, the ratio of the harmonic force to the main cavity.</a:t>
                </a:r>
                <a:endParaRPr lang="ko-KR" altLang="ko-KR" sz="1400" dirty="0">
                  <a:effectLst/>
                  <a:latin typeface="Times New Roman" panose="02020603050405020304" pitchFamily="18" charset="0"/>
                  <a:ea typeface="굴림" panose="020B0600000101010101" pitchFamily="50" charset="-127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87BA88-B0B5-5C99-3A79-93BB5C1D9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1766310"/>
                <a:ext cx="7688190" cy="3664978"/>
              </a:xfrm>
              <a:prstGeom prst="rect">
                <a:avLst/>
              </a:prstGeom>
              <a:blipFill>
                <a:blip r:embed="rId2"/>
                <a:stretch>
                  <a:fillRect l="-159" t="-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805A49-FC15-3612-EA62-C8D6E7F368D6}"/>
                  </a:ext>
                </a:extLst>
              </p:cNvPr>
              <p:cNvSpPr txBox="1"/>
              <p:nvPr/>
            </p:nvSpPr>
            <p:spPr>
              <a:xfrm>
                <a:off x="756224" y="2074087"/>
                <a:ext cx="7060862" cy="557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aln/>
                        </m:rPr>
                        <a:rPr lang="ko-KR" altLang="en-US" sz="1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 b="0" i="0" smtClean="0"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func>
                      <m:r>
                        <a:rPr lang="en-US" altLang="ko-KR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805A49-FC15-3612-EA62-C8D6E7F36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4" y="2074087"/>
                <a:ext cx="7060862" cy="557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5EB50-3AA9-5681-7E9B-FF63E084191E}"/>
                  </a:ext>
                </a:extLst>
              </p:cNvPr>
              <p:cNvSpPr txBox="1"/>
              <p:nvPr/>
            </p:nvSpPr>
            <p:spPr>
              <a:xfrm>
                <a:off x="756224" y="3018967"/>
                <a:ext cx="7060862" cy="49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ko-KR" sz="1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avg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ko-KR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ko-K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ko-KR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5EB50-3AA9-5681-7E9B-FF63E0841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4" y="3018967"/>
                <a:ext cx="7060862" cy="495649"/>
              </a:xfrm>
              <a:prstGeom prst="rect">
                <a:avLst/>
              </a:prstGeom>
              <a:blipFill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EFD5A7-C516-F2E2-71A5-41E9F8CFC2A2}"/>
                  </a:ext>
                </a:extLst>
              </p:cNvPr>
              <p:cNvSpPr txBox="1"/>
              <p:nvPr/>
            </p:nvSpPr>
            <p:spPr>
              <a:xfrm>
                <a:off x="2091123" y="3882726"/>
                <a:ext cx="4572000" cy="541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𝑎𝑣𝑔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EFD5A7-C516-F2E2-71A5-41E9F8CF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123" y="3882726"/>
                <a:ext cx="4572000" cy="541559"/>
              </a:xfrm>
              <a:prstGeom prst="rect">
                <a:avLst/>
              </a:prstGeom>
              <a:blipFill>
                <a:blip r:embed="rId5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E73E49-72D1-BDA4-02DC-34EF946B89D7}"/>
                  </a:ext>
                </a:extLst>
              </p:cNvPr>
              <p:cNvSpPr txBox="1"/>
              <p:nvPr/>
            </p:nvSpPr>
            <p:spPr>
              <a:xfrm>
                <a:off x="846692" y="4937277"/>
                <a:ext cx="7060862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func>
                                <m:func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</m:num>
                            <m:den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func>
                            </m:den>
                          </m:f>
                        </m:e>
                      </m:d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E73E49-72D1-BDA4-02DC-34EF946B8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92" y="4937277"/>
                <a:ext cx="7060862" cy="576376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97890F-CFAE-F899-D102-E45E76258CE9}"/>
                  </a:ext>
                </a:extLst>
              </p:cNvPr>
              <p:cNvSpPr txBox="1"/>
              <p:nvPr/>
            </p:nvSpPr>
            <p:spPr>
              <a:xfrm>
                <a:off x="846692" y="5510674"/>
                <a:ext cx="706086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97890F-CFAE-F899-D102-E45E7625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92" y="5510674"/>
                <a:ext cx="7060862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B1C52F-360F-91DA-6AE4-1FB55A5D70FD}"/>
                  </a:ext>
                </a:extLst>
              </p:cNvPr>
              <p:cNvSpPr txBox="1"/>
              <p:nvPr/>
            </p:nvSpPr>
            <p:spPr>
              <a:xfrm>
                <a:off x="846692" y="5818451"/>
                <a:ext cx="7060862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ko-KR" alt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m:rPr>
                          <m:aln/>
                        </m:rPr>
                        <a:rPr lang="en-US" altLang="ko-KR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ko-KR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ko-KR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ko-KR" sz="1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  <m:f>
                                <m:fPr>
                                  <m:ctrlP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ko-KR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func>
                                    <m:func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altLang="ko-KR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ko-KR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𝜓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B1C52F-360F-91DA-6AE4-1FB55A5D7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92" y="5818451"/>
                <a:ext cx="7060862" cy="576376"/>
              </a:xfrm>
              <a:prstGeom prst="rect">
                <a:avLst/>
              </a:prstGeom>
              <a:blipFill>
                <a:blip r:embed="rId8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51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C01BB-FBF9-84AC-8959-678C0F26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96455E-D074-D34F-E408-F5BF14C1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in Storage 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65B3AC-EC65-F956-716F-92D62AEE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8210DA-E88A-7D9E-91C5-249AE7080C6B}"/>
              </a:ext>
            </a:extLst>
          </p:cNvPr>
          <p:cNvSpPr txBox="1"/>
          <p:nvPr/>
        </p:nvSpPr>
        <p:spPr>
          <a:xfrm>
            <a:off x="519115" y="1304021"/>
            <a:ext cx="5964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PNHC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E9A948-9AD9-AD62-18A6-720138FF6DB5}"/>
                  </a:ext>
                </a:extLst>
              </p:cNvPr>
              <p:cNvSpPr txBox="1"/>
              <p:nvPr/>
            </p:nvSpPr>
            <p:spPr>
              <a:xfrm>
                <a:off x="602370" y="1758753"/>
                <a:ext cx="7688190" cy="317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parameter of superconducting and normal conducting cavity considered in the Soleil-II upgrade project.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=2.7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177.7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altLang="ko-KR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altLang="ko-KR" sz="1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Cav</m:t>
                          </m:r>
                        </m:e>
                      </m:d>
                    </m:oMath>
                  </m:oMathPara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effectLst/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altLang="ko-KR" sz="1400" b="0" i="1" smtClean="0">
                        <a:effectLst/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ea typeface="함초롬바탕" panose="02030604000101010101" pitchFamily="18" charset="-127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′′′</m:t>
                        </m:r>
                      </m:sup>
                    </m:sSup>
                    <m:d>
                      <m:dPr>
                        <m:ctrlP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ko-KR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b>
                        <m:sup>
                          <m: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ko-K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ko-KR" sz="1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ko-KR" sz="12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𝜂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𝛿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nary>
                                        <m:naryPr>
                                          <m:ctrlP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𝑉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ko-KR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altLang="ko-KR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ko-KR" sz="1200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ko-KR" sz="1200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1200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ko-KR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𝑒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altLang="ko-KR" sz="1200" b="0" i="1" smtClean="0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nary>
                            <m:naryPr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altLang="ko-KR" sz="1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ko-KR" sz="1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ko-KR" sz="1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𝑒</m:t>
                                          </m:r>
                                        </m:num>
                                        <m:den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ko-KR" sz="1200" b="0" i="1" smtClean="0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𝜂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𝛿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nary>
                                        <m:naryPr>
                                          <m:ctrlP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altLang="ko-KR" sz="1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𝜏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𝑉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ko-KR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ko-KR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𝜏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altLang="ko-KR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altLang="ko-KR" sz="1200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ko-KR" sz="1200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𝑈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ko-KR" sz="1200" i="1">
                                                          <a:latin typeface="Cambria Math" panose="02040503050406030204" pitchFamily="18" charset="0"/>
                                                          <a:cs typeface="Times New Roman" panose="02020603050405020304" pitchFamily="18" charset="0"/>
                                                        </a:rPr>
                                                        <m:t>0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altLang="ko-KR" sz="1200" i="1"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𝑒</m:t>
                                                  </m:r>
                                                </m:den>
                                              </m:f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𝑑</m:t>
                                              </m:r>
                                              <m:r>
                                                <a:rPr lang="en-US" altLang="ko-KR" sz="1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𝜏</m:t>
                                              </m:r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  <m:r>
                        <a:rPr lang="en-US" altLang="ko-KR" sz="1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ko-KR" sz="1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altLang="ko-KR" sz="1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𝜂</m:t>
                                    </m:r>
                                    <m:sSubSup>
                                      <m:sSubSupPr>
                                        <m:ctrlPr>
                                          <a:rPr lang="en-US" altLang="ko-KR" sz="1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ko-KR" sz="1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ko-KR" sz="1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𝛿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ko-KR" sz="12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  <m:sSub>
                                      <m:sSub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en-US" altLang="ko-KR" sz="1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lang="en-US" altLang="ko-KR" sz="1200" b="0" i="0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ko-KR" sz="12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Γ</m:t>
                                    </m:r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2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24</m:t>
                                            </m:r>
                                            <m:r>
                                              <a:rPr lang="en-US" altLang="ko-KR" sz="1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𝐸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200" i="1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200" i="1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200" i="1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2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𝜂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200" i="1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altLang="ko-KR" sz="1200" i="1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altLang="ko-KR" sz="1200" i="1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𝛿</m:t>
                                                </m:r>
                                              </m:sub>
                                              <m:sup>
                                                <m:r>
                                                  <m:rPr>
                                                    <m:brk m:alnAt="23"/>
                                                  </m:rPr>
                                                  <a:rPr lang="en-US" altLang="ko-KR" sz="1200" i="1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r>
                                              <a:rPr lang="en-US" altLang="ko-KR" sz="12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200" i="1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200" i="1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𝛼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2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1/2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ko-KR" sz="12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ko-KR" sz="12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8E9A948-9AD9-AD62-18A6-720138FF6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70" y="1758753"/>
                <a:ext cx="7688190" cy="3173689"/>
              </a:xfrm>
              <a:prstGeom prst="rect">
                <a:avLst/>
              </a:prstGeom>
              <a:blipFill>
                <a:blip r:embed="rId2"/>
                <a:stretch>
                  <a:fillRect l="-159" t="-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1FD422C5-6C26-7AA4-EE4B-766BE53A86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602" y="4427177"/>
            <a:ext cx="2443192" cy="183169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1AC029C-DFBA-CE99-A3D2-04FA0D397E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8389" y="4427177"/>
            <a:ext cx="2443192" cy="1831695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FC6C134-5C18-8AB6-F462-CC83FBC66D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49175" y="4427177"/>
            <a:ext cx="2443192" cy="18316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89CC32-7BDB-E615-D0B9-DD5D498C2883}"/>
                  </a:ext>
                </a:extLst>
              </p:cNvPr>
              <p:cNvSpPr txBox="1"/>
              <p:nvPr/>
            </p:nvSpPr>
            <p:spPr>
              <a:xfrm>
                <a:off x="324973" y="6181929"/>
                <a:ext cx="347172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=181.88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kHz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=19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89CC32-7BDB-E615-D0B9-DD5D498C2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73" y="6181929"/>
                <a:ext cx="3471729" cy="307777"/>
              </a:xfrm>
              <a:prstGeom prst="rect">
                <a:avLst/>
              </a:prstGeom>
              <a:blipFill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509DFE-062F-2058-C911-3362BB1D8338}"/>
                  </a:ext>
                </a:extLst>
              </p:cNvPr>
              <p:cNvSpPr txBox="1"/>
              <p:nvPr/>
            </p:nvSpPr>
            <p:spPr>
              <a:xfrm>
                <a:off x="3348423" y="6181929"/>
                <a:ext cx="25679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=100.20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kHz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28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509DFE-062F-2058-C911-3362BB1D8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423" y="6181929"/>
                <a:ext cx="2567940" cy="307777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8FE82E-F9BA-65D0-A53E-0F081DB09A2C}"/>
                  </a:ext>
                </a:extLst>
              </p:cNvPr>
              <p:cNvSpPr txBox="1"/>
              <p:nvPr/>
            </p:nvSpPr>
            <p:spPr>
              <a:xfrm>
                <a:off x="5937238" y="6181929"/>
                <a:ext cx="256794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=66.07 </m:t>
                      </m:r>
                      <m:r>
                        <m:rPr>
                          <m:sty m:val="p"/>
                        </m:rP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kHz</m:t>
                      </m:r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64</m:t>
                      </m:r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ps</m:t>
                      </m:r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8FE82E-F9BA-65D0-A53E-0F081DB09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38" y="6181929"/>
                <a:ext cx="2567940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117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5AEA8-DF89-D152-32DA-EC02C30C7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51A40B-39CE-C821-D3B2-9FD547E5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97" y="87837"/>
            <a:ext cx="6494412" cy="815450"/>
          </a:xfrm>
        </p:spPr>
        <p:txBody>
          <a:bodyPr>
            <a:noAutofit/>
          </a:bodyPr>
          <a:lstStyle/>
          <a:p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HHC in Storage Ring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BF04A9-171D-2A69-D348-6EF912B3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750C3-D76B-4604-A3D8-DFEAF51D5208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265CF9-D0A3-E776-75C4-7D888CB9D7D2}"/>
              </a:ext>
            </a:extLst>
          </p:cNvPr>
          <p:cNvSpPr txBox="1"/>
          <p:nvPr/>
        </p:nvSpPr>
        <p:spPr>
          <a:xfrm>
            <a:off x="519115" y="1304021"/>
            <a:ext cx="5964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PNHC and Threshold Shunt Impedance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7E3D77-DBE5-3C04-709F-2252626F9D63}"/>
                  </a:ext>
                </a:extLst>
              </p:cNvPr>
              <p:cNvSpPr txBox="1"/>
              <p:nvPr/>
            </p:nvSpPr>
            <p:spPr>
              <a:xfrm>
                <a:off x="1428526" y="1950352"/>
                <a:ext cx="6314551" cy="548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ko-KR" altLang="en-US" sz="1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sub>
                        <m:sup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ko-KR" alt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𝑀𝑛</m:t>
                          </m:r>
                          <m:sSub>
                            <m:sSub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ko-KR" alt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m:rPr>
                                  <m:sty m:val="p"/>
                                </m:rP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sty m:val="p"/>
                            </m:rPr>
                            <a:rPr lang="ko-KR" altLang="en-US" sz="1400" i="0">
                              <a:latin typeface="Cambria Math" panose="02040503050406030204" pitchFamily="18" charset="0"/>
                            </a:rPr>
                            <m:t>Re</m:t>
                          </m:r>
                          <m:r>
                            <a:rPr lang="ko-KR" alt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p>
                          </m:sSubSup>
                          <m:d>
                            <m:dPr>
                              <m:ctrlPr>
                                <a:rPr lang="ko-KR" altLang="en-US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m:rPr>
                                  <m:sty m:val="p"/>
                                </m:rPr>
                                <a:rPr lang="ko-KR" altLang="en-US" sz="1400" i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ko-KR" alt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7E3D77-DBE5-3C04-709F-2252626F9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26" y="1950352"/>
                <a:ext cx="6314551" cy="548612"/>
              </a:xfrm>
              <a:prstGeom prst="rect">
                <a:avLst/>
              </a:prstGeom>
              <a:blipFill>
                <a:blip r:embed="rId2"/>
                <a:stretch>
                  <a:fillRect t="-132222" b="-19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그림 5">
            <a:extLst>
              <a:ext uri="{FF2B5EF4-FFF2-40B4-BE49-F238E27FC236}">
                <a16:creationId xmlns:a16="http://schemas.microsoft.com/office/drawing/2014/main" id="{FD0CAE28-07B0-AA6A-926F-8825069F7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115" y="2596683"/>
            <a:ext cx="4325018" cy="32425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9C3AD2-2B08-54DF-45C0-6CBCF1F1019E}"/>
              </a:ext>
            </a:extLst>
          </p:cNvPr>
          <p:cNvSpPr txBox="1"/>
          <p:nvPr/>
        </p:nvSpPr>
        <p:spPr>
          <a:xfrm>
            <a:off x="1548558" y="4297391"/>
            <a:ext cx="765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</a:t>
            </a:r>
            <a:endParaRPr lang="ko-KR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1807B-CFF2-0B4F-E388-B9A8960DF0D1}"/>
              </a:ext>
            </a:extLst>
          </p:cNvPr>
          <p:cNvSpPr txBox="1"/>
          <p:nvPr/>
        </p:nvSpPr>
        <p:spPr>
          <a:xfrm>
            <a:off x="1428526" y="337342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Unstable</a:t>
            </a:r>
            <a:endParaRPr lang="ko-KR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BC0F85-50DB-8BD9-7476-239A64E0955F}"/>
                  </a:ext>
                </a:extLst>
              </p:cNvPr>
              <p:cNvSpPr txBox="1"/>
              <p:nvPr/>
            </p:nvSpPr>
            <p:spPr>
              <a:xfrm>
                <a:off x="502920" y="5962640"/>
                <a:ext cx="45720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ko-KR" sz="1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ko-KR" sz="1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=2.4 </m:t>
                      </m:r>
                      <m:r>
                        <m:rPr>
                          <m:sty m:val="p"/>
                        </m:rPr>
                        <a:rPr lang="en-US" altLang="ko-KR" sz="1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MΩ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sz="1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=2.7</m:t>
                      </m:r>
                      <m:r>
                        <a:rPr lang="en-US" altLang="ko-KR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ko-KR" sz="1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ko-KR" altLang="en-US" sz="1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BC0F85-50DB-8BD9-7476-239A64E09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" y="5962640"/>
                <a:ext cx="4572000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타원 15">
            <a:extLst>
              <a:ext uri="{FF2B5EF4-FFF2-40B4-BE49-F238E27FC236}">
                <a16:creationId xmlns:a16="http://schemas.microsoft.com/office/drawing/2014/main" id="{6986B665-66A4-D239-3A79-6885B7EFA50D}"/>
              </a:ext>
            </a:extLst>
          </p:cNvPr>
          <p:cNvSpPr/>
          <p:nvPr/>
        </p:nvSpPr>
        <p:spPr>
          <a:xfrm>
            <a:off x="2960670" y="4092656"/>
            <a:ext cx="864570" cy="44124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9F1712-2905-10D4-CECD-748F1D3069D4}"/>
              </a:ext>
            </a:extLst>
          </p:cNvPr>
          <p:cNvSpPr txBox="1"/>
          <p:nvPr/>
        </p:nvSpPr>
        <p:spPr>
          <a:xfrm>
            <a:off x="3126914" y="4700901"/>
            <a:ext cx="124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Instability</a:t>
            </a:r>
            <a:r>
              <a:rPr lang="ko-KR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ko-KR" altLang="en-US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BFCFD7-9C57-F7B8-00B1-F512ED217F0A}"/>
              </a:ext>
            </a:extLst>
          </p:cNvPr>
          <p:cNvSpPr txBox="1"/>
          <p:nvPr/>
        </p:nvSpPr>
        <p:spPr>
          <a:xfrm>
            <a:off x="3671598" y="4492855"/>
            <a:ext cx="1495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Stable, but not useful</a:t>
            </a:r>
            <a:endParaRPr lang="ko-KR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45AB01D-2C57-B6AD-3BC3-DD5055615004}"/>
              </a:ext>
            </a:extLst>
          </p:cNvPr>
          <p:cNvSpPr/>
          <p:nvPr/>
        </p:nvSpPr>
        <p:spPr>
          <a:xfrm>
            <a:off x="3825240" y="4251133"/>
            <a:ext cx="190114" cy="101843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79896BF9-0D09-2D40-0B9A-22B5E166A82F}"/>
              </a:ext>
            </a:extLst>
          </p:cNvPr>
          <p:cNvCxnSpPr>
            <a:cxnSpLocks/>
            <a:stCxn id="20" idx="0"/>
            <a:endCxn id="16" idx="5"/>
          </p:cNvCxnSpPr>
          <p:nvPr/>
        </p:nvCxnSpPr>
        <p:spPr>
          <a:xfrm flipH="1" flipV="1">
            <a:off x="3698627" y="4469280"/>
            <a:ext cx="50413" cy="23162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E292E0B4-7A53-53E0-5686-ADF97B92217B}"/>
              </a:ext>
            </a:extLst>
          </p:cNvPr>
          <p:cNvCxnSpPr>
            <a:cxnSpLocks/>
            <a:stCxn id="21" idx="0"/>
            <a:endCxn id="22" idx="5"/>
          </p:cNvCxnSpPr>
          <p:nvPr/>
        </p:nvCxnSpPr>
        <p:spPr>
          <a:xfrm flipH="1" flipV="1">
            <a:off x="3987512" y="4338061"/>
            <a:ext cx="432047" cy="154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5EC78B-8F68-66E3-E6E9-005F12A1389A}"/>
                  </a:ext>
                </a:extLst>
              </p:cNvPr>
              <p:cNvSpPr txBox="1"/>
              <p:nvPr/>
            </p:nvSpPr>
            <p:spPr>
              <a:xfrm>
                <a:off x="5068515" y="2820146"/>
                <a:ext cx="3925255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when using a normal conducting cavity, there is almost no region in the PLS-II parameters where instability does not occur.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case of a stable region, the bunch length when </a:t>
                </a:r>
                <a14:m>
                  <m:oMath xmlns:m="http://schemas.openxmlformats.org/officeDocument/2006/math"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𝜉</m:t>
                    </m:r>
                    <m:r>
                      <a:rPr lang="en-US" altLang="ko-KR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≈0.4</m:t>
                    </m:r>
                  </m:oMath>
                </a14:m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too small, and is not useful.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1 cavity, there were no conditions that satisfied bunch lengthening.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address this issue, a cavity with a high </a:t>
                </a:r>
                <a:r>
                  <a: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𝑄</a:t>
                </a:r>
                <a:r>
                  <a:rPr lang="en-US" altLang="ko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must be used, such as a superconducting or cryogenic copper cavity.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5EC78B-8F68-66E3-E6E9-005F12A13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515" y="2820146"/>
                <a:ext cx="3925255" cy="2893100"/>
              </a:xfrm>
              <a:prstGeom prst="rect">
                <a:avLst/>
              </a:prstGeom>
              <a:blipFill>
                <a:blip r:embed="rId5"/>
                <a:stretch>
                  <a:fillRect l="-155" t="-422" b="-12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5EFC4-7176-67BC-6FFF-60E6ECFA9D0F}"/>
                  </a:ext>
                </a:extLst>
              </p:cNvPr>
              <p:cNvSpPr txBox="1"/>
              <p:nvPr/>
            </p:nvSpPr>
            <p:spPr>
              <a:xfrm>
                <a:off x="2991447" y="4086176"/>
                <a:ext cx="51905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1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sz="1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05EFC4-7176-67BC-6FFF-60E6ECFA9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447" y="4086176"/>
                <a:ext cx="519052" cy="246221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5849D3-2748-30B5-93F5-4B9513A8B2D1}"/>
                  </a:ext>
                </a:extLst>
              </p:cNvPr>
              <p:cNvSpPr txBox="1"/>
              <p:nvPr/>
            </p:nvSpPr>
            <p:spPr>
              <a:xfrm>
                <a:off x="3730109" y="4005129"/>
                <a:ext cx="68576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altLang="ko-KR" sz="1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ko-KR" altLang="en-US" sz="10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25849D3-2748-30B5-93F5-4B9513A8B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09" y="4005129"/>
                <a:ext cx="685765" cy="246221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1DD9C763-E8D3-554E-2BB1-B5F04DDB5AFF}"/>
              </a:ext>
            </a:extLst>
          </p:cNvPr>
          <p:cNvCxnSpPr>
            <a:cxnSpLocks/>
          </p:cNvCxnSpPr>
          <p:nvPr/>
        </p:nvCxnSpPr>
        <p:spPr>
          <a:xfrm>
            <a:off x="2788920" y="2820146"/>
            <a:ext cx="0" cy="33453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3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107383</TotalTime>
  <Words>1500</Words>
  <Application>Microsoft Office PowerPoint</Application>
  <PresentationFormat>화면 슬라이드 쇼(4:3)</PresentationFormat>
  <Paragraphs>316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5" baseType="lpstr">
      <vt:lpstr>굴림</vt:lpstr>
      <vt:lpstr>맑은 고딕</vt:lpstr>
      <vt:lpstr>Arial</vt:lpstr>
      <vt:lpstr>Calibri</vt:lpstr>
      <vt:lpstr>Calibri Light</vt:lpstr>
      <vt:lpstr>Cambria Math</vt:lpstr>
      <vt:lpstr>Times New Roman</vt:lpstr>
      <vt:lpstr>Office 테마</vt:lpstr>
      <vt:lpstr>Robinson Instability in PHC (Passive Harmonic Cavity)</vt:lpstr>
      <vt:lpstr>Index</vt:lpstr>
      <vt:lpstr>Robinson Instability with Multiple Bunch</vt:lpstr>
      <vt:lpstr>Robinson Instability with Multiple Bunch</vt:lpstr>
      <vt:lpstr>Robinson Instability with Multiple Bunch</vt:lpstr>
      <vt:lpstr>HHC in Storage Ring</vt:lpstr>
      <vt:lpstr>HHC in Storage Ring</vt:lpstr>
      <vt:lpstr>HHC in Storage Ring</vt:lpstr>
      <vt:lpstr>HHC in Storage Ring</vt:lpstr>
      <vt:lpstr>HHC in Storage Ring</vt:lpstr>
      <vt:lpstr>HHC in Storage Ring</vt:lpstr>
      <vt:lpstr>HHC in Storage Ring</vt:lpstr>
      <vt:lpstr>HHC in Storage Ring</vt:lpstr>
      <vt:lpstr>HHC Simulation and Result</vt:lpstr>
      <vt:lpstr>Cavity Mode(D-mode) in PSHC Case</vt:lpstr>
      <vt:lpstr>Cavity Mode(D-mode) in PSHC Case</vt:lpstr>
      <vt:lpstr>Appendix 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박영민(첨단원자력공학부)</cp:lastModifiedBy>
  <cp:revision>733</cp:revision>
  <cp:lastPrinted>2018-12-04T23:29:51Z</cp:lastPrinted>
  <dcterms:created xsi:type="dcterms:W3CDTF">2018-10-09T21:47:31Z</dcterms:created>
  <dcterms:modified xsi:type="dcterms:W3CDTF">2024-10-17T13:43:23Z</dcterms:modified>
</cp:coreProperties>
</file>