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916" r:id="rId5"/>
    <p:sldId id="1306" r:id="rId6"/>
    <p:sldId id="1297" r:id="rId7"/>
    <p:sldId id="1226" r:id="rId8"/>
    <p:sldId id="1307" r:id="rId9"/>
    <p:sldId id="1308" r:id="rId10"/>
    <p:sldId id="1285" r:id="rId11"/>
    <p:sldId id="1284" r:id="rId12"/>
    <p:sldId id="1289" r:id="rId13"/>
    <p:sldId id="1309" r:id="rId14"/>
    <p:sldId id="1269" r:id="rId15"/>
    <p:sldId id="1300" r:id="rId16"/>
    <p:sldId id="1294" r:id="rId17"/>
    <p:sldId id="1305" r:id="rId18"/>
    <p:sldId id="996" r:id="rId19"/>
    <p:sldId id="1299" r:id="rId20"/>
    <p:sldId id="1270" r:id="rId21"/>
    <p:sldId id="1281" r:id="rId22"/>
    <p:sldId id="1304" r:id="rId23"/>
    <p:sldId id="1302" r:id="rId24"/>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2"/>
    <a:srgbClr val="73FC6C"/>
    <a:srgbClr val="7EFEFE"/>
    <a:srgbClr val="FF00FF"/>
    <a:srgbClr val="19FF81"/>
    <a:srgbClr val="A0A40C"/>
    <a:srgbClr val="C7CB0F"/>
    <a:srgbClr val="FF66FF"/>
    <a:srgbClr val="3399FF"/>
    <a:srgbClr val="F9D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899" autoAdjust="0"/>
  </p:normalViewPr>
  <p:slideViewPr>
    <p:cSldViewPr snapToGrid="0">
      <p:cViewPr varScale="1">
        <p:scale>
          <a:sx n="163" d="100"/>
          <a:sy n="163" d="100"/>
        </p:scale>
        <p:origin x="15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2024-10-10</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15</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2024-10-10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2024-10-10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2024-10-10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2024-10-10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2024-10-10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2024-10-10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2024-10-10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2024-10-10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2024-10-10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2024-10-10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2024-10-10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2024-10-10</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2" y="6691771"/>
            <a:ext cx="12191717" cy="166230"/>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7" name="그룹 6"/>
          <p:cNvGrpSpPr/>
          <p:nvPr/>
        </p:nvGrpSpPr>
        <p:grpSpPr>
          <a:xfrm>
            <a:off x="8223644" y="1"/>
            <a:ext cx="3968215" cy="6691770"/>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3" y="1509506"/>
            <a:ext cx="11148548" cy="1482623"/>
            <a:chOff x="620330" y="1459873"/>
            <a:chExt cx="10668118" cy="1421271"/>
          </a:xfrm>
        </p:grpSpPr>
        <p:sp>
          <p:nvSpPr>
            <p:cNvPr id="62" name="TextBox 61"/>
            <p:cNvSpPr txBox="1"/>
            <p:nvPr/>
          </p:nvSpPr>
          <p:spPr>
            <a:xfrm>
              <a:off x="620330" y="1459873"/>
              <a:ext cx="10668117" cy="442561"/>
            </a:xfrm>
            <a:prstGeom prst="rect">
              <a:avLst/>
            </a:prstGeom>
            <a:noFill/>
          </p:spPr>
          <p:txBody>
            <a:bodyPr wrap="square" rtlCol="0">
              <a:spAutoFit/>
            </a:bodyPr>
            <a:lstStyle/>
            <a:p>
              <a:r>
                <a:rPr lang="en-US" altLang="ko-KR" sz="2400" b="1" dirty="0">
                  <a:solidFill>
                    <a:srgbClr val="002060"/>
                  </a:solidFill>
                  <a:cs typeface="Verdana" panose="020B0604030504040204" pitchFamily="34" charset="0"/>
                </a:rPr>
                <a:t>Design of the Korea-4GSR booster lattice </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0"/>
            <a:ext cx="6265891" cy="417681"/>
            <a:chOff x="626973" y="0"/>
            <a:chExt cx="7830913" cy="522005"/>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7"/>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2"/>
            <a:ext cx="4044458" cy="338554"/>
          </a:xfrm>
          <a:prstGeom prst="rect">
            <a:avLst/>
          </a:prstGeom>
          <a:noFill/>
        </p:spPr>
        <p:txBody>
          <a:bodyPr wrap="square" rtlCol="0">
            <a:spAutoFit/>
          </a:bodyPr>
          <a:lstStyle/>
          <a:p>
            <a:r>
              <a:rPr lang="en-US" altLang="ko-KR" sz="1600" b="1" dirty="0">
                <a:solidFill>
                  <a:schemeClr val="tx2"/>
                </a:solidFill>
              </a:rPr>
              <a:t>OCT 10th, 2024</a:t>
            </a:r>
            <a:endParaRPr lang="ko-KR" altLang="en-US" sz="1600" b="1" dirty="0">
              <a:solidFill>
                <a:schemeClr val="bg1">
                  <a:lumMod val="75000"/>
                </a:schemeClr>
              </a:solidFill>
            </a:endParaRPr>
          </a:p>
        </p:txBody>
      </p:sp>
      <p:sp>
        <p:nvSpPr>
          <p:cNvPr id="17" name="TextBox 16"/>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Beam physics group meeting</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그림 28">
            <a:extLst>
              <a:ext uri="{FF2B5EF4-FFF2-40B4-BE49-F238E27FC236}">
                <a16:creationId xmlns:a16="http://schemas.microsoft.com/office/drawing/2014/main" id="{417BA775-84A1-483E-BCC3-E4557E32962E}"/>
              </a:ext>
            </a:extLst>
          </p:cNvPr>
          <p:cNvPicPr>
            <a:picLocks noChangeAspect="1"/>
          </p:cNvPicPr>
          <p:nvPr/>
        </p:nvPicPr>
        <p:blipFill>
          <a:blip r:embed="rId2"/>
          <a:stretch>
            <a:fillRect/>
          </a:stretch>
        </p:blipFill>
        <p:spPr>
          <a:xfrm>
            <a:off x="1260214" y="1249635"/>
            <a:ext cx="3780693" cy="2743134"/>
          </a:xfrm>
          <a:prstGeom prst="rect">
            <a:avLst/>
          </a:prstGeom>
        </p:spPr>
      </p:pic>
      <p:sp>
        <p:nvSpPr>
          <p:cNvPr id="12" name="직사각형 11"/>
          <p:cNvSpPr/>
          <p:nvPr/>
        </p:nvSpPr>
        <p:spPr>
          <a:xfrm>
            <a:off x="501813" y="412951"/>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a:solidFill>
                  <a:schemeClr val="tx2"/>
                </a:solidFill>
                <a:cs typeface="Verdana" panose="020B0604030504040204" pitchFamily="34" charset="0"/>
              </a:rPr>
              <a:t>DA w/ magnet alignment error &amp; magnet strength error</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16" name="그림 15">
            <a:extLst>
              <a:ext uri="{FF2B5EF4-FFF2-40B4-BE49-F238E27FC236}">
                <a16:creationId xmlns:a16="http://schemas.microsoft.com/office/drawing/2014/main" id="{0E439E95-8717-4BC5-88B3-6D5F9408691D}"/>
              </a:ext>
            </a:extLst>
          </p:cNvPr>
          <p:cNvPicPr>
            <a:picLocks noChangeAspect="1"/>
          </p:cNvPicPr>
          <p:nvPr/>
        </p:nvPicPr>
        <p:blipFill>
          <a:blip r:embed="rId4"/>
          <a:stretch>
            <a:fillRect/>
          </a:stretch>
        </p:blipFill>
        <p:spPr>
          <a:xfrm>
            <a:off x="1509926" y="4294735"/>
            <a:ext cx="3073781" cy="237822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CF61410-E74B-4906-829A-8A1B5159D833}"/>
                  </a:ext>
                </a:extLst>
              </p:cNvPr>
              <p:cNvSpPr txBox="1"/>
              <p:nvPr/>
            </p:nvSpPr>
            <p:spPr>
              <a:xfrm>
                <a:off x="4583707" y="4866764"/>
                <a:ext cx="914400" cy="530723"/>
              </a:xfrm>
              <a:prstGeom prst="rect">
                <a:avLst/>
              </a:prstGeom>
              <a:noFill/>
            </p:spPr>
            <p:txBody>
              <a:bodyPr wrap="square" rtlCol="0">
                <a:spAutoFit/>
              </a:bodyPr>
              <a:lstStyle/>
              <a:p>
                <a14:m>
                  <m:oMath xmlns:m="http://schemas.openxmlformats.org/officeDocument/2006/math">
                    <m:f>
                      <m:fPr>
                        <m:ctrlPr>
                          <a:rPr lang="en-US" altLang="ko-KR" b="1" i="1" smtClean="0">
                            <a:latin typeface="Cambria Math" panose="02040503050406030204" pitchFamily="18" charset="0"/>
                          </a:rPr>
                        </m:ctrlPr>
                      </m:fPr>
                      <m:num>
                        <m:r>
                          <a:rPr lang="en-US" altLang="ko-KR" b="1" i="1" smtClean="0">
                            <a:latin typeface="Cambria Math" panose="02040503050406030204" pitchFamily="18" charset="0"/>
                          </a:rPr>
                          <m:t>𝒅𝒑</m:t>
                        </m:r>
                      </m:num>
                      <m:den>
                        <m:r>
                          <a:rPr lang="en-US" altLang="ko-KR" b="1" i="1" smtClean="0">
                            <a:latin typeface="Cambria Math" panose="02040503050406030204" pitchFamily="18" charset="0"/>
                          </a:rPr>
                          <m:t>𝒑</m:t>
                        </m:r>
                      </m:den>
                    </m:f>
                  </m:oMath>
                </a14:m>
                <a:r>
                  <a:rPr lang="ko-KR" altLang="en-US" b="1"/>
                  <a:t> </a:t>
                </a:r>
                <a:r>
                  <a:rPr lang="en-US" altLang="ko-KR" b="1"/>
                  <a:t>= 0</a:t>
                </a:r>
                <a:endParaRPr lang="ko-KR" altLang="en-US" b="1"/>
              </a:p>
            </p:txBody>
          </p:sp>
        </mc:Choice>
        <mc:Fallback xmlns="">
          <p:sp>
            <p:nvSpPr>
              <p:cNvPr id="18" name="TextBox 17">
                <a:extLst>
                  <a:ext uri="{FF2B5EF4-FFF2-40B4-BE49-F238E27FC236}">
                    <a16:creationId xmlns:a16="http://schemas.microsoft.com/office/drawing/2014/main" id="{ECF61410-E74B-4906-829A-8A1B5159D833}"/>
                  </a:ext>
                </a:extLst>
              </p:cNvPr>
              <p:cNvSpPr txBox="1">
                <a:spLocks noRot="1" noChangeAspect="1" noMove="1" noResize="1" noEditPoints="1" noAdjustHandles="1" noChangeArrowheads="1" noChangeShapeType="1" noTextEdit="1"/>
              </p:cNvSpPr>
              <p:nvPr/>
            </p:nvSpPr>
            <p:spPr>
              <a:xfrm>
                <a:off x="4583707" y="4866764"/>
                <a:ext cx="914400" cy="530723"/>
              </a:xfrm>
              <a:prstGeom prst="rect">
                <a:avLst/>
              </a:prstGeom>
              <a:blipFill>
                <a:blip r:embed="rId5"/>
                <a:stretch>
                  <a:fillRect b="-3448"/>
                </a:stretch>
              </a:blipFill>
            </p:spPr>
            <p:txBody>
              <a:bodyPr/>
              <a:lstStyle/>
              <a:p>
                <a:r>
                  <a:rPr lang="ko-KR" altLang="en-US">
                    <a:noFill/>
                  </a:rPr>
                  <a:t> </a:t>
                </a:r>
              </a:p>
            </p:txBody>
          </p:sp>
        </mc:Fallback>
      </mc:AlternateContent>
      <p:sp>
        <p:nvSpPr>
          <p:cNvPr id="19" name="TextBox 18">
            <a:extLst>
              <a:ext uri="{FF2B5EF4-FFF2-40B4-BE49-F238E27FC236}">
                <a16:creationId xmlns:a16="http://schemas.microsoft.com/office/drawing/2014/main" id="{4469E587-B0A3-4D2C-A2AE-2C09D5F375EE}"/>
              </a:ext>
            </a:extLst>
          </p:cNvPr>
          <p:cNvSpPr txBox="1"/>
          <p:nvPr/>
        </p:nvSpPr>
        <p:spPr>
          <a:xfrm>
            <a:off x="3907119" y="4195466"/>
            <a:ext cx="2008553" cy="369332"/>
          </a:xfrm>
          <a:prstGeom prst="rect">
            <a:avLst/>
          </a:prstGeom>
          <a:noFill/>
        </p:spPr>
        <p:txBody>
          <a:bodyPr wrap="square" rtlCol="0">
            <a:spAutoFit/>
          </a:bodyPr>
          <a:lstStyle/>
          <a:p>
            <a:r>
              <a:rPr lang="en-US" altLang="ko-KR"/>
              <a:t>Original booster</a:t>
            </a:r>
            <a:endParaRPr lang="ko-KR" altLang="en-US"/>
          </a:p>
        </p:txBody>
      </p:sp>
      <p:pic>
        <p:nvPicPr>
          <p:cNvPr id="20" name="그림 19">
            <a:extLst>
              <a:ext uri="{FF2B5EF4-FFF2-40B4-BE49-F238E27FC236}">
                <a16:creationId xmlns:a16="http://schemas.microsoft.com/office/drawing/2014/main" id="{AE6648EC-C603-4EA3-AD39-1DC5F5BD6B0B}"/>
              </a:ext>
            </a:extLst>
          </p:cNvPr>
          <p:cNvPicPr>
            <a:picLocks noChangeAspect="1"/>
          </p:cNvPicPr>
          <p:nvPr/>
        </p:nvPicPr>
        <p:blipFill>
          <a:blip r:embed="rId6"/>
          <a:stretch>
            <a:fillRect/>
          </a:stretch>
        </p:blipFill>
        <p:spPr>
          <a:xfrm>
            <a:off x="6750649" y="4348900"/>
            <a:ext cx="3408238" cy="226989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277E8B-4864-41F1-94F7-15DD4C688241}"/>
                  </a:ext>
                </a:extLst>
              </p:cNvPr>
              <p:cNvSpPr txBox="1"/>
              <p:nvPr/>
            </p:nvSpPr>
            <p:spPr>
              <a:xfrm>
                <a:off x="10224874" y="4953124"/>
                <a:ext cx="914400" cy="530723"/>
              </a:xfrm>
              <a:prstGeom prst="rect">
                <a:avLst/>
              </a:prstGeom>
              <a:noFill/>
            </p:spPr>
            <p:txBody>
              <a:bodyPr wrap="square" rtlCol="0">
                <a:spAutoFit/>
              </a:bodyPr>
              <a:lstStyle/>
              <a:p>
                <a14:m>
                  <m:oMath xmlns:m="http://schemas.openxmlformats.org/officeDocument/2006/math">
                    <m:f>
                      <m:fPr>
                        <m:ctrlPr>
                          <a:rPr lang="en-US" altLang="ko-KR" b="1" i="1" smtClean="0">
                            <a:latin typeface="Cambria Math" panose="02040503050406030204" pitchFamily="18" charset="0"/>
                          </a:rPr>
                        </m:ctrlPr>
                      </m:fPr>
                      <m:num>
                        <m:r>
                          <a:rPr lang="en-US" altLang="ko-KR" b="1" i="1" smtClean="0">
                            <a:latin typeface="Cambria Math" panose="02040503050406030204" pitchFamily="18" charset="0"/>
                          </a:rPr>
                          <m:t>𝒅𝒑</m:t>
                        </m:r>
                      </m:num>
                      <m:den>
                        <m:r>
                          <a:rPr lang="en-US" altLang="ko-KR" b="1" i="1" smtClean="0">
                            <a:latin typeface="Cambria Math" panose="02040503050406030204" pitchFamily="18" charset="0"/>
                          </a:rPr>
                          <m:t>𝒑</m:t>
                        </m:r>
                      </m:den>
                    </m:f>
                  </m:oMath>
                </a14:m>
                <a:r>
                  <a:rPr lang="ko-KR" altLang="en-US" b="1"/>
                  <a:t> </a:t>
                </a:r>
                <a:r>
                  <a:rPr lang="en-US" altLang="ko-KR" b="1"/>
                  <a:t>= 0</a:t>
                </a:r>
                <a:endParaRPr lang="ko-KR" altLang="en-US" b="1"/>
              </a:p>
            </p:txBody>
          </p:sp>
        </mc:Choice>
        <mc:Fallback xmlns="">
          <p:sp>
            <p:nvSpPr>
              <p:cNvPr id="24" name="TextBox 23">
                <a:extLst>
                  <a:ext uri="{FF2B5EF4-FFF2-40B4-BE49-F238E27FC236}">
                    <a16:creationId xmlns:a16="http://schemas.microsoft.com/office/drawing/2014/main" id="{98277E8B-4864-41F1-94F7-15DD4C688241}"/>
                  </a:ext>
                </a:extLst>
              </p:cNvPr>
              <p:cNvSpPr txBox="1">
                <a:spLocks noRot="1" noChangeAspect="1" noMove="1" noResize="1" noEditPoints="1" noAdjustHandles="1" noChangeArrowheads="1" noChangeShapeType="1" noTextEdit="1"/>
              </p:cNvSpPr>
              <p:nvPr/>
            </p:nvSpPr>
            <p:spPr>
              <a:xfrm>
                <a:off x="10224874" y="4953124"/>
                <a:ext cx="914400" cy="530723"/>
              </a:xfrm>
              <a:prstGeom prst="rect">
                <a:avLst/>
              </a:prstGeom>
              <a:blipFill>
                <a:blip r:embed="rId7"/>
                <a:stretch>
                  <a:fillRect b="-3448"/>
                </a:stretch>
              </a:blipFill>
            </p:spPr>
            <p:txBody>
              <a:bodyPr/>
              <a:lstStyle/>
              <a:p>
                <a:r>
                  <a:rPr lang="ko-KR" altLang="en-US">
                    <a:noFill/>
                  </a:rPr>
                  <a:t> </a:t>
                </a:r>
              </a:p>
            </p:txBody>
          </p:sp>
        </mc:Fallback>
      </mc:AlternateContent>
      <p:sp>
        <p:nvSpPr>
          <p:cNvPr id="25" name="TextBox 24">
            <a:extLst>
              <a:ext uri="{FF2B5EF4-FFF2-40B4-BE49-F238E27FC236}">
                <a16:creationId xmlns:a16="http://schemas.microsoft.com/office/drawing/2014/main" id="{84F21204-F23A-4D67-97DF-1E5F233DD064}"/>
              </a:ext>
            </a:extLst>
          </p:cNvPr>
          <p:cNvSpPr txBox="1"/>
          <p:nvPr/>
        </p:nvSpPr>
        <p:spPr>
          <a:xfrm>
            <a:off x="8312865" y="4116972"/>
            <a:ext cx="2008553" cy="369332"/>
          </a:xfrm>
          <a:prstGeom prst="rect">
            <a:avLst/>
          </a:prstGeom>
          <a:noFill/>
        </p:spPr>
        <p:txBody>
          <a:bodyPr wrap="square" rtlCol="0">
            <a:spAutoFit/>
          </a:bodyPr>
          <a:lstStyle/>
          <a:p>
            <a:r>
              <a:rPr lang="en-US" altLang="ko-KR"/>
              <a:t>Booster update</a:t>
            </a:r>
            <a:endParaRPr lang="ko-KR" altLang="en-US"/>
          </a:p>
        </p:txBody>
      </p:sp>
      <p:sp>
        <p:nvSpPr>
          <p:cNvPr id="4" name="직사각형 3">
            <a:extLst>
              <a:ext uri="{FF2B5EF4-FFF2-40B4-BE49-F238E27FC236}">
                <a16:creationId xmlns:a16="http://schemas.microsoft.com/office/drawing/2014/main" id="{F8F4CB50-DEC1-463A-8152-428EDB0F2DF1}"/>
              </a:ext>
            </a:extLst>
          </p:cNvPr>
          <p:cNvSpPr/>
          <p:nvPr/>
        </p:nvSpPr>
        <p:spPr>
          <a:xfrm>
            <a:off x="647170" y="3925403"/>
            <a:ext cx="5499519" cy="369332"/>
          </a:xfrm>
          <a:prstGeom prst="rect">
            <a:avLst/>
          </a:prstGeom>
        </p:spPr>
        <p:txBody>
          <a:bodyPr wrap="none">
            <a:spAutoFit/>
          </a:bodyPr>
          <a:lstStyle/>
          <a:p>
            <a:r>
              <a:rPr lang="en-US" altLang="ko-KR" b="1">
                <a:cs typeface="Verdana" panose="020B0604030504040204" pitchFamily="34" charset="0"/>
              </a:rPr>
              <a:t>DA w/ magnet alignment error &amp; magnet strength error</a:t>
            </a:r>
            <a:endParaRPr lang="ko-KR" altLang="en-US" b="1" dirty="0">
              <a:cs typeface="Verdana" panose="020B0604030504040204" pitchFamily="34" charset="0"/>
            </a:endParaRPr>
          </a:p>
        </p:txBody>
      </p:sp>
      <p:pic>
        <p:nvPicPr>
          <p:cNvPr id="26" name="그림 25">
            <a:extLst>
              <a:ext uri="{FF2B5EF4-FFF2-40B4-BE49-F238E27FC236}">
                <a16:creationId xmlns:a16="http://schemas.microsoft.com/office/drawing/2014/main" id="{DCEF872C-4E98-4714-B792-A590283A81BA}"/>
              </a:ext>
            </a:extLst>
          </p:cNvPr>
          <p:cNvPicPr>
            <a:picLocks noChangeAspect="1"/>
          </p:cNvPicPr>
          <p:nvPr/>
        </p:nvPicPr>
        <p:blipFill>
          <a:blip r:embed="rId8"/>
          <a:stretch>
            <a:fillRect/>
          </a:stretch>
        </p:blipFill>
        <p:spPr>
          <a:xfrm>
            <a:off x="6526702" y="1136319"/>
            <a:ext cx="3856133" cy="2789820"/>
          </a:xfrm>
          <a:prstGeom prst="rect">
            <a:avLst/>
          </a:prstGeom>
        </p:spPr>
      </p:pic>
      <p:sp>
        <p:nvSpPr>
          <p:cNvPr id="27" name="TextBox 26">
            <a:extLst>
              <a:ext uri="{FF2B5EF4-FFF2-40B4-BE49-F238E27FC236}">
                <a16:creationId xmlns:a16="http://schemas.microsoft.com/office/drawing/2014/main" id="{BAF19672-CDF2-4288-AACC-BD59708BA773}"/>
              </a:ext>
            </a:extLst>
          </p:cNvPr>
          <p:cNvSpPr txBox="1"/>
          <p:nvPr/>
        </p:nvSpPr>
        <p:spPr>
          <a:xfrm>
            <a:off x="2913597" y="1369319"/>
            <a:ext cx="2008553" cy="369332"/>
          </a:xfrm>
          <a:prstGeom prst="rect">
            <a:avLst/>
          </a:prstGeom>
          <a:noFill/>
        </p:spPr>
        <p:txBody>
          <a:bodyPr wrap="square" rtlCol="0">
            <a:spAutoFit/>
          </a:bodyPr>
          <a:lstStyle/>
          <a:p>
            <a:r>
              <a:rPr lang="en-US" altLang="ko-KR"/>
              <a:t>Original booster</a:t>
            </a:r>
            <a:endParaRPr lang="ko-KR" altLang="en-US"/>
          </a:p>
        </p:txBody>
      </p:sp>
      <p:sp>
        <p:nvSpPr>
          <p:cNvPr id="28" name="TextBox 27">
            <a:extLst>
              <a:ext uri="{FF2B5EF4-FFF2-40B4-BE49-F238E27FC236}">
                <a16:creationId xmlns:a16="http://schemas.microsoft.com/office/drawing/2014/main" id="{497659FA-50F5-463F-B090-9739B615FD27}"/>
              </a:ext>
            </a:extLst>
          </p:cNvPr>
          <p:cNvSpPr txBox="1"/>
          <p:nvPr/>
        </p:nvSpPr>
        <p:spPr>
          <a:xfrm>
            <a:off x="8933626" y="948030"/>
            <a:ext cx="2008553" cy="369332"/>
          </a:xfrm>
          <a:prstGeom prst="rect">
            <a:avLst/>
          </a:prstGeom>
          <a:noFill/>
        </p:spPr>
        <p:txBody>
          <a:bodyPr wrap="square" rtlCol="0">
            <a:spAutoFit/>
          </a:bodyPr>
          <a:lstStyle/>
          <a:p>
            <a:r>
              <a:rPr lang="en-US" altLang="ko-KR"/>
              <a:t>Booster update</a:t>
            </a:r>
            <a:endParaRPr lang="ko-KR" altLang="en-US"/>
          </a:p>
        </p:txBody>
      </p:sp>
      <p:sp>
        <p:nvSpPr>
          <p:cNvPr id="30" name="직사각형 29">
            <a:extLst>
              <a:ext uri="{FF2B5EF4-FFF2-40B4-BE49-F238E27FC236}">
                <a16:creationId xmlns:a16="http://schemas.microsoft.com/office/drawing/2014/main" id="{03955BFF-B23D-419A-BB12-BE88C4DA48E6}"/>
              </a:ext>
            </a:extLst>
          </p:cNvPr>
          <p:cNvSpPr/>
          <p:nvPr/>
        </p:nvSpPr>
        <p:spPr>
          <a:xfrm>
            <a:off x="647170" y="912299"/>
            <a:ext cx="1440972" cy="369332"/>
          </a:xfrm>
          <a:prstGeom prst="rect">
            <a:avLst/>
          </a:prstGeom>
        </p:spPr>
        <p:txBody>
          <a:bodyPr wrap="none">
            <a:spAutoFit/>
          </a:bodyPr>
          <a:lstStyle/>
          <a:p>
            <a:r>
              <a:rPr lang="en-US" altLang="ko-KR" b="1">
                <a:cs typeface="Verdana" panose="020B0604030504040204" pitchFamily="34" charset="0"/>
              </a:rPr>
              <a:t>DA w/o error</a:t>
            </a:r>
            <a:endParaRPr lang="ko-KR" altLang="en-US" b="1" dirty="0">
              <a:cs typeface="Verdana" panose="020B0604030504040204" pitchFamily="34" charset="0"/>
            </a:endParaRPr>
          </a:p>
        </p:txBody>
      </p:sp>
    </p:spTree>
    <p:extLst>
      <p:ext uri="{BB962C8B-B14F-4D97-AF65-F5344CB8AC3E}">
        <p14:creationId xmlns:p14="http://schemas.microsoft.com/office/powerpoint/2010/main" val="175757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표 1">
                <a:extLst>
                  <a:ext uri="{FF2B5EF4-FFF2-40B4-BE49-F238E27FC236}">
                    <a16:creationId xmlns:a16="http://schemas.microsoft.com/office/drawing/2014/main" id="{A7F1623A-897F-4932-8CBC-1E939018DF6D}"/>
                  </a:ext>
                </a:extLst>
              </p:cNvPr>
              <p:cNvGraphicFramePr>
                <a:graphicFrameLocks noGrp="1"/>
              </p:cNvGraphicFramePr>
              <p:nvPr>
                <p:extLst/>
              </p:nvPr>
            </p:nvGraphicFramePr>
            <p:xfrm>
              <a:off x="2280336" y="1559669"/>
              <a:ext cx="7734173" cy="5219164"/>
            </p:xfrm>
            <a:graphic>
              <a:graphicData uri="http://schemas.openxmlformats.org/drawingml/2006/table">
                <a:tbl>
                  <a:tblPr firstRow="1" bandRow="1">
                    <a:tableStyleId>{5C22544A-7EE6-4342-B048-85BDC9FD1C3A}</a:tableStyleId>
                  </a:tblPr>
                  <a:tblGrid>
                    <a:gridCol w="3357118">
                      <a:extLst>
                        <a:ext uri="{9D8B030D-6E8A-4147-A177-3AD203B41FA5}">
                          <a16:colId xmlns:a16="http://schemas.microsoft.com/office/drawing/2014/main" val="3102801095"/>
                        </a:ext>
                      </a:extLst>
                    </a:gridCol>
                    <a:gridCol w="2204440">
                      <a:extLst>
                        <a:ext uri="{9D8B030D-6E8A-4147-A177-3AD203B41FA5}">
                          <a16:colId xmlns:a16="http://schemas.microsoft.com/office/drawing/2014/main" val="3321064618"/>
                        </a:ext>
                      </a:extLst>
                    </a:gridCol>
                    <a:gridCol w="2172615">
                      <a:extLst>
                        <a:ext uri="{9D8B030D-6E8A-4147-A177-3AD203B41FA5}">
                          <a16:colId xmlns:a16="http://schemas.microsoft.com/office/drawing/2014/main" val="891926484"/>
                        </a:ext>
                      </a:extLst>
                    </a:gridCol>
                  </a:tblGrid>
                  <a:tr h="428025">
                    <a:tc>
                      <a:txBody>
                        <a:bodyPr/>
                        <a:lstStyle/>
                        <a:p>
                          <a:pPr algn="ctr" latinLnBrk="1"/>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dirty="0"/>
                            <a:t>Original</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a:t>Update</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92506908"/>
                      </a:ext>
                    </a:extLst>
                  </a:tr>
                  <a:tr h="387218">
                    <a:tc>
                      <a:txBody>
                        <a:bodyPr/>
                        <a:lstStyle/>
                        <a:p>
                          <a:pPr algn="ctr" latinLnBrk="1"/>
                          <a:r>
                            <a:rPr lang="en-US" altLang="ko-KR" sz="1200" dirty="0"/>
                            <a:t>Nat. emittance @ 4 GeV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7.8396 nm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10.89nm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6330249"/>
                      </a:ext>
                    </a:extLst>
                  </a:tr>
                  <a:tr h="387218">
                    <a:tc>
                      <a:txBody>
                        <a:bodyPr/>
                        <a:lstStyle/>
                        <a:p>
                          <a:pPr algn="ctr" latinLnBrk="1"/>
                          <a:r>
                            <a:rPr lang="en-US" altLang="ko-KR" sz="1200" dirty="0"/>
                            <a:t>Tune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19.226, 13.165</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17.77, 10.70</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403338"/>
                      </a:ext>
                    </a:extLst>
                  </a:tr>
                  <a:tr h="387218">
                    <a:tc>
                      <a:txBody>
                        <a:bodyPr/>
                        <a:lstStyle/>
                        <a:p>
                          <a:pPr algn="ctr" latinLnBrk="1"/>
                          <a:r>
                            <a:rPr lang="en-US" altLang="ko-KR" sz="1200" dirty="0"/>
                            <a:t>Momentum</a:t>
                          </a:r>
                          <a:r>
                            <a:rPr lang="ko-KR" altLang="en-US" sz="1200" dirty="0"/>
                            <a:t> </a:t>
                          </a:r>
                          <a:r>
                            <a:rPr lang="en-US" altLang="ko-KR" sz="1200" dirty="0"/>
                            <a:t>compaction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9.3258e-04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1.26e-3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427276"/>
                      </a:ext>
                    </a:extLst>
                  </a:tr>
                  <a:tr h="387218">
                    <a:tc>
                      <a:txBody>
                        <a:bodyPr/>
                        <a:lstStyle/>
                        <a:p>
                          <a:pPr algn="ctr" latinLnBrk="1"/>
                          <a:r>
                            <a:rPr lang="en-US" altLang="ko-KR" sz="1200" dirty="0" err="1"/>
                            <a:t>Jx</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1.4629</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1.5565</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041432"/>
                      </a:ext>
                    </a:extLst>
                  </a:tr>
                  <a:tr h="387218">
                    <a:tc>
                      <a:txBody>
                        <a:bodyPr/>
                        <a:lstStyle/>
                        <a:p>
                          <a:pPr algn="ctr" latinLnBrk="1"/>
                          <a:r>
                            <a:rPr lang="en-US" altLang="ko-KR" sz="1200" dirty="0"/>
                            <a:t>Natural Chromaticity</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-27.1, -18.2</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-22.2, -15.3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903368"/>
                      </a:ext>
                    </a:extLst>
                  </a:tr>
                  <a:tr h="387218">
                    <a:tc>
                      <a:txBody>
                        <a:bodyPr/>
                        <a:lstStyle/>
                        <a:p>
                          <a:pPr algn="ctr" latinLnBrk="1"/>
                          <a:r>
                            <a:rPr lang="en-US" altLang="ko-KR" sz="1200" dirty="0"/>
                            <a:t>Energy spread @ 4 GeV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1.06e-03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1.1e-3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9384072"/>
                      </a:ext>
                    </a:extLst>
                  </a:tr>
                  <a:tr h="387218">
                    <a:tc>
                      <a:txBody>
                        <a:bodyPr/>
                        <a:lstStyle/>
                        <a:p>
                          <a:pPr algn="ctr" latinLnBrk="1"/>
                          <a:r>
                            <a:rPr lang="en-US" altLang="ko-KR" sz="1200" dirty="0"/>
                            <a:t>Bunch length @ 4 GeV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11.1 mm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13.4 mm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132721"/>
                      </a:ext>
                    </a:extLst>
                  </a:tr>
                  <a:tr h="387218">
                    <a:tc>
                      <a:txBody>
                        <a:bodyPr/>
                        <a:lstStyle/>
                        <a:p>
                          <a:pPr algn="ctr" latinLnBrk="1"/>
                          <a:r>
                            <a:rPr lang="en-US" altLang="ko-KR" sz="1200" dirty="0"/>
                            <a:t>Energy loss per turn @ 4 GeV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1.6709 MeV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1.6714 MeV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3663737"/>
                      </a:ext>
                    </a:extLst>
                  </a:tr>
                  <a:tr h="387218">
                    <a:tc>
                      <a:txBody>
                        <a:bodyPr/>
                        <a:lstStyle/>
                        <a:p>
                          <a:pPr algn="ctr" latinLnBrk="1"/>
                          <a:r>
                            <a:rPr lang="en-US" altLang="ko-KR" sz="1200" b="0" dirty="0"/>
                            <a:t>ADTS</a:t>
                          </a:r>
                          <a:r>
                            <a:rPr lang="en-US" altLang="ko-KR" sz="1200" b="0" baseline="0" dirty="0"/>
                            <a:t> (</a:t>
                          </a:r>
                          <a14:m>
                            <m:oMath xmlns:m="http://schemas.openxmlformats.org/officeDocument/2006/math">
                              <m:f>
                                <m:fPr>
                                  <m:ctrlPr>
                                    <a:rPr lang="en-US" altLang="ko-KR" sz="1200" b="0" i="1" smtClean="0">
                                      <a:latin typeface="Cambria Math" panose="02040503050406030204" pitchFamily="18" charset="0"/>
                                    </a:rPr>
                                  </m:ctrlPr>
                                </m:fPr>
                                <m:num>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𝑥</m:t>
                                      </m:r>
                                    </m:sub>
                                  </m:sSub>
                                </m:num>
                                <m:den>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𝐽</m:t>
                                      </m:r>
                                    </m:e>
                                    <m:sub>
                                      <m:r>
                                        <a:rPr lang="en-US" altLang="ko-KR" sz="1200" b="0" i="1" smtClean="0">
                                          <a:latin typeface="Cambria Math" panose="02040503050406030204" pitchFamily="18" charset="0"/>
                                        </a:rPr>
                                        <m:t>𝑥</m:t>
                                      </m:r>
                                    </m:sub>
                                  </m:sSub>
                                </m:den>
                              </m:f>
                              <m:r>
                                <a:rPr lang="en-US" altLang="ko-KR" sz="1200" b="0" i="1" smtClean="0">
                                  <a:latin typeface="Cambria Math" panose="02040503050406030204" pitchFamily="18" charset="0"/>
                                </a:rPr>
                                <m:t> ,</m:t>
                              </m:r>
                              <m:f>
                                <m:fPr>
                                  <m:ctrlPr>
                                    <a:rPr lang="en-US" altLang="ko-KR" sz="1200" b="0" i="1" smtClean="0">
                                      <a:latin typeface="Cambria Math" panose="02040503050406030204" pitchFamily="18" charset="0"/>
                                    </a:rPr>
                                  </m:ctrlPr>
                                </m:fPr>
                                <m:num>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𝑥</m:t>
                                      </m:r>
                                    </m:sub>
                                  </m:sSub>
                                </m:num>
                                <m:den>
                                  <m:sSub>
                                    <m:sSubPr>
                                      <m:ctrlPr>
                                        <a:rPr lang="en-US" altLang="ko-KR" sz="1200" b="0" i="1" smtClean="0">
                                          <a:latin typeface="Cambria Math" panose="02040503050406030204" pitchFamily="18" charset="0"/>
                                        </a:rPr>
                                      </m:ctrlPr>
                                    </m:sSubPr>
                                    <m:e>
                                      <m:r>
                                        <m:rPr>
                                          <m:sty m:val="p"/>
                                        </m:rPr>
                                        <a:rPr lang="en-US" altLang="ko-KR" sz="1200" b="0" i="0" smtClean="0">
                                          <a:latin typeface="Cambria Math" panose="02040503050406030204" pitchFamily="18" charset="0"/>
                                        </a:rPr>
                                        <m:t>dJ</m:t>
                                      </m:r>
                                    </m:e>
                                    <m:sub>
                                      <m:r>
                                        <a:rPr lang="en-US" altLang="ko-KR" sz="1200" b="0" i="1" smtClean="0">
                                          <a:latin typeface="Cambria Math" panose="02040503050406030204" pitchFamily="18" charset="0"/>
                                        </a:rPr>
                                        <m:t>𝑦</m:t>
                                      </m:r>
                                    </m:sub>
                                  </m:sSub>
                                </m:den>
                              </m:f>
                              <m:r>
                                <a:rPr lang="en-US" altLang="ko-KR" sz="1200" b="0" i="1" smtClean="0">
                                  <a:latin typeface="Cambria Math" panose="02040503050406030204" pitchFamily="18" charset="0"/>
                                </a:rPr>
                                <m:t>,</m:t>
                              </m:r>
                              <m:f>
                                <m:fPr>
                                  <m:ctrlPr>
                                    <a:rPr lang="en-US" altLang="ko-KR" sz="1200" b="0" i="1" smtClean="0">
                                      <a:latin typeface="Cambria Math" panose="02040503050406030204" pitchFamily="18" charset="0"/>
                                    </a:rPr>
                                  </m:ctrlPr>
                                </m:fPr>
                                <m:num>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𝑦</m:t>
                                      </m:r>
                                    </m:sub>
                                  </m:sSub>
                                </m:num>
                                <m:den>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𝐽</m:t>
                                      </m:r>
                                    </m:e>
                                    <m:sub>
                                      <m:r>
                                        <a:rPr lang="en-US" altLang="ko-KR" sz="1200" b="0" i="1" smtClean="0">
                                          <a:latin typeface="Cambria Math" panose="02040503050406030204" pitchFamily="18" charset="0"/>
                                        </a:rPr>
                                        <m:t>𝑦</m:t>
                                      </m:r>
                                    </m:sub>
                                  </m:sSub>
                                </m:den>
                              </m:f>
                              <m:r>
                                <a:rPr lang="en-US" altLang="ko-KR" sz="1200" b="0" i="1" smtClean="0">
                                  <a:latin typeface="Cambria Math" panose="02040503050406030204" pitchFamily="18" charset="0"/>
                                </a:rPr>
                                <m:t>)</m:t>
                              </m:r>
                            </m:oMath>
                          </a14:m>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1.80e+4 / -3.60e+3 / 8.34e+3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4.496e+3 / -6.96e+3 / 5.06e+3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512007"/>
                      </a:ext>
                    </a:extLst>
                  </a:tr>
                  <a:tr h="387218">
                    <a:tc>
                      <a:txBody>
                        <a:bodyPr/>
                        <a:lstStyle/>
                        <a:p>
                          <a:pPr algn="ctr" latinLnBrk="1"/>
                          <a:r>
                            <a:rPr lang="en-US" altLang="ko-KR" sz="1200" b="0" dirty="0"/>
                            <a:t>2</a:t>
                          </a:r>
                          <a:r>
                            <a:rPr lang="en-US" altLang="ko-KR" sz="1200" b="0" baseline="30000" dirty="0"/>
                            <a:t>nd</a:t>
                          </a:r>
                          <a:r>
                            <a:rPr lang="en-US" altLang="ko-KR" sz="1200" b="0" dirty="0"/>
                            <a:t> order MDTS</a:t>
                          </a:r>
                          <a:r>
                            <a:rPr lang="en-US" altLang="ko-KR" sz="1200" b="0" baseline="0" dirty="0"/>
                            <a:t> </a:t>
                          </a:r>
                          <a:r>
                            <a:rPr lang="en-US" altLang="ko-KR" sz="1200" dirty="0"/>
                            <a:t>(</a:t>
                          </a:r>
                          <a14:m>
                            <m:oMath xmlns:m="http://schemas.openxmlformats.org/officeDocument/2006/math">
                              <m:f>
                                <m:fPr>
                                  <m:ctrlPr>
                                    <a:rPr lang="en-US" altLang="ko-KR" sz="1200" b="0" i="1" smtClean="0">
                                      <a:latin typeface="Cambria Math" panose="02040503050406030204" pitchFamily="18" charset="0"/>
                                    </a:rPr>
                                  </m:ctrlPr>
                                </m:fPr>
                                <m:num>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𝑑</m:t>
                                      </m:r>
                                    </m:e>
                                    <m:sup>
                                      <m:r>
                                        <a:rPr lang="en-US" altLang="ko-KR" sz="1200" b="0" i="1" smtClean="0">
                                          <a:latin typeface="Cambria Math" panose="02040503050406030204" pitchFamily="18" charset="0"/>
                                        </a:rPr>
                                        <m:t>2</m:t>
                                      </m:r>
                                    </m:sup>
                                  </m:sSup>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𝑥</m:t>
                                      </m:r>
                                    </m:sub>
                                  </m:sSub>
                                </m:num>
                                <m:den>
                                  <m:r>
                                    <a:rPr lang="en-US" altLang="ko-KR" sz="1200" b="0" i="1" smtClean="0">
                                      <a:latin typeface="Cambria Math" panose="02040503050406030204" pitchFamily="18" charset="0"/>
                                    </a:rPr>
                                    <m:t>𝑑</m:t>
                                  </m:r>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𝑝</m:t>
                                      </m:r>
                                    </m:e>
                                    <m:sup>
                                      <m:r>
                                        <a:rPr lang="en-US" altLang="ko-KR" sz="1200" b="0" i="1" smtClean="0">
                                          <a:latin typeface="Cambria Math" panose="02040503050406030204" pitchFamily="18" charset="0"/>
                                        </a:rPr>
                                        <m:t>2</m:t>
                                      </m:r>
                                    </m:sup>
                                  </m:sSup>
                                </m:den>
                              </m:f>
                              <m:r>
                                <a:rPr lang="en-US" altLang="ko-KR" sz="1200" b="0" i="1" smtClean="0">
                                  <a:latin typeface="Cambria Math" panose="02040503050406030204" pitchFamily="18" charset="0"/>
                                </a:rPr>
                                <m:t> ,</m:t>
                              </m:r>
                              <m:f>
                                <m:fPr>
                                  <m:ctrlPr>
                                    <a:rPr lang="en-US" altLang="ko-KR" sz="1200" b="0" i="1" smtClean="0">
                                      <a:latin typeface="Cambria Math" panose="02040503050406030204" pitchFamily="18" charset="0"/>
                                    </a:rPr>
                                  </m:ctrlPr>
                                </m:fPr>
                                <m:num>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𝑑</m:t>
                                      </m:r>
                                    </m:e>
                                    <m:sup>
                                      <m:r>
                                        <a:rPr lang="en-US" altLang="ko-KR" sz="1200" b="0" i="1" smtClean="0">
                                          <a:latin typeface="Cambria Math" panose="02040503050406030204" pitchFamily="18" charset="0"/>
                                        </a:rPr>
                                        <m:t>2</m:t>
                                      </m:r>
                                    </m:sup>
                                  </m:sSup>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𝑦</m:t>
                                      </m:r>
                                    </m:sub>
                                  </m:sSub>
                                </m:num>
                                <m:den>
                                  <m:r>
                                    <a:rPr lang="en-US" altLang="ko-KR" sz="1200" b="0" i="1" smtClean="0">
                                      <a:latin typeface="Cambria Math" panose="02040503050406030204" pitchFamily="18" charset="0"/>
                                    </a:rPr>
                                    <m:t>𝑑</m:t>
                                  </m:r>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𝑝</m:t>
                                      </m:r>
                                    </m:e>
                                    <m:sup>
                                      <m:r>
                                        <a:rPr lang="en-US" altLang="ko-KR" sz="1200" b="0" i="1" smtClean="0">
                                          <a:latin typeface="Cambria Math" panose="02040503050406030204" pitchFamily="18" charset="0"/>
                                        </a:rPr>
                                        <m:t>2</m:t>
                                      </m:r>
                                    </m:sup>
                                  </m:sSup>
                                </m:den>
                              </m:f>
                            </m:oMath>
                          </a14:m>
                          <a:r>
                            <a:rPr lang="en-US" altLang="ko-KR" sz="1200" dirty="0"/>
                            <a:t>)</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-31.5081 / 200.0561</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-92.7753 / 88.6446</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839286"/>
                      </a:ext>
                    </a:extLst>
                  </a:tr>
                  <a:tr h="414167">
                    <a:tc>
                      <a:txBody>
                        <a:bodyPr/>
                        <a:lstStyle/>
                        <a:p>
                          <a:pPr algn="ctr" latinLnBrk="1"/>
                          <a:r>
                            <a:rPr lang="en-US" altLang="ko-KR" sz="1200" dirty="0"/>
                            <a:t>Beta-functions at injection point</a:t>
                          </a:r>
                          <a:r>
                            <a:rPr lang="en-US" altLang="ko-KR" sz="1200" baseline="0" dirty="0"/>
                            <a:t> </a:t>
                          </a:r>
                          <a:r>
                            <a:rPr lang="en-US" altLang="ko-KR" sz="1200" dirty="0"/>
                            <a:t>(</a:t>
                          </a:r>
                          <a14:m>
                            <m:oMath xmlns:m="http://schemas.openxmlformats.org/officeDocument/2006/math">
                              <m:sSub>
                                <m:sSubPr>
                                  <m:ctrlPr>
                                    <a:rPr lang="en-US" altLang="ko-KR" sz="1200" i="1" smtClean="0">
                                      <a:latin typeface="Cambria Math" panose="02040503050406030204" pitchFamily="18" charset="0"/>
                                    </a:rPr>
                                  </m:ctrlPr>
                                </m:sSubPr>
                                <m:e>
                                  <m:r>
                                    <a:rPr lang="ko-KR" altLang="en-US" sz="1200" i="1" smtClean="0">
                                      <a:latin typeface="Cambria Math" panose="02040503050406030204" pitchFamily="18" charset="0"/>
                                    </a:rPr>
                                    <m:t>𝛽</m:t>
                                  </m:r>
                                </m:e>
                                <m:sub>
                                  <m:r>
                                    <a:rPr lang="en-US" altLang="ko-KR" sz="1200" b="0" i="1" smtClean="0">
                                      <a:latin typeface="Cambria Math" panose="02040503050406030204" pitchFamily="18" charset="0"/>
                                    </a:rPr>
                                    <m:t>𝑥</m:t>
                                  </m:r>
                                </m:sub>
                              </m:sSub>
                            </m:oMath>
                          </a14:m>
                          <a:r>
                            <a:rPr lang="en-US" altLang="ko-KR" sz="1200" dirty="0"/>
                            <a:t> , </a:t>
                          </a:r>
                          <a14:m>
                            <m:oMath xmlns:m="http://schemas.openxmlformats.org/officeDocument/2006/math">
                              <m:sSub>
                                <m:sSubPr>
                                  <m:ctrlPr>
                                    <a:rPr lang="en-US" altLang="ko-KR" sz="1200" i="1" smtClean="0">
                                      <a:latin typeface="Cambria Math" panose="02040503050406030204" pitchFamily="18" charset="0"/>
                                    </a:rPr>
                                  </m:ctrlPr>
                                </m:sSubPr>
                                <m:e>
                                  <m:r>
                                    <a:rPr lang="ko-KR" altLang="en-US" sz="1200" i="1" smtClean="0">
                                      <a:latin typeface="Cambria Math" panose="02040503050406030204" pitchFamily="18" charset="0"/>
                                    </a:rPr>
                                    <m:t>𝛽</m:t>
                                  </m:r>
                                </m:e>
                                <m:sub>
                                  <m:r>
                                    <a:rPr lang="en-US" altLang="ko-KR" sz="1200" b="0" i="1" smtClean="0">
                                      <a:latin typeface="Cambria Math" panose="02040503050406030204" pitchFamily="18" charset="0"/>
                                    </a:rPr>
                                    <m:t>𝑦</m:t>
                                  </m:r>
                                </m:sub>
                              </m:sSub>
                            </m:oMath>
                          </a14:m>
                          <a:r>
                            <a:rPr lang="en-US" altLang="ko-KR" sz="1200" dirty="0"/>
                            <a:t>, </a:t>
                          </a:r>
                          <a14:m>
                            <m:oMath xmlns:m="http://schemas.openxmlformats.org/officeDocument/2006/math">
                              <m:sSub>
                                <m:sSubPr>
                                  <m:ctrlPr>
                                    <a:rPr lang="en-US" altLang="ko-KR" sz="1200" i="1" smtClean="0">
                                      <a:latin typeface="Cambria Math" panose="02040503050406030204" pitchFamily="18" charset="0"/>
                                    </a:rPr>
                                  </m:ctrlPr>
                                </m:sSubPr>
                                <m:e>
                                  <m:r>
                                    <a:rPr lang="ko-KR" altLang="en-US" sz="1200" i="1" smtClean="0">
                                      <a:latin typeface="Cambria Math" panose="02040503050406030204" pitchFamily="18" charset="0"/>
                                    </a:rPr>
                                    <m:t>𝜂</m:t>
                                  </m:r>
                                </m:e>
                                <m:sub>
                                  <m:r>
                                    <a:rPr lang="en-US" altLang="ko-KR" sz="1200" b="0" i="1" smtClean="0">
                                      <a:latin typeface="Cambria Math" panose="02040503050406030204" pitchFamily="18" charset="0"/>
                                    </a:rPr>
                                    <m:t>𝑥</m:t>
                                  </m:r>
                                </m:sub>
                              </m:sSub>
                            </m:oMath>
                          </a14:m>
                          <a:r>
                            <a:rPr lang="en-US" altLang="ko-KR" sz="1200" dirty="0"/>
                            <a:t>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14.664, 2.9816, 0.0810</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15.403</a:t>
                          </a:r>
                          <a:r>
                            <a:rPr lang="en-US" altLang="ko-KR" sz="1200" dirty="0"/>
                            <a:t>, 10.397, 0.0</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6481908"/>
                      </a:ext>
                    </a:extLst>
                  </a:tr>
                  <a:tr h="414167">
                    <a:tc>
                      <a:txBody>
                        <a:bodyPr/>
                        <a:lstStyle/>
                        <a:p>
                          <a:pPr algn="ctr" latinLnBrk="1"/>
                          <a:r>
                            <a:rPr lang="en-US" altLang="ko-KR" sz="1200" dirty="0"/>
                            <a:t>DA aperture(on momentum , off momentum)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67.2 </a:t>
                          </a:r>
                          <a14:m>
                            <m:oMath xmlns:m="http://schemas.openxmlformats.org/officeDocument/2006/math">
                              <m:r>
                                <a:rPr lang="en-US" altLang="ko-KR" sz="1200" b="0" i="1" smtClean="0">
                                  <a:latin typeface="Cambria Math" panose="02040503050406030204" pitchFamily="18" charset="0"/>
                                </a:rPr>
                                <m:t>𝑚</m:t>
                              </m:r>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𝑚</m:t>
                                  </m:r>
                                </m:e>
                                <m:sup>
                                  <m:r>
                                    <a:rPr lang="en-US" altLang="ko-KR" sz="1200" b="0" i="1" smtClean="0">
                                      <a:latin typeface="Cambria Math" panose="02040503050406030204" pitchFamily="18" charset="0"/>
                                    </a:rPr>
                                    <m:t>2</m:t>
                                  </m:r>
                                </m:sup>
                              </m:sSup>
                            </m:oMath>
                          </a14:m>
                          <a:r>
                            <a:rPr lang="en-US" altLang="ko-KR" sz="1200" dirty="0"/>
                            <a:t>, 24.6 </a:t>
                          </a:r>
                          <a14:m>
                            <m:oMath xmlns:m="http://schemas.openxmlformats.org/officeDocument/2006/math">
                              <m:r>
                                <a:rPr lang="en-US" altLang="ko-KR" sz="1200" b="0" i="1" smtClean="0">
                                  <a:latin typeface="Cambria Math" panose="02040503050406030204" pitchFamily="18" charset="0"/>
                                </a:rPr>
                                <m:t>𝑚</m:t>
                              </m:r>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𝑚</m:t>
                                  </m:r>
                                </m:e>
                                <m:sup>
                                  <m:r>
                                    <a:rPr lang="en-US" altLang="ko-KR" sz="1200" b="0" i="1" smtClean="0">
                                      <a:latin typeface="Cambria Math" panose="02040503050406030204" pitchFamily="18" charset="0"/>
                                    </a:rPr>
                                    <m:t>2</m:t>
                                  </m:r>
                                </m:sup>
                              </m:sSup>
                            </m:oMath>
                          </a14:m>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166.43 </a:t>
                          </a:r>
                          <a14:m>
                            <m:oMath xmlns:m="http://schemas.openxmlformats.org/officeDocument/2006/math">
                              <m:r>
                                <a:rPr lang="en-US" altLang="ko-KR" sz="1200" b="0" i="1" smtClean="0">
                                  <a:latin typeface="Cambria Math" panose="02040503050406030204" pitchFamily="18" charset="0"/>
                                </a:rPr>
                                <m:t>𝑚</m:t>
                              </m:r>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𝑚</m:t>
                                  </m:r>
                                </m:e>
                                <m:sup>
                                  <m:r>
                                    <a:rPr lang="en-US" altLang="ko-KR" sz="1200" b="0" i="1" smtClean="0">
                                      <a:latin typeface="Cambria Math" panose="02040503050406030204" pitchFamily="18" charset="0"/>
                                    </a:rPr>
                                    <m:t>2</m:t>
                                  </m:r>
                                </m:sup>
                              </m:sSup>
                            </m:oMath>
                          </a14:m>
                          <a:r>
                            <a:rPr lang="en-US" altLang="ko-KR" sz="1200" dirty="0"/>
                            <a:t>, 33.6</a:t>
                          </a:r>
                          <a14:m>
                            <m:oMath xmlns:m="http://schemas.openxmlformats.org/officeDocument/2006/math">
                              <m:r>
                                <a:rPr lang="en-US" altLang="ko-KR" sz="1200" b="0" i="0" smtClean="0">
                                  <a:latin typeface="Cambria Math" panose="02040503050406030204" pitchFamily="18" charset="0"/>
                                </a:rPr>
                                <m:t> </m:t>
                              </m:r>
                              <m:r>
                                <a:rPr lang="en-US" altLang="ko-KR" sz="1200" b="0" i="1" smtClean="0">
                                  <a:latin typeface="Cambria Math" panose="02040503050406030204" pitchFamily="18" charset="0"/>
                                </a:rPr>
                                <m:t>𝑚</m:t>
                              </m:r>
                              <m:sSup>
                                <m:sSupPr>
                                  <m:ctrlPr>
                                    <a:rPr lang="en-US" altLang="ko-KR" sz="1200" b="0" i="1" smtClean="0">
                                      <a:latin typeface="Cambria Math" panose="02040503050406030204" pitchFamily="18" charset="0"/>
                                    </a:rPr>
                                  </m:ctrlPr>
                                </m:sSupPr>
                                <m:e>
                                  <m:r>
                                    <a:rPr lang="en-US" altLang="ko-KR" sz="1200" b="0" i="1" smtClean="0">
                                      <a:latin typeface="Cambria Math" panose="02040503050406030204" pitchFamily="18" charset="0"/>
                                    </a:rPr>
                                    <m:t>𝑚</m:t>
                                  </m:r>
                                </m:e>
                                <m:sup>
                                  <m:r>
                                    <a:rPr lang="en-US" altLang="ko-KR" sz="1200" b="0" i="1" smtClean="0">
                                      <a:latin typeface="Cambria Math" panose="02040503050406030204" pitchFamily="18" charset="0"/>
                                    </a:rPr>
                                    <m:t>2</m:t>
                                  </m:r>
                                </m:sup>
                              </m:sSup>
                            </m:oMath>
                          </a14:m>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477277"/>
                      </a:ext>
                    </a:extLst>
                  </a:tr>
                </a:tbl>
              </a:graphicData>
            </a:graphic>
          </p:graphicFrame>
        </mc:Choice>
        <mc:Fallback xmlns="">
          <p:graphicFrame>
            <p:nvGraphicFramePr>
              <p:cNvPr id="2" name="표 1">
                <a:extLst>
                  <a:ext uri="{FF2B5EF4-FFF2-40B4-BE49-F238E27FC236}">
                    <a16:creationId xmlns:a16="http://schemas.microsoft.com/office/drawing/2014/main" id="{A7F1623A-897F-4932-8CBC-1E939018DF6D}"/>
                  </a:ext>
                </a:extLst>
              </p:cNvPr>
              <p:cNvGraphicFramePr>
                <a:graphicFrameLocks noGrp="1"/>
              </p:cNvGraphicFramePr>
              <p:nvPr>
                <p:extLst>
                  <p:ext uri="{D42A27DB-BD31-4B8C-83A1-F6EECF244321}">
                    <p14:modId xmlns:p14="http://schemas.microsoft.com/office/powerpoint/2010/main" val="1313041255"/>
                  </p:ext>
                </p:extLst>
              </p:nvPr>
            </p:nvGraphicFramePr>
            <p:xfrm>
              <a:off x="2280336" y="1559669"/>
              <a:ext cx="7734173" cy="5168936"/>
            </p:xfrm>
            <a:graphic>
              <a:graphicData uri="http://schemas.openxmlformats.org/drawingml/2006/table">
                <a:tbl>
                  <a:tblPr firstRow="1" bandRow="1">
                    <a:tableStyleId>{5C22544A-7EE6-4342-B048-85BDC9FD1C3A}</a:tableStyleId>
                  </a:tblPr>
                  <a:tblGrid>
                    <a:gridCol w="3357118">
                      <a:extLst>
                        <a:ext uri="{9D8B030D-6E8A-4147-A177-3AD203B41FA5}">
                          <a16:colId xmlns:a16="http://schemas.microsoft.com/office/drawing/2014/main" val="3102801095"/>
                        </a:ext>
                      </a:extLst>
                    </a:gridCol>
                    <a:gridCol w="2204440">
                      <a:extLst>
                        <a:ext uri="{9D8B030D-6E8A-4147-A177-3AD203B41FA5}">
                          <a16:colId xmlns:a16="http://schemas.microsoft.com/office/drawing/2014/main" val="3321064618"/>
                        </a:ext>
                      </a:extLst>
                    </a:gridCol>
                    <a:gridCol w="2172615">
                      <a:extLst>
                        <a:ext uri="{9D8B030D-6E8A-4147-A177-3AD203B41FA5}">
                          <a16:colId xmlns:a16="http://schemas.microsoft.com/office/drawing/2014/main" val="891926484"/>
                        </a:ext>
                      </a:extLst>
                    </a:gridCol>
                  </a:tblGrid>
                  <a:tr h="428025">
                    <a:tc>
                      <a:txBody>
                        <a:bodyPr/>
                        <a:lstStyle/>
                        <a:p>
                          <a:pPr algn="ctr" latinLnBrk="1"/>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dirty="0"/>
                            <a:t>Original</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a:t>Update</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92506908"/>
                      </a:ext>
                    </a:extLst>
                  </a:tr>
                  <a:tr h="387218">
                    <a:tc>
                      <a:txBody>
                        <a:bodyPr/>
                        <a:lstStyle/>
                        <a:p>
                          <a:pPr algn="ctr" latinLnBrk="1"/>
                          <a:r>
                            <a:rPr lang="en-US" altLang="ko-KR" sz="1200" dirty="0"/>
                            <a:t>Nat. emittance @ 4 GeV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7.8396 nm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10.89nm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6330249"/>
                      </a:ext>
                    </a:extLst>
                  </a:tr>
                  <a:tr h="387218">
                    <a:tc>
                      <a:txBody>
                        <a:bodyPr/>
                        <a:lstStyle/>
                        <a:p>
                          <a:pPr algn="ctr" latinLnBrk="1"/>
                          <a:r>
                            <a:rPr lang="en-US" altLang="ko-KR" sz="1200" dirty="0"/>
                            <a:t>Tune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19.226, 13.165</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17.77, 10.70</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403338"/>
                      </a:ext>
                    </a:extLst>
                  </a:tr>
                  <a:tr h="387218">
                    <a:tc>
                      <a:txBody>
                        <a:bodyPr/>
                        <a:lstStyle/>
                        <a:p>
                          <a:pPr algn="ctr" latinLnBrk="1"/>
                          <a:r>
                            <a:rPr lang="en-US" altLang="ko-KR" sz="1200" dirty="0"/>
                            <a:t>Momentum</a:t>
                          </a:r>
                          <a:r>
                            <a:rPr lang="ko-KR" altLang="en-US" sz="1200" dirty="0"/>
                            <a:t> </a:t>
                          </a:r>
                          <a:r>
                            <a:rPr lang="en-US" altLang="ko-KR" sz="1200" dirty="0"/>
                            <a:t>compaction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9.3258e-04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1.26e-3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427276"/>
                      </a:ext>
                    </a:extLst>
                  </a:tr>
                  <a:tr h="387218">
                    <a:tc>
                      <a:txBody>
                        <a:bodyPr/>
                        <a:lstStyle/>
                        <a:p>
                          <a:pPr algn="ctr" latinLnBrk="1"/>
                          <a:r>
                            <a:rPr lang="en-US" altLang="ko-KR" sz="1200" dirty="0" err="1"/>
                            <a:t>Jx</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1.4629</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1.5565</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041432"/>
                      </a:ext>
                    </a:extLst>
                  </a:tr>
                  <a:tr h="387218">
                    <a:tc>
                      <a:txBody>
                        <a:bodyPr/>
                        <a:lstStyle/>
                        <a:p>
                          <a:pPr algn="ctr" latinLnBrk="1"/>
                          <a:r>
                            <a:rPr lang="en-US" altLang="ko-KR" sz="1200" dirty="0"/>
                            <a:t>Natural Chromaticity</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-27.1, -18.2</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-22.2, -15.3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903368"/>
                      </a:ext>
                    </a:extLst>
                  </a:tr>
                  <a:tr h="387218">
                    <a:tc>
                      <a:txBody>
                        <a:bodyPr/>
                        <a:lstStyle/>
                        <a:p>
                          <a:pPr algn="ctr" latinLnBrk="1"/>
                          <a:r>
                            <a:rPr lang="en-US" altLang="ko-KR" sz="1200" dirty="0"/>
                            <a:t>Energy spread @ 4 GeV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1.06e-03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1.1e-3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9384072"/>
                      </a:ext>
                    </a:extLst>
                  </a:tr>
                  <a:tr h="387218">
                    <a:tc>
                      <a:txBody>
                        <a:bodyPr/>
                        <a:lstStyle/>
                        <a:p>
                          <a:pPr algn="ctr" latinLnBrk="1"/>
                          <a:r>
                            <a:rPr lang="en-US" altLang="ko-KR" sz="1200" dirty="0"/>
                            <a:t>Bunch length @ 4 GeV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11.1 mm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13.4 mm</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132721"/>
                      </a:ext>
                    </a:extLst>
                  </a:tr>
                  <a:tr h="387218">
                    <a:tc>
                      <a:txBody>
                        <a:bodyPr/>
                        <a:lstStyle/>
                        <a:p>
                          <a:pPr algn="ctr" latinLnBrk="1"/>
                          <a:r>
                            <a:rPr lang="en-US" altLang="ko-KR" sz="1200" dirty="0"/>
                            <a:t>Energy loss per turn @ 4 GeV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1.6709 MeV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1.6714 MeV</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3663737"/>
                      </a:ext>
                    </a:extLst>
                  </a:tr>
                  <a:tr h="406972">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1" t="-864179" r="-130672" b="-305970"/>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1.80e+4 / -3.60e+3 / 8.34e+3</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4.496e+3 / -6.96e+3 / 5.06e+3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512007"/>
                      </a:ext>
                    </a:extLst>
                  </a:tr>
                  <a:tr h="407861">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1" t="-964179" r="-130672" b="-205970"/>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-31.5081 / 200.0561</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t>-92.7753 / 88.6446</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839286"/>
                      </a:ext>
                    </a:extLst>
                  </a:tr>
                  <a:tr h="414167">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1" t="-1048529" r="-130672" b="-102941"/>
                          </a:stretch>
                        </a:blipFill>
                      </a:tcPr>
                    </a:tc>
                    <a:tc>
                      <a:txBody>
                        <a:bodyPr/>
                        <a:lstStyle/>
                        <a:p>
                          <a:pPr algn="ctr" latinLnBrk="1"/>
                          <a:r>
                            <a:rPr lang="en-US" altLang="ko-KR" sz="1200" dirty="0"/>
                            <a:t>14.664, 2.9816, 0.0810</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15.403</a:t>
                          </a:r>
                          <a:r>
                            <a:rPr lang="en-US" altLang="ko-KR" sz="1200" dirty="0"/>
                            <a:t>, 10.397, 0.0</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6481908"/>
                      </a:ext>
                    </a:extLst>
                  </a:tr>
                  <a:tr h="414167">
                    <a:tc>
                      <a:txBody>
                        <a:bodyPr/>
                        <a:lstStyle/>
                        <a:p>
                          <a:pPr algn="ctr" latinLnBrk="1"/>
                          <a:r>
                            <a:rPr lang="en-US" altLang="ko-KR" sz="1200" dirty="0"/>
                            <a:t>DA aperture(on momentum , off momentum) </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2486" t="-1148529" r="-98895" b="-2941"/>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6742" t="-1148529" r="-562" b="-2941"/>
                          </a:stretch>
                        </a:blipFill>
                      </a:tcPr>
                    </a:tc>
                    <a:extLst>
                      <a:ext uri="{0D108BD9-81ED-4DB2-BD59-A6C34878D82A}">
                        <a16:rowId xmlns:a16="http://schemas.microsoft.com/office/drawing/2014/main" val="2604477277"/>
                      </a:ext>
                    </a:extLst>
                  </a:tr>
                </a:tbl>
              </a:graphicData>
            </a:graphic>
          </p:graphicFrame>
        </mc:Fallback>
      </mc:AlternateContent>
      <p:sp>
        <p:nvSpPr>
          <p:cNvPr id="3" name="TextBox 2">
            <a:extLst>
              <a:ext uri="{FF2B5EF4-FFF2-40B4-BE49-F238E27FC236}">
                <a16:creationId xmlns:a16="http://schemas.microsoft.com/office/drawing/2014/main" id="{2C4984D3-529B-43EE-A5F7-2C2E9A26C2DB}"/>
              </a:ext>
            </a:extLst>
          </p:cNvPr>
          <p:cNvSpPr txBox="1"/>
          <p:nvPr/>
        </p:nvSpPr>
        <p:spPr>
          <a:xfrm>
            <a:off x="4899605" y="1050267"/>
            <a:ext cx="2860964" cy="369332"/>
          </a:xfrm>
          <a:prstGeom prst="rect">
            <a:avLst/>
          </a:prstGeom>
          <a:noFill/>
        </p:spPr>
        <p:txBody>
          <a:bodyPr wrap="square" rtlCol="0">
            <a:spAutoFit/>
          </a:bodyPr>
          <a:lstStyle/>
          <a:p>
            <a:r>
              <a:rPr lang="en-US" altLang="ko-KR" b="1" dirty="0"/>
              <a:t>Booster ring parameter</a:t>
            </a:r>
            <a:endParaRPr lang="ko-KR" altLang="en-US" b="1" dirty="0"/>
          </a:p>
        </p:txBody>
      </p:sp>
      <p:sp>
        <p:nvSpPr>
          <p:cNvPr id="5" name="직사각형 4">
            <a:extLst>
              <a:ext uri="{FF2B5EF4-FFF2-40B4-BE49-F238E27FC236}">
                <a16:creationId xmlns:a16="http://schemas.microsoft.com/office/drawing/2014/main" id="{47A34BCD-D869-49D5-9AE7-1759CC7FC330}"/>
              </a:ext>
            </a:extLst>
          </p:cNvPr>
          <p:cNvSpPr/>
          <p:nvPr/>
        </p:nvSpPr>
        <p:spPr>
          <a:xfrm>
            <a:off x="501813" y="48271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a:solidFill>
                  <a:schemeClr val="tx2"/>
                </a:solidFill>
                <a:cs typeface="Verdana" panose="020B0604030504040204" pitchFamily="34" charset="0"/>
              </a:rPr>
              <a:t>Comparison of parameters</a:t>
            </a:r>
            <a:endParaRPr lang="ko-KR" altLang="en-US" sz="2560" b="1" dirty="0">
              <a:solidFill>
                <a:schemeClr val="tx2"/>
              </a:solidFill>
              <a:cs typeface="Verdana" panose="020B0604030504040204" pitchFamily="34" charset="0"/>
            </a:endParaRPr>
          </a:p>
        </p:txBody>
      </p:sp>
      <p:sp>
        <p:nvSpPr>
          <p:cNvPr id="6" name="Rectangle 6">
            <a:extLst>
              <a:ext uri="{FF2B5EF4-FFF2-40B4-BE49-F238E27FC236}">
                <a16:creationId xmlns:a16="http://schemas.microsoft.com/office/drawing/2014/main" id="{781F25DE-B284-4438-B851-DB89E232C49F}"/>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Tree>
    <p:extLst>
      <p:ext uri="{BB962C8B-B14F-4D97-AF65-F5344CB8AC3E}">
        <p14:creationId xmlns:p14="http://schemas.microsoft.com/office/powerpoint/2010/main" val="204442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47A34BCD-D869-49D5-9AE7-1759CC7FC330}"/>
              </a:ext>
            </a:extLst>
          </p:cNvPr>
          <p:cNvSpPr/>
          <p:nvPr/>
        </p:nvSpPr>
        <p:spPr>
          <a:xfrm>
            <a:off x="501813" y="48271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a:solidFill>
                  <a:schemeClr val="tx2"/>
                </a:solidFill>
                <a:cs typeface="Verdana" panose="020B0604030504040204" pitchFamily="34" charset="0"/>
              </a:rPr>
              <a:t>Comparison of one-turn resonance driving terms</a:t>
            </a:r>
            <a:endParaRPr lang="ko-KR" altLang="en-US" sz="2560" b="1" dirty="0">
              <a:solidFill>
                <a:schemeClr val="tx2"/>
              </a:solidFill>
              <a:cs typeface="Verdana" panose="020B0604030504040204" pitchFamily="34" charset="0"/>
            </a:endParaRPr>
          </a:p>
        </p:txBody>
      </p:sp>
      <p:sp>
        <p:nvSpPr>
          <p:cNvPr id="6" name="Rectangle 6">
            <a:extLst>
              <a:ext uri="{FF2B5EF4-FFF2-40B4-BE49-F238E27FC236}">
                <a16:creationId xmlns:a16="http://schemas.microsoft.com/office/drawing/2014/main" id="{781F25DE-B284-4438-B851-DB89E232C49F}"/>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graphicFrame>
        <p:nvGraphicFramePr>
          <p:cNvPr id="4" name="표 3">
            <a:extLst>
              <a:ext uri="{FF2B5EF4-FFF2-40B4-BE49-F238E27FC236}">
                <a16:creationId xmlns:a16="http://schemas.microsoft.com/office/drawing/2014/main" id="{248B10C9-38CC-4163-9227-6E654CA5D0BD}"/>
              </a:ext>
            </a:extLst>
          </p:cNvPr>
          <p:cNvGraphicFramePr>
            <a:graphicFrameLocks noGrp="1"/>
          </p:cNvGraphicFramePr>
          <p:nvPr>
            <p:extLst/>
          </p:nvPr>
        </p:nvGraphicFramePr>
        <p:xfrm>
          <a:off x="6299319" y="1426221"/>
          <a:ext cx="4426344" cy="4931742"/>
        </p:xfrm>
        <a:graphic>
          <a:graphicData uri="http://schemas.openxmlformats.org/drawingml/2006/table">
            <a:tbl>
              <a:tblPr/>
              <a:tblGrid>
                <a:gridCol w="789110">
                  <a:extLst>
                    <a:ext uri="{9D8B030D-6E8A-4147-A177-3AD203B41FA5}">
                      <a16:colId xmlns:a16="http://schemas.microsoft.com/office/drawing/2014/main" val="3129430065"/>
                    </a:ext>
                  </a:extLst>
                </a:gridCol>
                <a:gridCol w="1120585">
                  <a:extLst>
                    <a:ext uri="{9D8B030D-6E8A-4147-A177-3AD203B41FA5}">
                      <a16:colId xmlns:a16="http://schemas.microsoft.com/office/drawing/2014/main" val="2522180203"/>
                    </a:ext>
                  </a:extLst>
                </a:gridCol>
                <a:gridCol w="1228717">
                  <a:extLst>
                    <a:ext uri="{9D8B030D-6E8A-4147-A177-3AD203B41FA5}">
                      <a16:colId xmlns:a16="http://schemas.microsoft.com/office/drawing/2014/main" val="2177136396"/>
                    </a:ext>
                  </a:extLst>
                </a:gridCol>
                <a:gridCol w="1287932">
                  <a:extLst>
                    <a:ext uri="{9D8B030D-6E8A-4147-A177-3AD203B41FA5}">
                      <a16:colId xmlns:a16="http://schemas.microsoft.com/office/drawing/2014/main" val="1027614988"/>
                    </a:ext>
                  </a:extLst>
                </a:gridCol>
              </a:tblGrid>
              <a:tr h="358239">
                <a:tc>
                  <a:txBody>
                    <a:bodyPr/>
                    <a:lstStyle/>
                    <a:p>
                      <a:pPr algn="l" fontAlgn="ctr"/>
                      <a:endParaRPr lang="ko-KR" altLang="en-US" sz="1200" b="1" i="0" u="none" strike="noStrike">
                        <a:solidFill>
                          <a:schemeClr val="bg1"/>
                        </a:solidFill>
                        <a:effectLst/>
                        <a:latin typeface="맑은 고딕" panose="020B0503020000020004" pitchFamily="50" charset="-127"/>
                        <a:ea typeface="맑은 고딕" panose="020B0503020000020004" pitchFamily="50" charset="-127"/>
                      </a:endParaRP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sz="1200" b="1" i="0" u="none" strike="noStrike">
                          <a:solidFill>
                            <a:schemeClr val="tx1"/>
                          </a:solidFill>
                          <a:effectLst/>
                          <a:latin typeface="맑은 고딕" panose="020B0503020000020004" pitchFamily="50" charset="-127"/>
                          <a:ea typeface="맑은 고딕" panose="020B0503020000020004" pitchFamily="50" charset="-127"/>
                        </a:rPr>
                        <a:t>Orignal</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sz="1200" b="1" i="0" u="none" strike="noStrike">
                          <a:solidFill>
                            <a:schemeClr val="tx1"/>
                          </a:solidFill>
                          <a:effectLst/>
                          <a:latin typeface="맑은 고딕" panose="020B0503020000020004" pitchFamily="50" charset="-127"/>
                          <a:ea typeface="맑은 고딕" panose="020B0503020000020004" pitchFamily="50" charset="-127"/>
                        </a:rPr>
                        <a:t>Update</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sz="1200" b="1" i="0" u="none" strike="noStrike">
                          <a:solidFill>
                            <a:schemeClr val="tx1"/>
                          </a:solidFill>
                          <a:effectLst/>
                          <a:latin typeface="맑은 고딕" panose="020B0503020000020004" pitchFamily="50" charset="-127"/>
                          <a:ea typeface="맑은 고딕" panose="020B0503020000020004" pitchFamily="50" charset="-127"/>
                        </a:rPr>
                        <a:t>Ratio </a:t>
                      </a:r>
                    </a:p>
                    <a:p>
                      <a:pPr algn="ctr" fontAlgn="ctr"/>
                      <a:r>
                        <a:rPr lang="en-US" sz="1000" b="1" i="0" u="none" strike="noStrike">
                          <a:solidFill>
                            <a:schemeClr val="tx1"/>
                          </a:solidFill>
                          <a:effectLst/>
                          <a:latin typeface="맑은 고딕" panose="020B0503020000020004" pitchFamily="50" charset="-127"/>
                          <a:ea typeface="맑은 고딕" panose="020B0503020000020004" pitchFamily="50" charset="-127"/>
                        </a:rPr>
                        <a:t>(update/original)</a:t>
                      </a:r>
                    </a:p>
                  </a:txBody>
                  <a:tcPr marL="8025" marR="8025" marT="80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573435461"/>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h11001</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4.631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7.211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1.557 </a:t>
                      </a:r>
                    </a:p>
                  </a:txBody>
                  <a:tcPr marL="8025" marR="8025" marT="8025" marB="0" anchor="ctr">
                    <a:lnL>
                      <a:noFill/>
                    </a:lnL>
                    <a:lnR>
                      <a:noFill/>
                    </a:lnR>
                    <a:lnT>
                      <a:noFill/>
                    </a:lnT>
                    <a:lnB>
                      <a:noFill/>
                    </a:lnB>
                  </a:tcPr>
                </a:tc>
                <a:extLst>
                  <a:ext uri="{0D108BD9-81ED-4DB2-BD59-A6C34878D82A}">
                    <a16:rowId xmlns:a16="http://schemas.microsoft.com/office/drawing/2014/main" val="399819133"/>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h00111</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9.171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11.836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1.291 </a:t>
                      </a:r>
                    </a:p>
                  </a:txBody>
                  <a:tcPr marL="8025" marR="8025" marT="8025" marB="0" anchor="ctr">
                    <a:lnL>
                      <a:noFill/>
                    </a:lnL>
                    <a:lnR>
                      <a:noFill/>
                    </a:lnR>
                    <a:lnT>
                      <a:noFill/>
                    </a:lnT>
                    <a:lnB>
                      <a:noFill/>
                    </a:lnB>
                  </a:tcPr>
                </a:tc>
                <a:extLst>
                  <a:ext uri="{0D108BD9-81ED-4DB2-BD59-A6C34878D82A}">
                    <a16:rowId xmlns:a16="http://schemas.microsoft.com/office/drawing/2014/main" val="2502989378"/>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h10100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0.000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0.000 </a:t>
                      </a:r>
                    </a:p>
                  </a:txBody>
                  <a:tcPr marL="8025" marR="8025" marT="8025" marB="0" anchor="ctr">
                    <a:lnL>
                      <a:noFill/>
                    </a:lnL>
                    <a:lnR>
                      <a:noFill/>
                    </a:lnR>
                    <a:lnT>
                      <a:noFill/>
                    </a:lnT>
                    <a:lnB>
                      <a:noFill/>
                    </a:lnB>
                  </a:tcPr>
                </a:tc>
                <a:tc>
                  <a:txBody>
                    <a:bodyPr/>
                    <a:lstStyle/>
                    <a:p>
                      <a:pPr algn="ctr" fontAlgn="ctr"/>
                      <a:endParaRPr lang="ko-KR" altLang="en-US" sz="1200" b="0" i="0" u="none" strike="noStrike">
                        <a:solidFill>
                          <a:srgbClr val="000000"/>
                        </a:solidFill>
                        <a:effectLst/>
                        <a:latin typeface="맑은 고딕" panose="020B0503020000020004" pitchFamily="50" charset="-127"/>
                        <a:ea typeface="맑은 고딕" panose="020B0503020000020004" pitchFamily="50" charset="-127"/>
                      </a:endParaRPr>
                    </a:p>
                  </a:txBody>
                  <a:tcPr marL="8025" marR="8025" marT="8025" marB="0" anchor="ctr">
                    <a:lnL>
                      <a:noFill/>
                    </a:lnL>
                    <a:lnR>
                      <a:noFill/>
                    </a:lnR>
                    <a:lnT>
                      <a:noFill/>
                    </a:lnT>
                    <a:lnB>
                      <a:noFill/>
                    </a:lnB>
                  </a:tcPr>
                </a:tc>
                <a:extLst>
                  <a:ext uri="{0D108BD9-81ED-4DB2-BD59-A6C34878D82A}">
                    <a16:rowId xmlns:a16="http://schemas.microsoft.com/office/drawing/2014/main" val="611488036"/>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h10010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0.000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0.000 </a:t>
                      </a:r>
                    </a:p>
                  </a:txBody>
                  <a:tcPr marL="8025" marR="8025" marT="8025" marB="0" anchor="ctr">
                    <a:lnL>
                      <a:noFill/>
                    </a:lnL>
                    <a:lnR>
                      <a:noFill/>
                    </a:lnR>
                    <a:lnT>
                      <a:noFill/>
                    </a:lnT>
                    <a:lnB>
                      <a:noFill/>
                    </a:lnB>
                  </a:tcPr>
                </a:tc>
                <a:tc>
                  <a:txBody>
                    <a:bodyPr/>
                    <a:lstStyle/>
                    <a:p>
                      <a:pPr algn="ctr" fontAlgn="ctr"/>
                      <a:endParaRPr lang="ko-KR" altLang="en-US" sz="1200" b="0" i="0" u="none" strike="noStrike">
                        <a:solidFill>
                          <a:srgbClr val="000000"/>
                        </a:solidFill>
                        <a:effectLst/>
                        <a:latin typeface="맑은 고딕" panose="020B0503020000020004" pitchFamily="50" charset="-127"/>
                        <a:ea typeface="맑은 고딕" panose="020B0503020000020004" pitchFamily="50" charset="-127"/>
                      </a:endParaRPr>
                    </a:p>
                  </a:txBody>
                  <a:tcPr marL="8025" marR="8025" marT="8025" marB="0" anchor="ctr">
                    <a:lnL>
                      <a:noFill/>
                    </a:lnL>
                    <a:lnR>
                      <a:noFill/>
                    </a:lnR>
                    <a:lnT>
                      <a:noFill/>
                    </a:lnT>
                    <a:lnB>
                      <a:noFill/>
                    </a:lnB>
                  </a:tcPr>
                </a:tc>
                <a:extLst>
                  <a:ext uri="{0D108BD9-81ED-4DB2-BD59-A6C34878D82A}">
                    <a16:rowId xmlns:a16="http://schemas.microsoft.com/office/drawing/2014/main" val="2552933220"/>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h21000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5.862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7.709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1.315 </a:t>
                      </a:r>
                    </a:p>
                  </a:txBody>
                  <a:tcPr marL="8025" marR="8025" marT="8025" marB="0" anchor="ctr">
                    <a:lnL>
                      <a:noFill/>
                    </a:lnL>
                    <a:lnR>
                      <a:noFill/>
                    </a:lnR>
                    <a:lnT>
                      <a:noFill/>
                    </a:lnT>
                    <a:lnB>
                      <a:noFill/>
                    </a:lnB>
                  </a:tcPr>
                </a:tc>
                <a:extLst>
                  <a:ext uri="{0D108BD9-81ED-4DB2-BD59-A6C34878D82A}">
                    <a16:rowId xmlns:a16="http://schemas.microsoft.com/office/drawing/2014/main" val="2315940106"/>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h30000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15.965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0.972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0.061 </a:t>
                      </a:r>
                    </a:p>
                  </a:txBody>
                  <a:tcPr marL="8025" marR="8025" marT="8025" marB="0" anchor="ctr">
                    <a:lnL>
                      <a:noFill/>
                    </a:lnL>
                    <a:lnR>
                      <a:noFill/>
                    </a:lnR>
                    <a:lnT>
                      <a:noFill/>
                    </a:lnT>
                    <a:lnB>
                      <a:noFill/>
                    </a:lnB>
                  </a:tcPr>
                </a:tc>
                <a:extLst>
                  <a:ext uri="{0D108BD9-81ED-4DB2-BD59-A6C34878D82A}">
                    <a16:rowId xmlns:a16="http://schemas.microsoft.com/office/drawing/2014/main" val="1130019935"/>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h10110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9.377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10.075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1.074 </a:t>
                      </a:r>
                    </a:p>
                  </a:txBody>
                  <a:tcPr marL="8025" marR="8025" marT="8025" marB="0" anchor="ctr">
                    <a:lnL>
                      <a:noFill/>
                    </a:lnL>
                    <a:lnR>
                      <a:noFill/>
                    </a:lnR>
                    <a:lnT>
                      <a:noFill/>
                    </a:lnT>
                    <a:lnB>
                      <a:noFill/>
                    </a:lnB>
                  </a:tcPr>
                </a:tc>
                <a:extLst>
                  <a:ext uri="{0D108BD9-81ED-4DB2-BD59-A6C34878D82A}">
                    <a16:rowId xmlns:a16="http://schemas.microsoft.com/office/drawing/2014/main" val="1493485205"/>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h10020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3.278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3.290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1.004 </a:t>
                      </a:r>
                    </a:p>
                  </a:txBody>
                  <a:tcPr marL="8025" marR="8025" marT="8025" marB="0" anchor="ctr">
                    <a:lnL>
                      <a:noFill/>
                    </a:lnL>
                    <a:lnR>
                      <a:noFill/>
                    </a:lnR>
                    <a:lnT>
                      <a:noFill/>
                    </a:lnT>
                    <a:lnB>
                      <a:noFill/>
                    </a:lnB>
                  </a:tcPr>
                </a:tc>
                <a:extLst>
                  <a:ext uri="{0D108BD9-81ED-4DB2-BD59-A6C34878D82A}">
                    <a16:rowId xmlns:a16="http://schemas.microsoft.com/office/drawing/2014/main" val="1806733735"/>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h10200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10.824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3.482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0.322 </a:t>
                      </a:r>
                    </a:p>
                  </a:txBody>
                  <a:tcPr marL="8025" marR="8025" marT="8025" marB="0" anchor="ctr">
                    <a:lnL>
                      <a:noFill/>
                    </a:lnL>
                    <a:lnR>
                      <a:noFill/>
                    </a:lnR>
                    <a:lnT>
                      <a:noFill/>
                    </a:lnT>
                    <a:lnB>
                      <a:noFill/>
                    </a:lnB>
                  </a:tcPr>
                </a:tc>
                <a:extLst>
                  <a:ext uri="{0D108BD9-81ED-4DB2-BD59-A6C34878D82A}">
                    <a16:rowId xmlns:a16="http://schemas.microsoft.com/office/drawing/2014/main" val="773135767"/>
                  </a:ext>
                </a:extLst>
              </a:tr>
              <a:tr h="199209">
                <a:tc>
                  <a:txBody>
                    <a:bodyPr/>
                    <a:lstStyle/>
                    <a:p>
                      <a:pPr algn="l" fontAlgn="ctr"/>
                      <a:r>
                        <a:rPr lang="en-US" sz="1200" b="1" i="0" u="none" strike="noStrike" dirty="0">
                          <a:solidFill>
                            <a:srgbClr val="000000"/>
                          </a:solidFill>
                          <a:effectLst/>
                          <a:latin typeface="맑은 고딕" panose="020B0503020000020004" pitchFamily="50" charset="-127"/>
                          <a:ea typeface="맑은 고딕" panose="020B0503020000020004" pitchFamily="50" charset="-127"/>
                        </a:rPr>
                        <a:t>h20001</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0.358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2.285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6.377 </a:t>
                      </a:r>
                    </a:p>
                  </a:txBody>
                  <a:tcPr marL="8025" marR="8025" marT="8025" marB="0" anchor="ctr">
                    <a:lnL>
                      <a:noFill/>
                    </a:lnL>
                    <a:lnR>
                      <a:noFill/>
                    </a:lnR>
                    <a:lnT>
                      <a:noFill/>
                    </a:lnT>
                    <a:lnB>
                      <a:noFill/>
                    </a:lnB>
                  </a:tcPr>
                </a:tc>
                <a:extLst>
                  <a:ext uri="{0D108BD9-81ED-4DB2-BD59-A6C34878D82A}">
                    <a16:rowId xmlns:a16="http://schemas.microsoft.com/office/drawing/2014/main" val="570512440"/>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h00201</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0.744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0.676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0.910 </a:t>
                      </a:r>
                    </a:p>
                  </a:txBody>
                  <a:tcPr marL="8025" marR="8025" marT="8025" marB="0" anchor="ctr">
                    <a:lnL>
                      <a:noFill/>
                    </a:lnL>
                    <a:lnR>
                      <a:noFill/>
                    </a:lnR>
                    <a:lnT>
                      <a:noFill/>
                    </a:lnT>
                    <a:lnB>
                      <a:noFill/>
                    </a:lnB>
                  </a:tcPr>
                </a:tc>
                <a:extLst>
                  <a:ext uri="{0D108BD9-81ED-4DB2-BD59-A6C34878D82A}">
                    <a16:rowId xmlns:a16="http://schemas.microsoft.com/office/drawing/2014/main" val="2821804077"/>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h10002</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0.090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0.298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3.317 </a:t>
                      </a:r>
                    </a:p>
                  </a:txBody>
                  <a:tcPr marL="8025" marR="8025" marT="8025" marB="0" anchor="ctr">
                    <a:lnL>
                      <a:noFill/>
                    </a:lnL>
                    <a:lnR>
                      <a:noFill/>
                    </a:lnR>
                    <a:lnT>
                      <a:noFill/>
                    </a:lnT>
                    <a:lnB>
                      <a:noFill/>
                    </a:lnB>
                  </a:tcPr>
                </a:tc>
                <a:extLst>
                  <a:ext uri="{0D108BD9-81ED-4DB2-BD59-A6C34878D82A}">
                    <a16:rowId xmlns:a16="http://schemas.microsoft.com/office/drawing/2014/main" val="2194104032"/>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h22000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12822.751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3337.164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0.260 </a:t>
                      </a:r>
                    </a:p>
                  </a:txBody>
                  <a:tcPr marL="8025" marR="8025" marT="8025" marB="0" anchor="ctr">
                    <a:lnL>
                      <a:noFill/>
                    </a:lnL>
                    <a:lnR>
                      <a:noFill/>
                    </a:lnR>
                    <a:lnT>
                      <a:noFill/>
                    </a:lnT>
                    <a:lnB>
                      <a:noFill/>
                    </a:lnB>
                  </a:tcPr>
                </a:tc>
                <a:extLst>
                  <a:ext uri="{0D108BD9-81ED-4DB2-BD59-A6C34878D82A}">
                    <a16:rowId xmlns:a16="http://schemas.microsoft.com/office/drawing/2014/main" val="1685927958"/>
                  </a:ext>
                </a:extLst>
              </a:tr>
              <a:tr h="199209">
                <a:tc>
                  <a:txBody>
                    <a:bodyPr/>
                    <a:lstStyle/>
                    <a:p>
                      <a:pPr algn="l" fontAlgn="ctr"/>
                      <a:r>
                        <a:rPr lang="en-US" sz="1200" b="1" i="0" u="none" strike="noStrike" dirty="0">
                          <a:solidFill>
                            <a:srgbClr val="000000"/>
                          </a:solidFill>
                          <a:effectLst/>
                          <a:latin typeface="맑은 고딕" panose="020B0503020000020004" pitchFamily="50" charset="-127"/>
                          <a:ea typeface="맑은 고딕" panose="020B0503020000020004" pitchFamily="50" charset="-127"/>
                        </a:rPr>
                        <a:t>h11110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5464.975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11148.126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2.040 </a:t>
                      </a:r>
                    </a:p>
                  </a:txBody>
                  <a:tcPr marL="8025" marR="8025" marT="8025" marB="0" anchor="ctr">
                    <a:lnL>
                      <a:noFill/>
                    </a:lnL>
                    <a:lnR>
                      <a:noFill/>
                    </a:lnR>
                    <a:lnT>
                      <a:noFill/>
                    </a:lnT>
                    <a:lnB>
                      <a:noFill/>
                    </a:lnB>
                  </a:tcPr>
                </a:tc>
                <a:extLst>
                  <a:ext uri="{0D108BD9-81ED-4DB2-BD59-A6C34878D82A}">
                    <a16:rowId xmlns:a16="http://schemas.microsoft.com/office/drawing/2014/main" val="3733024620"/>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h00220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6637.550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3890.082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0.586 </a:t>
                      </a:r>
                    </a:p>
                  </a:txBody>
                  <a:tcPr marL="8025" marR="8025" marT="8025" marB="0" anchor="ctr">
                    <a:lnL>
                      <a:noFill/>
                    </a:lnL>
                    <a:lnR>
                      <a:noFill/>
                    </a:lnR>
                    <a:lnT>
                      <a:noFill/>
                    </a:lnT>
                    <a:lnB>
                      <a:noFill/>
                    </a:lnB>
                  </a:tcPr>
                </a:tc>
                <a:extLst>
                  <a:ext uri="{0D108BD9-81ED-4DB2-BD59-A6C34878D82A}">
                    <a16:rowId xmlns:a16="http://schemas.microsoft.com/office/drawing/2014/main" val="2561491599"/>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h31000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1271.205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93.878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0.074 </a:t>
                      </a:r>
                    </a:p>
                  </a:txBody>
                  <a:tcPr marL="8025" marR="8025" marT="8025" marB="0" anchor="ctr">
                    <a:lnL>
                      <a:noFill/>
                    </a:lnL>
                    <a:lnR>
                      <a:noFill/>
                    </a:lnR>
                    <a:lnT>
                      <a:noFill/>
                    </a:lnT>
                    <a:lnB>
                      <a:noFill/>
                    </a:lnB>
                  </a:tcPr>
                </a:tc>
                <a:extLst>
                  <a:ext uri="{0D108BD9-81ED-4DB2-BD59-A6C34878D82A}">
                    <a16:rowId xmlns:a16="http://schemas.microsoft.com/office/drawing/2014/main" val="568121848"/>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h40000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300.149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19.461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0.065 </a:t>
                      </a:r>
                    </a:p>
                  </a:txBody>
                  <a:tcPr marL="8025" marR="8025" marT="8025" marB="0" anchor="ctr">
                    <a:lnL>
                      <a:noFill/>
                    </a:lnL>
                    <a:lnR>
                      <a:noFill/>
                    </a:lnR>
                    <a:lnT>
                      <a:noFill/>
                    </a:lnT>
                    <a:lnB>
                      <a:noFill/>
                    </a:lnB>
                  </a:tcPr>
                </a:tc>
                <a:extLst>
                  <a:ext uri="{0D108BD9-81ED-4DB2-BD59-A6C34878D82A}">
                    <a16:rowId xmlns:a16="http://schemas.microsoft.com/office/drawing/2014/main" val="321891529"/>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h20110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765.204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157.827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0.206 </a:t>
                      </a:r>
                    </a:p>
                  </a:txBody>
                  <a:tcPr marL="8025" marR="8025" marT="8025" marB="0" anchor="ctr">
                    <a:lnL>
                      <a:noFill/>
                    </a:lnL>
                    <a:lnR>
                      <a:noFill/>
                    </a:lnR>
                    <a:lnT>
                      <a:noFill/>
                    </a:lnT>
                    <a:lnB>
                      <a:noFill/>
                    </a:lnB>
                  </a:tcPr>
                </a:tc>
                <a:extLst>
                  <a:ext uri="{0D108BD9-81ED-4DB2-BD59-A6C34878D82A}">
                    <a16:rowId xmlns:a16="http://schemas.microsoft.com/office/drawing/2014/main" val="1231652983"/>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h11200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615.354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141.216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0.229 </a:t>
                      </a:r>
                    </a:p>
                  </a:txBody>
                  <a:tcPr marL="8025" marR="8025" marT="8025" marB="0" anchor="ctr">
                    <a:lnL>
                      <a:noFill/>
                    </a:lnL>
                    <a:lnR>
                      <a:noFill/>
                    </a:lnR>
                    <a:lnT>
                      <a:noFill/>
                    </a:lnT>
                    <a:lnB>
                      <a:noFill/>
                    </a:lnB>
                  </a:tcPr>
                </a:tc>
                <a:extLst>
                  <a:ext uri="{0D108BD9-81ED-4DB2-BD59-A6C34878D82A}">
                    <a16:rowId xmlns:a16="http://schemas.microsoft.com/office/drawing/2014/main" val="2766979481"/>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h20020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421.407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99.437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0.236 </a:t>
                      </a:r>
                    </a:p>
                  </a:txBody>
                  <a:tcPr marL="8025" marR="8025" marT="8025" marB="0" anchor="ctr">
                    <a:lnL>
                      <a:noFill/>
                    </a:lnL>
                    <a:lnR>
                      <a:noFill/>
                    </a:lnR>
                    <a:lnT>
                      <a:noFill/>
                    </a:lnT>
                    <a:lnB>
                      <a:noFill/>
                    </a:lnB>
                  </a:tcPr>
                </a:tc>
                <a:extLst>
                  <a:ext uri="{0D108BD9-81ED-4DB2-BD59-A6C34878D82A}">
                    <a16:rowId xmlns:a16="http://schemas.microsoft.com/office/drawing/2014/main" val="1885355513"/>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h20200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425.162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122.164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0.287 </a:t>
                      </a:r>
                    </a:p>
                  </a:txBody>
                  <a:tcPr marL="8025" marR="8025" marT="8025" marB="0" anchor="ctr">
                    <a:lnL>
                      <a:noFill/>
                    </a:lnL>
                    <a:lnR>
                      <a:noFill/>
                    </a:lnR>
                    <a:lnT>
                      <a:noFill/>
                    </a:lnT>
                    <a:lnB>
                      <a:noFill/>
                    </a:lnB>
                  </a:tcPr>
                </a:tc>
                <a:extLst>
                  <a:ext uri="{0D108BD9-81ED-4DB2-BD59-A6C34878D82A}">
                    <a16:rowId xmlns:a16="http://schemas.microsoft.com/office/drawing/2014/main" val="1364524769"/>
                  </a:ext>
                </a:extLst>
              </a:tr>
              <a:tr h="199209">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h00310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359.866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74.248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0.206 </a:t>
                      </a:r>
                    </a:p>
                  </a:txBody>
                  <a:tcPr marL="8025" marR="8025" marT="8025" marB="0" anchor="ctr">
                    <a:lnL>
                      <a:noFill/>
                    </a:lnL>
                    <a:lnR>
                      <a:noFill/>
                    </a:lnR>
                    <a:lnT>
                      <a:noFill/>
                    </a:lnT>
                    <a:lnB>
                      <a:noFill/>
                    </a:lnB>
                  </a:tcPr>
                </a:tc>
                <a:extLst>
                  <a:ext uri="{0D108BD9-81ED-4DB2-BD59-A6C34878D82A}">
                    <a16:rowId xmlns:a16="http://schemas.microsoft.com/office/drawing/2014/main" val="4105970666"/>
                  </a:ext>
                </a:extLst>
              </a:tr>
              <a:tr h="0">
                <a:tc>
                  <a:txBody>
                    <a:bodyPr/>
                    <a:lstStyle/>
                    <a:p>
                      <a:pPr algn="l" fontAlgn="ctr"/>
                      <a:r>
                        <a:rPr lang="en-US" sz="1200" b="1" i="0" u="none" strike="noStrike">
                          <a:solidFill>
                            <a:srgbClr val="000000"/>
                          </a:solidFill>
                          <a:effectLst/>
                          <a:latin typeface="맑은 고딕" panose="020B0503020000020004" pitchFamily="50" charset="-127"/>
                          <a:ea typeface="맑은 고딕" panose="020B0503020000020004" pitchFamily="50" charset="-127"/>
                        </a:rPr>
                        <a:t>h00400</a:t>
                      </a:r>
                    </a:p>
                  </a:txBody>
                  <a:tcPr marL="8025" marR="8025" marT="8025" marB="0" anchor="ctr">
                    <a:lnL>
                      <a:noFill/>
                    </a:lnL>
                    <a:lnR>
                      <a:noFill/>
                    </a:lnR>
                    <a:lnT>
                      <a:noFill/>
                    </a:lnT>
                    <a:lnB>
                      <a:noFill/>
                    </a:lnB>
                    <a:solidFill>
                      <a:schemeClr val="accent5">
                        <a:lumMod val="20000"/>
                        <a:lumOff val="80000"/>
                      </a:schemeClr>
                    </a:solidFill>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108.448 </a:t>
                      </a:r>
                    </a:p>
                  </a:txBody>
                  <a:tcPr marL="8025" marR="8025" marT="8025" marB="0" anchor="ctr">
                    <a:lnL>
                      <a:noFill/>
                    </a:lnL>
                    <a:lnR>
                      <a:noFill/>
                    </a:lnR>
                    <a:lnT>
                      <a:noFill/>
                    </a:lnT>
                    <a:lnB>
                      <a:noFill/>
                    </a:lnB>
                  </a:tcPr>
                </a:tc>
                <a:tc>
                  <a:txBody>
                    <a:bodyPr/>
                    <a:lstStyle/>
                    <a:p>
                      <a:pPr algn="ctr" fontAlgn="ctr"/>
                      <a:r>
                        <a:rPr lang="en-US" altLang="ko-KR" sz="1200" b="0" i="0" u="none" strike="noStrike">
                          <a:solidFill>
                            <a:srgbClr val="000000"/>
                          </a:solidFill>
                          <a:effectLst/>
                          <a:latin typeface="맑은 고딕" panose="020B0503020000020004" pitchFamily="50" charset="-127"/>
                          <a:ea typeface="맑은 고딕" panose="020B0503020000020004" pitchFamily="50" charset="-127"/>
                        </a:rPr>
                        <a:t>24.771 </a:t>
                      </a:r>
                    </a:p>
                  </a:txBody>
                  <a:tcPr marL="8025" marR="8025" marT="8025" marB="0" anchor="ctr">
                    <a:lnL>
                      <a:noFill/>
                    </a:lnL>
                    <a:lnR>
                      <a:noFill/>
                    </a:lnR>
                    <a:lnT>
                      <a:noFill/>
                    </a:lnT>
                    <a:lnB>
                      <a:noFill/>
                    </a:lnB>
                  </a:tcPr>
                </a:tc>
                <a:tc>
                  <a:txBody>
                    <a:bodyPr/>
                    <a:lstStyle/>
                    <a:p>
                      <a:pPr algn="ctr" fontAlgn="ctr"/>
                      <a:r>
                        <a:rPr lang="en-US" altLang="ko-KR" sz="1200" b="0" i="0" u="none" strike="noStrike" dirty="0">
                          <a:solidFill>
                            <a:srgbClr val="000000"/>
                          </a:solidFill>
                          <a:effectLst/>
                          <a:latin typeface="맑은 고딕" panose="020B0503020000020004" pitchFamily="50" charset="-127"/>
                          <a:ea typeface="맑은 고딕" panose="020B0503020000020004" pitchFamily="50" charset="-127"/>
                        </a:rPr>
                        <a:t>0.228 </a:t>
                      </a:r>
                    </a:p>
                  </a:txBody>
                  <a:tcPr marL="8025" marR="8025" marT="8025" marB="0" anchor="ctr">
                    <a:lnL>
                      <a:noFill/>
                    </a:lnL>
                    <a:lnR>
                      <a:noFill/>
                    </a:lnR>
                    <a:lnT>
                      <a:noFill/>
                    </a:lnT>
                    <a:lnB>
                      <a:noFill/>
                    </a:lnB>
                  </a:tcPr>
                </a:tc>
                <a:extLst>
                  <a:ext uri="{0D108BD9-81ED-4DB2-BD59-A6C34878D82A}">
                    <a16:rowId xmlns:a16="http://schemas.microsoft.com/office/drawing/2014/main" val="3570602660"/>
                  </a:ext>
                </a:extLst>
              </a:tr>
            </a:tbl>
          </a:graphicData>
        </a:graphic>
      </p:graphicFrame>
      <p:pic>
        <p:nvPicPr>
          <p:cNvPr id="9" name="그림 8">
            <a:extLst>
              <a:ext uri="{FF2B5EF4-FFF2-40B4-BE49-F238E27FC236}">
                <a16:creationId xmlns:a16="http://schemas.microsoft.com/office/drawing/2014/main" id="{1E023CDC-CB00-48B4-9FC1-995FF3DB537E}"/>
              </a:ext>
            </a:extLst>
          </p:cNvPr>
          <p:cNvPicPr>
            <a:picLocks noChangeAspect="1"/>
          </p:cNvPicPr>
          <p:nvPr/>
        </p:nvPicPr>
        <p:blipFill>
          <a:blip r:embed="rId2"/>
          <a:stretch>
            <a:fillRect/>
          </a:stretch>
        </p:blipFill>
        <p:spPr>
          <a:xfrm>
            <a:off x="1185077" y="1571405"/>
            <a:ext cx="3926203" cy="4671752"/>
          </a:xfrm>
          <a:prstGeom prst="rect">
            <a:avLst/>
          </a:prstGeom>
        </p:spPr>
      </p:pic>
      <p:sp>
        <p:nvSpPr>
          <p:cNvPr id="10" name="직사각형 9">
            <a:extLst>
              <a:ext uri="{FF2B5EF4-FFF2-40B4-BE49-F238E27FC236}">
                <a16:creationId xmlns:a16="http://schemas.microsoft.com/office/drawing/2014/main" id="{775A8BF1-5E7B-4DAA-82BC-86BE81A51D62}"/>
              </a:ext>
            </a:extLst>
          </p:cNvPr>
          <p:cNvSpPr/>
          <p:nvPr/>
        </p:nvSpPr>
        <p:spPr>
          <a:xfrm>
            <a:off x="1079471" y="6243157"/>
            <a:ext cx="6096000" cy="246221"/>
          </a:xfrm>
          <a:prstGeom prst="rect">
            <a:avLst/>
          </a:prstGeom>
        </p:spPr>
        <p:txBody>
          <a:bodyPr>
            <a:spAutoFit/>
          </a:bodyPr>
          <a:lstStyle/>
          <a:p>
            <a:r>
              <a:rPr lang="en-US" altLang="ko-KR" sz="1000" dirty="0"/>
              <a:t>https://ops.aps.anl.gov/manuals/elegant_latest/elegantsu82.html#x90-890007.71</a:t>
            </a:r>
            <a:endParaRPr lang="ko-KR" altLang="en-US" sz="1000" dirty="0"/>
          </a:p>
        </p:txBody>
      </p:sp>
    </p:spTree>
    <p:extLst>
      <p:ext uri="{BB962C8B-B14F-4D97-AF65-F5344CB8AC3E}">
        <p14:creationId xmlns:p14="http://schemas.microsoft.com/office/powerpoint/2010/main" val="348352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784688"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Detuning parameter of FODO</a:t>
            </a:r>
            <a:r>
              <a:rPr lang="ko-KR" altLang="en-US" sz="2560" b="1" dirty="0">
                <a:solidFill>
                  <a:schemeClr val="tx2"/>
                </a:solidFill>
                <a:cs typeface="Verdana" panose="020B0604030504040204" pitchFamily="34" charset="0"/>
              </a:rPr>
              <a:t> </a:t>
            </a:r>
            <a:r>
              <a:rPr lang="en-US" altLang="ko-KR" sz="2560" b="1" dirty="0">
                <a:solidFill>
                  <a:schemeClr val="tx2"/>
                </a:solidFill>
                <a:cs typeface="Verdana" panose="020B0604030504040204" pitchFamily="34" charset="0"/>
              </a:rPr>
              <a:t>Booster</a:t>
            </a:r>
            <a:r>
              <a:rPr lang="ko-KR" altLang="en-US" sz="2560" b="1" dirty="0">
                <a:solidFill>
                  <a:schemeClr val="tx2"/>
                </a:solidFill>
                <a:cs typeface="Verdana" panose="020B0604030504040204" pitchFamily="34" charset="0"/>
              </a:rPr>
              <a:t> </a:t>
            </a:r>
            <a:r>
              <a:rPr lang="en-US" altLang="ko-KR" sz="2560" b="1" dirty="0">
                <a:solidFill>
                  <a:schemeClr val="tx2"/>
                </a:solidFill>
                <a:cs typeface="Verdana" panose="020B0604030504040204" pitchFamily="34" charset="0"/>
              </a:rPr>
              <a:t>lattice along tune difference</a:t>
            </a:r>
            <a:endParaRPr lang="ko-KR" altLang="en-US" sz="2560" b="1" dirty="0">
              <a:solidFill>
                <a:schemeClr val="tx2"/>
              </a:solidFill>
              <a:cs typeface="Verdana" panose="020B0604030504040204" pitchFamily="34" charset="0"/>
            </a:endParaRPr>
          </a:p>
        </p:txBody>
      </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1" name="TextBox 10">
            <a:extLst>
              <a:ext uri="{FF2B5EF4-FFF2-40B4-BE49-F238E27FC236}">
                <a16:creationId xmlns:a16="http://schemas.microsoft.com/office/drawing/2014/main" id="{2CCBD0DB-7563-4DD8-8445-D81340A24252}"/>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Beam physics group meeting</a:t>
            </a:r>
            <a:endParaRPr lang="ko-KR" altLang="en-US" sz="1920" b="1" dirty="0">
              <a:solidFill>
                <a:schemeClr val="bg2">
                  <a:lumMod val="50000"/>
                </a:schemeClr>
              </a:solidFill>
              <a:cs typeface="Ebrima" panose="02000000000000000000" pitchFamily="2" charset="0"/>
            </a:endParaRPr>
          </a:p>
        </p:txBody>
      </p:sp>
      <p:pic>
        <p:nvPicPr>
          <p:cNvPr id="13" name="그림 12">
            <a:extLst>
              <a:ext uri="{FF2B5EF4-FFF2-40B4-BE49-F238E27FC236}">
                <a16:creationId xmlns:a16="http://schemas.microsoft.com/office/drawing/2014/main" id="{4F7D2A7F-656D-4B85-BF9C-D210B55EF85F}"/>
              </a:ext>
            </a:extLst>
          </p:cNvPr>
          <p:cNvPicPr>
            <a:picLocks noChangeAspect="1"/>
          </p:cNvPicPr>
          <p:nvPr/>
        </p:nvPicPr>
        <p:blipFill>
          <a:blip r:embed="rId2"/>
          <a:stretch>
            <a:fillRect/>
          </a:stretch>
        </p:blipFill>
        <p:spPr>
          <a:xfrm>
            <a:off x="4403614" y="2037522"/>
            <a:ext cx="3563681" cy="3339875"/>
          </a:xfrm>
          <a:prstGeom prst="rect">
            <a:avLst/>
          </a:prstGeom>
        </p:spPr>
      </p:pic>
      <p:pic>
        <p:nvPicPr>
          <p:cNvPr id="14" name="그림 13">
            <a:extLst>
              <a:ext uri="{FF2B5EF4-FFF2-40B4-BE49-F238E27FC236}">
                <a16:creationId xmlns:a16="http://schemas.microsoft.com/office/drawing/2014/main" id="{0E6D8CCC-01C3-4B72-8B67-387225CF843F}"/>
              </a:ext>
            </a:extLst>
          </p:cNvPr>
          <p:cNvPicPr>
            <a:picLocks noChangeAspect="1"/>
          </p:cNvPicPr>
          <p:nvPr/>
        </p:nvPicPr>
        <p:blipFill>
          <a:blip r:embed="rId3"/>
          <a:stretch>
            <a:fillRect/>
          </a:stretch>
        </p:blipFill>
        <p:spPr>
          <a:xfrm>
            <a:off x="8477649" y="2037523"/>
            <a:ext cx="3613210" cy="3294710"/>
          </a:xfrm>
          <a:prstGeom prst="rect">
            <a:avLst/>
          </a:prstGeom>
        </p:spPr>
      </p:pic>
      <p:pic>
        <p:nvPicPr>
          <p:cNvPr id="16" name="그림 15">
            <a:extLst>
              <a:ext uri="{FF2B5EF4-FFF2-40B4-BE49-F238E27FC236}">
                <a16:creationId xmlns:a16="http://schemas.microsoft.com/office/drawing/2014/main" id="{4D26055D-BED0-4112-AF39-694A6DFCC4B7}"/>
              </a:ext>
            </a:extLst>
          </p:cNvPr>
          <p:cNvPicPr>
            <a:picLocks noChangeAspect="1"/>
          </p:cNvPicPr>
          <p:nvPr/>
        </p:nvPicPr>
        <p:blipFill>
          <a:blip r:embed="rId4"/>
          <a:stretch>
            <a:fillRect/>
          </a:stretch>
        </p:blipFill>
        <p:spPr>
          <a:xfrm>
            <a:off x="299119" y="2037522"/>
            <a:ext cx="3365706" cy="3249876"/>
          </a:xfrm>
          <a:prstGeom prst="rect">
            <a:avLst/>
          </a:prstGeom>
        </p:spPr>
      </p:pic>
    </p:spTree>
    <p:extLst>
      <p:ext uri="{BB962C8B-B14F-4D97-AF65-F5344CB8AC3E}">
        <p14:creationId xmlns:p14="http://schemas.microsoft.com/office/powerpoint/2010/main" val="98299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784688"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Detuning parameter of FODO</a:t>
            </a:r>
            <a:r>
              <a:rPr lang="ko-KR" altLang="en-US" sz="2560" b="1" dirty="0">
                <a:solidFill>
                  <a:schemeClr val="tx2"/>
                </a:solidFill>
                <a:cs typeface="Verdana" panose="020B0604030504040204" pitchFamily="34" charset="0"/>
              </a:rPr>
              <a:t> </a:t>
            </a:r>
            <a:r>
              <a:rPr lang="en-US" altLang="ko-KR" sz="2560" b="1" dirty="0">
                <a:solidFill>
                  <a:schemeClr val="tx2"/>
                </a:solidFill>
                <a:cs typeface="Verdana" panose="020B0604030504040204" pitchFamily="34" charset="0"/>
              </a:rPr>
              <a:t>Booster</a:t>
            </a:r>
            <a:r>
              <a:rPr lang="ko-KR" altLang="en-US" sz="2560" b="1" dirty="0">
                <a:solidFill>
                  <a:schemeClr val="tx2"/>
                </a:solidFill>
                <a:cs typeface="Verdana" panose="020B0604030504040204" pitchFamily="34" charset="0"/>
              </a:rPr>
              <a:t> </a:t>
            </a:r>
            <a:r>
              <a:rPr lang="en-US" altLang="ko-KR" sz="2560" b="1" dirty="0">
                <a:solidFill>
                  <a:schemeClr val="tx2"/>
                </a:solidFill>
                <a:cs typeface="Verdana" panose="020B0604030504040204" pitchFamily="34" charset="0"/>
              </a:rPr>
              <a:t>lattice along tune difference</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1" name="TextBox 10">
            <a:extLst>
              <a:ext uri="{FF2B5EF4-FFF2-40B4-BE49-F238E27FC236}">
                <a16:creationId xmlns:a16="http://schemas.microsoft.com/office/drawing/2014/main" id="{2CCBD0DB-7563-4DD8-8445-D81340A24252}"/>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Beam physics group meeting</a:t>
            </a:r>
            <a:endParaRPr lang="ko-KR" altLang="en-US" sz="1920" b="1" dirty="0">
              <a:solidFill>
                <a:schemeClr val="bg2">
                  <a:lumMod val="50000"/>
                </a:schemeClr>
              </a:solidFill>
              <a:cs typeface="Ebrima" panose="02000000000000000000" pitchFamily="2" charset="0"/>
            </a:endParaRPr>
          </a:p>
        </p:txBody>
      </p:sp>
      <p:pic>
        <p:nvPicPr>
          <p:cNvPr id="3" name="그림 2">
            <a:extLst>
              <a:ext uri="{FF2B5EF4-FFF2-40B4-BE49-F238E27FC236}">
                <a16:creationId xmlns:a16="http://schemas.microsoft.com/office/drawing/2014/main" id="{B7247212-D394-4601-84E4-8E95FC741A69}"/>
              </a:ext>
            </a:extLst>
          </p:cNvPr>
          <p:cNvPicPr preferRelativeResize="0">
            <a:picLocks/>
          </p:cNvPicPr>
          <p:nvPr/>
        </p:nvPicPr>
        <p:blipFill>
          <a:blip r:embed="rId3"/>
          <a:stretch>
            <a:fillRect/>
          </a:stretch>
        </p:blipFill>
        <p:spPr>
          <a:xfrm>
            <a:off x="4321253" y="1891036"/>
            <a:ext cx="3780000" cy="3600000"/>
          </a:xfrm>
          <a:prstGeom prst="rect">
            <a:avLst/>
          </a:prstGeom>
        </p:spPr>
      </p:pic>
      <p:pic>
        <p:nvPicPr>
          <p:cNvPr id="4" name="그림 3">
            <a:extLst>
              <a:ext uri="{FF2B5EF4-FFF2-40B4-BE49-F238E27FC236}">
                <a16:creationId xmlns:a16="http://schemas.microsoft.com/office/drawing/2014/main" id="{C5484108-F150-4294-9C5B-8E52B88E158B}"/>
              </a:ext>
            </a:extLst>
          </p:cNvPr>
          <p:cNvPicPr preferRelativeResize="0">
            <a:picLocks/>
          </p:cNvPicPr>
          <p:nvPr/>
        </p:nvPicPr>
        <p:blipFill>
          <a:blip r:embed="rId4"/>
          <a:stretch>
            <a:fillRect/>
          </a:stretch>
        </p:blipFill>
        <p:spPr>
          <a:xfrm>
            <a:off x="331893" y="1891036"/>
            <a:ext cx="3780000" cy="3600000"/>
          </a:xfrm>
          <a:prstGeom prst="rect">
            <a:avLst/>
          </a:prstGeom>
        </p:spPr>
      </p:pic>
      <p:pic>
        <p:nvPicPr>
          <p:cNvPr id="6" name="그림 5">
            <a:extLst>
              <a:ext uri="{FF2B5EF4-FFF2-40B4-BE49-F238E27FC236}">
                <a16:creationId xmlns:a16="http://schemas.microsoft.com/office/drawing/2014/main" id="{59F58A37-3B4B-4DAD-9B6B-00F0CD55B9F9}"/>
              </a:ext>
            </a:extLst>
          </p:cNvPr>
          <p:cNvPicPr>
            <a:picLocks noChangeAspect="1"/>
          </p:cNvPicPr>
          <p:nvPr/>
        </p:nvPicPr>
        <p:blipFill>
          <a:blip r:embed="rId5"/>
          <a:stretch>
            <a:fillRect/>
          </a:stretch>
        </p:blipFill>
        <p:spPr>
          <a:xfrm>
            <a:off x="8101253" y="1940652"/>
            <a:ext cx="3951764" cy="3500767"/>
          </a:xfrm>
          <a:prstGeom prst="rect">
            <a:avLst/>
          </a:prstGeom>
        </p:spPr>
      </p:pic>
    </p:spTree>
    <p:extLst>
      <p:ext uri="{BB962C8B-B14F-4D97-AF65-F5344CB8AC3E}">
        <p14:creationId xmlns:p14="http://schemas.microsoft.com/office/powerpoint/2010/main" val="370932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9" name="그룹 8"/>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19" y="434675"/>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4"/>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49" y="2107523"/>
            <a:ext cx="8466521" cy="4134497"/>
          </a:xfrm>
          <a:prstGeom prst="rect">
            <a:avLst/>
          </a:prstGeom>
        </p:spPr>
      </p:pic>
      <p:sp>
        <p:nvSpPr>
          <p:cNvPr id="16" name="TextBox 15">
            <a:extLst>
              <a:ext uri="{FF2B5EF4-FFF2-40B4-BE49-F238E27FC236}">
                <a16:creationId xmlns:a16="http://schemas.microsoft.com/office/drawing/2014/main" id="{B4EE41BD-3B2D-4FB0-BB77-77DDDE7EB9AA}"/>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4GSR weekly meeting</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404191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1762BECB-B438-469E-9682-741C34864165}"/>
              </a:ext>
            </a:extLst>
          </p:cNvPr>
          <p:cNvGrpSpPr/>
          <p:nvPr/>
        </p:nvGrpSpPr>
        <p:grpSpPr>
          <a:xfrm>
            <a:off x="142" y="6398192"/>
            <a:ext cx="12191717" cy="459809"/>
            <a:chOff x="1" y="7996258"/>
            <a:chExt cx="15236824" cy="574655"/>
          </a:xfrm>
        </p:grpSpPr>
        <p:sp>
          <p:nvSpPr>
            <p:cNvPr id="6" name="Rectangle 6">
              <a:extLst>
                <a:ext uri="{FF2B5EF4-FFF2-40B4-BE49-F238E27FC236}">
                  <a16:creationId xmlns:a16="http://schemas.microsoft.com/office/drawing/2014/main" id="{BB01AAAC-9D70-44BC-8386-86FF75BE3AF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7" name="그림 6">
              <a:extLst>
                <a:ext uri="{FF2B5EF4-FFF2-40B4-BE49-F238E27FC236}">
                  <a16:creationId xmlns:a16="http://schemas.microsoft.com/office/drawing/2014/main" id="{C6E48EDE-9794-436C-9F3B-7511418C4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pic>
        <p:nvPicPr>
          <p:cNvPr id="8" name="그림 7">
            <a:extLst>
              <a:ext uri="{FF2B5EF4-FFF2-40B4-BE49-F238E27FC236}">
                <a16:creationId xmlns:a16="http://schemas.microsoft.com/office/drawing/2014/main" id="{423FE805-7EEB-4B15-8E23-3FECA591CF82}"/>
              </a:ext>
            </a:extLst>
          </p:cNvPr>
          <p:cNvPicPr>
            <a:picLocks noChangeAspect="1"/>
          </p:cNvPicPr>
          <p:nvPr/>
        </p:nvPicPr>
        <p:blipFill>
          <a:blip r:embed="rId3"/>
          <a:stretch>
            <a:fillRect/>
          </a:stretch>
        </p:blipFill>
        <p:spPr>
          <a:xfrm>
            <a:off x="167952" y="1863701"/>
            <a:ext cx="3601616" cy="3309083"/>
          </a:xfrm>
          <a:prstGeom prst="rect">
            <a:avLst/>
          </a:prstGeom>
        </p:spPr>
      </p:pic>
      <p:pic>
        <p:nvPicPr>
          <p:cNvPr id="9" name="그림 8">
            <a:extLst>
              <a:ext uri="{FF2B5EF4-FFF2-40B4-BE49-F238E27FC236}">
                <a16:creationId xmlns:a16="http://schemas.microsoft.com/office/drawing/2014/main" id="{97C075F1-7D75-4BFA-9049-0E54D2B61A74}"/>
              </a:ext>
            </a:extLst>
          </p:cNvPr>
          <p:cNvPicPr>
            <a:picLocks noChangeAspect="1"/>
          </p:cNvPicPr>
          <p:nvPr/>
        </p:nvPicPr>
        <p:blipFill>
          <a:blip r:embed="rId4"/>
          <a:stretch>
            <a:fillRect/>
          </a:stretch>
        </p:blipFill>
        <p:spPr>
          <a:xfrm>
            <a:off x="3923075" y="1752074"/>
            <a:ext cx="3942159" cy="3420710"/>
          </a:xfrm>
          <a:prstGeom prst="rect">
            <a:avLst/>
          </a:prstGeom>
        </p:spPr>
      </p:pic>
      <p:pic>
        <p:nvPicPr>
          <p:cNvPr id="10" name="그림 9">
            <a:extLst>
              <a:ext uri="{FF2B5EF4-FFF2-40B4-BE49-F238E27FC236}">
                <a16:creationId xmlns:a16="http://schemas.microsoft.com/office/drawing/2014/main" id="{564DDB31-51F5-4956-9C62-5BB3A6EA915A}"/>
              </a:ext>
            </a:extLst>
          </p:cNvPr>
          <p:cNvPicPr>
            <a:picLocks noChangeAspect="1"/>
          </p:cNvPicPr>
          <p:nvPr/>
        </p:nvPicPr>
        <p:blipFill>
          <a:blip r:embed="rId5"/>
          <a:stretch>
            <a:fillRect/>
          </a:stretch>
        </p:blipFill>
        <p:spPr>
          <a:xfrm>
            <a:off x="8166283" y="1681895"/>
            <a:ext cx="3857765" cy="3490889"/>
          </a:xfrm>
          <a:prstGeom prst="rect">
            <a:avLst/>
          </a:prstGeom>
        </p:spPr>
      </p:pic>
    </p:spTree>
    <p:extLst>
      <p:ext uri="{BB962C8B-B14F-4D97-AF65-F5344CB8AC3E}">
        <p14:creationId xmlns:p14="http://schemas.microsoft.com/office/powerpoint/2010/main" val="3352900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Booster MOGA simulation result(Final generation)</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1" name="TextBox 10">
            <a:extLst>
              <a:ext uri="{FF2B5EF4-FFF2-40B4-BE49-F238E27FC236}">
                <a16:creationId xmlns:a16="http://schemas.microsoft.com/office/drawing/2014/main" id="{2CCBD0DB-7563-4DD8-8445-D81340A24252}"/>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Beam physics group meeting</a:t>
            </a:r>
            <a:endParaRPr lang="ko-KR" altLang="en-US" sz="1920" b="1" dirty="0">
              <a:solidFill>
                <a:schemeClr val="bg2">
                  <a:lumMod val="50000"/>
                </a:schemeClr>
              </a:solidFill>
              <a:cs typeface="Ebrima" panose="02000000000000000000" pitchFamily="2" charset="0"/>
            </a:endParaRPr>
          </a:p>
        </p:txBody>
      </p:sp>
      <p:pic>
        <p:nvPicPr>
          <p:cNvPr id="9" name="그림 8">
            <a:extLst>
              <a:ext uri="{FF2B5EF4-FFF2-40B4-BE49-F238E27FC236}">
                <a16:creationId xmlns:a16="http://schemas.microsoft.com/office/drawing/2014/main" id="{0C67B9AA-413A-4239-8DEE-06616501226A}"/>
              </a:ext>
            </a:extLst>
          </p:cNvPr>
          <p:cNvPicPr>
            <a:picLocks noChangeAspect="1"/>
          </p:cNvPicPr>
          <p:nvPr/>
        </p:nvPicPr>
        <p:blipFill>
          <a:blip r:embed="rId3"/>
          <a:stretch>
            <a:fillRect/>
          </a:stretch>
        </p:blipFill>
        <p:spPr>
          <a:xfrm>
            <a:off x="4488244" y="4099498"/>
            <a:ext cx="3306240" cy="2592000"/>
          </a:xfrm>
          <a:prstGeom prst="rect">
            <a:avLst/>
          </a:prstGeom>
        </p:spPr>
      </p:pic>
      <p:pic>
        <p:nvPicPr>
          <p:cNvPr id="13" name="그림 12">
            <a:extLst>
              <a:ext uri="{FF2B5EF4-FFF2-40B4-BE49-F238E27FC236}">
                <a16:creationId xmlns:a16="http://schemas.microsoft.com/office/drawing/2014/main" id="{3BF93429-3CF9-4432-BDFD-C9A509F413EE}"/>
              </a:ext>
            </a:extLst>
          </p:cNvPr>
          <p:cNvPicPr>
            <a:picLocks noChangeAspect="1"/>
          </p:cNvPicPr>
          <p:nvPr/>
        </p:nvPicPr>
        <p:blipFill>
          <a:blip r:embed="rId4"/>
          <a:stretch>
            <a:fillRect/>
          </a:stretch>
        </p:blipFill>
        <p:spPr>
          <a:xfrm>
            <a:off x="8258971" y="4099498"/>
            <a:ext cx="3508056" cy="2592000"/>
          </a:xfrm>
          <a:prstGeom prst="rect">
            <a:avLst/>
          </a:prstGeom>
        </p:spPr>
      </p:pic>
      <p:pic>
        <p:nvPicPr>
          <p:cNvPr id="14" name="그림 13">
            <a:extLst>
              <a:ext uri="{FF2B5EF4-FFF2-40B4-BE49-F238E27FC236}">
                <a16:creationId xmlns:a16="http://schemas.microsoft.com/office/drawing/2014/main" id="{DE238AAC-7CB2-44B8-B85A-EE5158068AEC}"/>
              </a:ext>
            </a:extLst>
          </p:cNvPr>
          <p:cNvPicPr>
            <a:picLocks noChangeAspect="1"/>
          </p:cNvPicPr>
          <p:nvPr/>
        </p:nvPicPr>
        <p:blipFill>
          <a:blip r:embed="rId5"/>
          <a:stretch>
            <a:fillRect/>
          </a:stretch>
        </p:blipFill>
        <p:spPr>
          <a:xfrm>
            <a:off x="8318510" y="1283731"/>
            <a:ext cx="3508056" cy="2592000"/>
          </a:xfrm>
          <a:prstGeom prst="rect">
            <a:avLst/>
          </a:prstGeom>
        </p:spPr>
      </p:pic>
      <p:pic>
        <p:nvPicPr>
          <p:cNvPr id="16" name="그림 15">
            <a:extLst>
              <a:ext uri="{FF2B5EF4-FFF2-40B4-BE49-F238E27FC236}">
                <a16:creationId xmlns:a16="http://schemas.microsoft.com/office/drawing/2014/main" id="{727B12A1-562F-430E-89BB-4897EDDDA36A}"/>
              </a:ext>
            </a:extLst>
          </p:cNvPr>
          <p:cNvPicPr>
            <a:picLocks noChangeAspect="1"/>
          </p:cNvPicPr>
          <p:nvPr/>
        </p:nvPicPr>
        <p:blipFill>
          <a:blip r:embed="rId6"/>
          <a:stretch>
            <a:fillRect/>
          </a:stretch>
        </p:blipFill>
        <p:spPr>
          <a:xfrm>
            <a:off x="515274" y="1283731"/>
            <a:ext cx="3448944" cy="2592000"/>
          </a:xfrm>
          <a:prstGeom prst="rect">
            <a:avLst/>
          </a:prstGeom>
        </p:spPr>
      </p:pic>
      <p:pic>
        <p:nvPicPr>
          <p:cNvPr id="18" name="그림 17">
            <a:extLst>
              <a:ext uri="{FF2B5EF4-FFF2-40B4-BE49-F238E27FC236}">
                <a16:creationId xmlns:a16="http://schemas.microsoft.com/office/drawing/2014/main" id="{8DD0DA10-0542-42FB-BE45-77A243AAAC2E}"/>
              </a:ext>
            </a:extLst>
          </p:cNvPr>
          <p:cNvPicPr>
            <a:picLocks noChangeAspect="1"/>
          </p:cNvPicPr>
          <p:nvPr/>
        </p:nvPicPr>
        <p:blipFill>
          <a:blip r:embed="rId7"/>
          <a:stretch>
            <a:fillRect/>
          </a:stretch>
        </p:blipFill>
        <p:spPr>
          <a:xfrm>
            <a:off x="413970" y="4099498"/>
            <a:ext cx="3550248" cy="2592000"/>
          </a:xfrm>
          <a:prstGeom prst="rect">
            <a:avLst/>
          </a:prstGeom>
        </p:spPr>
      </p:pic>
      <p:pic>
        <p:nvPicPr>
          <p:cNvPr id="20" name="그림 19">
            <a:extLst>
              <a:ext uri="{FF2B5EF4-FFF2-40B4-BE49-F238E27FC236}">
                <a16:creationId xmlns:a16="http://schemas.microsoft.com/office/drawing/2014/main" id="{ADDBED57-0D12-431B-A668-C220BB2B782E}"/>
              </a:ext>
            </a:extLst>
          </p:cNvPr>
          <p:cNvPicPr>
            <a:picLocks noChangeAspect="1"/>
          </p:cNvPicPr>
          <p:nvPr/>
        </p:nvPicPr>
        <p:blipFill>
          <a:blip r:embed="rId8"/>
          <a:stretch>
            <a:fillRect/>
          </a:stretch>
        </p:blipFill>
        <p:spPr>
          <a:xfrm>
            <a:off x="4488244" y="1283731"/>
            <a:ext cx="3306240" cy="2592000"/>
          </a:xfrm>
          <a:prstGeom prst="rect">
            <a:avLst/>
          </a:prstGeom>
        </p:spPr>
      </p:pic>
    </p:spTree>
    <p:extLst>
      <p:ext uri="{BB962C8B-B14F-4D97-AF65-F5344CB8AC3E}">
        <p14:creationId xmlns:p14="http://schemas.microsoft.com/office/powerpoint/2010/main" val="12743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Booster MOGA simulation result(20th generation)</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1" name="TextBox 10">
            <a:extLst>
              <a:ext uri="{FF2B5EF4-FFF2-40B4-BE49-F238E27FC236}">
                <a16:creationId xmlns:a16="http://schemas.microsoft.com/office/drawing/2014/main" id="{2CCBD0DB-7563-4DD8-8445-D81340A24252}"/>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Beam physics group meeting</a:t>
            </a:r>
            <a:endParaRPr lang="ko-KR" altLang="en-US" sz="1920" b="1" dirty="0">
              <a:solidFill>
                <a:schemeClr val="bg2">
                  <a:lumMod val="50000"/>
                </a:schemeClr>
              </a:solidFill>
              <a:cs typeface="Ebrima" panose="02000000000000000000" pitchFamily="2" charset="0"/>
            </a:endParaRPr>
          </a:p>
        </p:txBody>
      </p:sp>
      <p:pic>
        <p:nvPicPr>
          <p:cNvPr id="22" name="그림 21">
            <a:extLst>
              <a:ext uri="{FF2B5EF4-FFF2-40B4-BE49-F238E27FC236}">
                <a16:creationId xmlns:a16="http://schemas.microsoft.com/office/drawing/2014/main" id="{19504154-444F-4672-A45D-FBF8D9CA9CA8}"/>
              </a:ext>
            </a:extLst>
          </p:cNvPr>
          <p:cNvPicPr>
            <a:picLocks noChangeAspect="1"/>
          </p:cNvPicPr>
          <p:nvPr/>
        </p:nvPicPr>
        <p:blipFill>
          <a:blip r:embed="rId3"/>
          <a:stretch>
            <a:fillRect/>
          </a:stretch>
        </p:blipFill>
        <p:spPr>
          <a:xfrm>
            <a:off x="2098943" y="1212416"/>
            <a:ext cx="3240000" cy="2700000"/>
          </a:xfrm>
          <a:prstGeom prst="rect">
            <a:avLst/>
          </a:prstGeom>
        </p:spPr>
      </p:pic>
      <p:pic>
        <p:nvPicPr>
          <p:cNvPr id="23" name="그림 22">
            <a:extLst>
              <a:ext uri="{FF2B5EF4-FFF2-40B4-BE49-F238E27FC236}">
                <a16:creationId xmlns:a16="http://schemas.microsoft.com/office/drawing/2014/main" id="{5D92AADD-4F03-4F1F-ADBC-DB2B8632ECC9}"/>
              </a:ext>
            </a:extLst>
          </p:cNvPr>
          <p:cNvPicPr>
            <a:picLocks noChangeAspect="1"/>
          </p:cNvPicPr>
          <p:nvPr/>
        </p:nvPicPr>
        <p:blipFill>
          <a:blip r:embed="rId4"/>
          <a:stretch>
            <a:fillRect/>
          </a:stretch>
        </p:blipFill>
        <p:spPr>
          <a:xfrm>
            <a:off x="2151007" y="3938453"/>
            <a:ext cx="3132291" cy="2700000"/>
          </a:xfrm>
          <a:prstGeom prst="rect">
            <a:avLst/>
          </a:prstGeom>
        </p:spPr>
      </p:pic>
      <p:pic>
        <p:nvPicPr>
          <p:cNvPr id="24" name="그림 23">
            <a:extLst>
              <a:ext uri="{FF2B5EF4-FFF2-40B4-BE49-F238E27FC236}">
                <a16:creationId xmlns:a16="http://schemas.microsoft.com/office/drawing/2014/main" id="{9208170F-0EE9-4718-A5E7-26E19217CCC6}"/>
              </a:ext>
            </a:extLst>
          </p:cNvPr>
          <p:cNvPicPr>
            <a:picLocks noChangeAspect="1"/>
          </p:cNvPicPr>
          <p:nvPr/>
        </p:nvPicPr>
        <p:blipFill>
          <a:blip r:embed="rId5"/>
          <a:stretch>
            <a:fillRect/>
          </a:stretch>
        </p:blipFill>
        <p:spPr>
          <a:xfrm>
            <a:off x="6340875" y="1212416"/>
            <a:ext cx="3308242" cy="2700000"/>
          </a:xfrm>
          <a:prstGeom prst="rect">
            <a:avLst/>
          </a:prstGeom>
        </p:spPr>
      </p:pic>
      <p:pic>
        <p:nvPicPr>
          <p:cNvPr id="25" name="그림 24">
            <a:extLst>
              <a:ext uri="{FF2B5EF4-FFF2-40B4-BE49-F238E27FC236}">
                <a16:creationId xmlns:a16="http://schemas.microsoft.com/office/drawing/2014/main" id="{731FD520-7B12-4F9C-B904-4BB30E322FF2}"/>
              </a:ext>
            </a:extLst>
          </p:cNvPr>
          <p:cNvPicPr>
            <a:picLocks noChangeAspect="1"/>
          </p:cNvPicPr>
          <p:nvPr/>
        </p:nvPicPr>
        <p:blipFill>
          <a:blip r:embed="rId6"/>
          <a:stretch>
            <a:fillRect/>
          </a:stretch>
        </p:blipFill>
        <p:spPr>
          <a:xfrm>
            <a:off x="6340875" y="3991498"/>
            <a:ext cx="3395874" cy="2700000"/>
          </a:xfrm>
          <a:prstGeom prst="rect">
            <a:avLst/>
          </a:prstGeom>
        </p:spPr>
      </p:pic>
    </p:spTree>
    <p:extLst>
      <p:ext uri="{BB962C8B-B14F-4D97-AF65-F5344CB8AC3E}">
        <p14:creationId xmlns:p14="http://schemas.microsoft.com/office/powerpoint/2010/main" val="366476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400" b="1" dirty="0">
                <a:solidFill>
                  <a:schemeClr val="tx2"/>
                </a:solidFill>
                <a:cs typeface="Verdana" panose="020B0604030504040204" pitchFamily="34" charset="0"/>
              </a:rPr>
              <a:t>Compute RDT function in Python </a:t>
            </a:r>
            <a:endParaRPr lang="ko-KR" altLang="en-US" sz="240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1" name="TextBox 10">
            <a:extLst>
              <a:ext uri="{FF2B5EF4-FFF2-40B4-BE49-F238E27FC236}">
                <a16:creationId xmlns:a16="http://schemas.microsoft.com/office/drawing/2014/main" id="{2CCBD0DB-7563-4DD8-8445-D81340A24252}"/>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RDT value</a:t>
            </a:r>
            <a:r>
              <a:rPr lang="ko-KR" altLang="en-US" sz="1920" b="1" dirty="0">
                <a:solidFill>
                  <a:schemeClr val="bg2">
                    <a:lumMod val="50000"/>
                  </a:schemeClr>
                </a:solidFill>
                <a:cs typeface="Ebrima" panose="02000000000000000000" pitchFamily="2" charset="0"/>
              </a:rPr>
              <a:t> </a:t>
            </a:r>
            <a:r>
              <a:rPr lang="en-US" altLang="ko-KR" sz="1920" b="1" dirty="0">
                <a:solidFill>
                  <a:schemeClr val="bg2">
                    <a:lumMod val="50000"/>
                  </a:schemeClr>
                </a:solidFill>
                <a:cs typeface="Ebrima" panose="02000000000000000000" pitchFamily="2" charset="0"/>
              </a:rPr>
              <a:t>comparison</a:t>
            </a:r>
            <a:endParaRPr lang="ko-KR" altLang="en-US" sz="1920" b="1" dirty="0">
              <a:solidFill>
                <a:schemeClr val="bg2">
                  <a:lumMod val="50000"/>
                </a:schemeClr>
              </a:solidFill>
              <a:cs typeface="Ebrima" panose="02000000000000000000" pitchFamily="2" charset="0"/>
            </a:endParaRPr>
          </a:p>
        </p:txBody>
      </p:sp>
      <p:pic>
        <p:nvPicPr>
          <p:cNvPr id="2" name="그림 1">
            <a:extLst>
              <a:ext uri="{FF2B5EF4-FFF2-40B4-BE49-F238E27FC236}">
                <a16:creationId xmlns:a16="http://schemas.microsoft.com/office/drawing/2014/main" id="{F9A87E90-D105-47B4-98B6-E2E5DACD7401}"/>
              </a:ext>
            </a:extLst>
          </p:cNvPr>
          <p:cNvPicPr>
            <a:picLocks noChangeAspect="1"/>
          </p:cNvPicPr>
          <p:nvPr/>
        </p:nvPicPr>
        <p:blipFill>
          <a:blip r:embed="rId3"/>
          <a:stretch>
            <a:fillRect/>
          </a:stretch>
        </p:blipFill>
        <p:spPr>
          <a:xfrm>
            <a:off x="75501" y="1230355"/>
            <a:ext cx="8774884" cy="3192419"/>
          </a:xfrm>
          <a:prstGeom prst="rect">
            <a:avLst/>
          </a:prstGeom>
        </p:spPr>
      </p:pic>
      <p:pic>
        <p:nvPicPr>
          <p:cNvPr id="3" name="그림 2">
            <a:extLst>
              <a:ext uri="{FF2B5EF4-FFF2-40B4-BE49-F238E27FC236}">
                <a16:creationId xmlns:a16="http://schemas.microsoft.com/office/drawing/2014/main" id="{7E49EFE9-A224-4398-9639-A759491B4B4C}"/>
              </a:ext>
            </a:extLst>
          </p:cNvPr>
          <p:cNvPicPr>
            <a:picLocks noChangeAspect="1"/>
          </p:cNvPicPr>
          <p:nvPr/>
        </p:nvPicPr>
        <p:blipFill>
          <a:blip r:embed="rId4"/>
          <a:stretch>
            <a:fillRect/>
          </a:stretch>
        </p:blipFill>
        <p:spPr>
          <a:xfrm>
            <a:off x="754877" y="4439215"/>
            <a:ext cx="7762875" cy="2009775"/>
          </a:xfrm>
          <a:prstGeom prst="rect">
            <a:avLst/>
          </a:prstGeom>
        </p:spPr>
      </p:pic>
    </p:spTree>
    <p:extLst>
      <p:ext uri="{BB962C8B-B14F-4D97-AF65-F5344CB8AC3E}">
        <p14:creationId xmlns:p14="http://schemas.microsoft.com/office/powerpoint/2010/main" val="113251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825438"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a:solidFill>
                  <a:schemeClr val="tx2"/>
                </a:solidFill>
                <a:cs typeface="Verdana" panose="020B0604030504040204" pitchFamily="34" charset="0"/>
              </a:rPr>
              <a:t>Original booster lattice</a:t>
            </a:r>
            <a:endParaRPr lang="ko-KR" altLang="en-US" sz="2240" b="1" dirty="0">
              <a:solidFill>
                <a:schemeClr val="tx2"/>
              </a:solidFill>
              <a:cs typeface="Verdana" panose="020B0604030504040204" pitchFamily="34" charset="0"/>
            </a:endParaRPr>
          </a:p>
        </p:txBody>
      </p:sp>
      <p:pic>
        <p:nvPicPr>
          <p:cNvPr id="18" name="그림 17">
            <a:extLst>
              <a:ext uri="{FF2B5EF4-FFF2-40B4-BE49-F238E27FC236}">
                <a16:creationId xmlns:a16="http://schemas.microsoft.com/office/drawing/2014/main" id="{EBF1724F-8704-454A-BBC9-7E9E4E5C3691}"/>
              </a:ext>
            </a:extLst>
          </p:cNvPr>
          <p:cNvPicPr>
            <a:picLocks noChangeAspect="1"/>
          </p:cNvPicPr>
          <p:nvPr/>
        </p:nvPicPr>
        <p:blipFill>
          <a:blip r:embed="rId5"/>
          <a:stretch>
            <a:fillRect/>
          </a:stretch>
        </p:blipFill>
        <p:spPr>
          <a:xfrm>
            <a:off x="1155472" y="3881472"/>
            <a:ext cx="3780693" cy="2743134"/>
          </a:xfrm>
          <a:prstGeom prst="rect">
            <a:avLst/>
          </a:prstGeom>
        </p:spPr>
      </p:pic>
      <p:pic>
        <p:nvPicPr>
          <p:cNvPr id="19" name="그림 18">
            <a:extLst>
              <a:ext uri="{FF2B5EF4-FFF2-40B4-BE49-F238E27FC236}">
                <a16:creationId xmlns:a16="http://schemas.microsoft.com/office/drawing/2014/main" id="{B6E63F5B-3B86-4B07-B732-7881E0B18658}"/>
              </a:ext>
            </a:extLst>
          </p:cNvPr>
          <p:cNvPicPr>
            <a:picLocks noChangeAspect="1"/>
          </p:cNvPicPr>
          <p:nvPr/>
        </p:nvPicPr>
        <p:blipFill>
          <a:blip r:embed="rId6"/>
          <a:stretch>
            <a:fillRect/>
          </a:stretch>
        </p:blipFill>
        <p:spPr>
          <a:xfrm>
            <a:off x="606023" y="1271061"/>
            <a:ext cx="4599066" cy="2505623"/>
          </a:xfrm>
          <a:prstGeom prst="rect">
            <a:avLst/>
          </a:prstGeom>
        </p:spPr>
      </p:pic>
      <mc:AlternateContent xmlns:mc="http://schemas.openxmlformats.org/markup-compatibility/2006">
        <mc:Choice xmlns:a14="http://schemas.microsoft.com/office/drawing/2010/main" Requires="a14">
          <p:graphicFrame>
            <p:nvGraphicFramePr>
              <p:cNvPr id="4" name="표 3">
                <a:extLst>
                  <a:ext uri="{FF2B5EF4-FFF2-40B4-BE49-F238E27FC236}">
                    <a16:creationId xmlns:a16="http://schemas.microsoft.com/office/drawing/2014/main" id="{A7E912DC-AA7A-41C5-9141-EA10CD4974B7}"/>
                  </a:ext>
                </a:extLst>
              </p:cNvPr>
              <p:cNvGraphicFramePr>
                <a:graphicFrameLocks noGrp="1"/>
              </p:cNvGraphicFramePr>
              <p:nvPr>
                <p:extLst>
                  <p:ext uri="{D42A27DB-BD31-4B8C-83A1-F6EECF244321}">
                    <p14:modId xmlns:p14="http://schemas.microsoft.com/office/powerpoint/2010/main" val="1736318323"/>
                  </p:ext>
                </p:extLst>
              </p:nvPr>
            </p:nvGraphicFramePr>
            <p:xfrm>
              <a:off x="6408173" y="2686733"/>
              <a:ext cx="4406494" cy="3799078"/>
            </p:xfrm>
            <a:graphic>
              <a:graphicData uri="http://schemas.openxmlformats.org/drawingml/2006/table">
                <a:tbl>
                  <a:tblPr firstRow="1" bandRow="1">
                    <a:tableStyleId>{5C22544A-7EE6-4342-B048-85BDC9FD1C3A}</a:tableStyleId>
                  </a:tblPr>
                  <a:tblGrid>
                    <a:gridCol w="2148009">
                      <a:extLst>
                        <a:ext uri="{9D8B030D-6E8A-4147-A177-3AD203B41FA5}">
                          <a16:colId xmlns:a16="http://schemas.microsoft.com/office/drawing/2014/main" val="928648075"/>
                        </a:ext>
                      </a:extLst>
                    </a:gridCol>
                    <a:gridCol w="2258485">
                      <a:extLst>
                        <a:ext uri="{9D8B030D-6E8A-4147-A177-3AD203B41FA5}">
                          <a16:colId xmlns:a16="http://schemas.microsoft.com/office/drawing/2014/main" val="3714956410"/>
                        </a:ext>
                      </a:extLst>
                    </a:gridCol>
                  </a:tblGrid>
                  <a:tr h="253173">
                    <a:tc>
                      <a:txBody>
                        <a:bodyPr/>
                        <a:lstStyle/>
                        <a:p>
                          <a:pPr algn="ctr" latinLnBrk="1"/>
                          <a:endParaRPr lang="ko-KR" altLang="en-US" sz="12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a:t>Original</a:t>
                          </a:r>
                          <a:endParaRPr lang="ko-KR" altLang="en-US" sz="12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34417882"/>
                      </a:ext>
                    </a:extLst>
                  </a:tr>
                  <a:tr h="370840">
                    <a:tc>
                      <a:txBody>
                        <a:bodyPr/>
                        <a:lstStyle/>
                        <a:p>
                          <a:pPr algn="ctr" latinLnBrk="1"/>
                          <a:r>
                            <a:rPr lang="en-US" altLang="ko-KR" sz="1200"/>
                            <a:t>Nat. emittance @ 4 GeV </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7.8396 nm</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620980"/>
                      </a:ext>
                    </a:extLst>
                  </a:tr>
                  <a:tr h="370840">
                    <a:tc>
                      <a:txBody>
                        <a:bodyPr/>
                        <a:lstStyle/>
                        <a:p>
                          <a:pPr algn="ctr" latinLnBrk="1"/>
                          <a:r>
                            <a:rPr lang="en-US" altLang="ko-KR" sz="1200"/>
                            <a:t>Tune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19.226, 13.165</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412231"/>
                      </a:ext>
                    </a:extLst>
                  </a:tr>
                  <a:tr h="370840">
                    <a:tc>
                      <a:txBody>
                        <a:bodyPr/>
                        <a:lstStyle/>
                        <a:p>
                          <a:pPr algn="ctr" latinLnBrk="1"/>
                          <a:r>
                            <a:rPr lang="en-US" altLang="ko-KR" sz="1200"/>
                            <a:t>Momentum</a:t>
                          </a:r>
                          <a:r>
                            <a:rPr lang="ko-KR" altLang="en-US" sz="1200"/>
                            <a:t> </a:t>
                          </a:r>
                          <a:r>
                            <a:rPr lang="en-US" altLang="ko-KR" sz="1200"/>
                            <a:t>compaction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9.3258e-04</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492990"/>
                      </a:ext>
                    </a:extLst>
                  </a:tr>
                  <a:tr h="370840">
                    <a:tc>
                      <a:txBody>
                        <a:bodyPr/>
                        <a:lstStyle/>
                        <a:p>
                          <a:pPr algn="ctr" latinLnBrk="1"/>
                          <a:r>
                            <a:rPr lang="en-US" altLang="ko-KR" sz="1200"/>
                            <a:t>Nat. chromaticity</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-27.1, -18.2</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743188"/>
                      </a:ext>
                    </a:extLst>
                  </a:tr>
                  <a:tr h="370840">
                    <a:tc>
                      <a:txBody>
                        <a:bodyPr/>
                        <a:lstStyle/>
                        <a:p>
                          <a:pPr algn="ctr" latinLnBrk="1"/>
                          <a:r>
                            <a:rPr lang="en-US" altLang="ko-KR" sz="1200"/>
                            <a:t>Jx</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1.4629</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292320"/>
                      </a:ext>
                    </a:extLst>
                  </a:tr>
                  <a:tr h="370840">
                    <a:tc>
                      <a:txBody>
                        <a:bodyPr/>
                        <a:lstStyle/>
                        <a:p>
                          <a:pPr algn="ctr" latinLnBrk="1"/>
                          <a:r>
                            <a:rPr lang="en-US" altLang="ko-KR" sz="1200"/>
                            <a:t>Energy spread @ 4 GeV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1.06e-03</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403286"/>
                      </a:ext>
                    </a:extLst>
                  </a:tr>
                  <a:tr h="370840">
                    <a:tc>
                      <a:txBody>
                        <a:bodyPr/>
                        <a:lstStyle/>
                        <a:p>
                          <a:pPr algn="ctr" latinLnBrk="1"/>
                          <a:r>
                            <a:rPr lang="en-US" altLang="ko-KR" sz="1200"/>
                            <a:t>Bunch length @ 4 GeV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11.1 mm</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882675"/>
                      </a:ext>
                    </a:extLst>
                  </a:tr>
                  <a:tr h="370840">
                    <a:tc>
                      <a:txBody>
                        <a:bodyPr/>
                        <a:lstStyle/>
                        <a:p>
                          <a:pPr algn="ctr" latinLnBrk="1"/>
                          <a:r>
                            <a:rPr lang="en-US" altLang="ko-KR" sz="1200"/>
                            <a:t>Energy loss per turn</a:t>
                          </a:r>
                        </a:p>
                        <a:p>
                          <a:pPr algn="ctr" latinLnBrk="1"/>
                          <a:r>
                            <a:rPr lang="en-US" altLang="ko-KR" sz="1200"/>
                            <a:t> @ 4 GeV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1.6709 MeV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057452"/>
                      </a:ext>
                    </a:extLst>
                  </a:tr>
                  <a:tr h="370840">
                    <a:tc>
                      <a:txBody>
                        <a:bodyPr/>
                        <a:lstStyle/>
                        <a:p>
                          <a:pPr algn="ctr" latinLnBrk="1"/>
                          <a:r>
                            <a:rPr lang="en-US" altLang="ko-KR" sz="1200" dirty="0"/>
                            <a:t>Beta-functions at injection point</a:t>
                          </a:r>
                          <a:r>
                            <a:rPr lang="en-US" altLang="ko-KR" sz="1200" baseline="0" dirty="0"/>
                            <a:t> (m) </a:t>
                          </a:r>
                          <a:r>
                            <a:rPr lang="en-US" altLang="ko-KR" sz="1200" dirty="0"/>
                            <a:t>(</a:t>
                          </a:r>
                          <a14:m>
                            <m:oMath xmlns:m="http://schemas.openxmlformats.org/officeDocument/2006/math">
                              <m:sSub>
                                <m:sSubPr>
                                  <m:ctrlPr>
                                    <a:rPr lang="en-US" altLang="ko-KR" sz="1200" i="1" smtClean="0">
                                      <a:latin typeface="Cambria Math" panose="02040503050406030204" pitchFamily="18" charset="0"/>
                                    </a:rPr>
                                  </m:ctrlPr>
                                </m:sSubPr>
                                <m:e>
                                  <m:r>
                                    <a:rPr lang="ko-KR" altLang="en-US" sz="1200" i="1" smtClean="0">
                                      <a:latin typeface="Cambria Math" panose="02040503050406030204" pitchFamily="18" charset="0"/>
                                    </a:rPr>
                                    <m:t>𝛽</m:t>
                                  </m:r>
                                </m:e>
                                <m:sub>
                                  <m:r>
                                    <a:rPr lang="en-US" altLang="ko-KR" sz="1200" b="0" i="1" smtClean="0">
                                      <a:latin typeface="Cambria Math" panose="02040503050406030204" pitchFamily="18" charset="0"/>
                                    </a:rPr>
                                    <m:t>𝑥</m:t>
                                  </m:r>
                                </m:sub>
                              </m:sSub>
                            </m:oMath>
                          </a14:m>
                          <a:r>
                            <a:rPr lang="en-US" altLang="ko-KR" sz="1200" dirty="0"/>
                            <a:t> , </a:t>
                          </a:r>
                          <a14:m>
                            <m:oMath xmlns:m="http://schemas.openxmlformats.org/officeDocument/2006/math">
                              <m:sSub>
                                <m:sSubPr>
                                  <m:ctrlPr>
                                    <a:rPr lang="en-US" altLang="ko-KR" sz="1200" i="1" smtClean="0">
                                      <a:latin typeface="Cambria Math" panose="02040503050406030204" pitchFamily="18" charset="0"/>
                                    </a:rPr>
                                  </m:ctrlPr>
                                </m:sSubPr>
                                <m:e>
                                  <m:r>
                                    <a:rPr lang="ko-KR" altLang="en-US" sz="1200" i="1" smtClean="0">
                                      <a:latin typeface="Cambria Math" panose="02040503050406030204" pitchFamily="18" charset="0"/>
                                    </a:rPr>
                                    <m:t>𝛽</m:t>
                                  </m:r>
                                </m:e>
                                <m:sub>
                                  <m:r>
                                    <a:rPr lang="en-US" altLang="ko-KR" sz="1200" b="0" i="1" smtClean="0">
                                      <a:latin typeface="Cambria Math" panose="02040503050406030204" pitchFamily="18" charset="0"/>
                                    </a:rPr>
                                    <m:t>𝑦</m:t>
                                  </m:r>
                                </m:sub>
                              </m:sSub>
                            </m:oMath>
                          </a14:m>
                          <a:r>
                            <a:rPr lang="en-US" altLang="ko-KR" sz="1200" dirty="0"/>
                            <a:t>, </a:t>
                          </a:r>
                          <a14:m>
                            <m:oMath xmlns:m="http://schemas.openxmlformats.org/officeDocument/2006/math">
                              <m:sSub>
                                <m:sSubPr>
                                  <m:ctrlPr>
                                    <a:rPr lang="en-US" altLang="ko-KR" sz="1200" i="1" smtClean="0">
                                      <a:latin typeface="Cambria Math" panose="02040503050406030204" pitchFamily="18" charset="0"/>
                                    </a:rPr>
                                  </m:ctrlPr>
                                </m:sSubPr>
                                <m:e>
                                  <m:r>
                                    <a:rPr lang="ko-KR" altLang="en-US" sz="1200" i="1" smtClean="0">
                                      <a:latin typeface="Cambria Math" panose="02040503050406030204" pitchFamily="18" charset="0"/>
                                    </a:rPr>
                                    <m:t>𝜂</m:t>
                                  </m:r>
                                </m:e>
                                <m:sub>
                                  <m:r>
                                    <a:rPr lang="en-US" altLang="ko-KR" sz="1200" b="0" i="1" smtClean="0">
                                      <a:latin typeface="Cambria Math" panose="02040503050406030204" pitchFamily="18" charset="0"/>
                                    </a:rPr>
                                    <m:t>𝑥</m:t>
                                  </m:r>
                                </m:sub>
                              </m:sSub>
                            </m:oMath>
                          </a14:m>
                          <a:r>
                            <a:rPr lang="en-US" altLang="ko-KR" sz="1200" dirty="0"/>
                            <a:t>  )</a:t>
                          </a:r>
                          <a:endParaRPr lang="ko-KR"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14.664 , 2.9816, 0.0810</a:t>
                          </a:r>
                          <a:endParaRPr lang="ko-KR"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27383"/>
                      </a:ext>
                    </a:extLst>
                  </a:tr>
                </a:tbl>
              </a:graphicData>
            </a:graphic>
          </p:graphicFrame>
        </mc:Choice>
        <mc:Fallback>
          <p:graphicFrame>
            <p:nvGraphicFramePr>
              <p:cNvPr id="4" name="표 3">
                <a:extLst>
                  <a:ext uri="{FF2B5EF4-FFF2-40B4-BE49-F238E27FC236}">
                    <a16:creationId xmlns:a16="http://schemas.microsoft.com/office/drawing/2014/main" id="{A7E912DC-AA7A-41C5-9141-EA10CD4974B7}"/>
                  </a:ext>
                </a:extLst>
              </p:cNvPr>
              <p:cNvGraphicFramePr>
                <a:graphicFrameLocks noGrp="1"/>
              </p:cNvGraphicFramePr>
              <p:nvPr>
                <p:extLst>
                  <p:ext uri="{D42A27DB-BD31-4B8C-83A1-F6EECF244321}">
                    <p14:modId xmlns:p14="http://schemas.microsoft.com/office/powerpoint/2010/main" val="1736318323"/>
                  </p:ext>
                </p:extLst>
              </p:nvPr>
            </p:nvGraphicFramePr>
            <p:xfrm>
              <a:off x="6408173" y="2686733"/>
              <a:ext cx="4406494" cy="3799078"/>
            </p:xfrm>
            <a:graphic>
              <a:graphicData uri="http://schemas.openxmlformats.org/drawingml/2006/table">
                <a:tbl>
                  <a:tblPr firstRow="1" bandRow="1">
                    <a:tableStyleId>{5C22544A-7EE6-4342-B048-85BDC9FD1C3A}</a:tableStyleId>
                  </a:tblPr>
                  <a:tblGrid>
                    <a:gridCol w="2148009">
                      <a:extLst>
                        <a:ext uri="{9D8B030D-6E8A-4147-A177-3AD203B41FA5}">
                          <a16:colId xmlns:a16="http://schemas.microsoft.com/office/drawing/2014/main" val="928648075"/>
                        </a:ext>
                      </a:extLst>
                    </a:gridCol>
                    <a:gridCol w="2258485">
                      <a:extLst>
                        <a:ext uri="{9D8B030D-6E8A-4147-A177-3AD203B41FA5}">
                          <a16:colId xmlns:a16="http://schemas.microsoft.com/office/drawing/2014/main" val="3714956410"/>
                        </a:ext>
                      </a:extLst>
                    </a:gridCol>
                  </a:tblGrid>
                  <a:tr h="274320">
                    <a:tc>
                      <a:txBody>
                        <a:bodyPr/>
                        <a:lstStyle/>
                        <a:p>
                          <a:pPr algn="ctr" latinLnBrk="1"/>
                          <a:endParaRPr lang="ko-KR" altLang="en-US" sz="12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a:t>Original</a:t>
                          </a:r>
                          <a:endParaRPr lang="ko-KR" altLang="en-US" sz="12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34417882"/>
                      </a:ext>
                    </a:extLst>
                  </a:tr>
                  <a:tr h="370840">
                    <a:tc>
                      <a:txBody>
                        <a:bodyPr/>
                        <a:lstStyle/>
                        <a:p>
                          <a:pPr algn="ctr" latinLnBrk="1"/>
                          <a:r>
                            <a:rPr lang="en-US" altLang="ko-KR" sz="1200"/>
                            <a:t>Nat. emittance @ 4 GeV </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7.8396 nm</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620980"/>
                      </a:ext>
                    </a:extLst>
                  </a:tr>
                  <a:tr h="370840">
                    <a:tc>
                      <a:txBody>
                        <a:bodyPr/>
                        <a:lstStyle/>
                        <a:p>
                          <a:pPr algn="ctr" latinLnBrk="1"/>
                          <a:r>
                            <a:rPr lang="en-US" altLang="ko-KR" sz="1200"/>
                            <a:t>Tune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19.226, 13.165</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412231"/>
                      </a:ext>
                    </a:extLst>
                  </a:tr>
                  <a:tr h="370840">
                    <a:tc>
                      <a:txBody>
                        <a:bodyPr/>
                        <a:lstStyle/>
                        <a:p>
                          <a:pPr algn="ctr" latinLnBrk="1"/>
                          <a:r>
                            <a:rPr lang="en-US" altLang="ko-KR" sz="1200"/>
                            <a:t>Momentum</a:t>
                          </a:r>
                          <a:r>
                            <a:rPr lang="ko-KR" altLang="en-US" sz="1200"/>
                            <a:t> </a:t>
                          </a:r>
                          <a:r>
                            <a:rPr lang="en-US" altLang="ko-KR" sz="1200"/>
                            <a:t>compaction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9.3258e-04</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492990"/>
                      </a:ext>
                    </a:extLst>
                  </a:tr>
                  <a:tr h="370840">
                    <a:tc>
                      <a:txBody>
                        <a:bodyPr/>
                        <a:lstStyle/>
                        <a:p>
                          <a:pPr algn="ctr" latinLnBrk="1"/>
                          <a:r>
                            <a:rPr lang="en-US" altLang="ko-KR" sz="1200"/>
                            <a:t>Nat. chromaticity</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-27.1, -18.2</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743188"/>
                      </a:ext>
                    </a:extLst>
                  </a:tr>
                  <a:tr h="370840">
                    <a:tc>
                      <a:txBody>
                        <a:bodyPr/>
                        <a:lstStyle/>
                        <a:p>
                          <a:pPr algn="ctr" latinLnBrk="1"/>
                          <a:r>
                            <a:rPr lang="en-US" altLang="ko-KR" sz="1200"/>
                            <a:t>Jx</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1.4629</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292320"/>
                      </a:ext>
                    </a:extLst>
                  </a:tr>
                  <a:tr h="370840">
                    <a:tc>
                      <a:txBody>
                        <a:bodyPr/>
                        <a:lstStyle/>
                        <a:p>
                          <a:pPr algn="ctr" latinLnBrk="1"/>
                          <a:r>
                            <a:rPr lang="en-US" altLang="ko-KR" sz="1200"/>
                            <a:t>Energy spread @ 4 GeV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1.06e-03</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403286"/>
                      </a:ext>
                    </a:extLst>
                  </a:tr>
                  <a:tr h="370840">
                    <a:tc>
                      <a:txBody>
                        <a:bodyPr/>
                        <a:lstStyle/>
                        <a:p>
                          <a:pPr algn="ctr" latinLnBrk="1"/>
                          <a:r>
                            <a:rPr lang="en-US" altLang="ko-KR" sz="1200"/>
                            <a:t>Bunch length @ 4 GeV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11.1 mm</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882675"/>
                      </a:ext>
                    </a:extLst>
                  </a:tr>
                  <a:tr h="457200">
                    <a:tc>
                      <a:txBody>
                        <a:bodyPr/>
                        <a:lstStyle/>
                        <a:p>
                          <a:pPr algn="ctr" latinLnBrk="1"/>
                          <a:r>
                            <a:rPr lang="en-US" altLang="ko-KR" sz="1200"/>
                            <a:t>Energy loss per turn</a:t>
                          </a:r>
                        </a:p>
                        <a:p>
                          <a:pPr algn="ctr" latinLnBrk="1"/>
                          <a:r>
                            <a:rPr lang="en-US" altLang="ko-KR" sz="1200"/>
                            <a:t> @ 4 GeV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a:t>1.6709 MeV</a:t>
                          </a:r>
                          <a:endParaRPr lang="ko-KR"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057452"/>
                      </a:ext>
                    </a:extLst>
                  </a:tr>
                  <a:tr h="471678">
                    <a:tc>
                      <a:txBody>
                        <a:bodyPr/>
                        <a:lstStyle/>
                        <a:p>
                          <a:endParaRPr lang="ko-K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3" t="-710390" r="-105666" b="-6494"/>
                          </a:stretch>
                        </a:blipFill>
                      </a:tcPr>
                    </a:tc>
                    <a:tc>
                      <a:txBody>
                        <a:bodyPr/>
                        <a:lstStyle/>
                        <a:p>
                          <a:pPr algn="ctr" latinLnBrk="1"/>
                          <a:r>
                            <a:rPr lang="en-US" altLang="ko-KR" sz="1200" dirty="0"/>
                            <a:t>14.664 , 2.9816, 0.0810</a:t>
                          </a:r>
                          <a:endParaRPr lang="ko-KR"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27383"/>
                      </a:ext>
                    </a:extLst>
                  </a:tr>
                </a:tbl>
              </a:graphicData>
            </a:graphic>
          </p:graphicFrame>
        </mc:Fallback>
      </mc:AlternateContent>
      <p:sp>
        <p:nvSpPr>
          <p:cNvPr id="6" name="TextBox 5">
            <a:extLst>
              <a:ext uri="{FF2B5EF4-FFF2-40B4-BE49-F238E27FC236}">
                <a16:creationId xmlns:a16="http://schemas.microsoft.com/office/drawing/2014/main" id="{B59A2E72-7721-44EB-A92C-D8884CDBE602}"/>
              </a:ext>
            </a:extLst>
          </p:cNvPr>
          <p:cNvSpPr txBox="1"/>
          <p:nvPr/>
        </p:nvSpPr>
        <p:spPr>
          <a:xfrm>
            <a:off x="6190656" y="372189"/>
            <a:ext cx="5709424" cy="1815882"/>
          </a:xfrm>
          <a:prstGeom prst="rect">
            <a:avLst/>
          </a:prstGeom>
          <a:noFill/>
        </p:spPr>
        <p:txBody>
          <a:bodyPr wrap="square" rtlCol="0">
            <a:spAutoFit/>
          </a:bodyPr>
          <a:lstStyle/>
          <a:p>
            <a:r>
              <a:rPr lang="en-US" altLang="ko-KR" sz="1600" b="1" dirty="0"/>
              <a:t>Booster design consideration</a:t>
            </a:r>
          </a:p>
          <a:p>
            <a:pPr marL="285750" indent="-285750">
              <a:buFont typeface="Wingdings" panose="05000000000000000000" pitchFamily="2" charset="2"/>
              <a:buChar char="Ø"/>
            </a:pPr>
            <a:r>
              <a:rPr lang="en-US" altLang="ko-KR" sz="1600" dirty="0"/>
              <a:t>BR shares same tunnel wall with SR</a:t>
            </a:r>
          </a:p>
          <a:p>
            <a:pPr marL="285750" indent="-285750">
              <a:buFont typeface="Wingdings" panose="05000000000000000000" pitchFamily="2" charset="2"/>
              <a:buChar char="Ø"/>
            </a:pPr>
            <a:r>
              <a:rPr lang="en-US" altLang="ko-KR" sz="1600" dirty="0"/>
              <a:t>BR also has racetrack shape</a:t>
            </a:r>
          </a:p>
          <a:p>
            <a:pPr marL="285750" indent="-285750">
              <a:buFont typeface="Wingdings" panose="05000000000000000000" pitchFamily="2" charset="2"/>
              <a:buChar char="Ø"/>
            </a:pPr>
            <a:r>
              <a:rPr lang="en-US" altLang="ko-KR" sz="1600" dirty="0"/>
              <a:t>56 FODO unit cells  + 4 racetrack matching cells</a:t>
            </a:r>
          </a:p>
          <a:p>
            <a:pPr marL="285750" indent="-285750">
              <a:buFont typeface="Wingdings" panose="05000000000000000000" pitchFamily="2" charset="2"/>
              <a:buChar char="Ø"/>
            </a:pPr>
            <a:r>
              <a:rPr lang="en-US" altLang="ko-KR" sz="1600" dirty="0"/>
              <a:t>Distance from SR orbit to BR orbit is (almost) constant for any longitudinal position </a:t>
            </a:r>
          </a:p>
          <a:p>
            <a:pPr marL="285750" indent="-285750">
              <a:buFont typeface="Wingdings" panose="05000000000000000000" pitchFamily="2" charset="2"/>
              <a:buChar char="Ø"/>
            </a:pPr>
            <a:r>
              <a:rPr lang="en-US" altLang="ko-KR" sz="1600" dirty="0"/>
              <a:t>Large dynamic aperture</a:t>
            </a:r>
          </a:p>
        </p:txBody>
      </p:sp>
    </p:spTree>
    <p:extLst>
      <p:ext uri="{BB962C8B-B14F-4D97-AF65-F5344CB8AC3E}">
        <p14:creationId xmlns:p14="http://schemas.microsoft.com/office/powerpoint/2010/main" val="100035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400" b="1" dirty="0">
                <a:solidFill>
                  <a:schemeClr val="tx2"/>
                </a:solidFill>
                <a:cs typeface="Verdana" panose="020B0604030504040204" pitchFamily="34" charset="0"/>
              </a:rPr>
              <a:t>Comparison Compute RDT function between MATLAB and Python</a:t>
            </a:r>
            <a:endParaRPr lang="ko-KR" altLang="en-US" sz="240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1" name="TextBox 10">
            <a:extLst>
              <a:ext uri="{FF2B5EF4-FFF2-40B4-BE49-F238E27FC236}">
                <a16:creationId xmlns:a16="http://schemas.microsoft.com/office/drawing/2014/main" id="{2CCBD0DB-7563-4DD8-8445-D81340A24252}"/>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RDT value</a:t>
            </a:r>
            <a:r>
              <a:rPr lang="ko-KR" altLang="en-US" sz="1920" b="1" dirty="0">
                <a:solidFill>
                  <a:schemeClr val="bg2">
                    <a:lumMod val="50000"/>
                  </a:schemeClr>
                </a:solidFill>
                <a:cs typeface="Ebrima" panose="02000000000000000000" pitchFamily="2" charset="0"/>
              </a:rPr>
              <a:t> </a:t>
            </a:r>
            <a:r>
              <a:rPr lang="en-US" altLang="ko-KR" sz="1920" b="1" dirty="0">
                <a:solidFill>
                  <a:schemeClr val="bg2">
                    <a:lumMod val="50000"/>
                  </a:schemeClr>
                </a:solidFill>
                <a:cs typeface="Ebrima" panose="02000000000000000000" pitchFamily="2" charset="0"/>
              </a:rPr>
              <a:t>comparison</a:t>
            </a:r>
            <a:endParaRPr lang="ko-KR" altLang="en-US" sz="1920" b="1" dirty="0">
              <a:solidFill>
                <a:schemeClr val="bg2">
                  <a:lumMod val="50000"/>
                </a:schemeClr>
              </a:solidFill>
              <a:cs typeface="Ebrima" panose="02000000000000000000" pitchFamily="2" charset="0"/>
            </a:endParaRPr>
          </a:p>
        </p:txBody>
      </p:sp>
      <p:pic>
        <p:nvPicPr>
          <p:cNvPr id="10" name="그림 9">
            <a:extLst>
              <a:ext uri="{FF2B5EF4-FFF2-40B4-BE49-F238E27FC236}">
                <a16:creationId xmlns:a16="http://schemas.microsoft.com/office/drawing/2014/main" id="{F8570AF1-27DF-4C4F-B0F0-32239C0BFCA0}"/>
              </a:ext>
            </a:extLst>
          </p:cNvPr>
          <p:cNvPicPr>
            <a:picLocks noChangeAspect="1"/>
          </p:cNvPicPr>
          <p:nvPr/>
        </p:nvPicPr>
        <p:blipFill>
          <a:blip r:embed="rId3"/>
          <a:stretch>
            <a:fillRect/>
          </a:stretch>
        </p:blipFill>
        <p:spPr>
          <a:xfrm>
            <a:off x="6352700" y="1462955"/>
            <a:ext cx="5252825" cy="3407238"/>
          </a:xfrm>
          <a:prstGeom prst="rect">
            <a:avLst/>
          </a:prstGeom>
        </p:spPr>
      </p:pic>
      <mc:AlternateContent xmlns:mc="http://schemas.openxmlformats.org/markup-compatibility/2006">
        <mc:Choice xmlns:a14="http://schemas.microsoft.com/office/drawing/2010/main" Requires="a14">
          <p:graphicFrame>
            <p:nvGraphicFramePr>
              <p:cNvPr id="13" name="표 12">
                <a:extLst>
                  <a:ext uri="{FF2B5EF4-FFF2-40B4-BE49-F238E27FC236}">
                    <a16:creationId xmlns:a16="http://schemas.microsoft.com/office/drawing/2014/main" id="{1E6C3CD8-1FAD-4D7B-B6B3-9854DCA62CFD}"/>
                  </a:ext>
                </a:extLst>
              </p:cNvPr>
              <p:cNvGraphicFramePr>
                <a:graphicFrameLocks noGrp="1"/>
              </p:cNvGraphicFramePr>
              <p:nvPr>
                <p:extLst>
                  <p:ext uri="{D42A27DB-BD31-4B8C-83A1-F6EECF244321}">
                    <p14:modId xmlns:p14="http://schemas.microsoft.com/office/powerpoint/2010/main" val="324508386"/>
                  </p:ext>
                </p:extLst>
              </p:nvPr>
            </p:nvGraphicFramePr>
            <p:xfrm>
              <a:off x="3146552" y="5104380"/>
              <a:ext cx="5329383" cy="1364831"/>
            </p:xfrm>
            <a:graphic>
              <a:graphicData uri="http://schemas.openxmlformats.org/drawingml/2006/table">
                <a:tbl>
                  <a:tblPr firstRow="1" bandRow="1">
                    <a:tableStyleId>{5C22544A-7EE6-4342-B048-85BDC9FD1C3A}</a:tableStyleId>
                  </a:tblPr>
                  <a:tblGrid>
                    <a:gridCol w="2433443">
                      <a:extLst>
                        <a:ext uri="{9D8B030D-6E8A-4147-A177-3AD203B41FA5}">
                          <a16:colId xmlns:a16="http://schemas.microsoft.com/office/drawing/2014/main" val="1554671172"/>
                        </a:ext>
                      </a:extLst>
                    </a:gridCol>
                    <a:gridCol w="1447970">
                      <a:extLst>
                        <a:ext uri="{9D8B030D-6E8A-4147-A177-3AD203B41FA5}">
                          <a16:colId xmlns:a16="http://schemas.microsoft.com/office/drawing/2014/main" val="4026980267"/>
                        </a:ext>
                      </a:extLst>
                    </a:gridCol>
                    <a:gridCol w="1447970">
                      <a:extLst>
                        <a:ext uri="{9D8B030D-6E8A-4147-A177-3AD203B41FA5}">
                          <a16:colId xmlns:a16="http://schemas.microsoft.com/office/drawing/2014/main" val="3331858415"/>
                        </a:ext>
                      </a:extLst>
                    </a:gridCol>
                  </a:tblGrid>
                  <a:tr h="367484">
                    <a:tc>
                      <a:txBody>
                        <a:bodyPr/>
                        <a:lstStyle/>
                        <a:p>
                          <a:pPr algn="ctr" latinLnBrk="1"/>
                          <a:r>
                            <a:rPr lang="en-US" altLang="ko-KR" sz="1200" dirty="0"/>
                            <a:t>ADTS</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dirty="0"/>
                            <a:t>MATLAB</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dirty="0"/>
                            <a:t>Python</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89869481"/>
                      </a:ext>
                    </a:extLst>
                  </a:tr>
                  <a:tr h="332449">
                    <a:tc>
                      <a:txBody>
                        <a:bodyPr/>
                        <a:lstStyle/>
                        <a:p>
                          <a:pPr algn="ctr" latinLnBrk="1"/>
                          <a14:m>
                            <m:oMathPara xmlns:m="http://schemas.openxmlformats.org/officeDocument/2006/math">
                              <m:oMathParaPr>
                                <m:jc m:val="centerGroup"/>
                              </m:oMathParaPr>
                              <m:oMath xmlns:m="http://schemas.openxmlformats.org/officeDocument/2006/math">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𝑥</m:t>
                                    </m:r>
                                  </m:sub>
                                </m:sSub>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𝐽</m:t>
                                    </m:r>
                                  </m:e>
                                  <m:sub>
                                    <m:r>
                                      <a:rPr lang="en-US" altLang="ko-KR" sz="1200" b="0" i="1" smtClean="0">
                                        <a:latin typeface="Cambria Math" panose="02040503050406030204" pitchFamily="18" charset="0"/>
                                      </a:rPr>
                                      <m:t>𝑥</m:t>
                                    </m:r>
                                  </m:sub>
                                </m:sSub>
                              </m:oMath>
                            </m:oMathPara>
                          </a14:m>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1.727e+4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1.722e+4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424262"/>
                      </a:ext>
                    </a:extLst>
                  </a:tr>
                  <a:tr h="332449">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𝑥</m:t>
                                    </m:r>
                                  </m:sub>
                                </m:sSub>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𝐽</m:t>
                                    </m:r>
                                  </m:e>
                                  <m:sub>
                                    <m:r>
                                      <a:rPr lang="en-US" altLang="ko-KR" sz="1200" b="0" i="1" smtClean="0">
                                        <a:latin typeface="Cambria Math" panose="02040503050406030204" pitchFamily="18" charset="0"/>
                                      </a:rPr>
                                      <m:t>𝑦</m:t>
                                    </m:r>
                                  </m:sub>
                                </m:sSub>
                              </m:oMath>
                            </m:oMathPara>
                          </a14:m>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1.025e+4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1.0123e+4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691175"/>
                      </a:ext>
                    </a:extLst>
                  </a:tr>
                  <a:tr h="332449">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𝜈</m:t>
                                    </m:r>
                                  </m:e>
                                  <m:sub>
                                    <m:r>
                                      <a:rPr lang="en-US" altLang="ko-KR" sz="1200" b="0" i="1" smtClean="0">
                                        <a:latin typeface="Cambria Math" panose="02040503050406030204" pitchFamily="18" charset="0"/>
                                      </a:rPr>
                                      <m:t>𝑦</m:t>
                                    </m:r>
                                  </m:sub>
                                </m:sSub>
                                <m:r>
                                  <a:rPr lang="en-US" altLang="ko-KR" sz="1200" b="0" i="1" smtClean="0">
                                    <a:latin typeface="Cambria Math" panose="02040503050406030204" pitchFamily="18" charset="0"/>
                                  </a:rPr>
                                  <m:t>/</m:t>
                                </m:r>
                                <m:r>
                                  <a:rPr lang="en-US" altLang="ko-KR" sz="1200" b="0" i="1" smtClean="0">
                                    <a:latin typeface="Cambria Math" panose="02040503050406030204" pitchFamily="18" charset="0"/>
                                  </a:rPr>
                                  <m:t>𝑑</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𝐽</m:t>
                                    </m:r>
                                  </m:e>
                                  <m:sub>
                                    <m:r>
                                      <a:rPr lang="en-US" altLang="ko-KR" sz="1200" b="0" i="1" smtClean="0">
                                        <a:latin typeface="Cambria Math" panose="02040503050406030204" pitchFamily="18" charset="0"/>
                                      </a:rPr>
                                      <m:t>𝑦</m:t>
                                    </m:r>
                                  </m:sub>
                                </m:sSub>
                              </m:oMath>
                            </m:oMathPara>
                          </a14:m>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-7.3087e+4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-7.3130e+4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39953"/>
                      </a:ext>
                    </a:extLst>
                  </a:tr>
                </a:tbl>
              </a:graphicData>
            </a:graphic>
          </p:graphicFrame>
        </mc:Choice>
        <mc:Fallback>
          <p:graphicFrame>
            <p:nvGraphicFramePr>
              <p:cNvPr id="13" name="표 12">
                <a:extLst>
                  <a:ext uri="{FF2B5EF4-FFF2-40B4-BE49-F238E27FC236}">
                    <a16:creationId xmlns:a16="http://schemas.microsoft.com/office/drawing/2014/main" id="{1E6C3CD8-1FAD-4D7B-B6B3-9854DCA62CFD}"/>
                  </a:ext>
                </a:extLst>
              </p:cNvPr>
              <p:cNvGraphicFramePr>
                <a:graphicFrameLocks noGrp="1"/>
              </p:cNvGraphicFramePr>
              <p:nvPr>
                <p:extLst>
                  <p:ext uri="{D42A27DB-BD31-4B8C-83A1-F6EECF244321}">
                    <p14:modId xmlns:p14="http://schemas.microsoft.com/office/powerpoint/2010/main" val="324508386"/>
                  </p:ext>
                </p:extLst>
              </p:nvPr>
            </p:nvGraphicFramePr>
            <p:xfrm>
              <a:off x="3146552" y="5104380"/>
              <a:ext cx="5329383" cy="1364831"/>
            </p:xfrm>
            <a:graphic>
              <a:graphicData uri="http://schemas.openxmlformats.org/drawingml/2006/table">
                <a:tbl>
                  <a:tblPr firstRow="1" bandRow="1">
                    <a:tableStyleId>{5C22544A-7EE6-4342-B048-85BDC9FD1C3A}</a:tableStyleId>
                  </a:tblPr>
                  <a:tblGrid>
                    <a:gridCol w="2433443">
                      <a:extLst>
                        <a:ext uri="{9D8B030D-6E8A-4147-A177-3AD203B41FA5}">
                          <a16:colId xmlns:a16="http://schemas.microsoft.com/office/drawing/2014/main" val="1554671172"/>
                        </a:ext>
                      </a:extLst>
                    </a:gridCol>
                    <a:gridCol w="1447970">
                      <a:extLst>
                        <a:ext uri="{9D8B030D-6E8A-4147-A177-3AD203B41FA5}">
                          <a16:colId xmlns:a16="http://schemas.microsoft.com/office/drawing/2014/main" val="4026980267"/>
                        </a:ext>
                      </a:extLst>
                    </a:gridCol>
                    <a:gridCol w="1447970">
                      <a:extLst>
                        <a:ext uri="{9D8B030D-6E8A-4147-A177-3AD203B41FA5}">
                          <a16:colId xmlns:a16="http://schemas.microsoft.com/office/drawing/2014/main" val="3331858415"/>
                        </a:ext>
                      </a:extLst>
                    </a:gridCol>
                  </a:tblGrid>
                  <a:tr h="367484">
                    <a:tc>
                      <a:txBody>
                        <a:bodyPr/>
                        <a:lstStyle/>
                        <a:p>
                          <a:pPr algn="ctr" latinLnBrk="1"/>
                          <a:r>
                            <a:rPr lang="en-US" altLang="ko-KR" sz="1200" dirty="0"/>
                            <a:t>ADTS</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dirty="0"/>
                            <a:t>MATLAB</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latinLnBrk="1"/>
                          <a:r>
                            <a:rPr lang="en-US" altLang="ko-KR" sz="1200" dirty="0"/>
                            <a:t>Python</a:t>
                          </a:r>
                          <a:endParaRPr lang="ko-KR" altLang="en-US" sz="1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89869481"/>
                      </a:ext>
                    </a:extLst>
                  </a:tr>
                  <a:tr h="332449">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50" t="-112963" r="-119250" b="-207407"/>
                          </a:stretch>
                        </a:blipFill>
                      </a:tcPr>
                    </a:tc>
                    <a:tc>
                      <a:txBody>
                        <a:bodyPr/>
                        <a:lstStyle/>
                        <a:p>
                          <a:pPr algn="ctr" latinLnBrk="1"/>
                          <a:r>
                            <a:rPr lang="en-US" altLang="ko-KR" sz="1200" dirty="0"/>
                            <a:t>1.727e+4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1.722e+4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424262"/>
                      </a:ext>
                    </a:extLst>
                  </a:tr>
                  <a:tr h="332449">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50" t="-209091" r="-119250" b="-103636"/>
                          </a:stretch>
                        </a:blipFill>
                      </a:tcPr>
                    </a:tc>
                    <a:tc>
                      <a:txBody>
                        <a:bodyPr/>
                        <a:lstStyle/>
                        <a:p>
                          <a:pPr algn="ctr" latinLnBrk="1"/>
                          <a:r>
                            <a:rPr lang="en-US" altLang="ko-KR" sz="1200" dirty="0"/>
                            <a:t>1.025e+4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1.0123e+4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691175"/>
                      </a:ext>
                    </a:extLst>
                  </a:tr>
                  <a:tr h="332449">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50" t="-309091" r="-119250" b="-3636"/>
                          </a:stretch>
                        </a:blipFill>
                      </a:tcPr>
                    </a:tc>
                    <a:tc>
                      <a:txBody>
                        <a:bodyPr/>
                        <a:lstStyle/>
                        <a:p>
                          <a:pPr algn="ctr" latinLnBrk="1"/>
                          <a:r>
                            <a:rPr lang="en-US" altLang="ko-KR" sz="1200" dirty="0"/>
                            <a:t>-7.3087e+4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dirty="0"/>
                            <a:t>-7.3130e+4</a:t>
                          </a: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39953"/>
                      </a:ext>
                    </a:extLst>
                  </a:tr>
                </a:tbl>
              </a:graphicData>
            </a:graphic>
          </p:graphicFrame>
        </mc:Fallback>
      </mc:AlternateContent>
      <p:pic>
        <p:nvPicPr>
          <p:cNvPr id="2" name="그림 1">
            <a:extLst>
              <a:ext uri="{FF2B5EF4-FFF2-40B4-BE49-F238E27FC236}">
                <a16:creationId xmlns:a16="http://schemas.microsoft.com/office/drawing/2014/main" id="{1F34C6D0-500D-4E56-9436-1D90244BF6FF}"/>
              </a:ext>
            </a:extLst>
          </p:cNvPr>
          <p:cNvPicPr>
            <a:picLocks noChangeAspect="1"/>
          </p:cNvPicPr>
          <p:nvPr/>
        </p:nvPicPr>
        <p:blipFill>
          <a:blip r:embed="rId5"/>
          <a:stretch>
            <a:fillRect/>
          </a:stretch>
        </p:blipFill>
        <p:spPr>
          <a:xfrm>
            <a:off x="1143313" y="1312737"/>
            <a:ext cx="4580529" cy="3603072"/>
          </a:xfrm>
          <a:prstGeom prst="rect">
            <a:avLst/>
          </a:prstGeom>
        </p:spPr>
      </p:pic>
    </p:spTree>
    <p:extLst>
      <p:ext uri="{BB962C8B-B14F-4D97-AF65-F5344CB8AC3E}">
        <p14:creationId xmlns:p14="http://schemas.microsoft.com/office/powerpoint/2010/main" val="204378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그림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586" y="1884439"/>
            <a:ext cx="280526" cy="302104"/>
          </a:xfrm>
          <a:prstGeom prst="rect">
            <a:avLst/>
          </a:prstGeom>
        </p:spPr>
      </p:pic>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dirty="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64228" y="580723"/>
            <a:ext cx="4591050"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Variables of MOGA simulations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CF70DC-EB2A-4B8E-8330-8EC03E32EAFA}"/>
                  </a:ext>
                </a:extLst>
              </p:cNvPr>
              <p:cNvSpPr txBox="1"/>
              <p:nvPr/>
            </p:nvSpPr>
            <p:spPr>
              <a:xfrm>
                <a:off x="7854437" y="1437873"/>
                <a:ext cx="3546335" cy="2800767"/>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Variables :</a:t>
                </a:r>
              </a:p>
              <a:p>
                <a:pPr marL="342900" indent="-342900">
                  <a:buFont typeface="+mj-lt"/>
                  <a:buAutoNum type="arabicPeriod"/>
                </a:pPr>
                <a14:m>
                  <m:oMath xmlns:m="http://schemas.openxmlformats.org/officeDocument/2006/math">
                    <m:r>
                      <a:rPr lang="en-US" altLang="ko-KR" sz="1600" dirty="0">
                        <a:latin typeface="Cambria Math" panose="02040503050406030204" pitchFamily="18" charset="0"/>
                      </a:rPr>
                      <m:t>1.2727</m:t>
                    </m:r>
                    <m:r>
                      <a:rPr lang="en-US" altLang="ko-KR" sz="1600" b="0" i="0" dirty="0" smtClean="0">
                        <a:latin typeface="Cambria Math" panose="02040503050406030204" pitchFamily="18" charset="0"/>
                      </a:rPr>
                      <m:t>   &lt;   </m:t>
                    </m:r>
                    <m:r>
                      <m:rPr>
                        <m:sty m:val="p"/>
                      </m:rPr>
                      <a:rPr lang="en-US" altLang="ko-KR" sz="1600" b="0" i="0" dirty="0" smtClean="0">
                        <a:solidFill>
                          <a:srgbClr val="E66E6E"/>
                        </a:solidFill>
                        <a:latin typeface="Cambria Math" panose="02040503050406030204" pitchFamily="18" charset="0"/>
                      </a:rPr>
                      <m:t>QF</m:t>
                    </m:r>
                    <m:r>
                      <a:rPr lang="en-US" altLang="ko-KR" sz="1600" b="0" i="0" dirty="0" smtClean="0">
                        <a:solidFill>
                          <a:srgbClr val="E66E6E"/>
                        </a:solidFill>
                        <a:latin typeface="Cambria Math" panose="02040503050406030204" pitchFamily="18" charset="0"/>
                      </a:rPr>
                      <m:t>1    &lt;</m:t>
                    </m:r>
                  </m:oMath>
                </a14:m>
                <a:r>
                  <a:rPr lang="en-US" altLang="ko-KR" sz="1600" dirty="0">
                    <a:latin typeface="Times New Roman" panose="02020603050405020304" pitchFamily="18" charset="0"/>
                    <a:cs typeface="Times New Roman" panose="02020603050405020304" pitchFamily="18" charset="0"/>
                  </a:rPr>
                  <a:t>  2.3635</a:t>
                </a:r>
              </a:p>
              <a:p>
                <a:pPr marL="342900" indent="-342900">
                  <a:buFont typeface="+mj-lt"/>
                  <a:buAutoNum type="arabicPeriod"/>
                </a:pPr>
                <a14:m>
                  <m:oMath xmlns:m="http://schemas.openxmlformats.org/officeDocument/2006/math">
                    <m:r>
                      <a:rPr lang="en-US" altLang="ko-KR" sz="1600" dirty="0">
                        <a:latin typeface="Cambria Math" panose="02040503050406030204" pitchFamily="18" charset="0"/>
                      </a:rPr>
                      <m:t>−1.6765</m:t>
                    </m:r>
                    <m:r>
                      <a:rPr lang="en-US" altLang="ko-KR" sz="1600" b="0" i="0" dirty="0" smtClean="0">
                        <a:latin typeface="Cambria Math" panose="02040503050406030204" pitchFamily="18" charset="0"/>
                      </a:rPr>
                      <m:t>&lt;   </m:t>
                    </m:r>
                    <m:r>
                      <m:rPr>
                        <m:sty m:val="p"/>
                      </m:rPr>
                      <a:rPr lang="en-US" altLang="ko-KR" sz="1600" b="0" i="0" dirty="0" smtClean="0">
                        <a:solidFill>
                          <a:srgbClr val="E66E6E"/>
                        </a:solidFill>
                        <a:latin typeface="Cambria Math" panose="02040503050406030204" pitchFamily="18" charset="0"/>
                      </a:rPr>
                      <m:t>QD</m:t>
                    </m:r>
                    <m:r>
                      <a:rPr lang="en-US" altLang="ko-KR" sz="1600" b="0" i="0" dirty="0" smtClean="0">
                        <a:solidFill>
                          <a:srgbClr val="E66E6E"/>
                        </a:solidFill>
                        <a:latin typeface="Cambria Math" panose="02040503050406030204" pitchFamily="18" charset="0"/>
                      </a:rPr>
                      <m:t>1   &lt;−0.9027</m:t>
                    </m:r>
                  </m:oMath>
                </a14:m>
                <a:endParaRPr lang="en-US" altLang="ko-KR" sz="1600" dirty="0">
                  <a:latin typeface="Times New Roman" panose="02020603050405020304" pitchFamily="18" charset="0"/>
                  <a:cs typeface="Times New Roman" panose="02020603050405020304" pitchFamily="18" charset="0"/>
                </a:endParaRPr>
              </a:p>
              <a:p>
                <a:pPr marL="342900" indent="-342900">
                  <a:buFont typeface="+mj-lt"/>
                  <a:buAutoNum type="arabicPeriod"/>
                </a:pPr>
                <a14:m>
                  <m:oMath xmlns:m="http://schemas.openxmlformats.org/officeDocument/2006/math">
                    <m:r>
                      <a:rPr lang="en-US" altLang="ko-KR" sz="1600" dirty="0">
                        <a:latin typeface="Cambria Math" panose="02040503050406030204" pitchFamily="18" charset="0"/>
                      </a:rPr>
                      <m:t>0.9888</m:t>
                    </m:r>
                    <m:r>
                      <a:rPr lang="en-US" altLang="ko-KR" sz="1600" b="0" i="0" dirty="0" smtClean="0">
                        <a:latin typeface="Cambria Math" panose="02040503050406030204" pitchFamily="18" charset="0"/>
                      </a:rPr>
                      <m:t>   &lt;    </m:t>
                    </m:r>
                    <m:r>
                      <m:rPr>
                        <m:sty m:val="p"/>
                      </m:rPr>
                      <a:rPr lang="en-US" altLang="ko-KR" sz="1600" b="0" i="0" dirty="0" smtClean="0">
                        <a:solidFill>
                          <a:srgbClr val="E66E6E"/>
                        </a:solidFill>
                        <a:latin typeface="Cambria Math" panose="02040503050406030204" pitchFamily="18" charset="0"/>
                      </a:rPr>
                      <m:t>QF</m:t>
                    </m:r>
                    <m:r>
                      <a:rPr lang="en-US" altLang="ko-KR" sz="1600" b="0" i="0" dirty="0" smtClean="0">
                        <a:solidFill>
                          <a:srgbClr val="E66E6E"/>
                        </a:solidFill>
                        <a:latin typeface="Cambria Math" panose="02040503050406030204" pitchFamily="18" charset="0"/>
                      </a:rPr>
                      <m:t>2   &lt;1.8363</m:t>
                    </m:r>
                  </m:oMath>
                </a14:m>
                <a:endParaRPr lang="en-US" altLang="ko-KR" sz="1600" dirty="0">
                  <a:latin typeface="Times New Roman" panose="02020603050405020304" pitchFamily="18" charset="0"/>
                  <a:cs typeface="Times New Roman" panose="02020603050405020304" pitchFamily="18" charset="0"/>
                </a:endParaRPr>
              </a:p>
              <a:p>
                <a:pPr marL="342900" indent="-342900">
                  <a:buFont typeface="+mj-lt"/>
                  <a:buAutoNum type="arabicPeriod"/>
                </a:pPr>
                <a14:m>
                  <m:oMath xmlns:m="http://schemas.openxmlformats.org/officeDocument/2006/math">
                    <m:r>
                      <a:rPr lang="en-US" altLang="ko-KR" sz="1600" b="0" i="0" dirty="0" smtClean="0">
                        <a:latin typeface="Cambria Math" panose="02040503050406030204" pitchFamily="18" charset="0"/>
                      </a:rPr>
                      <m:t>0.9086   &lt;    </m:t>
                    </m:r>
                    <m:r>
                      <m:rPr>
                        <m:sty m:val="p"/>
                      </m:rPr>
                      <a:rPr lang="en-US" altLang="ko-KR" sz="1600" b="0" i="0" dirty="0" smtClean="0">
                        <a:solidFill>
                          <a:srgbClr val="E66E6E"/>
                        </a:solidFill>
                        <a:latin typeface="Cambria Math" panose="02040503050406030204" pitchFamily="18" charset="0"/>
                      </a:rPr>
                      <m:t>QF</m:t>
                    </m:r>
                    <m:r>
                      <a:rPr lang="en-US" altLang="ko-KR" sz="1600" b="0" i="0" dirty="0" smtClean="0">
                        <a:solidFill>
                          <a:srgbClr val="E66E6E"/>
                        </a:solidFill>
                        <a:latin typeface="Cambria Math" panose="02040503050406030204" pitchFamily="18" charset="0"/>
                      </a:rPr>
                      <m:t>3   &lt; 1.6874</m:t>
                    </m:r>
                  </m:oMath>
                </a14:m>
                <a:endParaRPr lang="en-US" altLang="ko-KR" sz="1600" dirty="0">
                  <a:latin typeface="Times New Roman" panose="02020603050405020304" pitchFamily="18" charset="0"/>
                  <a:cs typeface="Times New Roman" panose="02020603050405020304" pitchFamily="18" charset="0"/>
                </a:endParaRPr>
              </a:p>
              <a:p>
                <a:pPr marL="342900" indent="-342900">
                  <a:buFont typeface="+mj-lt"/>
                  <a:buAutoNum type="arabicPeriod"/>
                </a:pPr>
                <a14:m>
                  <m:oMath xmlns:m="http://schemas.openxmlformats.org/officeDocument/2006/math">
                    <m:r>
                      <a:rPr lang="en-US" altLang="ko-KR" sz="1600" dirty="0">
                        <a:latin typeface="Cambria Math" panose="02040503050406030204" pitchFamily="18" charset="0"/>
                      </a:rPr>
                      <m:t>−0.1602</m:t>
                    </m:r>
                    <m:r>
                      <a:rPr lang="en-US" altLang="ko-KR" sz="1600" b="0" i="0" dirty="0" smtClean="0">
                        <a:latin typeface="Cambria Math" panose="02040503050406030204" pitchFamily="18" charset="0"/>
                      </a:rPr>
                      <m:t>&lt;    </m:t>
                    </m:r>
                    <m:r>
                      <m:rPr>
                        <m:sty m:val="p"/>
                      </m:rPr>
                      <a:rPr lang="en-US" altLang="ko-KR" sz="1600" b="0" i="0" dirty="0" smtClean="0">
                        <a:solidFill>
                          <a:srgbClr val="8080FF"/>
                        </a:solidFill>
                        <a:latin typeface="Cambria Math" panose="02040503050406030204" pitchFamily="18" charset="0"/>
                      </a:rPr>
                      <m:t>BD</m:t>
                    </m:r>
                    <m:r>
                      <a:rPr lang="en-US" altLang="ko-KR" sz="1600" b="0" i="0" dirty="0" smtClean="0">
                        <a:solidFill>
                          <a:srgbClr val="8080FF"/>
                        </a:solidFill>
                        <a:latin typeface="Cambria Math" panose="02040503050406030204" pitchFamily="18" charset="0"/>
                      </a:rPr>
                      <m:t>1  &lt;−0.0862</m:t>
                    </m:r>
                  </m:oMath>
                </a14:m>
                <a:endParaRPr lang="en-US" altLang="ko-KR" sz="1600" dirty="0">
                  <a:latin typeface="Times New Roman" panose="02020603050405020304" pitchFamily="18" charset="0"/>
                  <a:cs typeface="Times New Roman" panose="02020603050405020304" pitchFamily="18" charset="0"/>
                </a:endParaRPr>
              </a:p>
              <a:p>
                <a:endParaRPr lang="en-US" altLang="ko-KR" sz="1600" dirty="0">
                  <a:latin typeface="Times New Roman" panose="02020603050405020304" pitchFamily="18" charset="0"/>
                  <a:cs typeface="Times New Roman" panose="02020603050405020304" pitchFamily="18" charset="0"/>
                </a:endParaRPr>
              </a:p>
              <a:p>
                <a:r>
                  <a:rPr lang="en-US" altLang="ko-KR" sz="1600" dirty="0">
                    <a:latin typeface="Times New Roman" panose="02020603050405020304" pitchFamily="18" charset="0"/>
                    <a:cs typeface="Times New Roman" panose="02020603050405020304" pitchFamily="18" charset="0"/>
                  </a:rPr>
                  <a:t>Objectives :</a:t>
                </a:r>
              </a:p>
              <a:p>
                <a:pPr marL="342900" indent="-342900">
                  <a:buFont typeface="+mj-lt"/>
                  <a:buAutoNum type="arabicPeriod"/>
                </a:pPr>
                <a:r>
                  <a:rPr lang="en-US" altLang="ko-KR" sz="1600" b="0" dirty="0">
                    <a:latin typeface="Times New Roman" panose="02020603050405020304" pitchFamily="18" charset="0"/>
                    <a:cs typeface="Times New Roman" panose="02020603050405020304" pitchFamily="18" charset="0"/>
                  </a:rPr>
                  <a:t>On momentum </a:t>
                </a:r>
                <a14:m>
                  <m:oMath xmlns:m="http://schemas.openxmlformats.org/officeDocument/2006/math">
                    <m:r>
                      <m:rPr>
                        <m:sty m:val="p"/>
                      </m:rPr>
                      <a:rPr lang="en-US" altLang="ko-KR" sz="1600" b="0" i="0" dirty="0" smtClean="0">
                        <a:latin typeface="Cambria Math" panose="02040503050406030204" pitchFamily="18" charset="0"/>
                      </a:rPr>
                      <m:t>D</m:t>
                    </m:r>
                  </m:oMath>
                </a14:m>
                <a:r>
                  <a:rPr lang="en-US" altLang="ko-KR" sz="1600" dirty="0">
                    <a:latin typeface="Times New Roman" panose="02020603050405020304" pitchFamily="18" charset="0"/>
                    <a:cs typeface="Times New Roman" panose="02020603050405020304" pitchFamily="18" charset="0"/>
                  </a:rPr>
                  <a:t>A area</a:t>
                </a:r>
              </a:p>
              <a:p>
                <a:pPr marL="342900" indent="-342900">
                  <a:buFont typeface="+mj-lt"/>
                  <a:buAutoNum type="arabicPeriod"/>
                </a:pPr>
                <a:r>
                  <a:rPr lang="en-US" altLang="ko-KR" sz="1600" dirty="0">
                    <a:latin typeface="Times New Roman" panose="02020603050405020304" pitchFamily="18" charset="0"/>
                    <a:cs typeface="Times New Roman" panose="02020603050405020304" pitchFamily="18" charset="0"/>
                  </a:rPr>
                  <a:t>Off momentum DA area (+2% , -2%)</a:t>
                </a:r>
              </a:p>
              <a:p>
                <a:endParaRPr lang="ko-KR" altLang="en-US" sz="1600" dirty="0">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F8CF70DC-EB2A-4B8E-8330-8EC03E32EAFA}"/>
                  </a:ext>
                </a:extLst>
              </p:cNvPr>
              <p:cNvSpPr txBox="1">
                <a:spLocks noRot="1" noChangeAspect="1" noMove="1" noResize="1" noEditPoints="1" noAdjustHandles="1" noChangeArrowheads="1" noChangeShapeType="1" noTextEdit="1"/>
              </p:cNvSpPr>
              <p:nvPr/>
            </p:nvSpPr>
            <p:spPr>
              <a:xfrm>
                <a:off x="7854437" y="1437873"/>
                <a:ext cx="3546335" cy="2800767"/>
              </a:xfrm>
              <a:prstGeom prst="rect">
                <a:avLst/>
              </a:prstGeom>
              <a:blipFill>
                <a:blip r:embed="rId3"/>
                <a:stretch>
                  <a:fillRect l="-859" t="-654" r="-1718"/>
                </a:stretch>
              </a:blipFill>
            </p:spPr>
            <p:txBody>
              <a:bodyPr/>
              <a:lstStyle/>
              <a:p>
                <a:r>
                  <a:rPr lang="ko-KR" altLang="en-US">
                    <a:noFill/>
                  </a:rPr>
                  <a:t> </a:t>
                </a:r>
              </a:p>
            </p:txBody>
          </p:sp>
        </mc:Fallback>
      </mc:AlternateContent>
      <p:sp>
        <p:nvSpPr>
          <p:cNvPr id="28" name="TextBox 27">
            <a:extLst>
              <a:ext uri="{FF2B5EF4-FFF2-40B4-BE49-F238E27FC236}">
                <a16:creationId xmlns:a16="http://schemas.microsoft.com/office/drawing/2014/main" id="{5D23B730-1CAE-46A6-AE25-080E1019D5F7}"/>
              </a:ext>
            </a:extLst>
          </p:cNvPr>
          <p:cNvSpPr txBox="1"/>
          <p:nvPr/>
        </p:nvSpPr>
        <p:spPr>
          <a:xfrm>
            <a:off x="133349" y="1322200"/>
            <a:ext cx="6229351" cy="3157531"/>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The total number of variables is 5.</a:t>
            </a:r>
          </a:p>
          <a:p>
            <a:pPr marL="285750" indent="-285750" algn="just">
              <a:lnSpc>
                <a:spcPct val="114000"/>
              </a:lnSpc>
              <a:buFont typeface="Wingdings" panose="05000000000000000000" pitchFamily="2" charset="2"/>
              <a:buChar char="Ø"/>
            </a:pPr>
            <a:endParaRPr lang="en-US" altLang="ko-KR" sz="1600" dirty="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There are quadrupoles and bending  magnet in the Booster lattice. The upper limit is set 30% higher than the original strength, while the lower limit is -30% of the original strength. </a:t>
            </a:r>
          </a:p>
          <a:p>
            <a:pPr marL="285750" indent="-285750" algn="just">
              <a:lnSpc>
                <a:spcPct val="114000"/>
              </a:lnSpc>
              <a:buFont typeface="Wingdings" panose="05000000000000000000" pitchFamily="2" charset="2"/>
              <a:buChar char="Ø"/>
            </a:pPr>
            <a:endParaRPr lang="en-US" altLang="ko-KR" sz="1600" dirty="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In the case of a bending magnet, the quadrupole field can be adjusted by altering the shape of the pole tip instead of adjusting the current. We have two types of bending magnets (BD1, BD2). The quadrupole field of each bending magnet is appropriate to its respective bending angle.</a:t>
            </a:r>
          </a:p>
        </p:txBody>
      </p:sp>
      <p:pic>
        <p:nvPicPr>
          <p:cNvPr id="2" name="그림 1">
            <a:extLst>
              <a:ext uri="{FF2B5EF4-FFF2-40B4-BE49-F238E27FC236}">
                <a16:creationId xmlns:a16="http://schemas.microsoft.com/office/drawing/2014/main" id="{A455B053-9F0E-4221-9692-9A2B123252A6}"/>
              </a:ext>
            </a:extLst>
          </p:cNvPr>
          <p:cNvPicPr>
            <a:picLocks noChangeAspect="1"/>
          </p:cNvPicPr>
          <p:nvPr/>
        </p:nvPicPr>
        <p:blipFill rotWithShape="1">
          <a:blip r:embed="rId4"/>
          <a:srcRect l="3605" t="81806" r="1526" b="3435"/>
          <a:stretch/>
        </p:blipFill>
        <p:spPr>
          <a:xfrm>
            <a:off x="1543050" y="5178597"/>
            <a:ext cx="9563099" cy="1012210"/>
          </a:xfrm>
          <a:prstGeom prst="rect">
            <a:avLst/>
          </a:prstGeom>
        </p:spPr>
      </p:pic>
      <p:cxnSp>
        <p:nvCxnSpPr>
          <p:cNvPr id="25" name="직선 연결선 24">
            <a:extLst>
              <a:ext uri="{FF2B5EF4-FFF2-40B4-BE49-F238E27FC236}">
                <a16:creationId xmlns:a16="http://schemas.microsoft.com/office/drawing/2014/main" id="{CE4E57B0-D379-4A92-ACCE-AA1F467F8208}"/>
              </a:ext>
            </a:extLst>
          </p:cNvPr>
          <p:cNvCxnSpPr/>
          <p:nvPr/>
        </p:nvCxnSpPr>
        <p:spPr>
          <a:xfrm>
            <a:off x="5843301" y="5022881"/>
            <a:ext cx="0" cy="1376086"/>
          </a:xfrm>
          <a:prstGeom prst="line">
            <a:avLst/>
          </a:prstGeom>
          <a:ln w="57150">
            <a:solidFill>
              <a:srgbClr val="363F57"/>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6CF859-06DD-428C-B92C-49CE0611AAD3}"/>
              </a:ext>
            </a:extLst>
          </p:cNvPr>
          <p:cNvSpPr txBox="1"/>
          <p:nvPr/>
        </p:nvSpPr>
        <p:spPr>
          <a:xfrm>
            <a:off x="4757245" y="4709537"/>
            <a:ext cx="2489225" cy="307777"/>
          </a:xfrm>
          <a:prstGeom prst="rect">
            <a:avLst/>
          </a:prstGeom>
          <a:noFill/>
        </p:spPr>
        <p:txBody>
          <a:bodyPr wrap="square" rtlCol="0">
            <a:spAutoFit/>
          </a:bodyPr>
          <a:lstStyle/>
          <a:p>
            <a:r>
              <a:rPr lang="en-US" altLang="ko-KR" sz="1400" dirty="0"/>
              <a:t>Middle of straight section</a:t>
            </a:r>
            <a:endParaRPr lang="ko-KR" altLang="en-US" sz="1400" dirty="0"/>
          </a:p>
        </p:txBody>
      </p:sp>
      <p:sp>
        <p:nvSpPr>
          <p:cNvPr id="4" name="TextBox 3">
            <a:extLst>
              <a:ext uri="{FF2B5EF4-FFF2-40B4-BE49-F238E27FC236}">
                <a16:creationId xmlns:a16="http://schemas.microsoft.com/office/drawing/2014/main" id="{8233C85A-C530-4E34-960D-51CF6761DC5A}"/>
              </a:ext>
            </a:extLst>
          </p:cNvPr>
          <p:cNvSpPr txBox="1"/>
          <p:nvPr/>
        </p:nvSpPr>
        <p:spPr>
          <a:xfrm>
            <a:off x="1543050" y="5286374"/>
            <a:ext cx="657226" cy="338554"/>
          </a:xfrm>
          <a:prstGeom prst="rect">
            <a:avLst/>
          </a:prstGeom>
          <a:noFill/>
        </p:spPr>
        <p:txBody>
          <a:bodyPr wrap="square" rtlCol="0">
            <a:spAutoFit/>
          </a:bodyPr>
          <a:lstStyle/>
          <a:p>
            <a:r>
              <a:rPr lang="en-US" altLang="ko-KR" sz="1600" dirty="0"/>
              <a:t>BD2</a:t>
            </a:r>
            <a:endParaRPr lang="ko-KR" altLang="en-US" sz="1600" dirty="0"/>
          </a:p>
        </p:txBody>
      </p:sp>
      <p:sp>
        <p:nvSpPr>
          <p:cNvPr id="33" name="TextBox 32">
            <a:extLst>
              <a:ext uri="{FF2B5EF4-FFF2-40B4-BE49-F238E27FC236}">
                <a16:creationId xmlns:a16="http://schemas.microsoft.com/office/drawing/2014/main" id="{CC03C804-C3A4-45D2-8A0A-1AED0F96B433}"/>
              </a:ext>
            </a:extLst>
          </p:cNvPr>
          <p:cNvSpPr txBox="1"/>
          <p:nvPr/>
        </p:nvSpPr>
        <p:spPr>
          <a:xfrm>
            <a:off x="3182881" y="5286374"/>
            <a:ext cx="657226" cy="338554"/>
          </a:xfrm>
          <a:prstGeom prst="rect">
            <a:avLst/>
          </a:prstGeom>
          <a:noFill/>
        </p:spPr>
        <p:txBody>
          <a:bodyPr wrap="square" rtlCol="0">
            <a:spAutoFit/>
          </a:bodyPr>
          <a:lstStyle/>
          <a:p>
            <a:r>
              <a:rPr lang="en-US" altLang="ko-KR" sz="1600" dirty="0"/>
              <a:t>BD2</a:t>
            </a:r>
            <a:endParaRPr lang="ko-KR" altLang="en-US" sz="1600" dirty="0"/>
          </a:p>
        </p:txBody>
      </p:sp>
      <p:sp>
        <p:nvSpPr>
          <p:cNvPr id="34" name="TextBox 33">
            <a:extLst>
              <a:ext uri="{FF2B5EF4-FFF2-40B4-BE49-F238E27FC236}">
                <a16:creationId xmlns:a16="http://schemas.microsoft.com/office/drawing/2014/main" id="{305C7AD5-B1F1-4A3B-8561-48B06C708C56}"/>
              </a:ext>
            </a:extLst>
          </p:cNvPr>
          <p:cNvSpPr txBox="1"/>
          <p:nvPr/>
        </p:nvSpPr>
        <p:spPr>
          <a:xfrm>
            <a:off x="4710277" y="5286374"/>
            <a:ext cx="657226" cy="338554"/>
          </a:xfrm>
          <a:prstGeom prst="rect">
            <a:avLst/>
          </a:prstGeom>
          <a:noFill/>
        </p:spPr>
        <p:txBody>
          <a:bodyPr wrap="square" rtlCol="0">
            <a:spAutoFit/>
          </a:bodyPr>
          <a:lstStyle/>
          <a:p>
            <a:r>
              <a:rPr lang="en-US" altLang="ko-KR" sz="1600" dirty="0">
                <a:solidFill>
                  <a:srgbClr val="8080FF"/>
                </a:solidFill>
              </a:rPr>
              <a:t>BD1</a:t>
            </a:r>
            <a:endParaRPr lang="ko-KR" altLang="en-US" sz="1600" dirty="0">
              <a:solidFill>
                <a:srgbClr val="8080FF"/>
              </a:solidFill>
            </a:endParaRPr>
          </a:p>
        </p:txBody>
      </p:sp>
      <p:sp>
        <p:nvSpPr>
          <p:cNvPr id="35" name="TextBox 34">
            <a:extLst>
              <a:ext uri="{FF2B5EF4-FFF2-40B4-BE49-F238E27FC236}">
                <a16:creationId xmlns:a16="http://schemas.microsoft.com/office/drawing/2014/main" id="{347ACD03-B1D6-4E8F-A249-C217BD317A31}"/>
              </a:ext>
            </a:extLst>
          </p:cNvPr>
          <p:cNvSpPr txBox="1"/>
          <p:nvPr/>
        </p:nvSpPr>
        <p:spPr>
          <a:xfrm>
            <a:off x="7977743" y="5286374"/>
            <a:ext cx="657226" cy="338554"/>
          </a:xfrm>
          <a:prstGeom prst="rect">
            <a:avLst/>
          </a:prstGeom>
          <a:noFill/>
        </p:spPr>
        <p:txBody>
          <a:bodyPr wrap="square" rtlCol="0">
            <a:spAutoFit/>
          </a:bodyPr>
          <a:lstStyle/>
          <a:p>
            <a:r>
              <a:rPr lang="en-US" altLang="ko-KR" sz="1600" dirty="0"/>
              <a:t>BD2</a:t>
            </a:r>
            <a:endParaRPr lang="ko-KR" altLang="en-US" sz="1600" dirty="0"/>
          </a:p>
        </p:txBody>
      </p:sp>
      <p:sp>
        <p:nvSpPr>
          <p:cNvPr id="36" name="TextBox 35">
            <a:extLst>
              <a:ext uri="{FF2B5EF4-FFF2-40B4-BE49-F238E27FC236}">
                <a16:creationId xmlns:a16="http://schemas.microsoft.com/office/drawing/2014/main" id="{AD80F30F-CB7D-4090-9211-1A8D708CB294}"/>
              </a:ext>
            </a:extLst>
          </p:cNvPr>
          <p:cNvSpPr txBox="1"/>
          <p:nvPr/>
        </p:nvSpPr>
        <p:spPr>
          <a:xfrm>
            <a:off x="9586566" y="5286374"/>
            <a:ext cx="657226" cy="338554"/>
          </a:xfrm>
          <a:prstGeom prst="rect">
            <a:avLst/>
          </a:prstGeom>
          <a:noFill/>
        </p:spPr>
        <p:txBody>
          <a:bodyPr wrap="square" rtlCol="0">
            <a:spAutoFit/>
          </a:bodyPr>
          <a:lstStyle/>
          <a:p>
            <a:r>
              <a:rPr lang="en-US" altLang="ko-KR" sz="1600" dirty="0"/>
              <a:t>BD2</a:t>
            </a:r>
            <a:endParaRPr lang="ko-KR" altLang="en-US" sz="1600" dirty="0"/>
          </a:p>
        </p:txBody>
      </p:sp>
      <p:sp>
        <p:nvSpPr>
          <p:cNvPr id="37" name="TextBox 36">
            <a:extLst>
              <a:ext uri="{FF2B5EF4-FFF2-40B4-BE49-F238E27FC236}">
                <a16:creationId xmlns:a16="http://schemas.microsoft.com/office/drawing/2014/main" id="{262BC369-E076-493B-9FC8-456735936DDD}"/>
              </a:ext>
            </a:extLst>
          </p:cNvPr>
          <p:cNvSpPr txBox="1"/>
          <p:nvPr/>
        </p:nvSpPr>
        <p:spPr>
          <a:xfrm>
            <a:off x="6453559" y="5286374"/>
            <a:ext cx="657226" cy="338554"/>
          </a:xfrm>
          <a:prstGeom prst="rect">
            <a:avLst/>
          </a:prstGeom>
          <a:noFill/>
        </p:spPr>
        <p:txBody>
          <a:bodyPr wrap="square" rtlCol="0">
            <a:spAutoFit/>
          </a:bodyPr>
          <a:lstStyle/>
          <a:p>
            <a:r>
              <a:rPr lang="en-US" altLang="ko-KR" sz="1600" dirty="0">
                <a:solidFill>
                  <a:srgbClr val="8080FF"/>
                </a:solidFill>
              </a:rPr>
              <a:t>BD1</a:t>
            </a:r>
            <a:endParaRPr lang="ko-KR" altLang="en-US" sz="1600" dirty="0">
              <a:solidFill>
                <a:srgbClr val="8080FF"/>
              </a:solidFill>
            </a:endParaRPr>
          </a:p>
        </p:txBody>
      </p:sp>
      <p:sp>
        <p:nvSpPr>
          <p:cNvPr id="38" name="TextBox 37">
            <a:extLst>
              <a:ext uri="{FF2B5EF4-FFF2-40B4-BE49-F238E27FC236}">
                <a16:creationId xmlns:a16="http://schemas.microsoft.com/office/drawing/2014/main" id="{E8F53838-4BCD-4AB5-96A7-7E88D024C5A3}"/>
              </a:ext>
            </a:extLst>
          </p:cNvPr>
          <p:cNvSpPr txBox="1"/>
          <p:nvPr/>
        </p:nvSpPr>
        <p:spPr>
          <a:xfrm>
            <a:off x="8762032" y="5081573"/>
            <a:ext cx="556189" cy="338554"/>
          </a:xfrm>
          <a:prstGeom prst="rect">
            <a:avLst/>
          </a:prstGeom>
          <a:noFill/>
        </p:spPr>
        <p:txBody>
          <a:bodyPr wrap="square" rtlCol="0">
            <a:spAutoFit/>
          </a:bodyPr>
          <a:lstStyle/>
          <a:p>
            <a:r>
              <a:rPr lang="en-US" altLang="ko-KR" sz="1600" dirty="0">
                <a:solidFill>
                  <a:srgbClr val="E66E6E"/>
                </a:solidFill>
              </a:rPr>
              <a:t>QF3</a:t>
            </a:r>
            <a:endParaRPr lang="ko-KR" altLang="en-US" sz="1600" dirty="0">
              <a:solidFill>
                <a:srgbClr val="E66E6E"/>
              </a:solidFill>
            </a:endParaRPr>
          </a:p>
        </p:txBody>
      </p:sp>
      <p:sp>
        <p:nvSpPr>
          <p:cNvPr id="41" name="TextBox 40">
            <a:extLst>
              <a:ext uri="{FF2B5EF4-FFF2-40B4-BE49-F238E27FC236}">
                <a16:creationId xmlns:a16="http://schemas.microsoft.com/office/drawing/2014/main" id="{3E4C4BBC-2C4B-4E8C-BB9B-7817B157A887}"/>
              </a:ext>
            </a:extLst>
          </p:cNvPr>
          <p:cNvSpPr txBox="1"/>
          <p:nvPr/>
        </p:nvSpPr>
        <p:spPr>
          <a:xfrm>
            <a:off x="10370855" y="5072450"/>
            <a:ext cx="556189" cy="338554"/>
          </a:xfrm>
          <a:prstGeom prst="rect">
            <a:avLst/>
          </a:prstGeom>
          <a:noFill/>
        </p:spPr>
        <p:txBody>
          <a:bodyPr wrap="square" rtlCol="0">
            <a:spAutoFit/>
          </a:bodyPr>
          <a:lstStyle/>
          <a:p>
            <a:r>
              <a:rPr lang="en-US" altLang="ko-KR" sz="1600" dirty="0">
                <a:solidFill>
                  <a:srgbClr val="E66E6E"/>
                </a:solidFill>
              </a:rPr>
              <a:t>QF3</a:t>
            </a:r>
            <a:endParaRPr lang="ko-KR" altLang="en-US" sz="1600" dirty="0">
              <a:solidFill>
                <a:srgbClr val="E66E6E"/>
              </a:solidFill>
            </a:endParaRPr>
          </a:p>
        </p:txBody>
      </p:sp>
      <p:sp>
        <p:nvSpPr>
          <p:cNvPr id="42" name="TextBox 41">
            <a:extLst>
              <a:ext uri="{FF2B5EF4-FFF2-40B4-BE49-F238E27FC236}">
                <a16:creationId xmlns:a16="http://schemas.microsoft.com/office/drawing/2014/main" id="{605D97E2-29AC-47EE-AEA1-A7AAC3364EF7}"/>
              </a:ext>
            </a:extLst>
          </p:cNvPr>
          <p:cNvSpPr txBox="1"/>
          <p:nvPr/>
        </p:nvSpPr>
        <p:spPr>
          <a:xfrm>
            <a:off x="7205037" y="5114337"/>
            <a:ext cx="556189" cy="338554"/>
          </a:xfrm>
          <a:prstGeom prst="rect">
            <a:avLst/>
          </a:prstGeom>
          <a:noFill/>
        </p:spPr>
        <p:txBody>
          <a:bodyPr wrap="square" rtlCol="0">
            <a:spAutoFit/>
          </a:bodyPr>
          <a:lstStyle/>
          <a:p>
            <a:r>
              <a:rPr lang="en-US" altLang="ko-KR" sz="1600" dirty="0">
                <a:solidFill>
                  <a:srgbClr val="E66E6E"/>
                </a:solidFill>
              </a:rPr>
              <a:t>QF2</a:t>
            </a:r>
            <a:endParaRPr lang="ko-KR" altLang="en-US" sz="1600" dirty="0">
              <a:solidFill>
                <a:srgbClr val="E66E6E"/>
              </a:solidFill>
            </a:endParaRPr>
          </a:p>
        </p:txBody>
      </p:sp>
      <p:sp>
        <p:nvSpPr>
          <p:cNvPr id="43" name="TextBox 42">
            <a:extLst>
              <a:ext uri="{FF2B5EF4-FFF2-40B4-BE49-F238E27FC236}">
                <a16:creationId xmlns:a16="http://schemas.microsoft.com/office/drawing/2014/main" id="{C58BFE2B-8B5F-403C-A999-1B384551A334}"/>
              </a:ext>
            </a:extLst>
          </p:cNvPr>
          <p:cNvSpPr txBox="1"/>
          <p:nvPr/>
        </p:nvSpPr>
        <p:spPr>
          <a:xfrm>
            <a:off x="6059819" y="5057134"/>
            <a:ext cx="556189" cy="338554"/>
          </a:xfrm>
          <a:prstGeom prst="rect">
            <a:avLst/>
          </a:prstGeom>
          <a:noFill/>
        </p:spPr>
        <p:txBody>
          <a:bodyPr wrap="square" rtlCol="0">
            <a:spAutoFit/>
          </a:bodyPr>
          <a:lstStyle/>
          <a:p>
            <a:r>
              <a:rPr lang="en-US" altLang="ko-KR" sz="1600" dirty="0">
                <a:solidFill>
                  <a:srgbClr val="E66E6E"/>
                </a:solidFill>
              </a:rPr>
              <a:t>QF1</a:t>
            </a:r>
            <a:endParaRPr lang="ko-KR" altLang="en-US" sz="1600" dirty="0">
              <a:solidFill>
                <a:srgbClr val="E66E6E"/>
              </a:solidFill>
            </a:endParaRPr>
          </a:p>
        </p:txBody>
      </p:sp>
      <p:sp>
        <p:nvSpPr>
          <p:cNvPr id="44" name="TextBox 43">
            <a:extLst>
              <a:ext uri="{FF2B5EF4-FFF2-40B4-BE49-F238E27FC236}">
                <a16:creationId xmlns:a16="http://schemas.microsoft.com/office/drawing/2014/main" id="{F8C47FD2-982D-4F28-BC5B-072591171BAE}"/>
              </a:ext>
            </a:extLst>
          </p:cNvPr>
          <p:cNvSpPr txBox="1"/>
          <p:nvPr/>
        </p:nvSpPr>
        <p:spPr>
          <a:xfrm>
            <a:off x="5117277" y="5063208"/>
            <a:ext cx="556189" cy="338554"/>
          </a:xfrm>
          <a:prstGeom prst="rect">
            <a:avLst/>
          </a:prstGeom>
          <a:noFill/>
        </p:spPr>
        <p:txBody>
          <a:bodyPr wrap="square" rtlCol="0">
            <a:spAutoFit/>
          </a:bodyPr>
          <a:lstStyle/>
          <a:p>
            <a:r>
              <a:rPr lang="en-US" altLang="ko-KR" sz="1600" dirty="0">
                <a:solidFill>
                  <a:srgbClr val="E66E6E"/>
                </a:solidFill>
              </a:rPr>
              <a:t>QF1</a:t>
            </a:r>
            <a:endParaRPr lang="ko-KR" altLang="en-US" sz="1600" dirty="0">
              <a:solidFill>
                <a:srgbClr val="E66E6E"/>
              </a:solidFill>
            </a:endParaRPr>
          </a:p>
        </p:txBody>
      </p:sp>
      <p:sp>
        <p:nvSpPr>
          <p:cNvPr id="50" name="TextBox 49">
            <a:extLst>
              <a:ext uri="{FF2B5EF4-FFF2-40B4-BE49-F238E27FC236}">
                <a16:creationId xmlns:a16="http://schemas.microsoft.com/office/drawing/2014/main" id="{2F6BEE92-8A39-41EC-9ABB-027AAC12B48C}"/>
              </a:ext>
            </a:extLst>
          </p:cNvPr>
          <p:cNvSpPr txBox="1"/>
          <p:nvPr/>
        </p:nvSpPr>
        <p:spPr>
          <a:xfrm>
            <a:off x="6180758" y="6142993"/>
            <a:ext cx="657223" cy="338554"/>
          </a:xfrm>
          <a:prstGeom prst="rect">
            <a:avLst/>
          </a:prstGeom>
          <a:noFill/>
        </p:spPr>
        <p:txBody>
          <a:bodyPr wrap="square" rtlCol="0">
            <a:spAutoFit/>
          </a:bodyPr>
          <a:lstStyle/>
          <a:p>
            <a:r>
              <a:rPr lang="en-US" altLang="ko-KR" sz="1600" dirty="0">
                <a:solidFill>
                  <a:srgbClr val="E66E6E"/>
                </a:solidFill>
              </a:rPr>
              <a:t>QD1</a:t>
            </a:r>
            <a:endParaRPr lang="ko-KR" altLang="en-US" sz="1600" dirty="0">
              <a:solidFill>
                <a:srgbClr val="E66E6E"/>
              </a:solidFill>
            </a:endParaRPr>
          </a:p>
        </p:txBody>
      </p:sp>
      <p:sp>
        <p:nvSpPr>
          <p:cNvPr id="55" name="TextBox 54">
            <a:extLst>
              <a:ext uri="{FF2B5EF4-FFF2-40B4-BE49-F238E27FC236}">
                <a16:creationId xmlns:a16="http://schemas.microsoft.com/office/drawing/2014/main" id="{F388A4A1-4ADF-4056-9182-3709290B16AA}"/>
              </a:ext>
            </a:extLst>
          </p:cNvPr>
          <p:cNvSpPr txBox="1"/>
          <p:nvPr/>
        </p:nvSpPr>
        <p:spPr>
          <a:xfrm>
            <a:off x="4942809" y="6182813"/>
            <a:ext cx="657223" cy="338554"/>
          </a:xfrm>
          <a:prstGeom prst="rect">
            <a:avLst/>
          </a:prstGeom>
          <a:noFill/>
        </p:spPr>
        <p:txBody>
          <a:bodyPr wrap="square" rtlCol="0">
            <a:spAutoFit/>
          </a:bodyPr>
          <a:lstStyle/>
          <a:p>
            <a:r>
              <a:rPr lang="en-US" altLang="ko-KR" sz="1600" dirty="0">
                <a:solidFill>
                  <a:srgbClr val="E66E6E"/>
                </a:solidFill>
              </a:rPr>
              <a:t>QD1</a:t>
            </a:r>
            <a:endParaRPr lang="ko-KR" altLang="en-US" sz="1600" dirty="0">
              <a:solidFill>
                <a:srgbClr val="E66E6E"/>
              </a:solidFill>
            </a:endParaRPr>
          </a:p>
        </p:txBody>
      </p:sp>
      <p:sp>
        <p:nvSpPr>
          <p:cNvPr id="57" name="TextBox 56">
            <a:extLst>
              <a:ext uri="{FF2B5EF4-FFF2-40B4-BE49-F238E27FC236}">
                <a16:creationId xmlns:a16="http://schemas.microsoft.com/office/drawing/2014/main" id="{44E59589-BDD5-4D17-B12D-02425C33530A}"/>
              </a:ext>
            </a:extLst>
          </p:cNvPr>
          <p:cNvSpPr txBox="1"/>
          <p:nvPr/>
        </p:nvSpPr>
        <p:spPr>
          <a:xfrm>
            <a:off x="3916695" y="5114337"/>
            <a:ext cx="556189" cy="338554"/>
          </a:xfrm>
          <a:prstGeom prst="rect">
            <a:avLst/>
          </a:prstGeom>
          <a:noFill/>
        </p:spPr>
        <p:txBody>
          <a:bodyPr wrap="square" rtlCol="0">
            <a:spAutoFit/>
          </a:bodyPr>
          <a:lstStyle/>
          <a:p>
            <a:r>
              <a:rPr lang="en-US" altLang="ko-KR" sz="1600" dirty="0">
                <a:solidFill>
                  <a:srgbClr val="E66E6E"/>
                </a:solidFill>
              </a:rPr>
              <a:t>QF2</a:t>
            </a:r>
            <a:endParaRPr lang="ko-KR" altLang="en-US" sz="1600" dirty="0">
              <a:solidFill>
                <a:srgbClr val="E66E6E"/>
              </a:solidFill>
            </a:endParaRPr>
          </a:p>
        </p:txBody>
      </p:sp>
      <p:sp>
        <p:nvSpPr>
          <p:cNvPr id="58" name="TextBox 57">
            <a:extLst>
              <a:ext uri="{FF2B5EF4-FFF2-40B4-BE49-F238E27FC236}">
                <a16:creationId xmlns:a16="http://schemas.microsoft.com/office/drawing/2014/main" id="{FD86804A-973E-466C-954B-D82CC6CF1F89}"/>
              </a:ext>
            </a:extLst>
          </p:cNvPr>
          <p:cNvSpPr txBox="1"/>
          <p:nvPr/>
        </p:nvSpPr>
        <p:spPr>
          <a:xfrm>
            <a:off x="2329181" y="5072450"/>
            <a:ext cx="556189" cy="338554"/>
          </a:xfrm>
          <a:prstGeom prst="rect">
            <a:avLst/>
          </a:prstGeom>
          <a:noFill/>
        </p:spPr>
        <p:txBody>
          <a:bodyPr wrap="square" rtlCol="0">
            <a:spAutoFit/>
          </a:bodyPr>
          <a:lstStyle/>
          <a:p>
            <a:r>
              <a:rPr lang="en-US" altLang="ko-KR" sz="1600" dirty="0">
                <a:solidFill>
                  <a:srgbClr val="E66E6E"/>
                </a:solidFill>
              </a:rPr>
              <a:t>QF3</a:t>
            </a:r>
            <a:endParaRPr lang="ko-KR" altLang="en-US" sz="1600" dirty="0">
              <a:solidFill>
                <a:srgbClr val="E66E6E"/>
              </a:solidFill>
            </a:endParaRPr>
          </a:p>
        </p:txBody>
      </p:sp>
    </p:spTree>
    <p:extLst>
      <p:ext uri="{BB962C8B-B14F-4D97-AF65-F5344CB8AC3E}">
        <p14:creationId xmlns:p14="http://schemas.microsoft.com/office/powerpoint/2010/main" val="104262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Booster MOGA simulation result</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19" name="TextBox 18">
            <a:extLst>
              <a:ext uri="{FF2B5EF4-FFF2-40B4-BE49-F238E27FC236}">
                <a16:creationId xmlns:a16="http://schemas.microsoft.com/office/drawing/2014/main" id="{96AC9C07-0F4E-4292-8A4B-2F401CF0BCFF}"/>
              </a:ext>
            </a:extLst>
          </p:cNvPr>
          <p:cNvSpPr txBox="1"/>
          <p:nvPr/>
        </p:nvSpPr>
        <p:spPr>
          <a:xfrm>
            <a:off x="437921" y="1997577"/>
            <a:ext cx="6431802" cy="3108543"/>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ko-KR" sz="1400" dirty="0"/>
              <a:t>The population size = 256</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Used CPU number = 256</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Total generations = 120</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Number of variables = 5 </a:t>
            </a:r>
          </a:p>
          <a:p>
            <a:r>
              <a:rPr lang="en-US" altLang="ko-KR" sz="1400" dirty="0"/>
              <a:t>     (Quad in straight section + Quad in unit </a:t>
            </a:r>
            <a:r>
              <a:rPr lang="en-US" altLang="ko-KR" sz="1400" dirty="0" err="1"/>
              <a:t>cells+Bending</a:t>
            </a:r>
            <a:r>
              <a:rPr lang="en-US" altLang="ko-KR" sz="1400" dirty="0"/>
              <a:t>)</a:t>
            </a:r>
          </a:p>
          <a:p>
            <a:r>
              <a:rPr lang="en-US" altLang="ko-KR" sz="1400" dirty="0"/>
              <a:t>	</a:t>
            </a:r>
          </a:p>
          <a:p>
            <a:pPr marL="171450" indent="-171450">
              <a:buFont typeface="Wingdings" panose="05000000000000000000" pitchFamily="2" charset="2"/>
              <a:buChar char="Ø"/>
            </a:pPr>
            <a:r>
              <a:rPr lang="en-US" altLang="ko-KR" sz="1400" dirty="0"/>
              <a:t> 70% original strength &lt; x &lt; 130% original strength</a:t>
            </a:r>
          </a:p>
          <a:p>
            <a:endParaRPr lang="en-US" altLang="ko-KR" sz="1400" dirty="0"/>
          </a:p>
          <a:p>
            <a:pPr marL="285750" indent="-285750">
              <a:buFont typeface="Wingdings" panose="05000000000000000000" pitchFamily="2" charset="2"/>
              <a:buChar char="Ø"/>
            </a:pPr>
            <a:r>
              <a:rPr lang="en-US" altLang="ko-KR" sz="1400" dirty="0"/>
              <a:t>Number of objectives = 2 </a:t>
            </a:r>
          </a:p>
          <a:p>
            <a:r>
              <a:rPr lang="en-US" altLang="ko-KR" sz="1400" dirty="0"/>
              <a:t>     (On momentum DA area, Off momentum DA area(2%))</a:t>
            </a:r>
          </a:p>
          <a:p>
            <a:pPr marL="285750" indent="-285750">
              <a:buFont typeface="Wingdings" panose="05000000000000000000" pitchFamily="2" charset="2"/>
              <a:buChar char="Ø"/>
            </a:pPr>
            <a:endParaRPr lang="en-US" altLang="ko-KR" sz="1400" dirty="0"/>
          </a:p>
        </p:txBody>
      </p:sp>
      <p:sp>
        <p:nvSpPr>
          <p:cNvPr id="2" name="TextBox 1">
            <a:extLst>
              <a:ext uri="{FF2B5EF4-FFF2-40B4-BE49-F238E27FC236}">
                <a16:creationId xmlns:a16="http://schemas.microsoft.com/office/drawing/2014/main" id="{A33E4166-5C1D-4403-A078-642E23AA8F29}"/>
              </a:ext>
            </a:extLst>
          </p:cNvPr>
          <p:cNvSpPr txBox="1"/>
          <p:nvPr/>
        </p:nvSpPr>
        <p:spPr>
          <a:xfrm>
            <a:off x="592947" y="1428750"/>
            <a:ext cx="5398950" cy="383415"/>
          </a:xfrm>
          <a:prstGeom prst="rect">
            <a:avLst/>
          </a:prstGeom>
          <a:noFill/>
        </p:spPr>
        <p:txBody>
          <a:bodyPr wrap="square" rtlCol="0">
            <a:spAutoFit/>
          </a:bodyPr>
          <a:lstStyle/>
          <a:p>
            <a:r>
              <a:rPr lang="en-US" altLang="ko-KR" dirty="0"/>
              <a:t>Lattice : gen_Booster_v4_cand1_20240411</a:t>
            </a:r>
            <a:endParaRPr lang="ko-KR" alt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05B19CD-7C4D-4A1E-AFEA-AF56697F3038}"/>
                  </a:ext>
                </a:extLst>
              </p:cNvPr>
              <p:cNvSpPr txBox="1"/>
              <p:nvPr/>
            </p:nvSpPr>
            <p:spPr>
              <a:xfrm>
                <a:off x="437921" y="4814478"/>
                <a:ext cx="5879268" cy="954107"/>
              </a:xfrm>
              <a:prstGeom prst="rect">
                <a:avLst/>
              </a:prstGeom>
              <a:noFill/>
              <a:ln>
                <a:noFill/>
              </a:ln>
            </p:spPr>
            <p:txBody>
              <a:bodyPr wrap="square" rtlCol="0">
                <a:spAutoFit/>
              </a:bodyPr>
              <a:lstStyle/>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Original DA area (</a:t>
                </a:r>
                <a:r>
                  <a:rPr lang="en-US" altLang="ko-KR" sz="1400" dirty="0" err="1"/>
                  <a:t>dp</a:t>
                </a:r>
                <a:r>
                  <a:rPr lang="en-US" altLang="ko-KR" sz="1400" dirty="0"/>
                  <a:t>=0) @ 200MeV = 66.23 </a:t>
                </a:r>
                <a14:m>
                  <m:oMath xmlns:m="http://schemas.openxmlformats.org/officeDocument/2006/math">
                    <m:r>
                      <a:rPr lang="en-US" altLang="ko-KR" sz="1400" i="1">
                        <a:latin typeface="Cambria Math" panose="02040503050406030204" pitchFamily="18" charset="0"/>
                      </a:rPr>
                      <m:t>𝑚</m:t>
                    </m:r>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𝑚</m:t>
                        </m:r>
                      </m:e>
                      <m:sup>
                        <m:r>
                          <a:rPr lang="en-US" altLang="ko-KR" sz="1400" i="1">
                            <a:latin typeface="Cambria Math" panose="02040503050406030204" pitchFamily="18" charset="0"/>
                          </a:rPr>
                          <m:t>2</m:t>
                        </m:r>
                      </m:sup>
                    </m:sSup>
                  </m:oMath>
                </a14:m>
                <a:endParaRPr lang="en-US" altLang="ko-KR" sz="1400" dirty="0"/>
              </a:p>
              <a:p>
                <a:pPr marL="285750" indent="-285750">
                  <a:buFont typeface="Wingdings" panose="05000000000000000000" pitchFamily="2" charset="2"/>
                  <a:buChar char="Ø"/>
                </a:pPr>
                <a:r>
                  <a:rPr lang="en-US" altLang="ko-KR" sz="1400" dirty="0"/>
                  <a:t>Original DA area (</a:t>
                </a:r>
                <a:r>
                  <a:rPr lang="en-US" altLang="ko-KR" sz="1400" dirty="0" err="1"/>
                  <a:t>dp</a:t>
                </a:r>
                <a:r>
                  <a:rPr lang="en-US" altLang="ko-KR" sz="1400" dirty="0"/>
                  <a:t>= </a:t>
                </a:r>
                <a14:m>
                  <m:oMath xmlns:m="http://schemas.openxmlformats.org/officeDocument/2006/math">
                    <m:r>
                      <a:rPr lang="en-US" altLang="ko-KR" sz="1400" i="1" smtClean="0">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 </m:t>
                    </m:r>
                  </m:oMath>
                </a14:m>
                <a:r>
                  <a:rPr lang="en-US" altLang="ko-KR" sz="1400" dirty="0"/>
                  <a:t>0.02) @ 200MeV = 2</a:t>
                </a:r>
                <a14:m>
                  <m:oMath xmlns:m="http://schemas.openxmlformats.org/officeDocument/2006/math">
                    <m:r>
                      <a:rPr lang="en-US" altLang="ko-KR" sz="1400" b="0" i="0" smtClean="0">
                        <a:latin typeface="Cambria Math" panose="02040503050406030204" pitchFamily="18" charset="0"/>
                      </a:rPr>
                      <m:t>4.5 </m:t>
                    </m:r>
                    <m:r>
                      <a:rPr lang="en-US" altLang="ko-KR" sz="1400" b="0" i="1" smtClean="0">
                        <a:latin typeface="Cambria Math" panose="02040503050406030204" pitchFamily="18" charset="0"/>
                      </a:rPr>
                      <m:t>𝑚</m:t>
                    </m:r>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𝑚</m:t>
                        </m:r>
                      </m:e>
                      <m:sup>
                        <m:r>
                          <a:rPr lang="en-US" altLang="ko-KR" sz="1400" b="0" i="1" smtClean="0">
                            <a:latin typeface="Cambria Math" panose="02040503050406030204" pitchFamily="18" charset="0"/>
                          </a:rPr>
                          <m:t>2</m:t>
                        </m:r>
                      </m:sup>
                    </m:sSup>
                  </m:oMath>
                </a14:m>
                <a:endParaRPr lang="en-US" altLang="ko-KR" sz="1400" dirty="0"/>
              </a:p>
              <a:p>
                <a:pPr marL="285750" indent="-285750">
                  <a:buFont typeface="Wingdings" panose="05000000000000000000" pitchFamily="2" charset="2"/>
                  <a:buChar char="Ø"/>
                </a:pPr>
                <a:endParaRPr lang="en-US" altLang="ko-KR" sz="1400" dirty="0"/>
              </a:p>
            </p:txBody>
          </p:sp>
        </mc:Choice>
        <mc:Fallback xmlns="">
          <p:sp>
            <p:nvSpPr>
              <p:cNvPr id="17" name="TextBox 16">
                <a:extLst>
                  <a:ext uri="{FF2B5EF4-FFF2-40B4-BE49-F238E27FC236}">
                    <a16:creationId xmlns:a16="http://schemas.microsoft.com/office/drawing/2014/main" id="{A05B19CD-7C4D-4A1E-AFEA-AF56697F3038}"/>
                  </a:ext>
                </a:extLst>
              </p:cNvPr>
              <p:cNvSpPr txBox="1">
                <a:spLocks noRot="1" noChangeAspect="1" noMove="1" noResize="1" noEditPoints="1" noAdjustHandles="1" noChangeArrowheads="1" noChangeShapeType="1" noTextEdit="1"/>
              </p:cNvSpPr>
              <p:nvPr/>
            </p:nvSpPr>
            <p:spPr>
              <a:xfrm>
                <a:off x="437921" y="4814478"/>
                <a:ext cx="5879268" cy="954107"/>
              </a:xfrm>
              <a:prstGeom prst="rect">
                <a:avLst/>
              </a:prstGeom>
              <a:blipFill>
                <a:blip r:embed="rId3"/>
                <a:stretch>
                  <a:fillRect l="-207"/>
                </a:stretch>
              </a:blipFill>
              <a:ln>
                <a:noFill/>
              </a:ln>
            </p:spPr>
            <p:txBody>
              <a:bodyPr/>
              <a:lstStyle/>
              <a:p>
                <a:r>
                  <a:rPr lang="ko-KR" altLang="en-US">
                    <a:noFill/>
                  </a:rPr>
                  <a:t> </a:t>
                </a:r>
              </a:p>
            </p:txBody>
          </p:sp>
        </mc:Fallback>
      </mc:AlternateContent>
      <p:pic>
        <p:nvPicPr>
          <p:cNvPr id="13" name="그림 12">
            <a:extLst>
              <a:ext uri="{FF2B5EF4-FFF2-40B4-BE49-F238E27FC236}">
                <a16:creationId xmlns:a16="http://schemas.microsoft.com/office/drawing/2014/main" id="{E1E23C79-FBF0-4430-9139-AC1BE6167E66}"/>
              </a:ext>
            </a:extLst>
          </p:cNvPr>
          <p:cNvPicPr>
            <a:picLocks noChangeAspect="1"/>
          </p:cNvPicPr>
          <p:nvPr/>
        </p:nvPicPr>
        <p:blipFill>
          <a:blip r:embed="rId4"/>
          <a:stretch>
            <a:fillRect/>
          </a:stretch>
        </p:blipFill>
        <p:spPr>
          <a:xfrm>
            <a:off x="7010110" y="3986225"/>
            <a:ext cx="3569967" cy="2474060"/>
          </a:xfrm>
          <a:prstGeom prst="rect">
            <a:avLst/>
          </a:prstGeom>
        </p:spPr>
      </p:pic>
      <p:pic>
        <p:nvPicPr>
          <p:cNvPr id="14" name="그림 13">
            <a:extLst>
              <a:ext uri="{FF2B5EF4-FFF2-40B4-BE49-F238E27FC236}">
                <a16:creationId xmlns:a16="http://schemas.microsoft.com/office/drawing/2014/main" id="{C6F121CE-CD92-4307-863E-1AF5F816406B}"/>
              </a:ext>
            </a:extLst>
          </p:cNvPr>
          <p:cNvPicPr>
            <a:picLocks noChangeAspect="1"/>
          </p:cNvPicPr>
          <p:nvPr/>
        </p:nvPicPr>
        <p:blipFill>
          <a:blip r:embed="rId5"/>
          <a:stretch>
            <a:fillRect/>
          </a:stretch>
        </p:blipFill>
        <p:spPr>
          <a:xfrm>
            <a:off x="7262398" y="1255391"/>
            <a:ext cx="3154589" cy="2640720"/>
          </a:xfrm>
          <a:prstGeom prst="rect">
            <a:avLst/>
          </a:prstGeom>
        </p:spPr>
      </p:pic>
      <p:sp>
        <p:nvSpPr>
          <p:cNvPr id="9" name="별: 꼭짓점 5개 8">
            <a:extLst>
              <a:ext uri="{FF2B5EF4-FFF2-40B4-BE49-F238E27FC236}">
                <a16:creationId xmlns:a16="http://schemas.microsoft.com/office/drawing/2014/main" id="{58B42962-5EA0-458F-B8F1-3ACD9B401C67}"/>
              </a:ext>
            </a:extLst>
          </p:cNvPr>
          <p:cNvSpPr/>
          <p:nvPr/>
        </p:nvSpPr>
        <p:spPr>
          <a:xfrm>
            <a:off x="8586058" y="5518724"/>
            <a:ext cx="120140" cy="12014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8095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Booster MOGA simulation result (Final generation)</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16" name="그림 15">
            <a:extLst>
              <a:ext uri="{FF2B5EF4-FFF2-40B4-BE49-F238E27FC236}">
                <a16:creationId xmlns:a16="http://schemas.microsoft.com/office/drawing/2014/main" id="{727B12A1-562F-430E-89BB-4897EDDDA36A}"/>
              </a:ext>
            </a:extLst>
          </p:cNvPr>
          <p:cNvPicPr>
            <a:picLocks noChangeAspect="1"/>
          </p:cNvPicPr>
          <p:nvPr/>
        </p:nvPicPr>
        <p:blipFill>
          <a:blip r:embed="rId3"/>
          <a:stretch>
            <a:fillRect/>
          </a:stretch>
        </p:blipFill>
        <p:spPr>
          <a:xfrm>
            <a:off x="1143496" y="1294300"/>
            <a:ext cx="4057306" cy="3049205"/>
          </a:xfrm>
          <a:prstGeom prst="rect">
            <a:avLst/>
          </a:prstGeom>
        </p:spPr>
      </p:pic>
      <p:sp>
        <p:nvSpPr>
          <p:cNvPr id="2" name="TextBox 1">
            <a:extLst>
              <a:ext uri="{FF2B5EF4-FFF2-40B4-BE49-F238E27FC236}">
                <a16:creationId xmlns:a16="http://schemas.microsoft.com/office/drawing/2014/main" id="{8BF091E9-1937-E7C7-3D36-C46CD4D669C3}"/>
              </a:ext>
            </a:extLst>
          </p:cNvPr>
          <p:cNvSpPr txBox="1"/>
          <p:nvPr/>
        </p:nvSpPr>
        <p:spPr>
          <a:xfrm>
            <a:off x="296758" y="4493399"/>
            <a:ext cx="11359330" cy="2031325"/>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Times New Roman" panose="02020603050405020304" pitchFamily="18" charset="0"/>
                <a:cs typeface="Times New Roman" panose="02020603050405020304" pitchFamily="18" charset="0"/>
              </a:rPr>
              <a:t>These three figures show the natural emittance and the sum of the On/Off momentum DA area across 256 populations in tune space of the 120th generation.</a:t>
            </a:r>
          </a:p>
          <a:p>
            <a:pPr marL="285750" indent="-285750">
              <a:buFont typeface="Wingdings" panose="05000000000000000000" pitchFamily="2" charset="2"/>
              <a:buChar char="Ø"/>
            </a:pPr>
            <a:endParaRPr lang="en-US" altLang="ko-K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ko-KR" dirty="0">
                <a:latin typeface="Times New Roman" panose="02020603050405020304" pitchFamily="18" charset="0"/>
                <a:cs typeface="Times New Roman" panose="02020603050405020304" pitchFamily="18" charset="0"/>
              </a:rPr>
              <a:t>We can observe six clusters of the 256 populations. Each cluster's populations share similar lattice characteristics.</a:t>
            </a:r>
          </a:p>
          <a:p>
            <a:pPr marL="285750" indent="-285750">
              <a:buFont typeface="Wingdings" panose="05000000000000000000" pitchFamily="2" charset="2"/>
              <a:buChar char="Ø"/>
            </a:pPr>
            <a:endParaRPr lang="en-US" altLang="ko-K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ko-KR" dirty="0">
                <a:latin typeface="Times New Roman" panose="02020603050405020304" pitchFamily="18" charset="0"/>
                <a:cs typeface="Times New Roman" panose="02020603050405020304" pitchFamily="18" charset="0"/>
              </a:rPr>
              <a:t>The populations within the blue box have the largest DA area, while those in the red box have the second-largest DA area.</a:t>
            </a:r>
          </a:p>
        </p:txBody>
      </p:sp>
      <p:pic>
        <p:nvPicPr>
          <p:cNvPr id="3" name="그림 2">
            <a:extLst>
              <a:ext uri="{FF2B5EF4-FFF2-40B4-BE49-F238E27FC236}">
                <a16:creationId xmlns:a16="http://schemas.microsoft.com/office/drawing/2014/main" id="{8DD0DA10-0542-42FB-BE45-77A243AAAC2E}"/>
              </a:ext>
            </a:extLst>
          </p:cNvPr>
          <p:cNvPicPr>
            <a:picLocks noChangeAspect="1"/>
          </p:cNvPicPr>
          <p:nvPr/>
        </p:nvPicPr>
        <p:blipFill>
          <a:blip r:embed="rId4"/>
          <a:stretch>
            <a:fillRect/>
          </a:stretch>
        </p:blipFill>
        <p:spPr>
          <a:xfrm>
            <a:off x="5799886" y="1294300"/>
            <a:ext cx="4057305" cy="2962197"/>
          </a:xfrm>
          <a:prstGeom prst="rect">
            <a:avLst/>
          </a:prstGeom>
        </p:spPr>
      </p:pic>
      <p:sp>
        <p:nvSpPr>
          <p:cNvPr id="4" name="사각형: 둥근 모서리 3">
            <a:extLst>
              <a:ext uri="{FF2B5EF4-FFF2-40B4-BE49-F238E27FC236}">
                <a16:creationId xmlns:a16="http://schemas.microsoft.com/office/drawing/2014/main" id="{8CAB5685-BAC6-FB03-110C-24CA6AB35E49}"/>
              </a:ext>
            </a:extLst>
          </p:cNvPr>
          <p:cNvSpPr/>
          <p:nvPr/>
        </p:nvSpPr>
        <p:spPr>
          <a:xfrm>
            <a:off x="6375680" y="1866304"/>
            <a:ext cx="286378" cy="2788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모서리 5">
            <a:extLst>
              <a:ext uri="{FF2B5EF4-FFF2-40B4-BE49-F238E27FC236}">
                <a16:creationId xmlns:a16="http://schemas.microsoft.com/office/drawing/2014/main" id="{61E49DB0-F9A9-2649-15BB-065D12CD8EFE}"/>
              </a:ext>
            </a:extLst>
          </p:cNvPr>
          <p:cNvSpPr/>
          <p:nvPr/>
        </p:nvSpPr>
        <p:spPr>
          <a:xfrm>
            <a:off x="6446018" y="2409444"/>
            <a:ext cx="286378" cy="278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사각형: 둥근 모서리 16">
            <a:extLst>
              <a:ext uri="{FF2B5EF4-FFF2-40B4-BE49-F238E27FC236}">
                <a16:creationId xmlns:a16="http://schemas.microsoft.com/office/drawing/2014/main" id="{33AEFE8F-8221-B704-93C4-7421D78E900C}"/>
              </a:ext>
            </a:extLst>
          </p:cNvPr>
          <p:cNvSpPr/>
          <p:nvPr/>
        </p:nvSpPr>
        <p:spPr>
          <a:xfrm>
            <a:off x="1758462" y="1876691"/>
            <a:ext cx="286378" cy="2788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사각형: 둥근 모서리 18">
            <a:extLst>
              <a:ext uri="{FF2B5EF4-FFF2-40B4-BE49-F238E27FC236}">
                <a16:creationId xmlns:a16="http://schemas.microsoft.com/office/drawing/2014/main" id="{047FAF37-6302-E2C6-4CF4-B5B3A9964445}"/>
              </a:ext>
            </a:extLst>
          </p:cNvPr>
          <p:cNvSpPr/>
          <p:nvPr/>
        </p:nvSpPr>
        <p:spPr>
          <a:xfrm>
            <a:off x="1828800" y="2419831"/>
            <a:ext cx="286378" cy="278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6151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Booster MOGA simulation result(Final generation)</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9" name="그림 8">
            <a:extLst>
              <a:ext uri="{FF2B5EF4-FFF2-40B4-BE49-F238E27FC236}">
                <a16:creationId xmlns:a16="http://schemas.microsoft.com/office/drawing/2014/main" id="{0C67B9AA-413A-4239-8DEE-06616501226A}"/>
              </a:ext>
            </a:extLst>
          </p:cNvPr>
          <p:cNvPicPr>
            <a:picLocks noChangeAspect="1"/>
          </p:cNvPicPr>
          <p:nvPr/>
        </p:nvPicPr>
        <p:blipFill>
          <a:blip r:embed="rId3"/>
          <a:stretch>
            <a:fillRect/>
          </a:stretch>
        </p:blipFill>
        <p:spPr>
          <a:xfrm>
            <a:off x="8737753" y="1409524"/>
            <a:ext cx="3321123" cy="2603668"/>
          </a:xfrm>
          <a:prstGeom prst="rect">
            <a:avLst/>
          </a:prstGeom>
        </p:spPr>
      </p:pic>
      <p:pic>
        <p:nvPicPr>
          <p:cNvPr id="13" name="그림 12">
            <a:extLst>
              <a:ext uri="{FF2B5EF4-FFF2-40B4-BE49-F238E27FC236}">
                <a16:creationId xmlns:a16="http://schemas.microsoft.com/office/drawing/2014/main" id="{3BF93429-3CF9-4432-BDFD-C9A509F413EE}"/>
              </a:ext>
            </a:extLst>
          </p:cNvPr>
          <p:cNvPicPr>
            <a:picLocks noChangeAspect="1"/>
          </p:cNvPicPr>
          <p:nvPr/>
        </p:nvPicPr>
        <p:blipFill>
          <a:blip r:embed="rId4"/>
          <a:stretch>
            <a:fillRect/>
          </a:stretch>
        </p:blipFill>
        <p:spPr>
          <a:xfrm>
            <a:off x="8737752" y="4221449"/>
            <a:ext cx="3321123" cy="2453881"/>
          </a:xfrm>
          <a:prstGeom prst="rect">
            <a:avLst/>
          </a:prstGeom>
        </p:spPr>
      </p:pic>
      <p:pic>
        <p:nvPicPr>
          <p:cNvPr id="2" name="그림 1">
            <a:extLst>
              <a:ext uri="{FF2B5EF4-FFF2-40B4-BE49-F238E27FC236}">
                <a16:creationId xmlns:a16="http://schemas.microsoft.com/office/drawing/2014/main" id="{DE238AAC-7CB2-44B8-B85A-EE5158068AEC}"/>
              </a:ext>
            </a:extLst>
          </p:cNvPr>
          <p:cNvPicPr>
            <a:picLocks noChangeAspect="1"/>
          </p:cNvPicPr>
          <p:nvPr/>
        </p:nvPicPr>
        <p:blipFill>
          <a:blip r:embed="rId5"/>
          <a:stretch>
            <a:fillRect/>
          </a:stretch>
        </p:blipFill>
        <p:spPr>
          <a:xfrm>
            <a:off x="4781550" y="4252199"/>
            <a:ext cx="3237891" cy="2392383"/>
          </a:xfrm>
          <a:prstGeom prst="rect">
            <a:avLst/>
          </a:prstGeom>
        </p:spPr>
      </p:pic>
      <p:pic>
        <p:nvPicPr>
          <p:cNvPr id="3" name="그림 2">
            <a:extLst>
              <a:ext uri="{FF2B5EF4-FFF2-40B4-BE49-F238E27FC236}">
                <a16:creationId xmlns:a16="http://schemas.microsoft.com/office/drawing/2014/main" id="{ADDBED57-0D12-431B-A668-C220BB2B782E}"/>
              </a:ext>
            </a:extLst>
          </p:cNvPr>
          <p:cNvPicPr>
            <a:picLocks noChangeAspect="1"/>
          </p:cNvPicPr>
          <p:nvPr/>
        </p:nvPicPr>
        <p:blipFill>
          <a:blip r:embed="rId6"/>
          <a:stretch>
            <a:fillRect/>
          </a:stretch>
        </p:blipFill>
        <p:spPr>
          <a:xfrm>
            <a:off x="4781550" y="1409524"/>
            <a:ext cx="3295650" cy="258369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B1D4895-0AF3-C34C-F15D-9B129911C63B}"/>
                  </a:ext>
                </a:extLst>
              </p:cNvPr>
              <p:cNvSpPr txBox="1"/>
              <p:nvPr/>
            </p:nvSpPr>
            <p:spPr>
              <a:xfrm>
                <a:off x="470903" y="1449959"/>
                <a:ext cx="4231725" cy="4002378"/>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These four figures show the amplitude-dependent tune shift (ADTS) and second-order chromaticity across 256 populations in the tune space of the 120th generation.</a:t>
                </a:r>
              </a:p>
              <a:p>
                <a:pPr marL="285750" indent="-285750" algn="just">
                  <a:lnSpc>
                    <a:spcPct val="114000"/>
                  </a:lnSpc>
                  <a:buFont typeface="Wingdings" panose="05000000000000000000" pitchFamily="2" charset="2"/>
                  <a:buChar char="Ø"/>
                </a:pPr>
                <a:endParaRPr lang="en-US" altLang="ko-KR" sz="1400" dirty="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In these graphs, the populations in the blue and red boxes represent the best results across various parameters. Both clusters have all ADTS values below </a:t>
                </a:r>
                <a14:m>
                  <m:oMath xmlns:m="http://schemas.openxmlformats.org/officeDocument/2006/math">
                    <m:sSup>
                      <m:sSupPr>
                        <m:ctrlPr>
                          <a:rPr lang="en-US" altLang="ko-KR" sz="1400" b="0" i="1" smtClean="0">
                            <a:latin typeface="Cambria Math" panose="02040503050406030204" pitchFamily="18" charset="0"/>
                            <a:cs typeface="Times New Roman" panose="02020603050405020304" pitchFamily="18" charset="0"/>
                          </a:rPr>
                        </m:ctrlPr>
                      </m:sSupPr>
                      <m:e>
                        <m:r>
                          <a:rPr lang="en-US" altLang="ko-KR" sz="1400" b="0" i="1" smtClean="0">
                            <a:latin typeface="Cambria Math" panose="02040503050406030204" pitchFamily="18" charset="0"/>
                            <a:cs typeface="Times New Roman" panose="02020603050405020304" pitchFamily="18" charset="0"/>
                          </a:rPr>
                          <m:t>10</m:t>
                        </m:r>
                      </m:e>
                      <m:sup>
                        <m:r>
                          <a:rPr lang="en-US" altLang="ko-KR" sz="1400" b="0" i="1" smtClean="0">
                            <a:latin typeface="Cambria Math" panose="02040503050406030204" pitchFamily="18" charset="0"/>
                            <a:cs typeface="Times New Roman" panose="02020603050405020304" pitchFamily="18" charset="0"/>
                          </a:rPr>
                          <m:t>4</m:t>
                        </m:r>
                      </m:sup>
                    </m:sSup>
                  </m:oMath>
                </a14:m>
                <a:r>
                  <a:rPr lang="en-US" altLang="ko-KR" sz="1400" dirty="0">
                    <a:latin typeface="Times New Roman" panose="02020603050405020304" pitchFamily="18" charset="0"/>
                    <a:cs typeface="Times New Roman" panose="02020603050405020304" pitchFamily="18" charset="0"/>
                  </a:rPr>
                  <a:t>, which is more stable compared to the original lattice.</a:t>
                </a:r>
              </a:p>
              <a:p>
                <a:pPr marL="285750" indent="-285750" algn="just">
                  <a:lnSpc>
                    <a:spcPct val="114000"/>
                  </a:lnSpc>
                  <a:buFont typeface="Wingdings" panose="05000000000000000000" pitchFamily="2" charset="2"/>
                  <a:buChar char="Ø"/>
                </a:pPr>
                <a:endParaRPr lang="en-US" altLang="ko-KR" sz="1400" dirty="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However, while the horizontal second-order chromaticity shows a slight increase compared to the original value, the vertical second-order chromaticity decreases by more than 50% compared to the original lattice.</a:t>
                </a:r>
              </a:p>
            </p:txBody>
          </p:sp>
        </mc:Choice>
        <mc:Fallback xmlns="">
          <p:sp>
            <p:nvSpPr>
              <p:cNvPr id="4" name="TextBox 3">
                <a:extLst>
                  <a:ext uri="{FF2B5EF4-FFF2-40B4-BE49-F238E27FC236}">
                    <a16:creationId xmlns:a16="http://schemas.microsoft.com/office/drawing/2014/main" id="{4B1D4895-0AF3-C34C-F15D-9B129911C63B}"/>
                  </a:ext>
                </a:extLst>
              </p:cNvPr>
              <p:cNvSpPr txBox="1">
                <a:spLocks noRot="1" noChangeAspect="1" noMove="1" noResize="1" noEditPoints="1" noAdjustHandles="1" noChangeArrowheads="1" noChangeShapeType="1" noTextEdit="1"/>
              </p:cNvSpPr>
              <p:nvPr/>
            </p:nvSpPr>
            <p:spPr>
              <a:xfrm>
                <a:off x="470903" y="1449959"/>
                <a:ext cx="4231725" cy="4002378"/>
              </a:xfrm>
              <a:prstGeom prst="rect">
                <a:avLst/>
              </a:prstGeom>
              <a:blipFill>
                <a:blip r:embed="rId7"/>
                <a:stretch>
                  <a:fillRect l="-144" r="-432" b="-610"/>
                </a:stretch>
              </a:blipFill>
            </p:spPr>
            <p:txBody>
              <a:bodyPr/>
              <a:lstStyle/>
              <a:p>
                <a:r>
                  <a:rPr lang="ko-KR" altLang="en-US">
                    <a:noFill/>
                  </a:rPr>
                  <a:t> </a:t>
                </a:r>
              </a:p>
            </p:txBody>
          </p:sp>
        </mc:Fallback>
      </mc:AlternateContent>
      <p:sp>
        <p:nvSpPr>
          <p:cNvPr id="14" name="사각형: 둥근 모서리 13">
            <a:extLst>
              <a:ext uri="{FF2B5EF4-FFF2-40B4-BE49-F238E27FC236}">
                <a16:creationId xmlns:a16="http://schemas.microsoft.com/office/drawing/2014/main" id="{CFB70700-65E9-44AF-AD72-7A9D62FD08A5}"/>
              </a:ext>
            </a:extLst>
          </p:cNvPr>
          <p:cNvSpPr/>
          <p:nvPr/>
        </p:nvSpPr>
        <p:spPr>
          <a:xfrm>
            <a:off x="9186703" y="2016253"/>
            <a:ext cx="286378" cy="2788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사각형: 둥근 모서리 15">
            <a:extLst>
              <a:ext uri="{FF2B5EF4-FFF2-40B4-BE49-F238E27FC236}">
                <a16:creationId xmlns:a16="http://schemas.microsoft.com/office/drawing/2014/main" id="{F3A63F40-969D-4929-918C-739A25BAD0B6}"/>
              </a:ext>
            </a:extLst>
          </p:cNvPr>
          <p:cNvSpPr/>
          <p:nvPr/>
        </p:nvSpPr>
        <p:spPr>
          <a:xfrm>
            <a:off x="9235148" y="2404601"/>
            <a:ext cx="286378" cy="278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사각형: 둥근 모서리 16">
            <a:extLst>
              <a:ext uri="{FF2B5EF4-FFF2-40B4-BE49-F238E27FC236}">
                <a16:creationId xmlns:a16="http://schemas.microsoft.com/office/drawing/2014/main" id="{3B789BE8-4E45-4F0D-8D74-72F68C75BD32}"/>
              </a:ext>
            </a:extLst>
          </p:cNvPr>
          <p:cNvSpPr/>
          <p:nvPr/>
        </p:nvSpPr>
        <p:spPr>
          <a:xfrm>
            <a:off x="5210789" y="2016254"/>
            <a:ext cx="286378" cy="2788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032AA3FC-62D8-4B35-A8D1-9A834CF7FA90}"/>
              </a:ext>
            </a:extLst>
          </p:cNvPr>
          <p:cNvSpPr/>
          <p:nvPr/>
        </p:nvSpPr>
        <p:spPr>
          <a:xfrm>
            <a:off x="5281127" y="2404602"/>
            <a:ext cx="286378" cy="278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사각형: 둥근 모서리 21">
            <a:extLst>
              <a:ext uri="{FF2B5EF4-FFF2-40B4-BE49-F238E27FC236}">
                <a16:creationId xmlns:a16="http://schemas.microsoft.com/office/drawing/2014/main" id="{AF94E7D2-0583-4470-BA03-12F578B57E4C}"/>
              </a:ext>
            </a:extLst>
          </p:cNvPr>
          <p:cNvSpPr/>
          <p:nvPr/>
        </p:nvSpPr>
        <p:spPr>
          <a:xfrm>
            <a:off x="5210789" y="4694833"/>
            <a:ext cx="286378" cy="2788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사각형: 둥근 모서리 22">
            <a:extLst>
              <a:ext uri="{FF2B5EF4-FFF2-40B4-BE49-F238E27FC236}">
                <a16:creationId xmlns:a16="http://schemas.microsoft.com/office/drawing/2014/main" id="{967235F2-D157-45ED-8E38-7E8472429283}"/>
              </a:ext>
            </a:extLst>
          </p:cNvPr>
          <p:cNvSpPr/>
          <p:nvPr/>
        </p:nvSpPr>
        <p:spPr>
          <a:xfrm>
            <a:off x="5281127" y="5083181"/>
            <a:ext cx="286378" cy="278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사각형: 둥근 모서리 23">
            <a:extLst>
              <a:ext uri="{FF2B5EF4-FFF2-40B4-BE49-F238E27FC236}">
                <a16:creationId xmlns:a16="http://schemas.microsoft.com/office/drawing/2014/main" id="{555A82A6-1FC1-4EFB-A2C8-1B14D615A711}"/>
              </a:ext>
            </a:extLst>
          </p:cNvPr>
          <p:cNvSpPr/>
          <p:nvPr/>
        </p:nvSpPr>
        <p:spPr>
          <a:xfrm>
            <a:off x="9197470" y="4725187"/>
            <a:ext cx="286378" cy="2788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사각형: 둥근 모서리 24">
            <a:extLst>
              <a:ext uri="{FF2B5EF4-FFF2-40B4-BE49-F238E27FC236}">
                <a16:creationId xmlns:a16="http://schemas.microsoft.com/office/drawing/2014/main" id="{EF33701E-468B-48B6-8D5F-61374BADD061}"/>
              </a:ext>
            </a:extLst>
          </p:cNvPr>
          <p:cNvSpPr/>
          <p:nvPr/>
        </p:nvSpPr>
        <p:spPr>
          <a:xfrm>
            <a:off x="9267808" y="5113535"/>
            <a:ext cx="286378" cy="278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graphicFrame>
            <p:nvGraphicFramePr>
              <p:cNvPr id="6" name="표 5">
                <a:extLst>
                  <a:ext uri="{FF2B5EF4-FFF2-40B4-BE49-F238E27FC236}">
                    <a16:creationId xmlns:a16="http://schemas.microsoft.com/office/drawing/2014/main" id="{3E18D62C-0571-4965-AD99-C8592595A75E}"/>
                  </a:ext>
                </a:extLst>
              </p:cNvPr>
              <p:cNvGraphicFramePr>
                <a:graphicFrameLocks noGrp="1"/>
              </p:cNvGraphicFramePr>
              <p:nvPr>
                <p:extLst/>
              </p:nvPr>
            </p:nvGraphicFramePr>
            <p:xfrm>
              <a:off x="727788" y="5541191"/>
              <a:ext cx="3881534" cy="992105"/>
            </p:xfrm>
            <a:graphic>
              <a:graphicData uri="http://schemas.openxmlformats.org/drawingml/2006/table">
                <a:tbl>
                  <a:tblPr firstRow="1" bandRow="1">
                    <a:tableStyleId>{5C22544A-7EE6-4342-B048-85BDC9FD1C3A}</a:tableStyleId>
                  </a:tblPr>
                  <a:tblGrid>
                    <a:gridCol w="1940767">
                      <a:extLst>
                        <a:ext uri="{9D8B030D-6E8A-4147-A177-3AD203B41FA5}">
                          <a16:colId xmlns:a16="http://schemas.microsoft.com/office/drawing/2014/main" val="2924199296"/>
                        </a:ext>
                      </a:extLst>
                    </a:gridCol>
                    <a:gridCol w="1940767">
                      <a:extLst>
                        <a:ext uri="{9D8B030D-6E8A-4147-A177-3AD203B41FA5}">
                          <a16:colId xmlns:a16="http://schemas.microsoft.com/office/drawing/2014/main" val="3197427921"/>
                        </a:ext>
                      </a:extLst>
                    </a:gridCol>
                  </a:tblGrid>
                  <a:tr h="388283">
                    <a:tc>
                      <a:txBody>
                        <a:bodyPr/>
                        <a:lstStyle/>
                        <a:p>
                          <a:pPr algn="ctr" latinLnBrk="1"/>
                          <a:r>
                            <a:rPr lang="en-US" altLang="ko-KR" sz="1000" dirty="0">
                              <a:solidFill>
                                <a:schemeClr val="tx1"/>
                              </a:solidFill>
                            </a:rPr>
                            <a:t>Tune shifts</a:t>
                          </a:r>
                          <a:endParaRPr lang="ko-KR"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Original</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4336798"/>
                      </a:ext>
                    </a:extLst>
                  </a:tr>
                  <a:tr h="259460">
                    <a:tc>
                      <a:txBody>
                        <a:bodyPr/>
                        <a:lstStyle/>
                        <a:p>
                          <a:pPr algn="ctr" latinLnBrk="1"/>
                          <a:r>
                            <a:rPr lang="en-US" altLang="ko-KR" sz="800" dirty="0"/>
                            <a:t>ADTS  (</a:t>
                          </a:r>
                          <a14:m>
                            <m:oMath xmlns:m="http://schemas.openxmlformats.org/officeDocument/2006/math">
                              <m:f>
                                <m:fPr>
                                  <m:ctrlPr>
                                    <a:rPr lang="en-US" altLang="ko-KR" sz="800" b="0" i="1" smtClean="0">
                                      <a:latin typeface="Cambria Math" panose="02040503050406030204" pitchFamily="18" charset="0"/>
                                    </a:rPr>
                                  </m:ctrlPr>
                                </m:fPr>
                                <m:num>
                                  <m:r>
                                    <a:rPr lang="en-US" altLang="ko-KR" sz="800" b="0" i="1" smtClean="0">
                                      <a:latin typeface="Cambria Math" panose="02040503050406030204" pitchFamily="18" charset="0"/>
                                    </a:rPr>
                                    <m:t>𝑑</m:t>
                                  </m:r>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𝜈</m:t>
                                      </m:r>
                                    </m:e>
                                    <m:sub>
                                      <m:r>
                                        <a:rPr lang="en-US" altLang="ko-KR" sz="800" b="0" i="1" smtClean="0">
                                          <a:latin typeface="Cambria Math" panose="02040503050406030204" pitchFamily="18" charset="0"/>
                                        </a:rPr>
                                        <m:t>𝑥</m:t>
                                      </m:r>
                                    </m:sub>
                                  </m:sSub>
                                </m:num>
                                <m:den>
                                  <m:r>
                                    <a:rPr lang="en-US" altLang="ko-KR" sz="800" b="0" i="1" smtClean="0">
                                      <a:latin typeface="Cambria Math" panose="02040503050406030204" pitchFamily="18" charset="0"/>
                                    </a:rPr>
                                    <m:t>𝑑</m:t>
                                  </m:r>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𝐽</m:t>
                                      </m:r>
                                    </m:e>
                                    <m:sub>
                                      <m:r>
                                        <a:rPr lang="en-US" altLang="ko-KR" sz="800" b="0" i="1" smtClean="0">
                                          <a:latin typeface="Cambria Math" panose="02040503050406030204" pitchFamily="18" charset="0"/>
                                        </a:rPr>
                                        <m:t>𝑥</m:t>
                                      </m:r>
                                    </m:sub>
                                  </m:sSub>
                                </m:den>
                              </m:f>
                              <m:r>
                                <a:rPr lang="en-US" altLang="ko-KR" sz="800" b="0" i="1" smtClean="0">
                                  <a:latin typeface="Cambria Math" panose="02040503050406030204" pitchFamily="18" charset="0"/>
                                </a:rPr>
                                <m:t> ,</m:t>
                              </m:r>
                              <m:f>
                                <m:fPr>
                                  <m:ctrlPr>
                                    <a:rPr lang="en-US" altLang="ko-KR" sz="800" b="0" i="1" smtClean="0">
                                      <a:latin typeface="Cambria Math" panose="02040503050406030204" pitchFamily="18" charset="0"/>
                                    </a:rPr>
                                  </m:ctrlPr>
                                </m:fPr>
                                <m:num>
                                  <m:r>
                                    <a:rPr lang="en-US" altLang="ko-KR" sz="800" b="0" i="1" smtClean="0">
                                      <a:latin typeface="Cambria Math" panose="02040503050406030204" pitchFamily="18" charset="0"/>
                                    </a:rPr>
                                    <m:t>𝑑</m:t>
                                  </m:r>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𝜈</m:t>
                                      </m:r>
                                    </m:e>
                                    <m:sub>
                                      <m:r>
                                        <a:rPr lang="en-US" altLang="ko-KR" sz="800" b="0" i="1" smtClean="0">
                                          <a:latin typeface="Cambria Math" panose="02040503050406030204" pitchFamily="18" charset="0"/>
                                        </a:rPr>
                                        <m:t>𝑥</m:t>
                                      </m:r>
                                    </m:sub>
                                  </m:sSub>
                                </m:num>
                                <m:den>
                                  <m:sSub>
                                    <m:sSubPr>
                                      <m:ctrlPr>
                                        <a:rPr lang="en-US" altLang="ko-KR" sz="800" b="0" i="1" smtClean="0">
                                          <a:latin typeface="Cambria Math" panose="02040503050406030204" pitchFamily="18" charset="0"/>
                                        </a:rPr>
                                      </m:ctrlPr>
                                    </m:sSubPr>
                                    <m:e>
                                      <m:r>
                                        <m:rPr>
                                          <m:sty m:val="p"/>
                                        </m:rPr>
                                        <a:rPr lang="en-US" altLang="ko-KR" sz="800" b="0" i="0" smtClean="0">
                                          <a:latin typeface="Cambria Math" panose="02040503050406030204" pitchFamily="18" charset="0"/>
                                        </a:rPr>
                                        <m:t>dJ</m:t>
                                      </m:r>
                                    </m:e>
                                    <m:sub>
                                      <m:r>
                                        <a:rPr lang="en-US" altLang="ko-KR" sz="800" b="0" i="1" smtClean="0">
                                          <a:latin typeface="Cambria Math" panose="02040503050406030204" pitchFamily="18" charset="0"/>
                                        </a:rPr>
                                        <m:t>𝑦</m:t>
                                      </m:r>
                                    </m:sub>
                                  </m:sSub>
                                </m:den>
                              </m:f>
                              <m:r>
                                <a:rPr lang="en-US" altLang="ko-KR" sz="800" b="0" i="1" smtClean="0">
                                  <a:latin typeface="Cambria Math" panose="02040503050406030204" pitchFamily="18" charset="0"/>
                                </a:rPr>
                                <m:t>,</m:t>
                              </m:r>
                              <m:f>
                                <m:fPr>
                                  <m:ctrlPr>
                                    <a:rPr lang="en-US" altLang="ko-KR" sz="800" b="0" i="1" smtClean="0">
                                      <a:latin typeface="Cambria Math" panose="02040503050406030204" pitchFamily="18" charset="0"/>
                                    </a:rPr>
                                  </m:ctrlPr>
                                </m:fPr>
                                <m:num>
                                  <m:r>
                                    <a:rPr lang="en-US" altLang="ko-KR" sz="800" b="0" i="1" smtClean="0">
                                      <a:latin typeface="Cambria Math" panose="02040503050406030204" pitchFamily="18" charset="0"/>
                                    </a:rPr>
                                    <m:t>𝑑</m:t>
                                  </m:r>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𝜈</m:t>
                                      </m:r>
                                    </m:e>
                                    <m:sub>
                                      <m:r>
                                        <a:rPr lang="en-US" altLang="ko-KR" sz="800" b="0" i="1" smtClean="0">
                                          <a:latin typeface="Cambria Math" panose="02040503050406030204" pitchFamily="18" charset="0"/>
                                        </a:rPr>
                                        <m:t>𝑦</m:t>
                                      </m:r>
                                    </m:sub>
                                  </m:sSub>
                                </m:num>
                                <m:den>
                                  <m:r>
                                    <a:rPr lang="en-US" altLang="ko-KR" sz="800" b="0" i="1" smtClean="0">
                                      <a:latin typeface="Cambria Math" panose="02040503050406030204" pitchFamily="18" charset="0"/>
                                    </a:rPr>
                                    <m:t>𝑑</m:t>
                                  </m:r>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𝐽</m:t>
                                      </m:r>
                                    </m:e>
                                    <m:sub>
                                      <m:r>
                                        <a:rPr lang="en-US" altLang="ko-KR" sz="800" b="0" i="1" smtClean="0">
                                          <a:latin typeface="Cambria Math" panose="02040503050406030204" pitchFamily="18" charset="0"/>
                                        </a:rPr>
                                        <m:t>𝑦</m:t>
                                      </m:r>
                                    </m:sub>
                                  </m:sSub>
                                </m:den>
                              </m:f>
                            </m:oMath>
                          </a14:m>
                          <a:r>
                            <a:rPr lang="en-US" altLang="ko-KR" sz="800" dirty="0"/>
                            <a:t>)</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dirty="0"/>
                            <a:t>1.80e+4 / -3.60e+3 / 8.34e+3</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9896213"/>
                      </a:ext>
                    </a:extLst>
                  </a:tr>
                  <a:tr h="247552">
                    <a:tc>
                      <a:txBody>
                        <a:bodyPr/>
                        <a:lstStyle/>
                        <a:p>
                          <a:pPr algn="ctr" latinLnBrk="1"/>
                          <a:r>
                            <a:rPr lang="en-US" altLang="ko-KR" sz="800" dirty="0"/>
                            <a:t>2</a:t>
                          </a:r>
                          <a:r>
                            <a:rPr lang="en-US" altLang="ko-KR" sz="800" baseline="30000" dirty="0"/>
                            <a:t>nd</a:t>
                          </a:r>
                          <a:r>
                            <a:rPr lang="en-US" altLang="ko-KR" sz="800" baseline="0" dirty="0"/>
                            <a:t> order chromaticity</a:t>
                          </a:r>
                          <a:r>
                            <a:rPr lang="en-US" altLang="ko-KR" sz="800" dirty="0"/>
                            <a:t>  (</a:t>
                          </a:r>
                          <a14:m>
                            <m:oMath xmlns:m="http://schemas.openxmlformats.org/officeDocument/2006/math">
                              <m:f>
                                <m:fPr>
                                  <m:ctrlPr>
                                    <a:rPr lang="en-US" altLang="ko-KR" sz="800" b="0" i="1" smtClean="0">
                                      <a:latin typeface="Cambria Math" panose="02040503050406030204" pitchFamily="18" charset="0"/>
                                    </a:rPr>
                                  </m:ctrlPr>
                                </m:fPr>
                                <m:num>
                                  <m:sSup>
                                    <m:sSupPr>
                                      <m:ctrlPr>
                                        <a:rPr lang="en-US" altLang="ko-KR" sz="800" b="0" i="1" smtClean="0">
                                          <a:latin typeface="Cambria Math" panose="02040503050406030204" pitchFamily="18" charset="0"/>
                                        </a:rPr>
                                      </m:ctrlPr>
                                    </m:sSupPr>
                                    <m:e>
                                      <m:r>
                                        <a:rPr lang="en-US" altLang="ko-KR" sz="800" b="0" i="1" smtClean="0">
                                          <a:latin typeface="Cambria Math" panose="02040503050406030204" pitchFamily="18" charset="0"/>
                                        </a:rPr>
                                        <m:t>𝑑</m:t>
                                      </m:r>
                                    </m:e>
                                    <m:sup>
                                      <m:r>
                                        <a:rPr lang="en-US" altLang="ko-KR" sz="800" b="0" i="1" smtClean="0">
                                          <a:latin typeface="Cambria Math" panose="02040503050406030204" pitchFamily="18" charset="0"/>
                                        </a:rPr>
                                        <m:t>2</m:t>
                                      </m:r>
                                    </m:sup>
                                  </m:sSup>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𝜈</m:t>
                                      </m:r>
                                    </m:e>
                                    <m:sub>
                                      <m:r>
                                        <a:rPr lang="en-US" altLang="ko-KR" sz="800" b="0" i="1" smtClean="0">
                                          <a:latin typeface="Cambria Math" panose="02040503050406030204" pitchFamily="18" charset="0"/>
                                        </a:rPr>
                                        <m:t>𝑥</m:t>
                                      </m:r>
                                    </m:sub>
                                  </m:sSub>
                                </m:num>
                                <m:den>
                                  <m:r>
                                    <a:rPr lang="en-US" altLang="ko-KR" sz="800" b="0" i="1" smtClean="0">
                                      <a:latin typeface="Cambria Math" panose="02040503050406030204" pitchFamily="18" charset="0"/>
                                    </a:rPr>
                                    <m:t>𝑑</m:t>
                                  </m:r>
                                  <m:sSup>
                                    <m:sSupPr>
                                      <m:ctrlPr>
                                        <a:rPr lang="en-US" altLang="ko-KR" sz="800" b="0" i="1" smtClean="0">
                                          <a:latin typeface="Cambria Math" panose="02040503050406030204" pitchFamily="18" charset="0"/>
                                        </a:rPr>
                                      </m:ctrlPr>
                                    </m:sSupPr>
                                    <m:e>
                                      <m:r>
                                        <a:rPr lang="en-US" altLang="ko-KR" sz="800" b="0" i="1" smtClean="0">
                                          <a:latin typeface="Cambria Math" panose="02040503050406030204" pitchFamily="18" charset="0"/>
                                        </a:rPr>
                                        <m:t>𝑝</m:t>
                                      </m:r>
                                    </m:e>
                                    <m:sup>
                                      <m:r>
                                        <a:rPr lang="en-US" altLang="ko-KR" sz="800" b="0" i="1" smtClean="0">
                                          <a:latin typeface="Cambria Math" panose="02040503050406030204" pitchFamily="18" charset="0"/>
                                        </a:rPr>
                                        <m:t>2</m:t>
                                      </m:r>
                                    </m:sup>
                                  </m:sSup>
                                </m:den>
                              </m:f>
                              <m:r>
                                <a:rPr lang="en-US" altLang="ko-KR" sz="800" b="0" i="1" smtClean="0">
                                  <a:latin typeface="Cambria Math" panose="02040503050406030204" pitchFamily="18" charset="0"/>
                                </a:rPr>
                                <m:t> ,</m:t>
                              </m:r>
                              <m:f>
                                <m:fPr>
                                  <m:ctrlPr>
                                    <a:rPr lang="en-US" altLang="ko-KR" sz="800" b="0" i="1" smtClean="0">
                                      <a:latin typeface="Cambria Math" panose="02040503050406030204" pitchFamily="18" charset="0"/>
                                    </a:rPr>
                                  </m:ctrlPr>
                                </m:fPr>
                                <m:num>
                                  <m:sSup>
                                    <m:sSupPr>
                                      <m:ctrlPr>
                                        <a:rPr lang="en-US" altLang="ko-KR" sz="800" b="0" i="1" smtClean="0">
                                          <a:latin typeface="Cambria Math" panose="02040503050406030204" pitchFamily="18" charset="0"/>
                                        </a:rPr>
                                      </m:ctrlPr>
                                    </m:sSupPr>
                                    <m:e>
                                      <m:r>
                                        <a:rPr lang="en-US" altLang="ko-KR" sz="800" b="0" i="1" smtClean="0">
                                          <a:latin typeface="Cambria Math" panose="02040503050406030204" pitchFamily="18" charset="0"/>
                                        </a:rPr>
                                        <m:t>𝑑</m:t>
                                      </m:r>
                                    </m:e>
                                    <m:sup>
                                      <m:r>
                                        <a:rPr lang="en-US" altLang="ko-KR" sz="800" b="0" i="1" smtClean="0">
                                          <a:latin typeface="Cambria Math" panose="02040503050406030204" pitchFamily="18" charset="0"/>
                                        </a:rPr>
                                        <m:t>2</m:t>
                                      </m:r>
                                    </m:sup>
                                  </m:sSup>
                                  <m:sSub>
                                    <m:sSubPr>
                                      <m:ctrlPr>
                                        <a:rPr lang="en-US" altLang="ko-KR" sz="800" b="0" i="1" smtClean="0">
                                          <a:latin typeface="Cambria Math" panose="02040503050406030204" pitchFamily="18" charset="0"/>
                                        </a:rPr>
                                      </m:ctrlPr>
                                    </m:sSubPr>
                                    <m:e>
                                      <m:r>
                                        <a:rPr lang="en-US" altLang="ko-KR" sz="800" b="0" i="1" smtClean="0">
                                          <a:latin typeface="Cambria Math" panose="02040503050406030204" pitchFamily="18" charset="0"/>
                                        </a:rPr>
                                        <m:t>𝜈</m:t>
                                      </m:r>
                                    </m:e>
                                    <m:sub>
                                      <m:r>
                                        <a:rPr lang="en-US" altLang="ko-KR" sz="800" b="0" i="1" smtClean="0">
                                          <a:latin typeface="Cambria Math" panose="02040503050406030204" pitchFamily="18" charset="0"/>
                                        </a:rPr>
                                        <m:t>𝑦</m:t>
                                      </m:r>
                                    </m:sub>
                                  </m:sSub>
                                </m:num>
                                <m:den>
                                  <m:r>
                                    <a:rPr lang="en-US" altLang="ko-KR" sz="800" b="0" i="1" smtClean="0">
                                      <a:latin typeface="Cambria Math" panose="02040503050406030204" pitchFamily="18" charset="0"/>
                                    </a:rPr>
                                    <m:t>𝑑</m:t>
                                  </m:r>
                                  <m:sSup>
                                    <m:sSupPr>
                                      <m:ctrlPr>
                                        <a:rPr lang="en-US" altLang="ko-KR" sz="800" b="0" i="1" smtClean="0">
                                          <a:latin typeface="Cambria Math" panose="02040503050406030204" pitchFamily="18" charset="0"/>
                                        </a:rPr>
                                      </m:ctrlPr>
                                    </m:sSupPr>
                                    <m:e>
                                      <m:r>
                                        <a:rPr lang="en-US" altLang="ko-KR" sz="800" b="0" i="1" smtClean="0">
                                          <a:latin typeface="Cambria Math" panose="02040503050406030204" pitchFamily="18" charset="0"/>
                                        </a:rPr>
                                        <m:t>𝑝</m:t>
                                      </m:r>
                                    </m:e>
                                    <m:sup>
                                      <m:r>
                                        <a:rPr lang="en-US" altLang="ko-KR" sz="800" b="0" i="1" smtClean="0">
                                          <a:latin typeface="Cambria Math" panose="02040503050406030204" pitchFamily="18" charset="0"/>
                                        </a:rPr>
                                        <m:t>2</m:t>
                                      </m:r>
                                    </m:sup>
                                  </m:sSup>
                                </m:den>
                              </m:f>
                            </m:oMath>
                          </a14:m>
                          <a:r>
                            <a:rPr lang="en-US" altLang="ko-KR" sz="800" dirty="0"/>
                            <a:t>)</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dirty="0"/>
                            <a:t>-31.5081 / 200.0561</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774800"/>
                      </a:ext>
                    </a:extLst>
                  </a:tr>
                </a:tbl>
              </a:graphicData>
            </a:graphic>
          </p:graphicFrame>
        </mc:Choice>
        <mc:Fallback xmlns="">
          <p:graphicFrame>
            <p:nvGraphicFramePr>
              <p:cNvPr id="6" name="표 5">
                <a:extLst>
                  <a:ext uri="{FF2B5EF4-FFF2-40B4-BE49-F238E27FC236}">
                    <a16:creationId xmlns:a16="http://schemas.microsoft.com/office/drawing/2014/main" id="{3E18D62C-0571-4965-AD99-C8592595A75E}"/>
                  </a:ext>
                </a:extLst>
              </p:cNvPr>
              <p:cNvGraphicFramePr>
                <a:graphicFrameLocks noGrp="1"/>
              </p:cNvGraphicFramePr>
              <p:nvPr>
                <p:extLst>
                  <p:ext uri="{D42A27DB-BD31-4B8C-83A1-F6EECF244321}">
                    <p14:modId xmlns:p14="http://schemas.microsoft.com/office/powerpoint/2010/main" val="685485076"/>
                  </p:ext>
                </p:extLst>
              </p:nvPr>
            </p:nvGraphicFramePr>
            <p:xfrm>
              <a:off x="727788" y="5541191"/>
              <a:ext cx="3881534" cy="992105"/>
            </p:xfrm>
            <a:graphic>
              <a:graphicData uri="http://schemas.openxmlformats.org/drawingml/2006/table">
                <a:tbl>
                  <a:tblPr firstRow="1" bandRow="1">
                    <a:tableStyleId>{5C22544A-7EE6-4342-B048-85BDC9FD1C3A}</a:tableStyleId>
                  </a:tblPr>
                  <a:tblGrid>
                    <a:gridCol w="1940767">
                      <a:extLst>
                        <a:ext uri="{9D8B030D-6E8A-4147-A177-3AD203B41FA5}">
                          <a16:colId xmlns:a16="http://schemas.microsoft.com/office/drawing/2014/main" val="2924199296"/>
                        </a:ext>
                      </a:extLst>
                    </a:gridCol>
                    <a:gridCol w="1940767">
                      <a:extLst>
                        <a:ext uri="{9D8B030D-6E8A-4147-A177-3AD203B41FA5}">
                          <a16:colId xmlns:a16="http://schemas.microsoft.com/office/drawing/2014/main" val="3197427921"/>
                        </a:ext>
                      </a:extLst>
                    </a:gridCol>
                  </a:tblGrid>
                  <a:tr h="388283">
                    <a:tc>
                      <a:txBody>
                        <a:bodyPr/>
                        <a:lstStyle/>
                        <a:p>
                          <a:pPr algn="ctr" latinLnBrk="1"/>
                          <a:r>
                            <a:rPr lang="en-US" altLang="ko-KR" sz="1000" dirty="0">
                              <a:solidFill>
                                <a:schemeClr val="tx1"/>
                              </a:solidFill>
                            </a:rPr>
                            <a:t>Tune shifts</a:t>
                          </a:r>
                          <a:endParaRPr lang="ko-KR"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Original</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4336798"/>
                      </a:ext>
                    </a:extLst>
                  </a:tr>
                  <a:tr h="301625">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13" t="-130000" r="-100627" b="-104000"/>
                          </a:stretch>
                        </a:blipFill>
                      </a:tcPr>
                    </a:tc>
                    <a:tc>
                      <a:txBody>
                        <a:bodyPr/>
                        <a:lstStyle/>
                        <a:p>
                          <a:pPr algn="ctr" latinLnBrk="1"/>
                          <a:r>
                            <a:rPr lang="en-US" altLang="ko-KR" sz="800" dirty="0"/>
                            <a:t>1.80e+4 / -3.60e+3 / 8.34e+3</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9896213"/>
                      </a:ext>
                    </a:extLst>
                  </a:tr>
                  <a:tr h="302197">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13" t="-230000" r="-100627" b="-4000"/>
                          </a:stretch>
                        </a:blipFill>
                      </a:tcPr>
                    </a:tc>
                    <a:tc>
                      <a:txBody>
                        <a:bodyPr/>
                        <a:lstStyle/>
                        <a:p>
                          <a:pPr algn="ctr" latinLnBrk="1"/>
                          <a:r>
                            <a:rPr lang="en-US" altLang="ko-KR" sz="800" dirty="0"/>
                            <a:t>-31.5081 / 200.0561</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774800"/>
                      </a:ext>
                    </a:extLst>
                  </a:tr>
                </a:tbl>
              </a:graphicData>
            </a:graphic>
          </p:graphicFrame>
        </mc:Fallback>
      </mc:AlternateContent>
    </p:spTree>
    <p:extLst>
      <p:ext uri="{BB962C8B-B14F-4D97-AF65-F5344CB8AC3E}">
        <p14:creationId xmlns:p14="http://schemas.microsoft.com/office/powerpoint/2010/main" val="33933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a:solidFill>
                  <a:schemeClr val="tx2"/>
                </a:solidFill>
                <a:cs typeface="Verdana" panose="020B0604030504040204" pitchFamily="34" charset="0"/>
              </a:rPr>
              <a:t>Booster optics update</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16" name="그림 15">
            <a:extLst>
              <a:ext uri="{FF2B5EF4-FFF2-40B4-BE49-F238E27FC236}">
                <a16:creationId xmlns:a16="http://schemas.microsoft.com/office/drawing/2014/main" id="{7A1C298B-671E-452C-927D-2B254A521F1C}"/>
              </a:ext>
            </a:extLst>
          </p:cNvPr>
          <p:cNvPicPr>
            <a:picLocks noChangeAspect="1"/>
          </p:cNvPicPr>
          <p:nvPr/>
        </p:nvPicPr>
        <p:blipFill>
          <a:blip r:embed="rId3"/>
          <a:stretch>
            <a:fillRect/>
          </a:stretch>
        </p:blipFill>
        <p:spPr>
          <a:xfrm>
            <a:off x="8479603" y="1159060"/>
            <a:ext cx="3401406" cy="2777886"/>
          </a:xfrm>
          <a:prstGeom prst="rect">
            <a:avLst/>
          </a:prstGeom>
        </p:spPr>
      </p:pic>
      <p:pic>
        <p:nvPicPr>
          <p:cNvPr id="23" name="그림 22">
            <a:extLst>
              <a:ext uri="{FF2B5EF4-FFF2-40B4-BE49-F238E27FC236}">
                <a16:creationId xmlns:a16="http://schemas.microsoft.com/office/drawing/2014/main" id="{67D02441-1188-45FC-92E5-03D3BC086D97}"/>
              </a:ext>
            </a:extLst>
          </p:cNvPr>
          <p:cNvPicPr>
            <a:picLocks noChangeAspect="1"/>
          </p:cNvPicPr>
          <p:nvPr/>
        </p:nvPicPr>
        <p:blipFill>
          <a:blip r:embed="rId4"/>
          <a:stretch>
            <a:fillRect/>
          </a:stretch>
        </p:blipFill>
        <p:spPr>
          <a:xfrm>
            <a:off x="8479603" y="4038513"/>
            <a:ext cx="3401406" cy="2736373"/>
          </a:xfrm>
          <a:prstGeom prst="rect">
            <a:avLst/>
          </a:prstGeom>
        </p:spPr>
      </p:pic>
      <p:pic>
        <p:nvPicPr>
          <p:cNvPr id="17" name="그림 16">
            <a:extLst>
              <a:ext uri="{FF2B5EF4-FFF2-40B4-BE49-F238E27FC236}">
                <a16:creationId xmlns:a16="http://schemas.microsoft.com/office/drawing/2014/main" id="{FBCE490E-C443-472E-BBD4-2B9458AB6EFF}"/>
              </a:ext>
            </a:extLst>
          </p:cNvPr>
          <p:cNvPicPr>
            <a:picLocks noChangeAspect="1"/>
          </p:cNvPicPr>
          <p:nvPr/>
        </p:nvPicPr>
        <p:blipFill>
          <a:blip r:embed="rId5"/>
          <a:stretch>
            <a:fillRect/>
          </a:stretch>
        </p:blipFill>
        <p:spPr>
          <a:xfrm>
            <a:off x="991882" y="1492998"/>
            <a:ext cx="6499455" cy="4702201"/>
          </a:xfrm>
          <a:prstGeom prst="rect">
            <a:avLst/>
          </a:prstGeom>
        </p:spPr>
      </p:pic>
    </p:spTree>
    <p:extLst>
      <p:ext uri="{BB962C8B-B14F-4D97-AF65-F5344CB8AC3E}">
        <p14:creationId xmlns:p14="http://schemas.microsoft.com/office/powerpoint/2010/main" val="9293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a:solidFill>
                  <a:schemeClr val="tx2"/>
                </a:solidFill>
                <a:cs typeface="Verdana" panose="020B0604030504040204" pitchFamily="34" charset="0"/>
              </a:rPr>
              <a:t>Booster optics update</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0" name="그림 19">
            <a:extLst>
              <a:ext uri="{FF2B5EF4-FFF2-40B4-BE49-F238E27FC236}">
                <a16:creationId xmlns:a16="http://schemas.microsoft.com/office/drawing/2014/main" id="{F1A1C830-BB6E-43FA-A450-E22CA5B15CC7}"/>
              </a:ext>
            </a:extLst>
          </p:cNvPr>
          <p:cNvPicPr>
            <a:picLocks noChangeAspect="1"/>
          </p:cNvPicPr>
          <p:nvPr/>
        </p:nvPicPr>
        <p:blipFill>
          <a:blip r:embed="rId3"/>
          <a:stretch>
            <a:fillRect/>
          </a:stretch>
        </p:blipFill>
        <p:spPr>
          <a:xfrm>
            <a:off x="2539141" y="1755575"/>
            <a:ext cx="5482278" cy="3285317"/>
          </a:xfrm>
          <a:prstGeom prst="rect">
            <a:avLst/>
          </a:prstGeom>
        </p:spPr>
      </p:pic>
      <p:sp>
        <p:nvSpPr>
          <p:cNvPr id="21" name="TextBox 20">
            <a:extLst>
              <a:ext uri="{FF2B5EF4-FFF2-40B4-BE49-F238E27FC236}">
                <a16:creationId xmlns:a16="http://schemas.microsoft.com/office/drawing/2014/main" id="{BB5979E8-F9D7-48A0-91B8-629C1E0C4E2B}"/>
              </a:ext>
            </a:extLst>
          </p:cNvPr>
          <p:cNvSpPr txBox="1"/>
          <p:nvPr/>
        </p:nvSpPr>
        <p:spPr>
          <a:xfrm>
            <a:off x="501811" y="2182505"/>
            <a:ext cx="2539888" cy="2492990"/>
          </a:xfrm>
          <a:prstGeom prst="rect">
            <a:avLst/>
          </a:prstGeom>
          <a:noFill/>
        </p:spPr>
        <p:txBody>
          <a:bodyPr wrap="square" rtlCol="0">
            <a:spAutoFit/>
          </a:bodyPr>
          <a:lstStyle/>
          <a:p>
            <a:pPr algn="ctr"/>
            <a:r>
              <a:rPr lang="en-US" altLang="ko-KR" sz="1200" b="1" dirty="0">
                <a:latin typeface="Times New Roman" panose="02020603050405020304" pitchFamily="18" charset="0"/>
                <a:cs typeface="Times New Roman" panose="02020603050405020304" pitchFamily="18" charset="0"/>
              </a:rPr>
              <a:t>New parameters</a:t>
            </a:r>
          </a:p>
          <a:p>
            <a:pPr marL="171450" indent="-171450">
              <a:buFont typeface="Wingdings" panose="05000000000000000000" pitchFamily="2" charset="2"/>
              <a:buChar char="Ø"/>
            </a:pPr>
            <a:endParaRPr lang="en-US" altLang="ko-KR"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altLang="ko-KR" sz="1200" dirty="0">
                <a:latin typeface="Times New Roman" panose="02020603050405020304" pitchFamily="18" charset="0"/>
                <a:cs typeface="Times New Roman" panose="02020603050405020304" pitchFamily="18" charset="0"/>
              </a:rPr>
              <a:t>Hor. Tune = 17.770</a:t>
            </a:r>
          </a:p>
          <a:p>
            <a:pPr marL="171450" indent="-171450">
              <a:buFont typeface="Wingdings" panose="05000000000000000000" pitchFamily="2" charset="2"/>
              <a:buChar char="Ø"/>
            </a:pPr>
            <a:r>
              <a:rPr lang="en-US" altLang="ko-KR" sz="1200" dirty="0">
                <a:latin typeface="Times New Roman" panose="02020603050405020304" pitchFamily="18" charset="0"/>
                <a:cs typeface="Times New Roman" panose="02020603050405020304" pitchFamily="18" charset="0"/>
              </a:rPr>
              <a:t>Ver. Tune = 10.700</a:t>
            </a:r>
          </a:p>
          <a:p>
            <a:pPr marL="171450" indent="-171450">
              <a:buFont typeface="Wingdings" panose="05000000000000000000" pitchFamily="2" charset="2"/>
              <a:buChar char="Ø"/>
            </a:pPr>
            <a:endParaRPr lang="en-US" altLang="ko-KR"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altLang="ko-KR" sz="1200" dirty="0">
                <a:latin typeface="Times New Roman" panose="02020603050405020304" pitchFamily="18" charset="0"/>
                <a:cs typeface="Times New Roman" panose="02020603050405020304" pitchFamily="18" charset="0"/>
              </a:rPr>
              <a:t>Hor. </a:t>
            </a:r>
            <a:r>
              <a:rPr lang="en-US" altLang="ko-KR" sz="1200" dirty="0" err="1">
                <a:latin typeface="Times New Roman" panose="02020603050405020304" pitchFamily="18" charset="0"/>
                <a:cs typeface="Times New Roman" panose="02020603050405020304" pitchFamily="18" charset="0"/>
              </a:rPr>
              <a:t>Emitt</a:t>
            </a:r>
            <a:r>
              <a:rPr lang="en-US" altLang="ko-KR" sz="1200" dirty="0">
                <a:latin typeface="Times New Roman" panose="02020603050405020304" pitchFamily="18" charset="0"/>
                <a:cs typeface="Times New Roman" panose="02020603050405020304" pitchFamily="18" charset="0"/>
              </a:rPr>
              <a:t> = 10.89nm @ 4GeV</a:t>
            </a:r>
          </a:p>
          <a:p>
            <a:pPr marL="171450" indent="-171450">
              <a:buFont typeface="Wingdings" panose="05000000000000000000" pitchFamily="2" charset="2"/>
              <a:buChar char="Ø"/>
            </a:pPr>
            <a:endParaRPr lang="en-US" altLang="ko-KR"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altLang="ko-KR" sz="1200" dirty="0">
                <a:latin typeface="Times New Roman" panose="02020603050405020304" pitchFamily="18" charset="0"/>
                <a:cs typeface="Times New Roman" panose="02020603050405020304" pitchFamily="18" charset="0"/>
              </a:rPr>
              <a:t>Twiss function at Injection point</a:t>
            </a:r>
          </a:p>
          <a:p>
            <a:pPr marL="171450" indent="-171450">
              <a:buFont typeface="Wingdings" panose="05000000000000000000" pitchFamily="2" charset="2"/>
              <a:buChar char="§"/>
            </a:pPr>
            <a:r>
              <a:rPr lang="en-US" altLang="ko-KR" sz="1200" dirty="0">
                <a:latin typeface="Times New Roman" panose="02020603050405020304" pitchFamily="18" charset="0"/>
                <a:cs typeface="Times New Roman" panose="02020603050405020304" pitchFamily="18" charset="0"/>
              </a:rPr>
              <a:t>Hor. Beta = 15. 403</a:t>
            </a:r>
          </a:p>
          <a:p>
            <a:pPr marL="171450" indent="-171450">
              <a:buFont typeface="Wingdings" panose="05000000000000000000" pitchFamily="2" charset="2"/>
              <a:buChar char="§"/>
            </a:pPr>
            <a:r>
              <a:rPr lang="en-US" altLang="ko-KR" sz="1200" dirty="0">
                <a:latin typeface="Times New Roman" panose="02020603050405020304" pitchFamily="18" charset="0"/>
                <a:cs typeface="Times New Roman" panose="02020603050405020304" pitchFamily="18" charset="0"/>
              </a:rPr>
              <a:t>Ver. Beta = 10.397</a:t>
            </a:r>
          </a:p>
          <a:p>
            <a:pPr marL="171450" indent="-171450">
              <a:buFont typeface="Wingdings" panose="05000000000000000000" pitchFamily="2" charset="2"/>
              <a:buChar char="§"/>
            </a:pPr>
            <a:r>
              <a:rPr lang="en-US" altLang="ko-KR" sz="1200" dirty="0">
                <a:latin typeface="Times New Roman" panose="02020603050405020304" pitchFamily="18" charset="0"/>
                <a:cs typeface="Times New Roman" panose="02020603050405020304" pitchFamily="18" charset="0"/>
              </a:rPr>
              <a:t>Dispersion = 0.0</a:t>
            </a:r>
          </a:p>
          <a:p>
            <a:pPr marL="171450" indent="-171450">
              <a:buFont typeface="Wingdings" panose="05000000000000000000" pitchFamily="2" charset="2"/>
              <a:buChar char="§"/>
            </a:pPr>
            <a:r>
              <a:rPr lang="en-US" altLang="ko-KR" sz="1200" dirty="0">
                <a:latin typeface="Times New Roman" panose="02020603050405020304" pitchFamily="18" charset="0"/>
                <a:cs typeface="Times New Roman" panose="02020603050405020304" pitchFamily="18" charset="0"/>
              </a:rPr>
              <a:t>Nat. </a:t>
            </a:r>
            <a:r>
              <a:rPr lang="en-US" altLang="ko-KR" sz="1200" dirty="0" err="1">
                <a:latin typeface="Times New Roman" panose="02020603050405020304" pitchFamily="18" charset="0"/>
                <a:cs typeface="Times New Roman" panose="02020603050405020304" pitchFamily="18" charset="0"/>
              </a:rPr>
              <a:t>Chrom</a:t>
            </a:r>
            <a:r>
              <a:rPr lang="en-US" altLang="ko-KR" sz="1200" dirty="0">
                <a:latin typeface="Times New Roman" panose="02020603050405020304" pitchFamily="18" charset="0"/>
                <a:cs typeface="Times New Roman" panose="02020603050405020304" pitchFamily="18" charset="0"/>
              </a:rPr>
              <a:t> = (-22.2238, -15.3008)</a:t>
            </a:r>
          </a:p>
          <a:p>
            <a:endParaRPr lang="ko-KR"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2" name="표 21">
                <a:extLst>
                  <a:ext uri="{FF2B5EF4-FFF2-40B4-BE49-F238E27FC236}">
                    <a16:creationId xmlns:a16="http://schemas.microsoft.com/office/drawing/2014/main" id="{5F01F103-CFDA-41A8-B249-F65523C9C86C}"/>
                  </a:ext>
                </a:extLst>
              </p:cNvPr>
              <p:cNvGraphicFramePr>
                <a:graphicFrameLocks noGrp="1"/>
              </p:cNvGraphicFramePr>
              <p:nvPr>
                <p:extLst/>
              </p:nvPr>
            </p:nvGraphicFramePr>
            <p:xfrm>
              <a:off x="501811" y="5279760"/>
              <a:ext cx="5442741" cy="1107910"/>
            </p:xfrm>
            <a:graphic>
              <a:graphicData uri="http://schemas.openxmlformats.org/drawingml/2006/table">
                <a:tbl>
                  <a:tblPr firstRow="1" bandRow="1">
                    <a:tableStyleId>{5C22544A-7EE6-4342-B048-85BDC9FD1C3A}</a:tableStyleId>
                  </a:tblPr>
                  <a:tblGrid>
                    <a:gridCol w="1814247">
                      <a:extLst>
                        <a:ext uri="{9D8B030D-6E8A-4147-A177-3AD203B41FA5}">
                          <a16:colId xmlns:a16="http://schemas.microsoft.com/office/drawing/2014/main" val="1468214249"/>
                        </a:ext>
                      </a:extLst>
                    </a:gridCol>
                    <a:gridCol w="1814247">
                      <a:extLst>
                        <a:ext uri="{9D8B030D-6E8A-4147-A177-3AD203B41FA5}">
                          <a16:colId xmlns:a16="http://schemas.microsoft.com/office/drawing/2014/main" val="3887620744"/>
                        </a:ext>
                      </a:extLst>
                    </a:gridCol>
                    <a:gridCol w="1814247">
                      <a:extLst>
                        <a:ext uri="{9D8B030D-6E8A-4147-A177-3AD203B41FA5}">
                          <a16:colId xmlns:a16="http://schemas.microsoft.com/office/drawing/2014/main" val="1249972458"/>
                        </a:ext>
                      </a:extLst>
                    </a:gridCol>
                  </a:tblGrid>
                  <a:tr h="451383">
                    <a:tc>
                      <a:txBody>
                        <a:bodyPr/>
                        <a:lstStyle/>
                        <a:p>
                          <a:pPr algn="ctr" latinLnBrk="1"/>
                          <a:r>
                            <a:rPr lang="en-US" altLang="ko-KR" sz="1050" dirty="0">
                              <a:solidFill>
                                <a:schemeClr val="tx1"/>
                              </a:solidFill>
                            </a:rPr>
                            <a:t>Tune shifts</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a:solidFill>
                                <a:sysClr val="windowText" lastClr="000000"/>
                              </a:solidFill>
                            </a:rPr>
                            <a:t>Original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a:solidFill>
                                <a:sysClr val="windowText" lastClr="000000"/>
                              </a:solidFill>
                            </a:rPr>
                            <a:t>MOGA solution</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257412">
                    <a:tc>
                      <a:txBody>
                        <a:bodyPr/>
                        <a:lstStyle/>
                        <a:p>
                          <a:pPr algn="ctr" latinLnBrk="1"/>
                          <a:r>
                            <a:rPr lang="en-US" altLang="ko-KR" sz="900" dirty="0"/>
                            <a:t>ADTS  (</a:t>
                          </a:r>
                          <a14:m>
                            <m:oMath xmlns:m="http://schemas.openxmlformats.org/officeDocument/2006/math">
                              <m:f>
                                <m:fPr>
                                  <m:ctrlPr>
                                    <a:rPr lang="en-US" altLang="ko-KR" sz="900" b="0" i="1" smtClean="0">
                                      <a:latin typeface="Cambria Math" panose="02040503050406030204" pitchFamily="18" charset="0"/>
                                    </a:rPr>
                                  </m:ctrlPr>
                                </m:fPr>
                                <m:num>
                                  <m:r>
                                    <a:rPr lang="en-US" altLang="ko-KR" sz="900" b="0" i="1" smtClean="0">
                                      <a:latin typeface="Cambria Math" panose="02040503050406030204" pitchFamily="18" charset="0"/>
                                    </a:rPr>
                                    <m:t>𝑑</m:t>
                                  </m:r>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𝜈</m:t>
                                      </m:r>
                                    </m:e>
                                    <m:sub>
                                      <m:r>
                                        <a:rPr lang="en-US" altLang="ko-KR" sz="900" b="0" i="1" smtClean="0">
                                          <a:latin typeface="Cambria Math" panose="02040503050406030204" pitchFamily="18" charset="0"/>
                                        </a:rPr>
                                        <m:t>𝑥</m:t>
                                      </m:r>
                                    </m:sub>
                                  </m:sSub>
                                </m:num>
                                <m:den>
                                  <m:r>
                                    <a:rPr lang="en-US" altLang="ko-KR" sz="900" b="0" i="1" smtClean="0">
                                      <a:latin typeface="Cambria Math" panose="02040503050406030204" pitchFamily="18" charset="0"/>
                                    </a:rPr>
                                    <m:t>𝑑</m:t>
                                  </m:r>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𝐽</m:t>
                                      </m:r>
                                    </m:e>
                                    <m:sub>
                                      <m:r>
                                        <a:rPr lang="en-US" altLang="ko-KR" sz="900" b="0" i="1" smtClean="0">
                                          <a:latin typeface="Cambria Math" panose="02040503050406030204" pitchFamily="18" charset="0"/>
                                        </a:rPr>
                                        <m:t>𝑥</m:t>
                                      </m:r>
                                    </m:sub>
                                  </m:sSub>
                                </m:den>
                              </m:f>
                              <m:r>
                                <a:rPr lang="en-US" altLang="ko-KR" sz="900" b="0" i="1" smtClean="0">
                                  <a:latin typeface="Cambria Math" panose="02040503050406030204" pitchFamily="18" charset="0"/>
                                </a:rPr>
                                <m:t> ,</m:t>
                              </m:r>
                              <m:f>
                                <m:fPr>
                                  <m:ctrlPr>
                                    <a:rPr lang="en-US" altLang="ko-KR" sz="900" b="0" i="1" smtClean="0">
                                      <a:latin typeface="Cambria Math" panose="02040503050406030204" pitchFamily="18" charset="0"/>
                                    </a:rPr>
                                  </m:ctrlPr>
                                </m:fPr>
                                <m:num>
                                  <m:r>
                                    <a:rPr lang="en-US" altLang="ko-KR" sz="900" b="0" i="1" smtClean="0">
                                      <a:latin typeface="Cambria Math" panose="02040503050406030204" pitchFamily="18" charset="0"/>
                                    </a:rPr>
                                    <m:t>𝑑</m:t>
                                  </m:r>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𝜈</m:t>
                                      </m:r>
                                    </m:e>
                                    <m:sub>
                                      <m:r>
                                        <a:rPr lang="en-US" altLang="ko-KR" sz="900" b="0" i="1" smtClean="0">
                                          <a:latin typeface="Cambria Math" panose="02040503050406030204" pitchFamily="18" charset="0"/>
                                        </a:rPr>
                                        <m:t>𝑥</m:t>
                                      </m:r>
                                    </m:sub>
                                  </m:sSub>
                                </m:num>
                                <m:den>
                                  <m:sSub>
                                    <m:sSubPr>
                                      <m:ctrlPr>
                                        <a:rPr lang="en-US" altLang="ko-KR" sz="900" b="0" i="1" smtClean="0">
                                          <a:latin typeface="Cambria Math" panose="02040503050406030204" pitchFamily="18" charset="0"/>
                                        </a:rPr>
                                      </m:ctrlPr>
                                    </m:sSubPr>
                                    <m:e>
                                      <m:r>
                                        <m:rPr>
                                          <m:sty m:val="p"/>
                                        </m:rPr>
                                        <a:rPr lang="en-US" altLang="ko-KR" sz="900" b="0" i="0" smtClean="0">
                                          <a:latin typeface="Cambria Math" panose="02040503050406030204" pitchFamily="18" charset="0"/>
                                        </a:rPr>
                                        <m:t>dJ</m:t>
                                      </m:r>
                                    </m:e>
                                    <m:sub>
                                      <m:r>
                                        <a:rPr lang="en-US" altLang="ko-KR" sz="900" b="0" i="1" smtClean="0">
                                          <a:latin typeface="Cambria Math" panose="02040503050406030204" pitchFamily="18" charset="0"/>
                                        </a:rPr>
                                        <m:t>𝑦</m:t>
                                      </m:r>
                                    </m:sub>
                                  </m:sSub>
                                </m:den>
                              </m:f>
                              <m:r>
                                <a:rPr lang="en-US" altLang="ko-KR" sz="900" b="0" i="1" smtClean="0">
                                  <a:latin typeface="Cambria Math" panose="02040503050406030204" pitchFamily="18" charset="0"/>
                                </a:rPr>
                                <m:t>,</m:t>
                              </m:r>
                              <m:f>
                                <m:fPr>
                                  <m:ctrlPr>
                                    <a:rPr lang="en-US" altLang="ko-KR" sz="900" b="0" i="1" smtClean="0">
                                      <a:latin typeface="Cambria Math" panose="02040503050406030204" pitchFamily="18" charset="0"/>
                                    </a:rPr>
                                  </m:ctrlPr>
                                </m:fPr>
                                <m:num>
                                  <m:r>
                                    <a:rPr lang="en-US" altLang="ko-KR" sz="900" b="0" i="1" smtClean="0">
                                      <a:latin typeface="Cambria Math" panose="02040503050406030204" pitchFamily="18" charset="0"/>
                                    </a:rPr>
                                    <m:t>𝑑</m:t>
                                  </m:r>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𝜈</m:t>
                                      </m:r>
                                    </m:e>
                                    <m:sub>
                                      <m:r>
                                        <a:rPr lang="en-US" altLang="ko-KR" sz="900" b="0" i="1" smtClean="0">
                                          <a:latin typeface="Cambria Math" panose="02040503050406030204" pitchFamily="18" charset="0"/>
                                        </a:rPr>
                                        <m:t>𝑦</m:t>
                                      </m:r>
                                    </m:sub>
                                  </m:sSub>
                                </m:num>
                                <m:den>
                                  <m:r>
                                    <a:rPr lang="en-US" altLang="ko-KR" sz="900" b="0" i="1" smtClean="0">
                                      <a:latin typeface="Cambria Math" panose="02040503050406030204" pitchFamily="18" charset="0"/>
                                    </a:rPr>
                                    <m:t>𝑑</m:t>
                                  </m:r>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𝐽</m:t>
                                      </m:r>
                                    </m:e>
                                    <m:sub>
                                      <m:r>
                                        <a:rPr lang="en-US" altLang="ko-KR" sz="900" b="0" i="1" smtClean="0">
                                          <a:latin typeface="Cambria Math" panose="02040503050406030204" pitchFamily="18" charset="0"/>
                                        </a:rPr>
                                        <m:t>𝑦</m:t>
                                      </m:r>
                                    </m:sub>
                                  </m:sSub>
                                </m:den>
                              </m:f>
                            </m:oMath>
                          </a14:m>
                          <a:r>
                            <a:rPr lang="en-US" altLang="ko-KR" sz="900" dirty="0"/>
                            <a:t>)</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900" dirty="0"/>
                            <a:t>1.80e+4 / -3.60e+3 / 8.34e+3</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900" dirty="0"/>
                            <a:t>4.496e+3 / -6.96e+3 / 5.06e+3 </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257412">
                    <a:tc>
                      <a:txBody>
                        <a:bodyPr/>
                        <a:lstStyle/>
                        <a:p>
                          <a:pPr algn="ctr" latinLnBrk="1"/>
                          <a:r>
                            <a:rPr lang="en-US" altLang="ko-KR" sz="900" dirty="0"/>
                            <a:t>MDTS  (</a:t>
                          </a:r>
                          <a14:m>
                            <m:oMath xmlns:m="http://schemas.openxmlformats.org/officeDocument/2006/math">
                              <m:f>
                                <m:fPr>
                                  <m:ctrlPr>
                                    <a:rPr lang="en-US" altLang="ko-KR" sz="900" b="0" i="1" smtClean="0">
                                      <a:latin typeface="Cambria Math" panose="02040503050406030204" pitchFamily="18" charset="0"/>
                                    </a:rPr>
                                  </m:ctrlPr>
                                </m:fPr>
                                <m:num>
                                  <m:sSup>
                                    <m:sSupPr>
                                      <m:ctrlPr>
                                        <a:rPr lang="en-US" altLang="ko-KR" sz="900" b="0" i="1" smtClean="0">
                                          <a:latin typeface="Cambria Math" panose="02040503050406030204" pitchFamily="18" charset="0"/>
                                        </a:rPr>
                                      </m:ctrlPr>
                                    </m:sSupPr>
                                    <m:e>
                                      <m:r>
                                        <a:rPr lang="en-US" altLang="ko-KR" sz="900" b="0" i="1" smtClean="0">
                                          <a:latin typeface="Cambria Math" panose="02040503050406030204" pitchFamily="18" charset="0"/>
                                        </a:rPr>
                                        <m:t>𝑑</m:t>
                                      </m:r>
                                    </m:e>
                                    <m:sup>
                                      <m:r>
                                        <a:rPr lang="en-US" altLang="ko-KR" sz="900" b="0" i="1" smtClean="0">
                                          <a:latin typeface="Cambria Math" panose="02040503050406030204" pitchFamily="18" charset="0"/>
                                        </a:rPr>
                                        <m:t>2</m:t>
                                      </m:r>
                                    </m:sup>
                                  </m:sSup>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𝜈</m:t>
                                      </m:r>
                                    </m:e>
                                    <m:sub>
                                      <m:r>
                                        <a:rPr lang="en-US" altLang="ko-KR" sz="900" b="0" i="1" smtClean="0">
                                          <a:latin typeface="Cambria Math" panose="02040503050406030204" pitchFamily="18" charset="0"/>
                                        </a:rPr>
                                        <m:t>𝑥</m:t>
                                      </m:r>
                                    </m:sub>
                                  </m:sSub>
                                </m:num>
                                <m:den>
                                  <m:r>
                                    <a:rPr lang="en-US" altLang="ko-KR" sz="900" b="0" i="1" smtClean="0">
                                      <a:latin typeface="Cambria Math" panose="02040503050406030204" pitchFamily="18" charset="0"/>
                                    </a:rPr>
                                    <m:t>𝑑</m:t>
                                  </m:r>
                                  <m:sSup>
                                    <m:sSupPr>
                                      <m:ctrlPr>
                                        <a:rPr lang="en-US" altLang="ko-KR" sz="900" b="0" i="1" smtClean="0">
                                          <a:latin typeface="Cambria Math" panose="02040503050406030204" pitchFamily="18" charset="0"/>
                                        </a:rPr>
                                      </m:ctrlPr>
                                    </m:sSupPr>
                                    <m:e>
                                      <m:r>
                                        <a:rPr lang="en-US" altLang="ko-KR" sz="900" b="0" i="1" smtClean="0">
                                          <a:latin typeface="Cambria Math" panose="02040503050406030204" pitchFamily="18" charset="0"/>
                                        </a:rPr>
                                        <m:t>𝑝</m:t>
                                      </m:r>
                                    </m:e>
                                    <m:sup>
                                      <m:r>
                                        <a:rPr lang="en-US" altLang="ko-KR" sz="900" b="0" i="1" smtClean="0">
                                          <a:latin typeface="Cambria Math" panose="02040503050406030204" pitchFamily="18" charset="0"/>
                                        </a:rPr>
                                        <m:t>2</m:t>
                                      </m:r>
                                    </m:sup>
                                  </m:sSup>
                                </m:den>
                              </m:f>
                              <m:r>
                                <a:rPr lang="en-US" altLang="ko-KR" sz="900" b="0" i="1" smtClean="0">
                                  <a:latin typeface="Cambria Math" panose="02040503050406030204" pitchFamily="18" charset="0"/>
                                </a:rPr>
                                <m:t> ,</m:t>
                              </m:r>
                              <m:f>
                                <m:fPr>
                                  <m:ctrlPr>
                                    <a:rPr lang="en-US" altLang="ko-KR" sz="900" b="0" i="1" smtClean="0">
                                      <a:latin typeface="Cambria Math" panose="02040503050406030204" pitchFamily="18" charset="0"/>
                                    </a:rPr>
                                  </m:ctrlPr>
                                </m:fPr>
                                <m:num>
                                  <m:sSup>
                                    <m:sSupPr>
                                      <m:ctrlPr>
                                        <a:rPr lang="en-US" altLang="ko-KR" sz="900" b="0" i="1" smtClean="0">
                                          <a:latin typeface="Cambria Math" panose="02040503050406030204" pitchFamily="18" charset="0"/>
                                        </a:rPr>
                                      </m:ctrlPr>
                                    </m:sSupPr>
                                    <m:e>
                                      <m:r>
                                        <a:rPr lang="en-US" altLang="ko-KR" sz="900" b="0" i="1" smtClean="0">
                                          <a:latin typeface="Cambria Math" panose="02040503050406030204" pitchFamily="18" charset="0"/>
                                        </a:rPr>
                                        <m:t>𝑑</m:t>
                                      </m:r>
                                    </m:e>
                                    <m:sup>
                                      <m:r>
                                        <a:rPr lang="en-US" altLang="ko-KR" sz="900" b="0" i="1" smtClean="0">
                                          <a:latin typeface="Cambria Math" panose="02040503050406030204" pitchFamily="18" charset="0"/>
                                        </a:rPr>
                                        <m:t>2</m:t>
                                      </m:r>
                                    </m:sup>
                                  </m:sSup>
                                  <m:sSub>
                                    <m:sSubPr>
                                      <m:ctrlPr>
                                        <a:rPr lang="en-US" altLang="ko-KR" sz="900" b="0" i="1" smtClean="0">
                                          <a:latin typeface="Cambria Math" panose="02040503050406030204" pitchFamily="18" charset="0"/>
                                        </a:rPr>
                                      </m:ctrlPr>
                                    </m:sSubPr>
                                    <m:e>
                                      <m:r>
                                        <a:rPr lang="en-US" altLang="ko-KR" sz="900" b="0" i="1" smtClean="0">
                                          <a:latin typeface="Cambria Math" panose="02040503050406030204" pitchFamily="18" charset="0"/>
                                        </a:rPr>
                                        <m:t>𝜈</m:t>
                                      </m:r>
                                    </m:e>
                                    <m:sub>
                                      <m:r>
                                        <a:rPr lang="en-US" altLang="ko-KR" sz="900" b="0" i="1" smtClean="0">
                                          <a:latin typeface="Cambria Math" panose="02040503050406030204" pitchFamily="18" charset="0"/>
                                        </a:rPr>
                                        <m:t>𝑦</m:t>
                                      </m:r>
                                    </m:sub>
                                  </m:sSub>
                                </m:num>
                                <m:den>
                                  <m:r>
                                    <a:rPr lang="en-US" altLang="ko-KR" sz="900" b="0" i="1" smtClean="0">
                                      <a:latin typeface="Cambria Math" panose="02040503050406030204" pitchFamily="18" charset="0"/>
                                    </a:rPr>
                                    <m:t>𝑑</m:t>
                                  </m:r>
                                  <m:sSup>
                                    <m:sSupPr>
                                      <m:ctrlPr>
                                        <a:rPr lang="en-US" altLang="ko-KR" sz="900" b="0" i="1" smtClean="0">
                                          <a:latin typeface="Cambria Math" panose="02040503050406030204" pitchFamily="18" charset="0"/>
                                        </a:rPr>
                                      </m:ctrlPr>
                                    </m:sSupPr>
                                    <m:e>
                                      <m:r>
                                        <a:rPr lang="en-US" altLang="ko-KR" sz="900" b="0" i="1" smtClean="0">
                                          <a:latin typeface="Cambria Math" panose="02040503050406030204" pitchFamily="18" charset="0"/>
                                        </a:rPr>
                                        <m:t>𝑝</m:t>
                                      </m:r>
                                    </m:e>
                                    <m:sup>
                                      <m:r>
                                        <a:rPr lang="en-US" altLang="ko-KR" sz="900" b="0" i="1" smtClean="0">
                                          <a:latin typeface="Cambria Math" panose="02040503050406030204" pitchFamily="18" charset="0"/>
                                        </a:rPr>
                                        <m:t>2</m:t>
                                      </m:r>
                                    </m:sup>
                                  </m:sSup>
                                </m:den>
                              </m:f>
                            </m:oMath>
                          </a14:m>
                          <a:r>
                            <a:rPr lang="en-US" altLang="ko-KR" sz="900" dirty="0"/>
                            <a:t>)</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900" dirty="0"/>
                            <a:t>-31.5081 / 200.0561</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900" dirty="0"/>
                            <a:t>-92.7753 / 88.6446</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Choice>
        <mc:Fallback xmlns="">
          <p:graphicFrame>
            <p:nvGraphicFramePr>
              <p:cNvPr id="22" name="표 21">
                <a:extLst>
                  <a:ext uri="{FF2B5EF4-FFF2-40B4-BE49-F238E27FC236}">
                    <a16:creationId xmlns:a16="http://schemas.microsoft.com/office/drawing/2014/main" id="{5F01F103-CFDA-41A8-B249-F65523C9C86C}"/>
                  </a:ext>
                </a:extLst>
              </p:cNvPr>
              <p:cNvGraphicFramePr>
                <a:graphicFrameLocks noGrp="1"/>
              </p:cNvGraphicFramePr>
              <p:nvPr>
                <p:extLst>
                  <p:ext uri="{D42A27DB-BD31-4B8C-83A1-F6EECF244321}">
                    <p14:modId xmlns:p14="http://schemas.microsoft.com/office/powerpoint/2010/main" val="384953907"/>
                  </p:ext>
                </p:extLst>
              </p:nvPr>
            </p:nvGraphicFramePr>
            <p:xfrm>
              <a:off x="501811" y="5279760"/>
              <a:ext cx="5442741" cy="1107910"/>
            </p:xfrm>
            <a:graphic>
              <a:graphicData uri="http://schemas.openxmlformats.org/drawingml/2006/table">
                <a:tbl>
                  <a:tblPr firstRow="1" bandRow="1">
                    <a:tableStyleId>{5C22544A-7EE6-4342-B048-85BDC9FD1C3A}</a:tableStyleId>
                  </a:tblPr>
                  <a:tblGrid>
                    <a:gridCol w="1814247">
                      <a:extLst>
                        <a:ext uri="{9D8B030D-6E8A-4147-A177-3AD203B41FA5}">
                          <a16:colId xmlns:a16="http://schemas.microsoft.com/office/drawing/2014/main" val="1468214249"/>
                        </a:ext>
                      </a:extLst>
                    </a:gridCol>
                    <a:gridCol w="1814247">
                      <a:extLst>
                        <a:ext uri="{9D8B030D-6E8A-4147-A177-3AD203B41FA5}">
                          <a16:colId xmlns:a16="http://schemas.microsoft.com/office/drawing/2014/main" val="3887620744"/>
                        </a:ext>
                      </a:extLst>
                    </a:gridCol>
                    <a:gridCol w="1814247">
                      <a:extLst>
                        <a:ext uri="{9D8B030D-6E8A-4147-A177-3AD203B41FA5}">
                          <a16:colId xmlns:a16="http://schemas.microsoft.com/office/drawing/2014/main" val="1249972458"/>
                        </a:ext>
                      </a:extLst>
                    </a:gridCol>
                  </a:tblGrid>
                  <a:tr h="451383">
                    <a:tc>
                      <a:txBody>
                        <a:bodyPr/>
                        <a:lstStyle/>
                        <a:p>
                          <a:pPr algn="ctr" latinLnBrk="1"/>
                          <a:r>
                            <a:rPr lang="en-US" altLang="ko-KR" sz="1050" dirty="0">
                              <a:solidFill>
                                <a:schemeClr val="tx1"/>
                              </a:solidFill>
                            </a:rPr>
                            <a:t>Tune shifts</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a:solidFill>
                                <a:sysClr val="windowText" lastClr="000000"/>
                              </a:solidFill>
                            </a:rPr>
                            <a:t>Original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a:solidFill>
                                <a:sysClr val="windowText" lastClr="000000"/>
                              </a:solidFill>
                            </a:rPr>
                            <a:t>MOGA solution</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327914">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6" t="-138889" r="-200671" b="-103704"/>
                          </a:stretch>
                        </a:blipFill>
                      </a:tcPr>
                    </a:tc>
                    <a:tc>
                      <a:txBody>
                        <a:bodyPr/>
                        <a:lstStyle/>
                        <a:p>
                          <a:pPr algn="ctr" latinLnBrk="1"/>
                          <a:r>
                            <a:rPr lang="en-US" altLang="ko-KR" sz="900" dirty="0"/>
                            <a:t>1.80e+4 / -3.60e+3 / 8.34e+3</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900" dirty="0"/>
                            <a:t>4.496e+3 / -6.96e+3 / 5.06e+3 </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28613">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6" t="-238889" r="-200671" b="-3704"/>
                          </a:stretch>
                        </a:blipFill>
                      </a:tcPr>
                    </a:tc>
                    <a:tc>
                      <a:txBody>
                        <a:bodyPr/>
                        <a:lstStyle/>
                        <a:p>
                          <a:pPr algn="ctr" latinLnBrk="1"/>
                          <a:r>
                            <a:rPr lang="en-US" altLang="ko-KR" sz="900" dirty="0"/>
                            <a:t>-31.5081 / 200.0561</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900" dirty="0"/>
                            <a:t>-92.7753 / 88.6446</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Fallback>
      </mc:AlternateContent>
      <p:pic>
        <p:nvPicPr>
          <p:cNvPr id="2" name="그림 1">
            <a:extLst>
              <a:ext uri="{FF2B5EF4-FFF2-40B4-BE49-F238E27FC236}">
                <a16:creationId xmlns:a16="http://schemas.microsoft.com/office/drawing/2014/main" id="{A27FBFDC-2F4A-4E86-B276-622CB25D1CC1}"/>
              </a:ext>
            </a:extLst>
          </p:cNvPr>
          <p:cNvPicPr>
            <a:picLocks noChangeAspect="1"/>
          </p:cNvPicPr>
          <p:nvPr/>
        </p:nvPicPr>
        <p:blipFill>
          <a:blip r:embed="rId5"/>
          <a:stretch>
            <a:fillRect/>
          </a:stretch>
        </p:blipFill>
        <p:spPr>
          <a:xfrm>
            <a:off x="8432724" y="4098616"/>
            <a:ext cx="3449600" cy="2303572"/>
          </a:xfrm>
          <a:prstGeom prst="rect">
            <a:avLst/>
          </a:prstGeom>
        </p:spPr>
      </p:pic>
      <p:pic>
        <p:nvPicPr>
          <p:cNvPr id="3" name="그림 2">
            <a:extLst>
              <a:ext uri="{FF2B5EF4-FFF2-40B4-BE49-F238E27FC236}">
                <a16:creationId xmlns:a16="http://schemas.microsoft.com/office/drawing/2014/main" id="{EFF34176-0571-48AA-86E6-CA6299D2FB33}"/>
              </a:ext>
            </a:extLst>
          </p:cNvPr>
          <p:cNvPicPr>
            <a:picLocks noChangeAspect="1"/>
          </p:cNvPicPr>
          <p:nvPr/>
        </p:nvPicPr>
        <p:blipFill>
          <a:blip r:embed="rId6"/>
          <a:stretch>
            <a:fillRect/>
          </a:stretch>
        </p:blipFill>
        <p:spPr>
          <a:xfrm>
            <a:off x="8432723" y="1667866"/>
            <a:ext cx="3475355" cy="2432748"/>
          </a:xfrm>
          <a:prstGeom prst="rect">
            <a:avLst/>
          </a:prstGeom>
        </p:spPr>
      </p:pic>
      <p:sp>
        <p:nvSpPr>
          <p:cNvPr id="4" name="TextBox 3">
            <a:extLst>
              <a:ext uri="{FF2B5EF4-FFF2-40B4-BE49-F238E27FC236}">
                <a16:creationId xmlns:a16="http://schemas.microsoft.com/office/drawing/2014/main" id="{C4D015EB-A269-4025-8F3F-EA75984BA2FB}"/>
              </a:ext>
            </a:extLst>
          </p:cNvPr>
          <p:cNvSpPr txBox="1"/>
          <p:nvPr/>
        </p:nvSpPr>
        <p:spPr>
          <a:xfrm>
            <a:off x="8822131" y="1150711"/>
            <a:ext cx="3171830" cy="646331"/>
          </a:xfrm>
          <a:prstGeom prst="rect">
            <a:avLst/>
          </a:prstGeom>
          <a:noFill/>
        </p:spPr>
        <p:txBody>
          <a:bodyPr wrap="square" rtlCol="0">
            <a:spAutoFit/>
          </a:bodyPr>
          <a:lstStyle/>
          <a:p>
            <a:r>
              <a:rPr lang="en-US" altLang="ko-KR"/>
              <a:t>Frequency map analysis </a:t>
            </a:r>
          </a:p>
          <a:p>
            <a:r>
              <a:rPr lang="en-US" altLang="ko-KR"/>
              <a:t> (w/o aperture)</a:t>
            </a:r>
            <a:endParaRPr lang="ko-KR" altLang="en-US"/>
          </a:p>
        </p:txBody>
      </p:sp>
    </p:spTree>
    <p:extLst>
      <p:ext uri="{BB962C8B-B14F-4D97-AF65-F5344CB8AC3E}">
        <p14:creationId xmlns:p14="http://schemas.microsoft.com/office/powerpoint/2010/main" val="61610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501811" y="696683"/>
            <a:ext cx="1007826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560" b="1" dirty="0">
                <a:solidFill>
                  <a:schemeClr val="tx2"/>
                </a:solidFill>
                <a:cs typeface="Verdana" panose="020B0604030504040204" pitchFamily="34" charset="0"/>
              </a:rPr>
              <a:t>Booster tune scan result</a:t>
            </a:r>
            <a:endParaRPr lang="ko-KR" altLang="en-US" sz="2560" b="1" dirty="0">
              <a:solidFill>
                <a:schemeClr val="tx2"/>
              </a:solidFill>
              <a:cs typeface="Verdana" panose="020B0604030504040204" pitchFamily="34" charset="0"/>
            </a:endParaRPr>
          </a:p>
        </p:txBody>
      </p:sp>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13" name="그림 12">
            <a:extLst>
              <a:ext uri="{FF2B5EF4-FFF2-40B4-BE49-F238E27FC236}">
                <a16:creationId xmlns:a16="http://schemas.microsoft.com/office/drawing/2014/main" id="{8FB03F7C-16DD-498D-AE90-3EE0EE5C290A}"/>
              </a:ext>
            </a:extLst>
          </p:cNvPr>
          <p:cNvPicPr>
            <a:picLocks noChangeAspect="1"/>
          </p:cNvPicPr>
          <p:nvPr/>
        </p:nvPicPr>
        <p:blipFill>
          <a:blip r:embed="rId3"/>
          <a:stretch>
            <a:fillRect/>
          </a:stretch>
        </p:blipFill>
        <p:spPr>
          <a:xfrm>
            <a:off x="6883788" y="1558498"/>
            <a:ext cx="4740043" cy="4320000"/>
          </a:xfrm>
          <a:prstGeom prst="rect">
            <a:avLst/>
          </a:prstGeom>
        </p:spPr>
      </p:pic>
      <p:pic>
        <p:nvPicPr>
          <p:cNvPr id="14" name="그림 13">
            <a:extLst>
              <a:ext uri="{FF2B5EF4-FFF2-40B4-BE49-F238E27FC236}">
                <a16:creationId xmlns:a16="http://schemas.microsoft.com/office/drawing/2014/main" id="{93D88B15-3772-4A13-8DB4-06484C24E296}"/>
              </a:ext>
            </a:extLst>
          </p:cNvPr>
          <p:cNvPicPr>
            <a:picLocks noChangeAspect="1"/>
          </p:cNvPicPr>
          <p:nvPr/>
        </p:nvPicPr>
        <p:blipFill>
          <a:blip r:embed="rId4"/>
          <a:stretch>
            <a:fillRect/>
          </a:stretch>
        </p:blipFill>
        <p:spPr>
          <a:xfrm>
            <a:off x="568169" y="1558498"/>
            <a:ext cx="5072076" cy="4320000"/>
          </a:xfrm>
          <a:prstGeom prst="rect">
            <a:avLst/>
          </a:prstGeom>
        </p:spPr>
      </p:pic>
      <p:sp>
        <p:nvSpPr>
          <p:cNvPr id="17" name="TextBox 16">
            <a:extLst>
              <a:ext uri="{FF2B5EF4-FFF2-40B4-BE49-F238E27FC236}">
                <a16:creationId xmlns:a16="http://schemas.microsoft.com/office/drawing/2014/main" id="{2E9CFBD3-FCAA-4E4E-A4F8-6129792A98E2}"/>
              </a:ext>
            </a:extLst>
          </p:cNvPr>
          <p:cNvSpPr txBox="1"/>
          <p:nvPr/>
        </p:nvSpPr>
        <p:spPr>
          <a:xfrm>
            <a:off x="2227324" y="5864975"/>
            <a:ext cx="1753766"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Original</a:t>
            </a:r>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Booster</a:t>
            </a:r>
            <a:endParaRPr lang="ko-KR" alt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93A5EEC-37FD-49DE-8121-B60BE81548A9}"/>
              </a:ext>
            </a:extLst>
          </p:cNvPr>
          <p:cNvSpPr txBox="1"/>
          <p:nvPr/>
        </p:nvSpPr>
        <p:spPr>
          <a:xfrm>
            <a:off x="613114" y="5934276"/>
            <a:ext cx="1690471" cy="646331"/>
          </a:xfrm>
          <a:prstGeom prst="rect">
            <a:avLst/>
          </a:prstGeom>
          <a:noFill/>
        </p:spPr>
        <p:txBody>
          <a:bodyPr wrap="square" rtlCol="0">
            <a:spAutoFit/>
          </a:bodyPr>
          <a:lstStyle/>
          <a:p>
            <a:r>
              <a:rPr lang="en-US" altLang="ko-KR" dirty="0"/>
              <a:t>0 &lt; </a:t>
            </a:r>
            <a:r>
              <a:rPr lang="en-US" altLang="ko-KR" dirty="0" err="1"/>
              <a:t>nux</a:t>
            </a:r>
            <a:r>
              <a:rPr lang="en-US" altLang="ko-KR" dirty="0"/>
              <a:t> &lt; 0.5</a:t>
            </a:r>
          </a:p>
          <a:p>
            <a:r>
              <a:rPr lang="en-US" altLang="ko-KR" dirty="0"/>
              <a:t>0 &lt; </a:t>
            </a:r>
            <a:r>
              <a:rPr lang="en-US" altLang="ko-KR" dirty="0" err="1"/>
              <a:t>nuy</a:t>
            </a:r>
            <a:r>
              <a:rPr lang="en-US" altLang="ko-KR" dirty="0"/>
              <a:t> &lt; 0.5</a:t>
            </a:r>
          </a:p>
        </p:txBody>
      </p:sp>
      <p:sp>
        <p:nvSpPr>
          <p:cNvPr id="21" name="TextBox 20">
            <a:extLst>
              <a:ext uri="{FF2B5EF4-FFF2-40B4-BE49-F238E27FC236}">
                <a16:creationId xmlns:a16="http://schemas.microsoft.com/office/drawing/2014/main" id="{65509D9F-1294-40C0-A898-92CC64C78D8F}"/>
              </a:ext>
            </a:extLst>
          </p:cNvPr>
          <p:cNvSpPr txBox="1"/>
          <p:nvPr/>
        </p:nvSpPr>
        <p:spPr>
          <a:xfrm>
            <a:off x="6533937" y="5989662"/>
            <a:ext cx="1961293" cy="646331"/>
          </a:xfrm>
          <a:prstGeom prst="rect">
            <a:avLst/>
          </a:prstGeom>
          <a:noFill/>
        </p:spPr>
        <p:txBody>
          <a:bodyPr wrap="square" rtlCol="0">
            <a:spAutoFit/>
          </a:bodyPr>
          <a:lstStyle/>
          <a:p>
            <a:r>
              <a:rPr lang="en-US" altLang="ko-KR" dirty="0"/>
              <a:t>0.2 &lt; </a:t>
            </a:r>
            <a:r>
              <a:rPr lang="en-US" altLang="ko-KR" dirty="0" err="1"/>
              <a:t>nux</a:t>
            </a:r>
            <a:r>
              <a:rPr lang="en-US" altLang="ko-KR" dirty="0"/>
              <a:t> &lt; 1.0</a:t>
            </a:r>
          </a:p>
          <a:p>
            <a:r>
              <a:rPr lang="en-US" altLang="ko-KR" dirty="0"/>
              <a:t>0.0 &lt; </a:t>
            </a:r>
            <a:r>
              <a:rPr lang="en-US" altLang="ko-KR" dirty="0" err="1"/>
              <a:t>nuy</a:t>
            </a:r>
            <a:r>
              <a:rPr lang="en-US" altLang="ko-KR" dirty="0"/>
              <a:t> &lt; 1.0</a:t>
            </a:r>
          </a:p>
        </p:txBody>
      </p:sp>
      <p:sp>
        <p:nvSpPr>
          <p:cNvPr id="22" name="TextBox 21">
            <a:extLst>
              <a:ext uri="{FF2B5EF4-FFF2-40B4-BE49-F238E27FC236}">
                <a16:creationId xmlns:a16="http://schemas.microsoft.com/office/drawing/2014/main" id="{BB2B2F68-27CA-409B-B141-E3A47E1A418E}"/>
              </a:ext>
            </a:extLst>
          </p:cNvPr>
          <p:cNvSpPr txBox="1"/>
          <p:nvPr/>
        </p:nvSpPr>
        <p:spPr>
          <a:xfrm>
            <a:off x="8495230" y="5909041"/>
            <a:ext cx="2433677" cy="369332"/>
          </a:xfrm>
          <a:prstGeom prst="rect">
            <a:avLst/>
          </a:prstGeom>
          <a:noFill/>
        </p:spPr>
        <p:txBody>
          <a:bodyPr wrap="square" rtlCol="0">
            <a:spAutoFit/>
          </a:bodyPr>
          <a:lstStyle/>
          <a:p>
            <a:r>
              <a:rPr lang="en-US" altLang="ko-KR">
                <a:latin typeface="Times New Roman" panose="02020603050405020304" pitchFamily="18" charset="0"/>
                <a:cs typeface="Times New Roman" panose="02020603050405020304" pitchFamily="18" charset="0"/>
              </a:rPr>
              <a:t>Booster optics update</a:t>
            </a:r>
            <a:endParaRPr lang="ko-KR" altLang="en-US" dirty="0">
              <a:latin typeface="Times New Roman" panose="02020603050405020304" pitchFamily="18" charset="0"/>
              <a:cs typeface="Times New Roman" panose="02020603050405020304" pitchFamily="18" charset="0"/>
            </a:endParaRPr>
          </a:p>
        </p:txBody>
      </p:sp>
      <p:sp>
        <p:nvSpPr>
          <p:cNvPr id="3" name="별: 꼭짓점 5개 2">
            <a:extLst>
              <a:ext uri="{FF2B5EF4-FFF2-40B4-BE49-F238E27FC236}">
                <a16:creationId xmlns:a16="http://schemas.microsoft.com/office/drawing/2014/main" id="{A3F11A92-0747-4AA2-A0DD-FAA5935A1E20}"/>
              </a:ext>
            </a:extLst>
          </p:cNvPr>
          <p:cNvSpPr/>
          <p:nvPr/>
        </p:nvSpPr>
        <p:spPr>
          <a:xfrm>
            <a:off x="2596895" y="4213556"/>
            <a:ext cx="241402" cy="219456"/>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별: 꼭짓점 5개 22">
            <a:extLst>
              <a:ext uri="{FF2B5EF4-FFF2-40B4-BE49-F238E27FC236}">
                <a16:creationId xmlns:a16="http://schemas.microsoft.com/office/drawing/2014/main" id="{FF418805-D621-4BD4-AE4C-E0A5E25FB8BD}"/>
              </a:ext>
            </a:extLst>
          </p:cNvPr>
          <p:cNvSpPr/>
          <p:nvPr/>
        </p:nvSpPr>
        <p:spPr>
          <a:xfrm>
            <a:off x="9799848" y="2754505"/>
            <a:ext cx="241402" cy="219456"/>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236562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07F93-31BD-4209-AEE8-270380E23A13}">
  <ds:schemaRefs>
    <ds:schemaRef ds:uri="http://schemas.microsoft.com/sharepoint/v3/contenttype/forms"/>
  </ds:schemaRefs>
</ds:datastoreItem>
</file>

<file path=customXml/itemProps3.xml><?xml version="1.0" encoding="utf-8"?>
<ds:datastoreItem xmlns:ds="http://schemas.openxmlformats.org/officeDocument/2006/customXml" ds:itemID="{2526DDFD-3A26-41DA-A706-C0B59A0A18D8}">
  <ds:schemaRefs>
    <ds:schemaRef ds:uri="http://schemas.microsoft.com/office/2006/metadata/properties"/>
    <ds:schemaRef ds:uri="http://purl.org/dc/elements/1.1/"/>
    <ds:schemaRef ds:uri="http://www.w3.org/XML/1998/namespace"/>
    <ds:schemaRef ds:uri="http://schemas.microsoft.com/office/2006/documentManagement/types"/>
    <ds:schemaRef ds:uri="f3465f98-8fc3-4484-8e2e-f9d1ba967557"/>
    <ds:schemaRef ds:uri="http://purl.org/dc/terms/"/>
    <ds:schemaRef ds:uri="http://schemas.openxmlformats.org/package/2006/metadata/core-properties"/>
    <ds:schemaRef ds:uri="http://purl.org/dc/dcmitype/"/>
    <ds:schemaRef ds:uri="http://schemas.microsoft.com/office/infopath/2007/PartnerControls"/>
    <ds:schemaRef ds:uri="52a84894-51f1-4e66-854a-95d50292e3be"/>
  </ds:schemaRefs>
</ds:datastoreItem>
</file>

<file path=docProps/app.xml><?xml version="1.0" encoding="utf-8"?>
<Properties xmlns="http://schemas.openxmlformats.org/officeDocument/2006/extended-properties" xmlns:vt="http://schemas.openxmlformats.org/officeDocument/2006/docPropsVTypes">
  <TotalTime>370511</TotalTime>
  <Words>1214</Words>
  <Application>Microsoft Office PowerPoint</Application>
  <PresentationFormat>와이드스크린</PresentationFormat>
  <Paragraphs>308</Paragraphs>
  <Slides>20</Slides>
  <Notes>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20</vt:i4>
      </vt:variant>
    </vt:vector>
  </HeadingPairs>
  <TitlesOfParts>
    <vt:vector size="29" baseType="lpstr">
      <vt:lpstr>굴림</vt:lpstr>
      <vt:lpstr>맑은 고딕</vt:lpstr>
      <vt:lpstr>Arial</vt:lpstr>
      <vt:lpstr>Cambria Math</vt:lpstr>
      <vt:lpstr>Ebrima</vt:lpstr>
      <vt:lpstr>Times New Roman</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3526</cp:revision>
  <cp:lastPrinted>2023-11-06T01:30:40Z</cp:lastPrinted>
  <dcterms:created xsi:type="dcterms:W3CDTF">2017-06-27T07:35:53Z</dcterms:created>
  <dcterms:modified xsi:type="dcterms:W3CDTF">2024-10-11T00:41:40Z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