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3" r:id="rId4"/>
    <p:sldId id="267" r:id="rId5"/>
    <p:sldId id="276" r:id="rId6"/>
    <p:sldId id="274" r:id="rId7"/>
    <p:sldId id="277" r:id="rId8"/>
    <p:sldId id="275" r:id="rId9"/>
    <p:sldId id="282" r:id="rId10"/>
    <p:sldId id="278" r:id="rId11"/>
    <p:sldId id="261" r:id="rId12"/>
    <p:sldId id="293" r:id="rId13"/>
    <p:sldId id="257" r:id="rId14"/>
    <p:sldId id="289" r:id="rId15"/>
    <p:sldId id="273" r:id="rId16"/>
    <p:sldId id="281" r:id="rId17"/>
    <p:sldId id="258" r:id="rId18"/>
    <p:sldId id="269" r:id="rId19"/>
    <p:sldId id="290" r:id="rId20"/>
    <p:sldId id="263" r:id="rId21"/>
    <p:sldId id="259" r:id="rId22"/>
    <p:sldId id="291" r:id="rId23"/>
    <p:sldId id="292" r:id="rId24"/>
    <p:sldId id="284" r:id="rId25"/>
    <p:sldId id="271" r:id="rId26"/>
    <p:sldId id="279" r:id="rId27"/>
    <p:sldId id="260" r:id="rId28"/>
    <p:sldId id="270" r:id="rId29"/>
    <p:sldId id="288" r:id="rId30"/>
    <p:sldId id="287" r:id="rId31"/>
    <p:sldId id="286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057EBB-3557-46A7-A40A-6F646DB2C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EC2DA3-13AC-416F-BFB1-2F2BFE2D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3778C4-4FEB-4A2D-BA5B-E120418A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131BC4-4C6A-4634-A943-D8B4519F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C26D15-5A62-483A-9CBA-7D71CD09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55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CF374F-8ADA-4C9D-B7AF-9E425686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A45DF0-683F-4D37-A615-1239139A9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D63A34-7433-4ABB-AEC3-B241397C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A464C2-FAE7-4B49-BB25-904F3983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F0FE8F-C894-4B2C-8861-D4BBAFEB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72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8A4E2B-D26C-480B-8990-A54836BFB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8D75532-3611-43D2-98F4-159B046A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DF0CDC-7CCE-4752-BE14-42D8B8C0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0BA1AB-D9F1-44B5-8CDE-41F05C93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AAE8C6-761B-4DBF-83A3-90128E53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29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A6FA61-6BD0-4792-B82B-9903A8A7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9E9CFC-DDD6-4ABA-83F6-A38B860A9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DFD20E-4520-4F0E-8AD6-DADB6C7A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CF9F8B-E600-4046-A805-81F49559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FA080B-4C75-43E0-A994-2E800066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49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59DE79-EA43-452A-9AE4-5C3F57F1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1BA5CE-7CF9-4722-9DE6-D769B7E4A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1B99CE-88BC-4EC3-818A-346A34A7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291F54-B306-4C09-93C8-09DFC343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FC7CA3-06E7-4739-8189-0FD07A36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47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744D66-DA6E-4A2C-A9D8-6F8C8317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6BA76E-551C-4F33-A1C9-2CF2A4650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6452C5B-95E3-45C2-B668-B8EDD52BE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738B22-5382-4CB4-952B-346611AF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FBF4EA-65A0-453D-BF94-6278F3C4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87B8CC-2422-486D-9112-10A3CA9C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70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0F5FA4-D9A7-4C26-A347-FDF3FAFB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80CE21-C493-4FD5-8721-75A8C7BBD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0ADBF44-A46F-4299-95B5-434E875D8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F70132E-6FF6-4C13-84FC-48329EE1A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F32EE93-7CF6-45B7-B8E6-EF84C4997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F6898FD-CBE8-4529-A874-573711BD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F6C34ED-B85E-4A85-87CD-9FBC271B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611642D-03C1-43E6-BA6A-9F9E8DDF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74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D40CB8-952E-4A73-BC6E-7A355FF5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42CEC70-FD0E-43FD-90CE-1F61483F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712949E-9370-49C6-B86D-51652B1A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F4F978-F606-4452-B26E-AA26C4C1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82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83C2AC1-B0AB-454E-BDFA-E0E39FE8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4D562DB-A4EE-4EB2-958F-14C23BE6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1C2CFF-2EA9-4007-B05F-B2C191AA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68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CDA478-4230-4368-B638-D51C6A5B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29C2E7-1D29-47F4-94A5-0D8CE5E6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88FF9D2-70FF-4063-84A5-147FC8100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373F21-A583-43EB-ABC3-D5B82362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D6B3CAA-A386-4348-AE5E-CC3E19F4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AF07B6-6FFE-40F1-840C-57D2814D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82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D5D1D5-A62D-47F4-83F3-74802B76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4D1E11-2CB6-47D6-8364-AC9C0BAE9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3E995F6-ABB1-4202-8A8E-8CD3F844F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0905F1-ABE7-4A35-85B7-AA37A74D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7CAC97-ED9C-42F7-BC80-8CB02D50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8A487B-1B06-4ED1-BA74-54AB3AFE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78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EB0C02C-A513-419A-889D-AE3F5D14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E48F3B-AD5D-4E66-B34A-8D564C9F8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ABEE11-18CE-4C6F-B657-F2DC8B8CD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BEA5-3839-45FD-AB6C-6A7C3DC0C718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5CA193-BDAA-4814-B06E-D7EE298E8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3E7A58-D1C3-4473-A907-8030D5DC8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9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7E842C-9355-4952-A303-6884D768D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Photoinjector Laser Systems in Electron Accelerators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A7391DA-FC71-4F45-A2D4-88F6A9786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Minseo </a:t>
            </a:r>
            <a:r>
              <a:rPr lang="en-US" altLang="ko-KR" dirty="0" err="1"/>
              <a:t>Jeong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530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8ED7D6-537B-4E6D-84A3-6EBBF073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BC1C8756-D4BA-4895-A0C6-9FC7CEBD0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52237" cy="3700019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569DB2-5CB5-4884-B9EB-38E0D4DAD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65" y="1690688"/>
            <a:ext cx="5052235" cy="37000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745476-FD2D-40DE-BC32-77879B8513DF}"/>
              </a:ext>
            </a:extLst>
          </p:cNvPr>
          <p:cNvSpPr txBox="1"/>
          <p:nvPr/>
        </p:nvSpPr>
        <p:spPr>
          <a:xfrm>
            <a:off x="2934586" y="5699052"/>
            <a:ext cx="591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Chae, </a:t>
            </a:r>
            <a:r>
              <a:rPr lang="en-US" altLang="ko-KR" dirty="0" err="1"/>
              <a:t>Moonsik</a:t>
            </a:r>
            <a:r>
              <a:rPr lang="en-US" altLang="ko-KR" dirty="0"/>
              <a:t>. “Study on electron beam optimization at PAL-XFEL injector test facility.” Ph. D., </a:t>
            </a:r>
          </a:p>
          <a:p>
            <a:r>
              <a:rPr lang="en-US" altLang="ko-KR" dirty="0"/>
              <a:t>Pohang University of Science and Technology, 2013.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387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9F3406-9DF3-464B-8CF2-AD6757E7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A9BE4D-E404-47F4-9D0C-E17797F9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Energy of laser pulse was amplified from 5mJ to 10mJ by regenerative amplifier</a:t>
            </a:r>
          </a:p>
          <a:p>
            <a:r>
              <a:rPr lang="en-US" altLang="ko-KR" dirty="0"/>
              <a:t>Spatial/temporal shaping of pulse was conducted</a:t>
            </a:r>
          </a:p>
        </p:txBody>
      </p:sp>
      <p:graphicFrame>
        <p:nvGraphicFramePr>
          <p:cNvPr id="4" name="표 7">
            <a:extLst>
              <a:ext uri="{FF2B5EF4-FFF2-40B4-BE49-F238E27FC236}">
                <a16:creationId xmlns:a16="http://schemas.microsoft.com/office/drawing/2014/main" id="{4970898E-CA91-4654-AC92-EA76639FA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88943"/>
              </p:ext>
            </p:extLst>
          </p:nvPr>
        </p:nvGraphicFramePr>
        <p:xfrm>
          <a:off x="838200" y="1690688"/>
          <a:ext cx="10515600" cy="290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027092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33904098"/>
                    </a:ext>
                  </a:extLst>
                </a:gridCol>
              </a:tblGrid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Material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Ti</a:t>
                      </a:r>
                      <a:r>
                        <a:rPr lang="en-US" altLang="ko-KR" sz="2400" dirty="0"/>
                        <a:t>-Sapphire laser(800nm)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05214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energy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10mJ(IR)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46860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Oscillator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79.333MHz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3830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60Hz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56335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duration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~150fs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90933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Wavelength on the photocathode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266nm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0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01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8ED7D6-537B-4E6D-84A3-6EBBF073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EF23E8E-9A34-4814-B25F-60FD60FAF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DFB97EA-9DF0-4F1F-ADFE-5905FCA55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010" y="1837555"/>
            <a:ext cx="6825980" cy="35510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AEFCD8-735D-499B-93BC-5C5626E04B8E}"/>
              </a:ext>
            </a:extLst>
          </p:cNvPr>
          <p:cNvSpPr txBox="1"/>
          <p:nvPr/>
        </p:nvSpPr>
        <p:spPr>
          <a:xfrm>
            <a:off x="3124200" y="538857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rgbClr val="181817"/>
                </a:solidFill>
                <a:latin typeface="noto sans" panose="020B0502040204020203" pitchFamily="34" charset="0"/>
              </a:rPr>
              <a:t>Divall</a:t>
            </a:r>
            <a:r>
              <a:rPr lang="en-US" altLang="ko-KR" b="0" i="0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, Marta. “Lasers in FEL Facilities.” </a:t>
            </a:r>
            <a:r>
              <a:rPr lang="en-US" altLang="ko-KR" b="0" i="1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Proceedings of the CAS-CERN Accelerator School on Free Electron Lasers and Energy Recovery </a:t>
            </a:r>
            <a:r>
              <a:rPr lang="en-US" altLang="ko-KR" b="0" i="1" dirty="0" err="1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Linacs</a:t>
            </a:r>
            <a:r>
              <a:rPr lang="en-US" altLang="ko-KR" b="0" i="1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,</a:t>
            </a:r>
            <a:r>
              <a:rPr lang="en-US" altLang="ko-KR" b="0" i="0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 Vol. 1, 2018, 1–20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73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7F93EC-9E00-4F05-B0FB-7ADEF346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LCLS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B2F5D4-B7E6-4A11-B2F5-679276FB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graphicFrame>
        <p:nvGraphicFramePr>
          <p:cNvPr id="5" name="표 7">
            <a:extLst>
              <a:ext uri="{FF2B5EF4-FFF2-40B4-BE49-F238E27FC236}">
                <a16:creationId xmlns:a16="http://schemas.microsoft.com/office/drawing/2014/main" id="{2CDD8ECF-EFA4-401C-838B-16F2DAC52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58017"/>
              </p:ext>
            </p:extLst>
          </p:nvPr>
        </p:nvGraphicFramePr>
        <p:xfrm>
          <a:off x="838200" y="1825624"/>
          <a:ext cx="10515600" cy="3926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027092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33904098"/>
                    </a:ext>
                  </a:extLst>
                </a:gridCol>
              </a:tblGrid>
              <a:tr h="785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/>
                        <a:t>Material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/>
                        <a:t>Mode-locked </a:t>
                      </a:r>
                      <a:r>
                        <a:rPr lang="en-US" altLang="ko-KR" sz="2200" dirty="0" err="1"/>
                        <a:t>Ti</a:t>
                      </a:r>
                      <a:r>
                        <a:rPr lang="en-US" altLang="ko-KR" sz="2200" dirty="0"/>
                        <a:t>-Sapphire laser(760nm)</a:t>
                      </a:r>
                      <a:endParaRPr lang="ko-KR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05214"/>
                  </a:ext>
                </a:extLst>
              </a:tr>
              <a:tr h="785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/>
                        <a:t>Pulse energy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/>
                        <a:t>25mJ</a:t>
                      </a:r>
                      <a:endParaRPr lang="ko-KR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46860"/>
                  </a:ext>
                </a:extLst>
              </a:tr>
              <a:tr h="785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/>
                        <a:t>Oscillator repetition rate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/>
                        <a:t>117MHz</a:t>
                      </a:r>
                      <a:endParaRPr lang="ko-KR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3830"/>
                  </a:ext>
                </a:extLst>
              </a:tr>
              <a:tr h="785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/>
                        <a:t>Pulse repetition rate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/>
                        <a:t>120Hz</a:t>
                      </a:r>
                      <a:endParaRPr lang="ko-KR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56335"/>
                  </a:ext>
                </a:extLst>
              </a:tr>
              <a:tr h="785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/>
                        <a:t>Wavelength on the photocathode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/>
                        <a:t>253nm</a:t>
                      </a:r>
                      <a:endParaRPr lang="ko-KR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90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28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7F93EC-9E00-4F05-B0FB-7ADEF346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LCLS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B2F5D4-B7E6-4A11-B2F5-679276FB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Diode-pumped frequency-doubled </a:t>
            </a:r>
            <a:r>
              <a:rPr lang="en-US" altLang="ko-KR" dirty="0" err="1"/>
              <a:t>Nd:YAG</a:t>
            </a:r>
            <a:r>
              <a:rPr lang="en-US" altLang="ko-KR" dirty="0"/>
              <a:t> laser(532nm) is used to pump </a:t>
            </a:r>
            <a:r>
              <a:rPr lang="en-US" altLang="ko-KR" dirty="0" err="1"/>
              <a:t>Ti</a:t>
            </a:r>
            <a:r>
              <a:rPr lang="en-US" altLang="ko-KR" dirty="0"/>
              <a:t>-sapphire laser</a:t>
            </a:r>
          </a:p>
          <a:p>
            <a:r>
              <a:rPr lang="en-US" altLang="ko-KR" dirty="0"/>
              <a:t>D</a:t>
            </a:r>
            <a:r>
              <a:rPr lang="pt-BR" altLang="ko-KR" dirty="0"/>
              <a:t>igital micromirror device (DMD) was used to shape the UV pulse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92E7658-21D9-4434-B939-D446679A5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18" y="3429000"/>
            <a:ext cx="5047364" cy="28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6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5C163B-D691-4D69-87DB-B5131FF2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FACET-II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FCC678-D374-4F2A-8E44-8D6B99D4A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Frequency-doubled </a:t>
            </a:r>
            <a:r>
              <a:rPr lang="en-US" altLang="ko-KR" dirty="0" err="1"/>
              <a:t>Nd:YAG</a:t>
            </a:r>
            <a:r>
              <a:rPr lang="en-US" altLang="ko-KR" dirty="0"/>
              <a:t> laser(532nm) is used to pump </a:t>
            </a:r>
            <a:r>
              <a:rPr lang="en-US" altLang="ko-KR" dirty="0" err="1"/>
              <a:t>Ti</a:t>
            </a:r>
            <a:r>
              <a:rPr lang="en-US" altLang="ko-KR" dirty="0"/>
              <a:t>-sapphire laser</a:t>
            </a:r>
          </a:p>
          <a:p>
            <a:r>
              <a:rPr lang="en-US" altLang="ko-KR" dirty="0"/>
              <a:t>Second</a:t>
            </a:r>
            <a:r>
              <a:rPr lang="ko-KR" altLang="en-US" dirty="0"/>
              <a:t> </a:t>
            </a:r>
            <a:r>
              <a:rPr lang="en-US" altLang="ko-KR" dirty="0"/>
              <a:t>laser</a:t>
            </a:r>
            <a:r>
              <a:rPr lang="ko-KR" altLang="en-US" dirty="0"/>
              <a:t> </a:t>
            </a:r>
            <a:r>
              <a:rPr lang="en-US" altLang="ko-KR" dirty="0"/>
              <a:t>system</a:t>
            </a:r>
            <a:r>
              <a:rPr lang="ko-KR" altLang="en-US" dirty="0"/>
              <a:t> </a:t>
            </a:r>
            <a:r>
              <a:rPr lang="en-US" altLang="ko-KR" dirty="0"/>
              <a:t>will</a:t>
            </a:r>
            <a:r>
              <a:rPr lang="ko-KR" altLang="en-US" dirty="0"/>
              <a:t> </a:t>
            </a:r>
            <a:r>
              <a:rPr lang="en-US" altLang="ko-KR" dirty="0"/>
              <a:t>be</a:t>
            </a:r>
            <a:r>
              <a:rPr lang="ko-KR" altLang="en-US" dirty="0"/>
              <a:t> </a:t>
            </a:r>
            <a:r>
              <a:rPr lang="en-US" altLang="ko-KR" dirty="0"/>
              <a:t>installed in order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generate two electron bunches for PWFA R&amp;D</a:t>
            </a:r>
          </a:p>
        </p:txBody>
      </p:sp>
      <p:graphicFrame>
        <p:nvGraphicFramePr>
          <p:cNvPr id="4" name="표 7">
            <a:extLst>
              <a:ext uri="{FF2B5EF4-FFF2-40B4-BE49-F238E27FC236}">
                <a16:creationId xmlns:a16="http://schemas.microsoft.com/office/drawing/2014/main" id="{485FC406-9324-48B4-8F75-E27EC4869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88457"/>
              </p:ext>
            </p:extLst>
          </p:nvPr>
        </p:nvGraphicFramePr>
        <p:xfrm>
          <a:off x="838200" y="1458627"/>
          <a:ext cx="10515600" cy="290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027092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33904098"/>
                    </a:ext>
                  </a:extLst>
                </a:gridCol>
              </a:tblGrid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Material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Ti</a:t>
                      </a:r>
                      <a:r>
                        <a:rPr lang="en-US" altLang="ko-KR" sz="2400" dirty="0"/>
                        <a:t>-Sapphire laser(760~800nm)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05214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energy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400</a:t>
                      </a:r>
                      <a:r>
                        <a:rPr lang="el-GR" altLang="ko-KR" sz="2400" dirty="0"/>
                        <a:t>μ</a:t>
                      </a:r>
                      <a:r>
                        <a:rPr lang="en-US" altLang="ko-KR" sz="2400" dirty="0"/>
                        <a:t>J(photocathode)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46860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Oscillator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76MHz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3830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30Hz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56335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duration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~30fs(UV)/7ps(photocathode)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90933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Wavelength on the photocathode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253~266nm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0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51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6F5DA-A08C-4706-93E8-1A4692EC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LCLS-II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80FC3E7-2F66-4B9E-A0C3-A1EA226A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2253"/>
            <a:ext cx="10267507" cy="36236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33FC5-C018-4C2F-A69E-9AD3921CDB51}"/>
              </a:ext>
            </a:extLst>
          </p:cNvPr>
          <p:cNvSpPr txBox="1"/>
          <p:nvPr/>
        </p:nvSpPr>
        <p:spPr>
          <a:xfrm>
            <a:off x="6581554" y="5569545"/>
            <a:ext cx="4986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i="0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Zhang, Hao. et al. “The LCLS-II Photoinjector Laser Infrastructure.” </a:t>
            </a:r>
            <a:r>
              <a:rPr lang="en-US" altLang="ko-KR" b="0" i="1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High Power Laser Science and Engineering</a:t>
            </a:r>
            <a:r>
              <a:rPr lang="en-US" altLang="ko-KR" b="0" i="0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, 2024, 1–33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18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F4CBEB-FB59-43ED-9C27-455DF624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LCLS-II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13CE4C-89BF-41B3-9A6D-BDD13E52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1124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UV conversion by BBO crystal</a:t>
            </a:r>
          </a:p>
          <a:p>
            <a:pPr marL="0" indent="0">
              <a:buNone/>
            </a:pPr>
            <a:r>
              <a:rPr lang="en-US" altLang="ko-KR" dirty="0"/>
              <a:t>  -conversion efficiency: 8~20%</a:t>
            </a:r>
          </a:p>
          <a:p>
            <a:r>
              <a:rPr lang="en-US" altLang="ko-KR" dirty="0"/>
              <a:t>IR pulse was fully compressed to optimize conversion efficiency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graphicFrame>
        <p:nvGraphicFramePr>
          <p:cNvPr id="4" name="표 7">
            <a:extLst>
              <a:ext uri="{FF2B5EF4-FFF2-40B4-BE49-F238E27FC236}">
                <a16:creationId xmlns:a16="http://schemas.microsoft.com/office/drawing/2014/main" id="{A372E1B2-8FF1-4ED9-B235-178FFE83F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50244"/>
              </p:ext>
            </p:extLst>
          </p:nvPr>
        </p:nvGraphicFramePr>
        <p:xfrm>
          <a:off x="838200" y="1458627"/>
          <a:ext cx="105156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027092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33904098"/>
                    </a:ext>
                  </a:extLst>
                </a:gridCol>
              </a:tblGrid>
              <a:tr h="444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Material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Yb-doped laser(1030nm)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05214"/>
                  </a:ext>
                </a:extLst>
              </a:tr>
              <a:tr h="444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energy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50</a:t>
                      </a:r>
                      <a:r>
                        <a:rPr lang="el-GR" altLang="ko-KR" sz="2400" dirty="0"/>
                        <a:t>μ</a:t>
                      </a:r>
                      <a:r>
                        <a:rPr lang="en-US" altLang="ko-KR" sz="2400" dirty="0"/>
                        <a:t>J(IR)/300nJ</a:t>
                      </a:r>
                      <a:r>
                        <a:rPr lang="en-US" altLang="ko-KR" sz="2400"/>
                        <a:t>(photocathode)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46860"/>
                  </a:ext>
                </a:extLst>
              </a:tr>
              <a:tr h="444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Oscillator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46.43MHz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3830"/>
                  </a:ext>
                </a:extLst>
              </a:tr>
              <a:tr h="444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1Hz~929kHz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56335"/>
                  </a:ext>
                </a:extLst>
              </a:tr>
              <a:tr h="444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duration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330fs~30ps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90933"/>
                  </a:ext>
                </a:extLst>
              </a:tr>
              <a:tr h="4444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Wavelength on the photocathode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257.5nm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0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20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F4CBEB-FB59-43ED-9C27-455DF624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LCLS-II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B13CE4C-89BF-41B3-9A6D-BDD13E524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Two-pass reflective grating stretcher was to increase UV pulse duration(10~30ps)</a:t>
                </a:r>
              </a:p>
              <a:p>
                <a:r>
                  <a:rPr lang="en-US" altLang="ko-KR" b="0" dirty="0"/>
                  <a:t>Cathode: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𝑇𝑒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B13CE4C-89BF-41B3-9A6D-BDD13E524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7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29FC4DB9-E9BE-4752-8E4C-F7E839F3F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51" y="2712231"/>
            <a:ext cx="5190793" cy="356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7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F4CBEB-FB59-43ED-9C27-455DF624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LCLS-II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13CE4C-89BF-41B3-9A6D-BDD13E52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Due to high power and pulse repetition rate of laser, beam size in FHG crystal was enlarged by zoom telescope from 1.5mm to 2.8mm(~1MHz) to solve thermal problem</a:t>
            </a:r>
          </a:p>
          <a:p>
            <a:pPr marL="0" indent="0">
              <a:buNone/>
            </a:pPr>
            <a:r>
              <a:rPr lang="en-US" altLang="ko-KR" dirty="0"/>
              <a:t>  →pulse energy was decreased to ~300nJ on the photocathode</a:t>
            </a:r>
          </a:p>
          <a:p>
            <a:r>
              <a:rPr lang="en-US" altLang="ko-KR" dirty="0"/>
              <a:t>In high repetition rate conditions(&gt;300kHz), the conversion efficiency reduced to 20% compared to maximum efficiency</a:t>
            </a:r>
          </a:p>
        </p:txBody>
      </p:sp>
    </p:spTree>
    <p:extLst>
      <p:ext uri="{BB962C8B-B14F-4D97-AF65-F5344CB8AC3E}">
        <p14:creationId xmlns:p14="http://schemas.microsoft.com/office/powerpoint/2010/main" val="154209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FCE4F-9D9E-48F8-902F-926193EA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2067AB-E815-43EF-94BA-C493E9114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 to photoinjector laser</a:t>
            </a:r>
          </a:p>
          <a:p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Laser facilities in accelerators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  -PAL </a:t>
            </a:r>
            <a:r>
              <a:rPr lang="en-US" altLang="ko-KR" dirty="0" err="1">
                <a:solidFill>
                  <a:schemeClr val="bg2">
                    <a:lumMod val="75000"/>
                  </a:schemeClr>
                </a:solidFill>
              </a:rPr>
              <a:t>eLabs</a:t>
            </a:r>
            <a:endParaRPr lang="en-US" altLang="ko-K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  -LCLS, FACET-II, &amp; LCLS-II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  -FERMI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  -</a:t>
            </a:r>
            <a:r>
              <a:rPr lang="en-US" altLang="ko-KR" dirty="0" err="1">
                <a:solidFill>
                  <a:schemeClr val="bg2">
                    <a:lumMod val="75000"/>
                  </a:schemeClr>
                </a:solidFill>
              </a:rPr>
              <a:t>SwissFEL</a:t>
            </a:r>
            <a:endParaRPr lang="ko-KR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09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10E13D-0819-43FE-B891-46FC4483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FERMI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99832B6-53B4-4A4B-B303-34F634551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1585"/>
            <a:ext cx="10515600" cy="4178595"/>
          </a:xfrm>
        </p:spPr>
      </p:pic>
    </p:spTree>
    <p:extLst>
      <p:ext uri="{BB962C8B-B14F-4D97-AF65-F5344CB8AC3E}">
        <p14:creationId xmlns:p14="http://schemas.microsoft.com/office/powerpoint/2010/main" val="115291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4FF330-AF3A-4B85-A387-A621B4C4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FERMI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1E6FC7-B7FA-4A86-95F3-78648976C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Amplification by CW diode-based pumping(stable, high</a:t>
            </a:r>
            <a:r>
              <a:rPr lang="ko-KR" altLang="en-US" dirty="0"/>
              <a:t> </a:t>
            </a:r>
            <a:r>
              <a:rPr lang="en-US" altLang="ko-KR" dirty="0"/>
              <a:t>cost)</a:t>
            </a:r>
          </a:p>
          <a:p>
            <a:r>
              <a:rPr lang="en-US" altLang="ko-KR" dirty="0"/>
              <a:t>~400</a:t>
            </a:r>
            <a:r>
              <a:rPr lang="el-GR" altLang="ko-KR" dirty="0"/>
              <a:t>μ</a:t>
            </a:r>
            <a:r>
              <a:rPr lang="en-US" altLang="ko-KR" dirty="0"/>
              <a:t>J of IR beam is split away for laser heater</a:t>
            </a:r>
          </a:p>
        </p:txBody>
      </p:sp>
      <p:graphicFrame>
        <p:nvGraphicFramePr>
          <p:cNvPr id="4" name="표 7">
            <a:extLst>
              <a:ext uri="{FF2B5EF4-FFF2-40B4-BE49-F238E27FC236}">
                <a16:creationId xmlns:a16="http://schemas.microsoft.com/office/drawing/2014/main" id="{7CDF2797-7A79-45EF-8D31-8AF8F90CB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337840"/>
              </p:ext>
            </p:extLst>
          </p:nvPr>
        </p:nvGraphicFramePr>
        <p:xfrm>
          <a:off x="838200" y="1825625"/>
          <a:ext cx="10515600" cy="324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027092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33904098"/>
                    </a:ext>
                  </a:extLst>
                </a:gridCol>
              </a:tblGrid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Material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Ti:Sapphire</a:t>
                      </a:r>
                      <a:r>
                        <a:rPr lang="en-US" altLang="ko-KR" sz="2400" dirty="0"/>
                        <a:t>(centered at 783nm)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05214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energy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15mJ(IR)/</a:t>
                      </a:r>
                    </a:p>
                    <a:p>
                      <a:pPr algn="ctr" latinLnBrk="1"/>
                      <a:r>
                        <a:rPr lang="en-US" altLang="ko-KR" sz="2400" dirty="0"/>
                        <a:t>&lt;0.5mJ(photocathode)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46860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Oscillator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78.893MHz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3830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10Hz/50Hz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56335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duration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90fs(oscillator)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90933"/>
                  </a:ext>
                </a:extLst>
              </a:tr>
              <a:tr h="48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Wavelength on the photocathode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261nm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0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745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10E13D-0819-43FE-B891-46FC4483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FERMI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6DB9A4-CDBB-45EE-95BD-22BE13168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Temporal IR pulse shaping by DAZZLER(dispersive acousto-optic filter)</a:t>
            </a:r>
          </a:p>
          <a:p>
            <a:pPr marL="0" indent="0">
              <a:buNone/>
            </a:pPr>
            <a:r>
              <a:rPr lang="en-US" altLang="ko-KR" dirty="0"/>
              <a:t>  -Amplitude and phase modulation</a:t>
            </a:r>
          </a:p>
          <a:p>
            <a:r>
              <a:rPr lang="en-US" altLang="ko-KR" dirty="0"/>
              <a:t>Temporal UV pulse shaping by grating-based stretcher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728F458-1461-497F-8B84-30FE2DB2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0" y="3705475"/>
            <a:ext cx="3704339" cy="27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46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10E13D-0819-43FE-B891-46FC4483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FERMI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6DB9A4-CDBB-45EE-95BD-22BE13168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Spatial beam shaping by aspheric shaper(</a:t>
            </a:r>
            <a:r>
              <a:rPr lang="en-US" altLang="ko-KR" dirty="0" err="1"/>
              <a:t>Gaussian→uniform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  -low insertion loss, high damage threshold, possibility to work directly in UV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2EA37C-8E3F-4F13-9676-50DD9332A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1" y="3429000"/>
            <a:ext cx="8538387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5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5623DF-24BB-406D-9E66-F8B8DDDC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SwissFEL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8B5721F-B042-44EC-B232-00EEC86A0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" y="1690688"/>
            <a:ext cx="9098280" cy="4444298"/>
          </a:xfrm>
        </p:spPr>
      </p:pic>
    </p:spTree>
    <p:extLst>
      <p:ext uri="{BB962C8B-B14F-4D97-AF65-F5344CB8AC3E}">
        <p14:creationId xmlns:p14="http://schemas.microsoft.com/office/powerpoint/2010/main" val="4006388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ED06A1-64AD-457C-A8FE-3DA23D3B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SwissFEL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CE694DC-AB1B-4F8D-9FC9-8B0B2C3F9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4" y="1690688"/>
            <a:ext cx="8442251" cy="48021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BC66C-8CA8-4780-AF2F-9539FF144D11}"/>
              </a:ext>
            </a:extLst>
          </p:cNvPr>
          <p:cNvSpPr txBox="1"/>
          <p:nvPr/>
        </p:nvSpPr>
        <p:spPr>
          <a:xfrm>
            <a:off x="6858001" y="5196630"/>
            <a:ext cx="4986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Bettoni</a:t>
            </a:r>
            <a:r>
              <a:rPr lang="en-US" altLang="ko-KR" dirty="0"/>
              <a:t>, S.</a:t>
            </a:r>
            <a:r>
              <a:rPr lang="en-US" altLang="ko-KR" b="0" i="0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 et al. “Overview of </a:t>
            </a:r>
            <a:r>
              <a:rPr lang="en-US" altLang="ko-KR" b="0" i="0" dirty="0" err="1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SwissFEL</a:t>
            </a:r>
            <a:r>
              <a:rPr lang="en-US" altLang="ko-KR" b="0" i="0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 dual-photocathode laser capabilities and perspectives for exotic FEL modes.” </a:t>
            </a:r>
            <a:r>
              <a:rPr lang="en-US" altLang="ko-KR" dirty="0"/>
              <a:t>High Power Laser Science and Engineering, 2021, Vol. 9, 1-20.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4196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ED06A1-64AD-457C-A8FE-3DA23D3B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SwissFEL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C212FF8-52BD-42FD-A29E-3FD2BE14F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8" y="1690689"/>
            <a:ext cx="7962015" cy="48483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245838-D521-454D-85D0-B18FF9E05BB5}"/>
              </a:ext>
            </a:extLst>
          </p:cNvPr>
          <p:cNvSpPr txBox="1"/>
          <p:nvPr/>
        </p:nvSpPr>
        <p:spPr>
          <a:xfrm>
            <a:off x="6921797" y="5167311"/>
            <a:ext cx="4986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Bettoni</a:t>
            </a:r>
            <a:r>
              <a:rPr lang="en-US" altLang="ko-KR" dirty="0"/>
              <a:t>, S.</a:t>
            </a:r>
            <a:r>
              <a:rPr lang="en-US" altLang="ko-KR" b="0" i="0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 et al. “Overview of </a:t>
            </a:r>
            <a:r>
              <a:rPr lang="en-US" altLang="ko-KR" b="0" i="0" dirty="0" err="1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SwissFEL</a:t>
            </a:r>
            <a:r>
              <a:rPr lang="en-US" altLang="ko-KR" b="0" i="0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 dual-photocathode laser capabilities and perspectives for exotic FEL modes.” </a:t>
            </a:r>
            <a:r>
              <a:rPr lang="en-US" altLang="ko-KR" dirty="0"/>
              <a:t>High Power Laser Science and Engineering, 2021, Vol. 9, 1-20.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8077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ED06A1-64AD-457C-A8FE-3DA23D3B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SwissFEL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ED804B2-867C-4FF0-80E0-1AD69B8371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sz="2600" dirty="0"/>
              </a:p>
              <a:p>
                <a:r>
                  <a:rPr lang="en-US" altLang="ko-KR" sz="2600" dirty="0"/>
                  <a:t>Amplitude stability: 0.18% rms over 12 </a:t>
                </a:r>
                <a:r>
                  <a:rPr lang="en-US" altLang="ko-KR" sz="2600" dirty="0" err="1"/>
                  <a:t>hrs</a:t>
                </a:r>
                <a:endParaRPr lang="en-US" altLang="ko-KR" sz="2600" dirty="0"/>
              </a:p>
              <a:p>
                <a:r>
                  <a:rPr lang="en-US" altLang="ko-KR" sz="2600" dirty="0"/>
                  <a:t>Timing jitter: 17fs rms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𝑌𝑏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𝐶𝑎</m:t>
                    </m:r>
                    <m:sSub>
                      <m:sSub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sz="2600" dirty="0"/>
                  <a:t> </a:t>
                </a:r>
                <a:r>
                  <a:rPr lang="en-US" altLang="ko-KR" sz="2600" dirty="0"/>
                  <a:t>CW diode laser(980nm) was used to pump </a:t>
                </a:r>
                <a:r>
                  <a:rPr lang="en-US" altLang="ko-KR" sz="2600" dirty="0" err="1"/>
                  <a:t>Yb:KGW</a:t>
                </a:r>
                <a:r>
                  <a:rPr lang="en-US" altLang="ko-KR" sz="2600" dirty="0"/>
                  <a:t> laser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ED804B2-867C-4FF0-80E0-1AD69B837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b="-21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표 7">
            <a:extLst>
              <a:ext uri="{FF2B5EF4-FFF2-40B4-BE49-F238E27FC236}">
                <a16:creationId xmlns:a16="http://schemas.microsoft.com/office/drawing/2014/main" id="{46B1CA1B-08CD-4A77-A643-7B11ECC96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14081"/>
              </p:ext>
            </p:extLst>
          </p:nvPr>
        </p:nvGraphicFramePr>
        <p:xfrm>
          <a:off x="838200" y="1458628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027092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33904098"/>
                    </a:ext>
                  </a:extLst>
                </a:gridCol>
              </a:tblGrid>
              <a:tr h="3788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Material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Yb:KGW</a:t>
                      </a:r>
                      <a:r>
                        <a:rPr lang="en-US" altLang="ko-KR" sz="2400" dirty="0"/>
                        <a:t>(1040nm)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05214"/>
                  </a:ext>
                </a:extLst>
              </a:tr>
              <a:tr h="681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energy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2.12nJ(oscillator)/</a:t>
                      </a:r>
                    </a:p>
                    <a:p>
                      <a:pPr algn="ctr" latinLnBrk="1"/>
                      <a:r>
                        <a:rPr lang="en-US" altLang="ko-KR" sz="2400" dirty="0"/>
                        <a:t>3.5mJ(amplifier)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46860"/>
                  </a:ext>
                </a:extLst>
              </a:tr>
              <a:tr h="3788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Oscillator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71.40MHz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3830"/>
                  </a:ext>
                </a:extLst>
              </a:tr>
              <a:tr h="3788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100Hz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56335"/>
                  </a:ext>
                </a:extLst>
              </a:tr>
              <a:tr h="681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duration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194fs(oscillator, FWHM)/</a:t>
                      </a:r>
                    </a:p>
                    <a:p>
                      <a:pPr algn="ctr" latinLnBrk="1"/>
                      <a:r>
                        <a:rPr lang="en-US" altLang="ko-KR" sz="2400" dirty="0"/>
                        <a:t>500fs(compressor, FWHM)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90933"/>
                  </a:ext>
                </a:extLst>
              </a:tr>
              <a:tr h="3788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Wavelength on the photocathode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260nm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0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1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ED06A1-64AD-457C-A8FE-3DA23D3B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SwissFEL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804B2-867C-4FF0-80E0-1AD69B83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UV conversion: by FHG(BBO crystal)</a:t>
            </a:r>
          </a:p>
          <a:p>
            <a:pPr marL="0" indent="0">
              <a:buNone/>
            </a:pPr>
            <a:r>
              <a:rPr lang="en-US" altLang="ko-KR" dirty="0"/>
              <a:t>  -UV pulse energy:560</a:t>
            </a:r>
            <a:r>
              <a:rPr lang="el-GR" altLang="ko-KR" dirty="0"/>
              <a:t>μ</a:t>
            </a:r>
            <a:r>
              <a:rPr lang="en-US" altLang="ko-KR" dirty="0"/>
              <a:t>J</a:t>
            </a:r>
          </a:p>
          <a:p>
            <a:r>
              <a:rPr lang="en-US" altLang="ko-KR" dirty="0"/>
              <a:t>Spatial shaping by Fourier filtering(</a:t>
            </a:r>
            <a:r>
              <a:rPr lang="en-US" altLang="ko-KR" dirty="0" err="1"/>
              <a:t>Gaussian→flattop-like</a:t>
            </a:r>
            <a:r>
              <a:rPr lang="en-US" altLang="ko-KR" dirty="0"/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538E43-855F-4659-9F7D-4F9A47EF7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53" y="3365585"/>
            <a:ext cx="6496493" cy="27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34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ED06A1-64AD-457C-A8FE-3DA23D3B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SwissFEL</a:t>
            </a:r>
            <a:r>
              <a:rPr lang="en-US" altLang="ko-KR" dirty="0"/>
              <a:t>-Spatial Shaping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E33073FF-8971-4CE2-A197-A51605D56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44" y="1937267"/>
            <a:ext cx="6698512" cy="4516696"/>
          </a:xfrm>
        </p:spPr>
      </p:pic>
    </p:spTree>
    <p:extLst>
      <p:ext uri="{BB962C8B-B14F-4D97-AF65-F5344CB8AC3E}">
        <p14:creationId xmlns:p14="http://schemas.microsoft.com/office/powerpoint/2010/main" val="244279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2292A4-329E-499A-86E5-AA1638E6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Principle of Laser</a:t>
            </a:r>
            <a:endParaRPr lang="ko-KR" altLang="en-US" dirty="0"/>
          </a:p>
        </p:txBody>
      </p:sp>
      <p:pic>
        <p:nvPicPr>
          <p:cNvPr id="23" name="내용 개체 틀 22">
            <a:extLst>
              <a:ext uri="{FF2B5EF4-FFF2-40B4-BE49-F238E27FC236}">
                <a16:creationId xmlns:a16="http://schemas.microsoft.com/office/drawing/2014/main" id="{8B38953B-64BA-4ADC-A252-B0378501B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0" y="1690688"/>
            <a:ext cx="6554811" cy="4351338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01C7D1A-9F59-4EB0-A3CA-9027BDA2F4DD}"/>
              </a:ext>
            </a:extLst>
          </p:cNvPr>
          <p:cNvSpPr/>
          <p:nvPr/>
        </p:nvSpPr>
        <p:spPr>
          <a:xfrm>
            <a:off x="7426842" y="3708359"/>
            <a:ext cx="1972339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/>
              <a:t>Gain Medium</a:t>
            </a:r>
            <a:endParaRPr lang="ko-KR" altLang="en-US" sz="22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4956803-B6EC-41CC-8DA5-5B2DB25D81BB}"/>
              </a:ext>
            </a:extLst>
          </p:cNvPr>
          <p:cNvSpPr/>
          <p:nvPr/>
        </p:nvSpPr>
        <p:spPr>
          <a:xfrm>
            <a:off x="6927995" y="3490391"/>
            <a:ext cx="138223" cy="8931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52F6B6E-67A2-4C1D-BC6F-B35A3EF10031}"/>
              </a:ext>
            </a:extLst>
          </p:cNvPr>
          <p:cNvSpPr/>
          <p:nvPr/>
        </p:nvSpPr>
        <p:spPr>
          <a:xfrm>
            <a:off x="9897140" y="3490390"/>
            <a:ext cx="138223" cy="8931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연결선: 구부러짐 9">
            <a:extLst>
              <a:ext uri="{FF2B5EF4-FFF2-40B4-BE49-F238E27FC236}">
                <a16:creationId xmlns:a16="http://schemas.microsoft.com/office/drawing/2014/main" id="{BEA77DFC-6E96-4A15-BE0B-ACE6B06D3D1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99351" y="4614530"/>
            <a:ext cx="925032" cy="191386"/>
          </a:xfrm>
          <a:prstGeom prst="curvedConnector3">
            <a:avLst>
              <a:gd name="adj1" fmla="val 540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8CEF20-33B5-480D-9675-517C5CD8EA50}"/>
              </a:ext>
            </a:extLst>
          </p:cNvPr>
          <p:cNvSpPr txBox="1"/>
          <p:nvPr/>
        </p:nvSpPr>
        <p:spPr>
          <a:xfrm>
            <a:off x="8040871" y="5134136"/>
            <a:ext cx="113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Pump</a:t>
            </a:r>
            <a:endParaRPr lang="ko-KR" alt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D2FCF-D821-47E5-9790-9B6144376E07}"/>
              </a:ext>
            </a:extLst>
          </p:cNvPr>
          <p:cNvSpPr txBox="1"/>
          <p:nvPr/>
        </p:nvSpPr>
        <p:spPr>
          <a:xfrm>
            <a:off x="9399181" y="2439885"/>
            <a:ext cx="18128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Partially transmitting mirror</a:t>
            </a:r>
            <a:endParaRPr lang="ko-KR" altLang="en-US" sz="22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19DC63D-723A-48CE-9BCC-24DBA468B68E}"/>
              </a:ext>
            </a:extLst>
          </p:cNvPr>
          <p:cNvSpPr/>
          <p:nvPr/>
        </p:nvSpPr>
        <p:spPr>
          <a:xfrm>
            <a:off x="7044066" y="3777471"/>
            <a:ext cx="372141" cy="3189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2AD0265-063B-44DB-BBBE-90FC22F6C997}"/>
              </a:ext>
            </a:extLst>
          </p:cNvPr>
          <p:cNvSpPr/>
          <p:nvPr/>
        </p:nvSpPr>
        <p:spPr>
          <a:xfrm>
            <a:off x="9409816" y="3777471"/>
            <a:ext cx="487324" cy="3189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443DC7F-7280-46BD-9140-CF7CA553587B}"/>
              </a:ext>
            </a:extLst>
          </p:cNvPr>
          <p:cNvSpPr/>
          <p:nvPr/>
        </p:nvSpPr>
        <p:spPr>
          <a:xfrm>
            <a:off x="10045998" y="3864778"/>
            <a:ext cx="372141" cy="1443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21E488D-1699-45EF-9FAD-FD26E6E5E450}"/>
              </a:ext>
            </a:extLst>
          </p:cNvPr>
          <p:cNvCxnSpPr/>
          <p:nvPr/>
        </p:nvCxnSpPr>
        <p:spPr>
          <a:xfrm>
            <a:off x="10035363" y="3706329"/>
            <a:ext cx="74427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E895E3-3CE0-4920-94BE-CE15B9694B56}"/>
              </a:ext>
            </a:extLst>
          </p:cNvPr>
          <p:cNvSpPr txBox="1"/>
          <p:nvPr/>
        </p:nvSpPr>
        <p:spPr>
          <a:xfrm>
            <a:off x="909084" y="593467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rgbClr val="181817"/>
                </a:solidFill>
                <a:latin typeface="noto sans" panose="020B0502040204020203" pitchFamily="34" charset="0"/>
              </a:rPr>
              <a:t>Divall</a:t>
            </a:r>
            <a:r>
              <a:rPr lang="en-US" altLang="ko-KR" b="0" i="0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, Marta. “Lasers in FEL Facilities.” </a:t>
            </a:r>
            <a:r>
              <a:rPr lang="en-US" altLang="ko-KR" b="0" i="1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Proceedings of the CAS-CERN Accelerator School on Free Electron Lasers and Energy Recovery </a:t>
            </a:r>
            <a:r>
              <a:rPr lang="en-US" altLang="ko-KR" b="0" i="1" dirty="0" err="1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Linacs</a:t>
            </a:r>
            <a:r>
              <a:rPr lang="en-US" altLang="ko-KR" b="0" i="1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,</a:t>
            </a:r>
            <a:r>
              <a:rPr lang="en-US" altLang="ko-KR" b="0" i="0" dirty="0">
                <a:solidFill>
                  <a:srgbClr val="181817"/>
                </a:solidFill>
                <a:effectLst/>
                <a:latin typeface="noto sans" panose="020B0502040204020203" pitchFamily="34" charset="0"/>
              </a:rPr>
              <a:t> Vol. 1, 2018, 1–20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CF0A30-88E9-4072-AF2A-9B4C24F4BBE5}"/>
              </a:ext>
            </a:extLst>
          </p:cNvPr>
          <p:cNvSpPr txBox="1"/>
          <p:nvPr/>
        </p:nvSpPr>
        <p:spPr>
          <a:xfrm>
            <a:off x="7066218" y="1479160"/>
            <a:ext cx="3497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Schematic of a laser oscillator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036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ED06A1-64AD-457C-A8FE-3DA23D3B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SwissFEL</a:t>
            </a:r>
            <a:r>
              <a:rPr lang="en-US" altLang="ko-KR" dirty="0"/>
              <a:t>-Spatial Shaping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443A130-08CD-4407-B5FD-988098309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2365"/>
            <a:ext cx="10515600" cy="3312041"/>
          </a:xfrm>
        </p:spPr>
      </p:pic>
    </p:spTree>
    <p:extLst>
      <p:ext uri="{BB962C8B-B14F-4D97-AF65-F5344CB8AC3E}">
        <p14:creationId xmlns:p14="http://schemas.microsoft.com/office/powerpoint/2010/main" val="381627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ED06A1-64AD-457C-A8FE-3DA23D3B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SwissFEL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ED804B2-867C-4FF0-80E0-1AD69B8371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Temporal pulse shaping by UV-grating based stretcher(Gaussian)/pulse-stacking(flat-top)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-3.3~10ps FWHM(Gaussian), 3.7/10ps FWHM(flat-top)</a:t>
                </a:r>
              </a:p>
              <a:p>
                <a:r>
                  <a:rPr lang="en-US" altLang="ko-KR" b="0" dirty="0"/>
                  <a:t>Photocathode: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𝑇𝑒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ED804B2-867C-4FF0-80E0-1AD69B837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90C0865-72E7-4698-8947-1E191C7DF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09" y="3890559"/>
            <a:ext cx="7798981" cy="27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0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07E2CB-18D2-4FA4-8498-FD374978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Photoinjector Laser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E22E68-1593-49C7-B703-4D293617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Electron beam is generated by injecting laser to photocathode(e.g. copper) via photoelectric effect</a:t>
            </a:r>
          </a:p>
          <a:p>
            <a:r>
              <a:rPr lang="en-US" altLang="ko-KR" dirty="0"/>
              <a:t>Amplified via chirped pulse amplification(CPA)</a:t>
            </a:r>
          </a:p>
          <a:p>
            <a:r>
              <a:rPr lang="en-US" altLang="ko-KR" dirty="0"/>
              <a:t>To convert the frequency of laser from IR to UV, third harmonic generation(THG)/fourth harmonic generation(FHG) is conducted</a:t>
            </a:r>
          </a:p>
          <a:p>
            <a:r>
              <a:rPr lang="en-US" altLang="ko-KR" dirty="0"/>
              <a:t>Laser pulse was spatially/temporally shaped to optimize the electron beam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106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07E2CB-18D2-4FA4-8498-FD374978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Photoinjector Laser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E22E68-1593-49C7-B703-4D293617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0038696-44C5-405E-8FC2-E04C064EBFB5}"/>
              </a:ext>
            </a:extLst>
          </p:cNvPr>
          <p:cNvSpPr/>
          <p:nvPr/>
        </p:nvSpPr>
        <p:spPr>
          <a:xfrm>
            <a:off x="1110661" y="2418311"/>
            <a:ext cx="1180214" cy="946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Oscillator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BFE762C-715F-45F7-A8E6-C0F24DE36BA0}"/>
              </a:ext>
            </a:extLst>
          </p:cNvPr>
          <p:cNvSpPr/>
          <p:nvPr/>
        </p:nvSpPr>
        <p:spPr>
          <a:xfrm>
            <a:off x="6671488" y="2420252"/>
            <a:ext cx="1575390" cy="946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Compressor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E6ABA0A-76D6-4DED-BE72-B28410A630F1}"/>
              </a:ext>
            </a:extLst>
          </p:cNvPr>
          <p:cNvSpPr/>
          <p:nvPr/>
        </p:nvSpPr>
        <p:spPr>
          <a:xfrm>
            <a:off x="4793955" y="2430121"/>
            <a:ext cx="1125279" cy="946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Amplifier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F2E46D8-CDE6-4FCD-B962-45CAC4759E96}"/>
              </a:ext>
            </a:extLst>
          </p:cNvPr>
          <p:cNvSpPr/>
          <p:nvPr/>
        </p:nvSpPr>
        <p:spPr>
          <a:xfrm>
            <a:off x="2778644" y="2419635"/>
            <a:ext cx="1125279" cy="946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Stretcher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3E4C9E0-0016-421E-BF67-9FAA2A86D890}"/>
              </a:ext>
            </a:extLst>
          </p:cNvPr>
          <p:cNvSpPr/>
          <p:nvPr/>
        </p:nvSpPr>
        <p:spPr>
          <a:xfrm>
            <a:off x="4680098" y="3822517"/>
            <a:ext cx="1125279" cy="68402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Pump</a:t>
            </a:r>
          </a:p>
          <a:p>
            <a:pPr algn="ctr"/>
            <a:r>
              <a:rPr lang="en-US" altLang="ko-KR" dirty="0"/>
              <a:t>Laser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7E0D6E7-2D93-4A62-A870-A1C3B6205E1D}"/>
              </a:ext>
            </a:extLst>
          </p:cNvPr>
          <p:cNvSpPr/>
          <p:nvPr/>
        </p:nvSpPr>
        <p:spPr>
          <a:xfrm>
            <a:off x="9290641" y="2430121"/>
            <a:ext cx="1575390" cy="946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THG/FHG</a:t>
            </a:r>
            <a:endParaRPr lang="ko-KR" altLang="en-US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E68F3F5-0E21-4930-B8D7-28D6C8B1EB45}"/>
              </a:ext>
            </a:extLst>
          </p:cNvPr>
          <p:cNvCxnSpPr>
            <a:endCxn id="7" idx="1"/>
          </p:cNvCxnSpPr>
          <p:nvPr/>
        </p:nvCxnSpPr>
        <p:spPr>
          <a:xfrm>
            <a:off x="2294863" y="2892784"/>
            <a:ext cx="4837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8584985-0CF0-44FE-B681-272933C0A7A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897276" y="2903270"/>
            <a:ext cx="8966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850AB13-06EC-4016-9272-9A29B29E3398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907715" y="2893401"/>
            <a:ext cx="763773" cy="7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E42D829-B013-468B-B489-A02D8EA19811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140689" y="5245395"/>
            <a:ext cx="7228368" cy="18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DE7AD9AF-8376-4F0A-88E8-A786A0400097}"/>
              </a:ext>
            </a:extLst>
          </p:cNvPr>
          <p:cNvCxnSpPr>
            <a:cxnSpLocks/>
          </p:cNvCxnSpPr>
          <p:nvPr/>
        </p:nvCxnSpPr>
        <p:spPr>
          <a:xfrm>
            <a:off x="5242737" y="3380894"/>
            <a:ext cx="0" cy="44162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FD39C07-891E-4E18-9859-AD1DDE85F2C6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9975998" y="3376419"/>
            <a:ext cx="0" cy="139582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AAF2804-41CE-4B7A-A683-526B50AD7895}"/>
              </a:ext>
            </a:extLst>
          </p:cNvPr>
          <p:cNvSpPr/>
          <p:nvPr/>
        </p:nvSpPr>
        <p:spPr>
          <a:xfrm>
            <a:off x="1015410" y="4772246"/>
            <a:ext cx="1125279" cy="946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Photo-</a:t>
            </a:r>
          </a:p>
          <a:p>
            <a:pPr algn="ctr"/>
            <a:r>
              <a:rPr lang="en-US" altLang="ko-KR" dirty="0"/>
              <a:t>cathode</a:t>
            </a:r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7DEBD15-9E5D-410A-A84F-3D1BE3DE53B6}"/>
              </a:ext>
            </a:extLst>
          </p:cNvPr>
          <p:cNvSpPr/>
          <p:nvPr/>
        </p:nvSpPr>
        <p:spPr>
          <a:xfrm>
            <a:off x="9369057" y="4772246"/>
            <a:ext cx="1213882" cy="946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Spatial/</a:t>
            </a:r>
          </a:p>
          <a:p>
            <a:pPr algn="ctr"/>
            <a:r>
              <a:rPr lang="en-US" altLang="ko-KR" dirty="0"/>
              <a:t>temporal shaping </a:t>
            </a:r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CC5BC71-375A-458A-A55D-9AF1B1104EA7}"/>
              </a:ext>
            </a:extLst>
          </p:cNvPr>
          <p:cNvSpPr/>
          <p:nvPr/>
        </p:nvSpPr>
        <p:spPr>
          <a:xfrm>
            <a:off x="2747630" y="4777674"/>
            <a:ext cx="5928537" cy="946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Vacuum pipe</a:t>
            </a:r>
            <a:endParaRPr lang="ko-KR" altLang="en-US" dirty="0"/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AD8B19F9-AB03-4213-916B-D5E85D38CD1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8246878" y="2903270"/>
            <a:ext cx="1043763" cy="7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왼쪽 중괄호 28">
            <a:extLst>
              <a:ext uri="{FF2B5EF4-FFF2-40B4-BE49-F238E27FC236}">
                <a16:creationId xmlns:a16="http://schemas.microsoft.com/office/drawing/2014/main" id="{F2621B24-DBF7-4B0D-AF9F-898A48E51279}"/>
              </a:ext>
            </a:extLst>
          </p:cNvPr>
          <p:cNvSpPr/>
          <p:nvPr/>
        </p:nvSpPr>
        <p:spPr>
          <a:xfrm rot="5400000">
            <a:off x="5481789" y="305745"/>
            <a:ext cx="77448" cy="4141382"/>
          </a:xfrm>
          <a:prstGeom prst="leftBrace">
            <a:avLst>
              <a:gd name="adj1" fmla="val 8333"/>
              <a:gd name="adj2" fmla="val 4679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6E281E-0121-4D54-9FC9-39B77A93FCEB}"/>
              </a:ext>
            </a:extLst>
          </p:cNvPr>
          <p:cNvSpPr txBox="1"/>
          <p:nvPr/>
        </p:nvSpPr>
        <p:spPr>
          <a:xfrm>
            <a:off x="5354490" y="1787448"/>
            <a:ext cx="71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CPA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4364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B8D425-F17A-4C16-98A9-2B492CA7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Parameters for Photoinjector Laser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230BF1-2CC2-4A80-8293-C6E874C0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Wavelength</a:t>
            </a:r>
          </a:p>
          <a:p>
            <a:pPr marL="0" indent="0">
              <a:buNone/>
            </a:pPr>
            <a:r>
              <a:rPr lang="en-US" altLang="ko-KR" dirty="0"/>
              <a:t>  -Depends on work function of photocathode</a:t>
            </a:r>
          </a:p>
          <a:p>
            <a:r>
              <a:rPr lang="en-US" altLang="ko-KR" dirty="0"/>
              <a:t>Timing</a:t>
            </a:r>
          </a:p>
          <a:p>
            <a:pPr marL="0" indent="0">
              <a:buNone/>
            </a:pPr>
            <a:r>
              <a:rPr lang="en-US" altLang="ko-KR" dirty="0"/>
              <a:t>  -For synchronization of laser and RF, laser oscillator repetition rate must be subharmonic of RF</a:t>
            </a:r>
          </a:p>
          <a:p>
            <a:r>
              <a:rPr lang="en-US" altLang="ko-KR" dirty="0"/>
              <a:t>Spatial pulse shape</a:t>
            </a:r>
          </a:p>
          <a:p>
            <a:pPr marL="0" indent="0">
              <a:buNone/>
            </a:pPr>
            <a:r>
              <a:rPr lang="en-US" altLang="ko-KR" dirty="0"/>
              <a:t>  -Uniform pulse generates electron bunch with lower emittance than Gaussian pulse</a:t>
            </a:r>
          </a:p>
        </p:txBody>
      </p:sp>
    </p:spTree>
    <p:extLst>
      <p:ext uri="{BB962C8B-B14F-4D97-AF65-F5344CB8AC3E}">
        <p14:creationId xmlns:p14="http://schemas.microsoft.com/office/powerpoint/2010/main" val="250367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B8D425-F17A-4C16-98A9-2B492CA7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Parameters for Photoinjector Laser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4230BF1-2CC2-4A80-8293-C6E874C0F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Pulse duration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-To mitigate space-charge effects at the gun, pulse duration on the photocathode is typically </a:t>
                </a:r>
                <a:r>
                  <a:rPr lang="en-US" altLang="ko-KR" dirty="0" err="1"/>
                  <a:t>ps</a:t>
                </a:r>
                <a:r>
                  <a:rPr lang="en-US" altLang="ko-KR" dirty="0"/>
                  <a:t>-scale</a:t>
                </a:r>
              </a:p>
              <a:p>
                <a:r>
                  <a:rPr lang="en-US" altLang="ko-KR" dirty="0"/>
                  <a:t>Pulse energy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-Depends on quantum efficiency(QE) of photocathode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(e.g. QE of copper: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ko-KR" dirty="0"/>
                  <a:t>)</a:t>
                </a:r>
              </a:p>
              <a:p>
                <a:r>
                  <a:rPr lang="en-US" altLang="ko-KR" dirty="0"/>
                  <a:t>Stability</a:t>
                </a:r>
              </a:p>
              <a:p>
                <a:r>
                  <a:rPr lang="en-US" altLang="ko-KR" dirty="0"/>
                  <a:t>Cost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4230BF1-2CC2-4A80-8293-C6E874C0F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20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AC8EA5-9A36-40EF-8518-C45413D1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Materials for Photoinjector Laser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BAC5D1-77D7-45FD-8C07-4A27C45A1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To generate picosecond pulse, Nd-doped laser(e.g. Nd-YAG, Nd-YLF) is usually used</a:t>
            </a:r>
          </a:p>
          <a:p>
            <a:r>
              <a:rPr lang="en-US" altLang="ko-KR" dirty="0" err="1"/>
              <a:t>Ti:Sapphire</a:t>
            </a:r>
            <a:r>
              <a:rPr lang="en-US" altLang="ko-KR" dirty="0"/>
              <a:t> laser (pumped by frequency-doubled </a:t>
            </a:r>
            <a:r>
              <a:rPr lang="en-US" altLang="ko-KR" dirty="0" err="1"/>
              <a:t>Nd:YAG</a:t>
            </a:r>
            <a:r>
              <a:rPr lang="en-US" altLang="ko-KR" dirty="0"/>
              <a:t> laser) is typically used as photoinjector laser </a:t>
            </a:r>
          </a:p>
          <a:p>
            <a:pPr marL="0" indent="0">
              <a:buNone/>
            </a:pPr>
            <a:r>
              <a:rPr lang="en-US" altLang="ko-KR" dirty="0"/>
              <a:t>  -capability for sub-10 fs pulse generation, high-peak intensity, large bandwidth, stability</a:t>
            </a:r>
          </a:p>
          <a:p>
            <a:r>
              <a:rPr lang="en-US" altLang="ko-KR" dirty="0"/>
              <a:t>Recently constructed accelerators use Yb-doped(e.g. Yb-KGW) fiber laser as photoinjector laser </a:t>
            </a:r>
          </a:p>
          <a:p>
            <a:pPr marL="0" indent="0">
              <a:buNone/>
            </a:pPr>
            <a:r>
              <a:rPr lang="en-US" altLang="ko-KR" dirty="0"/>
              <a:t> -high efficiency, compact, </a:t>
            </a:r>
            <a:r>
              <a:rPr lang="en-US" altLang="ko-KR"/>
              <a:t>ultrashort pulse </a:t>
            </a:r>
            <a:r>
              <a:rPr lang="en-US" altLang="ko-KR" dirty="0"/>
              <a:t>and cheaper cost than </a:t>
            </a:r>
            <a:r>
              <a:rPr lang="en-US" altLang="ko-KR" dirty="0" err="1"/>
              <a:t>Ti:Sapphire</a:t>
            </a:r>
            <a:r>
              <a:rPr lang="en-US" altLang="ko-KR" dirty="0"/>
              <a:t> laser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09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FCE4F-9D9E-48F8-902F-926193EA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2067AB-E815-43EF-94BA-C493E9114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Introduction to photoinjector laser</a:t>
            </a:r>
          </a:p>
          <a:p>
            <a:r>
              <a:rPr lang="en-US" altLang="ko-KR" dirty="0"/>
              <a:t>Laser facilities in accelerators</a:t>
            </a:r>
          </a:p>
          <a:p>
            <a:pPr marL="0" indent="0">
              <a:buNone/>
            </a:pPr>
            <a:r>
              <a:rPr lang="en-US" altLang="ko-KR" dirty="0"/>
              <a:t>  -PAL </a:t>
            </a:r>
            <a:r>
              <a:rPr lang="en-US" altLang="ko-KR" dirty="0" err="1"/>
              <a:t>eLabs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-LCLS, FACET-II, &amp; LCLS-II</a:t>
            </a:r>
          </a:p>
          <a:p>
            <a:pPr marL="0" indent="0">
              <a:buNone/>
            </a:pPr>
            <a:r>
              <a:rPr lang="en-US" altLang="ko-KR" dirty="0"/>
              <a:t>  -FERMI</a:t>
            </a:r>
          </a:p>
          <a:p>
            <a:pPr marL="0" indent="0">
              <a:buNone/>
            </a:pPr>
            <a:r>
              <a:rPr lang="en-US" altLang="ko-KR" dirty="0"/>
              <a:t>  -</a:t>
            </a:r>
            <a:r>
              <a:rPr lang="en-US" altLang="ko-KR" dirty="0" err="1"/>
              <a:t>SwissFEL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222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24742</TotalTime>
  <Words>1130</Words>
  <Application>Microsoft Office PowerPoint</Application>
  <PresentationFormat>와이드스크린</PresentationFormat>
  <Paragraphs>226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Cambria Math</vt:lpstr>
      <vt:lpstr>noto sans</vt:lpstr>
      <vt:lpstr>Office 테마</vt:lpstr>
      <vt:lpstr>Photoinjector Laser Systems in Electron Accelerators</vt:lpstr>
      <vt:lpstr>Index</vt:lpstr>
      <vt:lpstr>Principle of Laser</vt:lpstr>
      <vt:lpstr>Photoinjector Laser</vt:lpstr>
      <vt:lpstr>Photoinjector Laser</vt:lpstr>
      <vt:lpstr>Parameters for Photoinjector Laser</vt:lpstr>
      <vt:lpstr>Parameters for Photoinjector Laser</vt:lpstr>
      <vt:lpstr>Materials for Photoinjector Laser</vt:lpstr>
      <vt:lpstr>Index</vt:lpstr>
      <vt:lpstr>PAL-eLabs</vt:lpstr>
      <vt:lpstr>PAL-eLabs</vt:lpstr>
      <vt:lpstr>PAL-eLabs</vt:lpstr>
      <vt:lpstr>LCLS</vt:lpstr>
      <vt:lpstr>LCLS</vt:lpstr>
      <vt:lpstr>FACET-II</vt:lpstr>
      <vt:lpstr>LCLS-II</vt:lpstr>
      <vt:lpstr>LCLS-II</vt:lpstr>
      <vt:lpstr>LCLS-II</vt:lpstr>
      <vt:lpstr>LCLS-II</vt:lpstr>
      <vt:lpstr>FERMI</vt:lpstr>
      <vt:lpstr>FERMI</vt:lpstr>
      <vt:lpstr>FERMI</vt:lpstr>
      <vt:lpstr>FERMI</vt:lpstr>
      <vt:lpstr>SwissFEL</vt:lpstr>
      <vt:lpstr>SwissFEL</vt:lpstr>
      <vt:lpstr>SwissFEL</vt:lpstr>
      <vt:lpstr>SwissFEL</vt:lpstr>
      <vt:lpstr>SwissFEL</vt:lpstr>
      <vt:lpstr>SwissFEL-Spatial Shaping</vt:lpstr>
      <vt:lpstr>SwissFEL-Spatial Shaping</vt:lpstr>
      <vt:lpstr>SwissFEL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Systems in Electron Accelerators</dc:title>
  <dc:creator>SAMSUNG</dc:creator>
  <cp:lastModifiedBy>SAMSUNG</cp:lastModifiedBy>
  <cp:revision>444</cp:revision>
  <dcterms:created xsi:type="dcterms:W3CDTF">2024-09-13T04:32:22Z</dcterms:created>
  <dcterms:modified xsi:type="dcterms:W3CDTF">2024-10-04T00:36:39Z</dcterms:modified>
</cp:coreProperties>
</file>