
<file path=[Content_Types].xml><?xml version="1.0" encoding="utf-8"?>
<Types xmlns="http://schemas.openxmlformats.org/package/2006/content-types"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7"/>
  </p:notesMasterIdLst>
  <p:handoutMasterIdLst>
    <p:handoutMasterId r:id="rId18"/>
  </p:handoutMasterIdLst>
  <p:sldIdLst>
    <p:sldId id="316" r:id="rId2"/>
    <p:sldId id="412" r:id="rId3"/>
    <p:sldId id="411" r:id="rId4"/>
    <p:sldId id="413" r:id="rId5"/>
    <p:sldId id="414" r:id="rId6"/>
    <p:sldId id="415" r:id="rId7"/>
    <p:sldId id="409" r:id="rId8"/>
    <p:sldId id="416" r:id="rId9"/>
    <p:sldId id="397" r:id="rId10"/>
    <p:sldId id="398" r:id="rId11"/>
    <p:sldId id="401" r:id="rId12"/>
    <p:sldId id="402" r:id="rId13"/>
    <p:sldId id="403" r:id="rId14"/>
    <p:sldId id="417" r:id="rId15"/>
    <p:sldId id="418" r:id="rId16"/>
  </p:sldIdLst>
  <p:sldSz cx="9144000" cy="6858000" type="screen4x3"/>
  <p:notesSz cx="9144000" cy="6858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20000"/>
    <a:srgbClr val="B51717"/>
    <a:srgbClr val="990B0B"/>
    <a:srgbClr val="FF0000"/>
    <a:srgbClr val="0000FF"/>
    <a:srgbClr val="E90013"/>
    <a:srgbClr val="62C66C"/>
    <a:srgbClr val="00FF00"/>
    <a:srgbClr val="8C0202"/>
    <a:srgbClr val="AA28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5" autoAdjust="0"/>
    <p:restoredTop sz="85681" autoAdjust="0"/>
  </p:normalViewPr>
  <p:slideViewPr>
    <p:cSldViewPr snapToGrid="0">
      <p:cViewPr>
        <p:scale>
          <a:sx n="125" d="100"/>
          <a:sy n="125" d="100"/>
        </p:scale>
        <p:origin x="1062" y="1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16" d="100"/>
          <a:sy n="116" d="100"/>
        </p:scale>
        <p:origin x="1524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7DC19A-883F-468B-A045-BABB217F6E19}" type="datetimeFigureOut">
              <a:rPr lang="ko-KR" altLang="en-US" smtClean="0"/>
              <a:t>2024-09-13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956496-A0DC-43E5-BD6B-FE53ED15617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319774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3F7DCE-C5EA-4112-A7FD-076BBC267694}" type="datetimeFigureOut">
              <a:rPr lang="ko-KR" altLang="en-US" smtClean="0"/>
              <a:t>2024-09-13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BBC1B0-74C4-49BA-9183-4F3E289C5CC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687023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44F8D-6087-4990-A746-65A4439F90CE}" type="datetime1">
              <a:rPr lang="ko-KR" altLang="en-US" smtClean="0"/>
              <a:t>2024-09-13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750C3-D76B-4604-A3D8-DFEAF51D5208}" type="slidenum">
              <a:rPr lang="ko-KR" altLang="en-US" smtClean="0"/>
              <a:t>‹#›</a:t>
            </a:fld>
            <a:endParaRPr lang="ko-KR" altLang="en-US"/>
          </a:p>
        </p:txBody>
      </p:sp>
      <p:pic>
        <p:nvPicPr>
          <p:cNvPr id="7" name="Picture 2" descr="ë¡ê³ 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47811" b="-399"/>
          <a:stretch/>
        </p:blipFill>
        <p:spPr bwMode="auto">
          <a:xfrm>
            <a:off x="6326310" y="266065"/>
            <a:ext cx="2189040" cy="510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05554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E5C89-8BAD-4901-92E6-4FB6FF362CD0}" type="datetime1">
              <a:rPr lang="ko-KR" altLang="en-US" smtClean="0"/>
              <a:t>2024-09-13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750C3-D76B-4604-A3D8-DFEAF51D520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468995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ABD32-42A2-4598-A60E-1488AA16A7EB}" type="datetime1">
              <a:rPr lang="ko-KR" altLang="en-US" smtClean="0"/>
              <a:t>2024-09-13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750C3-D76B-4604-A3D8-DFEAF51D520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965733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897" y="87837"/>
            <a:ext cx="6301432" cy="815450"/>
          </a:xfrm>
        </p:spPr>
        <p:txBody>
          <a:bodyPr/>
          <a:lstStyle/>
          <a:p>
            <a:r>
              <a:rPr lang="ko-KR" altLang="en-US" dirty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897" y="1128584"/>
            <a:ext cx="8276453" cy="5048379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9B0CE-5700-4326-B9FB-9663CC02B58A}" type="datetime1">
              <a:rPr lang="ko-KR" altLang="en-US" smtClean="0"/>
              <a:t>2024-09-13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>
          <a:xfrm>
            <a:off x="6936370" y="629291"/>
            <a:ext cx="2057400" cy="365125"/>
          </a:xfrm>
        </p:spPr>
        <p:txBody>
          <a:bodyPr/>
          <a:lstStyle/>
          <a:p>
            <a:fld id="{A58750C3-D76B-4604-A3D8-DFEAF51D5208}" type="slidenum">
              <a:rPr lang="ko-KR" altLang="en-US" smtClean="0"/>
              <a:t>‹#›</a:t>
            </a:fld>
            <a:endParaRPr lang="ko-KR" altLang="en-US"/>
          </a:p>
        </p:txBody>
      </p:sp>
      <p:pic>
        <p:nvPicPr>
          <p:cNvPr id="10" name="Picture 2" descr="ë¡ê³ 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47811" b="-399"/>
          <a:stretch/>
        </p:blipFill>
        <p:spPr bwMode="auto">
          <a:xfrm>
            <a:off x="6540329" y="285230"/>
            <a:ext cx="2189040" cy="510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0408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B8C22-1FB7-451C-9325-8F6729EE94AD}" type="datetime1">
              <a:rPr lang="ko-KR" altLang="en-US" smtClean="0"/>
              <a:t>2024-09-13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750C3-D76B-4604-A3D8-DFEAF51D520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977172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9A1EA-F121-4E85-8C78-FB4455AF8C84}" type="datetime1">
              <a:rPr lang="ko-KR" altLang="en-US" smtClean="0"/>
              <a:t>2024-09-13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750C3-D76B-4604-A3D8-DFEAF51D520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173431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00FF9-A410-445C-B326-798EDE4C3B92}" type="datetime1">
              <a:rPr lang="ko-KR" altLang="en-US" smtClean="0"/>
              <a:t>2024-09-13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750C3-D76B-4604-A3D8-DFEAF51D520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023710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22AE8-FF17-453A-A185-DC52F279B9E0}" type="datetime1">
              <a:rPr lang="ko-KR" altLang="en-US" smtClean="0"/>
              <a:t>2024-09-13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750C3-D76B-4604-A3D8-DFEAF51D520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836453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A2308-4E27-4652-9B3C-3C0845C8C3CD}" type="datetime1">
              <a:rPr lang="ko-KR" altLang="en-US" smtClean="0"/>
              <a:t>2024-09-13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750C3-D76B-4604-A3D8-DFEAF51D520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287866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CED15-ABDF-4887-9097-5A738089877B}" type="datetime1">
              <a:rPr lang="ko-KR" altLang="en-US" smtClean="0"/>
              <a:t>2024-09-13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750C3-D76B-4604-A3D8-DFEAF51D520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288597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D6197-AED1-4C28-A253-3CF8BAE0C3D6}" type="datetime1">
              <a:rPr lang="ko-KR" altLang="en-US" smtClean="0"/>
              <a:t>2024-09-13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750C3-D76B-4604-A3D8-DFEAF51D520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526013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71107" y="87837"/>
            <a:ext cx="7290082" cy="8154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DBEA0E-297C-44B0-96B4-9DCF90AAC909}" type="datetime1">
              <a:rPr lang="ko-KR" altLang="en-US" smtClean="0"/>
              <a:t>2024-09-13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8750C3-D76B-4604-A3D8-DFEAF51D5208}" type="slidenum">
              <a:rPr lang="ko-KR" altLang="en-US" smtClean="0"/>
              <a:t>‹#›</a:t>
            </a:fld>
            <a:endParaRPr lang="ko-KR" altLang="en-US"/>
          </a:p>
        </p:txBody>
      </p:sp>
      <p:cxnSp>
        <p:nvCxnSpPr>
          <p:cNvPr id="7" name="직선 연결선 6"/>
          <p:cNvCxnSpPr/>
          <p:nvPr userDrawn="1"/>
        </p:nvCxnSpPr>
        <p:spPr>
          <a:xfrm>
            <a:off x="225537" y="960896"/>
            <a:ext cx="8745468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직선 연결선 7"/>
          <p:cNvCxnSpPr/>
          <p:nvPr userDrawn="1"/>
        </p:nvCxnSpPr>
        <p:spPr>
          <a:xfrm>
            <a:off x="225533" y="6589189"/>
            <a:ext cx="6307152" cy="0"/>
          </a:xfrm>
          <a:prstGeom prst="line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 descr="ë¡ê³ "/>
          <p:cNvPicPr>
            <a:picLocks noChangeAspect="1" noChangeArrowheads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37" t="51085"/>
          <a:stretch/>
        </p:blipFill>
        <p:spPr bwMode="auto">
          <a:xfrm>
            <a:off x="6776469" y="6464842"/>
            <a:ext cx="2003383" cy="248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842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Relationship Id="rId9" Type="http://schemas.openxmlformats.org/officeDocument/2006/relationships/image" Target="../media/image5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8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0.png"/><Relationship Id="rId7" Type="http://schemas.openxmlformats.org/officeDocument/2006/relationships/image" Target="../media/image28.png"/><Relationship Id="rId2" Type="http://schemas.openxmlformats.org/officeDocument/2006/relationships/image" Target="../media/image2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altLang="ko-K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Parameter Optimization of Passive Harmonic Cavity and Analysis of Robinson Instability based on the PLS-II Lattice</a:t>
            </a:r>
            <a:endParaRPr lang="ko-KR" alt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ko-KR" dirty="0"/>
              <a:t>20232308 </a:t>
            </a:r>
            <a:r>
              <a:rPr lang="en-US" altLang="ko-KR" dirty="0" err="1"/>
              <a:t>Youngmin</a:t>
            </a:r>
            <a:r>
              <a:rPr lang="en-US" altLang="ko-KR" dirty="0"/>
              <a:t> Park</a:t>
            </a:r>
          </a:p>
          <a:p>
            <a:endParaRPr lang="en-US" altLang="ko-KR" dirty="0"/>
          </a:p>
          <a:p>
            <a:r>
              <a:rPr lang="en-US" altLang="ko-KR"/>
              <a:t>2024-09-13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750C3-D76B-4604-A3D8-DFEAF51D5208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551982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Passive harmonic cavity</a:t>
            </a:r>
            <a:endParaRPr lang="ko-KR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750C3-D76B-4604-A3D8-DFEAF51D5208}" type="slidenum">
              <a:rPr lang="ko-KR" altLang="en-US" smtClean="0"/>
              <a:t>10</a:t>
            </a:fld>
            <a:endParaRPr lang="ko-KR" alt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C595A7E-A013-8DB3-F5E1-05317DB026C5}"/>
              </a:ext>
            </a:extLst>
          </p:cNvPr>
          <p:cNvSpPr txBox="1"/>
          <p:nvPr/>
        </p:nvSpPr>
        <p:spPr>
          <a:xfrm>
            <a:off x="519116" y="1304021"/>
            <a:ext cx="40528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Voltage of Passive Harmonic Cavity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91886679-C2EF-C2DF-788E-415341DB7E9B}"/>
                  </a:ext>
                </a:extLst>
              </p:cNvPr>
              <p:cNvSpPr txBox="1"/>
              <p:nvPr/>
            </p:nvSpPr>
            <p:spPr>
              <a:xfrm>
                <a:off x="1305945" y="1891331"/>
                <a:ext cx="5668282" cy="62946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1400" b="0" i="1" smtClean="0">
                          <a:latin typeface="Cambria Math" panose="02040503050406030204" pitchFamily="18" charset="0"/>
                        </a:rPr>
                        <m:t>𝑍</m:t>
                      </m:r>
                      <m:d>
                        <m:dPr>
                          <m:ctrlP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</m:d>
                      <m:r>
                        <a:rPr lang="en-US" altLang="ko-KR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num>
                        <m:den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𝑖𝑄</m:t>
                          </m:r>
                          <m:d>
                            <m:dPr>
                              <m:ctrlP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altLang="ko-KR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altLang="ko-KR" sz="1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ko-KR" sz="1400" b="0" i="1" smtClean="0">
                                          <a:latin typeface="Cambria Math" panose="02040503050406030204" pitchFamily="18" charset="0"/>
                                        </a:rPr>
                                        <m:t>𝜔</m:t>
                                      </m:r>
                                    </m:e>
                                    <m:sub>
                                      <m:r>
                                        <a:rPr lang="en-US" altLang="ko-KR" sz="1400" b="0" i="1" smtClean="0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altLang="ko-KR" sz="1400" b="0" i="1" smtClean="0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den>
                              </m:f>
                              <m: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altLang="ko-KR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ko-KR" sz="1400" b="0" i="1" smtClean="0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altLang="ko-KR" sz="1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ko-KR" sz="1400" b="0" i="1" smtClean="0">
                                          <a:latin typeface="Cambria Math" panose="02040503050406030204" pitchFamily="18" charset="0"/>
                                        </a:rPr>
                                        <m:t>𝜔</m:t>
                                      </m:r>
                                    </m:e>
                                    <m:sub>
                                      <m:r>
                                        <a:rPr lang="en-US" altLang="ko-KR" sz="1400" b="0" i="1" smtClean="0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den>
                      </m:f>
                      <m:r>
                        <a:rPr lang="en-US" altLang="ko-KR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num>
                        <m:den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func>
                            <m:funcPr>
                              <m:ctrlP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ko-KR" sz="1400" b="0" i="0" smtClean="0">
                                  <a:latin typeface="Cambria Math" panose="02040503050406030204" pitchFamily="18" charset="0"/>
                                </a:rPr>
                                <m:t>tan</m:t>
                              </m:r>
                            </m:fName>
                            <m:e>
                              <m: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  <m:t>𝜓</m:t>
                              </m:r>
                            </m:e>
                          </m:func>
                        </m:den>
                      </m:f>
                      <m:r>
                        <a:rPr lang="en-US" altLang="ko-KR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func>
                                <m:funcPr>
                                  <m:ctrlPr>
                                    <a:rPr lang="en-US" altLang="ko-KR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altLang="ko-KR" sz="1400" b="0" i="0" smtClean="0">
                                      <a:latin typeface="Cambria Math" panose="02040503050406030204" pitchFamily="18" charset="0"/>
                                    </a:rPr>
                                    <m:t>tan</m:t>
                                  </m:r>
                                </m:fName>
                                <m:e>
                                  <m:r>
                                    <a:rPr lang="en-US" altLang="ko-KR" sz="1400" b="0" i="1" smtClean="0">
                                      <a:latin typeface="Cambria Math" panose="02040503050406030204" pitchFamily="18" charset="0"/>
                                    </a:rPr>
                                    <m:t>𝜓</m:t>
                                  </m:r>
                                </m:e>
                              </m:func>
                            </m:e>
                          </m:d>
                        </m:num>
                        <m:den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func>
                            <m:funcPr>
                              <m:ctrlP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US" altLang="ko-KR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ko-KR" sz="1400" b="0" i="0" smtClean="0">
                                      <a:latin typeface="Cambria Math" panose="02040503050406030204" pitchFamily="18" charset="0"/>
                                    </a:rPr>
                                    <m:t>tan</m:t>
                                  </m:r>
                                </m:e>
                                <m:sup>
                                  <m:r>
                                    <a:rPr lang="en-US" altLang="ko-KR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  <m:t>𝜓</m:t>
                              </m:r>
                            </m:e>
                          </m:func>
                        </m:den>
                      </m:f>
                      <m:r>
                        <a:rPr lang="en-US" altLang="ko-KR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func>
                        <m:funcPr>
                          <m:ctrlP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ko-KR" sz="1400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𝜓</m:t>
                          </m:r>
                        </m:e>
                      </m:func>
                      <m:sSup>
                        <m:sSupPr>
                          <m:ctrlP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𝜓</m:t>
                          </m:r>
                        </m:sup>
                      </m:sSup>
                    </m:oMath>
                  </m:oMathPara>
                </a14:m>
                <a:endParaRPr lang="ko-KR" altLang="en-US" sz="1400" dirty="0"/>
              </a:p>
            </p:txBody>
          </p:sp>
        </mc:Choice>
        <mc:Fallback xmlns=""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91886679-C2EF-C2DF-788E-415341DB7E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5945" y="1891331"/>
                <a:ext cx="5668282" cy="629468"/>
              </a:xfrm>
              <a:prstGeom prst="rect">
                <a:avLst/>
              </a:prstGeom>
              <a:blipFill>
                <a:blip r:embed="rId2"/>
                <a:stretch>
                  <a:fillRect l="-215" t="-962" b="-4808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B21975D-33C7-ED77-2512-41419E01FC8B}"/>
                  </a:ext>
                </a:extLst>
              </p:cNvPr>
              <p:cNvSpPr txBox="1"/>
              <p:nvPr/>
            </p:nvSpPr>
            <p:spPr>
              <a:xfrm>
                <a:off x="602369" y="2749086"/>
                <a:ext cx="7741531" cy="8658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ko-KR" sz="1400" b="0" i="1" smtClean="0">
                        <a:latin typeface="Cambria Math" panose="02040503050406030204" pitchFamily="18" charset="0"/>
                      </a:rPr>
                      <m:t>𝜓</m:t>
                    </m:r>
                  </m:oMath>
                </a14:m>
                <a:r>
                  <a:rPr lang="en-US" altLang="ko-KR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tuning angle,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altLang="ko-KR" sz="1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ko-KR" sz="1400">
                            <a:latin typeface="Cambria Math" panose="02040503050406030204" pitchFamily="18" charset="0"/>
                          </a:rPr>
                          <m:t>tan</m:t>
                        </m:r>
                      </m:fName>
                      <m:e>
                        <m:r>
                          <a:rPr lang="en-US" altLang="ko-KR" sz="1400" i="1"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</m:func>
                    <m:r>
                      <a:rPr lang="en-US" altLang="ko-KR" sz="1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ko-KR" sz="1400" i="1"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altLang="ko-KR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ko-KR" sz="1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altLang="ko-KR" sz="1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ko-KR" sz="1400" i="1">
                                    <a:latin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en-US" altLang="ko-KR" sz="1400" i="1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sub>
                            </m:sSub>
                          </m:num>
                          <m:den>
                            <m:r>
                              <a:rPr lang="en-US" altLang="ko-KR" sz="1400" i="1">
                                <a:latin typeface="Cambria Math" panose="02040503050406030204" pitchFamily="18" charset="0"/>
                              </a:rPr>
                              <m:t>𝜔</m:t>
                            </m:r>
                          </m:den>
                        </m:f>
                        <m:r>
                          <a:rPr lang="en-US" altLang="ko-KR" sz="1400" i="1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altLang="ko-KR" sz="1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ko-KR" sz="1400" i="1">
                                <a:latin typeface="Cambria Math" panose="02040503050406030204" pitchFamily="18" charset="0"/>
                              </a:rPr>
                              <m:t>𝜔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n-US" altLang="ko-KR" sz="1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ko-KR" sz="1400" i="1">
                                    <a:latin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en-US" altLang="ko-KR" sz="1400" i="1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sub>
                            </m:sSub>
                          </m:den>
                        </m:f>
                      </m:e>
                    </m:d>
                  </m:oMath>
                </a14:m>
                <a:endParaRPr lang="en-US" altLang="ko-KR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altLang="ko-KR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ko-KR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beam-induced voltage on a cavity is generally expressed by the following equation.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B21975D-33C7-ED77-2512-41419E01FC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369" y="2749086"/>
                <a:ext cx="7741531" cy="865814"/>
              </a:xfrm>
              <a:prstGeom prst="rect">
                <a:avLst/>
              </a:prstGeom>
              <a:blipFill>
                <a:blip r:embed="rId3"/>
                <a:stretch>
                  <a:fillRect l="-157" b="-6338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3AD18D4-188C-E2D0-AED6-15C659DBDF4C}"/>
                  </a:ext>
                </a:extLst>
              </p:cNvPr>
              <p:cNvSpPr txBox="1"/>
              <p:nvPr/>
            </p:nvSpPr>
            <p:spPr>
              <a:xfrm>
                <a:off x="942703" y="3843188"/>
                <a:ext cx="7060862" cy="34349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𝑉</m:t>
                      </m:r>
                      <m:d>
                        <m:dPr>
                          <m:ctrlPr>
                            <a:rPr lang="en-US" altLang="ko-KR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</m:d>
                      <m:r>
                        <a:rPr lang="en-US" altLang="ko-KR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aln/>
                        </m:rPr>
                        <a:rPr lang="ko-KR" altLang="en-US" sz="140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ko-KR" sz="1400" i="1">
                          <a:latin typeface="Cambria Math" panose="02040503050406030204" pitchFamily="18" charset="0"/>
                        </a:rPr>
                        <m:t>2</m:t>
                      </m:r>
                      <m:sSub>
                        <m:sSubPr>
                          <m:ctrlPr>
                            <a:rPr lang="en-US" altLang="ko-KR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400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altLang="ko-KR" sz="1400" i="1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n-US" altLang="ko-KR" sz="1400" b="0" i="1" smtClean="0">
                          <a:latin typeface="Cambria Math" panose="02040503050406030204" pitchFamily="18" charset="0"/>
                        </a:rPr>
                        <m:t>𝐹</m:t>
                      </m:r>
                      <m:sSub>
                        <m:sSubPr>
                          <m:ctrlPr>
                            <a:rPr lang="en-US" altLang="ko-KR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400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ko-KR" sz="1400">
                              <a:latin typeface="Cambria Math" panose="02040503050406030204" pitchFamily="18" charset="0"/>
                            </a:rPr>
                            <m:t>avg</m:t>
                          </m:r>
                        </m:sub>
                      </m:sSub>
                      <m:sSub>
                        <m:sSubPr>
                          <m:ctrlP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func>
                            <m:funcPr>
                              <m:ctrlPr>
                                <a:rPr lang="en-US" altLang="ko-KR" sz="14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ko-KR" sz="140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US" altLang="ko-KR" sz="1400" i="1">
                                  <a:latin typeface="Cambria Math" panose="02040503050406030204" pitchFamily="18" charset="0"/>
                                </a:rPr>
                                <m:t>𝜓</m:t>
                              </m:r>
                            </m:e>
                          </m:func>
                        </m:e>
                        <m:sub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  <m:sSub>
                            <m:sSubPr>
                              <m:ctrlP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sub>
                      </m:sSub>
                      <m:func>
                        <m:funcPr>
                          <m:ctrlPr>
                            <a:rPr lang="en-US" altLang="ko-KR" sz="1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ko-KR" sz="140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altLang="ko-KR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ko-KR" sz="14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sSub>
                                <m:sSubPr>
                                  <m:ctrlPr>
                                    <a:rPr lang="en-US" altLang="ko-KR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1400" i="1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altLang="ko-KR" sz="1400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altLang="ko-KR" sz="1400" i="1"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  <m:r>
                                <a:rPr lang="en-US" altLang="ko-KR" sz="1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altLang="ko-KR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1400" i="1">
                                      <a:latin typeface="Cambria Math" panose="02040503050406030204" pitchFamily="18" charset="0"/>
                                    </a:rPr>
                                    <m:t>𝜓</m:t>
                                  </m:r>
                                </m:e>
                                <m:sub>
                                  <m:r>
                                    <a:rPr lang="en-US" altLang="ko-KR" sz="1400" b="0" i="1" smtClean="0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  <m:sSub>
                                    <m:sSubPr>
                                      <m:ctrlPr>
                                        <a:rPr lang="en-US" altLang="ko-KR" sz="1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ko-KR" sz="1400" b="0" i="1" smtClean="0">
                                          <a:latin typeface="Cambria Math" panose="02040503050406030204" pitchFamily="18" charset="0"/>
                                        </a:rPr>
                                        <m:t>𝜔</m:t>
                                      </m:r>
                                    </m:e>
                                    <m:sub>
                                      <m:r>
                                        <a:rPr lang="en-US" altLang="ko-KR" sz="14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sub>
                              </m:sSub>
                              <m: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m:rPr>
                                  <m:sty m:val="p"/>
                                </m:rPr>
                                <a:rPr lang="en-US" altLang="ko-KR" sz="1400" b="0" i="0" smtClean="0">
                                  <a:latin typeface="Cambria Math" panose="02040503050406030204" pitchFamily="18" charset="0"/>
                                </a:rPr>
                                <m:t>Θ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ko-KR" altLang="en-US" sz="14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3AD18D4-188C-E2D0-AED6-15C659DBDF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2703" y="3843188"/>
                <a:ext cx="7060862" cy="34349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761504E4-7422-0CBE-618F-7E0958B40DC1}"/>
                  </a:ext>
                </a:extLst>
              </p:cNvPr>
              <p:cNvSpPr txBox="1"/>
              <p:nvPr/>
            </p:nvSpPr>
            <p:spPr>
              <a:xfrm>
                <a:off x="602369" y="4390953"/>
                <a:ext cx="7741531" cy="12398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ko-KR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Super conducting passive HC, the shunt impedance is very </a:t>
                </a:r>
                <a:r>
                  <a:rPr lang="en-US" altLang="ko-KR" sz="1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hi</a:t>
                </a:r>
                <a:r>
                  <a:rPr lang="en-US" altLang="ko-KR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gh(</a:t>
                </a:r>
                <a14:m>
                  <m:oMath xmlns:m="http://schemas.openxmlformats.org/officeDocument/2006/math">
                    <m:r>
                      <a:rPr lang="en-US" altLang="ko-KR" sz="1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~</m:t>
                    </m:r>
                    <m:r>
                      <a:rPr lang="en-US" altLang="ko-KR" sz="1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𝐺</m:t>
                    </m:r>
                    <m:r>
                      <m:rPr>
                        <m:sty m:val="p"/>
                      </m:rPr>
                      <a:rPr lang="en-US" altLang="ko-KR" sz="14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Ω</m:t>
                    </m:r>
                    <m:r>
                      <a:rPr lang="en-US" altLang="ko-KR" sz="14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  </m:t>
                    </m:r>
                    <m:r>
                      <m:rPr>
                        <m:sty m:val="p"/>
                      </m:rPr>
                      <a:rPr lang="en-US" altLang="ko-KR" sz="14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NC</m:t>
                    </m:r>
                    <m:r>
                      <a:rPr lang="en-US" altLang="ko-KR" sz="14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→ ~</m:t>
                    </m:r>
                    <m:r>
                      <m:rPr>
                        <m:sty m:val="p"/>
                      </m:rPr>
                      <a:rPr lang="en-US" altLang="ko-KR" sz="14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MΩ</m:t>
                    </m:r>
                  </m:oMath>
                </a14:m>
                <a:r>
                  <a:rPr lang="en-US" altLang="ko-KR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):</a:t>
                </a:r>
              </a:p>
              <a:p>
                <a:pPr marL="800100" lvl="1" indent="-342900">
                  <a:buFont typeface="+mj-lt"/>
                  <a:buAutoNum type="arabicPeriod"/>
                </a:pPr>
                <a:r>
                  <a:rPr lang="en-US" altLang="ko-KR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Easier to set a specific voltage even at low currents.</a:t>
                </a:r>
              </a:p>
              <a:p>
                <a:pPr marL="800100" lvl="1" indent="-342900">
                  <a:buFont typeface="+mj-lt"/>
                  <a:buAutoNum type="arabicPeriod"/>
                </a:pPr>
                <a:r>
                  <a:rPr lang="en-US" altLang="ko-KR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tuning angle </a:t>
                </a:r>
                <a14:m>
                  <m:oMath xmlns:m="http://schemas.openxmlformats.org/officeDocument/2006/math">
                    <m:r>
                      <a:rPr lang="en-US" altLang="ko-KR" sz="1400" i="1" smtClean="0">
                        <a:latin typeface="Cambria Math" panose="02040503050406030204" pitchFamily="18" charset="0"/>
                      </a:rPr>
                      <m:t>𝜓</m:t>
                    </m:r>
                  </m:oMath>
                </a14:m>
                <a:r>
                  <a:rPr lang="en-US" altLang="ko-KR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almost fixed at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ko-KR" sz="1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ko-KR" sz="1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altLang="ko-KR" sz="1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d>
                      <m:dPr>
                        <m:ctrlPr>
                          <a:rPr lang="en-US" altLang="ko-KR" sz="1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altLang="ko-KR" sz="1400" b="0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lengthening</m:t>
                        </m:r>
                      </m:e>
                    </m:d>
                  </m:oMath>
                </a14:m>
                <a:r>
                  <a:rPr lang="en-US" altLang="ko-KR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or </a:t>
                </a:r>
                <a14:m>
                  <m:oMath xmlns:m="http://schemas.openxmlformats.org/officeDocument/2006/math">
                    <m:r>
                      <a:rPr lang="en-US" altLang="ko-KR" sz="14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en-US" altLang="ko-KR" sz="1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ko-KR" sz="1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altLang="ko-KR" sz="1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d>
                      <m:dPr>
                        <m:ctrlPr>
                          <a:rPr lang="en-US" altLang="ko-KR" sz="1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altLang="ko-KR" sz="1400" b="0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shor</m:t>
                        </m:r>
                        <m:r>
                          <m:rPr>
                            <m:sty m:val="p"/>
                          </m:rPr>
                          <a:rPr lang="en-US" altLang="ko-KR" sz="14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the</m:t>
                        </m:r>
                        <m:r>
                          <m:rPr>
                            <m:sty m:val="p"/>
                          </m:rPr>
                          <a:rPr lang="en-US" altLang="ko-KR" sz="140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ning</m:t>
                        </m:r>
                      </m:e>
                    </m:d>
                  </m:oMath>
                </a14:m>
                <a:endParaRPr lang="en-US" altLang="ko-KR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800100" lvl="1" indent="-342900">
                  <a:buFont typeface="+mj-lt"/>
                  <a:buAutoNum type="arabicPeriod"/>
                </a:pPr>
                <a:r>
                  <a:rPr lang="en-US" altLang="ko-KR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It is impossible to create a flat potential.</a:t>
                </a:r>
              </a:p>
              <a:p>
                <a:pPr marL="800100" lvl="1" indent="-342900">
                  <a:buFont typeface="+mj-lt"/>
                  <a:buAutoNum type="arabicPeriod"/>
                </a:pPr>
                <a:endParaRPr lang="en-US" altLang="ko-KR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761504E4-7422-0CBE-618F-7E0958B40D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369" y="4390953"/>
                <a:ext cx="7741531" cy="1239891"/>
              </a:xfrm>
              <a:prstGeom prst="rect">
                <a:avLst/>
              </a:prstGeom>
              <a:blipFill>
                <a:blip r:embed="rId5"/>
                <a:stretch>
                  <a:fillRect l="-157" t="-49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749179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Passive harmonic cavity</a:t>
            </a:r>
            <a:endParaRPr lang="ko-KR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750C3-D76B-4604-A3D8-DFEAF51D5208}" type="slidenum">
              <a:rPr lang="ko-KR" altLang="en-US" smtClean="0"/>
              <a:t>11</a:t>
            </a:fld>
            <a:endParaRPr lang="ko-KR" alt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C595A7E-A013-8DB3-F5E1-05317DB026C5}"/>
              </a:ext>
            </a:extLst>
          </p:cNvPr>
          <p:cNvSpPr txBox="1"/>
          <p:nvPr/>
        </p:nvSpPr>
        <p:spPr>
          <a:xfrm>
            <a:off x="519116" y="1304021"/>
            <a:ext cx="40528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Tuning angle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375DF53-0105-2A53-D7A7-086F7925B7B5}"/>
              </a:ext>
            </a:extLst>
          </p:cNvPr>
          <p:cNvSpPr txBox="1"/>
          <p:nvPr/>
        </p:nvSpPr>
        <p:spPr>
          <a:xfrm>
            <a:off x="602369" y="2013192"/>
            <a:ext cx="774153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the cases of an Passive Superconducting Harmonic Cavity(PSHC), the relationship between the tuning angle and detuning is described as follows.</a:t>
            </a:r>
          </a:p>
          <a:p>
            <a:endParaRPr lang="en-US" altLang="ko-KR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BB48596D-C4B1-39F3-0104-4B7CAC3E9F8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85327" y="2818184"/>
            <a:ext cx="3208571" cy="240551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" name="표 8">
                <a:extLst>
                  <a:ext uri="{FF2B5EF4-FFF2-40B4-BE49-F238E27FC236}">
                    <a16:creationId xmlns:a16="http://schemas.microsoft.com/office/drawing/2014/main" id="{4C4A07E2-5E4C-2D4D-42FF-3FBCD4633D9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31085623"/>
                  </p:ext>
                </p:extLst>
              </p:nvPr>
            </p:nvGraphicFramePr>
            <p:xfrm>
              <a:off x="5386199" y="3229797"/>
              <a:ext cx="2238840" cy="1510382"/>
            </p:xfrm>
            <a:graphic>
              <a:graphicData uri="http://schemas.openxmlformats.org/drawingml/2006/table">
                <a:tbl>
                  <a:tblPr firstRow="1" bandRow="1"/>
                  <a:tblGrid>
                    <a:gridCol w="1119420">
                      <a:extLst>
                        <a:ext uri="{9D8B030D-6E8A-4147-A177-3AD203B41FA5}">
                          <a16:colId xmlns:a16="http://schemas.microsoft.com/office/drawing/2014/main" val="367083751"/>
                        </a:ext>
                      </a:extLst>
                    </a:gridCol>
                    <a:gridCol w="1119420">
                      <a:extLst>
                        <a:ext uri="{9D8B030D-6E8A-4147-A177-3AD203B41FA5}">
                          <a16:colId xmlns:a16="http://schemas.microsoft.com/office/drawing/2014/main" val="3527609825"/>
                        </a:ext>
                      </a:extLst>
                    </a:gridCol>
                  </a:tblGrid>
                  <a:tr h="558149">
                    <a:tc>
                      <a:txBody>
                        <a:bodyPr/>
                        <a:lstStyle/>
                        <a:p>
                          <a:pPr indent="123190" algn="ctr" latinLnBrk="1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600" b="1" dirty="0">
                              <a:effectLst/>
                              <a:latin typeface="Times New Roman" panose="02020603050405020304" pitchFamily="18" charset="0"/>
                              <a:ea typeface="함초롬바탕" panose="02030604000101010101" pitchFamily="18" charset="-127"/>
                            </a:rPr>
                            <a:t>Parameter</a:t>
                          </a:r>
                          <a:endParaRPr lang="ko-KR" sz="1600" b="1" dirty="0">
                            <a:effectLst/>
                            <a:latin typeface="Times New Roman" panose="02020603050405020304" pitchFamily="18" charset="0"/>
                            <a:ea typeface="함초롬바탕" panose="02030604000101010101" pitchFamily="18" charset="-127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indent="121285" algn="ctr" latinLnBrk="1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altLang="ko-KR" sz="1600" b="1" dirty="0">
                              <a:effectLst/>
                              <a:latin typeface="Times New Roman" panose="02020603050405020304" pitchFamily="18" charset="0"/>
                              <a:ea typeface="함초롬바탕" panose="02030604000101010101" pitchFamily="18" charset="-127"/>
                            </a:rPr>
                            <a:t>Value</a:t>
                          </a:r>
                          <a:endParaRPr lang="ko-KR" sz="1600" b="1" dirty="0">
                            <a:effectLst/>
                            <a:latin typeface="Times New Roman" panose="02020603050405020304" pitchFamily="18" charset="0"/>
                            <a:ea typeface="함초롬바탕" panose="02030604000101010101" pitchFamily="18" charset="-127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27811356"/>
                      </a:ext>
                    </a:extLst>
                  </a:tr>
                  <a:tr h="471026">
                    <a:tc>
                      <a:txBody>
                        <a:bodyPr/>
                        <a:lstStyle/>
                        <a:p>
                          <a:pPr indent="123190" algn="ctr" latinLnBrk="1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ko-KR" sz="1600" i="1" smtClean="0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𝑄</m:t>
                                </m:r>
                              </m:oMath>
                            </m:oMathPara>
                          </a14:m>
                          <a:endParaRPr lang="ko-KR" sz="1600" dirty="0">
                            <a:effectLst/>
                            <a:latin typeface="Times New Roman" panose="02020603050405020304" pitchFamily="18" charset="0"/>
                            <a:ea typeface="함초롬바탕" panose="02030604000101010101" pitchFamily="18" charset="-127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indent="123190" algn="ctr" latinLnBrk="1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altLang="ko-KR" sz="1600" b="0" i="1" dirty="0" smtClean="0">
                                        <a:effectLst/>
                                        <a:latin typeface="Cambria Math" panose="02040503050406030204" pitchFamily="18" charset="0"/>
                                        <a:ea typeface="함초롬바탕" panose="02030604000101010101" pitchFamily="18" charset="-127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ko-KR" sz="1600" b="0" i="1" dirty="0" smtClean="0">
                                        <a:effectLst/>
                                        <a:latin typeface="Cambria Math" panose="02040503050406030204" pitchFamily="18" charset="0"/>
                                        <a:ea typeface="함초롬바탕" panose="02030604000101010101" pitchFamily="18" charset="-127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altLang="ko-KR" sz="1600" b="0" i="1" dirty="0" smtClean="0">
                                        <a:effectLst/>
                                        <a:latin typeface="Cambria Math" panose="02040503050406030204" pitchFamily="18" charset="0"/>
                                        <a:ea typeface="함초롬바탕" panose="02030604000101010101" pitchFamily="18" charset="-127"/>
                                      </a:rPr>
                                      <m:t>8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ko-KR" sz="1600" dirty="0">
                            <a:effectLst/>
                            <a:latin typeface="Times New Roman" panose="02020603050405020304" pitchFamily="18" charset="0"/>
                            <a:ea typeface="함초롬바탕" panose="02030604000101010101" pitchFamily="18" charset="-127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27340221"/>
                      </a:ext>
                    </a:extLst>
                  </a:tr>
                  <a:tr h="481207">
                    <a:tc>
                      <a:txBody>
                        <a:bodyPr/>
                        <a:lstStyle/>
                        <a:p>
                          <a:pPr indent="123190" algn="ctr" latinLnBrk="1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ko-KR" sz="1600" b="0" i="1" smtClean="0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h</m:t>
                                </m:r>
                                <m:sSub>
                                  <m:sSubPr>
                                    <m:ctrlPr>
                                      <a:rPr lang="en-US" altLang="ko-KR" sz="1600" b="0" i="1" smtClean="0"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sz="1600" i="1" smtClean="0"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𝜔</m:t>
                                    </m:r>
                                  </m:e>
                                  <m:sub>
                                    <m:r>
                                      <a:rPr lang="en-US" altLang="ko-KR" sz="1600" b="0" i="1" smtClean="0"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ko-KR" sz="1600" dirty="0">
                            <a:effectLst/>
                            <a:latin typeface="Times New Roman" panose="02020603050405020304" pitchFamily="18" charset="0"/>
                            <a:ea typeface="함초롬바탕" panose="02030604000101010101" pitchFamily="18" charset="-127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indent="123190" algn="ctr" latinLnBrk="1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altLang="ko-KR" sz="1600" dirty="0">
                              <a:effectLst/>
                              <a:latin typeface="Times New Roman" panose="02020603050405020304" pitchFamily="18" charset="0"/>
                              <a:ea typeface="함초롬바탕" panose="02030604000101010101" pitchFamily="18" charset="-127"/>
                            </a:rPr>
                            <a:t>1.5 GHz</a:t>
                          </a:r>
                          <a:endParaRPr lang="ko-KR" sz="1600" dirty="0">
                            <a:effectLst/>
                            <a:latin typeface="Times New Roman" panose="02020603050405020304" pitchFamily="18" charset="0"/>
                            <a:ea typeface="함초롬바탕" panose="02030604000101010101" pitchFamily="18" charset="-127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2534177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9" name="표 8">
                <a:extLst>
                  <a:ext uri="{FF2B5EF4-FFF2-40B4-BE49-F238E27FC236}">
                    <a16:creationId xmlns:a16="http://schemas.microsoft.com/office/drawing/2014/main" id="{4C4A07E2-5E4C-2D4D-42FF-3FBCD4633D9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31085623"/>
                  </p:ext>
                </p:extLst>
              </p:nvPr>
            </p:nvGraphicFramePr>
            <p:xfrm>
              <a:off x="5386199" y="3229797"/>
              <a:ext cx="2238840" cy="1510382"/>
            </p:xfrm>
            <a:graphic>
              <a:graphicData uri="http://schemas.openxmlformats.org/drawingml/2006/table">
                <a:tbl>
                  <a:tblPr firstRow="1" bandRow="1"/>
                  <a:tblGrid>
                    <a:gridCol w="1119420">
                      <a:extLst>
                        <a:ext uri="{9D8B030D-6E8A-4147-A177-3AD203B41FA5}">
                          <a16:colId xmlns:a16="http://schemas.microsoft.com/office/drawing/2014/main" val="367083751"/>
                        </a:ext>
                      </a:extLst>
                    </a:gridCol>
                    <a:gridCol w="1119420">
                      <a:extLst>
                        <a:ext uri="{9D8B030D-6E8A-4147-A177-3AD203B41FA5}">
                          <a16:colId xmlns:a16="http://schemas.microsoft.com/office/drawing/2014/main" val="3527609825"/>
                        </a:ext>
                      </a:extLst>
                    </a:gridCol>
                  </a:tblGrid>
                  <a:tr h="558149">
                    <a:tc>
                      <a:txBody>
                        <a:bodyPr/>
                        <a:lstStyle/>
                        <a:p>
                          <a:pPr indent="123190" algn="ctr" latinLnBrk="1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600" b="1" dirty="0">
                              <a:effectLst/>
                              <a:latin typeface="Times New Roman" panose="02020603050405020304" pitchFamily="18" charset="0"/>
                              <a:ea typeface="함초롬바탕" panose="02030604000101010101" pitchFamily="18" charset="-127"/>
                            </a:rPr>
                            <a:t>Parameter</a:t>
                          </a:r>
                          <a:endParaRPr lang="ko-KR" sz="1600" b="1" dirty="0">
                            <a:effectLst/>
                            <a:latin typeface="Times New Roman" panose="02020603050405020304" pitchFamily="18" charset="0"/>
                            <a:ea typeface="함초롬바탕" panose="02030604000101010101" pitchFamily="18" charset="-127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indent="121285" algn="ctr" latinLnBrk="1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altLang="ko-KR" sz="1600" b="1" dirty="0">
                              <a:effectLst/>
                              <a:latin typeface="Times New Roman" panose="02020603050405020304" pitchFamily="18" charset="0"/>
                              <a:ea typeface="함초롬바탕" panose="02030604000101010101" pitchFamily="18" charset="-127"/>
                            </a:rPr>
                            <a:t>Value</a:t>
                          </a:r>
                          <a:endParaRPr lang="ko-KR" sz="1600" b="1" dirty="0">
                            <a:effectLst/>
                            <a:latin typeface="Times New Roman" panose="02020603050405020304" pitchFamily="18" charset="0"/>
                            <a:ea typeface="함초롬바탕" panose="02030604000101010101" pitchFamily="18" charset="-127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27811356"/>
                      </a:ext>
                    </a:extLst>
                  </a:tr>
                  <a:tr h="471026"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blipFill>
                          <a:blip r:embed="rId3"/>
                          <a:stretch>
                            <a:fillRect t="-119231" r="-100543" b="-10256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blipFill>
                          <a:blip r:embed="rId3"/>
                          <a:stretch>
                            <a:fillRect l="-100000" t="-119231" r="-543" b="-10256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27340221"/>
                      </a:ext>
                    </a:extLst>
                  </a:tr>
                  <a:tr h="481207"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blipFill>
                          <a:blip r:embed="rId3"/>
                          <a:stretch>
                            <a:fillRect t="-216456" r="-100543" b="-126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indent="123190" algn="ctr" latinLnBrk="1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altLang="ko-KR" sz="1600" dirty="0">
                              <a:effectLst/>
                              <a:latin typeface="Times New Roman" panose="02020603050405020304" pitchFamily="18" charset="0"/>
                              <a:ea typeface="함초롬바탕" panose="02030604000101010101" pitchFamily="18" charset="-127"/>
                            </a:rPr>
                            <a:t>1.5 GHz</a:t>
                          </a:r>
                          <a:endParaRPr lang="ko-KR" sz="1600" dirty="0">
                            <a:effectLst/>
                            <a:latin typeface="Times New Roman" panose="02020603050405020304" pitchFamily="18" charset="0"/>
                            <a:ea typeface="함초롬바탕" panose="02030604000101010101" pitchFamily="18" charset="-127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25341777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5972943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2BC3EF6-11EA-0380-C26D-D96912273995}"/>
                  </a:ext>
                </a:extLst>
              </p:cNvPr>
              <p:cNvSpPr txBox="1"/>
              <p:nvPr/>
            </p:nvSpPr>
            <p:spPr>
              <a:xfrm>
                <a:off x="795440" y="2112311"/>
                <a:ext cx="7362467" cy="69416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ko-KR" altLang="en-US" sz="1400" i="1" smtClean="0">
                          <a:latin typeface="Cambria Math" panose="02040503050406030204" pitchFamily="18" charset="0"/>
                        </a:rPr>
                        <m:t>𝑉</m:t>
                      </m:r>
                      <m:d>
                        <m:dPr>
                          <m:ctrlPr>
                            <a:rPr lang="ko-KR" altLang="en-US" sz="14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ko-KR" altLang="en-US" sz="1400" i="1"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</m:d>
                      <m:r>
                        <m:rPr>
                          <m:aln/>
                        </m:rPr>
                        <a:rPr lang="en-US" altLang="ko-KR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func>
                        <m:funcPr>
                          <m:ctrlP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ko-KR" sz="1400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ko-KR" sz="14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sSub>
                                <m:sSubPr>
                                  <m:ctrlPr>
                                    <a:rPr lang="en-US" altLang="ko-KR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1400" i="1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altLang="ko-KR" sz="1400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  <m: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altLang="ko-KR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1400" b="0" i="1" smtClean="0"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  <m:sub>
                                  <m:r>
                                    <a:rPr lang="en-US" altLang="ko-KR" sz="1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  <m:r>
                        <m:rPr>
                          <m:aln/>
                        </m:rPr>
                        <a:rPr lang="ko-KR" altLang="en-US" sz="140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ko-KR" sz="1400" i="1">
                          <a:latin typeface="Cambria Math" panose="02040503050406030204" pitchFamily="18" charset="0"/>
                        </a:rPr>
                        <m:t>2</m:t>
                      </m:r>
                      <m:sSub>
                        <m:sSubPr>
                          <m:ctrlPr>
                            <a:rPr lang="en-US" altLang="ko-KR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400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altLang="ko-KR" sz="1400" i="1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sSub>
                        <m:sSubPr>
                          <m:ctrlPr>
                            <a:rPr lang="en-US" altLang="ko-KR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400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ko-KR" sz="1400">
                              <a:latin typeface="Cambria Math" panose="02040503050406030204" pitchFamily="18" charset="0"/>
                            </a:rPr>
                            <m:t>avg</m:t>
                          </m:r>
                        </m:sub>
                      </m:sSub>
                      <m:r>
                        <a:rPr lang="en-US" altLang="ko-KR" sz="1400" i="1">
                          <a:latin typeface="Cambria Math" panose="02040503050406030204" pitchFamily="18" charset="0"/>
                        </a:rPr>
                        <m:t>𝐹</m:t>
                      </m:r>
                      <m:func>
                        <m:funcPr>
                          <m:ctrlPr>
                            <a:rPr lang="en-US" altLang="ko-KR" sz="1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ko-KR" sz="140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altLang="ko-KR" sz="1400" i="1">
                              <a:latin typeface="Cambria Math" panose="02040503050406030204" pitchFamily="18" charset="0"/>
                            </a:rPr>
                            <m:t>𝜓</m:t>
                          </m:r>
                        </m:e>
                      </m:func>
                      <m:func>
                        <m:funcPr>
                          <m:ctrlPr>
                            <a:rPr lang="en-US" altLang="ko-KR" sz="1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ko-KR" sz="140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altLang="ko-KR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US" altLang="ko-KR" sz="14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sSub>
                                <m:sSubPr>
                                  <m:ctrlPr>
                                    <a:rPr lang="en-US" altLang="ko-KR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1400" i="1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altLang="ko-KR" sz="1400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  <m:r>
                                <a:rPr lang="en-US" altLang="ko-KR" sz="1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altLang="ko-KR" sz="1400" i="1">
                                  <a:latin typeface="Cambria Math" panose="02040503050406030204" pitchFamily="18" charset="0"/>
                                </a:rPr>
                                <m:t>𝜓</m:t>
                              </m:r>
                              <m:r>
                                <a:rPr lang="en-US" altLang="ko-KR" sz="140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m:rPr>
                                  <m:sty m:val="p"/>
                                </m:rPr>
                                <a:rPr lang="en-US" altLang="ko-KR" sz="1400">
                                  <a:latin typeface="Cambria Math" panose="02040503050406030204" pitchFamily="18" charset="0"/>
                                </a:rPr>
                                <m:t>Θ</m:t>
                              </m:r>
                            </m:e>
                          </m:d>
                        </m:e>
                      </m:func>
                      <m:r>
                        <a:rPr lang="en-US" altLang="ko-KR" sz="14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altLang="ko-KR" sz="1400" b="0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altLang="ko-KR" sz="1400" b="0" i="1" smtClean="0">
                          <a:latin typeface="Cambria Math" panose="02040503050406030204" pitchFamily="18" charset="0"/>
                        </a:rPr>
                        <m:t>𝑒</m:t>
                      </m:r>
                    </m:oMath>
                    <m:oMath xmlns:m="http://schemas.openxmlformats.org/officeDocument/2006/math">
                      <m:r>
                        <m:rPr>
                          <m:aln/>
                        </m:rPr>
                        <a:rPr lang="en-US" altLang="ko-KR" sz="14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ko-KR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400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altLang="ko-KR" sz="1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func>
                        <m:funcPr>
                          <m:ctrlPr>
                            <a:rPr lang="en-US" altLang="ko-KR" sz="1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ko-KR" sz="140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US" altLang="ko-KR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ko-KR" sz="14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sSub>
                                <m:sSubPr>
                                  <m:ctrlPr>
                                    <a:rPr lang="en-US" altLang="ko-KR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1400" i="1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altLang="ko-KR" sz="1400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altLang="ko-KR" sz="1400" i="1"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  <m:r>
                                <a:rPr lang="en-US" altLang="ko-KR" sz="1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altLang="ko-KR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1400" i="1"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  <m:sub>
                                  <m:r>
                                    <a:rPr lang="en-US" altLang="ko-KR" sz="1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  <m:r>
                        <a:rPr lang="en-US" altLang="ko-KR" sz="1400" b="0" i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ko-KR" sz="1400" i="1">
                          <a:latin typeface="Cambria Math" panose="02040503050406030204" pitchFamily="18" charset="0"/>
                        </a:rPr>
                        <m:t>2</m:t>
                      </m:r>
                      <m:sSub>
                        <m:sSubPr>
                          <m:ctrlPr>
                            <a:rPr lang="en-US" altLang="ko-KR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400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altLang="ko-KR" sz="1400" i="1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sSub>
                        <m:sSubPr>
                          <m:ctrlPr>
                            <a:rPr lang="en-US" altLang="ko-KR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400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ko-KR" sz="1400">
                              <a:latin typeface="Cambria Math" panose="02040503050406030204" pitchFamily="18" charset="0"/>
                            </a:rPr>
                            <m:t>avg</m:t>
                          </m:r>
                        </m:sub>
                      </m:sSub>
                      <m:r>
                        <a:rPr lang="en-US" altLang="ko-KR" sz="1400" i="1">
                          <a:latin typeface="Cambria Math" panose="02040503050406030204" pitchFamily="18" charset="0"/>
                        </a:rPr>
                        <m:t>𝐹</m:t>
                      </m:r>
                      <m:func>
                        <m:funcPr>
                          <m:ctrlPr>
                            <a:rPr lang="en-US" altLang="ko-KR" sz="1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ko-KR" sz="140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altLang="ko-KR" sz="1400" i="1">
                              <a:latin typeface="Cambria Math" panose="02040503050406030204" pitchFamily="18" charset="0"/>
                            </a:rPr>
                            <m:t>𝜓</m:t>
                          </m:r>
                        </m:e>
                      </m:func>
                      <m:func>
                        <m:funcPr>
                          <m:ctrlPr>
                            <a:rPr lang="en-US" altLang="ko-KR" sz="1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ko-KR" sz="1400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US" altLang="ko-KR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ko-KR" sz="14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US" altLang="ko-KR" sz="14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sSub>
                                <m:sSubPr>
                                  <m:ctrlPr>
                                    <a:rPr lang="en-US" altLang="ko-KR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1400" i="1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altLang="ko-KR" sz="1400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altLang="ko-KR" sz="1400" i="1"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  <m:r>
                                <a:rPr lang="en-US" altLang="ko-KR" sz="1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altLang="ko-KR" sz="1400" i="1">
                                  <a:latin typeface="Cambria Math" panose="02040503050406030204" pitchFamily="18" charset="0"/>
                                </a:rPr>
                                <m:t>𝜓</m:t>
                              </m:r>
                              <m:r>
                                <a:rPr lang="en-US" altLang="ko-KR" sz="140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m:rPr>
                                  <m:sty m:val="p"/>
                                </m:rPr>
                                <a:rPr lang="en-US" altLang="ko-KR" sz="1400">
                                  <a:latin typeface="Cambria Math" panose="02040503050406030204" pitchFamily="18" charset="0"/>
                                </a:rPr>
                                <m:t>Θ</m:t>
                              </m:r>
                              <m: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altLang="ko-KR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ko-KR" sz="1400" b="0" i="1" smtClean="0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altLang="ko-KR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</m:func>
                      <m:r>
                        <a:rPr lang="en-US" altLang="ko-KR" sz="1400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altLang="ko-KR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400" i="1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altLang="ko-KR" sz="14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altLang="ko-KR" sz="1400" b="0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altLang="ko-KR" sz="1400" b="0" i="1" smtClean="0">
                          <a:latin typeface="Cambria Math" panose="02040503050406030204" pitchFamily="18" charset="0"/>
                        </a:rPr>
                        <m:t>𝑒</m:t>
                      </m:r>
                    </m:oMath>
                  </m:oMathPara>
                </a14:m>
                <a:endParaRPr lang="ko-KR" altLang="en-US" sz="1400" dirty="0"/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2BC3EF6-11EA-0380-C26D-D969122739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5440" y="2112311"/>
                <a:ext cx="7362467" cy="694164"/>
              </a:xfrm>
              <a:prstGeom prst="rect">
                <a:avLst/>
              </a:prstGeom>
              <a:blipFill>
                <a:blip r:embed="rId2"/>
                <a:stretch>
                  <a:fillRect b="-885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Passive harmonic cavity</a:t>
            </a:r>
            <a:endParaRPr lang="ko-KR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750C3-D76B-4604-A3D8-DFEAF51D5208}" type="slidenum">
              <a:rPr lang="ko-KR" altLang="en-US" smtClean="0"/>
              <a:t>12</a:t>
            </a:fld>
            <a:endParaRPr lang="ko-KR" alt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C595A7E-A013-8DB3-F5E1-05317DB026C5}"/>
              </a:ext>
            </a:extLst>
          </p:cNvPr>
          <p:cNvSpPr txBox="1"/>
          <p:nvPr/>
        </p:nvSpPr>
        <p:spPr>
          <a:xfrm>
            <a:off x="519115" y="1304021"/>
            <a:ext cx="59648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Double rf-system with Passive 3</a:t>
            </a:r>
            <a:r>
              <a:rPr lang="en-US" altLang="ko-KR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rd</a:t>
            </a:r>
            <a:r>
              <a:rPr lang="en-US" altLang="ko-K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Harmonic Cavity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24836E0-E5BE-1AA8-4383-A403B58EDE15}"/>
                  </a:ext>
                </a:extLst>
              </p:cNvPr>
              <p:cNvSpPr txBox="1"/>
              <p:nvPr/>
            </p:nvSpPr>
            <p:spPr>
              <a:xfrm>
                <a:off x="890766" y="1735533"/>
                <a:ext cx="7362467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ko-KR" altLang="en-US" sz="1400" i="1" smtClean="0">
                          <a:latin typeface="Cambria Math" panose="02040503050406030204" pitchFamily="18" charset="0"/>
                        </a:rPr>
                        <m:t>𝑉</m:t>
                      </m:r>
                      <m:d>
                        <m:dPr>
                          <m:ctrlPr>
                            <a:rPr lang="ko-KR" altLang="en-US" sz="14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ko-KR" altLang="en-US" sz="1400" i="1"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</m:d>
                      <m:r>
                        <a:rPr lang="en-US" altLang="ko-KR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func>
                        <m:funcPr>
                          <m:ctrlP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ko-KR" sz="1400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ko-KR" sz="14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sSub>
                                <m:sSubPr>
                                  <m:ctrlPr>
                                    <a:rPr lang="en-US" altLang="ko-KR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1400" i="1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altLang="ko-KR" sz="1400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  <m: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altLang="ko-KR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1400" b="0" i="1" smtClean="0"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  <m:sub>
                                  <m:r>
                                    <a:rPr lang="en-US" altLang="ko-KR" sz="1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  <m:r>
                        <a:rPr lang="en-US" altLang="ko-KR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func>
                        <m:funcPr>
                          <m:ctrlP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ko-KR" sz="1400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US" altLang="ko-KR" sz="14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sSub>
                                <m:sSubPr>
                                  <m:ctrlPr>
                                    <a:rPr lang="en-US" altLang="ko-KR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1400" i="1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altLang="ko-KR" sz="1400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  <m: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altLang="ko-KR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1400" b="0" i="1" smtClean="0"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  <m:sub>
                                  <m:r>
                                    <a:rPr lang="en-US" altLang="ko-KR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  <m:r>
                        <a:rPr lang="en-US" altLang="ko-KR" sz="14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altLang="ko-KR" sz="1400" b="0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altLang="ko-KR" sz="1400" b="0" i="1" smtClean="0">
                          <a:latin typeface="Cambria Math" panose="02040503050406030204" pitchFamily="18" charset="0"/>
                        </a:rPr>
                        <m:t>𝑒</m:t>
                      </m:r>
                    </m:oMath>
                  </m:oMathPara>
                </a14:m>
                <a:endParaRPr lang="ko-KR" altLang="en-US" sz="1400" dirty="0"/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24836E0-E5BE-1AA8-4383-A403B58EDE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0766" y="1735533"/>
                <a:ext cx="7362467" cy="307777"/>
              </a:xfrm>
              <a:prstGeom prst="rect">
                <a:avLst/>
              </a:prstGeom>
              <a:blipFill>
                <a:blip r:embed="rId3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화살표: 오른쪽 2">
            <a:extLst>
              <a:ext uri="{FF2B5EF4-FFF2-40B4-BE49-F238E27FC236}">
                <a16:creationId xmlns:a16="http://schemas.microsoft.com/office/drawing/2014/main" id="{C8EDC2BF-E1B6-8616-5AFF-8BC47EA652A7}"/>
              </a:ext>
            </a:extLst>
          </p:cNvPr>
          <p:cNvSpPr/>
          <p:nvPr/>
        </p:nvSpPr>
        <p:spPr>
          <a:xfrm>
            <a:off x="890766" y="2290164"/>
            <a:ext cx="589448" cy="291970"/>
          </a:xfrm>
          <a:prstGeom prst="rightArrow">
            <a:avLst/>
          </a:prstGeom>
          <a:solidFill>
            <a:srgbClr val="A2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593CFF7-CFE5-5812-A713-6CD330EB583A}"/>
                  </a:ext>
                </a:extLst>
              </p:cNvPr>
              <p:cNvSpPr txBox="1"/>
              <p:nvPr/>
            </p:nvSpPr>
            <p:spPr>
              <a:xfrm>
                <a:off x="1968329" y="2833199"/>
                <a:ext cx="4572000" cy="4583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ko-KR" sz="1400" b="0" i="1" smtClean="0">
                          <a:latin typeface="Cambria Math" panose="02040503050406030204" pitchFamily="18" charset="0"/>
                        </a:rPr>
                        <m:t>=−2</m:t>
                      </m:r>
                      <m:sSub>
                        <m:sSubPr>
                          <m:ctrlP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sSub>
                        <m:sSubPr>
                          <m:ctrlP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ko-KR" sz="1400" b="0" i="0" smtClean="0">
                              <a:latin typeface="Cambria Math" panose="02040503050406030204" pitchFamily="18" charset="0"/>
                            </a:rPr>
                            <m:t>avg</m:t>
                          </m:r>
                        </m:sub>
                      </m:sSub>
                      <m:r>
                        <a:rPr lang="en-US" altLang="ko-KR" sz="1400" b="0" i="1" smtClean="0">
                          <a:latin typeface="Cambria Math" panose="02040503050406030204" pitchFamily="18" charset="0"/>
                        </a:rPr>
                        <m:t>𝐹</m:t>
                      </m:r>
                      <m:func>
                        <m:funcPr>
                          <m:ctrlP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ko-KR" sz="1400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𝜓</m:t>
                          </m:r>
                        </m:e>
                      </m:func>
                      <m:r>
                        <a:rPr lang="en-US" altLang="ko-KR" sz="1400" b="0" i="1" smtClean="0">
                          <a:latin typeface="Cambria Math" panose="02040503050406030204" pitchFamily="18" charset="0"/>
                        </a:rPr>
                        <m:t>,  </m:t>
                      </m:r>
                      <m:sSub>
                        <m:sSubPr>
                          <m:ctrlP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ko-KR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ko-KR" sz="1400" b="0" i="1" smtClean="0">
                          <a:latin typeface="Cambria Math" panose="02040503050406030204" pitchFamily="18" charset="0"/>
                        </a:rPr>
                        <m:t>𝜓</m:t>
                      </m:r>
                      <m:r>
                        <a:rPr lang="en-US" altLang="ko-KR" sz="1400" b="0" i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n-US" altLang="ko-KR" sz="1400" b="0" i="0" smtClean="0">
                          <a:latin typeface="Cambria Math" panose="02040503050406030204" pitchFamily="18" charset="0"/>
                        </a:rPr>
                        <m:t>Θ</m:t>
                      </m:r>
                      <m:r>
                        <a:rPr lang="en-US" altLang="ko-KR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ko-KR" altLang="en-US" sz="14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593CFF7-CFE5-5812-A713-6CD330EB58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8329" y="2833199"/>
                <a:ext cx="4572000" cy="458395"/>
              </a:xfrm>
              <a:prstGeom prst="rect">
                <a:avLst/>
              </a:prstGeom>
              <a:blipFill>
                <a:blip r:embed="rId4"/>
                <a:stretch>
                  <a:fillRect b="-1333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1" name="표 10">
                <a:extLst>
                  <a:ext uri="{FF2B5EF4-FFF2-40B4-BE49-F238E27FC236}">
                    <a16:creationId xmlns:a16="http://schemas.microsoft.com/office/drawing/2014/main" id="{3411899F-121A-EF64-0291-BB2B854EF02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39867832"/>
                  </p:ext>
                </p:extLst>
              </p:nvPr>
            </p:nvGraphicFramePr>
            <p:xfrm>
              <a:off x="981450" y="3382687"/>
              <a:ext cx="3495224" cy="3027959"/>
            </p:xfrm>
            <a:graphic>
              <a:graphicData uri="http://schemas.openxmlformats.org/drawingml/2006/table">
                <a:tbl>
                  <a:tblPr firstRow="1" bandRow="1"/>
                  <a:tblGrid>
                    <a:gridCol w="2482289">
                      <a:extLst>
                        <a:ext uri="{9D8B030D-6E8A-4147-A177-3AD203B41FA5}">
                          <a16:colId xmlns:a16="http://schemas.microsoft.com/office/drawing/2014/main" val="367083751"/>
                        </a:ext>
                      </a:extLst>
                    </a:gridCol>
                    <a:gridCol w="1012935">
                      <a:extLst>
                        <a:ext uri="{9D8B030D-6E8A-4147-A177-3AD203B41FA5}">
                          <a16:colId xmlns:a16="http://schemas.microsoft.com/office/drawing/2014/main" val="3527609825"/>
                        </a:ext>
                      </a:extLst>
                    </a:gridCol>
                  </a:tblGrid>
                  <a:tr h="295363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ko-KR" sz="900" i="1" kern="100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900" kern="1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lang="en-US" sz="900" kern="1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sz="900" kern="100">
                                    <a:effectLst/>
                                    <a:latin typeface="Cambria Math" panose="02040503050406030204" pitchFamily="18" charset="0"/>
                                  </a:rPr>
                                  <m:t>  </m:t>
                                </m:r>
                              </m:oMath>
                            </m:oMathPara>
                          </a14:m>
                          <a:endParaRPr lang="ko-KR" sz="900" kern="100" dirty="0">
                            <a:effectLst/>
                            <a:latin typeface="Times New Roman" panose="02020603050405020304" pitchFamily="18" charset="0"/>
                            <a:ea typeface="맑은 고딕" panose="020B0503020000020004" pitchFamily="50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53884" marR="53884" marT="0" marB="0"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900" kern="1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4.50 MV</a:t>
                          </a:r>
                          <a:endParaRPr lang="ko-KR" sz="900" kern="100" dirty="0">
                            <a:effectLst/>
                            <a:latin typeface="Times New Roman" panose="02020603050405020304" pitchFamily="18" charset="0"/>
                            <a:ea typeface="맑은 고딕" panose="020B0503020000020004" pitchFamily="50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53884" marR="53884" marT="0" marB="0"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27811356"/>
                      </a:ext>
                    </a:extLst>
                  </a:tr>
                  <a:tr h="487948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ko-KR" sz="900" i="1" kern="100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900" kern="1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𝜙</m:t>
                                    </m:r>
                                  </m:e>
                                  <m:sub>
                                    <m:r>
                                      <a:rPr lang="en-US" sz="900" kern="1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sz="900" kern="1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s</m:t>
                                    </m:r>
                                  </m:sub>
                                </m:sSub>
                                <m:r>
                                  <a:rPr lang="en-US" sz="900" kern="100">
                                    <a:effectLst/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unc>
                                  <m:funcPr>
                                    <m:ctrlPr>
                                      <a:rPr lang="ko-KR" sz="900" i="1" kern="10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sSup>
                                      <m:sSupPr>
                                        <m:ctrlPr>
                                          <a:rPr lang="ko-KR" sz="900" i="1" kern="1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sz="900" kern="1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sin</m:t>
                                        </m:r>
                                      </m:e>
                                      <m:sup>
                                        <m:r>
                                          <a:rPr lang="en-US" sz="900" kern="1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−1</m:t>
                                        </m:r>
                                      </m:sup>
                                    </m:sSup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ko-KR" sz="900" i="1" kern="1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f>
                                          <m:fPr>
                                            <m:ctrlPr>
                                              <a:rPr lang="ko-KR" sz="900" i="1" kern="100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Pr>
                                          <m:num>
                                            <m:sSub>
                                              <m:sSubPr>
                                                <m:ctrlPr>
                                                  <a:rPr lang="ko-KR" sz="900" i="1" kern="100"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sz="900" kern="100"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  <m:t>𝑈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sz="900" kern="100"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  <m:t>0</m:t>
                                                </m:r>
                                              </m:sub>
                                            </m:sSub>
                                          </m:num>
                                          <m:den>
                                            <m:r>
                                              <a:rPr lang="en-US" sz="900" kern="100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𝑒𝑉</m:t>
                                            </m:r>
                                          </m:den>
                                        </m:f>
                                      </m:e>
                                    </m:d>
                                    <m:r>
                                      <a:rPr lang="en-US" sz="900" kern="1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  </m:t>
                                    </m:r>
                                  </m:e>
                                </m:func>
                              </m:oMath>
                            </m:oMathPara>
                          </a14:m>
                          <a:endParaRPr lang="ko-KR" sz="900" kern="100" dirty="0">
                            <a:effectLst/>
                            <a:latin typeface="Times New Roman" panose="02020603050405020304" pitchFamily="18" charset="0"/>
                            <a:ea typeface="맑은 고딕" panose="020B0503020000020004" pitchFamily="50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53884" marR="53884" marT="0" marB="0"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900" kern="10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155.52°</m:t>
                                </m:r>
                              </m:oMath>
                            </m:oMathPara>
                          </a14:m>
                          <a:endParaRPr lang="ko-KR" sz="900" kern="100" dirty="0">
                            <a:effectLst/>
                            <a:latin typeface="Times New Roman" panose="02020603050405020304" pitchFamily="18" charset="0"/>
                            <a:ea typeface="맑은 고딕" panose="020B0503020000020004" pitchFamily="50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53884" marR="53884" marT="0" marB="0"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27340221"/>
                      </a:ext>
                    </a:extLst>
                  </a:tr>
                  <a:tr h="568474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ko-KR" sz="900" i="1" kern="100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900" kern="1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𝜙</m:t>
                                    </m:r>
                                  </m:e>
                                  <m:sub>
                                    <m:r>
                                      <a:rPr lang="en-US" sz="900" kern="1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sz="900" kern="1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s</m:t>
                                    </m:r>
                                  </m:sub>
                                </m:sSub>
                                <m:r>
                                  <a:rPr lang="en-US" sz="900" kern="100">
                                    <a:effectLst/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unc>
                                  <m:funcPr>
                                    <m:ctrlPr>
                                      <a:rPr lang="ko-KR" sz="900" i="1" kern="10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sSup>
                                      <m:sSupPr>
                                        <m:ctrlPr>
                                          <a:rPr lang="ko-KR" sz="900" i="1" kern="1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sz="900" kern="1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sin</m:t>
                                        </m:r>
                                      </m:e>
                                      <m:sup>
                                        <m:r>
                                          <a:rPr lang="en-US" sz="900" kern="1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−1</m:t>
                                        </m:r>
                                      </m:sup>
                                    </m:sSup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ko-KR" sz="900" i="1" kern="1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f>
                                          <m:fPr>
                                            <m:ctrlPr>
                                              <a:rPr lang="ko-KR" sz="900" i="1" kern="100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Pr>
                                          <m:num>
                                            <m:sSup>
                                              <m:sSupPr>
                                                <m:ctrlPr>
                                                  <a:rPr lang="ko-KR" sz="900" i="1" kern="100"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pPr>
                                              <m:e>
                                                <m:r>
                                                  <a:rPr lang="en-US" sz="900" kern="100"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  <m:t>𝑚</m:t>
                                                </m:r>
                                              </m:e>
                                              <m:sup>
                                                <m:r>
                                                  <a:rPr lang="en-US" sz="900" kern="100"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  <m:t>2</m:t>
                                                </m:r>
                                              </m:sup>
                                            </m:sSup>
                                          </m:num>
                                          <m:den>
                                            <m:sSup>
                                              <m:sSupPr>
                                                <m:ctrlPr>
                                                  <a:rPr lang="ko-KR" sz="900" i="1" kern="100"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pPr>
                                              <m:e>
                                                <m:r>
                                                  <a:rPr lang="en-US" sz="900" kern="100"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  <m:t>𝑚</m:t>
                                                </m:r>
                                              </m:e>
                                              <m:sup>
                                                <m:r>
                                                  <a:rPr lang="en-US" sz="900" kern="100"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  <m:t>2</m:t>
                                                </m:r>
                                              </m:sup>
                                            </m:sSup>
                                            <m:r>
                                              <a:rPr lang="en-US" sz="900" kern="100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−1</m:t>
                                            </m:r>
                                          </m:den>
                                        </m:f>
                                        <m:func>
                                          <m:funcPr>
                                            <m:ctrlPr>
                                              <a:rPr lang="ko-KR" sz="900" i="1" kern="100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uncPr>
                                          <m:fNam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n-US" sz="900" kern="100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sin</m:t>
                                            </m:r>
                                          </m:fName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ko-KR" sz="900" i="1" kern="100"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sz="900" kern="100"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  <m:t>𝜙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sz="900" kern="100"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  <m:t>𝑠</m:t>
                                                </m:r>
                                                <m:r>
                                                  <a:rPr lang="en-US" sz="900" kern="100"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  <m:t>0</m:t>
                                                </m:r>
                                              </m:sub>
                                            </m:sSub>
                                          </m:e>
                                        </m:func>
                                      </m:e>
                                    </m:d>
                                  </m:e>
                                </m:func>
                                <m:r>
                                  <a:rPr lang="en-US" sz="900" kern="100">
                                    <a:effectLst/>
                                    <a:latin typeface="Cambria Math" panose="02040503050406030204" pitchFamily="18" charset="0"/>
                                  </a:rPr>
                                  <m:t>  </m:t>
                                </m:r>
                              </m:oMath>
                            </m:oMathPara>
                          </a14:m>
                          <a:endParaRPr lang="ko-KR" sz="900" kern="100" dirty="0">
                            <a:effectLst/>
                            <a:latin typeface="Times New Roman" panose="02020603050405020304" pitchFamily="18" charset="0"/>
                            <a:ea typeface="맑은 고딕" panose="020B0503020000020004" pitchFamily="50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53884" marR="53884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900" kern="10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152.21°</m:t>
                                </m:r>
                              </m:oMath>
                            </m:oMathPara>
                          </a14:m>
                          <a:endParaRPr lang="ko-KR" sz="900" kern="100" dirty="0">
                            <a:effectLst/>
                            <a:latin typeface="Times New Roman" panose="02020603050405020304" pitchFamily="18" charset="0"/>
                            <a:ea typeface="맑은 고딕" panose="020B0503020000020004" pitchFamily="50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53884" marR="53884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25341777"/>
                      </a:ext>
                    </a:extLst>
                  </a:tr>
                  <a:tr h="63692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ko-KR" sz="900" i="1" kern="100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900" kern="1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𝜙</m:t>
                                    </m:r>
                                  </m:e>
                                  <m:sub>
                                    <m:r>
                                      <a:rPr lang="en-US" sz="900" kern="1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sz="900" kern="1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s</m:t>
                                    </m:r>
                                  </m:sub>
                                </m:sSub>
                                <m:r>
                                  <a:rPr lang="en-US" sz="900" kern="100">
                                    <a:effectLst/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unc>
                                  <m:funcPr>
                                    <m:ctrlPr>
                                      <a:rPr lang="ko-KR" sz="900" i="1" kern="10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sSup>
                                      <m:sSupPr>
                                        <m:ctrlPr>
                                          <a:rPr lang="ko-KR" sz="900" i="1" kern="1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sz="900" kern="1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tan</m:t>
                                        </m:r>
                                      </m:e>
                                      <m:sup>
                                        <m:r>
                                          <a:rPr lang="en-US" sz="900" kern="1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−1</m:t>
                                        </m:r>
                                      </m:sup>
                                    </m:sSup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ko-KR" sz="900" i="1" kern="1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900" kern="1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f>
                                          <m:fPr>
                                            <m:ctrlPr>
                                              <a:rPr lang="ko-KR" sz="900" i="1" kern="100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a:rPr lang="en-US" sz="900" kern="100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𝑚</m:t>
                                            </m:r>
                                            <m:func>
                                              <m:funcPr>
                                                <m:ctrlPr>
                                                  <a:rPr lang="ko-KR" sz="900" i="1" kern="100"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funcPr>
                                              <m:fName>
                                                <m:r>
                                                  <m:rPr>
                                                    <m:sty m:val="p"/>
                                                  </m:rPr>
                                                  <a:rPr lang="en-US" sz="900" kern="100"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  <m:t>sin</m:t>
                                                </m:r>
                                              </m:fName>
                                              <m:e>
                                                <m:sSub>
                                                  <m:sSubPr>
                                                    <m:ctrlPr>
                                                      <a:rPr lang="ko-KR" sz="900" i="1" kern="100">
                                                        <a:effectLst/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a:rPr lang="en-US" sz="900" kern="100">
                                                        <a:effectLst/>
                                                        <a:latin typeface="Cambria Math" panose="02040503050406030204" pitchFamily="18" charset="0"/>
                                                      </a:rPr>
                                                      <m:t>𝜙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en-US" sz="900" kern="100">
                                                        <a:effectLst/>
                                                        <a:latin typeface="Cambria Math" panose="02040503050406030204" pitchFamily="18" charset="0"/>
                                                      </a:rPr>
                                                      <m:t>𝑠</m:t>
                                                    </m:r>
                                                    <m:r>
                                                      <a:rPr lang="en-US" sz="900" kern="100">
                                                        <a:effectLst/>
                                                        <a:latin typeface="Cambria Math" panose="02040503050406030204" pitchFamily="18" charset="0"/>
                                                      </a:rPr>
                                                      <m:t>0</m:t>
                                                    </m:r>
                                                  </m:sub>
                                                </m:sSub>
                                              </m:e>
                                            </m:func>
                                          </m:num>
                                          <m:den>
                                            <m:rad>
                                              <m:radPr>
                                                <m:degHide m:val="on"/>
                                                <m:ctrlPr>
                                                  <a:rPr lang="ko-KR" sz="900" i="1" kern="100"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radPr>
                                              <m:deg/>
                                              <m:e>
                                                <m:sSup>
                                                  <m:sSupPr>
                                                    <m:ctrlPr>
                                                      <a:rPr lang="ko-KR" sz="900" i="1" kern="100">
                                                        <a:effectLst/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sSupPr>
                                                  <m:e>
                                                    <m:d>
                                                      <m:dPr>
                                                        <m:ctrlPr>
                                                          <a:rPr lang="ko-KR" sz="900" i="1" kern="100">
                                                            <a:effectLst/>
                                                            <a:latin typeface="Cambria Math" panose="02040503050406030204" pitchFamily="18" charset="0"/>
                                                          </a:rPr>
                                                        </m:ctrlPr>
                                                      </m:dPr>
                                                      <m:e>
                                                        <m:sSup>
                                                          <m:sSupPr>
                                                            <m:ctrlPr>
                                                              <a:rPr lang="ko-KR" sz="900" i="1" kern="100">
                                                                <a:effectLst/>
                                                                <a:latin typeface="Cambria Math" panose="02040503050406030204" pitchFamily="18" charset="0"/>
                                                              </a:rPr>
                                                            </m:ctrlPr>
                                                          </m:sSupPr>
                                                          <m:e>
                                                            <m:r>
                                                              <a:rPr lang="en-US" sz="900" kern="100">
                                                                <a:effectLst/>
                                                                <a:latin typeface="Cambria Math" panose="02040503050406030204" pitchFamily="18" charset="0"/>
                                                              </a:rPr>
                                                              <m:t>𝑚</m:t>
                                                            </m:r>
                                                          </m:e>
                                                          <m:sup>
                                                            <m:r>
                                                              <a:rPr lang="en-US" sz="900" kern="100">
                                                                <a:effectLst/>
                                                                <a:latin typeface="Cambria Math" panose="02040503050406030204" pitchFamily="18" charset="0"/>
                                                              </a:rPr>
                                                              <m:t>2</m:t>
                                                            </m:r>
                                                          </m:sup>
                                                        </m:sSup>
                                                        <m:r>
                                                          <a:rPr lang="en-US" sz="900" kern="100">
                                                            <a:effectLst/>
                                                            <a:latin typeface="Cambria Math" panose="02040503050406030204" pitchFamily="18" charset="0"/>
                                                          </a:rPr>
                                                          <m:t>−1</m:t>
                                                        </m:r>
                                                      </m:e>
                                                    </m:d>
                                                  </m:e>
                                                  <m:sup>
                                                    <m:r>
                                                      <a:rPr lang="en-US" sz="900" kern="100">
                                                        <a:effectLst/>
                                                        <a:latin typeface="Cambria Math" panose="02040503050406030204" pitchFamily="18" charset="0"/>
                                                      </a:rPr>
                                                      <m:t>2</m:t>
                                                    </m:r>
                                                  </m:sup>
                                                </m:sSup>
                                                <m:r>
                                                  <a:rPr lang="en-US" sz="900" kern="100"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  <m:t>−</m:t>
                                                </m:r>
                                                <m:sSup>
                                                  <m:sSupPr>
                                                    <m:ctrlPr>
                                                      <a:rPr lang="ko-KR" sz="900" i="1" kern="100">
                                                        <a:effectLst/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sSupPr>
                                                  <m:e>
                                                    <m:r>
                                                      <a:rPr lang="en-US" sz="900" kern="100">
                                                        <a:effectLst/>
                                                        <a:latin typeface="Cambria Math" panose="02040503050406030204" pitchFamily="18" charset="0"/>
                                                      </a:rPr>
                                                      <m:t>𝑚</m:t>
                                                    </m:r>
                                                  </m:e>
                                                  <m:sup>
                                                    <m:r>
                                                      <a:rPr lang="en-US" sz="900" kern="100">
                                                        <a:effectLst/>
                                                        <a:latin typeface="Cambria Math" panose="02040503050406030204" pitchFamily="18" charset="0"/>
                                                      </a:rPr>
                                                      <m:t>4</m:t>
                                                    </m:r>
                                                  </m:sup>
                                                </m:sSup>
                                                <m:func>
                                                  <m:funcPr>
                                                    <m:ctrlPr>
                                                      <a:rPr lang="ko-KR" sz="900" i="1" kern="100">
                                                        <a:effectLst/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funcPr>
                                                  <m:fName>
                                                    <m:sSup>
                                                      <m:sSupPr>
                                                        <m:ctrlPr>
                                                          <a:rPr lang="ko-KR" sz="900" i="1" kern="100">
                                                            <a:effectLst/>
                                                            <a:latin typeface="Cambria Math" panose="02040503050406030204" pitchFamily="18" charset="0"/>
                                                          </a:rPr>
                                                        </m:ctrlPr>
                                                      </m:sSupPr>
                                                      <m:e>
                                                        <m:r>
                                                          <m:rPr>
                                                            <m:sty m:val="p"/>
                                                          </m:rPr>
                                                          <a:rPr lang="en-US" sz="900" kern="100">
                                                            <a:effectLst/>
                                                            <a:latin typeface="Cambria Math" panose="02040503050406030204" pitchFamily="18" charset="0"/>
                                                          </a:rPr>
                                                          <m:t>sin</m:t>
                                                        </m:r>
                                                      </m:e>
                                                      <m:sup>
                                                        <m:r>
                                                          <a:rPr lang="en-US" sz="900" kern="100">
                                                            <a:effectLst/>
                                                            <a:latin typeface="Cambria Math" panose="02040503050406030204" pitchFamily="18" charset="0"/>
                                                          </a:rPr>
                                                          <m:t>2</m:t>
                                                        </m:r>
                                                      </m:sup>
                                                    </m:sSup>
                                                  </m:fName>
                                                  <m:e>
                                                    <m:sSub>
                                                      <m:sSubPr>
                                                        <m:ctrlPr>
                                                          <a:rPr lang="ko-KR" sz="900" i="1" kern="100">
                                                            <a:effectLst/>
                                                            <a:latin typeface="Cambria Math" panose="02040503050406030204" pitchFamily="18" charset="0"/>
                                                          </a:rPr>
                                                        </m:ctrlPr>
                                                      </m:sSubPr>
                                                      <m:e>
                                                        <m:r>
                                                          <a:rPr lang="en-US" sz="900" kern="100">
                                                            <a:effectLst/>
                                                            <a:latin typeface="Cambria Math" panose="02040503050406030204" pitchFamily="18" charset="0"/>
                                                          </a:rPr>
                                                          <m:t>𝜙</m:t>
                                                        </m:r>
                                                      </m:e>
                                                      <m:sub>
                                                        <m:r>
                                                          <a:rPr lang="en-US" sz="900" kern="100">
                                                            <a:effectLst/>
                                                            <a:latin typeface="Cambria Math" panose="02040503050406030204" pitchFamily="18" charset="0"/>
                                                          </a:rPr>
                                                          <m:t>𝑠</m:t>
                                                        </m:r>
                                                        <m:r>
                                                          <a:rPr lang="en-US" sz="900" kern="100">
                                                            <a:effectLst/>
                                                            <a:latin typeface="Cambria Math" panose="02040503050406030204" pitchFamily="18" charset="0"/>
                                                          </a:rPr>
                                                          <m:t>0</m:t>
                                                        </m:r>
                                                      </m:sub>
                                                    </m:sSub>
                                                  </m:e>
                                                </m:func>
                                              </m:e>
                                            </m:rad>
                                          </m:den>
                                        </m:f>
                                      </m:e>
                                    </m:d>
                                  </m:e>
                                </m:func>
                                <m:r>
                                  <a:rPr lang="en-US" sz="900" kern="100">
                                    <a:effectLst/>
                                    <a:latin typeface="Cambria Math" panose="02040503050406030204" pitchFamily="18" charset="0"/>
                                  </a:rPr>
                                  <m:t>  </m:t>
                                </m:r>
                              </m:oMath>
                            </m:oMathPara>
                          </a14:m>
                          <a:endParaRPr lang="ko-KR" sz="900" kern="100" dirty="0">
                            <a:effectLst/>
                            <a:latin typeface="맑은 고딕" panose="020B0503020000020004" pitchFamily="50" charset="-127"/>
                            <a:ea typeface="맑은 고딕" panose="020B0503020000020004" pitchFamily="50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53884" marR="53884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900" kern="10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sz="900" b="0" i="0" kern="10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70</m:t>
                                </m:r>
                                <m:r>
                                  <a:rPr lang="en-US" sz="900" kern="10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sz="900" b="0" i="0" kern="10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03</m:t>
                                </m:r>
                                <m:r>
                                  <a:rPr lang="en-US" sz="900" kern="10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°</m:t>
                                </m:r>
                              </m:oMath>
                            </m:oMathPara>
                          </a14:m>
                          <a:endParaRPr lang="ko-KR" sz="900" kern="100" dirty="0">
                            <a:effectLst/>
                            <a:latin typeface="맑은 고딕" panose="020B0503020000020004" pitchFamily="50" charset="-127"/>
                            <a:ea typeface="맑은 고딕" panose="020B0503020000020004" pitchFamily="50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53884" marR="53884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42057605"/>
                      </a:ext>
                    </a:extLst>
                  </a:tr>
                  <a:tr h="716705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900" kern="10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  <m:r>
                                  <a:rPr lang="en-US" sz="900" kern="10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ko-KR" sz="900" i="1" kern="10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900" kern="1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900" kern="1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den>
                                </m:f>
                                <m:rad>
                                  <m:radPr>
                                    <m:degHide m:val="on"/>
                                    <m:ctrlPr>
                                      <a:rPr lang="ko-KR" sz="900" i="1" kern="10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sz="900" kern="1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1−</m:t>
                                    </m:r>
                                    <m:f>
                                      <m:fPr>
                                        <m:ctrlPr>
                                          <a:rPr lang="ko-KR" sz="900" i="1" kern="1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sSup>
                                          <m:sSupPr>
                                            <m:ctrlPr>
                                              <a:rPr lang="ko-KR" sz="900" i="1" kern="100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sz="900" kern="100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𝑚</m:t>
                                            </m:r>
                                          </m:e>
                                          <m:sup>
                                            <m:r>
                                              <a:rPr lang="en-US" sz="900" kern="100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</m:num>
                                      <m:den>
                                        <m:sSup>
                                          <m:sSupPr>
                                            <m:ctrlPr>
                                              <a:rPr lang="ko-KR" sz="900" i="1" kern="100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sz="900" kern="100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𝑚</m:t>
                                            </m:r>
                                          </m:e>
                                          <m:sup>
                                            <m:r>
                                              <a:rPr lang="en-US" sz="900" kern="100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  <m:r>
                                          <a:rPr lang="en-US" sz="900" kern="1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−1</m:t>
                                        </m:r>
                                      </m:den>
                                    </m:f>
                                    <m:func>
                                      <m:funcPr>
                                        <m:ctrlPr>
                                          <a:rPr lang="ko-KR" sz="900" i="1" kern="1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sSup>
                                          <m:sSupPr>
                                            <m:ctrlPr>
                                              <a:rPr lang="ko-KR" sz="900" i="1" kern="100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n-US" sz="900" kern="100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sin</m:t>
                                            </m:r>
                                          </m:e>
                                          <m:sup>
                                            <m:r>
                                              <a:rPr lang="en-US" sz="900" kern="100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</m:fName>
                                      <m:e>
                                        <m:sSub>
                                          <m:sSubPr>
                                            <m:ctrlPr>
                                              <a:rPr lang="ko-KR" sz="900" i="1" kern="100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900" kern="100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𝜙</m:t>
                                            </m:r>
                                          </m:e>
                                          <m:sub>
                                            <m:r>
                                              <a:rPr lang="en-US" sz="900" kern="100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𝑠</m:t>
                                            </m:r>
                                            <m:r>
                                              <a:rPr lang="en-US" sz="900" kern="100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sub>
                                        </m:sSub>
                                      </m:e>
                                    </m:func>
                                  </m:e>
                                </m:rad>
                                <m:r>
                                  <a:rPr lang="en-US" sz="900" kern="100">
                                    <a:effectLst/>
                                    <a:latin typeface="Cambria Math" panose="02040503050406030204" pitchFamily="18" charset="0"/>
                                  </a:rPr>
                                  <m:t>  </m:t>
                                </m:r>
                              </m:oMath>
                            </m:oMathPara>
                          </a14:m>
                          <a:endParaRPr lang="ko-KR" sz="900" kern="100" dirty="0">
                            <a:effectLst/>
                            <a:latin typeface="맑은 고딕" panose="020B0503020000020004" pitchFamily="50" charset="-127"/>
                            <a:ea typeface="맑은 고딕" panose="020B0503020000020004" pitchFamily="50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53884" marR="53884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900" kern="10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0.2994</m:t>
                                </m:r>
                              </m:oMath>
                            </m:oMathPara>
                          </a14:m>
                          <a:endParaRPr lang="ko-KR" sz="900" kern="100" dirty="0">
                            <a:effectLst/>
                            <a:latin typeface="맑은 고딕" panose="020B0503020000020004" pitchFamily="50" charset="-127"/>
                            <a:ea typeface="맑은 고딕" panose="020B0503020000020004" pitchFamily="50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53884" marR="53884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36056721"/>
                      </a:ext>
                    </a:extLst>
                  </a:tr>
                  <a:tr h="295363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ko-KR" sz="900" i="1" kern="100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ko-KR" sz="900" i="1" kern="1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900" kern="1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𝑉</m:t>
                                        </m:r>
                                      </m:e>
                                      <m:sub>
                                        <m:r>
                                          <a:rPr lang="en-US" sz="900" kern="1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en-US" sz="900" kern="100">
                                    <a:effectLst/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900" kern="100">
                                    <a:effectLst/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  <m:sSub>
                                  <m:sSubPr>
                                    <m:ctrlPr>
                                      <a:rPr lang="ko-KR" sz="900" i="1" kern="10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900" kern="1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lang="en-US" sz="900" kern="1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sz="900" kern="100">
                                    <a:effectLst/>
                                    <a:latin typeface="Cambria Math" panose="02040503050406030204" pitchFamily="18" charset="0"/>
                                  </a:rPr>
                                  <m:t>  </m:t>
                                </m:r>
                              </m:oMath>
                            </m:oMathPara>
                          </a14:m>
                          <a:endParaRPr lang="ko-KR" sz="900" kern="100" dirty="0">
                            <a:effectLst/>
                            <a:latin typeface="맑은 고딕" panose="020B0503020000020004" pitchFamily="50" charset="-127"/>
                            <a:ea typeface="맑은 고딕" panose="020B0503020000020004" pitchFamily="50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53884" marR="53884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900" kern="10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1.35 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900" kern="10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MV</m:t>
                                </m:r>
                              </m:oMath>
                            </m:oMathPara>
                          </a14:m>
                          <a:endParaRPr lang="ko-KR" sz="900" kern="100" dirty="0">
                            <a:effectLst/>
                            <a:latin typeface="맑은 고딕" panose="020B0503020000020004" pitchFamily="50" charset="-127"/>
                            <a:ea typeface="맑은 고딕" panose="020B0503020000020004" pitchFamily="50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53884" marR="53884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5482452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1" name="표 10">
                <a:extLst>
                  <a:ext uri="{FF2B5EF4-FFF2-40B4-BE49-F238E27FC236}">
                    <a16:creationId xmlns:a16="http://schemas.microsoft.com/office/drawing/2014/main" id="{3411899F-121A-EF64-0291-BB2B854EF02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39867832"/>
                  </p:ext>
                </p:extLst>
              </p:nvPr>
            </p:nvGraphicFramePr>
            <p:xfrm>
              <a:off x="981450" y="3382687"/>
              <a:ext cx="3495224" cy="3027959"/>
            </p:xfrm>
            <a:graphic>
              <a:graphicData uri="http://schemas.openxmlformats.org/drawingml/2006/table">
                <a:tbl>
                  <a:tblPr firstRow="1" bandRow="1"/>
                  <a:tblGrid>
                    <a:gridCol w="2482289">
                      <a:extLst>
                        <a:ext uri="{9D8B030D-6E8A-4147-A177-3AD203B41FA5}">
                          <a16:colId xmlns:a16="http://schemas.microsoft.com/office/drawing/2014/main" val="367083751"/>
                        </a:ext>
                      </a:extLst>
                    </a:gridCol>
                    <a:gridCol w="1012935">
                      <a:extLst>
                        <a:ext uri="{9D8B030D-6E8A-4147-A177-3AD203B41FA5}">
                          <a16:colId xmlns:a16="http://schemas.microsoft.com/office/drawing/2014/main" val="3527609825"/>
                        </a:ext>
                      </a:extLst>
                    </a:gridCol>
                  </a:tblGrid>
                  <a:tr h="307340"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marL="53884" marR="53884" marT="0" marB="0"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t="-1961" r="-41176" b="-8764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900" kern="1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4.50 MV</a:t>
                          </a:r>
                          <a:endParaRPr lang="ko-KR" sz="900" kern="100" dirty="0">
                            <a:effectLst/>
                            <a:latin typeface="Times New Roman" panose="02020603050405020304" pitchFamily="18" charset="0"/>
                            <a:ea typeface="맑은 고딕" panose="020B0503020000020004" pitchFamily="50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53884" marR="53884" marT="0" marB="0"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27811356"/>
                      </a:ext>
                    </a:extLst>
                  </a:tr>
                  <a:tr h="491173"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marL="53884" marR="53884" marT="0" marB="0"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blipFill>
                          <a:blip r:embed="rId5"/>
                          <a:stretch>
                            <a:fillRect t="-65000" r="-41176" b="-4587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marL="53884" marR="53884" marT="0" marB="0"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blipFill>
                          <a:blip r:embed="rId5"/>
                          <a:stretch>
                            <a:fillRect l="-244311" t="-65000" r="-599" b="-45875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27340221"/>
                      </a:ext>
                    </a:extLst>
                  </a:tr>
                  <a:tr h="568474"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marL="53884" marR="53884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blipFill>
                          <a:blip r:embed="rId5"/>
                          <a:stretch>
                            <a:fillRect t="-140426" r="-41176" b="-2904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marL="53884" marR="53884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blipFill>
                          <a:blip r:embed="rId5"/>
                          <a:stretch>
                            <a:fillRect l="-244311" t="-140426" r="-599" b="-29042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25341777"/>
                      </a:ext>
                    </a:extLst>
                  </a:tr>
                  <a:tr h="636927"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marL="53884" marR="53884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blipFill>
                          <a:blip r:embed="rId5"/>
                          <a:stretch>
                            <a:fillRect t="-215238" r="-41176" b="-16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marL="53884" marR="53884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blipFill>
                          <a:blip r:embed="rId5"/>
                          <a:stretch>
                            <a:fillRect l="-244311" t="-215238" r="-599" b="-16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42057605"/>
                      </a:ext>
                    </a:extLst>
                  </a:tr>
                  <a:tr h="716705"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marL="53884" marR="53884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blipFill>
                          <a:blip r:embed="rId5"/>
                          <a:stretch>
                            <a:fillRect t="-282906" r="-41176" b="-43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marL="53884" marR="53884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blipFill>
                          <a:blip r:embed="rId5"/>
                          <a:stretch>
                            <a:fillRect l="-244311" t="-282906" r="-599" b="-435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36056721"/>
                      </a:ext>
                    </a:extLst>
                  </a:tr>
                  <a:tr h="307340"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marL="53884" marR="53884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blipFill>
                          <a:blip r:embed="rId5"/>
                          <a:stretch>
                            <a:fillRect t="-878431" r="-411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marL="53884" marR="53884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blipFill>
                          <a:blip r:embed="rId5"/>
                          <a:stretch>
                            <a:fillRect l="-244311" t="-878431" r="-59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5482452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4F5F9FC-88C7-20AC-D730-DF51195CA738}"/>
                  </a:ext>
                </a:extLst>
              </p:cNvPr>
              <p:cNvSpPr txBox="1"/>
              <p:nvPr/>
            </p:nvSpPr>
            <p:spPr>
              <a:xfrm>
                <a:off x="4197927" y="3429000"/>
                <a:ext cx="4572000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1400" b="0" i="1" smtClean="0">
                          <a:latin typeface="Cambria Math" panose="02040503050406030204" pitchFamily="18" charset="0"/>
                        </a:rPr>
                        <m:t>𝜓</m:t>
                      </m:r>
                      <m:r>
                        <a:rPr lang="en-US" altLang="ko-KR" sz="1400" b="0" i="1" smtClean="0">
                          <a:latin typeface="Cambria Math" panose="02040503050406030204" pitchFamily="18" charset="0"/>
                        </a:rPr>
                        <m:t>≈80.03°</m:t>
                      </m:r>
                    </m:oMath>
                  </m:oMathPara>
                </a14:m>
                <a:endParaRPr lang="ko-KR" altLang="en-US" sz="1400" dirty="0"/>
              </a:p>
            </p:txBody>
          </p:sp>
        </mc:Choice>
        <mc:Fallback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4F5F9FC-88C7-20AC-D730-DF51195CA7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7927" y="3429000"/>
                <a:ext cx="4572000" cy="307777"/>
              </a:xfrm>
              <a:prstGeom prst="rect">
                <a:avLst/>
              </a:prstGeom>
              <a:blipFill>
                <a:blip r:embed="rId6"/>
                <a:stretch>
                  <a:fillRect b="-600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그림 17" descr="도표, 라인, 그래프, 텍스트이(가) 표시된 사진&#10;&#10;자동 생성된 설명">
            <a:extLst>
              <a:ext uri="{FF2B5EF4-FFF2-40B4-BE49-F238E27FC236}">
                <a16:creationId xmlns:a16="http://schemas.microsoft.com/office/drawing/2014/main" id="{3C9E6F53-022D-3CE6-C3C1-BF3A28907AD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6314" y="3763501"/>
            <a:ext cx="3495225" cy="2620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0832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Passive harmonic cavity</a:t>
            </a:r>
            <a:endParaRPr lang="ko-KR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750C3-D76B-4604-A3D8-DFEAF51D5208}" type="slidenum">
              <a:rPr lang="ko-KR" altLang="en-US" smtClean="0"/>
              <a:t>13</a:t>
            </a:fld>
            <a:endParaRPr lang="ko-KR" alt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C595A7E-A013-8DB3-F5E1-05317DB026C5}"/>
              </a:ext>
            </a:extLst>
          </p:cNvPr>
          <p:cNvSpPr txBox="1"/>
          <p:nvPr/>
        </p:nvSpPr>
        <p:spPr>
          <a:xfrm>
            <a:off x="519115" y="1304021"/>
            <a:ext cx="59648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Hamiltonian and Vlasov equation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24836E0-E5BE-1AA8-4383-A403B58EDE15}"/>
                  </a:ext>
                </a:extLst>
              </p:cNvPr>
              <p:cNvSpPr txBox="1"/>
              <p:nvPr/>
            </p:nvSpPr>
            <p:spPr>
              <a:xfrm>
                <a:off x="890766" y="2757976"/>
                <a:ext cx="7362467" cy="5717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1400" i="1" smtClean="0">
                          <a:latin typeface="Cambria Math" panose="02040503050406030204" pitchFamily="18" charset="0"/>
                        </a:rPr>
                        <m:t>ℋ</m:t>
                      </m:r>
                      <m:d>
                        <m:dPr>
                          <m:ctrlP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𝜏</m:t>
                          </m:r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</m:d>
                      <m:r>
                        <a:rPr lang="en-US" altLang="ko-KR" sz="1400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𝜂</m:t>
                          </m:r>
                        </m:num>
                        <m:den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p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ko-KR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  <m:sSub>
                            <m:sSubPr>
                              <m:ctrlP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altLang="ko-KR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400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altLang="ko-KR" sz="14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trlP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sup>
                            <m:e>
                              <m:d>
                                <m:dPr>
                                  <m:ctrlPr>
                                    <a:rPr lang="en-US" altLang="ko-KR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unc>
                                    <m:funcPr>
                                      <m:ctrlPr>
                                        <a:rPr lang="en-US" altLang="ko-KR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altLang="ko-KR" sz="1400">
                                          <a:latin typeface="Cambria Math" panose="02040503050406030204" pitchFamily="18" charset="0"/>
                                        </a:rPr>
                                        <m:t>sin</m:t>
                                      </m:r>
                                    </m:fName>
                                    <m:e>
                                      <m:d>
                                        <m:dPr>
                                          <m:ctrlPr>
                                            <a:rPr lang="en-US" altLang="ko-KR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altLang="ko-KR" sz="1400" i="1">
                                              <a:latin typeface="Cambria Math" panose="02040503050406030204" pitchFamily="18" charset="0"/>
                                            </a:rPr>
                                            <m:t>h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altLang="ko-KR" sz="14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altLang="ko-KR" sz="1400" i="1">
                                                  <a:latin typeface="Cambria Math" panose="02040503050406030204" pitchFamily="18" charset="0"/>
                                                </a:rPr>
                                                <m:t>𝜔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altLang="ko-KR" sz="1400" i="1">
                                                  <a:latin typeface="Cambria Math" panose="02040503050406030204" pitchFamily="18" charset="0"/>
                                                </a:rPr>
                                                <m:t>0</m:t>
                                              </m:r>
                                            </m:sub>
                                          </m:sSub>
                                          <m:r>
                                            <a:rPr lang="en-US" altLang="ko-KR" sz="1400" i="1">
                                              <a:latin typeface="Cambria Math" panose="02040503050406030204" pitchFamily="18" charset="0"/>
                                            </a:rPr>
                                            <m:t>𝜏</m:t>
                                          </m:r>
                                          <m:r>
                                            <a:rPr lang="en-US" altLang="ko-KR" sz="1400" i="1">
                                              <a:latin typeface="Cambria Math" panose="02040503050406030204" pitchFamily="18" charset="0"/>
                                            </a:rPr>
                                            <m:t>+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altLang="ko-KR" sz="14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altLang="ko-KR" sz="1400" i="1">
                                                  <a:latin typeface="Cambria Math" panose="02040503050406030204" pitchFamily="18" charset="0"/>
                                                </a:rPr>
                                                <m:t>𝜙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altLang="ko-KR" sz="1400" i="1">
                                                  <a:latin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</m:func>
                                  <m:r>
                                    <a:rPr lang="en-US" altLang="ko-KR" sz="14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altLang="ko-KR" sz="1400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  <m:func>
                                    <m:funcPr>
                                      <m:ctrlPr>
                                        <a:rPr lang="en-US" altLang="ko-KR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altLang="ko-KR" sz="1400">
                                          <a:latin typeface="Cambria Math" panose="02040503050406030204" pitchFamily="18" charset="0"/>
                                        </a:rPr>
                                        <m:t>sin</m:t>
                                      </m:r>
                                    </m:fName>
                                    <m:e>
                                      <m:d>
                                        <m:dPr>
                                          <m:ctrlPr>
                                            <a:rPr lang="en-US" altLang="ko-KR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altLang="ko-KR" sz="1400" i="1">
                                              <a:latin typeface="Cambria Math" panose="02040503050406030204" pitchFamily="18" charset="0"/>
                                            </a:rPr>
                                            <m:t>3</m:t>
                                          </m:r>
                                          <m:r>
                                            <a:rPr lang="en-US" altLang="ko-KR" sz="1400" i="1">
                                              <a:latin typeface="Cambria Math" panose="02040503050406030204" pitchFamily="18" charset="0"/>
                                            </a:rPr>
                                            <m:t>h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altLang="ko-KR" sz="14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altLang="ko-KR" sz="1400" i="1">
                                                  <a:latin typeface="Cambria Math" panose="02040503050406030204" pitchFamily="18" charset="0"/>
                                                </a:rPr>
                                                <m:t>𝜔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altLang="ko-KR" sz="1400" i="1">
                                                  <a:latin typeface="Cambria Math" panose="02040503050406030204" pitchFamily="18" charset="0"/>
                                                </a:rPr>
                                                <m:t>0</m:t>
                                              </m:r>
                                            </m:sub>
                                          </m:sSub>
                                          <m:r>
                                            <a:rPr lang="en-US" altLang="ko-KR" sz="1400" i="1">
                                              <a:latin typeface="Cambria Math" panose="02040503050406030204" pitchFamily="18" charset="0"/>
                                            </a:rPr>
                                            <m:t>𝜏</m:t>
                                          </m:r>
                                          <m:r>
                                            <a:rPr lang="en-US" altLang="ko-KR" sz="1400" i="1">
                                              <a:latin typeface="Cambria Math" panose="02040503050406030204" pitchFamily="18" charset="0"/>
                                            </a:rPr>
                                            <m:t>+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altLang="ko-KR" sz="14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altLang="ko-KR" sz="1400" i="1">
                                                  <a:latin typeface="Cambria Math" panose="02040503050406030204" pitchFamily="18" charset="0"/>
                                                </a:rPr>
                                                <m:t>𝜙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altLang="ko-KR" sz="1400" i="1"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</m:func>
                                  <m:r>
                                    <a:rPr lang="en-US" altLang="ko-KR" sz="14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altLang="ko-KR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ko-KR" sz="1400" i="1">
                                          <a:latin typeface="Cambria Math" panose="02040503050406030204" pitchFamily="18" charset="0"/>
                                        </a:rPr>
                                        <m:t>𝑈</m:t>
                                      </m:r>
                                    </m:e>
                                    <m:sub>
                                      <m:r>
                                        <a:rPr lang="en-US" altLang="ko-KR" sz="1400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  <m:r>
                                    <a:rPr lang="en-US" altLang="ko-KR" sz="1400" b="0" i="1" smtClean="0">
                                      <a:latin typeface="Cambria Math" panose="02040503050406030204" pitchFamily="18" charset="0"/>
                                    </a:rPr>
                                    <m:t>/</m:t>
                                  </m:r>
                                  <m:r>
                                    <a:rPr lang="en-US" altLang="ko-KR" sz="1400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</m:d>
                              <m: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e>
                          </m:nary>
                        </m:e>
                      </m:d>
                    </m:oMath>
                  </m:oMathPara>
                </a14:m>
                <a:endParaRPr lang="ko-KR" altLang="en-US" sz="1400" dirty="0"/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24836E0-E5BE-1AA8-4383-A403B58EDE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0766" y="2757976"/>
                <a:ext cx="7362467" cy="571760"/>
              </a:xfrm>
              <a:prstGeom prst="rect">
                <a:avLst/>
              </a:prstGeom>
              <a:blipFill>
                <a:blip r:embed="rId2"/>
                <a:stretch>
                  <a:fillRect t="-146809" b="-21595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6DDE25D-9324-FB85-5FCA-1CDCE6D84103}"/>
                  </a:ext>
                </a:extLst>
              </p:cNvPr>
              <p:cNvSpPr txBox="1"/>
              <p:nvPr/>
            </p:nvSpPr>
            <p:spPr>
              <a:xfrm>
                <a:off x="890766" y="1952095"/>
                <a:ext cx="7362467" cy="54700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sz="140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𝜏</m:t>
                          </m:r>
                        </m:num>
                        <m:den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altLang="ko-KR" sz="1400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altLang="ko-KR" sz="1400" b="0" i="1" smtClean="0">
                          <a:latin typeface="Cambria Math" panose="02040503050406030204" pitchFamily="18" charset="0"/>
                        </a:rPr>
                        <m:t>𝜂𝛿</m:t>
                      </m:r>
                      <m:r>
                        <a:rPr lang="en-US" altLang="ko-KR" sz="1400" b="0" i="1" smtClean="0">
                          <a:latin typeface="Cambria Math" panose="02040503050406030204" pitchFamily="18" charset="0"/>
                        </a:rPr>
                        <m:t>,  </m:t>
                      </m:r>
                      <m:f>
                        <m:fPr>
                          <m:ctrlP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𝛿</m:t>
                          </m:r>
                        </m:num>
                        <m:den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altLang="ko-KR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𝑒𝑉</m:t>
                          </m:r>
                          <m:d>
                            <m:dPr>
                              <m:ctrlP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e>
                          </m:d>
                        </m:num>
                        <m:den>
                          <m:sSub>
                            <m:sSubPr>
                              <m:ctrlP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r>
                        <a:rPr lang="en-US" altLang="ko-KR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  <m:d>
                            <m:dPr>
                              <m:ctrlP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ko-KR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1400" i="1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altLang="ko-KR" sz="1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func>
                                <m:funcPr>
                                  <m:ctrlPr>
                                    <a:rPr lang="en-US" altLang="ko-KR" sz="14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altLang="ko-KR" sz="1400"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altLang="ko-KR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ko-KR" sz="1400" i="1">
                                          <a:latin typeface="Cambria Math" panose="02040503050406030204" pitchFamily="18" charset="0"/>
                                        </a:rPr>
                                        <m:t>h</m:t>
                                      </m:r>
                                      <m:sSub>
                                        <m:sSubPr>
                                          <m:ctrlPr>
                                            <a:rPr lang="en-US" altLang="ko-KR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ko-KR" sz="1400" i="1">
                                              <a:latin typeface="Cambria Math" panose="02040503050406030204" pitchFamily="18" charset="0"/>
                                            </a:rPr>
                                            <m:t>𝜔</m:t>
                                          </m:r>
                                        </m:e>
                                        <m:sub>
                                          <m:r>
                                            <a:rPr lang="en-US" altLang="ko-KR" sz="1400" i="1"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sub>
                                      </m:sSub>
                                      <m:r>
                                        <a:rPr lang="en-US" altLang="ko-KR" sz="1400" i="1">
                                          <a:latin typeface="Cambria Math" panose="02040503050406030204" pitchFamily="18" charset="0"/>
                                        </a:rPr>
                                        <m:t>𝜏</m:t>
                                      </m:r>
                                      <m:r>
                                        <a:rPr lang="en-US" altLang="ko-KR" sz="1400" i="1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sSub>
                                        <m:sSubPr>
                                          <m:ctrlPr>
                                            <a:rPr lang="en-US" altLang="ko-KR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ko-KR" sz="1400" i="1">
                                              <a:latin typeface="Cambria Math" panose="02040503050406030204" pitchFamily="18" charset="0"/>
                                            </a:rPr>
                                            <m:t>𝜙</m:t>
                                          </m:r>
                                        </m:e>
                                        <m:sub>
                                          <m:r>
                                            <a:rPr lang="en-US" altLang="ko-KR" sz="1400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func>
                              <m: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altLang="ko-KR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1400" i="1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altLang="ko-KR" sz="1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func>
                                <m:funcPr>
                                  <m:ctrlPr>
                                    <a:rPr lang="en-US" altLang="ko-KR" sz="14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altLang="ko-KR" sz="1400"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altLang="ko-KR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ko-KR" sz="1400" i="1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  <m:r>
                                        <a:rPr lang="en-US" altLang="ko-KR" sz="1400" i="1">
                                          <a:latin typeface="Cambria Math" panose="02040503050406030204" pitchFamily="18" charset="0"/>
                                        </a:rPr>
                                        <m:t>h</m:t>
                                      </m:r>
                                      <m:sSub>
                                        <m:sSubPr>
                                          <m:ctrlPr>
                                            <a:rPr lang="en-US" altLang="ko-KR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ko-KR" sz="1400" i="1">
                                              <a:latin typeface="Cambria Math" panose="02040503050406030204" pitchFamily="18" charset="0"/>
                                            </a:rPr>
                                            <m:t>𝜔</m:t>
                                          </m:r>
                                        </m:e>
                                        <m:sub>
                                          <m:r>
                                            <a:rPr lang="en-US" altLang="ko-KR" sz="1400" i="1"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sub>
                                      </m:sSub>
                                      <m:r>
                                        <a:rPr lang="en-US" altLang="ko-KR" sz="1400" i="1">
                                          <a:latin typeface="Cambria Math" panose="02040503050406030204" pitchFamily="18" charset="0"/>
                                        </a:rPr>
                                        <m:t>𝜏</m:t>
                                      </m:r>
                                      <m:r>
                                        <a:rPr lang="en-US" altLang="ko-KR" sz="1400" i="1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sSub>
                                        <m:sSubPr>
                                          <m:ctrlPr>
                                            <a:rPr lang="en-US" altLang="ko-KR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ko-KR" sz="1400" i="1">
                                              <a:latin typeface="Cambria Math" panose="02040503050406030204" pitchFamily="18" charset="0"/>
                                            </a:rPr>
                                            <m:t>𝜙</m:t>
                                          </m:r>
                                        </m:e>
                                        <m:sub>
                                          <m:r>
                                            <a:rPr lang="en-US" altLang="ko-KR" sz="1400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func>
                              <m:r>
                                <a:rPr lang="en-US" altLang="ko-KR" sz="1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altLang="ko-KR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1400" i="1">
                                      <a:latin typeface="Cambria Math" panose="02040503050406030204" pitchFamily="18" charset="0"/>
                                    </a:rPr>
                                    <m:t>𝑈</m:t>
                                  </m:r>
                                </m:e>
                                <m:sub>
                                  <m:r>
                                    <a:rPr lang="en-US" altLang="ko-KR" sz="1400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</m:d>
                        </m:num>
                        <m:den>
                          <m:sSub>
                            <m:sSubPr>
                              <m:ctrlP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ko-KR" altLang="en-US" sz="1400" dirty="0"/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6DDE25D-9324-FB85-5FCA-1CDCE6D841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0766" y="1952095"/>
                <a:ext cx="7362467" cy="54700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BB37785-106C-7550-EF81-C04D5391C6DD}"/>
                  </a:ext>
                </a:extLst>
              </p:cNvPr>
              <p:cNvSpPr txBox="1"/>
              <p:nvPr/>
            </p:nvSpPr>
            <p:spPr>
              <a:xfrm>
                <a:off x="602369" y="3572529"/>
                <a:ext cx="7741531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ko-KR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distribution function </a:t>
                </a:r>
                <a14:m>
                  <m:oMath xmlns:m="http://schemas.openxmlformats.org/officeDocument/2006/math">
                    <m:r>
                      <a:rPr lang="en-US" altLang="ko-KR" sz="1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𝜓</m:t>
                    </m:r>
                    <m:d>
                      <m:dPr>
                        <m:ctrlPr>
                          <a:rPr lang="en-US" altLang="ko-KR" sz="1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ko-KR" sz="1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𝜏</m:t>
                        </m:r>
                        <m:r>
                          <a:rPr lang="en-US" altLang="ko-KR" sz="1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altLang="ko-KR" sz="1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𝛿</m:t>
                        </m:r>
                      </m:e>
                    </m:d>
                  </m:oMath>
                </a14:m>
                <a:r>
                  <a:rPr lang="en-US" altLang="ko-KR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expressed as follows by the Vlasov equation. </a:t>
                </a:r>
              </a:p>
              <a:p>
                <a:endParaRPr lang="en-US" altLang="ko-KR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altLang="ko-KR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BB37785-106C-7550-EF81-C04D5391C6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369" y="3572529"/>
                <a:ext cx="7741531" cy="738664"/>
              </a:xfrm>
              <a:prstGeom prst="rect">
                <a:avLst/>
              </a:prstGeom>
              <a:blipFill>
                <a:blip r:embed="rId4"/>
                <a:stretch>
                  <a:fillRect l="-157" t="-1653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B083E4B-C845-B0EF-93ED-A125341C68C3}"/>
                  </a:ext>
                </a:extLst>
              </p:cNvPr>
              <p:cNvSpPr txBox="1"/>
              <p:nvPr/>
            </p:nvSpPr>
            <p:spPr>
              <a:xfrm>
                <a:off x="218671" y="3967830"/>
                <a:ext cx="8706655" cy="5079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1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𝜓</m:t>
                      </m:r>
                      <m:d>
                        <m:dPr>
                          <m:ctrlPr>
                            <a:rPr lang="en-US" altLang="ko-KR" sz="1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𝜏</m:t>
                          </m:r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𝛿</m:t>
                          </m:r>
                        </m:e>
                      </m:d>
                      <m:r>
                        <a:rPr lang="en-US" altLang="ko-KR" sz="1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→</m:t>
                      </m:r>
                      <m:r>
                        <m:rPr>
                          <m:sty m:val="p"/>
                        </m:rPr>
                        <a:rPr lang="en-US" altLang="ko-KR" sz="1400" b="0" i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function</m:t>
                      </m:r>
                      <m:r>
                        <a:rPr lang="en-US" altLang="ko-KR" sz="1400" b="0" i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ko-KR" sz="1400" b="0" i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of</m:t>
                      </m:r>
                      <m:r>
                        <a:rPr lang="en-US" altLang="ko-KR" sz="1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altLang="ko-KR" sz="1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ℋ</m:t>
                      </m:r>
                      <m:d>
                        <m:dPr>
                          <m:ctrlPr>
                            <a:rPr lang="en-US" altLang="ko-KR" sz="1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𝜏</m:t>
                          </m:r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𝛿</m:t>
                          </m:r>
                        </m:e>
                      </m:d>
                      <m:r>
                        <a:rPr lang="en-US" altLang="ko-KR" sz="1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→</m:t>
                      </m:r>
                      <m:sSub>
                        <m:sSubPr>
                          <m:ctrlPr>
                            <a:rPr lang="en-US" altLang="ko-KR" sz="1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𝜓</m:t>
                          </m:r>
                        </m:e>
                        <m:sub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0</m:t>
                          </m:r>
                        </m:sub>
                      </m:sSub>
                      <m:sSup>
                        <m:sSupPr>
                          <m:ctrlPr>
                            <a:rPr lang="en-US" altLang="ko-KR" sz="1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altLang="ko-KR" sz="1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altLang="ko-KR" sz="14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ko-KR" sz="14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𝛿</m:t>
                                  </m:r>
                                </m:e>
                                <m:sup>
                                  <m:r>
                                    <a:rPr lang="en-US" altLang="ko-KR" sz="14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altLang="ko-KR" sz="1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  <m:sSubSup>
                                <m:sSubSupPr>
                                  <m:ctrlPr>
                                    <a:rPr lang="en-US" altLang="ko-KR" sz="14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ko-KR" sz="14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altLang="ko-KR" sz="14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𝛿</m:t>
                                  </m:r>
                                </m:sub>
                                <m:sup>
                                  <m:r>
                                    <a:rPr lang="en-US" altLang="ko-KR" sz="14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den>
                          </m:f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altLang="ko-KR" sz="1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ko-KR" sz="1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𝑒</m:t>
                              </m:r>
                              <m:sSub>
                                <m:sSubPr>
                                  <m:ctrlPr>
                                    <a:rPr lang="en-US" altLang="ko-KR" sz="14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14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altLang="ko-KR" sz="14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altLang="ko-KR" sz="1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  <m:r>
                                <a:rPr lang="en-US" altLang="ko-KR" sz="1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𝜋</m:t>
                              </m:r>
                              <m:sSub>
                                <m:sSubPr>
                                  <m:ctrlPr>
                                    <a:rPr lang="en-US" altLang="ko-KR" sz="14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14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n-US" altLang="ko-KR" sz="14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altLang="ko-KR" sz="1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𝜂</m:t>
                              </m:r>
                              <m:sSubSup>
                                <m:sSubSupPr>
                                  <m:ctrlPr>
                                    <a:rPr lang="en-US" altLang="ko-KR" sz="14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ko-KR" sz="14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altLang="ko-KR" sz="14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𝛿</m:t>
                                  </m:r>
                                </m:sub>
                                <m:sup>
                                  <m:r>
                                    <a:rPr lang="en-US" altLang="ko-KR" sz="14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den>
                          </m:f>
                          <m:d>
                            <m:dPr>
                              <m:begChr m:val="["/>
                              <m:endChr m:val="]"/>
                              <m:ctrlPr>
                                <a:rPr lang="en-US" altLang="ko-KR" sz="1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nary>
                                <m:naryPr>
                                  <m:ctrlPr>
                                    <a:rPr lang="en-US" altLang="ko-KR" sz="1400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altLang="ko-KR" sz="1400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  <m:sup>
                                  <m:r>
                                    <a:rPr lang="en-US" altLang="ko-KR" sz="1400" i="1">
                                      <a:latin typeface="Cambria Math" panose="02040503050406030204" pitchFamily="18" charset="0"/>
                                    </a:rPr>
                                    <m:t>𝜏</m:t>
                                  </m:r>
                                </m:sup>
                                <m:e>
                                  <m:d>
                                    <m:dPr>
                                      <m:ctrlPr>
                                        <a:rPr lang="en-US" altLang="ko-KR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unc>
                                        <m:funcPr>
                                          <m:ctrlPr>
                                            <a:rPr lang="en-US" altLang="ko-KR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uncPr>
                                        <m:fNam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altLang="ko-KR" sz="1400">
                                              <a:latin typeface="Cambria Math" panose="02040503050406030204" pitchFamily="18" charset="0"/>
                                            </a:rPr>
                                            <m:t>sin</m:t>
                                          </m:r>
                                        </m:fName>
                                        <m:e>
                                          <m:d>
                                            <m:dPr>
                                              <m:ctrlPr>
                                                <a:rPr lang="en-US" altLang="ko-KR" sz="14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altLang="ko-KR" sz="1400" i="1">
                                                  <a:latin typeface="Cambria Math" panose="02040503050406030204" pitchFamily="18" charset="0"/>
                                                </a:rPr>
                                                <m:t>h</m:t>
                                              </m:r>
                                              <m:sSub>
                                                <m:sSubPr>
                                                  <m:ctrlPr>
                                                    <a:rPr lang="en-US" altLang="ko-KR" sz="140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altLang="ko-KR" sz="1400" i="1">
                                                      <a:latin typeface="Cambria Math" panose="02040503050406030204" pitchFamily="18" charset="0"/>
                                                    </a:rPr>
                                                    <m:t>𝜔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altLang="ko-KR" sz="1400" i="1">
                                                      <a:latin typeface="Cambria Math" panose="02040503050406030204" pitchFamily="18" charset="0"/>
                                                    </a:rPr>
                                                    <m:t>0</m:t>
                                                  </m:r>
                                                </m:sub>
                                              </m:sSub>
                                              <m:r>
                                                <a:rPr lang="en-US" altLang="ko-KR" sz="1400" i="1">
                                                  <a:latin typeface="Cambria Math" panose="02040503050406030204" pitchFamily="18" charset="0"/>
                                                </a:rPr>
                                                <m:t>𝜏</m:t>
                                              </m:r>
                                              <m:r>
                                                <a:rPr lang="en-US" altLang="ko-KR" sz="1400" i="1">
                                                  <a:latin typeface="Cambria Math" panose="02040503050406030204" pitchFamily="18" charset="0"/>
                                                </a:rPr>
                                                <m:t>+</m:t>
                                              </m:r>
                                              <m:sSub>
                                                <m:sSubPr>
                                                  <m:ctrlPr>
                                                    <a:rPr lang="en-US" altLang="ko-KR" sz="140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altLang="ko-KR" sz="1400" i="1">
                                                      <a:latin typeface="Cambria Math" panose="02040503050406030204" pitchFamily="18" charset="0"/>
                                                    </a:rPr>
                                                    <m:t>𝜙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altLang="ko-KR" sz="1400" i="1">
                                                      <a:latin typeface="Cambria Math" panose="02040503050406030204" pitchFamily="18" charset="0"/>
                                                    </a:rPr>
                                                    <m:t>1</m:t>
                                                  </m:r>
                                                </m:sub>
                                              </m:sSub>
                                            </m:e>
                                          </m:d>
                                        </m:e>
                                      </m:func>
                                      <m:r>
                                        <a:rPr lang="en-US" altLang="ko-KR" sz="1400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altLang="ko-KR" sz="1400" i="1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  <m:func>
                                        <m:funcPr>
                                          <m:ctrlPr>
                                            <a:rPr lang="en-US" altLang="ko-KR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uncPr>
                                        <m:fNam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altLang="ko-KR" sz="1400">
                                              <a:latin typeface="Cambria Math" panose="02040503050406030204" pitchFamily="18" charset="0"/>
                                            </a:rPr>
                                            <m:t>sin</m:t>
                                          </m:r>
                                        </m:fName>
                                        <m:e>
                                          <m:d>
                                            <m:dPr>
                                              <m:ctrlPr>
                                                <a:rPr lang="en-US" altLang="ko-KR" sz="14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altLang="ko-KR" sz="1400" i="1">
                                                  <a:latin typeface="Cambria Math" panose="02040503050406030204" pitchFamily="18" charset="0"/>
                                                </a:rPr>
                                                <m:t>3</m:t>
                                              </m:r>
                                              <m:r>
                                                <a:rPr lang="en-US" altLang="ko-KR" sz="1400" i="1">
                                                  <a:latin typeface="Cambria Math" panose="02040503050406030204" pitchFamily="18" charset="0"/>
                                                </a:rPr>
                                                <m:t>h</m:t>
                                              </m:r>
                                              <m:sSub>
                                                <m:sSubPr>
                                                  <m:ctrlPr>
                                                    <a:rPr lang="en-US" altLang="ko-KR" sz="140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altLang="ko-KR" sz="1400" i="1">
                                                      <a:latin typeface="Cambria Math" panose="02040503050406030204" pitchFamily="18" charset="0"/>
                                                    </a:rPr>
                                                    <m:t>𝜔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altLang="ko-KR" sz="1400" i="1">
                                                      <a:latin typeface="Cambria Math" panose="02040503050406030204" pitchFamily="18" charset="0"/>
                                                    </a:rPr>
                                                    <m:t>0</m:t>
                                                  </m:r>
                                                </m:sub>
                                              </m:sSub>
                                              <m:r>
                                                <a:rPr lang="en-US" altLang="ko-KR" sz="1400" i="1">
                                                  <a:latin typeface="Cambria Math" panose="02040503050406030204" pitchFamily="18" charset="0"/>
                                                </a:rPr>
                                                <m:t>𝜏</m:t>
                                              </m:r>
                                              <m:r>
                                                <a:rPr lang="en-US" altLang="ko-KR" sz="1400" i="1">
                                                  <a:latin typeface="Cambria Math" panose="02040503050406030204" pitchFamily="18" charset="0"/>
                                                </a:rPr>
                                                <m:t>+</m:t>
                                              </m:r>
                                              <m:sSub>
                                                <m:sSubPr>
                                                  <m:ctrlPr>
                                                    <a:rPr lang="en-US" altLang="ko-KR" sz="140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altLang="ko-KR" sz="1400" i="1">
                                                      <a:latin typeface="Cambria Math" panose="02040503050406030204" pitchFamily="18" charset="0"/>
                                                    </a:rPr>
                                                    <m:t>𝜙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altLang="ko-KR" sz="1400" i="1">
                                                      <a:latin typeface="Cambria Math" panose="02040503050406030204" pitchFamily="18" charset="0"/>
                                                    </a:rPr>
                                                    <m:t>2</m:t>
                                                  </m:r>
                                                </m:sub>
                                              </m:sSub>
                                            </m:e>
                                          </m:d>
                                        </m:e>
                                      </m:func>
                                      <m:r>
                                        <a:rPr lang="en-US" altLang="ko-KR" sz="1400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US" altLang="ko-KR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ko-KR" sz="1400" i="1">
                                              <a:latin typeface="Cambria Math" panose="02040503050406030204" pitchFamily="18" charset="0"/>
                                            </a:rPr>
                                            <m:t>𝑈</m:t>
                                          </m:r>
                                        </m:e>
                                        <m:sub>
                                          <m:r>
                                            <a:rPr lang="en-US" altLang="ko-KR" sz="1400" i="1"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sub>
                                      </m:sSub>
                                      <m:r>
                                        <a:rPr lang="en-US" altLang="ko-KR" sz="1400" b="0" i="1" smtClean="0">
                                          <a:latin typeface="Cambria Math" panose="02040503050406030204" pitchFamily="18" charset="0"/>
                                        </a:rPr>
                                        <m:t>/</m:t>
                                      </m:r>
                                      <m:r>
                                        <a:rPr lang="en-US" altLang="ko-KR" sz="1400" b="0" i="1" smtClean="0"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</m:e>
                                  </m:d>
                                  <m:r>
                                    <a:rPr lang="en-US" altLang="ko-KR" sz="1400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  <m:r>
                                    <a:rPr lang="en-US" altLang="ko-KR" sz="1400" i="1">
                                      <a:latin typeface="Cambria Math" panose="02040503050406030204" pitchFamily="18" charset="0"/>
                                    </a:rPr>
                                    <m:t>𝜏</m:t>
                                  </m:r>
                                </m:e>
                              </m:nary>
                            </m:e>
                          </m:d>
                        </m:sup>
                      </m:sSup>
                    </m:oMath>
                  </m:oMathPara>
                </a14:m>
                <a:endParaRPr lang="ko-KR" altLang="en-US" sz="1400" dirty="0"/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B083E4B-C845-B0EF-93ED-A125341C68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671" y="3967830"/>
                <a:ext cx="8706655" cy="50796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8906E6C-58AB-008A-CE85-8F4527880487}"/>
                  </a:ext>
                </a:extLst>
              </p:cNvPr>
              <p:cNvSpPr txBox="1"/>
              <p:nvPr/>
            </p:nvSpPr>
            <p:spPr>
              <a:xfrm>
                <a:off x="890766" y="4657131"/>
                <a:ext cx="7384373" cy="47801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1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𝜌</m:t>
                      </m:r>
                      <m:d>
                        <m:dPr>
                          <m:ctrlPr>
                            <a:rPr lang="en-US" altLang="ko-KR" sz="1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𝜏</m:t>
                          </m:r>
                        </m:e>
                      </m:d>
                      <m:r>
                        <a:rPr lang="en-US" altLang="ko-KR" sz="1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→</m:t>
                      </m:r>
                      <m:sSub>
                        <m:sSubPr>
                          <m:ctrlPr>
                            <a:rPr lang="en-US" altLang="ko-KR" sz="1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0</m:t>
                          </m:r>
                        </m:sub>
                      </m:sSub>
                      <m:sSup>
                        <m:sSupPr>
                          <m:ctrlPr>
                            <a:rPr lang="en-US" altLang="ko-KR" sz="1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𝑒</m:t>
                          </m:r>
                        </m:e>
                        <m:sup>
                          <m:f>
                            <m:fPr>
                              <m:ctrlPr>
                                <a:rPr lang="en-US" altLang="ko-KR" sz="1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ko-KR" sz="1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𝑒</m:t>
                              </m:r>
                              <m:sSub>
                                <m:sSubPr>
                                  <m:ctrlPr>
                                    <a:rPr lang="en-US" altLang="ko-KR" sz="14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14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altLang="ko-KR" sz="14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altLang="ko-KR" sz="1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  <m:r>
                                <a:rPr lang="en-US" altLang="ko-KR" sz="1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𝜋</m:t>
                              </m:r>
                              <m:sSub>
                                <m:sSubPr>
                                  <m:ctrlPr>
                                    <a:rPr lang="en-US" altLang="ko-KR" sz="14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14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n-US" altLang="ko-KR" sz="14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altLang="ko-KR" sz="1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𝜂</m:t>
                              </m:r>
                              <m:sSubSup>
                                <m:sSubSupPr>
                                  <m:ctrlPr>
                                    <a:rPr lang="en-US" altLang="ko-KR" sz="14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ko-KR" sz="14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altLang="ko-KR" sz="14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𝛿</m:t>
                                  </m:r>
                                </m:sub>
                                <m:sup>
                                  <m:r>
                                    <a:rPr lang="en-US" altLang="ko-KR" sz="14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den>
                          </m:f>
                          <m:d>
                            <m:dPr>
                              <m:begChr m:val="["/>
                              <m:endChr m:val="]"/>
                              <m:ctrlPr>
                                <a:rPr lang="en-US" altLang="ko-KR" sz="1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nary>
                                <m:naryPr>
                                  <m:ctrlPr>
                                    <a:rPr lang="en-US" altLang="ko-KR" sz="1400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altLang="ko-KR" sz="1400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  <m:sup>
                                  <m:r>
                                    <a:rPr lang="en-US" altLang="ko-KR" sz="1400" i="1">
                                      <a:latin typeface="Cambria Math" panose="02040503050406030204" pitchFamily="18" charset="0"/>
                                    </a:rPr>
                                    <m:t>𝜏</m:t>
                                  </m:r>
                                </m:sup>
                                <m:e>
                                  <m:d>
                                    <m:dPr>
                                      <m:ctrlPr>
                                        <a:rPr lang="en-US" altLang="ko-KR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unc>
                                        <m:funcPr>
                                          <m:ctrlPr>
                                            <a:rPr lang="en-US" altLang="ko-KR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uncPr>
                                        <m:fNam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altLang="ko-KR" sz="1400">
                                              <a:latin typeface="Cambria Math" panose="02040503050406030204" pitchFamily="18" charset="0"/>
                                            </a:rPr>
                                            <m:t>sin</m:t>
                                          </m:r>
                                        </m:fName>
                                        <m:e>
                                          <m:d>
                                            <m:dPr>
                                              <m:ctrlPr>
                                                <a:rPr lang="en-US" altLang="ko-KR" sz="14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altLang="ko-KR" sz="1400" i="1">
                                                  <a:latin typeface="Cambria Math" panose="02040503050406030204" pitchFamily="18" charset="0"/>
                                                </a:rPr>
                                                <m:t>h</m:t>
                                              </m:r>
                                              <m:sSub>
                                                <m:sSubPr>
                                                  <m:ctrlPr>
                                                    <a:rPr lang="en-US" altLang="ko-KR" sz="140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altLang="ko-KR" sz="1400" i="1">
                                                      <a:latin typeface="Cambria Math" panose="02040503050406030204" pitchFamily="18" charset="0"/>
                                                    </a:rPr>
                                                    <m:t>𝜔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altLang="ko-KR" sz="1400" i="1">
                                                      <a:latin typeface="Cambria Math" panose="02040503050406030204" pitchFamily="18" charset="0"/>
                                                    </a:rPr>
                                                    <m:t>0</m:t>
                                                  </m:r>
                                                </m:sub>
                                              </m:sSub>
                                              <m:r>
                                                <a:rPr lang="en-US" altLang="ko-KR" sz="1400" i="1">
                                                  <a:latin typeface="Cambria Math" panose="02040503050406030204" pitchFamily="18" charset="0"/>
                                                </a:rPr>
                                                <m:t>𝜏</m:t>
                                              </m:r>
                                              <m:r>
                                                <a:rPr lang="en-US" altLang="ko-KR" sz="1400" i="1">
                                                  <a:latin typeface="Cambria Math" panose="02040503050406030204" pitchFamily="18" charset="0"/>
                                                </a:rPr>
                                                <m:t>+</m:t>
                                              </m:r>
                                              <m:sSub>
                                                <m:sSubPr>
                                                  <m:ctrlPr>
                                                    <a:rPr lang="en-US" altLang="ko-KR" sz="140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altLang="ko-KR" sz="1400" i="1">
                                                      <a:latin typeface="Cambria Math" panose="02040503050406030204" pitchFamily="18" charset="0"/>
                                                    </a:rPr>
                                                    <m:t>𝜙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altLang="ko-KR" sz="1400" i="1">
                                                      <a:latin typeface="Cambria Math" panose="02040503050406030204" pitchFamily="18" charset="0"/>
                                                    </a:rPr>
                                                    <m:t>1</m:t>
                                                  </m:r>
                                                </m:sub>
                                              </m:sSub>
                                            </m:e>
                                          </m:d>
                                        </m:e>
                                      </m:func>
                                      <m:r>
                                        <a:rPr lang="en-US" altLang="ko-KR" sz="1400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altLang="ko-KR" sz="1400" i="1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  <m:func>
                                        <m:funcPr>
                                          <m:ctrlPr>
                                            <a:rPr lang="en-US" altLang="ko-KR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uncPr>
                                        <m:fNam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altLang="ko-KR" sz="1400">
                                              <a:latin typeface="Cambria Math" panose="02040503050406030204" pitchFamily="18" charset="0"/>
                                            </a:rPr>
                                            <m:t>sin</m:t>
                                          </m:r>
                                        </m:fName>
                                        <m:e>
                                          <m:d>
                                            <m:dPr>
                                              <m:ctrlPr>
                                                <a:rPr lang="en-US" altLang="ko-KR" sz="14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altLang="ko-KR" sz="1400" i="1">
                                                  <a:latin typeface="Cambria Math" panose="02040503050406030204" pitchFamily="18" charset="0"/>
                                                </a:rPr>
                                                <m:t>3</m:t>
                                              </m:r>
                                              <m:r>
                                                <a:rPr lang="en-US" altLang="ko-KR" sz="1400" i="1">
                                                  <a:latin typeface="Cambria Math" panose="02040503050406030204" pitchFamily="18" charset="0"/>
                                                </a:rPr>
                                                <m:t>h</m:t>
                                              </m:r>
                                              <m:sSub>
                                                <m:sSubPr>
                                                  <m:ctrlPr>
                                                    <a:rPr lang="en-US" altLang="ko-KR" sz="140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altLang="ko-KR" sz="1400" i="1">
                                                      <a:latin typeface="Cambria Math" panose="02040503050406030204" pitchFamily="18" charset="0"/>
                                                    </a:rPr>
                                                    <m:t>𝜔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altLang="ko-KR" sz="1400" i="1">
                                                      <a:latin typeface="Cambria Math" panose="02040503050406030204" pitchFamily="18" charset="0"/>
                                                    </a:rPr>
                                                    <m:t>0</m:t>
                                                  </m:r>
                                                </m:sub>
                                              </m:sSub>
                                              <m:r>
                                                <a:rPr lang="en-US" altLang="ko-KR" sz="1400" i="1">
                                                  <a:latin typeface="Cambria Math" panose="02040503050406030204" pitchFamily="18" charset="0"/>
                                                </a:rPr>
                                                <m:t>𝜏</m:t>
                                              </m:r>
                                              <m:r>
                                                <a:rPr lang="en-US" altLang="ko-KR" sz="1400" i="1">
                                                  <a:latin typeface="Cambria Math" panose="02040503050406030204" pitchFamily="18" charset="0"/>
                                                </a:rPr>
                                                <m:t>+</m:t>
                                              </m:r>
                                              <m:sSub>
                                                <m:sSubPr>
                                                  <m:ctrlPr>
                                                    <a:rPr lang="en-US" altLang="ko-KR" sz="140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altLang="ko-KR" sz="1400" i="1">
                                                      <a:latin typeface="Cambria Math" panose="02040503050406030204" pitchFamily="18" charset="0"/>
                                                    </a:rPr>
                                                    <m:t>𝜙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altLang="ko-KR" sz="1400" i="1">
                                                      <a:latin typeface="Cambria Math" panose="02040503050406030204" pitchFamily="18" charset="0"/>
                                                    </a:rPr>
                                                    <m:t>2</m:t>
                                                  </m:r>
                                                </m:sub>
                                              </m:sSub>
                                            </m:e>
                                          </m:d>
                                        </m:e>
                                      </m:func>
                                      <m:r>
                                        <a:rPr lang="en-US" altLang="ko-KR" sz="1400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US" altLang="ko-KR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ko-KR" sz="1400" i="1">
                                              <a:latin typeface="Cambria Math" panose="02040503050406030204" pitchFamily="18" charset="0"/>
                                            </a:rPr>
                                            <m:t>𝑈</m:t>
                                          </m:r>
                                        </m:e>
                                        <m:sub>
                                          <m:r>
                                            <a:rPr lang="en-US" altLang="ko-KR" sz="1400" i="1"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sub>
                                      </m:sSub>
                                      <m:r>
                                        <a:rPr lang="en-US" altLang="ko-KR" sz="1400" b="0" i="1" smtClean="0">
                                          <a:latin typeface="Cambria Math" panose="02040503050406030204" pitchFamily="18" charset="0"/>
                                        </a:rPr>
                                        <m:t>/</m:t>
                                      </m:r>
                                      <m:r>
                                        <a:rPr lang="en-US" altLang="ko-KR" sz="1400" b="0" i="1" smtClean="0"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</m:e>
                                  </m:d>
                                  <m:r>
                                    <a:rPr lang="en-US" altLang="ko-KR" sz="1400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  <m:r>
                                    <a:rPr lang="en-US" altLang="ko-KR" sz="1400" i="1">
                                      <a:latin typeface="Cambria Math" panose="02040503050406030204" pitchFamily="18" charset="0"/>
                                    </a:rPr>
                                    <m:t>𝜏</m:t>
                                  </m:r>
                                </m:e>
                              </m:nary>
                            </m:e>
                          </m:d>
                        </m:sup>
                      </m:sSup>
                    </m:oMath>
                  </m:oMathPara>
                </a14:m>
                <a:endParaRPr lang="ko-KR" altLang="en-US" sz="1400" dirty="0"/>
              </a:p>
            </p:txBody>
          </p:sp>
        </mc:Choice>
        <mc:Fallback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8906E6C-58AB-008A-CE85-8F45278804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0766" y="4657131"/>
                <a:ext cx="7384373" cy="47801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FB715B6-3472-6E95-21AB-4B2B2A5E4EF7}"/>
                  </a:ext>
                </a:extLst>
              </p:cNvPr>
              <p:cNvSpPr txBox="1"/>
              <p:nvPr/>
            </p:nvSpPr>
            <p:spPr>
              <a:xfrm>
                <a:off x="879811" y="5241147"/>
                <a:ext cx="7384373" cy="108209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  <m:sup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altLang="ko-KR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e>
                            <m:sup>
                              <m: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altLang="ko-KR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trlP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  <m:t>−∞</m:t>
                              </m:r>
                            </m:sub>
                            <m:sup>
                              <m: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  <m:t>∞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en-US" altLang="ko-KR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ko-KR" sz="1400" b="0" i="1" smtClean="0">
                                      <a:latin typeface="Cambria Math" panose="02040503050406030204" pitchFamily="18" charset="0"/>
                                    </a:rPr>
                                    <m:t>𝜏</m:t>
                                  </m:r>
                                </m:e>
                                <m:sup>
                                  <m:r>
                                    <a:rPr lang="en-US" altLang="ko-KR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func>
                                <m:funcPr>
                                  <m:ctrlPr>
                                    <a:rPr lang="en-US" altLang="ko-KR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altLang="ko-KR" sz="1400" b="0" i="0" smtClean="0">
                                      <a:latin typeface="Cambria Math" panose="02040503050406030204" pitchFamily="18" charset="0"/>
                                    </a:rPr>
                                    <m:t>exp</m:t>
                                  </m:r>
                                </m:fName>
                                <m:e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altLang="ko-KR" sz="1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US" altLang="ko-KR" sz="1400" i="1"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altLang="ko-KR" sz="1400" i="1"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  <m:t>𝑒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altLang="ko-KR" sz="1400" i="1">
                                                  <a:latin typeface="Cambria Math" panose="02040503050406030204" pitchFamily="18" charset="0"/>
                                                  <a:cs typeface="Times New Roman" panose="020206030504050203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altLang="ko-KR" sz="1400" i="1">
                                                  <a:latin typeface="Cambria Math" panose="02040503050406030204" pitchFamily="18" charset="0"/>
                                                  <a:cs typeface="Times New Roman" panose="02020603050405020304" pitchFamily="18" charset="0"/>
                                                </a:rPr>
                                                <m:t>𝑉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altLang="ko-KR" sz="1400" i="1">
                                                  <a:latin typeface="Cambria Math" panose="02040503050406030204" pitchFamily="18" charset="0"/>
                                                  <a:cs typeface="Times New Roman" panose="02020603050405020304" pitchFamily="18" charset="0"/>
                                                </a:rPr>
                                                <m:t>1</m:t>
                                              </m:r>
                                            </m:sub>
                                          </m:sSub>
                                        </m:num>
                                        <m:den>
                                          <m:r>
                                            <a:rPr lang="en-US" altLang="ko-KR" sz="1400" i="1"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  <m:t>2</m:t>
                                          </m:r>
                                          <m:r>
                                            <a:rPr lang="en-US" altLang="ko-KR" sz="1400" i="1"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  <m:t>𝜋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altLang="ko-KR" sz="1400" i="1">
                                                  <a:latin typeface="Cambria Math" panose="02040503050406030204" pitchFamily="18" charset="0"/>
                                                  <a:cs typeface="Times New Roman" panose="020206030504050203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altLang="ko-KR" sz="1400" i="1">
                                                  <a:latin typeface="Cambria Math" panose="02040503050406030204" pitchFamily="18" charset="0"/>
                                                  <a:cs typeface="Times New Roman" panose="02020603050405020304" pitchFamily="18" charset="0"/>
                                                </a:rPr>
                                                <m:t>𝐸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altLang="ko-KR" sz="1400" i="1">
                                                  <a:latin typeface="Cambria Math" panose="02040503050406030204" pitchFamily="18" charset="0"/>
                                                  <a:cs typeface="Times New Roman" panose="02020603050405020304" pitchFamily="18" charset="0"/>
                                                </a:rPr>
                                                <m:t>0</m:t>
                                              </m:r>
                                            </m:sub>
                                          </m:sSub>
                                          <m:r>
                                            <a:rPr lang="en-US" altLang="ko-KR" sz="1400" i="1"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  <m:t>𝜂</m:t>
                                          </m:r>
                                          <m:sSubSup>
                                            <m:sSubSupPr>
                                              <m:ctrlPr>
                                                <a:rPr lang="en-US" altLang="ko-KR" sz="1400" i="1">
                                                  <a:latin typeface="Cambria Math" panose="02040503050406030204" pitchFamily="18" charset="0"/>
                                                  <a:cs typeface="Times New Roman" panose="02020603050405020304" pitchFamily="18" charset="0"/>
                                                </a:rPr>
                                              </m:ctrlPr>
                                            </m:sSubSupPr>
                                            <m:e>
                                              <m:r>
                                                <a:rPr lang="en-US" altLang="ko-KR" sz="1400" i="1">
                                                  <a:latin typeface="Cambria Math" panose="02040503050406030204" pitchFamily="18" charset="0"/>
                                                  <a:cs typeface="Times New Roman" panose="02020603050405020304" pitchFamily="18" charset="0"/>
                                                </a:rPr>
                                                <m:t>𝜎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altLang="ko-KR" sz="1400" i="1">
                                                  <a:latin typeface="Cambria Math" panose="02040503050406030204" pitchFamily="18" charset="0"/>
                                                  <a:cs typeface="Times New Roman" panose="02020603050405020304" pitchFamily="18" charset="0"/>
                                                </a:rPr>
                                                <m:t>𝛿</m:t>
                                              </m:r>
                                            </m:sub>
                                            <m:sup>
                                              <m:r>
                                                <a:rPr lang="en-US" altLang="ko-KR" sz="1400" i="1">
                                                  <a:latin typeface="Cambria Math" panose="02040503050406030204" pitchFamily="18" charset="0"/>
                                                  <a:cs typeface="Times New Roman" panose="02020603050405020304" pitchFamily="18" charset="0"/>
                                                </a:rPr>
                                                <m:t>2</m:t>
                                              </m:r>
                                            </m:sup>
                                          </m:sSubSup>
                                        </m:den>
                                      </m:f>
                                      <m:d>
                                        <m:dPr>
                                          <m:begChr m:val="{"/>
                                          <m:endChr m:val="}"/>
                                          <m:ctrlPr>
                                            <a:rPr lang="en-US" altLang="ko-KR" sz="1400" i="1"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nary>
                                            <m:naryPr>
                                              <m:ctrlPr>
                                                <a:rPr lang="en-US" altLang="ko-KR" sz="14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naryPr>
                                            <m:sub>
                                              <m:r>
                                                <a:rPr lang="en-US" altLang="ko-KR" sz="1400" i="1">
                                                  <a:latin typeface="Cambria Math" panose="02040503050406030204" pitchFamily="18" charset="0"/>
                                                </a:rPr>
                                                <m:t>0</m:t>
                                              </m:r>
                                            </m:sub>
                                            <m:sup>
                                              <m:r>
                                                <a:rPr lang="en-US" altLang="ko-KR" sz="1400" i="1">
                                                  <a:latin typeface="Cambria Math" panose="02040503050406030204" pitchFamily="18" charset="0"/>
                                                </a:rPr>
                                                <m:t>𝜏</m:t>
                                              </m:r>
                                            </m:sup>
                                            <m:e>
                                              <m:d>
                                                <m:dPr>
                                                  <m:ctrlPr>
                                                    <a:rPr lang="en-US" altLang="ko-KR" sz="140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func>
                                                    <m:funcPr>
                                                      <m:ctrlPr>
                                                        <a:rPr lang="en-US" altLang="ko-KR" sz="1400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funcPr>
                                                    <m:fName>
                                                      <m:r>
                                                        <m:rPr>
                                                          <m:sty m:val="p"/>
                                                        </m:rPr>
                                                        <a:rPr lang="en-US" altLang="ko-KR" sz="1400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sin</m:t>
                                                      </m:r>
                                                    </m:fName>
                                                    <m:e>
                                                      <m:d>
                                                        <m:dPr>
                                                          <m:ctrlPr>
                                                            <a:rPr lang="en-US" altLang="ko-KR" sz="1400" i="1">
                                                              <a:latin typeface="Cambria Math" panose="02040503050406030204" pitchFamily="18" charset="0"/>
                                                            </a:rPr>
                                                          </m:ctrlPr>
                                                        </m:dPr>
                                                        <m:e>
                                                          <m:r>
                                                            <a:rPr lang="en-US" altLang="ko-KR" sz="1400" i="1">
                                                              <a:latin typeface="Cambria Math" panose="02040503050406030204" pitchFamily="18" charset="0"/>
                                                            </a:rPr>
                                                            <m:t>h</m:t>
                                                          </m:r>
                                                          <m:sSub>
                                                            <m:sSubPr>
                                                              <m:ctrlPr>
                                                                <a:rPr lang="en-US" altLang="ko-KR" sz="1400" i="1">
                                                                  <a:latin typeface="Cambria Math" panose="02040503050406030204" pitchFamily="18" charset="0"/>
                                                                </a:rPr>
                                                              </m:ctrlPr>
                                                            </m:sSubPr>
                                                            <m:e>
                                                              <m:r>
                                                                <a:rPr lang="en-US" altLang="ko-KR" sz="1400" i="1">
                                                                  <a:latin typeface="Cambria Math" panose="02040503050406030204" pitchFamily="18" charset="0"/>
                                                                </a:rPr>
                                                                <m:t>𝜔</m:t>
                                                              </m:r>
                                                            </m:e>
                                                            <m:sub>
                                                              <m:r>
                                                                <a:rPr lang="en-US" altLang="ko-KR" sz="1400" i="1">
                                                                  <a:latin typeface="Cambria Math" panose="02040503050406030204" pitchFamily="18" charset="0"/>
                                                                </a:rPr>
                                                                <m:t>0</m:t>
                                                              </m:r>
                                                            </m:sub>
                                                          </m:sSub>
                                                          <m:r>
                                                            <a:rPr lang="en-US" altLang="ko-KR" sz="1400" i="1">
                                                              <a:latin typeface="Cambria Math" panose="02040503050406030204" pitchFamily="18" charset="0"/>
                                                            </a:rPr>
                                                            <m:t>𝜏</m:t>
                                                          </m:r>
                                                          <m:r>
                                                            <a:rPr lang="en-US" altLang="ko-KR" sz="1400" i="1">
                                                              <a:latin typeface="Cambria Math" panose="02040503050406030204" pitchFamily="18" charset="0"/>
                                                            </a:rPr>
                                                            <m:t>+</m:t>
                                                          </m:r>
                                                          <m:sSub>
                                                            <m:sSubPr>
                                                              <m:ctrlPr>
                                                                <a:rPr lang="en-US" altLang="ko-KR" sz="1400" i="1">
                                                                  <a:latin typeface="Cambria Math" panose="02040503050406030204" pitchFamily="18" charset="0"/>
                                                                </a:rPr>
                                                              </m:ctrlPr>
                                                            </m:sSubPr>
                                                            <m:e>
                                                              <m:r>
                                                                <a:rPr lang="en-US" altLang="ko-KR" sz="1400" i="1">
                                                                  <a:latin typeface="Cambria Math" panose="02040503050406030204" pitchFamily="18" charset="0"/>
                                                                </a:rPr>
                                                                <m:t>𝜙</m:t>
                                                              </m:r>
                                                            </m:e>
                                                            <m:sub>
                                                              <m:r>
                                                                <a:rPr lang="en-US" altLang="ko-KR" sz="1400" i="1">
                                                                  <a:latin typeface="Cambria Math" panose="02040503050406030204" pitchFamily="18" charset="0"/>
                                                                </a:rPr>
                                                                <m:t>1</m:t>
                                                              </m:r>
                                                            </m:sub>
                                                          </m:sSub>
                                                        </m:e>
                                                      </m:d>
                                                    </m:e>
                                                  </m:func>
                                                  <m:r>
                                                    <a:rPr lang="en-US" altLang="ko-KR" sz="1400" i="1">
                                                      <a:latin typeface="Cambria Math" panose="02040503050406030204" pitchFamily="18" charset="0"/>
                                                    </a:rPr>
                                                    <m:t>−</m:t>
                                                  </m:r>
                                                  <m:r>
                                                    <a:rPr lang="en-US" altLang="ko-KR" sz="1400" i="1">
                                                      <a:latin typeface="Cambria Math" panose="02040503050406030204" pitchFamily="18" charset="0"/>
                                                    </a:rPr>
                                                    <m:t>𝑟</m:t>
                                                  </m:r>
                                                  <m:func>
                                                    <m:funcPr>
                                                      <m:ctrlPr>
                                                        <a:rPr lang="en-US" altLang="ko-KR" sz="1400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funcPr>
                                                    <m:fName>
                                                      <m:r>
                                                        <m:rPr>
                                                          <m:sty m:val="p"/>
                                                        </m:rPr>
                                                        <a:rPr lang="en-US" altLang="ko-KR" sz="1400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sin</m:t>
                                                      </m:r>
                                                    </m:fName>
                                                    <m:e>
                                                      <m:d>
                                                        <m:dPr>
                                                          <m:ctrlPr>
                                                            <a:rPr lang="en-US" altLang="ko-KR" sz="1400" i="1">
                                                              <a:latin typeface="Cambria Math" panose="02040503050406030204" pitchFamily="18" charset="0"/>
                                                            </a:rPr>
                                                          </m:ctrlPr>
                                                        </m:dPr>
                                                        <m:e>
                                                          <m:r>
                                                            <a:rPr lang="en-US" altLang="ko-KR" sz="1400" i="1">
                                                              <a:latin typeface="Cambria Math" panose="02040503050406030204" pitchFamily="18" charset="0"/>
                                                            </a:rPr>
                                                            <m:t>3</m:t>
                                                          </m:r>
                                                          <m:r>
                                                            <a:rPr lang="en-US" altLang="ko-KR" sz="1400" i="1">
                                                              <a:latin typeface="Cambria Math" panose="02040503050406030204" pitchFamily="18" charset="0"/>
                                                            </a:rPr>
                                                            <m:t>h</m:t>
                                                          </m:r>
                                                          <m:sSub>
                                                            <m:sSubPr>
                                                              <m:ctrlPr>
                                                                <a:rPr lang="en-US" altLang="ko-KR" sz="1400" i="1">
                                                                  <a:latin typeface="Cambria Math" panose="02040503050406030204" pitchFamily="18" charset="0"/>
                                                                </a:rPr>
                                                              </m:ctrlPr>
                                                            </m:sSubPr>
                                                            <m:e>
                                                              <m:r>
                                                                <a:rPr lang="en-US" altLang="ko-KR" sz="1400" i="1">
                                                                  <a:latin typeface="Cambria Math" panose="02040503050406030204" pitchFamily="18" charset="0"/>
                                                                </a:rPr>
                                                                <m:t>𝜔</m:t>
                                                              </m:r>
                                                            </m:e>
                                                            <m:sub>
                                                              <m:r>
                                                                <a:rPr lang="en-US" altLang="ko-KR" sz="1400" i="1">
                                                                  <a:latin typeface="Cambria Math" panose="02040503050406030204" pitchFamily="18" charset="0"/>
                                                                </a:rPr>
                                                                <m:t>0</m:t>
                                                              </m:r>
                                                            </m:sub>
                                                          </m:sSub>
                                                          <m:r>
                                                            <a:rPr lang="en-US" altLang="ko-KR" sz="1400" i="1">
                                                              <a:latin typeface="Cambria Math" panose="02040503050406030204" pitchFamily="18" charset="0"/>
                                                            </a:rPr>
                                                            <m:t>𝜏</m:t>
                                                          </m:r>
                                                          <m:r>
                                                            <a:rPr lang="en-US" altLang="ko-KR" sz="1400" i="1">
                                                              <a:latin typeface="Cambria Math" panose="02040503050406030204" pitchFamily="18" charset="0"/>
                                                            </a:rPr>
                                                            <m:t>+</m:t>
                                                          </m:r>
                                                          <m:sSub>
                                                            <m:sSubPr>
                                                              <m:ctrlPr>
                                                                <a:rPr lang="en-US" altLang="ko-KR" sz="1400" i="1">
                                                                  <a:latin typeface="Cambria Math" panose="02040503050406030204" pitchFamily="18" charset="0"/>
                                                                </a:rPr>
                                                              </m:ctrlPr>
                                                            </m:sSubPr>
                                                            <m:e>
                                                              <m:r>
                                                                <a:rPr lang="en-US" altLang="ko-KR" sz="1400" i="1">
                                                                  <a:latin typeface="Cambria Math" panose="02040503050406030204" pitchFamily="18" charset="0"/>
                                                                </a:rPr>
                                                                <m:t>𝜙</m:t>
                                                              </m:r>
                                                            </m:e>
                                                            <m:sub>
                                                              <m:r>
                                                                <a:rPr lang="en-US" altLang="ko-KR" sz="1400" i="1">
                                                                  <a:latin typeface="Cambria Math" panose="02040503050406030204" pitchFamily="18" charset="0"/>
                                                                </a:rPr>
                                                                <m:t>2</m:t>
                                                              </m:r>
                                                            </m:sub>
                                                          </m:sSub>
                                                        </m:e>
                                                      </m:d>
                                                    </m:e>
                                                  </m:func>
                                                  <m:r>
                                                    <a:rPr lang="en-US" altLang="ko-KR" sz="1400" i="1">
                                                      <a:latin typeface="Cambria Math" panose="02040503050406030204" pitchFamily="18" charset="0"/>
                                                    </a:rPr>
                                                    <m:t>−</m:t>
                                                  </m:r>
                                                  <m:sSub>
                                                    <m:sSubPr>
                                                      <m:ctrlPr>
                                                        <a:rPr lang="en-US" altLang="ko-KR" sz="1400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sSubPr>
                                                    <m:e>
                                                      <m:r>
                                                        <a:rPr lang="en-US" altLang="ko-KR" sz="1400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𝑈</m:t>
                                                      </m:r>
                                                    </m:e>
                                                    <m:sub>
                                                      <m:r>
                                                        <a:rPr lang="en-US" altLang="ko-KR" sz="1400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0</m:t>
                                                      </m:r>
                                                    </m:sub>
                                                  </m:sSub>
                                                  <m:r>
                                                    <a:rPr lang="en-US" altLang="ko-KR" sz="1400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/</m:t>
                                                  </m:r>
                                                  <m:r>
                                                    <a:rPr lang="en-US" altLang="ko-KR" sz="1400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𝑒</m:t>
                                                  </m:r>
                                                </m:e>
                                              </m:d>
                                              <m:r>
                                                <a:rPr lang="en-US" altLang="ko-KR" sz="1400" i="1">
                                                  <a:latin typeface="Cambria Math" panose="02040503050406030204" pitchFamily="18" charset="0"/>
                                                </a:rPr>
                                                <m:t>𝑑</m:t>
                                              </m:r>
                                              <m:r>
                                                <a:rPr lang="en-US" altLang="ko-KR" sz="1400" i="1">
                                                  <a:latin typeface="Cambria Math" panose="02040503050406030204" pitchFamily="18" charset="0"/>
                                                </a:rPr>
                                                <m:t>𝜏</m:t>
                                              </m:r>
                                            </m:e>
                                          </m:nary>
                                        </m:e>
                                      </m:d>
                                    </m:e>
                                  </m:d>
                                </m:e>
                              </m:func>
                            </m:e>
                          </m:nary>
                        </m:num>
                        <m:den>
                          <m:nary>
                            <m:naryPr>
                              <m:ctrlP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  <m:t>−∞</m:t>
                              </m:r>
                            </m:sub>
                            <m:sup>
                              <m: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  <m:t>∞</m:t>
                              </m:r>
                            </m:sup>
                            <m:e>
                              <m:func>
                                <m:funcPr>
                                  <m:ctrlPr>
                                    <a:rPr lang="en-US" altLang="ko-KR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altLang="ko-KR" sz="1400" b="0" i="0" smtClean="0">
                                      <a:latin typeface="Cambria Math" panose="02040503050406030204" pitchFamily="18" charset="0"/>
                                    </a:rPr>
                                    <m:t>exp</m:t>
                                  </m:r>
                                </m:fName>
                                <m:e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altLang="ko-KR" sz="1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US" altLang="ko-KR" sz="1400" i="1"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altLang="ko-KR" sz="1400" i="1"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  <m:t>𝑒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altLang="ko-KR" sz="1400" i="1">
                                                  <a:latin typeface="Cambria Math" panose="02040503050406030204" pitchFamily="18" charset="0"/>
                                                  <a:cs typeface="Times New Roman" panose="020206030504050203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altLang="ko-KR" sz="1400" i="1">
                                                  <a:latin typeface="Cambria Math" panose="02040503050406030204" pitchFamily="18" charset="0"/>
                                                  <a:cs typeface="Times New Roman" panose="02020603050405020304" pitchFamily="18" charset="0"/>
                                                </a:rPr>
                                                <m:t>𝑉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altLang="ko-KR" sz="1400" i="1">
                                                  <a:latin typeface="Cambria Math" panose="02040503050406030204" pitchFamily="18" charset="0"/>
                                                  <a:cs typeface="Times New Roman" panose="02020603050405020304" pitchFamily="18" charset="0"/>
                                                </a:rPr>
                                                <m:t>1</m:t>
                                              </m:r>
                                            </m:sub>
                                          </m:sSub>
                                        </m:num>
                                        <m:den>
                                          <m:r>
                                            <a:rPr lang="en-US" altLang="ko-KR" sz="1400" i="1"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  <m:t>2</m:t>
                                          </m:r>
                                          <m:r>
                                            <a:rPr lang="en-US" altLang="ko-KR" sz="1400" i="1"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  <m:t>𝜋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altLang="ko-KR" sz="1400" i="1">
                                                  <a:latin typeface="Cambria Math" panose="02040503050406030204" pitchFamily="18" charset="0"/>
                                                  <a:cs typeface="Times New Roman" panose="020206030504050203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altLang="ko-KR" sz="1400" i="1">
                                                  <a:latin typeface="Cambria Math" panose="02040503050406030204" pitchFamily="18" charset="0"/>
                                                  <a:cs typeface="Times New Roman" panose="02020603050405020304" pitchFamily="18" charset="0"/>
                                                </a:rPr>
                                                <m:t>𝐸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altLang="ko-KR" sz="1400" i="1">
                                                  <a:latin typeface="Cambria Math" panose="02040503050406030204" pitchFamily="18" charset="0"/>
                                                  <a:cs typeface="Times New Roman" panose="02020603050405020304" pitchFamily="18" charset="0"/>
                                                </a:rPr>
                                                <m:t>0</m:t>
                                              </m:r>
                                            </m:sub>
                                          </m:sSub>
                                          <m:r>
                                            <a:rPr lang="en-US" altLang="ko-KR" sz="1400" i="1"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  <m:t>𝜂</m:t>
                                          </m:r>
                                          <m:sSubSup>
                                            <m:sSubSupPr>
                                              <m:ctrlPr>
                                                <a:rPr lang="en-US" altLang="ko-KR" sz="1400" i="1">
                                                  <a:latin typeface="Cambria Math" panose="02040503050406030204" pitchFamily="18" charset="0"/>
                                                  <a:cs typeface="Times New Roman" panose="02020603050405020304" pitchFamily="18" charset="0"/>
                                                </a:rPr>
                                              </m:ctrlPr>
                                            </m:sSubSupPr>
                                            <m:e>
                                              <m:r>
                                                <a:rPr lang="en-US" altLang="ko-KR" sz="1400" i="1">
                                                  <a:latin typeface="Cambria Math" panose="02040503050406030204" pitchFamily="18" charset="0"/>
                                                  <a:cs typeface="Times New Roman" panose="02020603050405020304" pitchFamily="18" charset="0"/>
                                                </a:rPr>
                                                <m:t>𝜎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altLang="ko-KR" sz="1400" i="1">
                                                  <a:latin typeface="Cambria Math" panose="02040503050406030204" pitchFamily="18" charset="0"/>
                                                  <a:cs typeface="Times New Roman" panose="02020603050405020304" pitchFamily="18" charset="0"/>
                                                </a:rPr>
                                                <m:t>𝛿</m:t>
                                              </m:r>
                                            </m:sub>
                                            <m:sup>
                                              <m:r>
                                                <a:rPr lang="en-US" altLang="ko-KR" sz="1400" i="1">
                                                  <a:latin typeface="Cambria Math" panose="02040503050406030204" pitchFamily="18" charset="0"/>
                                                  <a:cs typeface="Times New Roman" panose="02020603050405020304" pitchFamily="18" charset="0"/>
                                                </a:rPr>
                                                <m:t>2</m:t>
                                              </m:r>
                                            </m:sup>
                                          </m:sSubSup>
                                        </m:den>
                                      </m:f>
                                      <m:d>
                                        <m:dPr>
                                          <m:begChr m:val="{"/>
                                          <m:endChr m:val="}"/>
                                          <m:ctrlPr>
                                            <a:rPr lang="en-US" altLang="ko-KR" sz="1400" b="0" i="1" smtClean="0"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nary>
                                            <m:naryPr>
                                              <m:ctrlPr>
                                                <a:rPr lang="en-US" altLang="ko-KR" sz="14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naryPr>
                                            <m:sub>
                                              <m:r>
                                                <a:rPr lang="en-US" altLang="ko-KR" sz="1400" i="1">
                                                  <a:latin typeface="Cambria Math" panose="02040503050406030204" pitchFamily="18" charset="0"/>
                                                </a:rPr>
                                                <m:t>0</m:t>
                                              </m:r>
                                            </m:sub>
                                            <m:sup>
                                              <m:r>
                                                <a:rPr lang="en-US" altLang="ko-KR" sz="1400" i="1">
                                                  <a:latin typeface="Cambria Math" panose="02040503050406030204" pitchFamily="18" charset="0"/>
                                                </a:rPr>
                                                <m:t>𝜏</m:t>
                                              </m:r>
                                            </m:sup>
                                            <m:e>
                                              <m:d>
                                                <m:dPr>
                                                  <m:ctrlPr>
                                                    <a:rPr lang="en-US" altLang="ko-KR" sz="140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func>
                                                    <m:funcPr>
                                                      <m:ctrlPr>
                                                        <a:rPr lang="en-US" altLang="ko-KR" sz="1400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funcPr>
                                                    <m:fName>
                                                      <m:r>
                                                        <m:rPr>
                                                          <m:sty m:val="p"/>
                                                        </m:rPr>
                                                        <a:rPr lang="en-US" altLang="ko-KR" sz="1400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sin</m:t>
                                                      </m:r>
                                                    </m:fName>
                                                    <m:e>
                                                      <m:d>
                                                        <m:dPr>
                                                          <m:ctrlPr>
                                                            <a:rPr lang="en-US" altLang="ko-KR" sz="1400" i="1">
                                                              <a:latin typeface="Cambria Math" panose="02040503050406030204" pitchFamily="18" charset="0"/>
                                                            </a:rPr>
                                                          </m:ctrlPr>
                                                        </m:dPr>
                                                        <m:e>
                                                          <m:r>
                                                            <a:rPr lang="en-US" altLang="ko-KR" sz="1400" i="1">
                                                              <a:latin typeface="Cambria Math" panose="02040503050406030204" pitchFamily="18" charset="0"/>
                                                            </a:rPr>
                                                            <m:t>h</m:t>
                                                          </m:r>
                                                          <m:sSub>
                                                            <m:sSubPr>
                                                              <m:ctrlPr>
                                                                <a:rPr lang="en-US" altLang="ko-KR" sz="1400" i="1">
                                                                  <a:latin typeface="Cambria Math" panose="02040503050406030204" pitchFamily="18" charset="0"/>
                                                                </a:rPr>
                                                              </m:ctrlPr>
                                                            </m:sSubPr>
                                                            <m:e>
                                                              <m:r>
                                                                <a:rPr lang="en-US" altLang="ko-KR" sz="1400" i="1">
                                                                  <a:latin typeface="Cambria Math" panose="02040503050406030204" pitchFamily="18" charset="0"/>
                                                                </a:rPr>
                                                                <m:t>𝜔</m:t>
                                                              </m:r>
                                                            </m:e>
                                                            <m:sub>
                                                              <m:r>
                                                                <a:rPr lang="en-US" altLang="ko-KR" sz="1400" i="1">
                                                                  <a:latin typeface="Cambria Math" panose="02040503050406030204" pitchFamily="18" charset="0"/>
                                                                </a:rPr>
                                                                <m:t>0</m:t>
                                                              </m:r>
                                                            </m:sub>
                                                          </m:sSub>
                                                          <m:r>
                                                            <a:rPr lang="en-US" altLang="ko-KR" sz="1400" i="1">
                                                              <a:latin typeface="Cambria Math" panose="02040503050406030204" pitchFamily="18" charset="0"/>
                                                            </a:rPr>
                                                            <m:t>𝜏</m:t>
                                                          </m:r>
                                                          <m:r>
                                                            <a:rPr lang="en-US" altLang="ko-KR" sz="1400" i="1">
                                                              <a:latin typeface="Cambria Math" panose="02040503050406030204" pitchFamily="18" charset="0"/>
                                                            </a:rPr>
                                                            <m:t>+</m:t>
                                                          </m:r>
                                                          <m:sSub>
                                                            <m:sSubPr>
                                                              <m:ctrlPr>
                                                                <a:rPr lang="en-US" altLang="ko-KR" sz="1400" i="1">
                                                                  <a:latin typeface="Cambria Math" panose="02040503050406030204" pitchFamily="18" charset="0"/>
                                                                </a:rPr>
                                                              </m:ctrlPr>
                                                            </m:sSubPr>
                                                            <m:e>
                                                              <m:r>
                                                                <a:rPr lang="en-US" altLang="ko-KR" sz="1400" i="1">
                                                                  <a:latin typeface="Cambria Math" panose="02040503050406030204" pitchFamily="18" charset="0"/>
                                                                </a:rPr>
                                                                <m:t>𝜙</m:t>
                                                              </m:r>
                                                            </m:e>
                                                            <m:sub>
                                                              <m:r>
                                                                <a:rPr lang="en-US" altLang="ko-KR" sz="1400" i="1">
                                                                  <a:latin typeface="Cambria Math" panose="02040503050406030204" pitchFamily="18" charset="0"/>
                                                                </a:rPr>
                                                                <m:t>1</m:t>
                                                              </m:r>
                                                            </m:sub>
                                                          </m:sSub>
                                                        </m:e>
                                                      </m:d>
                                                    </m:e>
                                                  </m:func>
                                                  <m:r>
                                                    <a:rPr lang="en-US" altLang="ko-KR" sz="1400" i="1">
                                                      <a:latin typeface="Cambria Math" panose="02040503050406030204" pitchFamily="18" charset="0"/>
                                                    </a:rPr>
                                                    <m:t>−</m:t>
                                                  </m:r>
                                                  <m:r>
                                                    <a:rPr lang="en-US" altLang="ko-KR" sz="1400" i="1">
                                                      <a:latin typeface="Cambria Math" panose="02040503050406030204" pitchFamily="18" charset="0"/>
                                                    </a:rPr>
                                                    <m:t>𝑟</m:t>
                                                  </m:r>
                                                  <m:func>
                                                    <m:funcPr>
                                                      <m:ctrlPr>
                                                        <a:rPr lang="en-US" altLang="ko-KR" sz="1400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funcPr>
                                                    <m:fName>
                                                      <m:r>
                                                        <m:rPr>
                                                          <m:sty m:val="p"/>
                                                        </m:rPr>
                                                        <a:rPr lang="en-US" altLang="ko-KR" sz="1400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sin</m:t>
                                                      </m:r>
                                                    </m:fName>
                                                    <m:e>
                                                      <m:d>
                                                        <m:dPr>
                                                          <m:ctrlPr>
                                                            <a:rPr lang="en-US" altLang="ko-KR" sz="1400" i="1">
                                                              <a:latin typeface="Cambria Math" panose="02040503050406030204" pitchFamily="18" charset="0"/>
                                                            </a:rPr>
                                                          </m:ctrlPr>
                                                        </m:dPr>
                                                        <m:e>
                                                          <m:r>
                                                            <a:rPr lang="en-US" altLang="ko-KR" sz="1400" i="1">
                                                              <a:latin typeface="Cambria Math" panose="02040503050406030204" pitchFamily="18" charset="0"/>
                                                            </a:rPr>
                                                            <m:t>3</m:t>
                                                          </m:r>
                                                          <m:r>
                                                            <a:rPr lang="en-US" altLang="ko-KR" sz="1400" i="1">
                                                              <a:latin typeface="Cambria Math" panose="02040503050406030204" pitchFamily="18" charset="0"/>
                                                            </a:rPr>
                                                            <m:t>h</m:t>
                                                          </m:r>
                                                          <m:sSub>
                                                            <m:sSubPr>
                                                              <m:ctrlPr>
                                                                <a:rPr lang="en-US" altLang="ko-KR" sz="1400" i="1">
                                                                  <a:latin typeface="Cambria Math" panose="02040503050406030204" pitchFamily="18" charset="0"/>
                                                                </a:rPr>
                                                              </m:ctrlPr>
                                                            </m:sSubPr>
                                                            <m:e>
                                                              <m:r>
                                                                <a:rPr lang="en-US" altLang="ko-KR" sz="1400" i="1">
                                                                  <a:latin typeface="Cambria Math" panose="02040503050406030204" pitchFamily="18" charset="0"/>
                                                                </a:rPr>
                                                                <m:t>𝜔</m:t>
                                                              </m:r>
                                                            </m:e>
                                                            <m:sub>
                                                              <m:r>
                                                                <a:rPr lang="en-US" altLang="ko-KR" sz="1400" i="1">
                                                                  <a:latin typeface="Cambria Math" panose="02040503050406030204" pitchFamily="18" charset="0"/>
                                                                </a:rPr>
                                                                <m:t>0</m:t>
                                                              </m:r>
                                                            </m:sub>
                                                          </m:sSub>
                                                          <m:r>
                                                            <a:rPr lang="en-US" altLang="ko-KR" sz="1400" i="1">
                                                              <a:latin typeface="Cambria Math" panose="02040503050406030204" pitchFamily="18" charset="0"/>
                                                            </a:rPr>
                                                            <m:t>𝜏</m:t>
                                                          </m:r>
                                                          <m:r>
                                                            <a:rPr lang="en-US" altLang="ko-KR" sz="1400" i="1">
                                                              <a:latin typeface="Cambria Math" panose="02040503050406030204" pitchFamily="18" charset="0"/>
                                                            </a:rPr>
                                                            <m:t>+</m:t>
                                                          </m:r>
                                                          <m:sSub>
                                                            <m:sSubPr>
                                                              <m:ctrlPr>
                                                                <a:rPr lang="en-US" altLang="ko-KR" sz="1400" i="1">
                                                                  <a:latin typeface="Cambria Math" panose="02040503050406030204" pitchFamily="18" charset="0"/>
                                                                </a:rPr>
                                                              </m:ctrlPr>
                                                            </m:sSubPr>
                                                            <m:e>
                                                              <m:r>
                                                                <a:rPr lang="en-US" altLang="ko-KR" sz="1400" i="1">
                                                                  <a:latin typeface="Cambria Math" panose="02040503050406030204" pitchFamily="18" charset="0"/>
                                                                </a:rPr>
                                                                <m:t>𝜙</m:t>
                                                              </m:r>
                                                            </m:e>
                                                            <m:sub>
                                                              <m:r>
                                                                <a:rPr lang="en-US" altLang="ko-KR" sz="1400" i="1">
                                                                  <a:latin typeface="Cambria Math" panose="02040503050406030204" pitchFamily="18" charset="0"/>
                                                                </a:rPr>
                                                                <m:t>2</m:t>
                                                              </m:r>
                                                            </m:sub>
                                                          </m:sSub>
                                                        </m:e>
                                                      </m:d>
                                                    </m:e>
                                                  </m:func>
                                                  <m:r>
                                                    <a:rPr lang="en-US" altLang="ko-KR" sz="1400" i="1">
                                                      <a:latin typeface="Cambria Math" panose="02040503050406030204" pitchFamily="18" charset="0"/>
                                                    </a:rPr>
                                                    <m:t>−</m:t>
                                                  </m:r>
                                                  <m:sSub>
                                                    <m:sSubPr>
                                                      <m:ctrlPr>
                                                        <a:rPr lang="en-US" altLang="ko-KR" sz="1400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sSubPr>
                                                    <m:e>
                                                      <m:r>
                                                        <a:rPr lang="en-US" altLang="ko-KR" sz="1400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𝑈</m:t>
                                                      </m:r>
                                                    </m:e>
                                                    <m:sub>
                                                      <m:r>
                                                        <a:rPr lang="en-US" altLang="ko-KR" sz="1400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0</m:t>
                                                      </m:r>
                                                    </m:sub>
                                                  </m:sSub>
                                                  <m:r>
                                                    <a:rPr lang="en-US" altLang="ko-KR" sz="1400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/</m:t>
                                                  </m:r>
                                                  <m:r>
                                                    <a:rPr lang="en-US" altLang="ko-KR" sz="1400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𝑒</m:t>
                                                  </m:r>
                                                </m:e>
                                              </m:d>
                                              <m:r>
                                                <a:rPr lang="en-US" altLang="ko-KR" sz="1400" i="1">
                                                  <a:latin typeface="Cambria Math" panose="02040503050406030204" pitchFamily="18" charset="0"/>
                                                </a:rPr>
                                                <m:t>𝑑</m:t>
                                              </m:r>
                                              <m:r>
                                                <a:rPr lang="en-US" altLang="ko-KR" sz="1400" i="1">
                                                  <a:latin typeface="Cambria Math" panose="02040503050406030204" pitchFamily="18" charset="0"/>
                                                </a:rPr>
                                                <m:t>𝜏</m:t>
                                              </m:r>
                                            </m:e>
                                          </m:nary>
                                        </m:e>
                                      </m:d>
                                    </m:e>
                                  </m:d>
                                </m:e>
                              </m:func>
                            </m:e>
                          </m:nary>
                        </m:den>
                      </m:f>
                    </m:oMath>
                  </m:oMathPara>
                </a14:m>
                <a:endParaRPr lang="ko-KR" altLang="en-US" sz="1400" dirty="0"/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FB715B6-3472-6E95-21AB-4B2B2A5E4E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9811" y="5241147"/>
                <a:ext cx="7384373" cy="108209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792241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Research Process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750C3-D76B-4604-A3D8-DFEAF51D5208}" type="slidenum">
              <a:rPr lang="ko-KR" altLang="en-US" smtClean="0"/>
              <a:t>14</a:t>
            </a:fld>
            <a:endParaRPr lang="ko-KR" alt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C595A7E-A013-8DB3-F5E1-05317DB026C5}"/>
              </a:ext>
            </a:extLst>
          </p:cNvPr>
          <p:cNvSpPr txBox="1"/>
          <p:nvPr/>
        </p:nvSpPr>
        <p:spPr>
          <a:xfrm>
            <a:off x="519115" y="1304021"/>
            <a:ext cx="59648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Near flat potential condition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CCFB3AD-4F50-B00B-51FE-322723CA55BA}"/>
              </a:ext>
            </a:extLst>
          </p:cNvPr>
          <p:cNvSpPr txBox="1"/>
          <p:nvPr/>
        </p:nvSpPr>
        <p:spPr>
          <a:xfrm>
            <a:off x="779605" y="5767044"/>
            <a:ext cx="774153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Alexis </a:t>
            </a:r>
            <a:r>
              <a:rPr lang="en-US" altLang="ko-KR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Gamelin</a:t>
            </a:r>
            <a:r>
              <a:rPr lang="en-US" altLang="ko-K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“Beam Dynamics Using Superconducting Passive Harmonic Cavities with High Current per Bunch”, FLS2023, Switzerland(2023).</a:t>
            </a:r>
            <a:endParaRPr lang="ko-KR" alt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6F49DE4-B4AA-96E1-2972-E7B1B9E589CA}"/>
                  </a:ext>
                </a:extLst>
              </p:cNvPr>
              <p:cNvSpPr txBox="1"/>
              <p:nvPr/>
            </p:nvSpPr>
            <p:spPr>
              <a:xfrm>
                <a:off x="890766" y="1797088"/>
                <a:ext cx="7362467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ko-KR" altLang="en-US" sz="1400" i="1" smtClean="0">
                          <a:latin typeface="Cambria Math" panose="02040503050406030204" pitchFamily="18" charset="0"/>
                        </a:rPr>
                        <m:t>𝑉</m:t>
                      </m:r>
                      <m:d>
                        <m:dPr>
                          <m:ctrlPr>
                            <a:rPr lang="ko-KR" altLang="en-US" sz="14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ko-KR" altLang="en-US" sz="1400" i="1"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</m:d>
                      <m:r>
                        <a:rPr lang="en-US" altLang="ko-KR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func>
                        <m:funcPr>
                          <m:ctrlP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ko-KR" sz="1400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ko-KR" sz="14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sSub>
                                <m:sSubPr>
                                  <m:ctrlPr>
                                    <a:rPr lang="en-US" altLang="ko-KR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1400" i="1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altLang="ko-KR" sz="1400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  <m: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altLang="ko-KR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1400" b="0" i="1" smtClean="0"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  <m:sub>
                                  <m:r>
                                    <a:rPr lang="en-US" altLang="ko-KR" sz="1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  <m:r>
                        <a:rPr lang="en-US" altLang="ko-KR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func>
                        <m:funcPr>
                          <m:ctrlP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ko-KR" sz="1400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US" altLang="ko-KR" sz="14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sSub>
                                <m:sSubPr>
                                  <m:ctrlPr>
                                    <a:rPr lang="en-US" altLang="ko-KR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1400" i="1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altLang="ko-KR" sz="1400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  <m: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altLang="ko-KR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1400" b="0" i="1" smtClean="0"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  <m:sub>
                                  <m:r>
                                    <a:rPr lang="en-US" altLang="ko-KR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  <m:r>
                        <a:rPr lang="en-US" altLang="ko-KR" sz="14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type m:val="lin"/>
                          <m:ctrlP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den>
                      </m:f>
                    </m:oMath>
                  </m:oMathPara>
                </a14:m>
                <a:endParaRPr lang="ko-KR" altLang="en-US" sz="1400" dirty="0"/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6F49DE4-B4AA-96E1-2972-E7B1B9E589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0766" y="1797088"/>
                <a:ext cx="7362467" cy="307777"/>
              </a:xfrm>
              <a:prstGeom prst="rect">
                <a:avLst/>
              </a:prstGeom>
              <a:blipFill>
                <a:blip r:embed="rId2"/>
                <a:stretch>
                  <a:fillRect t="-96000" b="-15600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858BAAE-6A34-332A-FAE9-275443E5DE43}"/>
                  </a:ext>
                </a:extLst>
              </p:cNvPr>
              <p:cNvSpPr txBox="1"/>
              <p:nvPr/>
            </p:nvSpPr>
            <p:spPr>
              <a:xfrm>
                <a:off x="2935717" y="2228600"/>
                <a:ext cx="3272563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1400" b="0" i="1" smtClean="0">
                          <a:latin typeface="Cambria Math" panose="02040503050406030204" pitchFamily="18" charset="0"/>
                        </a:rPr>
                        <m:t>𝑉</m:t>
                      </m:r>
                      <m:d>
                        <m:dPr>
                          <m:ctrlP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US" altLang="ko-KR" sz="1400" b="0" i="1" smtClean="0">
                          <a:latin typeface="Cambria Math" panose="02040503050406030204" pitchFamily="18" charset="0"/>
                        </a:rPr>
                        <m:t>=0,  </m:t>
                      </m:r>
                      <m:sSup>
                        <m:sSupPr>
                          <m:ctrlP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p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US" altLang="ko-KR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ko-KR" sz="1400" b="0" i="1" smtClean="0">
                          <a:latin typeface="Cambria Math" panose="02040503050406030204" pitchFamily="18" charset="0"/>
                        </a:rPr>
                        <m:t>,  </m:t>
                      </m:r>
                      <m:sSup>
                        <m:sSupPr>
                          <m:ctrlP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p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′′</m:t>
                          </m:r>
                        </m:sup>
                      </m:sSup>
                      <m:d>
                        <m:dPr>
                          <m:ctrlP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US" altLang="ko-KR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ko-KR" altLang="en-US" sz="1400" dirty="0"/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858BAAE-6A34-332A-FAE9-275443E5DE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5717" y="2228600"/>
                <a:ext cx="3272563" cy="215444"/>
              </a:xfrm>
              <a:prstGeom prst="rect">
                <a:avLst/>
              </a:prstGeom>
              <a:blipFill>
                <a:blip r:embed="rId3"/>
                <a:stretch>
                  <a:fillRect l="-746" b="-14286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958ABFA-C8A8-54B1-B687-4D097CF6D6EE}"/>
                  </a:ext>
                </a:extLst>
              </p:cNvPr>
              <p:cNvSpPr txBox="1"/>
              <p:nvPr/>
            </p:nvSpPr>
            <p:spPr>
              <a:xfrm>
                <a:off x="602369" y="2641358"/>
                <a:ext cx="7741531" cy="29163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ko-KR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Introducing </a:t>
                </a:r>
                <a14:m>
                  <m:oMath xmlns:m="http://schemas.openxmlformats.org/officeDocument/2006/math">
                    <m:r>
                      <a:rPr lang="en-US" altLang="ko-KR" sz="1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𝜉</m:t>
                    </m:r>
                    <m:r>
                      <a:rPr lang="en-US" altLang="ko-KR" sz="1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=−</m:t>
                    </m:r>
                    <m:f>
                      <m:fPr>
                        <m:ctrlPr>
                          <a:rPr lang="en-US" altLang="ko-KR" sz="1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ko-KR" sz="1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  <m:sSub>
                          <m:sSubPr>
                            <m:ctrlPr>
                              <a:rPr lang="en-US" altLang="ko-KR" sz="1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1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altLang="ko-KR" sz="1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  <m:func>
                          <m:funcPr>
                            <m:ctrlPr>
                              <a:rPr lang="en-US" altLang="ko-KR" sz="1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ko-KR" sz="1400" b="0" i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cos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altLang="ko-KR" sz="14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altLang="ko-KR" sz="14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sz="14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𝜙</m:t>
                                    </m:r>
                                  </m:e>
                                  <m:sub>
                                    <m:r>
                                      <a:rPr lang="en-US" altLang="ko-KR" sz="14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d>
                          </m:e>
                        </m:func>
                      </m:num>
                      <m:den>
                        <m:sSub>
                          <m:sSubPr>
                            <m:ctrlPr>
                              <a:rPr lang="en-US" altLang="ko-KR" sz="1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1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altLang="ko-KR" sz="1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  <m:func>
                          <m:funcPr>
                            <m:ctrlPr>
                              <a:rPr lang="en-US" altLang="ko-KR" sz="1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ko-KR" sz="1400" b="0" i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cos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altLang="ko-KR" sz="14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altLang="ko-KR" sz="14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sz="14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𝜙</m:t>
                                    </m:r>
                                  </m:e>
                                  <m:sub>
                                    <m:r>
                                      <a:rPr lang="en-US" altLang="ko-KR" sz="14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d>
                          </m:e>
                        </m:func>
                      </m:den>
                    </m:f>
                  </m:oMath>
                </a14:m>
                <a:r>
                  <a:rPr lang="en-US" altLang="ko-KR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the ratio of the harmonic “force” to the main cavity one.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altLang="ko-KR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altLang="ko-KR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altLang="ko-KR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altLang="ko-KR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ko-KR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Now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400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altLang="ko-KR" sz="1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ko-KR" sz="14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ko-KR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400" i="1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altLang="ko-KR" sz="1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ko-KR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can be expressed as below.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altLang="ko-KR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altLang="ko-KR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altLang="ko-KR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altLang="ko-KR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ko-KR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PSHC case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ko-KR" sz="1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ko-KR" sz="1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𝜓</m:t>
                        </m:r>
                        <m:r>
                          <a:rPr lang="en-US" altLang="ko-KR" sz="1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≈</m:t>
                        </m:r>
                        <m:f>
                          <m:fPr>
                            <m:ctrlPr>
                              <a:rPr lang="en-US" altLang="ko-KR" sz="1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ko-KR" sz="1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altLang="ko-KR" sz="1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altLang="ko-KR" sz="1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  </m:t>
                        </m:r>
                        <m:sSub>
                          <m:sSubPr>
                            <m:ctrlPr>
                              <a:rPr lang="en-US" altLang="ko-KR" sz="1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1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𝜙</m:t>
                            </m:r>
                          </m:e>
                          <m:sub>
                            <m:r>
                              <a:rPr lang="en-US" altLang="ko-KR" sz="1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ko-KR" sz="1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≈</m:t>
                        </m:r>
                        <m:r>
                          <a:rPr lang="en-US" altLang="ko-KR" sz="1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𝜋</m:t>
                        </m:r>
                      </m:e>
                    </m:d>
                  </m:oMath>
                </a14:m>
                <a:r>
                  <a:rPr lang="en-US" altLang="ko-KR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altLang="ko-KR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958ABFA-C8A8-54B1-B687-4D097CF6D6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369" y="2641358"/>
                <a:ext cx="7741531" cy="2916376"/>
              </a:xfrm>
              <a:prstGeom prst="rect">
                <a:avLst/>
              </a:prstGeom>
              <a:blipFill>
                <a:blip r:embed="rId4"/>
                <a:stretch>
                  <a:fillRect l="-15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A3ADD57-54B1-09B2-D215-F40247FD48ED}"/>
                  </a:ext>
                </a:extLst>
              </p:cNvPr>
              <p:cNvSpPr txBox="1"/>
              <p:nvPr/>
            </p:nvSpPr>
            <p:spPr>
              <a:xfrm>
                <a:off x="1824099" y="3183877"/>
                <a:ext cx="2170402" cy="45442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ko-KR" sz="1400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ko-KR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1400" b="0" i="1" smtClean="0"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  <m:sub>
                                  <m:r>
                                    <a:rPr lang="en-US" altLang="ko-KR" sz="1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  <m:r>
                        <a:rPr lang="en-US" altLang="ko-KR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  <m:sSub>
                            <m:sSubPr>
                              <m:ctrlP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en-US" altLang="ko-KR" sz="14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ko-KR" sz="1400" b="0" i="1" smtClean="0">
                          <a:latin typeface="Cambria Math" panose="02040503050406030204" pitchFamily="18" charset="0"/>
                        </a:rPr>
                        <m:t>𝜉</m:t>
                      </m:r>
                      <m:f>
                        <m:fPr>
                          <m:ctrlP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ko-KR" sz="1400" b="0" i="0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altLang="ko-KR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ko-KR" sz="1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ko-KR" sz="1400" b="0" i="1" smtClean="0">
                                          <a:latin typeface="Cambria Math" panose="02040503050406030204" pitchFamily="18" charset="0"/>
                                        </a:rPr>
                                        <m:t>𝜙</m:t>
                                      </m:r>
                                    </m:e>
                                    <m:sub>
                                      <m:r>
                                        <a:rPr lang="en-US" altLang="ko-KR" sz="14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func>
                        </m:num>
                        <m:den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func>
                            <m:funcPr>
                              <m:ctrlP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ko-KR" sz="1400" b="0" i="0" smtClean="0">
                                  <a:latin typeface="Cambria Math" panose="02040503050406030204" pitchFamily="18" charset="0"/>
                                </a:rPr>
                                <m:t>cot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altLang="ko-KR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ko-KR" sz="1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ko-KR" sz="1400" b="0" i="1" smtClean="0">
                                          <a:latin typeface="Cambria Math" panose="02040503050406030204" pitchFamily="18" charset="0"/>
                                        </a:rPr>
                                        <m:t>𝜙</m:t>
                                      </m:r>
                                    </m:e>
                                    <m:sub>
                                      <m:r>
                                        <a:rPr lang="en-US" altLang="ko-KR" sz="14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func>
                        </m:den>
                      </m:f>
                    </m:oMath>
                  </m:oMathPara>
                </a14:m>
                <a:endParaRPr lang="ko-KR" altLang="en-US" sz="1400" dirty="0"/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A3ADD57-54B1-09B2-D215-F40247FD48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4099" y="3183877"/>
                <a:ext cx="2170402" cy="454420"/>
              </a:xfrm>
              <a:prstGeom prst="rect">
                <a:avLst/>
              </a:prstGeom>
              <a:blipFill>
                <a:blip r:embed="rId5"/>
                <a:stretch>
                  <a:fillRect l="-1404" t="-1333" b="-1600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C42A163-41FA-B19E-AF04-BAB8221A9C8D}"/>
                  </a:ext>
                </a:extLst>
              </p:cNvPr>
              <p:cNvSpPr txBox="1"/>
              <p:nvPr/>
            </p:nvSpPr>
            <p:spPr>
              <a:xfrm>
                <a:off x="5269065" y="3183877"/>
                <a:ext cx="1501821" cy="45442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ko-KR" sz="1400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altLang="ko-KR" sz="1400" i="1">
                          <a:latin typeface="Cambria Math" panose="02040503050406030204" pitchFamily="18" charset="0"/>
                        </a:rPr>
                        <m:t>𝜉</m:t>
                      </m:r>
                      <m:f>
                        <m:fPr>
                          <m:ctrlP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func>
                            <m:funcPr>
                              <m:ctrlP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ko-KR" sz="1400" b="0" i="0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altLang="ko-KR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ko-KR" sz="1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ko-KR" sz="1400" b="0" i="1" smtClean="0">
                                          <a:latin typeface="Cambria Math" panose="02040503050406030204" pitchFamily="18" charset="0"/>
                                        </a:rPr>
                                        <m:t>𝜙</m:t>
                                      </m:r>
                                    </m:e>
                                    <m:sub>
                                      <m:r>
                                        <a:rPr lang="en-US" altLang="ko-KR" sz="14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func>
                        </m:num>
                        <m:den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func>
                            <m:funcPr>
                              <m:ctrlP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ko-KR" sz="1400" b="0" i="0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altLang="ko-KR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ko-KR" sz="1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ko-KR" sz="1400" b="0" i="1" smtClean="0">
                                          <a:latin typeface="Cambria Math" panose="02040503050406030204" pitchFamily="18" charset="0"/>
                                        </a:rPr>
                                        <m:t>𝜙</m:t>
                                      </m:r>
                                    </m:e>
                                    <m:sub>
                                      <m:r>
                                        <a:rPr lang="en-US" altLang="ko-KR" sz="14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func>
                        </m:den>
                      </m:f>
                    </m:oMath>
                  </m:oMathPara>
                </a14:m>
                <a:endParaRPr lang="ko-KR" altLang="en-US" sz="1400" dirty="0"/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C42A163-41FA-B19E-AF04-BAB8221A9C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9065" y="3183877"/>
                <a:ext cx="1501821" cy="454420"/>
              </a:xfrm>
              <a:prstGeom prst="rect">
                <a:avLst/>
              </a:prstGeom>
              <a:blipFill>
                <a:blip r:embed="rId6"/>
                <a:stretch>
                  <a:fillRect l="-2429" t="-1333" b="-1600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B841D45-FC63-736E-14A7-F53B05DDBEAA}"/>
                  </a:ext>
                </a:extLst>
              </p:cNvPr>
              <p:cNvSpPr txBox="1"/>
              <p:nvPr/>
            </p:nvSpPr>
            <p:spPr>
              <a:xfrm>
                <a:off x="800100" y="4205739"/>
                <a:ext cx="4572000" cy="57637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ko-KR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ko-KR" sz="1400" b="0" i="1" smtClean="0">
                          <a:latin typeface="Cambria Math" panose="02040503050406030204" pitchFamily="18" charset="0"/>
                        </a:rPr>
                        <m:t>𝜉</m:t>
                      </m:r>
                      <m:sSub>
                        <m:sSubPr>
                          <m:ctrlP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ko-KR" sz="1400" i="1">
                          <a:latin typeface="Cambria Math" panose="02040503050406030204" pitchFamily="18" charset="0"/>
                        </a:rPr>
                        <m:t>h</m:t>
                      </m:r>
                      <m:sSub>
                        <m:sSubPr>
                          <m:ctrlPr>
                            <a:rPr lang="en-US" altLang="ko-KR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400" i="1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altLang="ko-KR" sz="14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func>
                        <m:funcPr>
                          <m:ctrlP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ko-KR" sz="1400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ko-KR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1400" b="0" i="1" smtClean="0"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  <m:sub>
                                  <m:r>
                                    <a:rPr lang="en-US" altLang="ko-KR" sz="1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  <m:d>
                        <m:dPr>
                          <m:ctrlP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f>
                            <m:fPr>
                              <m:ctrlP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  <m:t>𝜉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ko-KR" altLang="en-US" sz="1400" dirty="0"/>
              </a:p>
            </p:txBody>
          </p:sp>
        </mc:Choice>
        <mc:Fallback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B841D45-FC63-736E-14A7-F53B05DDBE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100" y="4205739"/>
                <a:ext cx="4572000" cy="576376"/>
              </a:xfrm>
              <a:prstGeom prst="rect">
                <a:avLst/>
              </a:prstGeom>
              <a:blipFill>
                <a:blip r:embed="rId7"/>
                <a:stretch>
                  <a:fillRect b="-2128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16049CEE-AFC9-FDF1-7FB4-C2E77D8CA625}"/>
                  </a:ext>
                </a:extLst>
              </p:cNvPr>
              <p:cNvSpPr txBox="1"/>
              <p:nvPr/>
            </p:nvSpPr>
            <p:spPr>
              <a:xfrm>
                <a:off x="4197927" y="4205739"/>
                <a:ext cx="4572000" cy="5717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ko-KR" sz="1400" b="0" i="1" smtClean="0"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p>
                        <m:sSupPr>
                          <m:ctrlP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sSub>
                                <m:sSubPr>
                                  <m:ctrlPr>
                                    <a:rPr lang="en-US" altLang="ko-KR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1400" b="0" i="1" smtClean="0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altLang="ko-KR" sz="14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d>
                        <m:dPr>
                          <m:begChr m:val="["/>
                          <m:endChr m:val="]"/>
                          <m:ctrlP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ko-KR" sz="1400" b="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altLang="ko-KR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ko-KR" sz="1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ko-KR" sz="1400" b="0" i="1" smtClean="0">
                                          <a:latin typeface="Cambria Math" panose="02040503050406030204" pitchFamily="18" charset="0"/>
                                        </a:rPr>
                                        <m:t>𝜙</m:t>
                                      </m:r>
                                    </m:e>
                                    <m:sub>
                                      <m:r>
                                        <a:rPr lang="en-US" altLang="ko-KR" sz="14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altLang="ko-KR" sz="1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ko-KR" sz="1400" i="1">
                                  <a:latin typeface="Cambria Math" panose="02040503050406030204" pitchFamily="18" charset="0"/>
                                </a:rPr>
                                <m:t>𝜉</m:t>
                              </m:r>
                              <m:f>
                                <m:fPr>
                                  <m:ctrlPr>
                                    <a:rPr lang="en-US" altLang="ko-KR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ko-KR" sz="14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  <m:func>
                                    <m:funcPr>
                                      <m:ctrlPr>
                                        <a:rPr lang="en-US" altLang="ko-KR" sz="1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altLang="ko-KR" sz="1400" b="0" i="0" smtClean="0">
                                          <a:latin typeface="Cambria Math" panose="02040503050406030204" pitchFamily="18" charset="0"/>
                                        </a:rPr>
                                        <m:t>cos</m:t>
                                      </m:r>
                                    </m:fName>
                                    <m:e>
                                      <m:d>
                                        <m:dPr>
                                          <m:ctrlPr>
                                            <a:rPr lang="en-US" altLang="ko-KR" sz="14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altLang="ko-KR" sz="1400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altLang="ko-KR" sz="14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𝜙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altLang="ko-KR" sz="14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</m:func>
                                </m:num>
                                <m:den>
                                  <m:func>
                                    <m:funcPr>
                                      <m:ctrlPr>
                                        <a:rPr lang="en-US" altLang="ko-KR" sz="1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altLang="ko-KR" sz="1400" b="0" i="0" smtClean="0">
                                          <a:latin typeface="Cambria Math" panose="02040503050406030204" pitchFamily="18" charset="0"/>
                                        </a:rPr>
                                        <m:t>cot</m:t>
                                      </m:r>
                                    </m:fName>
                                    <m:e>
                                      <m:d>
                                        <m:dPr>
                                          <m:ctrlPr>
                                            <a:rPr lang="en-US" altLang="ko-KR" sz="14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altLang="ko-KR" sz="1400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altLang="ko-KR" sz="14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𝜙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altLang="ko-KR" sz="14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</m:func>
                                </m:den>
                              </m:f>
                            </m:e>
                          </m:func>
                        </m:e>
                      </m:d>
                    </m:oMath>
                  </m:oMathPara>
                </a14:m>
                <a:endParaRPr lang="ko-KR" altLang="en-US" sz="1400" dirty="0"/>
              </a:p>
            </p:txBody>
          </p:sp>
        </mc:Choice>
        <mc:Fallback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16049CEE-AFC9-FDF1-7FB4-C2E77D8CA6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7927" y="4205739"/>
                <a:ext cx="4572000" cy="571760"/>
              </a:xfrm>
              <a:prstGeom prst="rect">
                <a:avLst/>
              </a:prstGeom>
              <a:blipFill>
                <a:blip r:embed="rId8"/>
                <a:stretch>
                  <a:fillRect b="-1064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E77AFF80-A777-C6B2-0883-CE55D22261E9}"/>
                  </a:ext>
                </a:extLst>
              </p:cNvPr>
              <p:cNvSpPr txBox="1"/>
              <p:nvPr/>
            </p:nvSpPr>
            <p:spPr>
              <a:xfrm>
                <a:off x="2285998" y="5286042"/>
                <a:ext cx="4572000" cy="5245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ko-KR" sz="1400" b="0" i="1" smtClean="0"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p>
                        <m:sSupPr>
                          <m:ctrlP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sSub>
                                <m:sSubPr>
                                  <m:ctrlPr>
                                    <a:rPr lang="en-US" altLang="ko-KR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1400" b="0" i="1" smtClean="0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altLang="ko-KR" sz="14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func>
                        <m:funcPr>
                          <m:ctrlP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ko-KR" sz="1400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ko-KR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1400" b="0" i="1" smtClean="0"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  <m:sub>
                                  <m:r>
                                    <a:rPr lang="en-US" altLang="ko-KR" sz="1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  <m:r>
                        <a:rPr lang="en-US" altLang="ko-KR" sz="1400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altLang="ko-KR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ko-KR" sz="1400" b="0" i="1" smtClean="0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  <m:sSub>
                                    <m:sSubPr>
                                      <m:ctrlPr>
                                        <a:rPr lang="en-US" altLang="ko-KR" sz="1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ko-KR" sz="1400" b="0" i="1" smtClean="0">
                                          <a:latin typeface="Cambria Math" panose="02040503050406030204" pitchFamily="18" charset="0"/>
                                        </a:rPr>
                                        <m:t>𝜔</m:t>
                                      </m:r>
                                    </m:e>
                                    <m:sub>
                                      <m:r>
                                        <a:rPr lang="en-US" altLang="ko-KR" sz="14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den>
                      </m:f>
                    </m:oMath>
                  </m:oMathPara>
                </a14:m>
                <a:endParaRPr lang="ko-KR" altLang="en-US" sz="1400" dirty="0"/>
              </a:p>
            </p:txBody>
          </p:sp>
        </mc:Choice>
        <mc:Fallback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E77AFF80-A777-C6B2-0883-CE55D22261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5998" y="5286042"/>
                <a:ext cx="4572000" cy="52456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40919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Research Process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750C3-D76B-4604-A3D8-DFEAF51D5208}" type="slidenum">
              <a:rPr lang="ko-KR" altLang="en-US" smtClean="0"/>
              <a:t>15</a:t>
            </a:fld>
            <a:endParaRPr lang="ko-KR" alt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C595A7E-A013-8DB3-F5E1-05317DB026C5}"/>
              </a:ext>
            </a:extLst>
          </p:cNvPr>
          <p:cNvSpPr txBox="1"/>
          <p:nvPr/>
        </p:nvSpPr>
        <p:spPr>
          <a:xfrm>
            <a:off x="519115" y="1304021"/>
            <a:ext cx="59648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Near flat potential condition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assive">
            <a:hlinkClick r:id="" action="ppaction://media"/>
            <a:extLst>
              <a:ext uri="{FF2B5EF4-FFF2-40B4-BE49-F238E27FC236}">
                <a16:creationId xmlns:a16="http://schemas.microsoft.com/office/drawing/2014/main" id="{8385E610-AFB8-DC07-E635-9F020202237A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224215" y="1193293"/>
            <a:ext cx="3296920" cy="247269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83786F8D-3D27-FA7A-7761-ACF9088C60BD}"/>
                  </a:ext>
                </a:extLst>
              </p:cNvPr>
              <p:cNvSpPr txBox="1"/>
              <p:nvPr/>
            </p:nvSpPr>
            <p:spPr>
              <a:xfrm>
                <a:off x="630484" y="2325784"/>
                <a:ext cx="4048195" cy="65242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1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𝜉</m:t>
                      </m:r>
                      <m:r>
                        <a:rPr lang="en-US" altLang="ko-KR" sz="1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altLang="ko-KR" sz="1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  <m:sSub>
                            <m:sSubPr>
                              <m:ctrlPr>
                                <a:rPr lang="en-US" altLang="ko-KR" sz="1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altLang="ko-KR" sz="1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  <m:func>
                            <m:funcPr>
                              <m:ctrlPr>
                                <a:rPr lang="en-US" altLang="ko-KR" sz="1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ko-KR" sz="1400" b="0" i="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cos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altLang="ko-KR" sz="14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ko-KR" sz="1400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ko-KR" sz="1400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𝜙</m:t>
                                      </m:r>
                                    </m:e>
                                    <m:sub>
                                      <m:r>
                                        <a:rPr lang="en-US" altLang="ko-KR" sz="1400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func>
                        </m:num>
                        <m:den>
                          <m:sSub>
                            <m:sSubPr>
                              <m:ctrlPr>
                                <a:rPr lang="en-US" altLang="ko-KR" sz="1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altLang="ko-KR" sz="1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  <m:func>
                            <m:funcPr>
                              <m:ctrlPr>
                                <a:rPr lang="en-US" altLang="ko-KR" sz="1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ko-KR" sz="1400" b="0" i="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cos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altLang="ko-KR" sz="14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ko-KR" sz="1400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ko-KR" sz="1400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𝜙</m:t>
                                      </m:r>
                                    </m:e>
                                    <m:sub>
                                      <m:r>
                                        <a:rPr lang="en-US" altLang="ko-KR" sz="1400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func>
                        </m:den>
                      </m:f>
                      <m:r>
                        <a:rPr lang="en-US" altLang="ko-KR" sz="14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ko-KR" sz="1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6</m:t>
                          </m:r>
                          <m:sSub>
                            <m:sSubPr>
                              <m:ctrlPr>
                                <a:rPr lang="en-US" altLang="ko-KR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4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altLang="ko-KR" sz="14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ko-KR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400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altLang="ko-KR" sz="1400">
                                  <a:latin typeface="Cambria Math" panose="02040503050406030204" pitchFamily="18" charset="0"/>
                                </a:rPr>
                                <m:t>avg</m:t>
                              </m:r>
                            </m:sub>
                          </m:sSub>
                          <m:r>
                            <a:rPr lang="en-US" altLang="ko-KR" sz="1400" i="1">
                              <a:latin typeface="Cambria Math" panose="02040503050406030204" pitchFamily="18" charset="0"/>
                            </a:rPr>
                            <m:t>𝐹</m:t>
                          </m:r>
                          <m:func>
                            <m:funcPr>
                              <m:ctrlPr>
                                <a:rPr lang="en-US" altLang="ko-KR" sz="14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ko-KR" sz="140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US" altLang="ko-KR" sz="1400" i="1">
                                  <a:latin typeface="Cambria Math" panose="02040503050406030204" pitchFamily="18" charset="0"/>
                                </a:rPr>
                                <m:t>𝜓</m:t>
                              </m:r>
                            </m:e>
                          </m:func>
                          <m:func>
                            <m:funcPr>
                              <m:ctrlPr>
                                <a:rPr lang="en-US" altLang="ko-KR" sz="1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ko-KR" sz="140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cos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altLang="ko-KR" sz="14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ko-KR" sz="14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𝜓</m:t>
                                  </m:r>
                                  <m:r>
                                    <a:rPr lang="en-US" altLang="ko-KR" sz="14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+</m:t>
                                  </m:r>
                                  <m:f>
                                    <m:fPr>
                                      <m:ctrlPr>
                                        <a:rPr lang="en-US" altLang="ko-KR" sz="1400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altLang="ko-KR" sz="1400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𝜋</m:t>
                                      </m:r>
                                    </m:num>
                                    <m:den>
                                      <m:r>
                                        <a:rPr lang="en-US" altLang="ko-KR" sz="1400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</m:d>
                            </m:e>
                          </m:func>
                        </m:num>
                        <m:den>
                          <m:sSub>
                            <m:sSubPr>
                              <m:ctrlPr>
                                <a:rPr lang="en-US" altLang="ko-KR" sz="1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altLang="ko-KR" sz="1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  <m:func>
                            <m:funcPr>
                              <m:ctrlPr>
                                <a:rPr lang="en-US" altLang="ko-KR" sz="1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ko-KR" sz="140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cos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altLang="ko-KR" sz="14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ko-KR" sz="1400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ko-KR" sz="1400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𝜙</m:t>
                                      </m:r>
                                    </m:e>
                                    <m:sub>
                                      <m:r>
                                        <a:rPr lang="en-US" altLang="ko-KR" sz="1400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func>
                        </m:den>
                      </m:f>
                    </m:oMath>
                  </m:oMathPara>
                </a14:m>
                <a:endParaRPr lang="ko-KR" altLang="en-US" sz="1400" dirty="0"/>
              </a:p>
            </p:txBody>
          </p:sp>
        </mc:Choice>
        <mc:Fallback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83786F8D-3D27-FA7A-7761-ACF9088C60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484" y="2325784"/>
                <a:ext cx="4048195" cy="65242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A38E67E2-2F8F-F899-AFB8-E27D67ED39EC}"/>
                  </a:ext>
                </a:extLst>
              </p:cNvPr>
              <p:cNvSpPr txBox="1"/>
              <p:nvPr/>
            </p:nvSpPr>
            <p:spPr>
              <a:xfrm>
                <a:off x="602369" y="3544514"/>
                <a:ext cx="7741531" cy="31085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ko-KR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Remain task:</a:t>
                </a:r>
              </a:p>
              <a:p>
                <a:pPr marL="800100" lvl="1" indent="-342900">
                  <a:buFont typeface="+mj-lt"/>
                  <a:buAutoNum type="arabicPeriod"/>
                </a:pPr>
                <a:r>
                  <a:rPr lang="en-US" altLang="ko-KR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Compare Multi-particle tracking simulation and calculated bunch length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400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ko-KR" sz="1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altLang="ko-KR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800100" lvl="1" indent="-342900">
                  <a:buFont typeface="+mj-lt"/>
                  <a:buAutoNum type="arabicPeriod"/>
                </a:pPr>
                <a:endParaRPr lang="en-US" altLang="ko-KR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800100" lvl="1" indent="-342900">
                  <a:buFont typeface="+mj-lt"/>
                  <a:buAutoNum type="arabicPeriod"/>
                </a:pPr>
                <a:r>
                  <a:rPr lang="en-US" altLang="ko-KR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Complete numerical simulation of the D-mode instability</a:t>
                </a:r>
              </a:p>
              <a:p>
                <a:pPr marL="800100" lvl="1" indent="-342900">
                  <a:buFont typeface="+mj-lt"/>
                  <a:buAutoNum type="arabicPeriod"/>
                </a:pPr>
                <a:endParaRPr lang="en-US" altLang="ko-KR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800100" lvl="1" indent="-342900">
                  <a:buFont typeface="+mj-lt"/>
                  <a:buAutoNum type="arabicPeriod"/>
                </a:pPr>
                <a:endParaRPr lang="en-US" altLang="ko-KR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800100" lvl="1" indent="-342900">
                  <a:buFont typeface="+mj-lt"/>
                  <a:buAutoNum type="arabicPeriod"/>
                </a:pPr>
                <a:endParaRPr lang="en-US" altLang="ko-KR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800100" lvl="1" indent="-342900">
                  <a:buFont typeface="+mj-lt"/>
                  <a:buAutoNum type="arabicPeriod"/>
                </a:pPr>
                <a:endParaRPr lang="en-US" altLang="ko-KR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800100" lvl="1" indent="-342900">
                  <a:buFont typeface="+mj-lt"/>
                  <a:buAutoNum type="arabicPeriod"/>
                </a:pPr>
                <a:endParaRPr lang="en-US" altLang="ko-KR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800100" lvl="1" indent="-342900">
                  <a:buFont typeface="+mj-lt"/>
                  <a:buAutoNum type="arabicPeriod"/>
                </a:pPr>
                <a:endParaRPr lang="en-US" altLang="ko-KR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800100" lvl="1" indent="-342900">
                  <a:buFont typeface="+mj-lt"/>
                  <a:buAutoNum type="arabicPeriod"/>
                </a:pPr>
                <a:r>
                  <a:rPr lang="en-US" altLang="ko-KR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Need more quantitative analysis of the D-mode instability. </a:t>
                </a:r>
              </a:p>
              <a:p>
                <a:pPr marL="800100" lvl="1" indent="-342900">
                  <a:buFont typeface="+mj-lt"/>
                  <a:buAutoNum type="arabicPeriod"/>
                </a:pPr>
                <a:endParaRPr lang="en-US" altLang="ko-KR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800100" lvl="1" indent="-342900">
                  <a:buFont typeface="+mj-lt"/>
                  <a:buAutoNum type="arabicPeriod"/>
                </a:pPr>
                <a:endParaRPr lang="en-US" altLang="ko-KR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altLang="ko-KR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A38E67E2-2F8F-F899-AFB8-E27D67ED39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369" y="3544514"/>
                <a:ext cx="7741531" cy="3108543"/>
              </a:xfrm>
              <a:prstGeom prst="rect">
                <a:avLst/>
              </a:prstGeom>
              <a:blipFill>
                <a:blip r:embed="rId6"/>
                <a:stretch>
                  <a:fillRect l="-157" t="-196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9" name="그림 28" descr="텍스트, 스크린샷, 라인, 노랑이(가) 표시된 사진&#10;&#10;자동 생성된 설명">
            <a:extLst>
              <a:ext uri="{FF2B5EF4-FFF2-40B4-BE49-F238E27FC236}">
                <a16:creationId xmlns:a16="http://schemas.microsoft.com/office/drawing/2014/main" id="{E9DD40B4-138B-337D-3CF9-252520881F6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0989" y="4458070"/>
            <a:ext cx="3844289" cy="1281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289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5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Index</a:t>
            </a:r>
            <a:endParaRPr lang="ko-KR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750C3-D76B-4604-A3D8-DFEAF51D5208}" type="slidenum">
              <a:rPr lang="ko-KR" altLang="en-US" smtClean="0"/>
              <a:t>2</a:t>
            </a:fld>
            <a:endParaRPr lang="ko-KR" alt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C595A7E-A013-8DB3-F5E1-05317DB026C5}"/>
              </a:ext>
            </a:extLst>
          </p:cNvPr>
          <p:cNvSpPr txBox="1"/>
          <p:nvPr/>
        </p:nvSpPr>
        <p:spPr>
          <a:xfrm>
            <a:off x="519115" y="1304021"/>
            <a:ext cx="5964812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Robinson Instability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Passive Harmonic Cavity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Research Process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ko-KR" alt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551992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Robinson Instability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750C3-D76B-4604-A3D8-DFEAF51D5208}" type="slidenum">
              <a:rPr lang="ko-KR" altLang="en-US" smtClean="0"/>
              <a:t>3</a:t>
            </a:fld>
            <a:endParaRPr lang="ko-KR" alt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C595A7E-A013-8DB3-F5E1-05317DB026C5}"/>
              </a:ext>
            </a:extLst>
          </p:cNvPr>
          <p:cNvSpPr txBox="1"/>
          <p:nvPr/>
        </p:nvSpPr>
        <p:spPr>
          <a:xfrm>
            <a:off x="519115" y="1304021"/>
            <a:ext cx="59648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Longitudinal Dynamics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41172DF-04AE-B448-7FE0-E534674673CE}"/>
                  </a:ext>
                </a:extLst>
              </p:cNvPr>
              <p:cNvSpPr txBox="1"/>
              <p:nvPr/>
            </p:nvSpPr>
            <p:spPr>
              <a:xfrm>
                <a:off x="602369" y="3780916"/>
                <a:ext cx="7741531" cy="25258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ko-KR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 general, in a storage ring, the beam loss energy by </a:t>
                </a:r>
                <a:r>
                  <a:rPr lang="en-US" altLang="ko-KR" sz="1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radiation</a:t>
                </a:r>
                <a:r>
                  <a:rPr lang="en-US" altLang="ko-KR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and this is replenished through the </a:t>
                </a:r>
                <a:r>
                  <a:rPr lang="en-US" altLang="ko-KR" sz="1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RF-cavity</a:t>
                </a:r>
                <a:r>
                  <a:rPr lang="en-US" altLang="ko-KR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altLang="ko-KR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AutoNum type="arabicPeriod"/>
                </a:pPr>
                <a:r>
                  <a:rPr lang="en-US" altLang="ko-KR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Above transition (</a:t>
                </a:r>
                <a14:m>
                  <m:oMath xmlns:m="http://schemas.openxmlformats.org/officeDocument/2006/math">
                    <m:r>
                      <a:rPr lang="en-US" altLang="ko-KR" sz="1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𝜂</m:t>
                    </m:r>
                    <m:r>
                      <a:rPr lang="en-US" altLang="ko-KR" sz="1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altLang="ko-KR" sz="1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f>
                          <m:fPr>
                            <m:type m:val="lin"/>
                            <m:ctrlPr>
                              <a:rPr lang="en-US" altLang="ko-KR" sz="1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en-US" altLang="ko-KR" sz="1400" b="0" i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Δ</m:t>
                            </m:r>
                            <m:r>
                              <a:rPr lang="en-US" altLang="ko-KR" sz="1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𝑇</m:t>
                            </m:r>
                          </m:num>
                          <m:den>
                            <m:r>
                              <a:rPr lang="en-US" altLang="ko-KR" sz="1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𝑇</m:t>
                            </m:r>
                          </m:den>
                        </m:f>
                      </m:num>
                      <m:den>
                        <m:r>
                          <a:rPr lang="en-US" altLang="ko-KR" sz="1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𝛿</m:t>
                        </m:r>
                      </m:den>
                    </m:f>
                    <m:r>
                      <a:rPr lang="en-US" altLang="ko-KR" sz="1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&gt;0</m:t>
                    </m:r>
                  </m:oMath>
                </a14:m>
                <a:r>
                  <a:rPr lang="en-US" altLang="ko-KR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br>
                  <a:rPr lang="en-US" altLang="ko-KR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altLang="ko-KR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Higher energy particles arrive later </a:t>
                </a:r>
                <a14:m>
                  <m:oMath xmlns:m="http://schemas.openxmlformats.org/officeDocument/2006/math">
                    <m:r>
                      <a:rPr lang="en-US" altLang="ko-KR" sz="1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en-US" altLang="ko-KR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These experience an RF phase later</a:t>
                </a:r>
              </a:p>
              <a:p>
                <a:pPr marL="342900" indent="-342900">
                  <a:buAutoNum type="arabicPeriod"/>
                </a:pPr>
                <a:r>
                  <a:rPr lang="en-US" altLang="ko-KR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Below transition (</a:t>
                </a:r>
                <a14:m>
                  <m:oMath xmlns:m="http://schemas.openxmlformats.org/officeDocument/2006/math">
                    <m:r>
                      <a:rPr lang="en-US" altLang="ko-KR" sz="1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𝜂</m:t>
                    </m:r>
                    <m:r>
                      <a:rPr lang="en-US" altLang="ko-KR" sz="1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altLang="ko-KR" sz="1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f>
                          <m:fPr>
                            <m:type m:val="lin"/>
                            <m:ctrlPr>
                              <a:rPr lang="en-US" altLang="ko-KR" sz="1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en-US" altLang="ko-KR" sz="140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Δ</m:t>
                            </m:r>
                            <m:r>
                              <a:rPr lang="en-US" altLang="ko-KR" sz="1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𝑇</m:t>
                            </m:r>
                          </m:num>
                          <m:den>
                            <m:r>
                              <a:rPr lang="en-US" altLang="ko-KR" sz="1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𝑇</m:t>
                            </m:r>
                          </m:den>
                        </m:f>
                      </m:num>
                      <m:den>
                        <m:r>
                          <a:rPr lang="en-US" altLang="ko-KR" sz="1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𝛿</m:t>
                        </m:r>
                      </m:den>
                    </m:f>
                    <m:r>
                      <a:rPr lang="en-US" altLang="ko-KR" sz="1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&lt;0</m:t>
                    </m:r>
                  </m:oMath>
                </a14:m>
                <a:r>
                  <a:rPr lang="en-US" altLang="ko-KR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br>
                  <a:rPr lang="en-US" altLang="ko-KR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altLang="ko-KR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Higher energy particles arrive earlier </a:t>
                </a:r>
                <a14:m>
                  <m:oMath xmlns:m="http://schemas.openxmlformats.org/officeDocument/2006/math">
                    <m:r>
                      <a:rPr lang="en-US" altLang="ko-KR" sz="1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en-US" altLang="ko-KR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These experience an RF phase earlier</a:t>
                </a:r>
              </a:p>
              <a:p>
                <a:pPr marL="342900" indent="-342900">
                  <a:buAutoNum type="arabicPeriod"/>
                </a:pPr>
                <a:endParaRPr lang="en-US" altLang="ko-KR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lvl="0" indent="-285750">
                  <a:buFont typeface="Arial" panose="020B0604020202020204" pitchFamily="34" charset="0"/>
                  <a:buChar char="•"/>
                  <a:defRPr/>
                </a:pPr>
                <a:r>
                  <a:rPr kumimoji="0" lang="en-US" altLang="ko-KR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맑은 고딕" panose="020B0503020000020004" pitchFamily="50" charset="-127"/>
                    <a:cs typeface="Times New Roman" panose="02020603050405020304" pitchFamily="18" charset="0"/>
                  </a:rPr>
                  <a:t>Most storage rings operate above transition, the synchrotron phase must be adjusted between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altLang="ko-KR" sz="1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맑은 고딕" panose="020B0503020000020004" pitchFamily="50" charset="-127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altLang="ko-KR" sz="1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맑은 고딕" panose="020B0503020000020004" pitchFamily="50" charset="-127"/>
                            <a:cs typeface="Times New Roman" panose="02020603050405020304" pitchFamily="18" charset="0"/>
                          </a:rPr>
                          <m:t>𝜋</m:t>
                        </m:r>
                      </m:num>
                      <m:den>
                        <m:r>
                          <a:rPr kumimoji="0" lang="en-US" altLang="ko-KR" sz="1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맑은 고딕" panose="020B0503020000020004" pitchFamily="50" charset="-127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kumimoji="0" lang="en-US" altLang="ko-KR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맑은 고딕" panose="020B0503020000020004" pitchFamily="50" charset="-127"/>
                    <a:cs typeface="Times New Roman" panose="02020603050405020304" pitchFamily="18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altLang="ko-KR" sz="14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𝜋</m:t>
                    </m:r>
                  </m:oMath>
                </a14:m>
                <a:r>
                  <a:rPr kumimoji="0" lang="en-US" altLang="ko-KR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맑은 고딕" panose="020B0503020000020004" pitchFamily="50" charset="-127"/>
                    <a:cs typeface="Times New Roman" panose="02020603050405020304" pitchFamily="18" charset="0"/>
                  </a:rPr>
                  <a:t>. </a:t>
                </a:r>
              </a:p>
              <a:p>
                <a:pPr marL="342900" indent="-342900">
                  <a:buAutoNum type="arabicPeriod"/>
                </a:pPr>
                <a:endParaRPr lang="en-US" altLang="ko-KR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41172DF-04AE-B448-7FE0-E534674673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369" y="3780916"/>
                <a:ext cx="7741531" cy="2525884"/>
              </a:xfrm>
              <a:prstGeom prst="rect">
                <a:avLst/>
              </a:prstGeom>
              <a:blipFill>
                <a:blip r:embed="rId2"/>
                <a:stretch>
                  <a:fillRect l="-157" t="-482" r="-472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그림 2" descr="도표, 원, 텍스트, 라인이(가) 표시된 사진&#10;&#10;자동 생성된 설명">
            <a:extLst>
              <a:ext uri="{FF2B5EF4-FFF2-40B4-BE49-F238E27FC236}">
                <a16:creationId xmlns:a16="http://schemas.microsoft.com/office/drawing/2014/main" id="{D8D0FE95-B66F-EBEA-46BC-A61193EA16E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0401" y="1673353"/>
            <a:ext cx="5136793" cy="199991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528244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그룹 12">
            <a:extLst>
              <a:ext uri="{FF2B5EF4-FFF2-40B4-BE49-F238E27FC236}">
                <a16:creationId xmlns:a16="http://schemas.microsoft.com/office/drawing/2014/main" id="{8924C040-1775-73BC-39F6-2ECBC2E11CDD}"/>
              </a:ext>
            </a:extLst>
          </p:cNvPr>
          <p:cNvGrpSpPr/>
          <p:nvPr/>
        </p:nvGrpSpPr>
        <p:grpSpPr>
          <a:xfrm>
            <a:off x="1798572" y="1545340"/>
            <a:ext cx="2245340" cy="2144447"/>
            <a:chOff x="3483788" y="1545340"/>
            <a:chExt cx="2245340" cy="2144447"/>
          </a:xfrm>
        </p:grpSpPr>
        <p:pic>
          <p:nvPicPr>
            <p:cNvPr id="5" name="그림 4" descr="텍스트, 도표, 평면도, 기술 도면이(가) 표시된 사진&#10;&#10;자동 생성된 설명">
              <a:extLst>
                <a:ext uri="{FF2B5EF4-FFF2-40B4-BE49-F238E27FC236}">
                  <a16:creationId xmlns:a16="http://schemas.microsoft.com/office/drawing/2014/main" id="{725656A1-55B8-00AE-ADDC-6B11A8A537E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70012" t="15714" r="2887" b="38794"/>
            <a:stretch/>
          </p:blipFill>
          <p:spPr>
            <a:xfrm>
              <a:off x="3546863" y="1545340"/>
              <a:ext cx="2182265" cy="2144447"/>
            </a:xfrm>
            <a:prstGeom prst="rect">
              <a:avLst/>
            </a:prstGeom>
          </p:spPr>
        </p:pic>
        <p:sp>
          <p:nvSpPr>
            <p:cNvPr id="6" name="직사각형 5">
              <a:extLst>
                <a:ext uri="{FF2B5EF4-FFF2-40B4-BE49-F238E27FC236}">
                  <a16:creationId xmlns:a16="http://schemas.microsoft.com/office/drawing/2014/main" id="{745FEB6B-43D2-3CB3-E840-C4BB7D352A45}"/>
                </a:ext>
              </a:extLst>
            </p:cNvPr>
            <p:cNvSpPr/>
            <p:nvPr/>
          </p:nvSpPr>
          <p:spPr>
            <a:xfrm>
              <a:off x="3483788" y="1752785"/>
              <a:ext cx="731872" cy="28538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" name="직사각형 7">
              <a:extLst>
                <a:ext uri="{FF2B5EF4-FFF2-40B4-BE49-F238E27FC236}">
                  <a16:creationId xmlns:a16="http://schemas.microsoft.com/office/drawing/2014/main" id="{AE447252-576C-C7CA-D2C8-E2347D705ACB}"/>
                </a:ext>
              </a:extLst>
            </p:cNvPr>
            <p:cNvSpPr/>
            <p:nvPr/>
          </p:nvSpPr>
          <p:spPr>
            <a:xfrm>
              <a:off x="3483788" y="3052482"/>
              <a:ext cx="731872" cy="28538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Robinson Instability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750C3-D76B-4604-A3D8-DFEAF51D5208}" type="slidenum">
              <a:rPr lang="ko-KR" altLang="en-US" smtClean="0"/>
              <a:t>4</a:t>
            </a:fld>
            <a:endParaRPr lang="ko-KR" alt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C595A7E-A013-8DB3-F5E1-05317DB026C5}"/>
              </a:ext>
            </a:extLst>
          </p:cNvPr>
          <p:cNvSpPr txBox="1"/>
          <p:nvPr/>
        </p:nvSpPr>
        <p:spPr>
          <a:xfrm>
            <a:off x="519115" y="1304021"/>
            <a:ext cx="59648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Resonator Impedance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8FD0195-B353-D60A-3268-DBD2AB03847D}"/>
                  </a:ext>
                </a:extLst>
              </p:cNvPr>
              <p:cNvSpPr txBox="1"/>
              <p:nvPr/>
            </p:nvSpPr>
            <p:spPr>
              <a:xfrm>
                <a:off x="1535965" y="3604903"/>
                <a:ext cx="6072069" cy="7083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Sup>
                            <m:sSubSupPr>
                              <m:ctrlP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  <m:t>∥</m:t>
                              </m:r>
                            </m:sup>
                          </m:sSubSup>
                        </m:den>
                      </m:f>
                      <m:r>
                        <a:rPr lang="en-US" altLang="ko-KR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den>
                      </m:f>
                      <m:r>
                        <a:rPr lang="en-US" altLang="ko-KR" sz="14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den>
                      </m:f>
                      <m:r>
                        <a:rPr lang="en-US" altLang="ko-KR" sz="14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ko-KR" sz="1400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altLang="ko-KR" sz="1400" b="0" i="1" smtClean="0">
                          <a:latin typeface="Cambria Math" panose="02040503050406030204" pitchFamily="18" charset="0"/>
                        </a:rPr>
                        <m:t>𝜔</m:t>
                      </m:r>
                      <m:r>
                        <a:rPr lang="en-US" altLang="ko-KR" sz="1400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altLang="ko-KR" sz="1400" b="0" i="1" smtClean="0">
                          <a:latin typeface="Cambria Math" panose="02040503050406030204" pitchFamily="18" charset="0"/>
                        </a:rPr>
                        <m:t>→</m:t>
                      </m:r>
                      <m:sSubSup>
                        <m:sSubSupPr>
                          <m:ctrlP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∥</m:t>
                          </m:r>
                        </m:sup>
                      </m:sSubSup>
                      <m:r>
                        <a:rPr lang="en-US" altLang="ko-KR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num>
                        <m:den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𝑖𝑄</m:t>
                          </m:r>
                          <m:d>
                            <m:dPr>
                              <m:ctrlP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altLang="ko-KR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altLang="ko-KR" sz="1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ko-KR" sz="1400" b="0" i="1" smtClean="0">
                                          <a:latin typeface="Cambria Math" panose="02040503050406030204" pitchFamily="18" charset="0"/>
                                        </a:rPr>
                                        <m:t>𝜔</m:t>
                                      </m:r>
                                    </m:e>
                                    <m:sub>
                                      <m:r>
                                        <a:rPr lang="en-US" altLang="ko-KR" sz="1400" b="0" i="1" smtClean="0">
                                          <a:latin typeface="Cambria Math" panose="02040503050406030204" pitchFamily="18" charset="0"/>
                                        </a:rPr>
                                        <m:t>𝑅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altLang="ko-KR" sz="1400" b="0" i="1" smtClean="0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den>
                              </m:f>
                              <m: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altLang="ko-KR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ko-KR" sz="1400" b="0" i="1" smtClean="0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altLang="ko-KR" sz="1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ko-KR" sz="1400" b="0" i="1" smtClean="0">
                                          <a:latin typeface="Cambria Math" panose="02040503050406030204" pitchFamily="18" charset="0"/>
                                        </a:rPr>
                                        <m:t>𝜔</m:t>
                                      </m:r>
                                    </m:e>
                                    <m:sub>
                                      <m:r>
                                        <a:rPr lang="en-US" altLang="ko-KR" sz="1400" b="0" i="1" smtClean="0">
                                          <a:latin typeface="Cambria Math" panose="02040503050406030204" pitchFamily="18" charset="0"/>
                                        </a:rPr>
                                        <m:t>𝑅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den>
                      </m:f>
                    </m:oMath>
                  </m:oMathPara>
                </a14:m>
                <a:endParaRPr lang="ko-KR" altLang="en-US" sz="14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8FD0195-B353-D60A-3268-DBD2AB0384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5965" y="3604903"/>
                <a:ext cx="6072069" cy="70839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5F7A0995-6CEC-2DE5-791D-E8C85386B892}"/>
              </a:ext>
            </a:extLst>
          </p:cNvPr>
          <p:cNvSpPr txBox="1"/>
          <p:nvPr/>
        </p:nvSpPr>
        <p:spPr>
          <a:xfrm>
            <a:off x="602369" y="4362079"/>
            <a:ext cx="77415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Particles passing through the RF cavity lose energy due to the resonator impedance.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8675D2C-9F7D-4927-7B4F-C7F3E134658D}"/>
                  </a:ext>
                </a:extLst>
              </p:cNvPr>
              <p:cNvSpPr txBox="1"/>
              <p:nvPr/>
            </p:nvSpPr>
            <p:spPr>
              <a:xfrm>
                <a:off x="5996499" y="3689787"/>
                <a:ext cx="3147501" cy="34567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ko-KR" sz="11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ko-KR" sz="11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100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altLang="ko-KR" sz="1100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sub>
                          </m:sSub>
                          <m:r>
                            <a:rPr lang="en-US" altLang="ko-KR" sz="11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type m:val="lin"/>
                              <m:ctrlPr>
                                <a:rPr lang="en-US" altLang="ko-KR" sz="11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ko-KR" sz="11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US" altLang="ko-KR" sz="11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altLang="ko-KR" sz="1100" b="0" i="1" smtClean="0">
                                      <a:latin typeface="Cambria Math" panose="02040503050406030204" pitchFamily="18" charset="0"/>
                                    </a:rPr>
                                    <m:t>𝐶𝐿</m:t>
                                  </m:r>
                                </m:e>
                              </m:rad>
                            </m:den>
                          </m:f>
                          <m:r>
                            <a:rPr lang="en-US" altLang="ko-KR" sz="1100" b="0" i="1" smtClean="0">
                              <a:latin typeface="Cambria Math" panose="02040503050406030204" pitchFamily="18" charset="0"/>
                            </a:rPr>
                            <m:t>,  </m:t>
                          </m:r>
                          <m:r>
                            <a:rPr lang="en-US" altLang="ko-KR" sz="1100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  <m:r>
                            <a:rPr lang="en-US" altLang="ko-KR" sz="11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altLang="ko-KR" sz="11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100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altLang="ko-KR" sz="11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  <m:rad>
                            <m:radPr>
                              <m:degHide m:val="on"/>
                              <m:ctrlPr>
                                <a:rPr lang="en-US" altLang="ko-KR" sz="11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f>
                                <m:fPr>
                                  <m:type m:val="lin"/>
                                  <m:ctrlPr>
                                    <a:rPr lang="en-US" altLang="ko-KR" sz="11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ko-KR" sz="1100" b="0" i="1" smtClean="0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num>
                                <m:den>
                                  <m:r>
                                    <a:rPr lang="en-US" altLang="ko-KR" sz="1100" b="0" i="1" smtClean="0"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den>
                              </m:f>
                            </m:e>
                          </m:rad>
                        </m:e>
                      </m:d>
                    </m:oMath>
                  </m:oMathPara>
                </a14:m>
                <a:endParaRPr lang="ko-KR" altLang="en-US" sz="11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8675D2C-9F7D-4927-7B4F-C7F3E13465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6499" y="3689787"/>
                <a:ext cx="3147501" cy="345672"/>
              </a:xfrm>
              <a:prstGeom prst="rect">
                <a:avLst/>
              </a:prstGeom>
              <a:blipFill>
                <a:blip r:embed="rId4"/>
                <a:stretch>
                  <a:fillRect t="-54386" b="-92982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그림 14" descr="도표, 라인, 그래프이(가) 표시된 사진&#10;&#10;자동 생성된 설명">
            <a:extLst>
              <a:ext uri="{FF2B5EF4-FFF2-40B4-BE49-F238E27FC236}">
                <a16:creationId xmlns:a16="http://schemas.microsoft.com/office/drawing/2014/main" id="{B3A50EF4-253A-4D31-F5BB-810C82DF105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9364" y="1599336"/>
            <a:ext cx="2666779" cy="199932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FA03EEF1-881A-1F3A-0392-405E19B59BEE}"/>
                  </a:ext>
                </a:extLst>
              </p:cNvPr>
              <p:cNvSpPr txBox="1"/>
              <p:nvPr/>
            </p:nvSpPr>
            <p:spPr>
              <a:xfrm>
                <a:off x="1543048" y="4799741"/>
                <a:ext cx="6057901" cy="9393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d>
                        <m:dPr>
                          <m:ctrlP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altLang="ko-KR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  <m:nary>
                        <m:naryPr>
                          <m:ctrlP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−∞</m:t>
                          </m:r>
                        </m:sub>
                        <m:sup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  <m:sSubSup>
                            <m:sSubSupPr>
                              <m:ctrlP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  <m:t>∥</m:t>
                              </m:r>
                            </m:sup>
                          </m:sSubSup>
                          <m:d>
                            <m:dPr>
                              <m:ctrlP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</m:d>
                          <m:sSup>
                            <m:sSupPr>
                              <m:ctrlP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f>
                                <m:fPr>
                                  <m:ctrlPr>
                                    <a:rPr lang="en-US" altLang="ko-KR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ko-KR" sz="14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altLang="ko-KR" sz="1400" b="0" i="1" smtClean="0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  <m:r>
                                    <a:rPr lang="en-US" altLang="ko-KR" sz="1400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num>
                                <m:den>
                                  <m:r>
                                    <a:rPr lang="en-US" altLang="ko-KR" sz="1400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den>
                              </m:f>
                            </m:sup>
                          </m:sSup>
                        </m:e>
                      </m:nary>
                      <m:r>
                        <a:rPr lang="en-US" altLang="ko-KR" sz="1400" i="1" kern="0">
                          <a:latin typeface="Cambria Math" panose="02040503050406030204" pitchFamily="18" charset="0"/>
                          <a:ea typeface="함초롬바탕" panose="02030604000101010101" pitchFamily="18" charset="-127"/>
                          <a:cs typeface="굴림" panose="020B0600000101010101" pitchFamily="50" charset="-127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ko-KR" altLang="ko-KR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ko-KR" altLang="ko-KR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altLang="ko-KR" sz="1400" i="1" kern="0">
                                    <a:latin typeface="Cambria Math" panose="02040503050406030204" pitchFamily="18" charset="0"/>
                                    <a:ea typeface="함초롬바탕" panose="02030604000101010101" pitchFamily="18" charset="-127"/>
                                    <a:cs typeface="굴림" panose="020B0600000101010101" pitchFamily="50" charset="-127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ko-KR" sz="1400" i="1" kern="0">
                                    <a:latin typeface="Cambria Math" panose="02040503050406030204" pitchFamily="18" charset="0"/>
                                    <a:ea typeface="함초롬바탕" panose="02030604000101010101" pitchFamily="18" charset="-127"/>
                                    <a:cs typeface="굴림" panose="020B0600000101010101" pitchFamily="50" charset="-127"/>
                                  </a:rPr>
                                  <m:t>𝑖𝑓</m:t>
                                </m:r>
                                <m:r>
                                  <a:rPr lang="en-US" altLang="ko-KR" sz="1400" i="1" kern="0">
                                    <a:latin typeface="Cambria Math" panose="02040503050406030204" pitchFamily="18" charset="0"/>
                                    <a:ea typeface="함초롬바탕" panose="02030604000101010101" pitchFamily="18" charset="-127"/>
                                    <a:cs typeface="굴림" panose="020B0600000101010101" pitchFamily="50" charset="-127"/>
                                  </a:rPr>
                                  <m:t> </m:t>
                                </m:r>
                                <m:r>
                                  <a:rPr lang="en-US" altLang="ko-KR" sz="1400" i="1" kern="0">
                                    <a:latin typeface="Cambria Math" panose="02040503050406030204" pitchFamily="18" charset="0"/>
                                    <a:ea typeface="함초롬바탕" panose="02030604000101010101" pitchFamily="18" charset="-127"/>
                                    <a:cs typeface="굴림" panose="020B0600000101010101" pitchFamily="50" charset="-127"/>
                                  </a:rPr>
                                  <m:t>𝑧</m:t>
                                </m:r>
                                <m:r>
                                  <a:rPr lang="en-US" altLang="ko-KR" sz="1400" i="1" kern="0">
                                    <a:latin typeface="Cambria Math" panose="02040503050406030204" pitchFamily="18" charset="0"/>
                                    <a:ea typeface="함초롬바탕" panose="02030604000101010101" pitchFamily="18" charset="-127"/>
                                    <a:cs typeface="굴림" panose="020B0600000101010101" pitchFamily="50" charset="-127"/>
                                  </a:rPr>
                                  <m:t>&gt;0,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ko-KR" sz="1400" i="1" kern="0">
                                    <a:latin typeface="Cambria Math" panose="02040503050406030204" pitchFamily="18" charset="0"/>
                                    <a:ea typeface="함초롬바탕" panose="02030604000101010101" pitchFamily="18" charset="-127"/>
                                    <a:cs typeface="굴림" panose="020B0600000101010101" pitchFamily="50" charset="-127"/>
                                  </a:rPr>
                                  <m:t>𝛼</m:t>
                                </m:r>
                                <m:sSub>
                                  <m:sSubPr>
                                    <m:ctrlPr>
                                      <a:rPr lang="ko-KR" altLang="ko-KR" sz="1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sz="1400" i="1" kern="0">
                                        <a:latin typeface="Cambria Math" panose="02040503050406030204" pitchFamily="18" charset="0"/>
                                        <a:ea typeface="함초롬바탕" panose="02030604000101010101" pitchFamily="18" charset="-127"/>
                                        <a:cs typeface="굴림" panose="020B0600000101010101" pitchFamily="50" charset="-127"/>
                                      </a:rPr>
                                      <m:t>𝑅</m:t>
                                    </m:r>
                                  </m:e>
                                  <m:sub>
                                    <m:r>
                                      <a:rPr lang="en-US" altLang="ko-KR" sz="1400" i="1" kern="0">
                                        <a:latin typeface="Cambria Math" panose="02040503050406030204" pitchFamily="18" charset="0"/>
                                        <a:ea typeface="함초롬바탕" panose="02030604000101010101" pitchFamily="18" charset="-127"/>
                                        <a:cs typeface="굴림" panose="020B0600000101010101" pitchFamily="50" charset="-127"/>
                                      </a:rPr>
                                      <m:t>𝑠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altLang="ko-KR" sz="1400" i="1" kern="0">
                                    <a:latin typeface="Cambria Math" panose="02040503050406030204" pitchFamily="18" charset="0"/>
                                    <a:ea typeface="함초롬바탕" panose="02030604000101010101" pitchFamily="18" charset="-127"/>
                                    <a:cs typeface="굴림" panose="020B0600000101010101" pitchFamily="50" charset="-127"/>
                                  </a:rPr>
                                  <m:t>𝑖𝑓</m:t>
                                </m:r>
                                <m:r>
                                  <a:rPr lang="en-US" altLang="ko-KR" sz="1400" i="1" kern="0">
                                    <a:latin typeface="Cambria Math" panose="02040503050406030204" pitchFamily="18" charset="0"/>
                                    <a:ea typeface="함초롬바탕" panose="02030604000101010101" pitchFamily="18" charset="-127"/>
                                    <a:cs typeface="굴림" panose="020B0600000101010101" pitchFamily="50" charset="-127"/>
                                  </a:rPr>
                                  <m:t> </m:t>
                                </m:r>
                                <m:r>
                                  <a:rPr lang="en-US" altLang="ko-KR" sz="1400" i="1" kern="0">
                                    <a:latin typeface="Cambria Math" panose="02040503050406030204" pitchFamily="18" charset="0"/>
                                    <a:ea typeface="함초롬바탕" panose="02030604000101010101" pitchFamily="18" charset="-127"/>
                                    <a:cs typeface="굴림" panose="020B0600000101010101" pitchFamily="50" charset="-127"/>
                                  </a:rPr>
                                  <m:t>𝑧</m:t>
                                </m:r>
                                <m:r>
                                  <a:rPr lang="en-US" altLang="ko-KR" sz="1400" i="1" kern="0">
                                    <a:latin typeface="Cambria Math" panose="02040503050406030204" pitchFamily="18" charset="0"/>
                                    <a:ea typeface="함초롬바탕" panose="02030604000101010101" pitchFamily="18" charset="-127"/>
                                    <a:cs typeface="굴림" panose="020B0600000101010101" pitchFamily="50" charset="-127"/>
                                  </a:rPr>
                                  <m:t>=0,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ko-KR" sz="1400" i="1" kern="0">
                                    <a:latin typeface="Cambria Math" panose="02040503050406030204" pitchFamily="18" charset="0"/>
                                    <a:ea typeface="함초롬바탕" panose="02030604000101010101" pitchFamily="18" charset="-127"/>
                                    <a:cs typeface="굴림" panose="020B0600000101010101" pitchFamily="50" charset="-127"/>
                                  </a:rPr>
                                  <m:t>2</m:t>
                                </m:r>
                                <m:r>
                                  <a:rPr lang="en-US" altLang="ko-KR" sz="1400" i="1" kern="0">
                                    <a:latin typeface="Cambria Math" panose="02040503050406030204" pitchFamily="18" charset="0"/>
                                    <a:ea typeface="함초롬바탕" panose="02030604000101010101" pitchFamily="18" charset="-127"/>
                                    <a:cs typeface="굴림" panose="020B0600000101010101" pitchFamily="50" charset="-127"/>
                                  </a:rPr>
                                  <m:t>𝛼</m:t>
                                </m:r>
                                <m:sSub>
                                  <m:sSubPr>
                                    <m:ctrlPr>
                                      <a:rPr lang="ko-KR" altLang="ko-KR" sz="1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sz="1400" i="1" kern="0">
                                        <a:latin typeface="Cambria Math" panose="02040503050406030204" pitchFamily="18" charset="0"/>
                                        <a:ea typeface="함초롬바탕" panose="02030604000101010101" pitchFamily="18" charset="-127"/>
                                        <a:cs typeface="굴림" panose="020B0600000101010101" pitchFamily="50" charset="-127"/>
                                      </a:rPr>
                                      <m:t>𝑅</m:t>
                                    </m:r>
                                  </m:e>
                                  <m:sub>
                                    <m:r>
                                      <a:rPr lang="en-US" altLang="ko-KR" sz="1400" i="1" kern="0">
                                        <a:latin typeface="Cambria Math" panose="02040503050406030204" pitchFamily="18" charset="0"/>
                                        <a:ea typeface="함초롬바탕" panose="02030604000101010101" pitchFamily="18" charset="-127"/>
                                        <a:cs typeface="굴림" panose="020B0600000101010101" pitchFamily="50" charset="-127"/>
                                      </a:rPr>
                                      <m:t>𝑠</m:t>
                                    </m:r>
                                  </m:sub>
                                </m:sSub>
                                <m:sSup>
                                  <m:sSupPr>
                                    <m:ctrlPr>
                                      <a:rPr lang="ko-KR" altLang="ko-KR" sz="1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ko-KR" sz="1400" i="1" kern="0">
                                        <a:latin typeface="Cambria Math" panose="02040503050406030204" pitchFamily="18" charset="0"/>
                                        <a:ea typeface="함초롬바탕" panose="02030604000101010101" pitchFamily="18" charset="-127"/>
                                        <a:cs typeface="굴림" panose="020B0600000101010101" pitchFamily="50" charset="-127"/>
                                      </a:rPr>
                                      <m:t>𝑒</m:t>
                                    </m:r>
                                  </m:e>
                                  <m:sup>
                                    <m:f>
                                      <m:fPr>
                                        <m:ctrlPr>
                                          <a:rPr lang="ko-KR" altLang="ko-KR" sz="14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altLang="ko-KR" sz="1400" i="1" kern="0">
                                            <a:latin typeface="Cambria Math" panose="02040503050406030204" pitchFamily="18" charset="0"/>
                                            <a:ea typeface="함초롬바탕" panose="02030604000101010101" pitchFamily="18" charset="-127"/>
                                            <a:cs typeface="굴림" panose="020B0600000101010101" pitchFamily="50" charset="-127"/>
                                          </a:rPr>
                                          <m:t>𝛼</m:t>
                                        </m:r>
                                        <m:r>
                                          <a:rPr lang="en-US" altLang="ko-KR" sz="1400" i="1" kern="0">
                                            <a:latin typeface="Cambria Math" panose="02040503050406030204" pitchFamily="18" charset="0"/>
                                            <a:ea typeface="함초롬바탕" panose="02030604000101010101" pitchFamily="18" charset="-127"/>
                                            <a:cs typeface="굴림" panose="020B0600000101010101" pitchFamily="50" charset="-127"/>
                                          </a:rPr>
                                          <m:t>𝑧</m:t>
                                        </m:r>
                                      </m:num>
                                      <m:den>
                                        <m:r>
                                          <a:rPr lang="en-US" altLang="ko-KR" sz="1400" i="1" kern="0">
                                            <a:latin typeface="Cambria Math" panose="02040503050406030204" pitchFamily="18" charset="0"/>
                                            <a:ea typeface="함초롬바탕" panose="02030604000101010101" pitchFamily="18" charset="-127"/>
                                            <a:cs typeface="굴림" panose="020B0600000101010101" pitchFamily="50" charset="-127"/>
                                          </a:rPr>
                                          <m:t>𝑐</m:t>
                                        </m:r>
                                      </m:den>
                                    </m:f>
                                  </m:sup>
                                </m:sSup>
                                <m:d>
                                  <m:dPr>
                                    <m:ctrlPr>
                                      <a:rPr lang="ko-KR" altLang="ko-KR" sz="1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unc>
                                      <m:funcPr>
                                        <m:ctrlPr>
                                          <a:rPr lang="ko-KR" altLang="ko-KR" sz="14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a:rPr lang="en-US" altLang="ko-KR" sz="1400" i="1" kern="0">
                                            <a:latin typeface="Cambria Math" panose="02040503050406030204" pitchFamily="18" charset="0"/>
                                            <a:ea typeface="함초롬바탕" panose="02030604000101010101" pitchFamily="18" charset="-127"/>
                                            <a:cs typeface="굴림" panose="020B0600000101010101" pitchFamily="50" charset="-127"/>
                                          </a:rPr>
                                          <m:t> 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en-US" altLang="ko-KR" sz="1400" kern="0">
                                            <a:latin typeface="Cambria Math" panose="02040503050406030204" pitchFamily="18" charset="0"/>
                                            <a:ea typeface="함초롬바탕" panose="02030604000101010101" pitchFamily="18" charset="-127"/>
                                            <a:cs typeface="굴림" panose="020B0600000101010101" pitchFamily="50" charset="-127"/>
                                          </a:rPr>
                                          <m:t>cos</m:t>
                                        </m:r>
                                      </m:fName>
                                      <m:e>
                                        <m:f>
                                          <m:fPr>
                                            <m:ctrlPr>
                                              <a:rPr lang="ko-KR" altLang="ko-KR" sz="14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fPr>
                                          <m:num>
                                            <m:acc>
                                              <m:accPr>
                                                <m:chr m:val="̅"/>
                                                <m:ctrlPr>
                                                  <a:rPr lang="ko-KR" altLang="ko-KR" sz="1400" i="1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</m:ctrlPr>
                                              </m:accPr>
                                              <m:e>
                                                <m:r>
                                                  <a:rPr lang="en-US" altLang="ko-KR" sz="1400" i="1" kern="0">
                                                    <a:latin typeface="Cambria Math" panose="02040503050406030204" pitchFamily="18" charset="0"/>
                                                    <a:ea typeface="함초롬바탕" panose="02030604000101010101" pitchFamily="18" charset="-127"/>
                                                    <a:cs typeface="굴림" panose="020B0600000101010101" pitchFamily="50" charset="-127"/>
                                                  </a:rPr>
                                                  <m:t>𝜔</m:t>
                                                </m:r>
                                              </m:e>
                                            </m:acc>
                                            <m:r>
                                              <a:rPr lang="en-US" altLang="ko-KR" sz="1400" i="1" kern="0">
                                                <a:latin typeface="Cambria Math" panose="02040503050406030204" pitchFamily="18" charset="0"/>
                                                <a:ea typeface="함초롬바탕" panose="02030604000101010101" pitchFamily="18" charset="-127"/>
                                                <a:cs typeface="굴림" panose="020B0600000101010101" pitchFamily="50" charset="-127"/>
                                              </a:rPr>
                                              <m:t>𝑧</m:t>
                                            </m:r>
                                          </m:num>
                                          <m:den>
                                            <m:r>
                                              <a:rPr lang="en-US" altLang="ko-KR" sz="1400" i="1" kern="0">
                                                <a:latin typeface="Cambria Math" panose="02040503050406030204" pitchFamily="18" charset="0"/>
                                                <a:ea typeface="함초롬바탕" panose="02030604000101010101" pitchFamily="18" charset="-127"/>
                                                <a:cs typeface="굴림" panose="020B0600000101010101" pitchFamily="50" charset="-127"/>
                                              </a:rPr>
                                              <m:t>𝑐</m:t>
                                            </m:r>
                                          </m:den>
                                        </m:f>
                                      </m:e>
                                    </m:func>
                                    <m:r>
                                      <a:rPr lang="en-US" altLang="ko-KR" sz="1400" i="1" kern="0">
                                        <a:latin typeface="Cambria Math" panose="02040503050406030204" pitchFamily="18" charset="0"/>
                                        <a:ea typeface="함초롬바탕" panose="02030604000101010101" pitchFamily="18" charset="-127"/>
                                        <a:cs typeface="굴림" panose="020B0600000101010101" pitchFamily="50" charset="-127"/>
                                      </a:rPr>
                                      <m:t>+</m:t>
                                    </m:r>
                                    <m:f>
                                      <m:fPr>
                                        <m:ctrlPr>
                                          <a:rPr lang="ko-KR" altLang="ko-KR" sz="14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altLang="ko-KR" sz="1400" i="1" kern="0">
                                            <a:latin typeface="Cambria Math" panose="02040503050406030204" pitchFamily="18" charset="0"/>
                                            <a:ea typeface="함초롬바탕" panose="02030604000101010101" pitchFamily="18" charset="-127"/>
                                            <a:cs typeface="굴림" panose="020B0600000101010101" pitchFamily="50" charset="-127"/>
                                          </a:rPr>
                                          <m:t>𝛼</m:t>
                                        </m:r>
                                      </m:num>
                                      <m:den>
                                        <m:acc>
                                          <m:accPr>
                                            <m:chr m:val="̅"/>
                                            <m:ctrlPr>
                                              <a:rPr lang="ko-KR" altLang="ko-KR" sz="14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en-US" altLang="ko-KR" sz="1400" i="1" kern="0">
                                                <a:latin typeface="Cambria Math" panose="02040503050406030204" pitchFamily="18" charset="0"/>
                                                <a:ea typeface="함초롬바탕" panose="02030604000101010101" pitchFamily="18" charset="-127"/>
                                                <a:cs typeface="굴림" panose="020B0600000101010101" pitchFamily="50" charset="-127"/>
                                              </a:rPr>
                                              <m:t>𝜔</m:t>
                                            </m:r>
                                          </m:e>
                                        </m:acc>
                                      </m:den>
                                    </m:f>
                                    <m:func>
                                      <m:funcPr>
                                        <m:ctrlPr>
                                          <a:rPr lang="ko-KR" altLang="ko-KR" sz="14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US" altLang="ko-KR" sz="1400" kern="0">
                                            <a:latin typeface="Cambria Math" panose="02040503050406030204" pitchFamily="18" charset="0"/>
                                            <a:ea typeface="함초롬바탕" panose="02030604000101010101" pitchFamily="18" charset="-127"/>
                                            <a:cs typeface="굴림" panose="020B0600000101010101" pitchFamily="50" charset="-127"/>
                                          </a:rPr>
                                          <m:t>sin</m:t>
                                        </m:r>
                                      </m:fName>
                                      <m:e>
                                        <m:f>
                                          <m:fPr>
                                            <m:ctrlPr>
                                              <a:rPr lang="ko-KR" altLang="ko-KR" sz="14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fPr>
                                          <m:num>
                                            <m:acc>
                                              <m:accPr>
                                                <m:chr m:val="̅"/>
                                                <m:ctrlPr>
                                                  <a:rPr lang="ko-KR" altLang="ko-KR" sz="1400" i="1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</m:ctrlPr>
                                              </m:accPr>
                                              <m:e>
                                                <m:r>
                                                  <a:rPr lang="en-US" altLang="ko-KR" sz="1400" i="1" kern="0">
                                                    <a:latin typeface="Cambria Math" panose="02040503050406030204" pitchFamily="18" charset="0"/>
                                                    <a:ea typeface="함초롬바탕" panose="02030604000101010101" pitchFamily="18" charset="-127"/>
                                                    <a:cs typeface="굴림" panose="020B0600000101010101" pitchFamily="50" charset="-127"/>
                                                  </a:rPr>
                                                  <m:t>𝜔</m:t>
                                                </m:r>
                                              </m:e>
                                            </m:acc>
                                            <m:r>
                                              <a:rPr lang="en-US" altLang="ko-KR" sz="1400" i="1" kern="0">
                                                <a:latin typeface="Cambria Math" panose="02040503050406030204" pitchFamily="18" charset="0"/>
                                                <a:ea typeface="함초롬바탕" panose="02030604000101010101" pitchFamily="18" charset="-127"/>
                                                <a:cs typeface="굴림" panose="020B0600000101010101" pitchFamily="50" charset="-127"/>
                                              </a:rPr>
                                              <m:t>𝑧</m:t>
                                            </m:r>
                                          </m:num>
                                          <m:den>
                                            <m:r>
                                              <a:rPr lang="en-US" altLang="ko-KR" sz="1400" i="1" kern="0">
                                                <a:latin typeface="Cambria Math" panose="02040503050406030204" pitchFamily="18" charset="0"/>
                                                <a:ea typeface="함초롬바탕" panose="02030604000101010101" pitchFamily="18" charset="-127"/>
                                                <a:cs typeface="굴림" panose="020B0600000101010101" pitchFamily="50" charset="-127"/>
                                              </a:rPr>
                                              <m:t>𝑐</m:t>
                                            </m:r>
                                          </m:den>
                                        </m:f>
                                      </m:e>
                                    </m:func>
                                  </m:e>
                                </m:d>
                              </m:e>
                              <m:e>
                                <m:r>
                                  <a:rPr lang="en-US" altLang="ko-KR" sz="1400" i="1" kern="0">
                                    <a:latin typeface="Cambria Math" panose="02040503050406030204" pitchFamily="18" charset="0"/>
                                    <a:ea typeface="함초롬바탕" panose="02030604000101010101" pitchFamily="18" charset="-127"/>
                                    <a:cs typeface="굴림" panose="020B0600000101010101" pitchFamily="50" charset="-127"/>
                                  </a:rPr>
                                  <m:t>𝑖𝑓</m:t>
                                </m:r>
                                <m:r>
                                  <a:rPr lang="en-US" altLang="ko-KR" sz="1400" i="1" kern="0">
                                    <a:latin typeface="Cambria Math" panose="02040503050406030204" pitchFamily="18" charset="0"/>
                                    <a:ea typeface="함초롬바탕" panose="02030604000101010101" pitchFamily="18" charset="-127"/>
                                    <a:cs typeface="굴림" panose="020B0600000101010101" pitchFamily="50" charset="-127"/>
                                  </a:rPr>
                                  <m:t> </m:t>
                                </m:r>
                                <m:r>
                                  <a:rPr lang="en-US" altLang="ko-KR" sz="1400" i="1" kern="0">
                                    <a:latin typeface="Cambria Math" panose="02040503050406030204" pitchFamily="18" charset="0"/>
                                    <a:ea typeface="함초롬바탕" panose="02030604000101010101" pitchFamily="18" charset="-127"/>
                                    <a:cs typeface="굴림" panose="020B0600000101010101" pitchFamily="50" charset="-127"/>
                                  </a:rPr>
                                  <m:t>𝑧</m:t>
                                </m:r>
                                <m:r>
                                  <a:rPr lang="en-US" altLang="ko-KR" sz="1400" i="1" kern="0">
                                    <a:latin typeface="Cambria Math" panose="02040503050406030204" pitchFamily="18" charset="0"/>
                                    <a:ea typeface="함초롬바탕" panose="02030604000101010101" pitchFamily="18" charset="-127"/>
                                    <a:cs typeface="굴림" panose="020B0600000101010101" pitchFamily="50" charset="-127"/>
                                  </a:rPr>
                                  <m:t>&lt;0.</m:t>
                                </m:r>
                              </m:e>
                            </m:mr>
                          </m:m>
                          <m:r>
                            <a:rPr lang="en-US" altLang="ko-KR" sz="1400" i="1" kern="0">
                              <a:latin typeface="Cambria Math" panose="02040503050406030204" pitchFamily="18" charset="0"/>
                              <a:ea typeface="함초롬바탕" panose="02030604000101010101" pitchFamily="18" charset="-127"/>
                              <a:cs typeface="굴림" panose="020B0600000101010101" pitchFamily="50" charset="-127"/>
                            </a:rPr>
                            <m:t> </m:t>
                          </m:r>
                        </m:e>
                      </m:d>
                    </m:oMath>
                  </m:oMathPara>
                </a14:m>
                <a:endParaRPr lang="ko-KR" altLang="en-US" sz="14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FA03EEF1-881A-1F3A-0392-405E19B59B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3048" y="4799741"/>
                <a:ext cx="6057901" cy="93936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AC5AEED9-7A97-74C0-7C43-4E19F05665E4}"/>
                  </a:ext>
                </a:extLst>
              </p:cNvPr>
              <p:cNvSpPr txBox="1"/>
              <p:nvPr/>
            </p:nvSpPr>
            <p:spPr>
              <a:xfrm>
                <a:off x="2899383" y="5838275"/>
                <a:ext cx="3147501" cy="47269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ko-KR" sz="11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sz="1100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altLang="ko-KR" sz="11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altLang="ko-KR" sz="11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altLang="ko-KR" sz="11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1100" b="0" i="1" smtClean="0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altLang="ko-KR" sz="1100" b="0" i="1" smtClean="0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altLang="ko-KR" sz="11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altLang="ko-KR" sz="1100" b="0" i="1" smtClea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den>
                          </m:f>
                          <m:r>
                            <a:rPr lang="en-US" altLang="ko-KR" sz="1100" b="0" i="1" smtClean="0">
                              <a:latin typeface="Cambria Math" panose="02040503050406030204" pitchFamily="18" charset="0"/>
                            </a:rPr>
                            <m:t>,  </m:t>
                          </m:r>
                          <m:acc>
                            <m:accPr>
                              <m:chr m:val="̅"/>
                              <m:ctrlPr>
                                <a:rPr lang="en-US" altLang="ko-KR" sz="11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ko-KR" sz="1100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</m:acc>
                          <m:r>
                            <a:rPr lang="en-US" altLang="ko-KR" sz="11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ad>
                            <m:radPr>
                              <m:degHide m:val="on"/>
                              <m:ctrlPr>
                                <a:rPr lang="en-US" altLang="ko-KR" sz="11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bSup>
                                <m:sSubSupPr>
                                  <m:ctrlPr>
                                    <a:rPr lang="en-US" altLang="ko-KR" sz="11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ko-KR" sz="1100" b="0" i="1" smtClean="0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altLang="ko-KR" sz="1100" b="0" i="1" smtClean="0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sub>
                                <m:sup>
                                  <m:r>
                                    <a:rPr lang="en-US" altLang="ko-KR" sz="11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en-US" altLang="ko-KR" sz="11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altLang="ko-KR" sz="11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ko-KR" sz="1100" b="0" i="1" smtClean="0"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  <m:sup>
                                  <m:r>
                                    <a:rPr lang="en-US" altLang="ko-KR" sz="11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e>
                      </m:d>
                    </m:oMath>
                  </m:oMathPara>
                </a14:m>
                <a:endParaRPr lang="ko-KR" altLang="en-US" sz="11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AC5AEED9-7A97-74C0-7C43-4E19F05665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9383" y="5838275"/>
                <a:ext cx="3147501" cy="47269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FE1D40C5-18C0-0FB0-8F1B-C7BB318D8503}"/>
              </a:ext>
            </a:extLst>
          </p:cNvPr>
          <p:cNvSpPr txBox="1"/>
          <p:nvPr/>
        </p:nvSpPr>
        <p:spPr>
          <a:xfrm flipH="1" flipV="1">
            <a:off x="5069591" y="2528323"/>
            <a:ext cx="72000" cy="45719"/>
          </a:xfrm>
          <a:prstGeom prst="rect">
            <a:avLst/>
          </a:prstGeom>
          <a:solidFill>
            <a:schemeClr val="bg1"/>
          </a:solidFill>
        </p:spPr>
        <p:txBody>
          <a:bodyPr vert="eaVert" wrap="square" rtlCol="0">
            <a:spAutoFit/>
          </a:bodyPr>
          <a:lstStyle/>
          <a:p>
            <a:r>
              <a:rPr lang="en-US" altLang="ko-KR" sz="600" dirty="0"/>
              <a:t>0</a:t>
            </a:r>
            <a:endParaRPr lang="ko-KR" altLang="en-US" sz="600" dirty="0"/>
          </a:p>
        </p:txBody>
      </p:sp>
    </p:spTree>
    <p:extLst>
      <p:ext uri="{BB962C8B-B14F-4D97-AF65-F5344CB8AC3E}">
        <p14:creationId xmlns:p14="http://schemas.microsoft.com/office/powerpoint/2010/main" val="21397842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Robinson Instability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750C3-D76B-4604-A3D8-DFEAF51D5208}" type="slidenum">
              <a:rPr lang="ko-KR" altLang="en-US" smtClean="0"/>
              <a:t>5</a:t>
            </a:fld>
            <a:endParaRPr lang="ko-KR" alt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C595A7E-A013-8DB3-F5E1-05317DB026C5}"/>
              </a:ext>
            </a:extLst>
          </p:cNvPr>
          <p:cNvSpPr txBox="1"/>
          <p:nvPr/>
        </p:nvSpPr>
        <p:spPr>
          <a:xfrm>
            <a:off x="519115" y="1304021"/>
            <a:ext cx="59648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Robinson instability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7963CBB-3D50-2F6E-B58B-233605670A2D}"/>
                  </a:ext>
                </a:extLst>
              </p:cNvPr>
              <p:cNvSpPr txBox="1"/>
              <p:nvPr/>
            </p:nvSpPr>
            <p:spPr>
              <a:xfrm>
                <a:off x="2349692" y="1909622"/>
                <a:ext cx="4444615" cy="58817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num>
                        <m:den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altLang="ko-KR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sSub>
                                <m:sSubPr>
                                  <m:ctrlPr>
                                    <a:rPr lang="en-US" altLang="ko-KR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1400" b="0" i="1" smtClean="0">
                                      <a:latin typeface="Cambria Math" panose="02040503050406030204" pitchFamily="18" charset="0"/>
                                    </a:rPr>
                                    <m:t>𝜈</m:t>
                                  </m:r>
                                </m:e>
                                <m:sub>
                                  <m:r>
                                    <a:rPr lang="en-US" altLang="ko-KR" sz="1400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b>
                        <m:sSubPr>
                          <m:ctrlP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altLang="ko-KR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  <m:sSub>
                            <m:sSubPr>
                              <m:ctrlP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𝜂</m:t>
                          </m:r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num>
                        <m:den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𝛾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=−∞</m:t>
                          </m:r>
                        </m:sub>
                        <m:sup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′(</m:t>
                          </m:r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𝑘𝐶</m:t>
                          </m:r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𝑛𝐶</m:t>
                          </m:r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ko-KR" altLang="en-US" sz="14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7963CBB-3D50-2F6E-B58B-233605670A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9692" y="1909622"/>
                <a:ext cx="4444615" cy="58817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FDE033F-9C20-A9EB-DA41-3B16F133426B}"/>
                  </a:ext>
                </a:extLst>
              </p:cNvPr>
              <p:cNvSpPr txBox="1"/>
              <p:nvPr/>
            </p:nvSpPr>
            <p:spPr>
              <a:xfrm>
                <a:off x="602370" y="2497796"/>
                <a:ext cx="7688190" cy="23698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11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𝑛</m:t>
                      </m:r>
                      <m:r>
                        <a:rPr lang="en-US" altLang="ko-KR" sz="11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→</m:t>
                      </m:r>
                      <m:r>
                        <m:rPr>
                          <m:sty m:val="p"/>
                        </m:rPr>
                        <a:rPr lang="en-US" altLang="ko-KR" sz="1100" b="0" i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number</m:t>
                      </m:r>
                      <m:r>
                        <a:rPr lang="en-US" altLang="ko-KR" sz="1100" b="0" i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ko-KR" sz="1100" b="0" i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of</m:t>
                      </m:r>
                      <m:r>
                        <a:rPr lang="en-US" altLang="ko-KR" sz="1100" b="0" i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ko-KR" sz="1100" b="0" i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revolution</m:t>
                      </m:r>
                      <m:r>
                        <a:rPr lang="en-US" altLang="ko-KR" sz="1100" b="0" i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altLang="ko-KR" sz="11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ko-KR" sz="11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altLang="ko-KR" sz="11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altLang="ko-KR" sz="1100" b="0" i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→</m:t>
                      </m:r>
                      <m:r>
                        <m:rPr>
                          <m:sty m:val="p"/>
                        </m:rPr>
                        <a:rPr lang="en-US" altLang="ko-KR" sz="1100" b="0" i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longitudinal</m:t>
                      </m:r>
                      <m:r>
                        <a:rPr lang="en-US" altLang="ko-KR" sz="1100" b="0" i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ko-KR" sz="1100" b="0" i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displacement</m:t>
                      </m:r>
                      <m:r>
                        <a:rPr lang="en-US" altLang="ko-KR" sz="1100" b="0" i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altLang="ko-KR" sz="11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ko-KR" sz="11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𝜈</m:t>
                          </m:r>
                        </m:e>
                        <m:sub>
                          <m:r>
                            <a:rPr lang="en-US" altLang="ko-KR" sz="11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n-US" altLang="ko-KR" sz="11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→</m:t>
                      </m:r>
                      <m:r>
                        <m:rPr>
                          <m:sty m:val="p"/>
                        </m:rPr>
                        <a:rPr lang="en-US" altLang="ko-KR" sz="1100" b="0" i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synchrotron</m:t>
                      </m:r>
                      <m:r>
                        <a:rPr lang="en-US" altLang="ko-KR" sz="1100" b="0" i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ko-KR" sz="1100" b="0" i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tune</m:t>
                      </m:r>
                      <m:r>
                        <a:rPr lang="en-US" altLang="ko-KR" sz="1100" b="0" i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, </m:t>
                      </m:r>
                    </m:oMath>
                    <m:oMath xmlns:m="http://schemas.openxmlformats.org/officeDocument/2006/math">
                      <m:r>
                        <a:rPr lang="en-US" altLang="ko-KR" sz="11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𝑁</m:t>
                      </m:r>
                      <m:r>
                        <a:rPr lang="en-US" altLang="ko-KR" sz="11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→</m:t>
                      </m:r>
                      <m:r>
                        <m:rPr>
                          <m:sty m:val="p"/>
                        </m:rPr>
                        <a:rPr lang="en-US" altLang="ko-KR" sz="1100" b="0" i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number</m:t>
                      </m:r>
                      <m:r>
                        <a:rPr lang="en-US" altLang="ko-KR" sz="1100" b="0" i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ko-KR" sz="1100" b="0" i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of</m:t>
                      </m:r>
                      <m:r>
                        <a:rPr lang="en-US" altLang="ko-KR" sz="1100" b="0" i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ko-KR" sz="1100" b="0" i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charged</m:t>
                      </m:r>
                      <m:r>
                        <a:rPr lang="en-US" altLang="ko-KR" sz="1100" b="0" i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ko-KR" sz="1100" b="0" i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particle</m:t>
                      </m:r>
                      <m:r>
                        <a:rPr lang="en-US" altLang="ko-KR" sz="1100" b="0" i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, </m:t>
                      </m:r>
                      <m:r>
                        <a:rPr lang="en-US" altLang="ko-KR" sz="11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𝜂</m:t>
                      </m:r>
                      <m:r>
                        <a:rPr lang="en-US" altLang="ko-KR" sz="11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→</m:t>
                      </m:r>
                      <m:r>
                        <m:rPr>
                          <m:sty m:val="p"/>
                        </m:rPr>
                        <a:rPr lang="en-US" altLang="ko-KR" sz="1100" b="0" i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slippage</m:t>
                      </m:r>
                      <m:r>
                        <a:rPr lang="en-US" altLang="ko-KR" sz="1100" b="0" i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ko-KR" sz="1100" b="0" i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factor</m:t>
                      </m:r>
                      <m:r>
                        <a:rPr lang="en-US" altLang="ko-KR" sz="1100" b="0" i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, </m:t>
                      </m:r>
                      <m:r>
                        <a:rPr lang="en-US" altLang="ko-KR" sz="11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𝐶</m:t>
                      </m:r>
                      <m:r>
                        <a:rPr lang="en-US" altLang="ko-KR" sz="1100" b="0" i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→</m:t>
                      </m:r>
                      <m:r>
                        <m:rPr>
                          <m:sty m:val="p"/>
                        </m:rPr>
                        <a:rPr lang="en-US" altLang="ko-KR" sz="1100" b="0" i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Circumference</m:t>
                      </m:r>
                    </m:oMath>
                  </m:oMathPara>
                </a14:m>
                <a:endParaRPr lang="en-US" altLang="ko-KR" sz="11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altLang="ko-KR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ko-KR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beam is influenced by the cavity impedance. Under certain conditions this interaction can lead to beam instability known as </a:t>
                </a:r>
                <a:r>
                  <a:rPr lang="en-US" altLang="ko-KR" sz="1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Robinson instability</a:t>
                </a:r>
                <a:r>
                  <a:rPr lang="en-US" altLang="ko-KR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altLang="ko-KR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ko-KR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Let’s</a:t>
                </a:r>
                <a:r>
                  <a:rPr lang="ko-KR" altLang="en-US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ko-KR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assume</a:t>
                </a:r>
                <a:r>
                  <a:rPr lang="ko-KR" altLang="en-US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ko-KR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that</a:t>
                </a:r>
                <a:r>
                  <a:rPr lang="ko-KR" altLang="en-US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ko-KR" sz="1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𝑧</m:t>
                        </m:r>
                      </m:e>
                      <m:sub>
                        <m:r>
                          <a:rPr lang="en-US" altLang="ko-KR" sz="1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altLang="ko-KR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oscillated with respect to frequency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ko-KR" sz="14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Ω</m:t>
                    </m:r>
                    <m:r>
                      <a:rPr lang="en-US" altLang="ko-KR" sz="14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altLang="ko-KR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altLang="ko-KR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altLang="ko-KR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altLang="ko-KR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ko-KR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frequency shift can be represented by the following equation.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FDE033F-9C20-A9EB-DA41-3B16F13342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370" y="2497796"/>
                <a:ext cx="7688190" cy="2369880"/>
              </a:xfrm>
              <a:prstGeom prst="rect">
                <a:avLst/>
              </a:prstGeom>
              <a:blipFill>
                <a:blip r:embed="rId3"/>
                <a:stretch>
                  <a:fillRect l="-159" r="-793" b="-1542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FA6E604-040C-B487-F89C-D1F0295FA756}"/>
                  </a:ext>
                </a:extLst>
              </p:cNvPr>
              <p:cNvSpPr txBox="1"/>
              <p:nvPr/>
            </p:nvSpPr>
            <p:spPr>
              <a:xfrm>
                <a:off x="2286000" y="4091413"/>
                <a:ext cx="4572000" cy="31470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altLang="ko-KR" sz="1400" b="0" i="1" smtClean="0">
                          <a:latin typeface="Cambria Math" panose="02040503050406030204" pitchFamily="18" charset="0"/>
                        </a:rPr>
                        <m:t>→</m:t>
                      </m:r>
                      <m:sSup>
                        <m:sSupPr>
                          <m:ctrlP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𝑖𝑛</m:t>
                          </m:r>
                          <m:r>
                            <m:rPr>
                              <m:sty m:val="p"/>
                            </m:rPr>
                            <a:rPr lang="en-US" altLang="ko-KR" sz="1400" b="0" i="0" smtClean="0">
                              <a:latin typeface="Cambria Math" panose="02040503050406030204" pitchFamily="18" charset="0"/>
                            </a:rPr>
                            <m:t>Ω</m:t>
                          </m:r>
                          <m:sSub>
                            <m:sSubPr>
                              <m:ctrlP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ko-KR" altLang="en-US" sz="14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FA6E604-040C-B487-F89C-D1F0295FA7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0" y="4091413"/>
                <a:ext cx="4572000" cy="31470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82A5851D-439B-31E2-323E-01B8944087EE}"/>
                  </a:ext>
                </a:extLst>
              </p:cNvPr>
              <p:cNvSpPr txBox="1"/>
              <p:nvPr/>
            </p:nvSpPr>
            <p:spPr>
              <a:xfrm>
                <a:off x="1535964" y="4867676"/>
                <a:ext cx="6072069" cy="131459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altLang="ko-KR" sz="1400" i="0" smtClean="0">
                              <a:latin typeface="Cambria Math" panose="02040503050406030204" pitchFamily="18" charset="0"/>
                            </a:rPr>
                            <m:t>Ω</m:t>
                          </m:r>
                        </m:e>
                        <m:sup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ko-KR" sz="14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Sup>
                        <m:sSubSupPr>
                          <m:ctrlP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  <m:sup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altLang="ko-KR" sz="1400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altLang="ko-KR" sz="1400" b="0" i="1" smtClean="0">
                          <a:latin typeface="Cambria Math" panose="02040503050406030204" pitchFamily="18" charset="0"/>
                        </a:rPr>
                        <m:t>𝑖</m:t>
                      </m:r>
                      <m:f>
                        <m:fPr>
                          <m:ctrlP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  <m:sSub>
                            <m:sSubPr>
                              <m:ctrlP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𝜂</m:t>
                          </m:r>
                        </m:num>
                        <m:den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𝛾</m:t>
                          </m:r>
                          <m:sSubSup>
                            <m:sSubSupPr>
                              <m:ctrlP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  <m:nary>
                        <m:naryPr>
                          <m:chr m:val="∑"/>
                          <m:ctrlP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=−∞</m:t>
                          </m:r>
                        </m:sub>
                        <m:sup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sSub>
                                <m:sSubPr>
                                  <m:ctrlPr>
                                    <a:rPr lang="en-US" altLang="ko-KR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1400" b="0" i="1" smtClean="0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altLang="ko-KR" sz="14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sSubSup>
                                <m:sSubSupPr>
                                  <m:ctrlPr>
                                    <a:rPr lang="en-US" altLang="ko-KR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ko-KR" sz="1400" b="0" i="1" smtClean="0">
                                      <a:latin typeface="Cambria Math" panose="02040503050406030204" pitchFamily="18" charset="0"/>
                                    </a:rPr>
                                    <m:t>𝑍</m:t>
                                  </m:r>
                                </m:e>
                                <m:sub>
                                  <m:r>
                                    <a:rPr lang="en-US" altLang="ko-KR" sz="14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  <m:sup>
                                  <m:r>
                                    <a:rPr lang="en-US" altLang="ko-KR" sz="1400" b="0" i="1" smtClean="0">
                                      <a:latin typeface="Cambria Math" panose="02040503050406030204" pitchFamily="18" charset="0"/>
                                    </a:rPr>
                                    <m:t>∥</m:t>
                                  </m:r>
                                </m:sup>
                              </m:sSubSup>
                              <m:d>
                                <m:dPr>
                                  <m:ctrlPr>
                                    <a:rPr lang="en-US" altLang="ko-KR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ko-KR" sz="1400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  <m:sSub>
                                    <m:sSubPr>
                                      <m:ctrlPr>
                                        <a:rPr lang="en-US" altLang="ko-KR" sz="1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ko-KR" sz="1400" b="0" i="1" smtClean="0">
                                          <a:latin typeface="Cambria Math" panose="02040503050406030204" pitchFamily="18" charset="0"/>
                                        </a:rPr>
                                        <m:t>𝜔</m:t>
                                      </m:r>
                                    </m:e>
                                    <m:sub>
                                      <m:r>
                                        <a:rPr lang="en-US" altLang="ko-KR" sz="14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d>
                                <m:dPr>
                                  <m:ctrlPr>
                                    <a:rPr lang="en-US" altLang="ko-KR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ko-KR" sz="1400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  <m:sSub>
                                    <m:sSubPr>
                                      <m:ctrlPr>
                                        <a:rPr lang="en-US" altLang="ko-KR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ko-KR" sz="1400" i="1">
                                          <a:latin typeface="Cambria Math" panose="02040503050406030204" pitchFamily="18" charset="0"/>
                                        </a:rPr>
                                        <m:t>𝜔</m:t>
                                      </m:r>
                                    </m:e>
                                    <m:sub>
                                      <m:r>
                                        <a:rPr lang="en-US" altLang="ko-KR" sz="1400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  <m:r>
                                    <a:rPr lang="en-US" altLang="ko-KR" sz="1400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altLang="ko-KR" sz="1400" b="0" i="0" smtClean="0">
                                      <a:latin typeface="Cambria Math" panose="02040503050406030204" pitchFamily="18" charset="0"/>
                                    </a:rPr>
                                    <m:t>Ω</m:t>
                                  </m:r>
                                </m:e>
                              </m:d>
                              <m:sSubSup>
                                <m:sSubSupPr>
                                  <m:ctrlPr>
                                    <a:rPr lang="en-US" altLang="ko-KR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ko-KR" sz="1400" i="1">
                                      <a:latin typeface="Cambria Math" panose="02040503050406030204" pitchFamily="18" charset="0"/>
                                    </a:rPr>
                                    <m:t>𝑍</m:t>
                                  </m:r>
                                </m:e>
                                <m:sub>
                                  <m:r>
                                    <a:rPr lang="en-US" altLang="ko-KR" sz="1400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  <m:sup>
                                  <m:r>
                                    <a:rPr lang="en-US" altLang="ko-KR" sz="1400" i="1">
                                      <a:latin typeface="Cambria Math" panose="02040503050406030204" pitchFamily="18" charset="0"/>
                                    </a:rPr>
                                    <m:t>∥</m:t>
                                  </m:r>
                                </m:sup>
                              </m:sSubSup>
                              <m:d>
                                <m:dPr>
                                  <m:ctrlPr>
                                    <a:rPr lang="en-US" altLang="ko-KR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ko-KR" sz="1400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  <m:sSub>
                                    <m:sSubPr>
                                      <m:ctrlPr>
                                        <a:rPr lang="en-US" altLang="ko-KR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ko-KR" sz="1400" i="1">
                                          <a:latin typeface="Cambria Math" panose="02040503050406030204" pitchFamily="18" charset="0"/>
                                        </a:rPr>
                                        <m:t>𝜔</m:t>
                                      </m:r>
                                    </m:e>
                                    <m:sub>
                                      <m:r>
                                        <a:rPr lang="en-US" altLang="ko-KR" sz="1400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  <m:r>
                                    <a:rPr lang="en-US" altLang="ko-KR" sz="1400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altLang="ko-KR" sz="1400" b="0" i="0" smtClean="0">
                                      <a:latin typeface="Cambria Math" panose="02040503050406030204" pitchFamily="18" charset="0"/>
                                    </a:rPr>
                                    <m:t>Ω</m:t>
                                  </m:r>
                                </m:e>
                              </m:d>
                            </m:e>
                          </m:d>
                        </m:e>
                      </m:nary>
                    </m:oMath>
                    <m:oMath xmlns:m="http://schemas.openxmlformats.org/officeDocument/2006/math">
                      <m:r>
                        <a:rPr lang="en-US" altLang="ko-KR" sz="1400" i="1">
                          <a:latin typeface="Cambria Math" panose="02040503050406030204" pitchFamily="18" charset="0"/>
                        </a:rPr>
                        <m:t>→</m:t>
                      </m:r>
                      <m:r>
                        <m:rPr>
                          <m:sty m:val="p"/>
                        </m:rPr>
                        <a:rPr lang="en-US" altLang="ko-KR" sz="1400">
                          <a:latin typeface="Cambria Math" panose="02040503050406030204" pitchFamily="18" charset="0"/>
                        </a:rPr>
                        <m:t>Ω</m:t>
                      </m:r>
                      <m:r>
                        <a:rPr lang="en-US" altLang="ko-KR" sz="1400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ko-KR" altLang="ko-KR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400" i="1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altLang="ko-KR" sz="1400" i="1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n-US" altLang="ko-KR" sz="1400" i="1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altLang="ko-KR" sz="1400" i="1">
                          <a:latin typeface="Cambria Math" panose="02040503050406030204" pitchFamily="18" charset="0"/>
                        </a:rPr>
                        <m:t>𝑖</m:t>
                      </m:r>
                      <m:f>
                        <m:fPr>
                          <m:ctrlPr>
                            <a:rPr lang="ko-KR" altLang="ko-KR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sz="1400" i="1">
                              <a:latin typeface="Cambria Math" panose="02040503050406030204" pitchFamily="18" charset="0"/>
                            </a:rPr>
                            <m:t>𝑁</m:t>
                          </m:r>
                          <m:sSub>
                            <m:sSubPr>
                              <m:ctrlPr>
                                <a:rPr lang="ko-KR" altLang="ko-KR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4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altLang="ko-KR" sz="14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altLang="ko-KR" sz="1400" i="1">
                              <a:latin typeface="Cambria Math" panose="02040503050406030204" pitchFamily="18" charset="0"/>
                            </a:rPr>
                            <m:t>𝜂</m:t>
                          </m:r>
                        </m:num>
                        <m:den>
                          <m:r>
                            <a:rPr lang="en-US" altLang="ko-KR" sz="14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altLang="ko-KR" sz="1400" i="1">
                              <a:latin typeface="Cambria Math" panose="02040503050406030204" pitchFamily="18" charset="0"/>
                            </a:rPr>
                            <m:t>𝛾</m:t>
                          </m:r>
                          <m:sSubSup>
                            <m:sSubSupPr>
                              <m:ctrlPr>
                                <a:rPr lang="ko-KR" altLang="ko-KR" sz="1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ko-KR" sz="14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altLang="ko-KR" sz="14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altLang="ko-KR" sz="1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sSub>
                            <m:sSubPr>
                              <m:ctrlPr>
                                <a:rPr lang="ko-KR" altLang="ko-KR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400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altLang="ko-KR" sz="14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den>
                      </m:f>
                      <m:nary>
                        <m:naryPr>
                          <m:chr m:val="∑"/>
                          <m:ctrlPr>
                            <a:rPr lang="ko-KR" altLang="ko-KR" sz="1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ko-KR" sz="1400" i="1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altLang="ko-KR" sz="1400" i="1">
                              <a:latin typeface="Cambria Math" panose="02040503050406030204" pitchFamily="18" charset="0"/>
                            </a:rPr>
                            <m:t>=−∞</m:t>
                          </m:r>
                        </m:sub>
                        <m:sup>
                          <m:r>
                            <a:rPr lang="en-US" altLang="ko-KR" sz="1400" i="1"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ko-KR" sz="14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sSub>
                                <m:sSubPr>
                                  <m:ctrlPr>
                                    <a:rPr lang="ko-KR" altLang="ko-KR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1400" i="1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altLang="ko-KR" sz="1400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sSubSup>
                                <m:sSubSupPr>
                                  <m:ctrlPr>
                                    <a:rPr lang="ko-KR" altLang="ko-KR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ko-KR" sz="1400" i="1">
                                      <a:latin typeface="Cambria Math" panose="02040503050406030204" pitchFamily="18" charset="0"/>
                                    </a:rPr>
                                    <m:t>𝑍</m:t>
                                  </m:r>
                                </m:e>
                                <m:sub>
                                  <m:r>
                                    <a:rPr lang="en-US" altLang="ko-KR" sz="1400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  <m:sup>
                                  <m:r>
                                    <a:rPr lang="en-US" altLang="ko-KR" sz="1400" i="1">
                                      <a:latin typeface="Cambria Math" panose="02040503050406030204" pitchFamily="18" charset="0"/>
                                    </a:rPr>
                                    <m:t>∥</m:t>
                                  </m:r>
                                </m:sup>
                              </m:sSubSup>
                              <m:d>
                                <m:dPr>
                                  <m:ctrlPr>
                                    <a:rPr lang="ko-KR" altLang="ko-KR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ko-KR" sz="1400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  <m:sSub>
                                    <m:sSubPr>
                                      <m:ctrlPr>
                                        <a:rPr lang="ko-KR" altLang="ko-KR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ko-KR" sz="1400" i="1">
                                          <a:latin typeface="Cambria Math" panose="02040503050406030204" pitchFamily="18" charset="0"/>
                                        </a:rPr>
                                        <m:t>𝜔</m:t>
                                      </m:r>
                                    </m:e>
                                    <m:sub>
                                      <m:r>
                                        <a:rPr lang="en-US" altLang="ko-KR" sz="1400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altLang="ko-KR" sz="1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d>
                                <m:dPr>
                                  <m:ctrlPr>
                                    <a:rPr lang="ko-KR" altLang="ko-KR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ko-KR" sz="1400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  <m:sSub>
                                    <m:sSubPr>
                                      <m:ctrlPr>
                                        <a:rPr lang="ko-KR" altLang="ko-KR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ko-KR" sz="1400" i="1">
                                          <a:latin typeface="Cambria Math" panose="02040503050406030204" pitchFamily="18" charset="0"/>
                                        </a:rPr>
                                        <m:t>𝜔</m:t>
                                      </m:r>
                                    </m:e>
                                    <m:sub>
                                      <m:r>
                                        <a:rPr lang="en-US" altLang="ko-KR" sz="1400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  <m:r>
                                    <a:rPr lang="en-US" altLang="ko-KR" sz="140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ko-KR" altLang="ko-KR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ko-KR" sz="1400" i="1">
                                          <a:latin typeface="Cambria Math" panose="02040503050406030204" pitchFamily="18" charset="0"/>
                                        </a:rPr>
                                        <m:t>𝜔</m:t>
                                      </m:r>
                                    </m:e>
                                    <m:sub>
                                      <m:r>
                                        <a:rPr lang="en-US" altLang="ko-KR" sz="1400" i="1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sub>
                                  </m:sSub>
                                </m:e>
                              </m:d>
                              <m:sSubSup>
                                <m:sSubSupPr>
                                  <m:ctrlPr>
                                    <a:rPr lang="ko-KR" altLang="ko-KR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ko-KR" sz="1400" i="1">
                                      <a:latin typeface="Cambria Math" panose="02040503050406030204" pitchFamily="18" charset="0"/>
                                    </a:rPr>
                                    <m:t>𝑍</m:t>
                                  </m:r>
                                </m:e>
                                <m:sub>
                                  <m:r>
                                    <a:rPr lang="en-US" altLang="ko-KR" sz="1400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  <m:sup>
                                  <m:r>
                                    <a:rPr lang="en-US" altLang="ko-KR" sz="1400" i="1">
                                      <a:latin typeface="Cambria Math" panose="02040503050406030204" pitchFamily="18" charset="0"/>
                                    </a:rPr>
                                    <m:t>∥</m:t>
                                  </m:r>
                                </m:sup>
                              </m:sSubSup>
                              <m:d>
                                <m:dPr>
                                  <m:ctrlPr>
                                    <a:rPr lang="ko-KR" altLang="ko-KR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ko-KR" sz="1400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  <m:sSub>
                                    <m:sSubPr>
                                      <m:ctrlPr>
                                        <a:rPr lang="ko-KR" altLang="ko-KR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ko-KR" sz="1400" i="1">
                                          <a:latin typeface="Cambria Math" panose="02040503050406030204" pitchFamily="18" charset="0"/>
                                        </a:rPr>
                                        <m:t>𝜔</m:t>
                                      </m:r>
                                    </m:e>
                                    <m:sub>
                                      <m:r>
                                        <a:rPr lang="en-US" altLang="ko-KR" sz="1400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  <m:r>
                                    <a:rPr lang="en-US" altLang="ko-KR" sz="140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ko-KR" altLang="ko-KR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ko-KR" sz="1400" i="1">
                                          <a:latin typeface="Cambria Math" panose="02040503050406030204" pitchFamily="18" charset="0"/>
                                        </a:rPr>
                                        <m:t>𝜔</m:t>
                                      </m:r>
                                    </m:e>
                                    <m:sub>
                                      <m:r>
                                        <a:rPr lang="en-US" altLang="ko-KR" sz="1400" i="1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</m:e>
                      </m:nary>
                    </m:oMath>
                  </m:oMathPara>
                </a14:m>
                <a:endParaRPr lang="ko-KR" altLang="en-US" sz="14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82A5851D-439B-31E2-323E-01B8944087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5964" y="4867676"/>
                <a:ext cx="6072069" cy="131459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978246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Robinson Instability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750C3-D76B-4604-A3D8-DFEAF51D5208}" type="slidenum">
              <a:rPr lang="ko-KR" altLang="en-US" smtClean="0"/>
              <a:t>6</a:t>
            </a:fld>
            <a:endParaRPr lang="ko-KR" alt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C595A7E-A013-8DB3-F5E1-05317DB026C5}"/>
              </a:ext>
            </a:extLst>
          </p:cNvPr>
          <p:cNvSpPr txBox="1"/>
          <p:nvPr/>
        </p:nvSpPr>
        <p:spPr>
          <a:xfrm>
            <a:off x="519115" y="1304021"/>
            <a:ext cx="59648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Robinson instability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82A5851D-439B-31E2-323E-01B8944087EE}"/>
                  </a:ext>
                </a:extLst>
              </p:cNvPr>
              <p:cNvSpPr txBox="1"/>
              <p:nvPr/>
            </p:nvSpPr>
            <p:spPr>
              <a:xfrm>
                <a:off x="1535964" y="1814638"/>
                <a:ext cx="6072069" cy="77707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ko-KR" altLang="ko-KR" sz="1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ko-KR" sz="1400" i="1"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  <m:sup>
                          <m:r>
                            <a:rPr lang="en-US" altLang="ko-KR" sz="1400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altLang="ko-KR" sz="140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altLang="ko-KR" sz="1400">
                          <a:latin typeface="Cambria Math" panose="02040503050406030204" pitchFamily="18" charset="0"/>
                        </a:rPr>
                        <m:t>Im</m:t>
                      </m:r>
                      <m:d>
                        <m:dPr>
                          <m:ctrlPr>
                            <a:rPr lang="ko-KR" altLang="ko-KR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altLang="ko-KR" sz="1400">
                              <a:latin typeface="Cambria Math" panose="02040503050406030204" pitchFamily="18" charset="0"/>
                            </a:rPr>
                            <m:t>Ω</m:t>
                          </m:r>
                          <m:r>
                            <a:rPr lang="en-US" altLang="ko-KR" sz="1400" b="0" i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e>
                      </m:d>
                      <m:r>
                        <a:rPr lang="en-US" altLang="ko-KR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ko-KR" altLang="ko-KR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sz="1400" i="1">
                              <a:latin typeface="Cambria Math" panose="02040503050406030204" pitchFamily="18" charset="0"/>
                            </a:rPr>
                            <m:t>𝑁</m:t>
                          </m:r>
                          <m:sSub>
                            <m:sSubPr>
                              <m:ctrlPr>
                                <a:rPr lang="ko-KR" altLang="ko-KR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4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altLang="ko-KR" sz="14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altLang="ko-KR" sz="1400" i="1">
                              <a:latin typeface="Cambria Math" panose="02040503050406030204" pitchFamily="18" charset="0"/>
                            </a:rPr>
                            <m:t>𝜂</m:t>
                          </m:r>
                        </m:num>
                        <m:den>
                          <m:r>
                            <a:rPr lang="en-US" altLang="ko-KR" sz="14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altLang="ko-KR" sz="1400" i="1">
                              <a:latin typeface="Cambria Math" panose="02040503050406030204" pitchFamily="18" charset="0"/>
                            </a:rPr>
                            <m:t>𝛾</m:t>
                          </m:r>
                          <m:sSubSup>
                            <m:sSubSupPr>
                              <m:ctrlPr>
                                <a:rPr lang="ko-KR" altLang="ko-KR" sz="1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ko-KR" sz="14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altLang="ko-KR" sz="14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altLang="ko-KR" sz="1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sSub>
                            <m:sSubPr>
                              <m:ctrlPr>
                                <a:rPr lang="ko-KR" altLang="ko-KR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400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altLang="ko-KR" sz="14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ko-KR" altLang="ko-KR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ctrlPr>
                                <a:rPr lang="ko-KR" altLang="ko-KR" sz="14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altLang="ko-KR" sz="14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en-US" altLang="ko-KR" sz="1400" i="1">
                                  <a:latin typeface="Cambria Math" panose="02040503050406030204" pitchFamily="18" charset="0"/>
                                </a:rPr>
                                <m:t>=−∞</m:t>
                              </m:r>
                            </m:sub>
                            <m:sup>
                              <m:r>
                                <a:rPr lang="en-US" altLang="ko-KR" sz="1400" i="1">
                                  <a:latin typeface="Cambria Math" panose="02040503050406030204" pitchFamily="18" charset="0"/>
                                </a:rPr>
                                <m:t>∞</m:t>
                              </m:r>
                            </m:sup>
                            <m:e>
                              <m:d>
                                <m:dPr>
                                  <m:ctrlPr>
                                    <a:rPr lang="ko-KR" altLang="ko-KR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ko-KR" sz="1400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  <m:sSub>
                                    <m:sSubPr>
                                      <m:ctrlPr>
                                        <a:rPr lang="ko-KR" altLang="ko-KR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ko-KR" sz="1400" i="1">
                                          <a:latin typeface="Cambria Math" panose="02040503050406030204" pitchFamily="18" charset="0"/>
                                        </a:rPr>
                                        <m:t>𝜔</m:t>
                                      </m:r>
                                    </m:e>
                                    <m:sub>
                                      <m:r>
                                        <a:rPr lang="en-US" altLang="ko-KR" sz="1400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  <m:r>
                                    <a:rPr lang="en-US" altLang="ko-KR" sz="140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ko-KR" altLang="ko-KR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ko-KR" sz="1400" i="1">
                                          <a:latin typeface="Cambria Math" panose="02040503050406030204" pitchFamily="18" charset="0"/>
                                        </a:rPr>
                                        <m:t>𝜔</m:t>
                                      </m:r>
                                    </m:e>
                                    <m:sub>
                                      <m:r>
                                        <a:rPr lang="en-US" altLang="ko-KR" sz="1400" i="1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m:rPr>
                                  <m:sty m:val="p"/>
                                </m:rPr>
                                <a:rPr lang="en-US" altLang="ko-KR" sz="1400">
                                  <a:latin typeface="Cambria Math" panose="02040503050406030204" pitchFamily="18" charset="0"/>
                                </a:rPr>
                                <m:t>Re</m:t>
                              </m:r>
                              <m:d>
                                <m:dPr>
                                  <m:ctrlPr>
                                    <a:rPr lang="ko-KR" altLang="ko-KR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ko-KR" altLang="ko-KR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altLang="ko-KR" sz="1400" i="1">
                                          <a:latin typeface="Cambria Math" panose="02040503050406030204" pitchFamily="18" charset="0"/>
                                        </a:rPr>
                                        <m:t>𝑍</m:t>
                                      </m:r>
                                    </m:e>
                                    <m:sub>
                                      <m:r>
                                        <a:rPr lang="en-US" altLang="ko-KR" sz="1400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  <m:sup>
                                      <m:r>
                                        <a:rPr lang="en-US" altLang="ko-KR" sz="1400" i="1">
                                          <a:latin typeface="Cambria Math" panose="02040503050406030204" pitchFamily="18" charset="0"/>
                                        </a:rPr>
                                        <m:t>∥</m:t>
                                      </m:r>
                                    </m:sup>
                                  </m:sSubSup>
                                  <m:d>
                                    <m:dPr>
                                      <m:ctrlPr>
                                        <a:rPr lang="ko-KR" altLang="ko-KR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ko-KR" sz="1400" i="1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  <m:sSub>
                                        <m:sSubPr>
                                          <m:ctrlPr>
                                            <a:rPr lang="ko-KR" altLang="ko-KR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ko-KR" sz="1400" i="1">
                                              <a:latin typeface="Cambria Math" panose="02040503050406030204" pitchFamily="18" charset="0"/>
                                            </a:rPr>
                                            <m:t>𝜔</m:t>
                                          </m:r>
                                        </m:e>
                                        <m:sub>
                                          <m:r>
                                            <a:rPr lang="en-US" altLang="ko-KR" sz="1400" i="1"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sub>
                                      </m:sSub>
                                      <m:r>
                                        <a:rPr lang="en-US" altLang="ko-KR" sz="1400" i="1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sSub>
                                        <m:sSubPr>
                                          <m:ctrlPr>
                                            <a:rPr lang="ko-KR" altLang="ko-KR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ko-KR" sz="1400" i="1">
                                              <a:latin typeface="Cambria Math" panose="02040503050406030204" pitchFamily="18" charset="0"/>
                                            </a:rPr>
                                            <m:t>𝜔</m:t>
                                          </m:r>
                                        </m:e>
                                        <m:sub>
                                          <m:r>
                                            <a:rPr lang="en-US" altLang="ko-KR" sz="1400" i="1">
                                              <a:latin typeface="Cambria Math" panose="02040503050406030204" pitchFamily="18" charset="0"/>
                                            </a:rPr>
                                            <m:t>𝑠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d>
                            </m:e>
                          </m:nary>
                        </m:e>
                      </m:d>
                    </m:oMath>
                  </m:oMathPara>
                </a14:m>
                <a:endParaRPr lang="ko-KR" altLang="en-US" sz="11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82A5851D-439B-31E2-323E-01B8944087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5964" y="1814638"/>
                <a:ext cx="6072069" cy="77707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그림 4">
            <a:extLst>
              <a:ext uri="{FF2B5EF4-FFF2-40B4-BE49-F238E27FC236}">
                <a16:creationId xmlns:a16="http://schemas.microsoft.com/office/drawing/2014/main" id="{C405DDC4-F711-2F1E-082D-6DE25259564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5548" y="2732994"/>
            <a:ext cx="5772903" cy="235288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ADD24F1-EA0F-9171-8722-422E3DF0E1D5}"/>
                  </a:ext>
                </a:extLst>
              </p:cNvPr>
              <p:cNvSpPr txBox="1"/>
              <p:nvPr/>
            </p:nvSpPr>
            <p:spPr>
              <a:xfrm>
                <a:off x="3668935" y="2973689"/>
                <a:ext cx="533544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ko-KR" sz="1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sz="1200" b="0" i="1" smtClean="0">
                              <a:latin typeface="Cambria Math" panose="02040503050406030204" pitchFamily="18" charset="0"/>
                            </a:rPr>
                            <m:t>𝜂</m:t>
                          </m:r>
                          <m:r>
                            <a:rPr lang="en-US" altLang="ko-KR" sz="1200" b="0" i="1" smtClean="0">
                              <a:latin typeface="Cambria Math" panose="02040503050406030204" pitchFamily="18" charset="0"/>
                            </a:rPr>
                            <m:t>&gt;0</m:t>
                          </m:r>
                        </m:e>
                      </m:d>
                    </m:oMath>
                  </m:oMathPara>
                </a14:m>
                <a:endParaRPr lang="ko-KR" altLang="en-US" sz="12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ADD24F1-EA0F-9171-8722-422E3DF0E1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8935" y="2973689"/>
                <a:ext cx="533544" cy="184666"/>
              </a:xfrm>
              <a:prstGeom prst="rect">
                <a:avLst/>
              </a:prstGeom>
              <a:blipFill>
                <a:blip r:embed="rId4"/>
                <a:stretch>
                  <a:fillRect b="-23333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856A3E7-0744-DE1E-C21E-92ED9B603860}"/>
                  </a:ext>
                </a:extLst>
              </p:cNvPr>
              <p:cNvSpPr txBox="1"/>
              <p:nvPr/>
            </p:nvSpPr>
            <p:spPr>
              <a:xfrm>
                <a:off x="6812658" y="2973689"/>
                <a:ext cx="533544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ko-KR" sz="1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sz="1200" b="0" i="1" smtClean="0">
                              <a:latin typeface="Cambria Math" panose="02040503050406030204" pitchFamily="18" charset="0"/>
                            </a:rPr>
                            <m:t>𝜂</m:t>
                          </m:r>
                          <m:r>
                            <a:rPr lang="en-US" altLang="ko-KR" sz="1200" b="0" i="1" smtClean="0">
                              <a:latin typeface="Cambria Math" panose="02040503050406030204" pitchFamily="18" charset="0"/>
                            </a:rPr>
                            <m:t>&lt;0</m:t>
                          </m:r>
                        </m:e>
                      </m:d>
                    </m:oMath>
                  </m:oMathPara>
                </a14:m>
                <a:endParaRPr lang="ko-KR" altLang="en-US" sz="12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856A3E7-0744-DE1E-C21E-92ED9B6038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2658" y="2973689"/>
                <a:ext cx="533544" cy="184666"/>
              </a:xfrm>
              <a:prstGeom prst="rect">
                <a:avLst/>
              </a:prstGeom>
              <a:blipFill>
                <a:blip r:embed="rId5"/>
                <a:stretch>
                  <a:fillRect b="-23333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392290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Robinson Instability</a:t>
            </a:r>
            <a:endParaRPr lang="ko-KR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750C3-D76B-4604-A3D8-DFEAF51D5208}" type="slidenum">
              <a:rPr lang="ko-KR" altLang="en-US" smtClean="0"/>
              <a:t>7</a:t>
            </a:fld>
            <a:endParaRPr lang="ko-KR" alt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C595A7E-A013-8DB3-F5E1-05317DB026C5}"/>
              </a:ext>
            </a:extLst>
          </p:cNvPr>
          <p:cNvSpPr txBox="1"/>
          <p:nvPr/>
        </p:nvSpPr>
        <p:spPr>
          <a:xfrm>
            <a:off x="519115" y="1304021"/>
            <a:ext cx="59648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Modified Robinson Instability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41172DF-04AE-B448-7FE0-E534674673CE}"/>
                  </a:ext>
                </a:extLst>
              </p:cNvPr>
              <p:cNvSpPr txBox="1"/>
              <p:nvPr/>
            </p:nvSpPr>
            <p:spPr>
              <a:xfrm>
                <a:off x="602369" y="1874728"/>
                <a:ext cx="7741531" cy="30469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ko-K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modified Robinson instability equation, which includes the effects of radiation damping and does not assume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ko-KR" sz="1600" b="0" i="0" smtClean="0"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altLang="ko-KR" sz="1600" b="0" i="1" smtClean="0">
                        <a:latin typeface="Cambria Math" panose="02040503050406030204" pitchFamily="18" charset="0"/>
                      </a:rPr>
                      <m:t>≈</m:t>
                    </m:r>
                    <m:sSub>
                      <m:sSubPr>
                        <m:ctrlP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altLang="ko-K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is given by[He]: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altLang="ko-KR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altLang="ko-KR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altLang="ko-KR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altLang="ko-KR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altLang="ko-KR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ko-K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This can be derived by considering cases with and without damping, as follows:</a:t>
                </a:r>
              </a:p>
              <a:p>
                <a:pPr marL="800100" lvl="1" indent="-342900">
                  <a:buAutoNum type="arabicPeriod"/>
                </a:pPr>
                <a:r>
                  <a:rPr lang="en-US" altLang="ko-K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Without radiation damping</a:t>
                </a:r>
              </a:p>
              <a:p>
                <a:pPr marL="800100" lvl="1" indent="-342900">
                  <a:buAutoNum type="arabicPeriod"/>
                </a:pPr>
                <a:endParaRPr lang="en-US" altLang="ko-KR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800100" lvl="1" indent="-342900">
                  <a:buAutoNum type="arabicPeriod"/>
                </a:pPr>
                <a:endParaRPr lang="en-US" altLang="ko-KR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800100" lvl="1" indent="-342900">
                  <a:buAutoNum type="arabicPeriod"/>
                </a:pPr>
                <a:r>
                  <a:rPr lang="en-US" altLang="ko-K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With radiation damping</a:t>
                </a: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41172DF-04AE-B448-7FE0-E534674673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369" y="1874728"/>
                <a:ext cx="7741531" cy="3046988"/>
              </a:xfrm>
              <a:prstGeom prst="rect">
                <a:avLst/>
              </a:prstGeom>
              <a:blipFill>
                <a:blip r:embed="rId2"/>
                <a:stretch>
                  <a:fillRect l="-315" t="-601" b="-1804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38A904F-FECF-F359-A97F-C2E97C1536BE}"/>
                  </a:ext>
                </a:extLst>
              </p:cNvPr>
              <p:cNvSpPr txBox="1"/>
              <p:nvPr/>
            </p:nvSpPr>
            <p:spPr>
              <a:xfrm>
                <a:off x="970301" y="2689281"/>
                <a:ext cx="7005666" cy="7907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altLang="ko-KR" sz="1600" i="0" smtClean="0">
                              <a:latin typeface="Cambria Math" panose="02040503050406030204" pitchFamily="18" charset="0"/>
                            </a:rPr>
                            <m:t>Ω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ko-KR" sz="1600" b="0" i="0" smtClean="0">
                              <a:latin typeface="Cambria Math" panose="02040503050406030204" pitchFamily="18" charset="0"/>
                            </a:rPr>
                            <m:t>new</m:t>
                          </m:r>
                        </m:sub>
                        <m:sup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altLang="ko-KR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ko-KR" sz="1600" b="0" i="1" smtClean="0">
                          <a:latin typeface="Cambria Math" panose="02040503050406030204" pitchFamily="18" charset="0"/>
                        </a:rPr>
                        <m:t>𝑖</m:t>
                      </m:r>
                      <m:f>
                        <m:fPr>
                          <m:ctrlP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altLang="ko-KR" sz="1600" b="0" i="0" smtClean="0">
                                  <a:latin typeface="Cambria Math" panose="02040503050406030204" pitchFamily="18" charset="0"/>
                                </a:rPr>
                                <m:t>Ω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altLang="ko-KR" sz="1600" b="0" i="0" smtClean="0">
                                  <a:latin typeface="Cambria Math" panose="02040503050406030204" pitchFamily="18" charset="0"/>
                                </a:rPr>
                                <m:t>new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e>
                            <m:sub>
                              <m: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sub>
                          </m:sSub>
                        </m:den>
                      </m:f>
                      <m:r>
                        <a:rPr lang="en-US" altLang="ko-KR" sz="16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Sup>
                        <m:sSubSupPr>
                          <m:ctrlP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  <m:sup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altLang="ko-KR" sz="1600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  <m:sSub>
                            <m:sSubPr>
                              <m:ctrlP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𝜂</m:t>
                          </m:r>
                        </m:num>
                        <m:den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𝛾</m:t>
                          </m:r>
                          <m:sSubSup>
                            <m:sSubSupPr>
                              <m:ctrlP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  <m:nary>
                        <m:naryPr>
                          <m:chr m:val="∑"/>
                          <m:ctrlP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=−∞</m:t>
                          </m:r>
                        </m:sub>
                        <m:sup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sSub>
                                <m:sSubPr>
                                  <m:ctrlPr>
                                    <a:rPr lang="en-US" altLang="ko-KR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1600" b="0" i="1" smtClean="0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altLang="ko-KR" sz="16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sSubSup>
                                <m:sSubSupPr>
                                  <m:ctrlPr>
                                    <a:rPr lang="en-US" altLang="ko-KR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ko-KR" sz="1600" b="0" i="1" smtClean="0">
                                      <a:latin typeface="Cambria Math" panose="02040503050406030204" pitchFamily="18" charset="0"/>
                                    </a:rPr>
                                    <m:t>𝑍</m:t>
                                  </m:r>
                                </m:e>
                                <m:sub>
                                  <m:r>
                                    <a:rPr lang="en-US" altLang="ko-KR" sz="16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  <m:sup>
                                  <m:r>
                                    <a:rPr lang="en-US" altLang="ko-KR" sz="1600" b="0" i="1" smtClean="0">
                                      <a:latin typeface="Cambria Math" panose="02040503050406030204" pitchFamily="18" charset="0"/>
                                    </a:rPr>
                                    <m:t>∥</m:t>
                                  </m:r>
                                </m:sup>
                              </m:sSubSup>
                              <m:d>
                                <m:dPr>
                                  <m:ctrlPr>
                                    <a:rPr lang="en-US" altLang="ko-KR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ko-KR" sz="1600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  <m:sSub>
                                    <m:sSubPr>
                                      <m:ctrlPr>
                                        <a:rPr lang="en-US" altLang="ko-KR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ko-KR" sz="1600" b="0" i="1" smtClean="0">
                                          <a:latin typeface="Cambria Math" panose="02040503050406030204" pitchFamily="18" charset="0"/>
                                        </a:rPr>
                                        <m:t>𝜔</m:t>
                                      </m:r>
                                    </m:e>
                                    <m:sub>
                                      <m:r>
                                        <a:rPr lang="en-US" altLang="ko-KR" sz="16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  <m:t>−(</m:t>
                              </m:r>
                              <m: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sSub>
                                <m:sSubPr>
                                  <m:ctrlPr>
                                    <a:rPr lang="en-US" altLang="ko-KR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1600" i="1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altLang="ko-KR" sz="1600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m:rPr>
                                  <m:sty m:val="p"/>
                                </m:rPr>
                                <a:rPr lang="en-US" altLang="ko-KR" sz="1600" b="0" i="0" smtClean="0">
                                  <a:latin typeface="Cambria Math" panose="02040503050406030204" pitchFamily="18" charset="0"/>
                                </a:rPr>
                                <m:t>Ω</m:t>
                              </m:r>
                              <m: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  <m:sSubSup>
                                <m:sSubSupPr>
                                  <m:ctrlPr>
                                    <a:rPr lang="en-US" altLang="ko-KR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ko-KR" sz="1600" i="1">
                                      <a:latin typeface="Cambria Math" panose="02040503050406030204" pitchFamily="18" charset="0"/>
                                    </a:rPr>
                                    <m:t>𝑍</m:t>
                                  </m:r>
                                </m:e>
                                <m:sub>
                                  <m:r>
                                    <a:rPr lang="en-US" altLang="ko-KR" sz="1600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  <m:sup>
                                  <m:r>
                                    <a:rPr lang="en-US" altLang="ko-KR" sz="1600" i="1">
                                      <a:latin typeface="Cambria Math" panose="02040503050406030204" pitchFamily="18" charset="0"/>
                                    </a:rPr>
                                    <m:t>∥</m:t>
                                  </m:r>
                                </m:sup>
                              </m:sSubSup>
                              <m:d>
                                <m:dPr>
                                  <m:ctrlPr>
                                    <a:rPr lang="en-US" altLang="ko-KR" sz="1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ko-KR" sz="1600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  <m:sSub>
                                    <m:sSubPr>
                                      <m:ctrlPr>
                                        <a:rPr lang="en-US" altLang="ko-KR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ko-KR" sz="1600" i="1">
                                          <a:latin typeface="Cambria Math" panose="02040503050406030204" pitchFamily="18" charset="0"/>
                                        </a:rPr>
                                        <m:t>𝜔</m:t>
                                      </m:r>
                                    </m:e>
                                    <m:sub>
                                      <m:r>
                                        <a:rPr lang="en-US" altLang="ko-KR" sz="1600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  <m:r>
                                    <a:rPr lang="en-US" altLang="ko-KR" sz="1600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altLang="ko-KR" sz="1600" b="0" i="0" smtClean="0">
                                      <a:latin typeface="Cambria Math" panose="02040503050406030204" pitchFamily="18" charset="0"/>
                                    </a:rPr>
                                    <m:t>Ω</m:t>
                                  </m:r>
                                </m:e>
                              </m:d>
                            </m:e>
                          </m:d>
                        </m:e>
                      </m:nary>
                    </m:oMath>
                  </m:oMathPara>
                </a14:m>
                <a:endParaRPr lang="ko-KR" altLang="en-US" sz="16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38A904F-FECF-F359-A97F-C2E97C1536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0301" y="2689281"/>
                <a:ext cx="7005666" cy="79072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16ECDB25-4FF3-0022-8DB7-18AE820EF843}"/>
              </a:ext>
            </a:extLst>
          </p:cNvPr>
          <p:cNvSpPr txBox="1"/>
          <p:nvPr/>
        </p:nvSpPr>
        <p:spPr>
          <a:xfrm>
            <a:off x="779605" y="5767044"/>
            <a:ext cx="774153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Tianlong He, </a:t>
            </a:r>
            <a:r>
              <a:rPr lang="en-US" altLang="ko-KR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Mode-zero Robinson instability in the presence of passive superconducting harmonic cavities</a:t>
            </a:r>
            <a:r>
              <a:rPr lang="en-US" altLang="ko-K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PARB 26, (2023)</a:t>
            </a:r>
            <a:endParaRPr lang="ko-KR" alt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40397B3-E00C-F8EF-144C-D0039F1DD938}"/>
                  </a:ext>
                </a:extLst>
              </p:cNvPr>
              <p:cNvSpPr txBox="1"/>
              <p:nvPr/>
            </p:nvSpPr>
            <p:spPr>
              <a:xfrm>
                <a:off x="2286000" y="4136215"/>
                <a:ext cx="4572000" cy="37824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1800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altLang="ko-KR" sz="1800" b="0" i="1" smtClean="0">
                          <a:latin typeface="Cambria Math" panose="02040503050406030204" pitchFamily="18" charset="0"/>
                        </a:rPr>
                        <m:t>∝</m:t>
                      </m:r>
                      <m:sSup>
                        <m:sSupPr>
                          <m:ctrlP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m:rPr>
                              <m:sty m:val="p"/>
                            </m:rPr>
                            <a:rPr lang="en-US" altLang="ko-KR" sz="1800" b="0" i="0" smtClean="0">
                              <a:latin typeface="Cambria Math" panose="02040503050406030204" pitchFamily="18" charset="0"/>
                            </a:rPr>
                            <m:t>Ω</m:t>
                          </m:r>
                          <m: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40397B3-E00C-F8EF-144C-D0039F1DD9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0" y="4136215"/>
                <a:ext cx="4572000" cy="37824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ED0B162-4436-0054-47EB-8BEA69A45B4E}"/>
                  </a:ext>
                </a:extLst>
              </p:cNvPr>
              <p:cNvSpPr txBox="1"/>
              <p:nvPr/>
            </p:nvSpPr>
            <p:spPr>
              <a:xfrm>
                <a:off x="2285999" y="4981542"/>
                <a:ext cx="5580863" cy="67499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1800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altLang="ko-KR" sz="1800" b="0" i="1" smtClean="0">
                          <a:latin typeface="Cambria Math" panose="02040503050406030204" pitchFamily="18" charset="0"/>
                        </a:rPr>
                        <m:t>∝</m:t>
                      </m:r>
                      <m:sSup>
                        <m:sSupPr>
                          <m:ctrlP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m:rPr>
                              <m:sty m:val="p"/>
                            </m:rPr>
                            <a:rPr lang="en-US" altLang="ko-KR" sz="1800" b="0" i="0" smtClean="0">
                              <a:latin typeface="Cambria Math" panose="02040503050406030204" pitchFamily="18" charset="0"/>
                            </a:rPr>
                            <m:t>Ω</m:t>
                          </m:r>
                          <m: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sSup>
                        <m:sSupPr>
                          <m:ctrlP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altLang="ko-KR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ko-KR" sz="18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altLang="ko-KR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1800" b="0" i="1" smtClean="0">
                                      <a:latin typeface="Cambria Math" panose="02040503050406030204" pitchFamily="18" charset="0"/>
                                    </a:rPr>
                                    <m:t>𝜏</m:t>
                                  </m:r>
                                </m:e>
                                <m:sub>
                                  <m:r>
                                    <a:rPr lang="en-US" altLang="ko-KR" sz="1800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sub>
                              </m:sSub>
                            </m:den>
                          </m:f>
                        </m:sup>
                      </m:sSup>
                      <m:r>
                        <a:rPr lang="en-US" altLang="ko-KR" sz="1800" b="0" i="1" smtClean="0">
                          <a:latin typeface="Cambria Math" panose="02040503050406030204" pitchFamily="18" charset="0"/>
                        </a:rPr>
                        <m:t>→</m:t>
                      </m:r>
                      <m:sSup>
                        <m:sSupPr>
                          <m:ctrlP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sSub>
                            <m:sSubPr>
                              <m:ctrlPr>
                                <a:rPr lang="en-US" altLang="ko-KR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altLang="ko-KR" sz="1800" b="0" i="0" smtClean="0">
                                  <a:latin typeface="Cambria Math" panose="02040503050406030204" pitchFamily="18" charset="0"/>
                                </a:rPr>
                                <m:t>Ω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altLang="ko-KR" sz="1800" b="0" i="0" smtClean="0">
                                  <a:latin typeface="Cambria Math" panose="02040503050406030204" pitchFamily="18" charset="0"/>
                                </a:rPr>
                                <m:t>new</m:t>
                              </m:r>
                            </m:sub>
                          </m:sSub>
                          <m: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r>
                        <a:rPr lang="en-US" altLang="ko-KR" sz="1800" b="0" i="1" smtClean="0">
                          <a:latin typeface="Cambria Math" panose="02040503050406030204" pitchFamily="18" charset="0"/>
                        </a:rPr>
                        <m:t>,  </m:t>
                      </m:r>
                      <m:r>
                        <m:rPr>
                          <m:sty m:val="p"/>
                        </m:rPr>
                        <a:rPr lang="en-US" altLang="ko-KR" sz="1800" b="0" i="0" smtClean="0">
                          <a:latin typeface="Cambria Math" panose="02040503050406030204" pitchFamily="18" charset="0"/>
                        </a:rPr>
                        <m:t>Ω</m:t>
                      </m:r>
                      <m:r>
                        <a:rPr lang="en-US" altLang="ko-KR" sz="18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num>
                        <m:den>
                          <m:sSub>
                            <m:sSubPr>
                              <m:ctrlPr>
                                <a:rPr lang="en-US" altLang="ko-KR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800" b="0" i="1" smtClean="0"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e>
                            <m:sub>
                              <m:r>
                                <a:rPr lang="en-US" altLang="ko-KR" sz="18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sub>
                          </m:sSub>
                        </m:den>
                      </m:f>
                      <m:r>
                        <a:rPr lang="en-US" altLang="ko-KR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ko-KR" sz="1800" b="0" i="0" smtClean="0">
                              <a:latin typeface="Cambria Math" panose="02040503050406030204" pitchFamily="18" charset="0"/>
                            </a:rPr>
                            <m:t>Ω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ko-KR" sz="1800" b="0" i="0" smtClean="0">
                              <a:latin typeface="Cambria Math" panose="02040503050406030204" pitchFamily="18" charset="0"/>
                            </a:rPr>
                            <m:t>new</m:t>
                          </m:r>
                        </m:sub>
                      </m:sSub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ED0B162-4436-0054-47EB-8BEA69A45B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5999" y="4981542"/>
                <a:ext cx="5580863" cy="67499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010220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Robinson Instability</a:t>
            </a:r>
            <a:endParaRPr lang="ko-KR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750C3-D76B-4604-A3D8-DFEAF51D5208}" type="slidenum">
              <a:rPr lang="ko-KR" altLang="en-US" smtClean="0"/>
              <a:t>8</a:t>
            </a:fld>
            <a:endParaRPr lang="ko-KR" alt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C595A7E-A013-8DB3-F5E1-05317DB026C5}"/>
              </a:ext>
            </a:extLst>
          </p:cNvPr>
          <p:cNvSpPr txBox="1"/>
          <p:nvPr/>
        </p:nvSpPr>
        <p:spPr>
          <a:xfrm>
            <a:off x="519115" y="1304021"/>
            <a:ext cx="59648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Modified Robinson Instability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38A904F-FECF-F359-A97F-C2E97C1536BE}"/>
                  </a:ext>
                </a:extLst>
              </p:cNvPr>
              <p:cNvSpPr txBox="1"/>
              <p:nvPr/>
            </p:nvSpPr>
            <p:spPr>
              <a:xfrm>
                <a:off x="970301" y="1931056"/>
                <a:ext cx="7005666" cy="70346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altLang="ko-KR" sz="1400" i="0" smtClean="0">
                              <a:latin typeface="Cambria Math" panose="02040503050406030204" pitchFamily="18" charset="0"/>
                            </a:rPr>
                            <m:t>Ω</m:t>
                          </m:r>
                        </m:e>
                        <m:sup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ko-KR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ko-KR" sz="1400" b="0" i="1" smtClean="0">
                          <a:latin typeface="Cambria Math" panose="02040503050406030204" pitchFamily="18" charset="0"/>
                        </a:rPr>
                        <m:t>𝑖</m:t>
                      </m:r>
                      <m:f>
                        <m:fPr>
                          <m:ctrlP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m:rPr>
                              <m:sty m:val="p"/>
                            </m:rPr>
                            <a:rPr lang="en-US" altLang="ko-KR" sz="1400" b="0" i="0" smtClean="0">
                              <a:latin typeface="Cambria Math" panose="02040503050406030204" pitchFamily="18" charset="0"/>
                            </a:rPr>
                            <m:t>Ω</m:t>
                          </m:r>
                        </m:num>
                        <m:den>
                          <m:sSub>
                            <m:sSubPr>
                              <m:ctrlP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e>
                            <m:sub>
                              <m: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sub>
                          </m:sSub>
                        </m:den>
                      </m:f>
                      <m:r>
                        <a:rPr lang="en-US" altLang="ko-KR" sz="14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Sup>
                        <m:sSubSupPr>
                          <m:ctrlP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  <m:sup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altLang="ko-KR" sz="1400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  <m:sSub>
                            <m:sSubPr>
                              <m:ctrlP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𝜂</m:t>
                          </m:r>
                        </m:num>
                        <m:den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𝛾</m:t>
                          </m:r>
                          <m:sSubSup>
                            <m:sSubSupPr>
                              <m:ctrlP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  <m:nary>
                        <m:naryPr>
                          <m:chr m:val="∑"/>
                          <m:ctrlP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=−∞</m:t>
                          </m:r>
                        </m:sub>
                        <m:sup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sSub>
                                <m:sSubPr>
                                  <m:ctrlPr>
                                    <a:rPr lang="en-US" altLang="ko-KR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1400" b="0" i="1" smtClean="0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altLang="ko-KR" sz="14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sSubSup>
                                <m:sSubSupPr>
                                  <m:ctrlPr>
                                    <a:rPr lang="en-US" altLang="ko-KR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ko-KR" sz="1400" b="0" i="1" smtClean="0">
                                      <a:latin typeface="Cambria Math" panose="02040503050406030204" pitchFamily="18" charset="0"/>
                                    </a:rPr>
                                    <m:t>𝑍</m:t>
                                  </m:r>
                                </m:e>
                                <m:sub>
                                  <m:r>
                                    <a:rPr lang="en-US" altLang="ko-KR" sz="14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  <m:sup>
                                  <m:r>
                                    <a:rPr lang="en-US" altLang="ko-KR" sz="1400" b="0" i="1" smtClean="0">
                                      <a:latin typeface="Cambria Math" panose="02040503050406030204" pitchFamily="18" charset="0"/>
                                    </a:rPr>
                                    <m:t>∥</m:t>
                                  </m:r>
                                </m:sup>
                              </m:sSubSup>
                              <m:d>
                                <m:dPr>
                                  <m:ctrlPr>
                                    <a:rPr lang="en-US" altLang="ko-KR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ko-KR" sz="1400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  <m:sSub>
                                    <m:sSubPr>
                                      <m:ctrlPr>
                                        <a:rPr lang="en-US" altLang="ko-KR" sz="1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ko-KR" sz="1400" b="0" i="1" smtClean="0">
                                          <a:latin typeface="Cambria Math" panose="02040503050406030204" pitchFamily="18" charset="0"/>
                                        </a:rPr>
                                        <m:t>𝜔</m:t>
                                      </m:r>
                                    </m:e>
                                    <m:sub>
                                      <m:r>
                                        <a:rPr lang="en-US" altLang="ko-KR" sz="14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  <m:t>−(</m:t>
                              </m:r>
                              <m: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sSub>
                                <m:sSubPr>
                                  <m:ctrlPr>
                                    <a:rPr lang="en-US" altLang="ko-KR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1400" i="1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altLang="ko-KR" sz="1400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m:rPr>
                                  <m:sty m:val="p"/>
                                </m:rPr>
                                <a:rPr lang="en-US" altLang="ko-KR" sz="1400" b="0" i="0" smtClean="0">
                                  <a:latin typeface="Cambria Math" panose="02040503050406030204" pitchFamily="18" charset="0"/>
                                </a:rPr>
                                <m:t>Ω</m:t>
                              </m:r>
                              <m: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  <m:sSubSup>
                                <m:sSubSupPr>
                                  <m:ctrlPr>
                                    <a:rPr lang="en-US" altLang="ko-KR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ko-KR" sz="1400" i="1">
                                      <a:latin typeface="Cambria Math" panose="02040503050406030204" pitchFamily="18" charset="0"/>
                                    </a:rPr>
                                    <m:t>𝑍</m:t>
                                  </m:r>
                                </m:e>
                                <m:sub>
                                  <m:r>
                                    <a:rPr lang="en-US" altLang="ko-KR" sz="1400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  <m:sup>
                                  <m:r>
                                    <a:rPr lang="en-US" altLang="ko-KR" sz="1400" i="1">
                                      <a:latin typeface="Cambria Math" panose="02040503050406030204" pitchFamily="18" charset="0"/>
                                    </a:rPr>
                                    <m:t>∥</m:t>
                                  </m:r>
                                </m:sup>
                              </m:sSubSup>
                              <m:d>
                                <m:dPr>
                                  <m:ctrlPr>
                                    <a:rPr lang="en-US" altLang="ko-KR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ko-KR" sz="1400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  <m:sSub>
                                    <m:sSubPr>
                                      <m:ctrlPr>
                                        <a:rPr lang="en-US" altLang="ko-KR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ko-KR" sz="1400" i="1">
                                          <a:latin typeface="Cambria Math" panose="02040503050406030204" pitchFamily="18" charset="0"/>
                                        </a:rPr>
                                        <m:t>𝜔</m:t>
                                      </m:r>
                                    </m:e>
                                    <m:sub>
                                      <m:r>
                                        <a:rPr lang="en-US" altLang="ko-KR" sz="1400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  <m:r>
                                    <a:rPr lang="en-US" altLang="ko-KR" sz="1400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altLang="ko-KR" sz="1400" b="0" i="0" smtClean="0">
                                      <a:latin typeface="Cambria Math" panose="02040503050406030204" pitchFamily="18" charset="0"/>
                                    </a:rPr>
                                    <m:t>Ω</m:t>
                                  </m:r>
                                </m:e>
                              </m:d>
                            </m:e>
                          </m:d>
                        </m:e>
                      </m:nary>
                    </m:oMath>
                  </m:oMathPara>
                </a14:m>
                <a:endParaRPr lang="ko-KR" altLang="en-US" sz="14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38A904F-FECF-F359-A97F-C2E97C1536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0301" y="1931056"/>
                <a:ext cx="7005666" cy="70346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16ECDB25-4FF3-0022-8DB7-18AE820EF843}"/>
              </a:ext>
            </a:extLst>
          </p:cNvPr>
          <p:cNvSpPr txBox="1"/>
          <p:nvPr/>
        </p:nvSpPr>
        <p:spPr>
          <a:xfrm>
            <a:off x="779605" y="5767044"/>
            <a:ext cx="774153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Tianlong He, </a:t>
            </a:r>
            <a:r>
              <a:rPr lang="en-US" altLang="ko-KR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Mode-zero Robinson instability in the presence of passive superconducting harmonic cavities</a:t>
            </a:r>
            <a:r>
              <a:rPr lang="en-US" altLang="ko-K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PARB 26, (2023)</a:t>
            </a:r>
            <a:endParaRPr lang="ko-KR" alt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5D1F508-CA10-FE8B-4F0A-C4CFE4C7B7CA}"/>
                  </a:ext>
                </a:extLst>
              </p:cNvPr>
              <p:cNvSpPr txBox="1"/>
              <p:nvPr/>
            </p:nvSpPr>
            <p:spPr>
              <a:xfrm>
                <a:off x="602369" y="3135423"/>
                <a:ext cx="3657211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ko-KR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beam loss are driven by the two mode of Robinson instability, </a:t>
                </a:r>
                <a:r>
                  <a:rPr lang="en-US" altLang="ko-KR" sz="1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beam (S) mode</a:t>
                </a:r>
                <a:r>
                  <a:rPr lang="en-US" altLang="ko-KR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with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ko-KR" sz="1400" b="0" i="0" smtClean="0"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altLang="ko-KR" sz="1400" b="0" i="1" smtClean="0">
                        <a:latin typeface="Cambria Math" panose="02040503050406030204" pitchFamily="18" charset="0"/>
                      </a:rPr>
                      <m:t>≈</m:t>
                    </m:r>
                    <m:sSub>
                      <m:sSubPr>
                        <m:ctrlPr>
                          <a:rPr lang="en-US" altLang="ko-KR" sz="1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400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altLang="ko-KR" sz="14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altLang="ko-KR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the </a:t>
                </a:r>
                <a:r>
                  <a:rPr lang="en-US" altLang="ko-KR" sz="1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cavity (D) mode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ko-KR" sz="1400"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altLang="ko-KR" sz="1400" b="0" i="1" smtClean="0">
                        <a:latin typeface="Cambria Math" panose="02040503050406030204" pitchFamily="18" charset="0"/>
                      </a:rPr>
                      <m:t>≈</m:t>
                    </m:r>
                    <m:r>
                      <a:rPr lang="en-US" altLang="ko-KR" sz="140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altLang="ko-KR" sz="1400" i="1">
                        <a:latin typeface="Cambria Math" panose="02040503050406030204" pitchFamily="18" charset="0"/>
                      </a:rPr>
                      <m:t>𝜋</m:t>
                    </m:r>
                    <m:r>
                      <m:rPr>
                        <m:sty m:val="p"/>
                      </m:rPr>
                      <a:rPr lang="en-US" altLang="ko-KR" sz="1400">
                        <a:latin typeface="Cambria Math" panose="02040503050406030204" pitchFamily="18" charset="0"/>
                      </a:rPr>
                      <m:t>Δ</m:t>
                    </m:r>
                    <m:sSub>
                      <m:sSubPr>
                        <m:ctrlPr>
                          <a:rPr lang="en-US" altLang="ko-KR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4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ko-KR" sz="1400" i="1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en-US" altLang="ko-KR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5D1F508-CA10-FE8B-4F0A-C4CFE4C7B7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369" y="3135423"/>
                <a:ext cx="3657211" cy="954107"/>
              </a:xfrm>
              <a:prstGeom prst="rect">
                <a:avLst/>
              </a:prstGeom>
              <a:blipFill>
                <a:blip r:embed="rId3"/>
                <a:stretch>
                  <a:fillRect l="-333" t="-637" b="-5732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그림 9">
            <a:extLst>
              <a:ext uri="{FF2B5EF4-FFF2-40B4-BE49-F238E27FC236}">
                <a16:creationId xmlns:a16="http://schemas.microsoft.com/office/drawing/2014/main" id="{5E0C4F3F-2E2E-149D-0B48-C476F5D5B2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8897" y="4163100"/>
            <a:ext cx="2016235" cy="1388500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3395BFFA-F617-8DC0-96BD-42E82C8571D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55132" y="4159977"/>
            <a:ext cx="2004448" cy="1391623"/>
          </a:xfrm>
          <a:prstGeom prst="rect">
            <a:avLst/>
          </a:prstGeom>
        </p:spPr>
      </p:pic>
      <p:pic>
        <p:nvPicPr>
          <p:cNvPr id="15" name="그림 14">
            <a:extLst>
              <a:ext uri="{FF2B5EF4-FFF2-40B4-BE49-F238E27FC236}">
                <a16:creationId xmlns:a16="http://schemas.microsoft.com/office/drawing/2014/main" id="{CBD4E6DB-EB21-1074-1FF2-AB51B992587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51020" y="2600021"/>
            <a:ext cx="3983087" cy="2822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89731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Passive harmonic cavity</a:t>
            </a:r>
            <a:endParaRPr lang="ko-KR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750C3-D76B-4604-A3D8-DFEAF51D5208}" type="slidenum">
              <a:rPr lang="ko-KR" altLang="en-US" smtClean="0"/>
              <a:t>9</a:t>
            </a:fld>
            <a:endParaRPr lang="ko-KR" alt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C595A7E-A013-8DB3-F5E1-05317DB026C5}"/>
              </a:ext>
            </a:extLst>
          </p:cNvPr>
          <p:cNvSpPr txBox="1"/>
          <p:nvPr/>
        </p:nvSpPr>
        <p:spPr>
          <a:xfrm>
            <a:off x="519116" y="1304021"/>
            <a:ext cx="40528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Harmonic Cavity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F1467FD9-97AC-4886-6713-5FDAA2AB7F13}"/>
              </a:ext>
            </a:extLst>
          </p:cNvPr>
          <p:cNvSpPr txBox="1"/>
          <p:nvPr/>
        </p:nvSpPr>
        <p:spPr>
          <a:xfrm>
            <a:off x="602369" y="1732262"/>
            <a:ext cx="77415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Passive harmonic cavities operate by </a:t>
            </a:r>
            <a:r>
              <a:rPr lang="en-US" altLang="ko-KR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interacting with the beam itself, </a:t>
            </a:r>
            <a:r>
              <a:rPr lang="en-US" altLang="ko-K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while the active cavity is powered by an </a:t>
            </a:r>
            <a:r>
              <a:rPr lang="en-US" altLang="ko-KR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external generator</a:t>
            </a:r>
            <a:r>
              <a:rPr lang="en-US" altLang="ko-K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40" name="그룹 39">
            <a:extLst>
              <a:ext uri="{FF2B5EF4-FFF2-40B4-BE49-F238E27FC236}">
                <a16:creationId xmlns:a16="http://schemas.microsoft.com/office/drawing/2014/main" id="{207CD902-E10D-0EE3-24C3-6A00A276B406}"/>
              </a:ext>
            </a:extLst>
          </p:cNvPr>
          <p:cNvGrpSpPr/>
          <p:nvPr/>
        </p:nvGrpSpPr>
        <p:grpSpPr>
          <a:xfrm>
            <a:off x="1160047" y="2336012"/>
            <a:ext cx="2727004" cy="2185975"/>
            <a:chOff x="6233504" y="2312823"/>
            <a:chExt cx="5550569" cy="3064043"/>
          </a:xfrm>
        </p:grpSpPr>
        <p:sp>
          <p:nvSpPr>
            <p:cNvPr id="41" name="직사각형 40">
              <a:extLst>
                <a:ext uri="{FF2B5EF4-FFF2-40B4-BE49-F238E27FC236}">
                  <a16:creationId xmlns:a16="http://schemas.microsoft.com/office/drawing/2014/main" id="{210C4E6A-826C-3244-9C2D-73200EB3ADD6}"/>
                </a:ext>
              </a:extLst>
            </p:cNvPr>
            <p:cNvSpPr/>
            <p:nvPr/>
          </p:nvSpPr>
          <p:spPr>
            <a:xfrm>
              <a:off x="6233504" y="2312823"/>
              <a:ext cx="5550569" cy="3064043"/>
            </a:xfrm>
            <a:prstGeom prst="rect">
              <a:avLst/>
            </a:prstGeom>
            <a:pattFill prst="wdUpDiag">
              <a:fgClr>
                <a:schemeClr val="bg1">
                  <a:lumMod val="75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42" name="직사각형 41">
              <a:extLst>
                <a:ext uri="{FF2B5EF4-FFF2-40B4-BE49-F238E27FC236}">
                  <a16:creationId xmlns:a16="http://schemas.microsoft.com/office/drawing/2014/main" id="{314DF020-1321-6B13-E6CB-8736FAF1E242}"/>
                </a:ext>
              </a:extLst>
            </p:cNvPr>
            <p:cNvSpPr/>
            <p:nvPr/>
          </p:nvSpPr>
          <p:spPr>
            <a:xfrm>
              <a:off x="7516288" y="2773782"/>
              <a:ext cx="3282909" cy="66587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3" name="직사각형 42">
              <a:extLst>
                <a:ext uri="{FF2B5EF4-FFF2-40B4-BE49-F238E27FC236}">
                  <a16:creationId xmlns:a16="http://schemas.microsoft.com/office/drawing/2014/main" id="{6FEC3BD7-AEAC-EF62-B9F4-8DFC45D7C67B}"/>
                </a:ext>
              </a:extLst>
            </p:cNvPr>
            <p:cNvSpPr/>
            <p:nvPr/>
          </p:nvSpPr>
          <p:spPr>
            <a:xfrm>
              <a:off x="7516290" y="4199834"/>
              <a:ext cx="3282907" cy="4855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7" name="직사각형 46">
              <a:extLst>
                <a:ext uri="{FF2B5EF4-FFF2-40B4-BE49-F238E27FC236}">
                  <a16:creationId xmlns:a16="http://schemas.microsoft.com/office/drawing/2014/main" id="{F8AAB5B9-4FE1-C014-2660-B5A0F66A29C2}"/>
                </a:ext>
              </a:extLst>
            </p:cNvPr>
            <p:cNvSpPr/>
            <p:nvPr/>
          </p:nvSpPr>
          <p:spPr>
            <a:xfrm>
              <a:off x="6233504" y="3439652"/>
              <a:ext cx="5550569" cy="76613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50" name="직사각형 49">
              <a:extLst>
                <a:ext uri="{FF2B5EF4-FFF2-40B4-BE49-F238E27FC236}">
                  <a16:creationId xmlns:a16="http://schemas.microsoft.com/office/drawing/2014/main" id="{C86DAC2B-92C2-993A-2C20-A10B32489033}"/>
                </a:ext>
              </a:extLst>
            </p:cNvPr>
            <p:cNvSpPr/>
            <p:nvPr/>
          </p:nvSpPr>
          <p:spPr>
            <a:xfrm>
              <a:off x="7551832" y="3439652"/>
              <a:ext cx="3208593" cy="766133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51" name="직선 연결선 50">
              <a:extLst>
                <a:ext uri="{FF2B5EF4-FFF2-40B4-BE49-F238E27FC236}">
                  <a16:creationId xmlns:a16="http://schemas.microsoft.com/office/drawing/2014/main" id="{7369B087-016D-C6D3-4698-5A64BA56A376}"/>
                </a:ext>
              </a:extLst>
            </p:cNvPr>
            <p:cNvCxnSpPr>
              <a:cxnSpLocks/>
              <a:stCxn id="47" idx="1"/>
              <a:endCxn id="47" idx="3"/>
            </p:cNvCxnSpPr>
            <p:nvPr/>
          </p:nvCxnSpPr>
          <p:spPr>
            <a:xfrm>
              <a:off x="6233504" y="3822719"/>
              <a:ext cx="5550569" cy="0"/>
            </a:xfrm>
            <a:prstGeom prst="line">
              <a:avLst/>
            </a:prstGeom>
            <a:ln w="12700"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직선 화살표 연결선 52">
              <a:extLst>
                <a:ext uri="{FF2B5EF4-FFF2-40B4-BE49-F238E27FC236}">
                  <a16:creationId xmlns:a16="http://schemas.microsoft.com/office/drawing/2014/main" id="{8DAE60A2-E2C9-D74B-5833-11F1F435643D}"/>
                </a:ext>
              </a:extLst>
            </p:cNvPr>
            <p:cNvCxnSpPr>
              <a:cxnSpLocks/>
            </p:cNvCxnSpPr>
            <p:nvPr/>
          </p:nvCxnSpPr>
          <p:spPr>
            <a:xfrm>
              <a:off x="8192144" y="3834189"/>
              <a:ext cx="556962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타원 54">
              <a:extLst>
                <a:ext uri="{FF2B5EF4-FFF2-40B4-BE49-F238E27FC236}">
                  <a16:creationId xmlns:a16="http://schemas.microsoft.com/office/drawing/2014/main" id="{2A96EE38-2222-53E3-2ABE-9CFCAAE5C048}"/>
                </a:ext>
              </a:extLst>
            </p:cNvPr>
            <p:cNvSpPr/>
            <p:nvPr/>
          </p:nvSpPr>
          <p:spPr>
            <a:xfrm>
              <a:off x="8076571" y="3769272"/>
              <a:ext cx="189201" cy="129834"/>
            </a:xfrm>
            <a:prstGeom prst="ellipse">
              <a:avLst/>
            </a:prstGeom>
            <a:solidFill>
              <a:srgbClr val="8F131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TextBox 56">
                  <a:extLst>
                    <a:ext uri="{FF2B5EF4-FFF2-40B4-BE49-F238E27FC236}">
                      <a16:creationId xmlns:a16="http://schemas.microsoft.com/office/drawing/2014/main" id="{1DC8885D-195A-C07C-195D-6AF6473913F9}"/>
                    </a:ext>
                  </a:extLst>
                </p:cNvPr>
                <p:cNvSpPr txBox="1"/>
                <p:nvPr/>
              </p:nvSpPr>
              <p:spPr>
                <a:xfrm>
                  <a:off x="8255547" y="3345109"/>
                  <a:ext cx="37952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ko-KR" i="1" dirty="0" smtClean="0">
                            <a:latin typeface="Cambria Math" panose="02040503050406030204" pitchFamily="18" charset="0"/>
                          </a:rPr>
                          <m:t>𝑐</m:t>
                        </m:r>
                      </m:oMath>
                    </m:oMathPara>
                  </a14:m>
                  <a:endParaRPr lang="ko-KR" altLang="en-US" dirty="0"/>
                </a:p>
              </p:txBody>
            </p:sp>
          </mc:Choice>
          <mc:Fallback xmlns="">
            <p:sp>
              <p:nvSpPr>
                <p:cNvPr id="57" name="TextBox 56">
                  <a:extLst>
                    <a:ext uri="{FF2B5EF4-FFF2-40B4-BE49-F238E27FC236}">
                      <a16:creationId xmlns:a16="http://schemas.microsoft.com/office/drawing/2014/main" id="{1DC8885D-195A-C07C-195D-6AF6473913F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55547" y="3345109"/>
                  <a:ext cx="379526" cy="369332"/>
                </a:xfrm>
                <a:prstGeom prst="rect">
                  <a:avLst/>
                </a:prstGeom>
                <a:blipFill>
                  <a:blip r:embed="rId2"/>
                  <a:stretch>
                    <a:fillRect r="-35484" b="-23256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TextBox 57">
                  <a:extLst>
                    <a:ext uri="{FF2B5EF4-FFF2-40B4-BE49-F238E27FC236}">
                      <a16:creationId xmlns:a16="http://schemas.microsoft.com/office/drawing/2014/main" id="{8D867E6E-2809-65A6-C93B-67F98B2A25D2}"/>
                    </a:ext>
                  </a:extLst>
                </p:cNvPr>
                <p:cNvSpPr txBox="1"/>
                <p:nvPr/>
              </p:nvSpPr>
              <p:spPr>
                <a:xfrm>
                  <a:off x="7915084" y="3818364"/>
                  <a:ext cx="38529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ko-KR" b="0" i="1" dirty="0" smtClean="0">
                            <a:latin typeface="Cambria Math" panose="02040503050406030204" pitchFamily="18" charset="0"/>
                          </a:rPr>
                          <m:t>𝑒</m:t>
                        </m:r>
                      </m:oMath>
                    </m:oMathPara>
                  </a14:m>
                  <a:endParaRPr lang="ko-KR" altLang="en-US" dirty="0"/>
                </a:p>
              </p:txBody>
            </p:sp>
          </mc:Choice>
          <mc:Fallback xmlns="">
            <p:sp>
              <p:nvSpPr>
                <p:cNvPr id="58" name="TextBox 57">
                  <a:extLst>
                    <a:ext uri="{FF2B5EF4-FFF2-40B4-BE49-F238E27FC236}">
                      <a16:creationId xmlns:a16="http://schemas.microsoft.com/office/drawing/2014/main" id="{8D867E6E-2809-65A6-C93B-67F98B2A25D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15084" y="3818364"/>
                  <a:ext cx="385299" cy="369332"/>
                </a:xfrm>
                <a:prstGeom prst="rect">
                  <a:avLst/>
                </a:prstGeom>
                <a:blipFill>
                  <a:blip r:embed="rId3"/>
                  <a:stretch>
                    <a:fillRect r="-41935" b="-20455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62" name="원호 61">
            <a:extLst>
              <a:ext uri="{FF2B5EF4-FFF2-40B4-BE49-F238E27FC236}">
                <a16:creationId xmlns:a16="http://schemas.microsoft.com/office/drawing/2014/main" id="{C2F9ECE8-B559-3648-5E2E-6C771B7AC375}"/>
              </a:ext>
            </a:extLst>
          </p:cNvPr>
          <p:cNvSpPr/>
          <p:nvPr/>
        </p:nvSpPr>
        <p:spPr>
          <a:xfrm rot="5400000">
            <a:off x="2497512" y="2812644"/>
            <a:ext cx="196850" cy="196850"/>
          </a:xfrm>
          <a:prstGeom prst="arc">
            <a:avLst>
              <a:gd name="adj1" fmla="val 16200000"/>
              <a:gd name="adj2" fmla="val 10877382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64" name="직선 연결선 63">
            <a:extLst>
              <a:ext uri="{FF2B5EF4-FFF2-40B4-BE49-F238E27FC236}">
                <a16:creationId xmlns:a16="http://schemas.microsoft.com/office/drawing/2014/main" id="{9425EDCC-5A37-4C96-F3FD-96207E78E5A4}"/>
              </a:ext>
            </a:extLst>
          </p:cNvPr>
          <p:cNvCxnSpPr>
            <a:cxnSpLocks/>
          </p:cNvCxnSpPr>
          <p:nvPr/>
        </p:nvCxnSpPr>
        <p:spPr>
          <a:xfrm>
            <a:off x="2595937" y="2664873"/>
            <a:ext cx="0" cy="14777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6" name="그룹 65">
            <a:extLst>
              <a:ext uri="{FF2B5EF4-FFF2-40B4-BE49-F238E27FC236}">
                <a16:creationId xmlns:a16="http://schemas.microsoft.com/office/drawing/2014/main" id="{8873FF1F-2310-21CB-60AB-9F01A074B36A}"/>
              </a:ext>
            </a:extLst>
          </p:cNvPr>
          <p:cNvGrpSpPr/>
          <p:nvPr/>
        </p:nvGrpSpPr>
        <p:grpSpPr>
          <a:xfrm>
            <a:off x="4875216" y="2336012"/>
            <a:ext cx="2727004" cy="2185975"/>
            <a:chOff x="6233504" y="2312823"/>
            <a:chExt cx="5550569" cy="3064043"/>
          </a:xfrm>
        </p:grpSpPr>
        <p:sp>
          <p:nvSpPr>
            <p:cNvPr id="67" name="직사각형 66">
              <a:extLst>
                <a:ext uri="{FF2B5EF4-FFF2-40B4-BE49-F238E27FC236}">
                  <a16:creationId xmlns:a16="http://schemas.microsoft.com/office/drawing/2014/main" id="{80C69DC2-EB99-0EFA-ECDC-ECD7A08EDE08}"/>
                </a:ext>
              </a:extLst>
            </p:cNvPr>
            <p:cNvSpPr/>
            <p:nvPr/>
          </p:nvSpPr>
          <p:spPr>
            <a:xfrm>
              <a:off x="6233504" y="2312823"/>
              <a:ext cx="5550569" cy="3064043"/>
            </a:xfrm>
            <a:prstGeom prst="rect">
              <a:avLst/>
            </a:prstGeom>
            <a:pattFill prst="wdUpDiag">
              <a:fgClr>
                <a:schemeClr val="bg1">
                  <a:lumMod val="75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68" name="직사각형 67">
              <a:extLst>
                <a:ext uri="{FF2B5EF4-FFF2-40B4-BE49-F238E27FC236}">
                  <a16:creationId xmlns:a16="http://schemas.microsoft.com/office/drawing/2014/main" id="{4385958D-9B4A-1919-DCB6-0197BF136E88}"/>
                </a:ext>
              </a:extLst>
            </p:cNvPr>
            <p:cNvSpPr/>
            <p:nvPr/>
          </p:nvSpPr>
          <p:spPr>
            <a:xfrm>
              <a:off x="7516288" y="2773782"/>
              <a:ext cx="3282909" cy="66587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9" name="직사각형 68">
              <a:extLst>
                <a:ext uri="{FF2B5EF4-FFF2-40B4-BE49-F238E27FC236}">
                  <a16:creationId xmlns:a16="http://schemas.microsoft.com/office/drawing/2014/main" id="{23D60233-107E-FAAE-9514-6F5BEFE38718}"/>
                </a:ext>
              </a:extLst>
            </p:cNvPr>
            <p:cNvSpPr/>
            <p:nvPr/>
          </p:nvSpPr>
          <p:spPr>
            <a:xfrm>
              <a:off x="7516290" y="4199834"/>
              <a:ext cx="3282907" cy="4855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0" name="직사각형 69">
              <a:extLst>
                <a:ext uri="{FF2B5EF4-FFF2-40B4-BE49-F238E27FC236}">
                  <a16:creationId xmlns:a16="http://schemas.microsoft.com/office/drawing/2014/main" id="{E7441851-0F43-40D0-A446-37E7889CA432}"/>
                </a:ext>
              </a:extLst>
            </p:cNvPr>
            <p:cNvSpPr/>
            <p:nvPr/>
          </p:nvSpPr>
          <p:spPr>
            <a:xfrm>
              <a:off x="6233504" y="3439652"/>
              <a:ext cx="5550569" cy="76613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71" name="직사각형 70">
              <a:extLst>
                <a:ext uri="{FF2B5EF4-FFF2-40B4-BE49-F238E27FC236}">
                  <a16:creationId xmlns:a16="http://schemas.microsoft.com/office/drawing/2014/main" id="{AAB2EE6B-54F8-F37B-1684-7D9FF3B232FC}"/>
                </a:ext>
              </a:extLst>
            </p:cNvPr>
            <p:cNvSpPr/>
            <p:nvPr/>
          </p:nvSpPr>
          <p:spPr>
            <a:xfrm>
              <a:off x="7551832" y="3439652"/>
              <a:ext cx="3208593" cy="766133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72" name="직선 연결선 71">
              <a:extLst>
                <a:ext uri="{FF2B5EF4-FFF2-40B4-BE49-F238E27FC236}">
                  <a16:creationId xmlns:a16="http://schemas.microsoft.com/office/drawing/2014/main" id="{67F01F5D-7AAB-B468-E145-D11E0EC87488}"/>
                </a:ext>
              </a:extLst>
            </p:cNvPr>
            <p:cNvCxnSpPr>
              <a:cxnSpLocks/>
              <a:stCxn id="70" idx="1"/>
              <a:endCxn id="70" idx="3"/>
            </p:cNvCxnSpPr>
            <p:nvPr/>
          </p:nvCxnSpPr>
          <p:spPr>
            <a:xfrm>
              <a:off x="6233504" y="3822719"/>
              <a:ext cx="5550569" cy="0"/>
            </a:xfrm>
            <a:prstGeom prst="line">
              <a:avLst/>
            </a:prstGeom>
            <a:ln w="12700"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직선 화살표 연결선 72">
              <a:extLst>
                <a:ext uri="{FF2B5EF4-FFF2-40B4-BE49-F238E27FC236}">
                  <a16:creationId xmlns:a16="http://schemas.microsoft.com/office/drawing/2014/main" id="{011305D8-6E05-65A4-0D1C-F34AA7E70D7C}"/>
                </a:ext>
              </a:extLst>
            </p:cNvPr>
            <p:cNvCxnSpPr>
              <a:cxnSpLocks/>
            </p:cNvCxnSpPr>
            <p:nvPr/>
          </p:nvCxnSpPr>
          <p:spPr>
            <a:xfrm>
              <a:off x="8192144" y="3834189"/>
              <a:ext cx="556962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타원 73">
              <a:extLst>
                <a:ext uri="{FF2B5EF4-FFF2-40B4-BE49-F238E27FC236}">
                  <a16:creationId xmlns:a16="http://schemas.microsoft.com/office/drawing/2014/main" id="{A32B5627-929B-1E07-9604-3BA124CB5848}"/>
                </a:ext>
              </a:extLst>
            </p:cNvPr>
            <p:cNvSpPr/>
            <p:nvPr/>
          </p:nvSpPr>
          <p:spPr>
            <a:xfrm>
              <a:off x="8076571" y="3769272"/>
              <a:ext cx="189201" cy="129834"/>
            </a:xfrm>
            <a:prstGeom prst="ellipse">
              <a:avLst/>
            </a:prstGeom>
            <a:solidFill>
              <a:srgbClr val="8F131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5" name="TextBox 74">
                  <a:extLst>
                    <a:ext uri="{FF2B5EF4-FFF2-40B4-BE49-F238E27FC236}">
                      <a16:creationId xmlns:a16="http://schemas.microsoft.com/office/drawing/2014/main" id="{FAC475D6-B668-D1A3-D4F8-B4AF4C71D62D}"/>
                    </a:ext>
                  </a:extLst>
                </p:cNvPr>
                <p:cNvSpPr txBox="1"/>
                <p:nvPr/>
              </p:nvSpPr>
              <p:spPr>
                <a:xfrm>
                  <a:off x="8255547" y="3345109"/>
                  <a:ext cx="37952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ko-KR" i="1" dirty="0" smtClean="0">
                            <a:latin typeface="Cambria Math" panose="02040503050406030204" pitchFamily="18" charset="0"/>
                          </a:rPr>
                          <m:t>𝑐</m:t>
                        </m:r>
                      </m:oMath>
                    </m:oMathPara>
                  </a14:m>
                  <a:endParaRPr lang="ko-KR" altLang="en-US" dirty="0"/>
                </a:p>
              </p:txBody>
            </p:sp>
          </mc:Choice>
          <mc:Fallback xmlns="">
            <p:sp>
              <p:nvSpPr>
                <p:cNvPr id="75" name="TextBox 74">
                  <a:extLst>
                    <a:ext uri="{FF2B5EF4-FFF2-40B4-BE49-F238E27FC236}">
                      <a16:creationId xmlns:a16="http://schemas.microsoft.com/office/drawing/2014/main" id="{FAC475D6-B668-D1A3-D4F8-B4AF4C71D62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55547" y="3345109"/>
                  <a:ext cx="379526" cy="369332"/>
                </a:xfrm>
                <a:prstGeom prst="rect">
                  <a:avLst/>
                </a:prstGeom>
                <a:blipFill>
                  <a:blip r:embed="rId4"/>
                  <a:stretch>
                    <a:fillRect r="-40000" b="-23256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6" name="TextBox 75">
                  <a:extLst>
                    <a:ext uri="{FF2B5EF4-FFF2-40B4-BE49-F238E27FC236}">
                      <a16:creationId xmlns:a16="http://schemas.microsoft.com/office/drawing/2014/main" id="{146862E3-FFE5-5E25-253B-698263FB1376}"/>
                    </a:ext>
                  </a:extLst>
                </p:cNvPr>
                <p:cNvSpPr txBox="1"/>
                <p:nvPr/>
              </p:nvSpPr>
              <p:spPr>
                <a:xfrm>
                  <a:off x="7915084" y="3818364"/>
                  <a:ext cx="38529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ko-KR" b="0" i="1" dirty="0" smtClean="0">
                            <a:latin typeface="Cambria Math" panose="02040503050406030204" pitchFamily="18" charset="0"/>
                          </a:rPr>
                          <m:t>𝑒</m:t>
                        </m:r>
                      </m:oMath>
                    </m:oMathPara>
                  </a14:m>
                  <a:endParaRPr lang="ko-KR" altLang="en-US" dirty="0"/>
                </a:p>
              </p:txBody>
            </p:sp>
          </mc:Choice>
          <mc:Fallback xmlns="">
            <p:sp>
              <p:nvSpPr>
                <p:cNvPr id="76" name="TextBox 75">
                  <a:extLst>
                    <a:ext uri="{FF2B5EF4-FFF2-40B4-BE49-F238E27FC236}">
                      <a16:creationId xmlns:a16="http://schemas.microsoft.com/office/drawing/2014/main" id="{146862E3-FFE5-5E25-253B-698263FB137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15084" y="3818364"/>
                  <a:ext cx="385299" cy="369332"/>
                </a:xfrm>
                <a:prstGeom prst="rect">
                  <a:avLst/>
                </a:prstGeom>
                <a:blipFill>
                  <a:blip r:embed="rId5"/>
                  <a:stretch>
                    <a:fillRect r="-41935" b="-20455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80" name="TextBox 79">
            <a:extLst>
              <a:ext uri="{FF2B5EF4-FFF2-40B4-BE49-F238E27FC236}">
                <a16:creationId xmlns:a16="http://schemas.microsoft.com/office/drawing/2014/main" id="{FE441DB2-A710-C612-C394-60C797C6E5FD}"/>
              </a:ext>
            </a:extLst>
          </p:cNvPr>
          <p:cNvSpPr txBox="1"/>
          <p:nvPr/>
        </p:nvSpPr>
        <p:spPr>
          <a:xfrm>
            <a:off x="1755742" y="4478972"/>
            <a:ext cx="168039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Active cavities</a:t>
            </a:r>
            <a:endParaRPr lang="ko-KR" altLang="en-US" sz="1600" dirty="0"/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E11EF209-0526-B821-2CAF-B824DC868584}"/>
              </a:ext>
            </a:extLst>
          </p:cNvPr>
          <p:cNvSpPr txBox="1"/>
          <p:nvPr/>
        </p:nvSpPr>
        <p:spPr>
          <a:xfrm>
            <a:off x="5470911" y="4478972"/>
            <a:ext cx="168039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Passive cavities</a:t>
            </a:r>
            <a:endParaRPr lang="ko-KR" altLang="en-US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91886679-C2EF-C2DF-788E-415341DB7E9B}"/>
                  </a:ext>
                </a:extLst>
              </p:cNvPr>
              <p:cNvSpPr txBox="1"/>
              <p:nvPr/>
            </p:nvSpPr>
            <p:spPr>
              <a:xfrm>
                <a:off x="1906280" y="4943592"/>
                <a:ext cx="1278555" cy="27635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̃"/>
                              <m:ctrlP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</m:acc>
                        </m:e>
                        <m:sub>
                          <m:r>
                            <m:rPr>
                              <m:sty m:val="p"/>
                            </m:rPr>
                            <a:rPr lang="en-US" altLang="ko-KR" sz="1600" b="0" i="0" smtClean="0">
                              <a:latin typeface="Cambria Math" panose="02040503050406030204" pitchFamily="18" charset="0"/>
                            </a:rPr>
                            <m:t>cav</m:t>
                          </m:r>
                        </m:sub>
                      </m:sSub>
                      <m:r>
                        <a:rPr lang="en-US" altLang="ko-K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̃"/>
                              <m:ctrlP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</m:acc>
                        </m:e>
                        <m:sub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  <m:r>
                        <a:rPr lang="en-US" altLang="ko-KR" sz="16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̃"/>
                              <m:ctrlP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</m:acc>
                        </m:e>
                        <m:sub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</m:oMath>
                  </m:oMathPara>
                </a14:m>
                <a:endParaRPr lang="ko-KR" altLang="en-US" sz="1600" dirty="0"/>
              </a:p>
            </p:txBody>
          </p:sp>
        </mc:Choice>
        <mc:Fallback xmlns=""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91886679-C2EF-C2DF-788E-415341DB7E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6280" y="4943592"/>
                <a:ext cx="1278555" cy="276358"/>
              </a:xfrm>
              <a:prstGeom prst="rect">
                <a:avLst/>
              </a:prstGeom>
              <a:blipFill>
                <a:blip r:embed="rId6"/>
                <a:stretch>
                  <a:fillRect l="-3349" t="-20000" r="-14833" b="-2000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08C781A7-445D-E9E5-336B-8081448B835E}"/>
                  </a:ext>
                </a:extLst>
              </p:cNvPr>
              <p:cNvSpPr txBox="1"/>
              <p:nvPr/>
            </p:nvSpPr>
            <p:spPr>
              <a:xfrm>
                <a:off x="5808340" y="4943592"/>
                <a:ext cx="1005532" cy="2507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̃"/>
                              <m:ctrlP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</m:acc>
                        </m:e>
                        <m:sub>
                          <m:r>
                            <m:rPr>
                              <m:sty m:val="p"/>
                            </m:rPr>
                            <a:rPr lang="en-US" altLang="ko-KR" sz="1600" b="0" i="0" smtClean="0">
                              <a:latin typeface="Cambria Math" panose="02040503050406030204" pitchFamily="18" charset="0"/>
                            </a:rPr>
                            <m:t>cav</m:t>
                          </m:r>
                        </m:sub>
                      </m:sSub>
                      <m:r>
                        <a:rPr lang="en-US" altLang="ko-KR" sz="1600" b="0" i="1" smtClean="0"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̃"/>
                              <m:ctrlP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</m:acc>
                        </m:e>
                        <m:sub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</m:oMath>
                  </m:oMathPara>
                </a14:m>
                <a:endParaRPr lang="ko-KR" altLang="en-US" sz="1600" dirty="0"/>
              </a:p>
            </p:txBody>
          </p:sp>
        </mc:Choice>
        <mc:Fallback xmlns=""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08C781A7-445D-E9E5-336B-8081448B83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8340" y="4943592"/>
                <a:ext cx="1005532" cy="250710"/>
              </a:xfrm>
              <a:prstGeom prst="rect">
                <a:avLst/>
              </a:prstGeom>
              <a:blipFill>
                <a:blip r:embed="rId7"/>
                <a:stretch>
                  <a:fillRect l="-4242" t="-24390" r="-18182" b="-14634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4" name="TextBox 83">
            <a:extLst>
              <a:ext uri="{FF2B5EF4-FFF2-40B4-BE49-F238E27FC236}">
                <a16:creationId xmlns:a16="http://schemas.microsoft.com/office/drawing/2014/main" id="{A4277499-465E-8CCE-3355-4F399C154258}"/>
              </a:ext>
            </a:extLst>
          </p:cNvPr>
          <p:cNvSpPr txBox="1"/>
          <p:nvPr/>
        </p:nvSpPr>
        <p:spPr>
          <a:xfrm>
            <a:off x="602369" y="5312909"/>
            <a:ext cx="774153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PHC(Passive Harmonic Cavity) vs AHC(Active Harmonic Cavity)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>
              <a:buFont typeface="+mj-lt"/>
              <a:buAutoNum type="arabicPeriod"/>
            </a:pPr>
            <a:r>
              <a:rPr lang="en-US" altLang="ko-K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External generator supplies voltage, better for fine-tuning beam current changes.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altLang="ko-K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Needs extra space for the generator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altLang="ko-K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Cost is higher due to generator and control systems.</a:t>
            </a:r>
          </a:p>
        </p:txBody>
      </p:sp>
    </p:spTree>
    <p:extLst>
      <p:ext uri="{BB962C8B-B14F-4D97-AF65-F5344CB8AC3E}">
        <p14:creationId xmlns:p14="http://schemas.microsoft.com/office/powerpoint/2010/main" val="3776326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97825</TotalTime>
  <Words>1019</Words>
  <Application>Microsoft Office PowerPoint</Application>
  <PresentationFormat>화면 슬라이드 쇼(4:3)</PresentationFormat>
  <Paragraphs>182</Paragraphs>
  <Slides>15</Slides>
  <Notes>0</Notes>
  <HiddenSlides>0</HiddenSlides>
  <MMClips>1</MMClips>
  <ScaleCrop>false</ScaleCrop>
  <HeadingPairs>
    <vt:vector size="6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15</vt:i4>
      </vt:variant>
    </vt:vector>
  </HeadingPairs>
  <TitlesOfParts>
    <vt:vector size="22" baseType="lpstr">
      <vt:lpstr>맑은 고딕</vt:lpstr>
      <vt:lpstr>Arial</vt:lpstr>
      <vt:lpstr>Calibri</vt:lpstr>
      <vt:lpstr>Calibri Light</vt:lpstr>
      <vt:lpstr>Cambria Math</vt:lpstr>
      <vt:lpstr>Times New Roman</vt:lpstr>
      <vt:lpstr>Office 테마</vt:lpstr>
      <vt:lpstr>Parameter Optimization of Passive Harmonic Cavity and Analysis of Robinson Instability based on the PLS-II Lattice</vt:lpstr>
      <vt:lpstr>Index</vt:lpstr>
      <vt:lpstr>Robinson Instability</vt:lpstr>
      <vt:lpstr>Robinson Instability</vt:lpstr>
      <vt:lpstr>Robinson Instability</vt:lpstr>
      <vt:lpstr>Robinson Instability</vt:lpstr>
      <vt:lpstr>Robinson Instability</vt:lpstr>
      <vt:lpstr>Robinson Instability</vt:lpstr>
      <vt:lpstr>Passive harmonic cavity</vt:lpstr>
      <vt:lpstr>Passive harmonic cavity</vt:lpstr>
      <vt:lpstr>Passive harmonic cavity</vt:lpstr>
      <vt:lpstr>Passive harmonic cavity</vt:lpstr>
      <vt:lpstr>Passive harmonic cavity</vt:lpstr>
      <vt:lpstr>Research Process</vt:lpstr>
      <vt:lpstr>Research Process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Windows 사용자</dc:creator>
  <cp:lastModifiedBy>박영민(첨단원자력공학부)</cp:lastModifiedBy>
  <cp:revision>729</cp:revision>
  <cp:lastPrinted>2018-12-04T23:29:51Z</cp:lastPrinted>
  <dcterms:created xsi:type="dcterms:W3CDTF">2018-10-09T21:47:31Z</dcterms:created>
  <dcterms:modified xsi:type="dcterms:W3CDTF">2024-09-13T01:13:07Z</dcterms:modified>
</cp:coreProperties>
</file>