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handoutMasterIdLst>
    <p:handoutMasterId r:id="rId13"/>
  </p:handoutMasterIdLst>
  <p:sldIdLst>
    <p:sldId id="316" r:id="rId2"/>
    <p:sldId id="569" r:id="rId3"/>
    <p:sldId id="558" r:id="rId4"/>
    <p:sldId id="536" r:id="rId5"/>
    <p:sldId id="563" r:id="rId6"/>
    <p:sldId id="566" r:id="rId7"/>
    <p:sldId id="460" r:id="rId8"/>
    <p:sldId id="567" r:id="rId9"/>
    <p:sldId id="568" r:id="rId10"/>
    <p:sldId id="475" r:id="rId11"/>
  </p:sldIdLst>
  <p:sldSz cx="12192000" cy="6858000"/>
  <p:notesSz cx="10234613" cy="70993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기문 남" initials="기남" lastIdx="46" clrIdx="0">
    <p:extLst>
      <p:ext uri="{19B8F6BF-5375-455C-9EA6-DF929625EA0E}">
        <p15:presenceInfo xmlns:p15="http://schemas.microsoft.com/office/powerpoint/2012/main" userId="f2c5ae722209101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13C3"/>
    <a:srgbClr val="1414FF"/>
    <a:srgbClr val="00FF00"/>
    <a:srgbClr val="76FF76"/>
    <a:srgbClr val="FF8080"/>
    <a:srgbClr val="8080FF"/>
    <a:srgbClr val="7878FF"/>
    <a:srgbClr val="D95319"/>
    <a:srgbClr val="39FF39"/>
    <a:srgbClr val="FF22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67" autoAdjust="0"/>
    <p:restoredTop sz="85731" autoAdjust="0"/>
  </p:normalViewPr>
  <p:slideViewPr>
    <p:cSldViewPr snapToGrid="0">
      <p:cViewPr>
        <p:scale>
          <a:sx n="100" d="100"/>
          <a:sy n="100" d="100"/>
        </p:scale>
        <p:origin x="612" y="-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5" d="100"/>
          <a:sy n="115" d="100"/>
        </p:scale>
        <p:origin x="241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328ADC-CCE2-47A9-86FA-6DAF33AA0E93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C18D73D5-6F78-44A1-B866-F23A84C1C22D}">
      <dgm:prSet phldrT="[텍스트]" custT="1"/>
      <dgm:spPr/>
      <dgm:t>
        <a:bodyPr/>
        <a:lstStyle/>
        <a:p>
          <a:pPr latinLnBrk="1"/>
          <a:r>
            <a:rPr lang="en-US" altLang="ko-KR" sz="2800" dirty="0"/>
            <a:t>Nonlinear Dynamics</a:t>
          </a:r>
        </a:p>
        <a:p>
          <a:pPr latinLnBrk="1"/>
          <a:r>
            <a:rPr lang="en-US" altLang="ko-KR" sz="1800" dirty="0"/>
            <a:t>(Ex. Distortion)</a:t>
          </a:r>
          <a:endParaRPr lang="ko-KR" altLang="en-US" sz="1800" dirty="0"/>
        </a:p>
      </dgm:t>
    </dgm:pt>
    <dgm:pt modelId="{A04EFA14-0593-4C87-9CB1-6BD35B353EAD}" type="parTrans" cxnId="{ACD7F104-D79D-4C90-AA7A-4A65301CF75E}">
      <dgm:prSet/>
      <dgm:spPr/>
      <dgm:t>
        <a:bodyPr/>
        <a:lstStyle/>
        <a:p>
          <a:pPr latinLnBrk="1"/>
          <a:endParaRPr lang="ko-KR" altLang="en-US"/>
        </a:p>
      </dgm:t>
    </dgm:pt>
    <dgm:pt modelId="{AF297A6A-CED9-4E3F-A20A-B076B0BD3348}" type="sibTrans" cxnId="{ACD7F104-D79D-4C90-AA7A-4A65301CF75E}">
      <dgm:prSet/>
      <dgm:spPr/>
      <dgm:t>
        <a:bodyPr/>
        <a:lstStyle/>
        <a:p>
          <a:pPr latinLnBrk="1"/>
          <a:endParaRPr lang="ko-KR" altLang="en-US"/>
        </a:p>
      </dgm:t>
    </dgm:pt>
    <dgm:pt modelId="{4AF1296F-60F1-46A9-A974-A4F5EFCA7BC0}">
      <dgm:prSet phldrT="[텍스트]" custT="1"/>
      <dgm:spPr/>
      <dgm:t>
        <a:bodyPr/>
        <a:lstStyle/>
        <a:p>
          <a:pPr latinLnBrk="1"/>
          <a:r>
            <a:rPr lang="en-US" altLang="ko-KR" sz="2800" dirty="0"/>
            <a:t>Resonant Dynamics</a:t>
          </a:r>
        </a:p>
        <a:p>
          <a:pPr latinLnBrk="1"/>
          <a:r>
            <a:rPr lang="en-US" altLang="ko-KR" sz="1800" dirty="0"/>
            <a:t>(Ex. Divergence)</a:t>
          </a:r>
          <a:endParaRPr lang="ko-KR" altLang="en-US" sz="4400" dirty="0"/>
        </a:p>
      </dgm:t>
    </dgm:pt>
    <dgm:pt modelId="{947654CB-9C2B-4FBB-8912-CED5BE39B1A2}" type="parTrans" cxnId="{5C3D63A5-BBD8-469F-B09D-76A9B24699E1}">
      <dgm:prSet/>
      <dgm:spPr/>
      <dgm:t>
        <a:bodyPr/>
        <a:lstStyle/>
        <a:p>
          <a:pPr latinLnBrk="1"/>
          <a:endParaRPr lang="ko-KR" altLang="en-US"/>
        </a:p>
      </dgm:t>
    </dgm:pt>
    <dgm:pt modelId="{50FC6133-4A7B-4B9C-AE37-CBE2203BBC55}" type="sibTrans" cxnId="{5C3D63A5-BBD8-469F-B09D-76A9B24699E1}">
      <dgm:prSet/>
      <dgm:spPr/>
      <dgm:t>
        <a:bodyPr/>
        <a:lstStyle/>
        <a:p>
          <a:pPr latinLnBrk="1"/>
          <a:endParaRPr lang="ko-KR" altLang="en-US"/>
        </a:p>
      </dgm:t>
    </dgm:pt>
    <dgm:pt modelId="{635F159B-55A9-4E54-BF80-E2160636F004}" type="pres">
      <dgm:prSet presAssocID="{70328ADC-CCE2-47A9-86FA-6DAF33AA0E93}" presName="Name0" presStyleCnt="0">
        <dgm:presLayoutVars>
          <dgm:dir/>
          <dgm:resizeHandles val="exact"/>
        </dgm:presLayoutVars>
      </dgm:prSet>
      <dgm:spPr/>
    </dgm:pt>
    <dgm:pt modelId="{C354B347-7E9E-4447-8DA7-0035A3AA377D}" type="pres">
      <dgm:prSet presAssocID="{C18D73D5-6F78-44A1-B866-F23A84C1C22D}" presName="Name5" presStyleLbl="vennNode1" presStyleIdx="0" presStyleCnt="2" custLinFactNeighborX="-5847">
        <dgm:presLayoutVars>
          <dgm:bulletEnabled val="1"/>
        </dgm:presLayoutVars>
      </dgm:prSet>
      <dgm:spPr/>
    </dgm:pt>
    <dgm:pt modelId="{A9986982-4BBC-431C-81B5-8FB72DFBF3EE}" type="pres">
      <dgm:prSet presAssocID="{AF297A6A-CED9-4E3F-A20A-B076B0BD3348}" presName="space" presStyleCnt="0"/>
      <dgm:spPr/>
    </dgm:pt>
    <dgm:pt modelId="{33301486-79F1-4B7F-8BE2-5C74D7188E9B}" type="pres">
      <dgm:prSet presAssocID="{4AF1296F-60F1-46A9-A974-A4F5EFCA7BC0}" presName="Name5" presStyleLbl="vennNode1" presStyleIdx="1" presStyleCnt="2" custLinFactNeighborX="-7796">
        <dgm:presLayoutVars>
          <dgm:bulletEnabled val="1"/>
        </dgm:presLayoutVars>
      </dgm:prSet>
      <dgm:spPr/>
    </dgm:pt>
  </dgm:ptLst>
  <dgm:cxnLst>
    <dgm:cxn modelId="{ACD7F104-D79D-4C90-AA7A-4A65301CF75E}" srcId="{70328ADC-CCE2-47A9-86FA-6DAF33AA0E93}" destId="{C18D73D5-6F78-44A1-B866-F23A84C1C22D}" srcOrd="0" destOrd="0" parTransId="{A04EFA14-0593-4C87-9CB1-6BD35B353EAD}" sibTransId="{AF297A6A-CED9-4E3F-A20A-B076B0BD3348}"/>
    <dgm:cxn modelId="{4A27562D-DAC1-4855-9896-9CE9677FAD8C}" type="presOf" srcId="{70328ADC-CCE2-47A9-86FA-6DAF33AA0E93}" destId="{635F159B-55A9-4E54-BF80-E2160636F004}" srcOrd="0" destOrd="0" presId="urn:microsoft.com/office/officeart/2005/8/layout/venn3"/>
    <dgm:cxn modelId="{EA640C7E-0845-462B-9EBF-81B30DC5974C}" type="presOf" srcId="{C18D73D5-6F78-44A1-B866-F23A84C1C22D}" destId="{C354B347-7E9E-4447-8DA7-0035A3AA377D}" srcOrd="0" destOrd="0" presId="urn:microsoft.com/office/officeart/2005/8/layout/venn3"/>
    <dgm:cxn modelId="{5C3D63A5-BBD8-469F-B09D-76A9B24699E1}" srcId="{70328ADC-CCE2-47A9-86FA-6DAF33AA0E93}" destId="{4AF1296F-60F1-46A9-A974-A4F5EFCA7BC0}" srcOrd="1" destOrd="0" parTransId="{947654CB-9C2B-4FBB-8912-CED5BE39B1A2}" sibTransId="{50FC6133-4A7B-4B9C-AE37-CBE2203BBC55}"/>
    <dgm:cxn modelId="{838C82FA-9F70-436A-AD9E-FE39B9FCCC55}" type="presOf" srcId="{4AF1296F-60F1-46A9-A974-A4F5EFCA7BC0}" destId="{33301486-79F1-4B7F-8BE2-5C74D7188E9B}" srcOrd="0" destOrd="0" presId="urn:microsoft.com/office/officeart/2005/8/layout/venn3"/>
    <dgm:cxn modelId="{6A7AAFCB-CEEC-4AE2-893E-FE05FA159FB8}" type="presParOf" srcId="{635F159B-55A9-4E54-BF80-E2160636F004}" destId="{C354B347-7E9E-4447-8DA7-0035A3AA377D}" srcOrd="0" destOrd="0" presId="urn:microsoft.com/office/officeart/2005/8/layout/venn3"/>
    <dgm:cxn modelId="{DB5CECC3-C93D-4272-8D01-6766988A1E3A}" type="presParOf" srcId="{635F159B-55A9-4E54-BF80-E2160636F004}" destId="{A9986982-4BBC-431C-81B5-8FB72DFBF3EE}" srcOrd="1" destOrd="0" presId="urn:microsoft.com/office/officeart/2005/8/layout/venn3"/>
    <dgm:cxn modelId="{FA83AB04-8300-4F77-BA14-8FEB82201ADA}" type="presParOf" srcId="{635F159B-55A9-4E54-BF80-E2160636F004}" destId="{33301486-79F1-4B7F-8BE2-5C74D7188E9B}" srcOrd="2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54B347-7E9E-4447-8DA7-0035A3AA377D}">
      <dsp:nvSpPr>
        <dsp:cNvPr id="0" name=""/>
        <dsp:cNvSpPr/>
      </dsp:nvSpPr>
      <dsp:spPr>
        <a:xfrm>
          <a:off x="502138" y="1376"/>
          <a:ext cx="2754115" cy="275411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1568" tIns="35560" rIns="151568" bIns="35560" numCol="1" spcCol="1270" anchor="ctr" anchorCtr="0">
          <a:noAutofit/>
        </a:bodyPr>
        <a:lstStyle/>
        <a:p>
          <a:pPr marL="0" lvl="0" indent="0" algn="ctr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2800" kern="1200" dirty="0"/>
            <a:t>Nonlinear Dynamics</a:t>
          </a:r>
        </a:p>
        <a:p>
          <a:pPr marL="0" lvl="0" indent="0" algn="ctr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800" kern="1200" dirty="0"/>
            <a:t>(Ex. Distortion)</a:t>
          </a:r>
          <a:endParaRPr lang="ko-KR" altLang="en-US" sz="1800" kern="1200" dirty="0"/>
        </a:p>
      </dsp:txBody>
      <dsp:txXfrm>
        <a:off x="905469" y="404707"/>
        <a:ext cx="1947453" cy="1947453"/>
      </dsp:txXfrm>
    </dsp:sp>
    <dsp:sp modelId="{33301486-79F1-4B7F-8BE2-5C74D7188E9B}">
      <dsp:nvSpPr>
        <dsp:cNvPr id="0" name=""/>
        <dsp:cNvSpPr/>
      </dsp:nvSpPr>
      <dsp:spPr>
        <a:xfrm>
          <a:off x="2694695" y="1376"/>
          <a:ext cx="2754115" cy="275411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1568" tIns="35560" rIns="151568" bIns="35560" numCol="1" spcCol="1270" anchor="ctr" anchorCtr="0">
          <a:noAutofit/>
        </a:bodyPr>
        <a:lstStyle/>
        <a:p>
          <a:pPr marL="0" lvl="0" indent="0" algn="ctr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2800" kern="1200" dirty="0"/>
            <a:t>Resonant Dynamics</a:t>
          </a:r>
        </a:p>
        <a:p>
          <a:pPr marL="0" lvl="0" indent="0" algn="ctr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800" kern="1200" dirty="0"/>
            <a:t>(Ex. Divergence)</a:t>
          </a:r>
          <a:endParaRPr lang="ko-KR" altLang="en-US" sz="4400" kern="1200" dirty="0"/>
        </a:p>
      </dsp:txBody>
      <dsp:txXfrm>
        <a:off x="3098026" y="404707"/>
        <a:ext cx="1947453" cy="19474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434998" cy="356198"/>
          </a:xfrm>
          <a:prstGeom prst="rect">
            <a:avLst/>
          </a:prstGeom>
        </p:spPr>
        <p:txBody>
          <a:bodyPr vert="horz" lIns="99039" tIns="49520" rIns="99039" bIns="49520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5797247" y="0"/>
            <a:ext cx="4434998" cy="356198"/>
          </a:xfrm>
          <a:prstGeom prst="rect">
            <a:avLst/>
          </a:prstGeom>
        </p:spPr>
        <p:txBody>
          <a:bodyPr vert="horz" lIns="99039" tIns="49520" rIns="99039" bIns="49520" rtlCol="0"/>
          <a:lstStyle>
            <a:lvl1pPr algn="r">
              <a:defRPr sz="1300"/>
            </a:lvl1pPr>
          </a:lstStyle>
          <a:p>
            <a:fld id="{817DC19A-883F-468B-A045-BABB217F6E19}" type="datetimeFigureOut">
              <a:rPr lang="ko-KR" altLang="en-US" smtClean="0"/>
              <a:t>2024-09-06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1" y="6743104"/>
            <a:ext cx="4434998" cy="356197"/>
          </a:xfrm>
          <a:prstGeom prst="rect">
            <a:avLst/>
          </a:prstGeom>
        </p:spPr>
        <p:txBody>
          <a:bodyPr vert="horz" lIns="99039" tIns="49520" rIns="99039" bIns="49520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5797247" y="6743104"/>
            <a:ext cx="4434998" cy="356197"/>
          </a:xfrm>
          <a:prstGeom prst="rect">
            <a:avLst/>
          </a:prstGeom>
        </p:spPr>
        <p:txBody>
          <a:bodyPr vert="horz" lIns="99039" tIns="49520" rIns="99039" bIns="49520" rtlCol="0" anchor="b"/>
          <a:lstStyle>
            <a:lvl1pPr algn="r">
              <a:defRPr sz="1300"/>
            </a:lvl1pPr>
          </a:lstStyle>
          <a:p>
            <a:fld id="{7A956496-A0DC-43E5-BD6B-FE53ED1561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19774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434998" cy="356198"/>
          </a:xfrm>
          <a:prstGeom prst="rect">
            <a:avLst/>
          </a:prstGeom>
        </p:spPr>
        <p:txBody>
          <a:bodyPr vert="horz" lIns="99039" tIns="49520" rIns="99039" bIns="49520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797247" y="0"/>
            <a:ext cx="4434998" cy="356198"/>
          </a:xfrm>
          <a:prstGeom prst="rect">
            <a:avLst/>
          </a:prstGeom>
        </p:spPr>
        <p:txBody>
          <a:bodyPr vert="horz" lIns="99039" tIns="49520" rIns="99039" bIns="49520" rtlCol="0"/>
          <a:lstStyle>
            <a:lvl1pPr algn="r">
              <a:defRPr sz="1300"/>
            </a:lvl1pPr>
          </a:lstStyle>
          <a:p>
            <a:fld id="{7E3F7DCE-C5EA-4112-A7FD-076BBC267694}" type="datetimeFigureOut">
              <a:rPr lang="ko-KR" altLang="en-US" smtClean="0"/>
              <a:t>2024-09-06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989263" y="887413"/>
            <a:ext cx="4256087" cy="23955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39" tIns="49520" rIns="99039" bIns="495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1023462" y="3416538"/>
            <a:ext cx="8187690" cy="2795350"/>
          </a:xfrm>
          <a:prstGeom prst="rect">
            <a:avLst/>
          </a:prstGeom>
        </p:spPr>
        <p:txBody>
          <a:bodyPr vert="horz" lIns="99039" tIns="49520" rIns="99039" bIns="495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6743104"/>
            <a:ext cx="4434998" cy="356197"/>
          </a:xfrm>
          <a:prstGeom prst="rect">
            <a:avLst/>
          </a:prstGeom>
        </p:spPr>
        <p:txBody>
          <a:bodyPr vert="horz" lIns="99039" tIns="49520" rIns="99039" bIns="49520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797247" y="6743104"/>
            <a:ext cx="4434998" cy="356197"/>
          </a:xfrm>
          <a:prstGeom prst="rect">
            <a:avLst/>
          </a:prstGeom>
        </p:spPr>
        <p:txBody>
          <a:bodyPr vert="horz" lIns="99039" tIns="49520" rIns="99039" bIns="49520" rtlCol="0" anchor="b"/>
          <a:lstStyle>
            <a:lvl1pPr algn="r">
              <a:defRPr sz="1300"/>
            </a:lvl1pPr>
          </a:lstStyle>
          <a:p>
            <a:fld id="{F0BBC1B0-74C4-49BA-9183-4F3E289C5CC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8702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989263" y="887413"/>
            <a:ext cx="4256087" cy="239553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Several accelerator facilities have utilized this property.</a:t>
            </a:r>
          </a:p>
          <a:p>
            <a:r>
              <a:rPr lang="en-US" altLang="ko-KR" dirty="0"/>
              <a:t>BESSY II successfully separated bunches into resonant islands to create multiple photon beams.SPEAR3 also conducted similar bunch storage experiments.</a:t>
            </a:r>
          </a:p>
          <a:p>
            <a:r>
              <a:rPr lang="en-US" altLang="ko-KR" dirty="0"/>
              <a:t>At CERN, this method is used to split electron beams into resonant islands by reducing the boundary size of the primary </a:t>
            </a:r>
            <a:r>
              <a:rPr lang="en-US" altLang="ko-KR" dirty="0" err="1"/>
              <a:t>orbit.Despite</a:t>
            </a:r>
            <a:r>
              <a:rPr lang="en-US" altLang="ko-KR" dirty="0"/>
              <a:t> these experimental successes, theoretical support is still lacking.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BBC1B0-74C4-49BA-9183-4F3E289C5CC6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5226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989263" y="887413"/>
            <a:ext cx="4256087" cy="239553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A storage ring circulates electrons in a circular orbit using various magnets.</a:t>
            </a:r>
          </a:p>
          <a:p>
            <a:r>
              <a:rPr lang="en-US" altLang="ko-KR" dirty="0"/>
              <a:t>Electrons oscillate around this orbit, and the number of oscillations per turn is called the tune.</a:t>
            </a:r>
          </a:p>
          <a:p>
            <a:r>
              <a:rPr lang="en-US" altLang="ko-KR" dirty="0"/>
              <a:t>In this figure, the electron oscillates one, two, three, four, and a little more, so the tune is 4.4117.</a:t>
            </a:r>
          </a:p>
          <a:p>
            <a:r>
              <a:rPr lang="en-US" altLang="ko-KR" dirty="0"/>
              <a:t>Generally, the tune is set to avoid rational numbers.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BBC1B0-74C4-49BA-9183-4F3E289C5CC6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6228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A4326-ACC7-4239-AA15-AE1718F10D6B}" type="datetime1">
              <a:rPr lang="ko-KR" altLang="en-US" smtClean="0"/>
              <a:t>2024-09-06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750C3-D76B-4604-A3D8-DFEAF51D5208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7" name="Picture 2" descr="ë¡ê³ 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47811" b="-399"/>
          <a:stretch/>
        </p:blipFill>
        <p:spPr bwMode="auto">
          <a:xfrm>
            <a:off x="8435080" y="266065"/>
            <a:ext cx="2918720" cy="510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0555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2D3BE-F871-412A-9001-77371710BE1D}" type="datetime1">
              <a:rPr lang="ko-KR" altLang="en-US" smtClean="0"/>
              <a:t>2024-09-06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750C3-D76B-4604-A3D8-DFEAF51D52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6899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4AC1F-40A2-4DF0-816E-007D6A5E7A4C}" type="datetime1">
              <a:rPr lang="ko-KR" altLang="en-US" smtClean="0"/>
              <a:t>2024-09-06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750C3-D76B-4604-A3D8-DFEAF51D52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6573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532" y="87837"/>
            <a:ext cx="8401909" cy="81545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533" y="1128589"/>
            <a:ext cx="11035271" cy="504837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CA902-F414-4C75-8524-4F9F6D56DF74}" type="datetime1">
              <a:rPr lang="ko-KR" altLang="en-US" smtClean="0"/>
              <a:t>2024-09-06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4724400" y="6535744"/>
            <a:ext cx="2743200" cy="365125"/>
          </a:xfrm>
        </p:spPr>
        <p:txBody>
          <a:bodyPr/>
          <a:lstStyle>
            <a:lvl1pPr algn="ctr">
              <a:defRPr b="1">
                <a:solidFill>
                  <a:schemeClr val="tx1"/>
                </a:solidFill>
                <a:latin typeface="+mn-lt"/>
              </a:defRPr>
            </a:lvl1pPr>
          </a:lstStyle>
          <a:p>
            <a:fld id="{A58750C3-D76B-4604-A3D8-DFEAF51D520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pic>
        <p:nvPicPr>
          <p:cNvPr id="10" name="Picture 2" descr="ë¡ê³ 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47811" b="-399"/>
          <a:stretch/>
        </p:blipFill>
        <p:spPr bwMode="auto">
          <a:xfrm>
            <a:off x="8720439" y="285230"/>
            <a:ext cx="2918720" cy="510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040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B17C9-06C0-4304-943F-ABD8F3ABDCE1}" type="datetime1">
              <a:rPr lang="ko-KR" altLang="en-US" smtClean="0"/>
              <a:t>2024-09-06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750C3-D76B-4604-A3D8-DFEAF51D52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7717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C142E-7B40-4429-8DA4-59CD5663414F}" type="datetime1">
              <a:rPr lang="ko-KR" altLang="en-US" smtClean="0"/>
              <a:t>2024-09-06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750C3-D76B-4604-A3D8-DFEAF51D52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17343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44A1C-2AAA-4CD3-BCA8-7C1A1025E800}" type="datetime1">
              <a:rPr lang="ko-KR" altLang="en-US" smtClean="0"/>
              <a:t>2024-09-06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750C3-D76B-4604-A3D8-DFEAF51D52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2371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0EB76-138C-4466-B0A0-94F6511376E4}" type="datetime1">
              <a:rPr lang="ko-KR" altLang="en-US" smtClean="0"/>
              <a:t>2024-09-06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750C3-D76B-4604-A3D8-DFEAF51D52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3645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41442-78DC-4A4A-80ED-2D13933435F6}" type="datetime1">
              <a:rPr lang="ko-KR" altLang="en-US" smtClean="0"/>
              <a:t>2024-09-06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750C3-D76B-4604-A3D8-DFEAF51D52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28786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2149E-406D-4920-9E0C-A547F0743114}" type="datetime1">
              <a:rPr lang="ko-KR" altLang="en-US" smtClean="0"/>
              <a:t>2024-09-06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750C3-D76B-4604-A3D8-DFEAF51D52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8859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C21C1-DA32-440F-BCB3-CA75F0584F01}" type="datetime1">
              <a:rPr lang="ko-KR" altLang="en-US" smtClean="0"/>
              <a:t>2024-09-06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750C3-D76B-4604-A3D8-DFEAF51D52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2601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4812" y="87837"/>
            <a:ext cx="9720109" cy="815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140E8-16C0-489B-9BD5-0221C5B94E01}" type="datetime1">
              <a:rPr lang="ko-KR" altLang="en-US" smtClean="0"/>
              <a:t>2024-09-06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8750C3-D76B-4604-A3D8-DFEAF51D5208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7" name="직선 연결선 6"/>
          <p:cNvCxnSpPr/>
          <p:nvPr userDrawn="1"/>
        </p:nvCxnSpPr>
        <p:spPr>
          <a:xfrm>
            <a:off x="300716" y="960896"/>
            <a:ext cx="1166062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 userDrawn="1"/>
        </p:nvCxnSpPr>
        <p:spPr>
          <a:xfrm>
            <a:off x="300711" y="6589189"/>
            <a:ext cx="8409536" cy="0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그림 10">
            <a:extLst>
              <a:ext uri="{FF2B5EF4-FFF2-40B4-BE49-F238E27FC236}">
                <a16:creationId xmlns:a16="http://schemas.microsoft.com/office/drawing/2014/main" id="{EA1C9D29-DF18-4C33-BC34-BECE336CA5A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5013" y="6267103"/>
            <a:ext cx="2496327" cy="590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42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377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7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3.jpe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5.png"/><Relationship Id="rId10" Type="http://schemas.microsoft.com/office/2007/relationships/diagramDrawing" Target="../diagrams/drawing1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10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3" Type="http://schemas.openxmlformats.org/officeDocument/2006/relationships/image" Target="../media/image38.png"/><Relationship Id="rId7" Type="http://schemas.openxmlformats.org/officeDocument/2006/relationships/image" Target="../media/image27.png"/><Relationship Id="rId12" Type="http://schemas.openxmlformats.org/officeDocument/2006/relationships/image" Target="../media/image4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5.png"/><Relationship Id="rId5" Type="http://schemas.openxmlformats.org/officeDocument/2006/relationships/image" Target="../media/image40.png"/><Relationship Id="rId10" Type="http://schemas.openxmlformats.org/officeDocument/2006/relationships/image" Target="../media/image44.png"/><Relationship Id="rId4" Type="http://schemas.openxmlformats.org/officeDocument/2006/relationships/image" Target="../media/image39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3" Type="http://schemas.openxmlformats.org/officeDocument/2006/relationships/image" Target="../media/image40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27.png"/><Relationship Id="rId10" Type="http://schemas.openxmlformats.org/officeDocument/2006/relationships/image" Target="../media/image53.png"/><Relationship Id="rId4" Type="http://schemas.openxmlformats.org/officeDocument/2006/relationships/image" Target="../media/image41.png"/><Relationship Id="rId9" Type="http://schemas.openxmlformats.org/officeDocument/2006/relationships/image" Target="../media/image52.png"/><Relationship Id="rId1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40.pn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27.png"/><Relationship Id="rId10" Type="http://schemas.openxmlformats.org/officeDocument/2006/relationships/image" Target="../media/image61.png"/><Relationship Id="rId4" Type="http://schemas.openxmlformats.org/officeDocument/2006/relationships/image" Target="../media/image41.png"/><Relationship Id="rId9" Type="http://schemas.openxmlformats.org/officeDocument/2006/relationships/image" Target="../media/image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b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CAPhE</a:t>
            </a: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Lab Meeting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667000" y="4105276"/>
            <a:ext cx="6858000" cy="1655763"/>
          </a:xfrm>
        </p:spPr>
        <p:txBody>
          <a:bodyPr>
            <a:normAutofit/>
          </a:bodyPr>
          <a:lstStyle/>
          <a:p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K. M. Nam </a:t>
            </a:r>
          </a:p>
          <a:p>
            <a:r>
              <a:rPr lang="en-US" altLang="ko-K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Science and Technology, Pohang 37673, Korea</a:t>
            </a:r>
          </a:p>
          <a:p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2024/09/06</a:t>
            </a:r>
            <a:endParaRPr lang="ko-KR" altLang="ko-K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EC4F00A-33F5-4CD6-AB53-449680A7D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750C3-D76B-4604-A3D8-DFEAF51D5208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51982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ADCD3DA-20F6-48EE-84EE-BE54CA5AC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 in Paper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슬라이드 번호 개체 틀 9">
            <a:extLst>
              <a:ext uri="{FF2B5EF4-FFF2-40B4-BE49-F238E27FC236}">
                <a16:creationId xmlns:a16="http://schemas.microsoft.com/office/drawing/2014/main" id="{7D9CFC7C-6CA6-48BE-92A2-A1AFF57FC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750C3-D76B-4604-A3D8-DFEAF51D5208}" type="slidenum">
              <a:rPr lang="ko-KR" altLang="en-US" smtClean="0"/>
              <a:t>10</a:t>
            </a:fld>
            <a:endParaRPr lang="ko-KR" altLang="en-US"/>
          </a:p>
        </p:txBody>
      </p:sp>
      <p:sp>
        <p:nvSpPr>
          <p:cNvPr id="20" name="내용 개체 틀 19">
            <a:extLst>
              <a:ext uri="{FF2B5EF4-FFF2-40B4-BE49-F238E27FC236}">
                <a16:creationId xmlns:a16="http://schemas.microsoft.com/office/drawing/2014/main" id="{D933A2E2-CF3D-4E17-B25F-0BB83DD7F1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532" y="4667253"/>
            <a:ext cx="11619468" cy="1509713"/>
          </a:xfrm>
        </p:spPr>
        <p:txBody>
          <a:bodyPr>
            <a:normAutofit lnSpcReduction="10000"/>
          </a:bodyPr>
          <a:lstStyle/>
          <a:p>
            <a:pPr>
              <a:lnSpc>
                <a:spcPct val="170000"/>
              </a:lnSpc>
            </a:pPr>
            <a:r>
              <a:rPr lang="en-US" altLang="ko-KR" dirty="0"/>
              <a:t>Blue dots are tracking results and orange line is theoretical prediction</a:t>
            </a:r>
          </a:p>
          <a:p>
            <a:pPr>
              <a:lnSpc>
                <a:spcPct val="170000"/>
              </a:lnSpc>
            </a:pPr>
            <a:r>
              <a:rPr lang="en-US" altLang="ko-KR" dirty="0"/>
              <a:t>In Paper : Phase Dependent, Turn by Turn action, tune</a:t>
            </a:r>
            <a:endParaRPr lang="ko-KR" altLang="en-US" dirty="0"/>
          </a:p>
        </p:txBody>
      </p: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73C24626-E55F-44F2-9EBF-97D67CBF7F2A}"/>
              </a:ext>
            </a:extLst>
          </p:cNvPr>
          <p:cNvGrpSpPr/>
          <p:nvPr/>
        </p:nvGrpSpPr>
        <p:grpSpPr>
          <a:xfrm>
            <a:off x="5633338" y="1944189"/>
            <a:ext cx="2827701" cy="1578563"/>
            <a:chOff x="5687649" y="1438378"/>
            <a:chExt cx="2827701" cy="1578562"/>
          </a:xfrm>
        </p:grpSpPr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id="{BA010714-AFCB-4DFB-A1BB-4E4437184A5D}"/>
                </a:ext>
              </a:extLst>
            </p:cNvPr>
            <p:cNvSpPr/>
            <p:nvPr/>
          </p:nvSpPr>
          <p:spPr>
            <a:xfrm>
              <a:off x="7499350" y="1438378"/>
              <a:ext cx="1016000" cy="2316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직사각형 31">
              <a:extLst>
                <a:ext uri="{FF2B5EF4-FFF2-40B4-BE49-F238E27FC236}">
                  <a16:creationId xmlns:a16="http://schemas.microsoft.com/office/drawing/2014/main" id="{D58A64C6-D782-4B65-8A89-E6ECE4ED4E17}"/>
                </a:ext>
              </a:extLst>
            </p:cNvPr>
            <p:cNvSpPr/>
            <p:nvPr/>
          </p:nvSpPr>
          <p:spPr>
            <a:xfrm>
              <a:off x="5687649" y="2785268"/>
              <a:ext cx="1016000" cy="2316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직사각형 32">
              <a:extLst>
                <a:ext uri="{FF2B5EF4-FFF2-40B4-BE49-F238E27FC236}">
                  <a16:creationId xmlns:a16="http://schemas.microsoft.com/office/drawing/2014/main" id="{051AB9F2-7F84-4DFC-9903-959725CE6172}"/>
                </a:ext>
              </a:extLst>
            </p:cNvPr>
            <p:cNvSpPr/>
            <p:nvPr/>
          </p:nvSpPr>
          <p:spPr>
            <a:xfrm>
              <a:off x="7499350" y="2785268"/>
              <a:ext cx="1016000" cy="2316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" name="그룹 5">
            <a:extLst>
              <a:ext uri="{FF2B5EF4-FFF2-40B4-BE49-F238E27FC236}">
                <a16:creationId xmlns:a16="http://schemas.microsoft.com/office/drawing/2014/main" id="{42F94EEF-80B0-4528-BA2A-8E3DCE7D3BFE}"/>
              </a:ext>
            </a:extLst>
          </p:cNvPr>
          <p:cNvGrpSpPr/>
          <p:nvPr/>
        </p:nvGrpSpPr>
        <p:grpSpPr>
          <a:xfrm>
            <a:off x="219297" y="1019701"/>
            <a:ext cx="7591204" cy="1860923"/>
            <a:chOff x="219296" y="1019701"/>
            <a:chExt cx="9554021" cy="2342092"/>
          </a:xfrm>
        </p:grpSpPr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96BE29F7-44E4-4149-A163-7EB59068F36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19296" y="1019701"/>
              <a:ext cx="3123979" cy="2342092"/>
            </a:xfrm>
            <a:prstGeom prst="rect">
              <a:avLst/>
            </a:prstGeom>
          </p:spPr>
        </p:pic>
        <p:pic>
          <p:nvPicPr>
            <p:cNvPr id="23" name="그림 22">
              <a:extLst>
                <a:ext uri="{FF2B5EF4-FFF2-40B4-BE49-F238E27FC236}">
                  <a16:creationId xmlns:a16="http://schemas.microsoft.com/office/drawing/2014/main" id="{3E1D6C1C-771C-4AC0-B0F6-943D404DF6E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3276" y="1019701"/>
              <a:ext cx="3123980" cy="2342092"/>
            </a:xfrm>
            <a:prstGeom prst="rect">
              <a:avLst/>
            </a:prstGeom>
          </p:spPr>
        </p:pic>
        <p:pic>
          <p:nvPicPr>
            <p:cNvPr id="24" name="그림 23">
              <a:extLst>
                <a:ext uri="{FF2B5EF4-FFF2-40B4-BE49-F238E27FC236}">
                  <a16:creationId xmlns:a16="http://schemas.microsoft.com/office/drawing/2014/main" id="{701720BC-1982-4B2A-9A11-6A4DB4F9CB8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649338" y="1019701"/>
              <a:ext cx="3123979" cy="2342092"/>
            </a:xfrm>
            <a:prstGeom prst="rect">
              <a:avLst/>
            </a:prstGeom>
          </p:spPr>
        </p:pic>
      </p:grpSp>
      <p:pic>
        <p:nvPicPr>
          <p:cNvPr id="28" name="그림 27">
            <a:extLst>
              <a:ext uri="{FF2B5EF4-FFF2-40B4-BE49-F238E27FC236}">
                <a16:creationId xmlns:a16="http://schemas.microsoft.com/office/drawing/2014/main" id="{38FB47B1-5DF2-49F7-A5AC-E2B13EE97A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9297" y="2943751"/>
            <a:ext cx="2482176" cy="1860922"/>
          </a:xfrm>
          <a:prstGeom prst="rect">
            <a:avLst/>
          </a:prstGeom>
        </p:spPr>
      </p:pic>
      <p:pic>
        <p:nvPicPr>
          <p:cNvPr id="29" name="그림 28">
            <a:extLst>
              <a:ext uri="{FF2B5EF4-FFF2-40B4-BE49-F238E27FC236}">
                <a16:creationId xmlns:a16="http://schemas.microsoft.com/office/drawing/2014/main" id="{51264FD8-004E-495C-B1B8-6C009474F8F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01474" y="2943751"/>
            <a:ext cx="2482176" cy="1860923"/>
          </a:xfrm>
          <a:prstGeom prst="rect">
            <a:avLst/>
          </a:prstGeom>
        </p:spPr>
      </p:pic>
      <p:pic>
        <p:nvPicPr>
          <p:cNvPr id="30" name="그림 29">
            <a:extLst>
              <a:ext uri="{FF2B5EF4-FFF2-40B4-BE49-F238E27FC236}">
                <a16:creationId xmlns:a16="http://schemas.microsoft.com/office/drawing/2014/main" id="{12D15427-FCBC-4C1C-A2E6-9A17E5B553C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28325" y="2943751"/>
            <a:ext cx="2482176" cy="1860922"/>
          </a:xfrm>
          <a:prstGeom prst="rect">
            <a:avLst/>
          </a:prstGeom>
        </p:spPr>
      </p:pic>
      <p:pic>
        <p:nvPicPr>
          <p:cNvPr id="7" name="fila_theory_test3">
            <a:hlinkClick r:id="" action="ppaction://media"/>
            <a:extLst>
              <a:ext uri="{FF2B5EF4-FFF2-40B4-BE49-F238E27FC236}">
                <a16:creationId xmlns:a16="http://schemas.microsoft.com/office/drawing/2014/main" id="{16AF9AFB-9E24-4D4F-A824-DD80B706AAA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953039" y="1408189"/>
            <a:ext cx="4094831" cy="3071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124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4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416C5ED-5C0E-4F33-966E-328F2180A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Progress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E4DE015-CB9B-4101-8364-5B97677917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200000"/>
              </a:lnSpc>
            </a:pPr>
            <a:r>
              <a:rPr lang="en-US" altLang="ko-KR" sz="3200" dirty="0"/>
              <a:t>1. Fresh student beam physics teaching</a:t>
            </a:r>
          </a:p>
          <a:p>
            <a:pPr>
              <a:lnSpc>
                <a:spcPct val="200000"/>
              </a:lnSpc>
            </a:pPr>
            <a:r>
              <a:rPr lang="en-US" altLang="ko-KR" sz="3200" dirty="0"/>
              <a:t>2. Ion instability study</a:t>
            </a:r>
          </a:p>
          <a:p>
            <a:pPr>
              <a:lnSpc>
                <a:spcPct val="200000"/>
              </a:lnSpc>
            </a:pPr>
            <a:r>
              <a:rPr lang="en-US" altLang="ko-KR" sz="3200" dirty="0"/>
              <a:t>3. Application for the postdoctoral research position at KBSI</a:t>
            </a:r>
          </a:p>
          <a:p>
            <a:pPr>
              <a:lnSpc>
                <a:spcPct val="200000"/>
              </a:lnSpc>
            </a:pPr>
            <a:r>
              <a:rPr lang="en-US" altLang="ko-KR" sz="3200" dirty="0"/>
              <a:t>4. Mathematical calculation for Filamentation </a:t>
            </a:r>
          </a:p>
          <a:p>
            <a:pPr>
              <a:lnSpc>
                <a:spcPct val="200000"/>
              </a:lnSpc>
            </a:pPr>
            <a:r>
              <a:rPr lang="en-US" altLang="ko-KR" sz="3200" dirty="0"/>
              <a:t>5. Future plan </a:t>
            </a:r>
            <a:r>
              <a:rPr lang="en-US" altLang="ko-KR" sz="3200"/>
              <a:t>: To complete </a:t>
            </a:r>
            <a:r>
              <a:rPr lang="en-US" altLang="ko-KR" sz="3200" dirty="0"/>
              <a:t>the draft</a:t>
            </a:r>
            <a:endParaRPr lang="ko-KR" altLang="en-US" sz="3200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64DBEE0-3260-4129-83EA-16147B6B8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750C3-D76B-4604-A3D8-DFEAF51D5208}" type="slidenum">
              <a:rPr lang="ko-KR" altLang="en-US" smtClean="0"/>
              <a:pPr/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09772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EF36180-1E24-4F22-BB77-23DAF0A2C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Research Interest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E43EAEC-66CC-4D4E-ACCC-E71D06D3D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568" y="4618515"/>
            <a:ext cx="5975750" cy="177274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dirty="0"/>
              <a:t>Theory of Resonant Islands, Amplitude-Dependent Tune Shift, Phase-Dependent Tune Shift</a:t>
            </a:r>
          </a:p>
          <a:p>
            <a:pPr>
              <a:lnSpc>
                <a:spcPct val="150000"/>
              </a:lnSpc>
            </a:pPr>
            <a:r>
              <a:rPr lang="en-US" altLang="ko-KR" sz="2000" dirty="0"/>
              <a:t>Application : Bunch Separation, Extraction, Etc.</a:t>
            </a:r>
            <a:endParaRPr lang="ko-KR" altLang="en-US" sz="2000" dirty="0"/>
          </a:p>
        </p:txBody>
      </p:sp>
      <p:sp>
        <p:nvSpPr>
          <p:cNvPr id="13" name="슬라이드 번호 개체 틀 12">
            <a:extLst>
              <a:ext uri="{FF2B5EF4-FFF2-40B4-BE49-F238E27FC236}">
                <a16:creationId xmlns:a16="http://schemas.microsoft.com/office/drawing/2014/main" id="{8E048A28-2DD9-418E-AD01-23A85B978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750C3-D76B-4604-A3D8-DFEAF51D5208}" type="slidenum">
              <a:rPr lang="ko-KR" altLang="en-US" smtClean="0"/>
              <a:t>3</a:t>
            </a:fld>
            <a:endParaRPr lang="ko-KR" alt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787A32F-0838-42B3-BFF3-EFF2670EF54A}"/>
              </a:ext>
            </a:extLst>
          </p:cNvPr>
          <p:cNvSpPr txBox="1"/>
          <p:nvPr/>
        </p:nvSpPr>
        <p:spPr>
          <a:xfrm>
            <a:off x="9046086" y="6605363"/>
            <a:ext cx="243963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000" b="1" dirty="0">
                <a:solidFill>
                  <a:schemeClr val="bg1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M. </a:t>
            </a:r>
            <a:r>
              <a:rPr lang="en-US" altLang="ko-KR" sz="1000" b="1" dirty="0" err="1">
                <a:solidFill>
                  <a:schemeClr val="bg1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Giovannozzi</a:t>
            </a:r>
            <a:r>
              <a:rPr lang="en-US" altLang="ko-KR" sz="1000" b="1" dirty="0">
                <a:solidFill>
                  <a:schemeClr val="bg1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 et al., PRL (2002)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3ACC4CA8-3426-4975-B1B2-6B7196D4D5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40" r="51851" b="44009"/>
          <a:stretch/>
        </p:blipFill>
        <p:spPr bwMode="auto">
          <a:xfrm>
            <a:off x="5450293" y="1172497"/>
            <a:ext cx="3382047" cy="2073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>
            <a:extLst>
              <a:ext uri="{FF2B5EF4-FFF2-40B4-BE49-F238E27FC236}">
                <a16:creationId xmlns:a16="http://schemas.microsoft.com/office/drawing/2014/main" id="{FA7E9F2F-B8A6-4106-842B-C7E23E2023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43" r="51851" b="4699"/>
          <a:stretch/>
        </p:blipFill>
        <p:spPr bwMode="auto">
          <a:xfrm>
            <a:off x="8807668" y="1231536"/>
            <a:ext cx="3319485" cy="1900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06621187-6D0F-433B-8BF5-8EA88E5DF116}"/>
              </a:ext>
            </a:extLst>
          </p:cNvPr>
          <p:cNvSpPr txBox="1"/>
          <p:nvPr/>
        </p:nvSpPr>
        <p:spPr>
          <a:xfrm>
            <a:off x="8804872" y="934769"/>
            <a:ext cx="421860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bg1">
                    <a:lumMod val="50000"/>
                  </a:schemeClr>
                </a:solidFill>
              </a:rPr>
              <a:t>Markus </a:t>
            </a:r>
            <a:r>
              <a:rPr lang="en-US" altLang="ko-KR" sz="1200" b="1" dirty="0" err="1">
                <a:solidFill>
                  <a:schemeClr val="bg1">
                    <a:lumMod val="50000"/>
                  </a:schemeClr>
                </a:solidFill>
              </a:rPr>
              <a:t>Ries</a:t>
            </a:r>
            <a:r>
              <a:rPr lang="en-US" altLang="ko-KR" sz="1200" b="1" dirty="0">
                <a:solidFill>
                  <a:schemeClr val="bg1">
                    <a:lumMod val="50000"/>
                  </a:schemeClr>
                </a:solidFill>
              </a:rPr>
              <a:t> et al., Synchrotron SOLEIL 2016</a:t>
            </a:r>
            <a:endParaRPr lang="ko-KR" alt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D98AC225-9281-4ECC-ADFB-B4CA5FB025AC}"/>
              </a:ext>
            </a:extLst>
          </p:cNvPr>
          <p:cNvSpPr/>
          <p:nvPr/>
        </p:nvSpPr>
        <p:spPr>
          <a:xfrm>
            <a:off x="8047447" y="3875574"/>
            <a:ext cx="2069692" cy="479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C84D3EC3-457D-4E56-8BC2-98AEBFDBF8A6}"/>
              </a:ext>
            </a:extLst>
          </p:cNvPr>
          <p:cNvSpPr/>
          <p:nvPr/>
        </p:nvSpPr>
        <p:spPr>
          <a:xfrm>
            <a:off x="8147459" y="5028867"/>
            <a:ext cx="2069692" cy="479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EC0B8E-02A6-42CB-AC73-151DEA43B449}"/>
              </a:ext>
            </a:extLst>
          </p:cNvPr>
          <p:cNvSpPr txBox="1"/>
          <p:nvPr/>
        </p:nvSpPr>
        <p:spPr>
          <a:xfrm>
            <a:off x="8791455" y="6120980"/>
            <a:ext cx="3162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 algn="ctr">
              <a:buFont typeface="Arial" panose="020B0604020202020204" pitchFamily="34" charset="0"/>
              <a:buChar char="•"/>
            </a:pPr>
            <a:r>
              <a:rPr lang="en-US" altLang="ko-KR" sz="1400" dirty="0"/>
              <a:t>4</a:t>
            </a:r>
            <a:r>
              <a:rPr lang="en-US" altLang="ko-KR" sz="1400" baseline="30000" dirty="0"/>
              <a:t>th</a:t>
            </a:r>
            <a:r>
              <a:rPr lang="en-US" altLang="ko-KR" sz="1400" dirty="0"/>
              <a:t> order Splitting (SPS)</a:t>
            </a:r>
            <a:endParaRPr lang="ko-KR" altLang="en-US" sz="1400" dirty="0"/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D55D78E7-1A57-4F9F-8804-38478CA635D7}"/>
              </a:ext>
            </a:extLst>
          </p:cNvPr>
          <p:cNvGrpSpPr/>
          <p:nvPr/>
        </p:nvGrpSpPr>
        <p:grpSpPr>
          <a:xfrm>
            <a:off x="9046086" y="3810133"/>
            <a:ext cx="2653039" cy="2378371"/>
            <a:chOff x="8906807" y="3810133"/>
            <a:chExt cx="2653038" cy="2378371"/>
          </a:xfrm>
        </p:grpSpPr>
        <p:pic>
          <p:nvPicPr>
            <p:cNvPr id="10" name="그림 9">
              <a:extLst>
                <a:ext uri="{FF2B5EF4-FFF2-40B4-BE49-F238E27FC236}">
                  <a16:creationId xmlns:a16="http://schemas.microsoft.com/office/drawing/2014/main" id="{EE16F771-E4E5-4F1A-8D5B-A086D03D7C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906807" y="3810133"/>
              <a:ext cx="2653038" cy="2378371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1A8B407-4025-439A-9AB2-6DB72601CE39}"/>
                </a:ext>
              </a:extLst>
            </p:cNvPr>
            <p:cNvSpPr txBox="1"/>
            <p:nvPr/>
          </p:nvSpPr>
          <p:spPr>
            <a:xfrm>
              <a:off x="10293791" y="3906946"/>
              <a:ext cx="820530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800" b="1" dirty="0">
                  <a:latin typeface="times" panose="02020603050405020304" pitchFamily="18" charset="0"/>
                  <a:cs typeface="times" panose="02020603050405020304" pitchFamily="18" charset="0"/>
                </a:rPr>
                <a:t>9000</a:t>
              </a:r>
              <a:r>
                <a:rPr lang="en-US" altLang="ko-KR" sz="900" b="1" dirty="0">
                  <a:latin typeface="times" panose="02020603050405020304" pitchFamily="18" charset="0"/>
                  <a:cs typeface="times" panose="02020603050405020304" pitchFamily="18" charset="0"/>
                </a:rPr>
                <a:t> turn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8EE5210-2E5A-46C0-A801-4387A40A60A3}"/>
                </a:ext>
              </a:extLst>
            </p:cNvPr>
            <p:cNvSpPr txBox="1"/>
            <p:nvPr/>
          </p:nvSpPr>
          <p:spPr>
            <a:xfrm>
              <a:off x="8910714" y="3906946"/>
              <a:ext cx="820530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900" b="1" dirty="0">
                  <a:latin typeface="times" panose="02020603050405020304" pitchFamily="18" charset="0"/>
                  <a:cs typeface="times" panose="02020603050405020304" pitchFamily="18" charset="0"/>
                </a:rPr>
                <a:t>0 turn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F0CAB99-6A53-4EBA-B84D-5A9D8BC8BC66}"/>
                </a:ext>
              </a:extLst>
            </p:cNvPr>
            <p:cNvSpPr txBox="1"/>
            <p:nvPr/>
          </p:nvSpPr>
          <p:spPr>
            <a:xfrm>
              <a:off x="10284264" y="5045747"/>
              <a:ext cx="820530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800" b="1" dirty="0">
                  <a:latin typeface="times" panose="02020603050405020304" pitchFamily="18" charset="0"/>
                  <a:cs typeface="times" panose="02020603050405020304" pitchFamily="18" charset="0"/>
                </a:rPr>
                <a:t>42000</a:t>
              </a:r>
              <a:r>
                <a:rPr lang="en-US" altLang="ko-KR" sz="900" b="1" dirty="0">
                  <a:latin typeface="times" panose="02020603050405020304" pitchFamily="18" charset="0"/>
                  <a:cs typeface="times" panose="02020603050405020304" pitchFamily="18" charset="0"/>
                </a:rPr>
                <a:t> turn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7C84BC1-83B2-40EE-8AB6-9982F1257658}"/>
                </a:ext>
              </a:extLst>
            </p:cNvPr>
            <p:cNvSpPr txBox="1"/>
            <p:nvPr/>
          </p:nvSpPr>
          <p:spPr>
            <a:xfrm>
              <a:off x="9010726" y="5052821"/>
              <a:ext cx="820530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800" b="1" dirty="0">
                  <a:latin typeface="times" panose="02020603050405020304" pitchFamily="18" charset="0"/>
                  <a:cs typeface="times" panose="02020603050405020304" pitchFamily="18" charset="0"/>
                </a:rPr>
                <a:t>34000</a:t>
              </a:r>
              <a:r>
                <a:rPr lang="en-US" altLang="ko-KR" sz="900" b="1" dirty="0">
                  <a:latin typeface="times" panose="02020603050405020304" pitchFamily="18" charset="0"/>
                  <a:cs typeface="times" panose="02020603050405020304" pitchFamily="18" charset="0"/>
                </a:rPr>
                <a:t> turn</a:t>
              </a:r>
            </a:p>
          </p:txBody>
        </p:sp>
      </p:grpSp>
      <p:pic>
        <p:nvPicPr>
          <p:cNvPr id="17" name="그림 16">
            <a:extLst>
              <a:ext uri="{FF2B5EF4-FFF2-40B4-BE49-F238E27FC236}">
                <a16:creationId xmlns:a16="http://schemas.microsoft.com/office/drawing/2014/main" id="{E5A97746-7F32-4ADA-8B4F-3963820892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3367" y="3877773"/>
            <a:ext cx="2421851" cy="2258251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D9B18F24-5944-4BE6-A89F-916CCBDC2277}"/>
              </a:ext>
            </a:extLst>
          </p:cNvPr>
          <p:cNvSpPr txBox="1"/>
          <p:nvPr/>
        </p:nvSpPr>
        <p:spPr>
          <a:xfrm>
            <a:off x="6898640" y="3273297"/>
            <a:ext cx="43549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 algn="ctr">
              <a:buFont typeface="Arial" panose="020B0604020202020204" pitchFamily="34" charset="0"/>
              <a:buChar char="•"/>
            </a:pPr>
            <a:r>
              <a:rPr lang="en-US" altLang="ko-KR" sz="1400" dirty="0"/>
              <a:t>Separation for Multi Mode Operation (BESSY II)</a:t>
            </a:r>
            <a:endParaRPr lang="ko-KR" altLang="en-US" sz="1400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575E641-8597-4D39-A77D-9EA9CAFB2C54}"/>
              </a:ext>
            </a:extLst>
          </p:cNvPr>
          <p:cNvSpPr txBox="1"/>
          <p:nvPr/>
        </p:nvSpPr>
        <p:spPr>
          <a:xfrm>
            <a:off x="6023142" y="6120980"/>
            <a:ext cx="3162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 algn="ctr">
              <a:buFont typeface="Arial" panose="020B0604020202020204" pitchFamily="34" charset="0"/>
              <a:buChar char="•"/>
            </a:pPr>
            <a:r>
              <a:rPr lang="en-US" altLang="ko-KR" sz="1400" dirty="0"/>
              <a:t>3</a:t>
            </a:r>
            <a:r>
              <a:rPr lang="en-US" altLang="ko-KR" sz="1400" baseline="30000" dirty="0"/>
              <a:t>rd</a:t>
            </a:r>
            <a:r>
              <a:rPr lang="en-US" altLang="ko-KR" sz="1400" dirty="0"/>
              <a:t> order Splitting (SPS)</a:t>
            </a:r>
            <a:endParaRPr lang="ko-KR" altLang="en-US" sz="1400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E7F47FA-AD9F-4736-8BF4-75DD39EBF589}"/>
              </a:ext>
            </a:extLst>
          </p:cNvPr>
          <p:cNvSpPr txBox="1"/>
          <p:nvPr/>
        </p:nvSpPr>
        <p:spPr>
          <a:xfrm>
            <a:off x="7790393" y="3896572"/>
            <a:ext cx="82053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800" b="1" dirty="0">
                <a:latin typeface="times" panose="02020603050405020304" pitchFamily="18" charset="0"/>
                <a:cs typeface="times" panose="02020603050405020304" pitchFamily="18" charset="0"/>
              </a:rPr>
              <a:t>2000</a:t>
            </a:r>
            <a:r>
              <a:rPr lang="en-US" altLang="ko-KR" sz="900" b="1" dirty="0">
                <a:latin typeface="times" panose="02020603050405020304" pitchFamily="18" charset="0"/>
                <a:cs typeface="times" panose="02020603050405020304" pitchFamily="18" charset="0"/>
              </a:rPr>
              <a:t> turn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4819DB1-7766-4989-AACB-0B2E03A85CEA}"/>
              </a:ext>
            </a:extLst>
          </p:cNvPr>
          <p:cNvSpPr txBox="1"/>
          <p:nvPr/>
        </p:nvSpPr>
        <p:spPr>
          <a:xfrm>
            <a:off x="6407317" y="3896572"/>
            <a:ext cx="82053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900" b="1" dirty="0">
                <a:latin typeface="times" panose="02020603050405020304" pitchFamily="18" charset="0"/>
                <a:cs typeface="times" panose="02020603050405020304" pitchFamily="18" charset="0"/>
              </a:rPr>
              <a:t>0 turn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0997D72-FA3C-4A76-9B0F-79373223BAA3}"/>
              </a:ext>
            </a:extLst>
          </p:cNvPr>
          <p:cNvSpPr txBox="1"/>
          <p:nvPr/>
        </p:nvSpPr>
        <p:spPr>
          <a:xfrm>
            <a:off x="7780868" y="5035372"/>
            <a:ext cx="82053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800" b="1" dirty="0">
                <a:latin typeface="times" panose="02020603050405020304" pitchFamily="18" charset="0"/>
                <a:cs typeface="times" panose="02020603050405020304" pitchFamily="18" charset="0"/>
              </a:rPr>
              <a:t>20000</a:t>
            </a:r>
            <a:r>
              <a:rPr lang="en-US" altLang="ko-KR" sz="900" b="1" dirty="0">
                <a:latin typeface="times" panose="02020603050405020304" pitchFamily="18" charset="0"/>
                <a:cs typeface="times" panose="02020603050405020304" pitchFamily="18" charset="0"/>
              </a:rPr>
              <a:t> turn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614B45E-CC41-44AC-9F54-31189899471F}"/>
              </a:ext>
            </a:extLst>
          </p:cNvPr>
          <p:cNvSpPr txBox="1"/>
          <p:nvPr/>
        </p:nvSpPr>
        <p:spPr>
          <a:xfrm>
            <a:off x="6507329" y="5042447"/>
            <a:ext cx="82053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800" b="1" dirty="0">
                <a:latin typeface="times" panose="02020603050405020304" pitchFamily="18" charset="0"/>
                <a:cs typeface="times" panose="02020603050405020304" pitchFamily="18" charset="0"/>
              </a:rPr>
              <a:t>4000</a:t>
            </a:r>
            <a:r>
              <a:rPr lang="en-US" altLang="ko-KR" sz="900" b="1" dirty="0">
                <a:latin typeface="times" panose="02020603050405020304" pitchFamily="18" charset="0"/>
                <a:cs typeface="times" panose="02020603050405020304" pitchFamily="18" charset="0"/>
              </a:rPr>
              <a:t> turn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B963CA3-9F80-4320-AC47-44CFAA29A3E3}"/>
              </a:ext>
            </a:extLst>
          </p:cNvPr>
          <p:cNvSpPr txBox="1"/>
          <p:nvPr/>
        </p:nvSpPr>
        <p:spPr>
          <a:xfrm>
            <a:off x="6351818" y="6605363"/>
            <a:ext cx="243963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000" b="1" dirty="0">
                <a:solidFill>
                  <a:schemeClr val="bg1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R. </a:t>
            </a:r>
            <a:r>
              <a:rPr lang="en-US" altLang="ko-KR" sz="1000" b="1" dirty="0" err="1">
                <a:solidFill>
                  <a:schemeClr val="bg1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Cappi</a:t>
            </a:r>
            <a:r>
              <a:rPr lang="en-US" altLang="ko-KR" sz="1000" b="1" dirty="0">
                <a:solidFill>
                  <a:schemeClr val="bg1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 et al., PRST-AB (2004)</a:t>
            </a:r>
          </a:p>
        </p:txBody>
      </p:sp>
      <p:graphicFrame>
        <p:nvGraphicFramePr>
          <p:cNvPr id="43" name="내용 개체 틀 7">
            <a:extLst>
              <a:ext uri="{FF2B5EF4-FFF2-40B4-BE49-F238E27FC236}">
                <a16:creationId xmlns:a16="http://schemas.microsoft.com/office/drawing/2014/main" id="{ED416803-6F22-4F51-B5E8-36A03C02CF89}"/>
              </a:ext>
            </a:extLst>
          </p:cNvPr>
          <p:cNvGraphicFramePr>
            <a:graphicFrameLocks/>
          </p:cNvGraphicFramePr>
          <p:nvPr/>
        </p:nvGraphicFramePr>
        <p:xfrm>
          <a:off x="287257" y="1465975"/>
          <a:ext cx="6026099" cy="27568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id="{AC91B16D-3CD6-45CE-BFE2-83FFD9A690B7}"/>
              </a:ext>
            </a:extLst>
          </p:cNvPr>
          <p:cNvCxnSpPr>
            <a:cxnSpLocks/>
          </p:cNvCxnSpPr>
          <p:nvPr/>
        </p:nvCxnSpPr>
        <p:spPr>
          <a:xfrm>
            <a:off x="3256643" y="3048000"/>
            <a:ext cx="0" cy="139518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9679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그림 224">
            <a:extLst>
              <a:ext uri="{FF2B5EF4-FFF2-40B4-BE49-F238E27FC236}">
                <a16:creationId xmlns:a16="http://schemas.microsoft.com/office/drawing/2014/main" id="{01D26A21-BCFE-4296-B295-F3EA451937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4911" y="1697265"/>
            <a:ext cx="2757323" cy="2705809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E2D79CA5-31F8-49B6-8DA6-C334ED053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Storage Ring and Tune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51BC7C7D-AB51-44D5-90D0-A94A695074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8531" y="4489319"/>
                <a:ext cx="11771868" cy="2093491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7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1600" dirty="0"/>
                  <a:t>A storage ring circulates electrons in a circular orbit using various magnets.</a:t>
                </a:r>
              </a:p>
              <a:p>
                <a:pPr>
                  <a:lnSpc>
                    <a:spcPct val="17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1600" dirty="0"/>
                  <a:t>Electrons </a:t>
                </a:r>
                <a:r>
                  <a:rPr lang="en-US" altLang="ko-KR" sz="1600" dirty="0">
                    <a:solidFill>
                      <a:srgbClr val="FF0000"/>
                    </a:solidFill>
                  </a:rPr>
                  <a:t>oscillate</a:t>
                </a:r>
                <a:r>
                  <a:rPr lang="en-US" altLang="ko-KR" sz="1600" dirty="0"/>
                  <a:t> around this orbit as they circulate and </a:t>
                </a:r>
                <a:r>
                  <a:rPr lang="en-US" altLang="ko-KR" sz="1600" dirty="0">
                    <a:solidFill>
                      <a:srgbClr val="FF0000"/>
                    </a:solidFill>
                  </a:rPr>
                  <a:t>the number of oscillations per turn </a:t>
                </a:r>
                <a:r>
                  <a:rPr lang="en-US" altLang="ko-KR" sz="1600" dirty="0"/>
                  <a:t>is called the </a:t>
                </a:r>
                <a:r>
                  <a:rPr lang="en-US" altLang="ko-KR" sz="1600" dirty="0">
                    <a:solidFill>
                      <a:srgbClr val="FF0000"/>
                    </a:solidFill>
                  </a:rPr>
                  <a:t>tune</a:t>
                </a:r>
                <a:r>
                  <a:rPr lang="en-US" altLang="ko-KR" sz="1600" dirty="0"/>
                  <a:t> and denoted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altLang="ko-KR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altLang="ko-KR" sz="1600" dirty="0">
                    <a:solidFill>
                      <a:srgbClr val="FF0000"/>
                    </a:solidFill>
                  </a:rPr>
                  <a:t>. </a:t>
                </a:r>
                <a:endParaRPr lang="en-US" altLang="ko-KR" sz="1600" dirty="0"/>
              </a:p>
              <a:p>
                <a:pPr>
                  <a:lnSpc>
                    <a:spcPct val="17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1600" dirty="0"/>
                  <a:t>Tune is mainly determined by the dipole and quadrupole; initial electron conditions do not affect tune.</a:t>
                </a:r>
              </a:p>
              <a:p>
                <a:pPr>
                  <a:lnSpc>
                    <a:spcPct val="17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1600" dirty="0"/>
                  <a:t>In general, tune is set to </a:t>
                </a:r>
                <a:r>
                  <a:rPr lang="en-US" altLang="ko-KR" sz="1600" dirty="0">
                    <a:solidFill>
                      <a:srgbClr val="FF0000"/>
                    </a:solidFill>
                  </a:rPr>
                  <a:t>avoid rational numbers.</a:t>
                </a:r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51BC7C7D-AB51-44D5-90D0-A94A695074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8531" y="4489319"/>
                <a:ext cx="11771868" cy="2093491"/>
              </a:xfrm>
              <a:blipFill>
                <a:blip r:embed="rId4"/>
                <a:stretch>
                  <a:fillRect l="-207" b="-290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2158135-1011-4B96-9B18-378A498E0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750C3-D76B-4604-A3D8-DFEAF51D5208}" type="slidenum">
              <a:rPr lang="ko-KR" altLang="en-US" smtClean="0"/>
              <a:pPr/>
              <a:t>4</a:t>
            </a:fld>
            <a:endParaRPr lang="ko-KR" alt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207879D-356A-46C6-899D-05BDE2D39B0E}"/>
              </a:ext>
            </a:extLst>
          </p:cNvPr>
          <p:cNvSpPr txBox="1"/>
          <p:nvPr/>
        </p:nvSpPr>
        <p:spPr>
          <a:xfrm>
            <a:off x="473336" y="1091165"/>
            <a:ext cx="4394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 algn="ctr">
              <a:buFont typeface="Wingdings" panose="05000000000000000000" pitchFamily="2" charset="2"/>
              <a:buChar char="ü"/>
            </a:pPr>
            <a:r>
              <a:rPr lang="en-US" altLang="ko-KR" b="1" dirty="0"/>
              <a:t>Schematic layout of a storage ring</a:t>
            </a:r>
            <a:endParaRPr lang="ko-KR" altLang="en-US" b="1" dirty="0"/>
          </a:p>
        </p:txBody>
      </p:sp>
      <p:cxnSp>
        <p:nvCxnSpPr>
          <p:cNvPr id="75" name="직선 연결선 74">
            <a:extLst>
              <a:ext uri="{FF2B5EF4-FFF2-40B4-BE49-F238E27FC236}">
                <a16:creationId xmlns:a16="http://schemas.microsoft.com/office/drawing/2014/main" id="{CB9012DE-48F8-4799-9391-34F671C16368}"/>
              </a:ext>
            </a:extLst>
          </p:cNvPr>
          <p:cNvCxnSpPr/>
          <p:nvPr/>
        </p:nvCxnSpPr>
        <p:spPr>
          <a:xfrm>
            <a:off x="2582719" y="1771651"/>
            <a:ext cx="449096" cy="0"/>
          </a:xfrm>
          <a:prstGeom prst="line">
            <a:avLst/>
          </a:prstGeom>
          <a:ln w="1905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직선 연결선 82">
            <a:extLst>
              <a:ext uri="{FF2B5EF4-FFF2-40B4-BE49-F238E27FC236}">
                <a16:creationId xmlns:a16="http://schemas.microsoft.com/office/drawing/2014/main" id="{0428BB7A-247A-41F7-B20A-F9A5103D549D}"/>
              </a:ext>
            </a:extLst>
          </p:cNvPr>
          <p:cNvCxnSpPr/>
          <p:nvPr/>
        </p:nvCxnSpPr>
        <p:spPr>
          <a:xfrm>
            <a:off x="2582719" y="4246380"/>
            <a:ext cx="449096" cy="0"/>
          </a:xfrm>
          <a:prstGeom prst="line">
            <a:avLst/>
          </a:prstGeom>
          <a:ln w="1905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직선 연결선 88">
            <a:extLst>
              <a:ext uri="{FF2B5EF4-FFF2-40B4-BE49-F238E27FC236}">
                <a16:creationId xmlns:a16="http://schemas.microsoft.com/office/drawing/2014/main" id="{B93E11C5-3BBB-4F69-99FD-DA3352E7FD9B}"/>
              </a:ext>
            </a:extLst>
          </p:cNvPr>
          <p:cNvCxnSpPr>
            <a:cxnSpLocks/>
          </p:cNvCxnSpPr>
          <p:nvPr/>
        </p:nvCxnSpPr>
        <p:spPr>
          <a:xfrm flipV="1">
            <a:off x="1522131" y="2844550"/>
            <a:ext cx="0" cy="449097"/>
          </a:xfrm>
          <a:prstGeom prst="line">
            <a:avLst/>
          </a:prstGeom>
          <a:ln w="1905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직선 연결선 90">
            <a:extLst>
              <a:ext uri="{FF2B5EF4-FFF2-40B4-BE49-F238E27FC236}">
                <a16:creationId xmlns:a16="http://schemas.microsoft.com/office/drawing/2014/main" id="{D71E57E9-124F-405D-80B6-386E6379967F}"/>
              </a:ext>
            </a:extLst>
          </p:cNvPr>
          <p:cNvCxnSpPr>
            <a:cxnSpLocks/>
          </p:cNvCxnSpPr>
          <p:nvPr/>
        </p:nvCxnSpPr>
        <p:spPr>
          <a:xfrm rot="16200000">
            <a:off x="3907151" y="3069099"/>
            <a:ext cx="449096" cy="0"/>
          </a:xfrm>
          <a:prstGeom prst="line">
            <a:avLst/>
          </a:prstGeom>
          <a:ln w="1905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" name="그림 103">
            <a:extLst>
              <a:ext uri="{FF2B5EF4-FFF2-40B4-BE49-F238E27FC236}">
                <a16:creationId xmlns:a16="http://schemas.microsoft.com/office/drawing/2014/main" id="{4D6D1AA7-CD30-40E1-ABD6-B4035190DE9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5" r="77994" b="83961"/>
          <a:stretch/>
        </p:blipFill>
        <p:spPr>
          <a:xfrm>
            <a:off x="924078" y="1395901"/>
            <a:ext cx="920511" cy="301363"/>
          </a:xfrm>
          <a:prstGeom prst="rect">
            <a:avLst/>
          </a:prstGeom>
        </p:spPr>
      </p:pic>
      <p:cxnSp>
        <p:nvCxnSpPr>
          <p:cNvPr id="100" name="직선 연결선 99">
            <a:extLst>
              <a:ext uri="{FF2B5EF4-FFF2-40B4-BE49-F238E27FC236}">
                <a16:creationId xmlns:a16="http://schemas.microsoft.com/office/drawing/2014/main" id="{630B72B2-488E-4889-B338-D0D33DDE519D}"/>
              </a:ext>
            </a:extLst>
          </p:cNvPr>
          <p:cNvCxnSpPr/>
          <p:nvPr/>
        </p:nvCxnSpPr>
        <p:spPr>
          <a:xfrm>
            <a:off x="1046877" y="1538211"/>
            <a:ext cx="261937" cy="0"/>
          </a:xfrm>
          <a:prstGeom prst="line">
            <a:avLst/>
          </a:prstGeom>
          <a:ln w="57150">
            <a:solidFill>
              <a:srgbClr val="808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112">
            <a:extLst>
              <a:ext uri="{FF2B5EF4-FFF2-40B4-BE49-F238E27FC236}">
                <a16:creationId xmlns:a16="http://schemas.microsoft.com/office/drawing/2014/main" id="{A1CF08C6-0B24-40C5-A8AD-F2DBAB8A8AE2}"/>
              </a:ext>
            </a:extLst>
          </p:cNvPr>
          <p:cNvSpPr txBox="1"/>
          <p:nvPr/>
        </p:nvSpPr>
        <p:spPr>
          <a:xfrm>
            <a:off x="1347739" y="1411253"/>
            <a:ext cx="61964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/>
              <a:t>Dipole</a:t>
            </a:r>
            <a:endParaRPr lang="ko-KR" altLang="en-US" sz="1051" dirty="0"/>
          </a:p>
        </p:txBody>
      </p:sp>
      <p:cxnSp>
        <p:nvCxnSpPr>
          <p:cNvPr id="114" name="직선 연결선 113">
            <a:extLst>
              <a:ext uri="{FF2B5EF4-FFF2-40B4-BE49-F238E27FC236}">
                <a16:creationId xmlns:a16="http://schemas.microsoft.com/office/drawing/2014/main" id="{98AA369E-8935-40F8-9282-0DF2A4159338}"/>
              </a:ext>
            </a:extLst>
          </p:cNvPr>
          <p:cNvCxnSpPr/>
          <p:nvPr/>
        </p:nvCxnSpPr>
        <p:spPr>
          <a:xfrm>
            <a:off x="1967388" y="1538211"/>
            <a:ext cx="261937" cy="0"/>
          </a:xfrm>
          <a:prstGeom prst="line">
            <a:avLst/>
          </a:prstGeom>
          <a:ln w="57150">
            <a:solidFill>
              <a:srgbClr val="FF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>
            <a:extLst>
              <a:ext uri="{FF2B5EF4-FFF2-40B4-BE49-F238E27FC236}">
                <a16:creationId xmlns:a16="http://schemas.microsoft.com/office/drawing/2014/main" id="{7BD8DC5E-7D07-44B7-993B-52F0F1CFCDB8}"/>
              </a:ext>
            </a:extLst>
          </p:cNvPr>
          <p:cNvSpPr txBox="1"/>
          <p:nvPr/>
        </p:nvSpPr>
        <p:spPr>
          <a:xfrm>
            <a:off x="2316521" y="1411253"/>
            <a:ext cx="91605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/>
              <a:t>Quadrupole</a:t>
            </a:r>
            <a:endParaRPr lang="ko-KR" altLang="en-US" sz="1200" dirty="0"/>
          </a:p>
        </p:txBody>
      </p:sp>
      <p:grpSp>
        <p:nvGrpSpPr>
          <p:cNvPr id="110" name="그룹 109">
            <a:extLst>
              <a:ext uri="{FF2B5EF4-FFF2-40B4-BE49-F238E27FC236}">
                <a16:creationId xmlns:a16="http://schemas.microsoft.com/office/drawing/2014/main" id="{917DDBA5-87FE-458E-BB1D-BB024E21B12A}"/>
              </a:ext>
            </a:extLst>
          </p:cNvPr>
          <p:cNvGrpSpPr/>
          <p:nvPr/>
        </p:nvGrpSpPr>
        <p:grpSpPr>
          <a:xfrm>
            <a:off x="934589" y="1697263"/>
            <a:ext cx="918475" cy="271651"/>
            <a:chOff x="940750" y="1630724"/>
            <a:chExt cx="918474" cy="271651"/>
          </a:xfrm>
        </p:grpSpPr>
        <p:pic>
          <p:nvPicPr>
            <p:cNvPr id="118" name="그림 117">
              <a:extLst>
                <a:ext uri="{FF2B5EF4-FFF2-40B4-BE49-F238E27FC236}">
                  <a16:creationId xmlns:a16="http://schemas.microsoft.com/office/drawing/2014/main" id="{5EDFCEB5-B0E9-44A8-B07C-BAA6812894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05" r="90240" b="83961"/>
            <a:stretch/>
          </p:blipFill>
          <p:spPr>
            <a:xfrm>
              <a:off x="940750" y="1630724"/>
              <a:ext cx="368063" cy="271651"/>
            </a:xfrm>
            <a:prstGeom prst="rect">
              <a:avLst/>
            </a:prstGeom>
          </p:spPr>
        </p:pic>
        <p:pic>
          <p:nvPicPr>
            <p:cNvPr id="119" name="그림 118">
              <a:extLst>
                <a:ext uri="{FF2B5EF4-FFF2-40B4-BE49-F238E27FC236}">
                  <a16:creationId xmlns:a16="http://schemas.microsoft.com/office/drawing/2014/main" id="{CE5A4FE8-62AE-4FFB-AC28-2DC9226535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81" t="6005" r="78168" b="83961"/>
            <a:stretch/>
          </p:blipFill>
          <p:spPr>
            <a:xfrm>
              <a:off x="1423651" y="1630724"/>
              <a:ext cx="435573" cy="271649"/>
            </a:xfrm>
            <a:prstGeom prst="rect">
              <a:avLst/>
            </a:prstGeom>
          </p:spPr>
        </p:pic>
      </p:grpSp>
      <p:sp>
        <p:nvSpPr>
          <p:cNvPr id="182" name="TextBox 181">
            <a:extLst>
              <a:ext uri="{FF2B5EF4-FFF2-40B4-BE49-F238E27FC236}">
                <a16:creationId xmlns:a16="http://schemas.microsoft.com/office/drawing/2014/main" id="{484E37E7-16B0-4A46-95B0-3352C539D179}"/>
              </a:ext>
            </a:extLst>
          </p:cNvPr>
          <p:cNvSpPr txBox="1"/>
          <p:nvPr/>
        </p:nvSpPr>
        <p:spPr>
          <a:xfrm>
            <a:off x="6247285" y="1118494"/>
            <a:ext cx="4951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 algn="ctr">
              <a:buFont typeface="Wingdings" panose="05000000000000000000" pitchFamily="2" charset="2"/>
              <a:buChar char="ü"/>
            </a:pPr>
            <a:r>
              <a:rPr lang="en-US" altLang="ko-KR" b="1" dirty="0"/>
              <a:t>Motion of Stable Electron in a storage ring</a:t>
            </a:r>
            <a:endParaRPr lang="ko-KR" altLang="en-US" b="1" dirty="0"/>
          </a:p>
        </p:txBody>
      </p:sp>
      <p:pic>
        <p:nvPicPr>
          <p:cNvPr id="183" name="그림 182">
            <a:extLst>
              <a:ext uri="{FF2B5EF4-FFF2-40B4-BE49-F238E27FC236}">
                <a16:creationId xmlns:a16="http://schemas.microsoft.com/office/drawing/2014/main" id="{B5E9DE88-0849-4393-81EF-33BD5A6BD67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5" b="83961"/>
          <a:stretch/>
        </p:blipFill>
        <p:spPr>
          <a:xfrm>
            <a:off x="6413031" y="1423232"/>
            <a:ext cx="4183040" cy="301363"/>
          </a:xfrm>
          <a:prstGeom prst="rect">
            <a:avLst/>
          </a:prstGeom>
        </p:spPr>
      </p:pic>
      <p:pic>
        <p:nvPicPr>
          <p:cNvPr id="184" name="그림 183">
            <a:extLst>
              <a:ext uri="{FF2B5EF4-FFF2-40B4-BE49-F238E27FC236}">
                <a16:creationId xmlns:a16="http://schemas.microsoft.com/office/drawing/2014/main" id="{B240A846-F10E-4742-8078-549CD16186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94" b="19294"/>
          <a:stretch/>
        </p:blipFill>
        <p:spPr>
          <a:xfrm>
            <a:off x="6895521" y="1736199"/>
            <a:ext cx="3329095" cy="1533357"/>
          </a:xfrm>
          <a:prstGeom prst="rect">
            <a:avLst/>
          </a:prstGeom>
        </p:spPr>
      </p:pic>
      <p:grpSp>
        <p:nvGrpSpPr>
          <p:cNvPr id="185" name="그룹 184">
            <a:extLst>
              <a:ext uri="{FF2B5EF4-FFF2-40B4-BE49-F238E27FC236}">
                <a16:creationId xmlns:a16="http://schemas.microsoft.com/office/drawing/2014/main" id="{F0956ADE-D701-4381-89D6-C4C277CEF784}"/>
              </a:ext>
            </a:extLst>
          </p:cNvPr>
          <p:cNvGrpSpPr/>
          <p:nvPr/>
        </p:nvGrpSpPr>
        <p:grpSpPr>
          <a:xfrm>
            <a:off x="6727125" y="1607900"/>
            <a:ext cx="871407" cy="806938"/>
            <a:chOff x="5616319" y="2271871"/>
            <a:chExt cx="871407" cy="806937"/>
          </a:xfrm>
        </p:grpSpPr>
        <p:cxnSp>
          <p:nvCxnSpPr>
            <p:cNvPr id="186" name="직선 화살표 연결선 185">
              <a:extLst>
                <a:ext uri="{FF2B5EF4-FFF2-40B4-BE49-F238E27FC236}">
                  <a16:creationId xmlns:a16="http://schemas.microsoft.com/office/drawing/2014/main" id="{1340ADD0-C76C-418E-9820-F77F4B4E85A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00072" y="3001633"/>
              <a:ext cx="398515" cy="3999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직선 화살표 연결선 186">
              <a:extLst>
                <a:ext uri="{FF2B5EF4-FFF2-40B4-BE49-F238E27FC236}">
                  <a16:creationId xmlns:a16="http://schemas.microsoft.com/office/drawing/2014/main" id="{EF4681B8-0A24-4414-BFC0-B6C505950D4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94874" y="2625725"/>
              <a:ext cx="0" cy="41527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직선 화살표 연결선 187">
              <a:extLst>
                <a:ext uri="{FF2B5EF4-FFF2-40B4-BE49-F238E27FC236}">
                  <a16:creationId xmlns:a16="http://schemas.microsoft.com/office/drawing/2014/main" id="{97BD4BC6-F085-4886-AD59-896D10C6A4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96067" y="2553916"/>
              <a:ext cx="186150" cy="48994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9" name="TextBox 188">
                  <a:extLst>
                    <a:ext uri="{FF2B5EF4-FFF2-40B4-BE49-F238E27FC236}">
                      <a16:creationId xmlns:a16="http://schemas.microsoft.com/office/drawing/2014/main" id="{E7DEED96-A40B-4AB1-97CA-58AD7364594F}"/>
                    </a:ext>
                  </a:extLst>
                </p:cNvPr>
                <p:cNvSpPr txBox="1"/>
                <p:nvPr/>
              </p:nvSpPr>
              <p:spPr>
                <a:xfrm>
                  <a:off x="5616319" y="2709476"/>
                  <a:ext cx="200437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189" name="TextBox 188">
                  <a:extLst>
                    <a:ext uri="{FF2B5EF4-FFF2-40B4-BE49-F238E27FC236}">
                      <a16:creationId xmlns:a16="http://schemas.microsoft.com/office/drawing/2014/main" id="{E7DEED96-A40B-4AB1-97CA-58AD7364594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16319" y="2709476"/>
                  <a:ext cx="200437" cy="369332"/>
                </a:xfrm>
                <a:prstGeom prst="rect">
                  <a:avLst/>
                </a:prstGeom>
                <a:blipFill>
                  <a:blip r:embed="rId7"/>
                  <a:stretch>
                    <a:fillRect r="-4062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0" name="TextBox 189">
                  <a:extLst>
                    <a:ext uri="{FF2B5EF4-FFF2-40B4-BE49-F238E27FC236}">
                      <a16:creationId xmlns:a16="http://schemas.microsoft.com/office/drawing/2014/main" id="{5BFC9F53-01FF-47F7-9BEB-50250C15F8F5}"/>
                    </a:ext>
                  </a:extLst>
                </p:cNvPr>
                <p:cNvSpPr txBox="1"/>
                <p:nvPr/>
              </p:nvSpPr>
              <p:spPr>
                <a:xfrm>
                  <a:off x="5943230" y="2394798"/>
                  <a:ext cx="200437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190" name="TextBox 189">
                  <a:extLst>
                    <a:ext uri="{FF2B5EF4-FFF2-40B4-BE49-F238E27FC236}">
                      <a16:creationId xmlns:a16="http://schemas.microsoft.com/office/drawing/2014/main" id="{5BFC9F53-01FF-47F7-9BEB-50250C15F8F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43230" y="2394798"/>
                  <a:ext cx="200437" cy="369332"/>
                </a:xfrm>
                <a:prstGeom prst="rect">
                  <a:avLst/>
                </a:prstGeom>
                <a:blipFill>
                  <a:blip r:embed="rId8"/>
                  <a:stretch>
                    <a:fillRect r="-51515" b="-6557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1" name="TextBox 190">
                  <a:extLst>
                    <a:ext uri="{FF2B5EF4-FFF2-40B4-BE49-F238E27FC236}">
                      <a16:creationId xmlns:a16="http://schemas.microsoft.com/office/drawing/2014/main" id="{DE16FD56-F4BF-4F37-BCE8-48F41EAF1834}"/>
                    </a:ext>
                  </a:extLst>
                </p:cNvPr>
                <p:cNvSpPr txBox="1"/>
                <p:nvPr/>
              </p:nvSpPr>
              <p:spPr>
                <a:xfrm>
                  <a:off x="6287289" y="2271871"/>
                  <a:ext cx="200437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191" name="TextBox 190">
                  <a:extLst>
                    <a:ext uri="{FF2B5EF4-FFF2-40B4-BE49-F238E27FC236}">
                      <a16:creationId xmlns:a16="http://schemas.microsoft.com/office/drawing/2014/main" id="{DE16FD56-F4BF-4F37-BCE8-48F41EAF183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87289" y="2271871"/>
                  <a:ext cx="200437" cy="369332"/>
                </a:xfrm>
                <a:prstGeom prst="rect">
                  <a:avLst/>
                </a:prstGeom>
                <a:blipFill>
                  <a:blip r:embed="rId9"/>
                  <a:stretch>
                    <a:fillRect r="-3437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3A72602E-8F93-4758-8BAF-C68B948939A8}"/>
              </a:ext>
            </a:extLst>
          </p:cNvPr>
          <p:cNvSpPr/>
          <p:nvPr/>
        </p:nvSpPr>
        <p:spPr>
          <a:xfrm>
            <a:off x="2243395" y="4424365"/>
            <a:ext cx="1331696" cy="201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2" name="직사각형 191">
            <a:extLst>
              <a:ext uri="{FF2B5EF4-FFF2-40B4-BE49-F238E27FC236}">
                <a16:creationId xmlns:a16="http://schemas.microsoft.com/office/drawing/2014/main" id="{60754817-18C8-4BBB-9168-1E65CF2D3CAA}"/>
              </a:ext>
            </a:extLst>
          </p:cNvPr>
          <p:cNvSpPr/>
          <p:nvPr/>
        </p:nvSpPr>
        <p:spPr>
          <a:xfrm>
            <a:off x="2582719" y="4314733"/>
            <a:ext cx="484332" cy="201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3" name="직사각형 192">
            <a:extLst>
              <a:ext uri="{FF2B5EF4-FFF2-40B4-BE49-F238E27FC236}">
                <a16:creationId xmlns:a16="http://schemas.microsoft.com/office/drawing/2014/main" id="{7DD40296-4F83-464A-B60D-731FEC6291EB}"/>
              </a:ext>
            </a:extLst>
          </p:cNvPr>
          <p:cNvSpPr/>
          <p:nvPr/>
        </p:nvSpPr>
        <p:spPr>
          <a:xfrm rot="16200000">
            <a:off x="1836182" y="3011485"/>
            <a:ext cx="484332" cy="201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94" name="그림 193">
            <a:extLst>
              <a:ext uri="{FF2B5EF4-FFF2-40B4-BE49-F238E27FC236}">
                <a16:creationId xmlns:a16="http://schemas.microsoft.com/office/drawing/2014/main" id="{1ACA07C3-2BF3-4F1B-A66D-B784D9BC1C5B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7" t="28283" r="11630" b="17953"/>
          <a:stretch/>
        </p:blipFill>
        <p:spPr>
          <a:xfrm>
            <a:off x="6033226" y="3218810"/>
            <a:ext cx="2531221" cy="1418719"/>
          </a:xfrm>
          <a:prstGeom prst="rect">
            <a:avLst/>
          </a:prstGeom>
        </p:spPr>
      </p:pic>
      <p:sp>
        <p:nvSpPr>
          <p:cNvPr id="195" name="TextBox 194">
            <a:extLst>
              <a:ext uri="{FF2B5EF4-FFF2-40B4-BE49-F238E27FC236}">
                <a16:creationId xmlns:a16="http://schemas.microsoft.com/office/drawing/2014/main" id="{D9578797-D99B-473F-897B-E8CD1D66E0C1}"/>
              </a:ext>
            </a:extLst>
          </p:cNvPr>
          <p:cNvSpPr txBox="1"/>
          <p:nvPr/>
        </p:nvSpPr>
        <p:spPr>
          <a:xfrm>
            <a:off x="6842731" y="4030681"/>
            <a:ext cx="629187" cy="254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1" b="1" dirty="0"/>
              <a:t>3 cycle</a:t>
            </a:r>
            <a:endParaRPr lang="ko-KR" altLang="en-US" sz="1051" b="1" dirty="0"/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A5129CB1-79C7-42CF-866C-8D1317490AC3}"/>
              </a:ext>
            </a:extLst>
          </p:cNvPr>
          <p:cNvSpPr txBox="1"/>
          <p:nvPr/>
        </p:nvSpPr>
        <p:spPr>
          <a:xfrm>
            <a:off x="8056839" y="4153793"/>
            <a:ext cx="736759" cy="254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1" b="1" dirty="0"/>
              <a:t>4 cycle</a:t>
            </a:r>
            <a:endParaRPr lang="ko-KR" altLang="en-US" sz="1051" b="1" dirty="0"/>
          </a:p>
        </p:txBody>
      </p:sp>
      <p:sp>
        <p:nvSpPr>
          <p:cNvPr id="198" name="TextBox 197">
            <a:extLst>
              <a:ext uri="{FF2B5EF4-FFF2-40B4-BE49-F238E27FC236}">
                <a16:creationId xmlns:a16="http://schemas.microsoft.com/office/drawing/2014/main" id="{47EFF828-330C-467E-83DE-5A2E3C93EE0E}"/>
              </a:ext>
            </a:extLst>
          </p:cNvPr>
          <p:cNvSpPr txBox="1"/>
          <p:nvPr/>
        </p:nvSpPr>
        <p:spPr>
          <a:xfrm>
            <a:off x="7319228" y="3765009"/>
            <a:ext cx="899051" cy="254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1" b="1" dirty="0"/>
              <a:t>0.4117 cycle</a:t>
            </a:r>
            <a:endParaRPr lang="ko-KR" altLang="en-US" sz="1051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1" name="TextBox 200">
                <a:extLst>
                  <a:ext uri="{FF2B5EF4-FFF2-40B4-BE49-F238E27FC236}">
                    <a16:creationId xmlns:a16="http://schemas.microsoft.com/office/drawing/2014/main" id="{4E4004E5-75C9-4C96-B9E3-A920FBD2AE45}"/>
                  </a:ext>
                </a:extLst>
              </p:cNvPr>
              <p:cNvSpPr txBox="1"/>
              <p:nvPr/>
            </p:nvSpPr>
            <p:spPr>
              <a:xfrm>
                <a:off x="6667296" y="4510903"/>
                <a:ext cx="1292896" cy="261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100" b="1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100" b="1" i="1" dirty="0">
                              <a:latin typeface="Cambria Math" panose="02040503050406030204" pitchFamily="18" charset="0"/>
                            </a:rPr>
                            <m:t>𝝂</m:t>
                          </m:r>
                        </m:e>
                        <m:sub>
                          <m:r>
                            <a:rPr lang="en-US" altLang="ko-KR" sz="1100" b="1" i="1" dirty="0"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  <m:r>
                        <a:rPr lang="en-US" altLang="ko-KR" sz="1100" b="1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1100" b="1" i="1" dirty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altLang="ko-KR" sz="1100" b="1" i="1" dirty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ko-KR" sz="1100" b="1" i="1" dirty="0">
                          <a:latin typeface="Cambria Math" panose="02040503050406030204" pitchFamily="18" charset="0"/>
                        </a:rPr>
                        <m:t>𝟒𝟏𝟏𝟕</m:t>
                      </m:r>
                    </m:oMath>
                  </m:oMathPara>
                </a14:m>
                <a:endParaRPr lang="ko-KR" altLang="en-US" sz="1100" b="1" dirty="0"/>
              </a:p>
            </p:txBody>
          </p:sp>
        </mc:Choice>
        <mc:Fallback xmlns="">
          <p:sp>
            <p:nvSpPr>
              <p:cNvPr id="201" name="TextBox 200">
                <a:extLst>
                  <a:ext uri="{FF2B5EF4-FFF2-40B4-BE49-F238E27FC236}">
                    <a16:creationId xmlns:a16="http://schemas.microsoft.com/office/drawing/2014/main" id="{4E4004E5-75C9-4C96-B9E3-A920FBD2AE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7296" y="4510903"/>
                <a:ext cx="1292896" cy="2616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2" name="TextBox 201">
            <a:extLst>
              <a:ext uri="{FF2B5EF4-FFF2-40B4-BE49-F238E27FC236}">
                <a16:creationId xmlns:a16="http://schemas.microsoft.com/office/drawing/2014/main" id="{2CB23D85-63ED-4179-BB05-9AD29F4276A7}"/>
              </a:ext>
            </a:extLst>
          </p:cNvPr>
          <p:cNvSpPr txBox="1"/>
          <p:nvPr/>
        </p:nvSpPr>
        <p:spPr>
          <a:xfrm>
            <a:off x="7246234" y="3113231"/>
            <a:ext cx="593671" cy="254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51" b="1" dirty="0"/>
              <a:t>1 cycle</a:t>
            </a:r>
            <a:endParaRPr lang="ko-KR" altLang="en-US" sz="1051" b="1" dirty="0"/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id="{DD9CB31C-8EF0-41BE-A3D9-1EC724A92037}"/>
              </a:ext>
            </a:extLst>
          </p:cNvPr>
          <p:cNvSpPr txBox="1"/>
          <p:nvPr/>
        </p:nvSpPr>
        <p:spPr>
          <a:xfrm>
            <a:off x="6427017" y="3716668"/>
            <a:ext cx="593671" cy="254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51" b="1" dirty="0"/>
              <a:t>2 cycle</a:t>
            </a:r>
            <a:endParaRPr lang="ko-KR" altLang="en-US" sz="1051" b="1" dirty="0"/>
          </a:p>
        </p:txBody>
      </p:sp>
      <p:pic>
        <p:nvPicPr>
          <p:cNvPr id="197" name="그림 196">
            <a:extLst>
              <a:ext uri="{FF2B5EF4-FFF2-40B4-BE49-F238E27FC236}">
                <a16:creationId xmlns:a16="http://schemas.microsoft.com/office/drawing/2014/main" id="{4B4C2AE9-83AC-4C74-85F2-F4D64495CD37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61" t="29367" r="11583" b="21590"/>
          <a:stretch/>
        </p:blipFill>
        <p:spPr>
          <a:xfrm>
            <a:off x="8513774" y="3214016"/>
            <a:ext cx="2647765" cy="13010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9" name="TextBox 198">
                <a:extLst>
                  <a:ext uri="{FF2B5EF4-FFF2-40B4-BE49-F238E27FC236}">
                    <a16:creationId xmlns:a16="http://schemas.microsoft.com/office/drawing/2014/main" id="{30ED98ED-AD7B-45A5-A832-15B6BD6BA814}"/>
                  </a:ext>
                </a:extLst>
              </p:cNvPr>
              <p:cNvSpPr txBox="1"/>
              <p:nvPr/>
            </p:nvSpPr>
            <p:spPr>
              <a:xfrm>
                <a:off x="9008574" y="4510904"/>
                <a:ext cx="1860479" cy="261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100" b="1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100" b="1" i="1" dirty="0">
                              <a:latin typeface="Cambria Math" panose="02040503050406030204" pitchFamily="18" charset="0"/>
                            </a:rPr>
                            <m:t>𝝂</m:t>
                          </m:r>
                        </m:e>
                        <m:sub>
                          <m:r>
                            <a:rPr lang="en-US" altLang="ko-KR" sz="1100" b="1" i="1" dirty="0"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  <m:r>
                        <a:rPr lang="en-US" altLang="ko-KR" sz="1100" b="1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1100" b="1" i="1" dirty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altLang="ko-KR" sz="1100" b="1" i="1" dirty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ko-KR" sz="1100" b="1" i="1" dirty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ko-KR" altLang="en-US" sz="1100" b="1" dirty="0"/>
              </a:p>
            </p:txBody>
          </p:sp>
        </mc:Choice>
        <mc:Fallback xmlns="">
          <p:sp>
            <p:nvSpPr>
              <p:cNvPr id="199" name="TextBox 198">
                <a:extLst>
                  <a:ext uri="{FF2B5EF4-FFF2-40B4-BE49-F238E27FC236}">
                    <a16:creationId xmlns:a16="http://schemas.microsoft.com/office/drawing/2014/main" id="{30ED98ED-AD7B-45A5-A832-15B6BD6BA8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8574" y="4510904"/>
                <a:ext cx="1860479" cy="2616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0" name="TextBox 199">
            <a:extLst>
              <a:ext uri="{FF2B5EF4-FFF2-40B4-BE49-F238E27FC236}">
                <a16:creationId xmlns:a16="http://schemas.microsoft.com/office/drawing/2014/main" id="{221BED01-19FE-4029-9A54-81ECF75052DF}"/>
              </a:ext>
            </a:extLst>
          </p:cNvPr>
          <p:cNvSpPr txBox="1"/>
          <p:nvPr/>
        </p:nvSpPr>
        <p:spPr>
          <a:xfrm>
            <a:off x="11025630" y="3733727"/>
            <a:ext cx="567433" cy="254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1" b="1" dirty="0"/>
              <a:t>4 cycle</a:t>
            </a:r>
            <a:endParaRPr lang="ko-KR" altLang="en-US" sz="1051" b="1" dirty="0"/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id="{2CE294CB-BE17-4882-93F5-A6173E6220E1}"/>
              </a:ext>
            </a:extLst>
          </p:cNvPr>
          <p:cNvSpPr txBox="1"/>
          <p:nvPr/>
        </p:nvSpPr>
        <p:spPr>
          <a:xfrm>
            <a:off x="9493831" y="3113226"/>
            <a:ext cx="736759" cy="254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51" b="1" dirty="0"/>
              <a:t>1 cycle</a:t>
            </a:r>
            <a:endParaRPr lang="ko-KR" altLang="en-US" sz="1051" b="1" dirty="0"/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id="{DF11FCEE-438E-4747-881B-B3A09BB62178}"/>
              </a:ext>
            </a:extLst>
          </p:cNvPr>
          <p:cNvSpPr txBox="1"/>
          <p:nvPr/>
        </p:nvSpPr>
        <p:spPr>
          <a:xfrm>
            <a:off x="9041362" y="3727254"/>
            <a:ext cx="736759" cy="254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1" b="1" dirty="0"/>
              <a:t>2 cycle</a:t>
            </a:r>
            <a:endParaRPr lang="ko-KR" altLang="en-US" sz="1051" b="1" dirty="0"/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07800022-03FE-4535-AE2C-190579392245}"/>
              </a:ext>
            </a:extLst>
          </p:cNvPr>
          <p:cNvSpPr txBox="1"/>
          <p:nvPr/>
        </p:nvSpPr>
        <p:spPr>
          <a:xfrm>
            <a:off x="9614605" y="3967165"/>
            <a:ext cx="736759" cy="254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1" b="1" dirty="0"/>
              <a:t>3 cycle</a:t>
            </a:r>
            <a:endParaRPr lang="ko-KR" altLang="en-US" sz="1051" b="1" dirty="0"/>
          </a:p>
        </p:txBody>
      </p:sp>
      <p:cxnSp>
        <p:nvCxnSpPr>
          <p:cNvPr id="223" name="직선 연결선 222">
            <a:extLst>
              <a:ext uri="{FF2B5EF4-FFF2-40B4-BE49-F238E27FC236}">
                <a16:creationId xmlns:a16="http://schemas.microsoft.com/office/drawing/2014/main" id="{07C81C60-FA3E-47E3-A9FA-9A8284673B46}"/>
              </a:ext>
            </a:extLst>
          </p:cNvPr>
          <p:cNvCxnSpPr/>
          <p:nvPr/>
        </p:nvCxnSpPr>
        <p:spPr>
          <a:xfrm>
            <a:off x="3313157" y="1538211"/>
            <a:ext cx="261937" cy="0"/>
          </a:xfrm>
          <a:prstGeom prst="line">
            <a:avLst/>
          </a:prstGeom>
          <a:ln w="57150">
            <a:solidFill>
              <a:srgbClr val="76FF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4" name="TextBox 223">
            <a:extLst>
              <a:ext uri="{FF2B5EF4-FFF2-40B4-BE49-F238E27FC236}">
                <a16:creationId xmlns:a16="http://schemas.microsoft.com/office/drawing/2014/main" id="{F93AD863-091C-49BA-9E69-5F802AC45641}"/>
              </a:ext>
            </a:extLst>
          </p:cNvPr>
          <p:cNvSpPr txBox="1"/>
          <p:nvPr/>
        </p:nvSpPr>
        <p:spPr>
          <a:xfrm>
            <a:off x="3629218" y="1411253"/>
            <a:ext cx="91605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err="1"/>
              <a:t>Sextupole</a:t>
            </a:r>
            <a:endParaRPr lang="ko-KR" altLang="en-US" sz="1200" dirty="0"/>
          </a:p>
        </p:txBody>
      </p:sp>
      <p:cxnSp>
        <p:nvCxnSpPr>
          <p:cNvPr id="226" name="직선 연결선 225">
            <a:extLst>
              <a:ext uri="{FF2B5EF4-FFF2-40B4-BE49-F238E27FC236}">
                <a16:creationId xmlns:a16="http://schemas.microsoft.com/office/drawing/2014/main" id="{B03DEB50-F50A-4682-B389-B033C4DD881C}"/>
              </a:ext>
            </a:extLst>
          </p:cNvPr>
          <p:cNvCxnSpPr/>
          <p:nvPr/>
        </p:nvCxnSpPr>
        <p:spPr>
          <a:xfrm>
            <a:off x="2582719" y="1771651"/>
            <a:ext cx="449096" cy="0"/>
          </a:xfrm>
          <a:prstGeom prst="line">
            <a:avLst/>
          </a:prstGeom>
          <a:ln w="1905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직선 연결선 226">
            <a:extLst>
              <a:ext uri="{FF2B5EF4-FFF2-40B4-BE49-F238E27FC236}">
                <a16:creationId xmlns:a16="http://schemas.microsoft.com/office/drawing/2014/main" id="{42DA4793-7160-4290-A1B6-ABB950DE1E35}"/>
              </a:ext>
            </a:extLst>
          </p:cNvPr>
          <p:cNvCxnSpPr/>
          <p:nvPr/>
        </p:nvCxnSpPr>
        <p:spPr>
          <a:xfrm>
            <a:off x="2582719" y="1771651"/>
            <a:ext cx="449096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8" name="그룹 227">
            <a:extLst>
              <a:ext uri="{FF2B5EF4-FFF2-40B4-BE49-F238E27FC236}">
                <a16:creationId xmlns:a16="http://schemas.microsoft.com/office/drawing/2014/main" id="{A5743F0F-7ADA-40D3-9CE0-969290C0343D}"/>
              </a:ext>
            </a:extLst>
          </p:cNvPr>
          <p:cNvGrpSpPr/>
          <p:nvPr/>
        </p:nvGrpSpPr>
        <p:grpSpPr>
          <a:xfrm rot="18900000">
            <a:off x="1810759" y="2081174"/>
            <a:ext cx="244255" cy="103932"/>
            <a:chOff x="2094860" y="1924051"/>
            <a:chExt cx="449096" cy="0"/>
          </a:xfrm>
        </p:grpSpPr>
        <p:cxnSp>
          <p:nvCxnSpPr>
            <p:cNvPr id="229" name="직선 연결선 228">
              <a:extLst>
                <a:ext uri="{FF2B5EF4-FFF2-40B4-BE49-F238E27FC236}">
                  <a16:creationId xmlns:a16="http://schemas.microsoft.com/office/drawing/2014/main" id="{FBDFAE57-C065-4980-96D3-B328230720D9}"/>
                </a:ext>
              </a:extLst>
            </p:cNvPr>
            <p:cNvCxnSpPr/>
            <p:nvPr/>
          </p:nvCxnSpPr>
          <p:spPr>
            <a:xfrm>
              <a:off x="2094860" y="1924051"/>
              <a:ext cx="449096" cy="0"/>
            </a:xfrm>
            <a:prstGeom prst="line">
              <a:avLst/>
            </a:prstGeom>
            <a:ln w="19050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직선 연결선 229">
              <a:extLst>
                <a:ext uri="{FF2B5EF4-FFF2-40B4-BE49-F238E27FC236}">
                  <a16:creationId xmlns:a16="http://schemas.microsoft.com/office/drawing/2014/main" id="{295E91E8-92E8-47AD-A68D-0EFE0AD3D29A}"/>
                </a:ext>
              </a:extLst>
            </p:cNvPr>
            <p:cNvCxnSpPr/>
            <p:nvPr/>
          </p:nvCxnSpPr>
          <p:spPr>
            <a:xfrm>
              <a:off x="2094860" y="1924051"/>
              <a:ext cx="449096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1" name="직선 연결선 230">
            <a:extLst>
              <a:ext uri="{FF2B5EF4-FFF2-40B4-BE49-F238E27FC236}">
                <a16:creationId xmlns:a16="http://schemas.microsoft.com/office/drawing/2014/main" id="{5282F5C0-2683-4928-AF1F-560CD3894D79}"/>
              </a:ext>
            </a:extLst>
          </p:cNvPr>
          <p:cNvCxnSpPr/>
          <p:nvPr/>
        </p:nvCxnSpPr>
        <p:spPr>
          <a:xfrm>
            <a:off x="2582719" y="4246380"/>
            <a:ext cx="449096" cy="0"/>
          </a:xfrm>
          <a:prstGeom prst="line">
            <a:avLst/>
          </a:prstGeom>
          <a:ln w="1905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직선 연결선 231">
            <a:extLst>
              <a:ext uri="{FF2B5EF4-FFF2-40B4-BE49-F238E27FC236}">
                <a16:creationId xmlns:a16="http://schemas.microsoft.com/office/drawing/2014/main" id="{47B1F49D-D891-4EC3-ABBF-EEB8E2FE08EE}"/>
              </a:ext>
            </a:extLst>
          </p:cNvPr>
          <p:cNvCxnSpPr/>
          <p:nvPr/>
        </p:nvCxnSpPr>
        <p:spPr>
          <a:xfrm>
            <a:off x="2582719" y="4246380"/>
            <a:ext cx="449096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3" name="그룹 232">
            <a:extLst>
              <a:ext uri="{FF2B5EF4-FFF2-40B4-BE49-F238E27FC236}">
                <a16:creationId xmlns:a16="http://schemas.microsoft.com/office/drawing/2014/main" id="{44501BC7-B6D1-4F41-8EAC-CD838768D71D}"/>
              </a:ext>
            </a:extLst>
          </p:cNvPr>
          <p:cNvGrpSpPr/>
          <p:nvPr/>
        </p:nvGrpSpPr>
        <p:grpSpPr>
          <a:xfrm rot="18900000">
            <a:off x="3634169" y="3906433"/>
            <a:ext cx="244255" cy="103932"/>
            <a:chOff x="2094860" y="1924051"/>
            <a:chExt cx="449096" cy="0"/>
          </a:xfrm>
        </p:grpSpPr>
        <p:cxnSp>
          <p:nvCxnSpPr>
            <p:cNvPr id="234" name="직선 연결선 233">
              <a:extLst>
                <a:ext uri="{FF2B5EF4-FFF2-40B4-BE49-F238E27FC236}">
                  <a16:creationId xmlns:a16="http://schemas.microsoft.com/office/drawing/2014/main" id="{26A64A74-88A3-47F5-A7EB-B33D012CC555}"/>
                </a:ext>
              </a:extLst>
            </p:cNvPr>
            <p:cNvCxnSpPr/>
            <p:nvPr/>
          </p:nvCxnSpPr>
          <p:spPr>
            <a:xfrm>
              <a:off x="2094860" y="1924051"/>
              <a:ext cx="449096" cy="0"/>
            </a:xfrm>
            <a:prstGeom prst="line">
              <a:avLst/>
            </a:prstGeom>
            <a:ln w="19050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직선 연결선 234">
              <a:extLst>
                <a:ext uri="{FF2B5EF4-FFF2-40B4-BE49-F238E27FC236}">
                  <a16:creationId xmlns:a16="http://schemas.microsoft.com/office/drawing/2014/main" id="{F5C62EB5-986B-45A6-AE42-593B2D3AE085}"/>
                </a:ext>
              </a:extLst>
            </p:cNvPr>
            <p:cNvCxnSpPr/>
            <p:nvPr/>
          </p:nvCxnSpPr>
          <p:spPr>
            <a:xfrm>
              <a:off x="2094860" y="1924051"/>
              <a:ext cx="449096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6" name="직선 연결선 235">
            <a:extLst>
              <a:ext uri="{FF2B5EF4-FFF2-40B4-BE49-F238E27FC236}">
                <a16:creationId xmlns:a16="http://schemas.microsoft.com/office/drawing/2014/main" id="{C2552AC4-6529-44CD-BD49-876F9C9C1247}"/>
              </a:ext>
            </a:extLst>
          </p:cNvPr>
          <p:cNvCxnSpPr>
            <a:cxnSpLocks/>
          </p:cNvCxnSpPr>
          <p:nvPr/>
        </p:nvCxnSpPr>
        <p:spPr>
          <a:xfrm rot="16200000">
            <a:off x="1340444" y="3011485"/>
            <a:ext cx="449096" cy="0"/>
          </a:xfrm>
          <a:prstGeom prst="line">
            <a:avLst/>
          </a:prstGeom>
          <a:ln w="1905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직선 연결선 236">
            <a:extLst>
              <a:ext uri="{FF2B5EF4-FFF2-40B4-BE49-F238E27FC236}">
                <a16:creationId xmlns:a16="http://schemas.microsoft.com/office/drawing/2014/main" id="{156FFBAF-FE33-43A1-878A-6D3E478A350A}"/>
              </a:ext>
            </a:extLst>
          </p:cNvPr>
          <p:cNvCxnSpPr>
            <a:cxnSpLocks/>
          </p:cNvCxnSpPr>
          <p:nvPr/>
        </p:nvCxnSpPr>
        <p:spPr>
          <a:xfrm rot="16200000">
            <a:off x="1340444" y="3011485"/>
            <a:ext cx="449096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직선 연결선 237">
            <a:extLst>
              <a:ext uri="{FF2B5EF4-FFF2-40B4-BE49-F238E27FC236}">
                <a16:creationId xmlns:a16="http://schemas.microsoft.com/office/drawing/2014/main" id="{B93FC226-2942-43C6-8235-F9F1EDA97E8B}"/>
              </a:ext>
            </a:extLst>
          </p:cNvPr>
          <p:cNvCxnSpPr>
            <a:cxnSpLocks/>
          </p:cNvCxnSpPr>
          <p:nvPr/>
        </p:nvCxnSpPr>
        <p:spPr>
          <a:xfrm rot="16200000">
            <a:off x="3819611" y="3011485"/>
            <a:ext cx="449096" cy="0"/>
          </a:xfrm>
          <a:prstGeom prst="line">
            <a:avLst/>
          </a:prstGeom>
          <a:ln w="1905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직선 연결선 238">
            <a:extLst>
              <a:ext uri="{FF2B5EF4-FFF2-40B4-BE49-F238E27FC236}">
                <a16:creationId xmlns:a16="http://schemas.microsoft.com/office/drawing/2014/main" id="{3983B25E-0981-49FD-B850-C403DA6E7EFA}"/>
              </a:ext>
            </a:extLst>
          </p:cNvPr>
          <p:cNvCxnSpPr>
            <a:cxnSpLocks/>
          </p:cNvCxnSpPr>
          <p:nvPr/>
        </p:nvCxnSpPr>
        <p:spPr>
          <a:xfrm rot="16200000">
            <a:off x="3819611" y="3011485"/>
            <a:ext cx="449096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0" name="그룹 239">
            <a:extLst>
              <a:ext uri="{FF2B5EF4-FFF2-40B4-BE49-F238E27FC236}">
                <a16:creationId xmlns:a16="http://schemas.microsoft.com/office/drawing/2014/main" id="{6E1B4EB9-7FA4-49D0-87C3-F26649438A2C}"/>
              </a:ext>
            </a:extLst>
          </p:cNvPr>
          <p:cNvGrpSpPr/>
          <p:nvPr/>
        </p:nvGrpSpPr>
        <p:grpSpPr>
          <a:xfrm rot="13500000">
            <a:off x="3633287" y="2005786"/>
            <a:ext cx="244255" cy="103932"/>
            <a:chOff x="2094860" y="1924051"/>
            <a:chExt cx="449096" cy="0"/>
          </a:xfrm>
        </p:grpSpPr>
        <p:cxnSp>
          <p:nvCxnSpPr>
            <p:cNvPr id="241" name="직선 연결선 240">
              <a:extLst>
                <a:ext uri="{FF2B5EF4-FFF2-40B4-BE49-F238E27FC236}">
                  <a16:creationId xmlns:a16="http://schemas.microsoft.com/office/drawing/2014/main" id="{418938EE-2370-44D1-91DD-1C5370E893A3}"/>
                </a:ext>
              </a:extLst>
            </p:cNvPr>
            <p:cNvCxnSpPr/>
            <p:nvPr/>
          </p:nvCxnSpPr>
          <p:spPr>
            <a:xfrm>
              <a:off x="2094860" y="1924051"/>
              <a:ext cx="449096" cy="0"/>
            </a:xfrm>
            <a:prstGeom prst="line">
              <a:avLst/>
            </a:prstGeom>
            <a:ln w="19050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직선 연결선 241">
              <a:extLst>
                <a:ext uri="{FF2B5EF4-FFF2-40B4-BE49-F238E27FC236}">
                  <a16:creationId xmlns:a16="http://schemas.microsoft.com/office/drawing/2014/main" id="{356485B8-3D86-46E3-B97A-CBC7B20A77C3}"/>
                </a:ext>
              </a:extLst>
            </p:cNvPr>
            <p:cNvCxnSpPr/>
            <p:nvPr/>
          </p:nvCxnSpPr>
          <p:spPr>
            <a:xfrm>
              <a:off x="2094860" y="1924051"/>
              <a:ext cx="449096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3" name="그룹 242">
            <a:extLst>
              <a:ext uri="{FF2B5EF4-FFF2-40B4-BE49-F238E27FC236}">
                <a16:creationId xmlns:a16="http://schemas.microsoft.com/office/drawing/2014/main" id="{AC21ECF3-804B-4C16-82B3-4919F050C629}"/>
              </a:ext>
            </a:extLst>
          </p:cNvPr>
          <p:cNvGrpSpPr/>
          <p:nvPr/>
        </p:nvGrpSpPr>
        <p:grpSpPr>
          <a:xfrm rot="13500000">
            <a:off x="1809415" y="3835194"/>
            <a:ext cx="244255" cy="103932"/>
            <a:chOff x="2094860" y="1924051"/>
            <a:chExt cx="449096" cy="0"/>
          </a:xfrm>
        </p:grpSpPr>
        <p:cxnSp>
          <p:nvCxnSpPr>
            <p:cNvPr id="244" name="직선 연결선 243">
              <a:extLst>
                <a:ext uri="{FF2B5EF4-FFF2-40B4-BE49-F238E27FC236}">
                  <a16:creationId xmlns:a16="http://schemas.microsoft.com/office/drawing/2014/main" id="{CAE5311C-E6B7-44C0-A935-1657EEA9273E}"/>
                </a:ext>
              </a:extLst>
            </p:cNvPr>
            <p:cNvCxnSpPr/>
            <p:nvPr/>
          </p:nvCxnSpPr>
          <p:spPr>
            <a:xfrm>
              <a:off x="2094860" y="1924051"/>
              <a:ext cx="449096" cy="0"/>
            </a:xfrm>
            <a:prstGeom prst="line">
              <a:avLst/>
            </a:prstGeom>
            <a:ln w="19050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직선 연결선 244">
              <a:extLst>
                <a:ext uri="{FF2B5EF4-FFF2-40B4-BE49-F238E27FC236}">
                  <a16:creationId xmlns:a16="http://schemas.microsoft.com/office/drawing/2014/main" id="{B20E61FC-D20E-425A-8FAD-CBEA5BE5CF8F}"/>
                </a:ext>
              </a:extLst>
            </p:cNvPr>
            <p:cNvCxnSpPr/>
            <p:nvPr/>
          </p:nvCxnSpPr>
          <p:spPr>
            <a:xfrm>
              <a:off x="2094860" y="1924051"/>
              <a:ext cx="449096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69664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6F5B837-565E-4465-A866-7F2FBD3B0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Tune (Mathematics)</a:t>
            </a:r>
            <a:endParaRPr lang="ko-KR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FC17A55A-6D2A-4393-9D86-D216BFB8B04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ko-KR" dirty="0"/>
                  <a:t>When </a:t>
                </a:r>
                <a:r>
                  <a:rPr lang="en-US" altLang="ko-KR" dirty="0" err="1"/>
                  <a:t>sextupoles</a:t>
                </a:r>
                <a:r>
                  <a:rPr lang="en-US" altLang="ko-KR" dirty="0"/>
                  <a:t> are absent, the tune is defined as follows: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d>
                                <m:d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</m:d>
                            </m:den>
                          </m:f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nary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altLang="ko-KR" dirty="0"/>
              </a:p>
              <a:p>
                <a:pPr marL="0" indent="0">
                  <a:buNone/>
                </a:pPr>
                <a:endParaRPr lang="ko-KR" altLang="en-US" dirty="0"/>
              </a:p>
            </p:txBody>
          </p:sp>
        </mc:Choice>
        <mc:Fallback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FC17A55A-6D2A-4393-9D86-D216BFB8B0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94" t="-205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C76EE83-4583-4768-8C88-8E80445FE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750C3-D76B-4604-A3D8-DFEAF51D5208}" type="slidenum">
              <a:rPr lang="ko-KR" altLang="en-US" smtClean="0"/>
              <a:pPr/>
              <a:t>5</a:t>
            </a:fld>
            <a:endParaRPr lang="ko-KR" altLang="en-US" dirty="0"/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57F78DC3-069A-4ECC-B5E0-D767415BEB5D}"/>
              </a:ext>
            </a:extLst>
          </p:cNvPr>
          <p:cNvGrpSpPr/>
          <p:nvPr/>
        </p:nvGrpSpPr>
        <p:grpSpPr>
          <a:xfrm>
            <a:off x="2335277" y="2636276"/>
            <a:ext cx="7521446" cy="3765994"/>
            <a:chOff x="1435741" y="1957959"/>
            <a:chExt cx="8876181" cy="4444311"/>
          </a:xfrm>
        </p:grpSpPr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ABDD0558-E49F-4121-AFCF-1019B2498E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5741" y="1957960"/>
              <a:ext cx="2908516" cy="2180555"/>
            </a:xfrm>
            <a:prstGeom prst="rect">
              <a:avLst/>
            </a:prstGeom>
          </p:spPr>
        </p:pic>
        <p:pic>
          <p:nvPicPr>
            <p:cNvPr id="6" name="그림 5">
              <a:extLst>
                <a:ext uri="{FF2B5EF4-FFF2-40B4-BE49-F238E27FC236}">
                  <a16:creationId xmlns:a16="http://schemas.microsoft.com/office/drawing/2014/main" id="{712ECC46-6333-4E27-8301-4E3C26E75A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9573" y="1957960"/>
              <a:ext cx="2908516" cy="2180555"/>
            </a:xfrm>
            <a:prstGeom prst="rect">
              <a:avLst/>
            </a:prstGeom>
          </p:spPr>
        </p:pic>
        <p:pic>
          <p:nvPicPr>
            <p:cNvPr id="7" name="그림 6">
              <a:extLst>
                <a:ext uri="{FF2B5EF4-FFF2-40B4-BE49-F238E27FC236}">
                  <a16:creationId xmlns:a16="http://schemas.microsoft.com/office/drawing/2014/main" id="{33E18F02-0326-4547-AA14-3BFC7C22CA9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3406" y="1957959"/>
              <a:ext cx="2908516" cy="2180555"/>
            </a:xfrm>
            <a:prstGeom prst="rect">
              <a:avLst/>
            </a:prstGeom>
          </p:spPr>
        </p:pic>
        <p:pic>
          <p:nvPicPr>
            <p:cNvPr id="8" name="그림 7">
              <a:extLst>
                <a:ext uri="{FF2B5EF4-FFF2-40B4-BE49-F238E27FC236}">
                  <a16:creationId xmlns:a16="http://schemas.microsoft.com/office/drawing/2014/main" id="{9D6C42C8-35C5-47E9-A6AF-1000EF4B4E6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5741" y="4221715"/>
              <a:ext cx="2908516" cy="2180555"/>
            </a:xfrm>
            <a:prstGeom prst="rect">
              <a:avLst/>
            </a:prstGeom>
          </p:spPr>
        </p:pic>
        <p:pic>
          <p:nvPicPr>
            <p:cNvPr id="9" name="그림 8">
              <a:extLst>
                <a:ext uri="{FF2B5EF4-FFF2-40B4-BE49-F238E27FC236}">
                  <a16:creationId xmlns:a16="http://schemas.microsoft.com/office/drawing/2014/main" id="{8BA003EF-C69B-4083-9119-5B8C82B2322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9573" y="4221715"/>
              <a:ext cx="2908516" cy="2180555"/>
            </a:xfrm>
            <a:prstGeom prst="rect">
              <a:avLst/>
            </a:prstGeom>
          </p:spPr>
        </p:pic>
        <p:pic>
          <p:nvPicPr>
            <p:cNvPr id="10" name="그림 9">
              <a:extLst>
                <a:ext uri="{FF2B5EF4-FFF2-40B4-BE49-F238E27FC236}">
                  <a16:creationId xmlns:a16="http://schemas.microsoft.com/office/drawing/2014/main" id="{3DE7B085-CED3-40FC-97E5-351DDFC9E4C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3406" y="4221714"/>
              <a:ext cx="2908516" cy="21805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08830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2DC22E8-44E7-4E1D-989C-F58216668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Tune Shift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64EDBD0A-DA9F-4868-BF4E-F5DC8EBAB19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71350" y="1969431"/>
                <a:ext cx="8276453" cy="1195166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altLang="ko-KR" dirty="0"/>
              </a:p>
            </p:txBody>
          </p:sp>
        </mc:Choice>
        <mc:Fallback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64EDBD0A-DA9F-4868-BF4E-F5DC8EBAB1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1350" y="1969431"/>
                <a:ext cx="8276453" cy="1195166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16C0CAD-2901-4839-88E8-C7497E9FC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750C3-D76B-4604-A3D8-DFEAF51D5208}" type="slidenum">
              <a:rPr lang="ko-KR" altLang="en-US" smtClean="0"/>
              <a:t>6</a:t>
            </a:fld>
            <a:endParaRPr lang="ko-KR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9B98486-01F3-4162-B128-3D7CDBA25D29}"/>
                  </a:ext>
                </a:extLst>
              </p:cNvPr>
              <p:cNvSpPr txBox="1"/>
              <p:nvPr/>
            </p:nvSpPr>
            <p:spPr>
              <a:xfrm>
                <a:off x="6371312" y="1944786"/>
                <a:ext cx="5040650" cy="17045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ko-KR" dirty="0"/>
                  <a:t>initial tune, </a:t>
                </a:r>
                <a:br>
                  <a:rPr lang="en-US" altLang="ko-KR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ko-KR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ko-KR" dirty="0"/>
                  <a:t>Effective Nonlinear Spring Constant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ko-KR" b="0" dirty="0"/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ko-KR" dirty="0"/>
                  <a:t>Initial Oscillation Amplitude</a:t>
                </a:r>
                <a:br>
                  <a:rPr lang="en-US" altLang="ko-KR" dirty="0"/>
                </a:br>
                <a:endParaRPr lang="en-US" altLang="ko-KR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9B98486-01F3-4162-B128-3D7CDBA25D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1312" y="1944786"/>
                <a:ext cx="5040650" cy="1704569"/>
              </a:xfrm>
              <a:prstGeom prst="rect">
                <a:avLst/>
              </a:prstGeom>
              <a:blipFill>
                <a:blip r:embed="rId3"/>
                <a:stretch>
                  <a:fillRect l="-72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그룹 8">
            <a:extLst>
              <a:ext uri="{FF2B5EF4-FFF2-40B4-BE49-F238E27FC236}">
                <a16:creationId xmlns:a16="http://schemas.microsoft.com/office/drawing/2014/main" id="{B6A2B302-C575-4040-A46C-2C71850BB216}"/>
              </a:ext>
            </a:extLst>
          </p:cNvPr>
          <p:cNvGrpSpPr/>
          <p:nvPr/>
        </p:nvGrpSpPr>
        <p:grpSpPr>
          <a:xfrm>
            <a:off x="763502" y="4550108"/>
            <a:ext cx="3893361" cy="1865746"/>
            <a:chOff x="6355539" y="3570782"/>
            <a:chExt cx="5175583" cy="2480203"/>
          </a:xfrm>
        </p:grpSpPr>
        <p:pic>
          <p:nvPicPr>
            <p:cNvPr id="4098" name="Picture 2" descr="Figure 3">
              <a:extLst>
                <a:ext uri="{FF2B5EF4-FFF2-40B4-BE49-F238E27FC236}">
                  <a16:creationId xmlns:a16="http://schemas.microsoft.com/office/drawing/2014/main" id="{795497B2-66B7-4CC5-B34D-2131105C2BD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883" t="52324"/>
            <a:stretch/>
          </p:blipFill>
          <p:spPr bwMode="auto">
            <a:xfrm>
              <a:off x="6355539" y="3570782"/>
              <a:ext cx="2443069" cy="2480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2" name="Picture 6" descr="Phys. Rev. Accel. Beams 20, 064001 (2017) - Higher-order formulas of  amplitude-dependent tune shift caused by a sextupole magnetic field  distribution">
              <a:extLst>
                <a:ext uri="{FF2B5EF4-FFF2-40B4-BE49-F238E27FC236}">
                  <a16:creationId xmlns:a16="http://schemas.microsoft.com/office/drawing/2014/main" id="{E0D1FD0B-D56E-404D-BB3A-595935A819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88302" y="3570782"/>
              <a:ext cx="2642820" cy="24631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그룹 5">
            <a:extLst>
              <a:ext uri="{FF2B5EF4-FFF2-40B4-BE49-F238E27FC236}">
                <a16:creationId xmlns:a16="http://schemas.microsoft.com/office/drawing/2014/main" id="{07D39D9A-934C-4650-8659-3A4AB2771AA7}"/>
              </a:ext>
            </a:extLst>
          </p:cNvPr>
          <p:cNvGrpSpPr/>
          <p:nvPr/>
        </p:nvGrpSpPr>
        <p:grpSpPr>
          <a:xfrm>
            <a:off x="124466" y="2530065"/>
            <a:ext cx="5171434" cy="1986616"/>
            <a:chOff x="75305" y="3954815"/>
            <a:chExt cx="6100112" cy="2343369"/>
          </a:xfrm>
        </p:grpSpPr>
        <p:pic>
          <p:nvPicPr>
            <p:cNvPr id="20" name="Picture 2" descr="Weakly nonlinear analysis on synchronization and oscillation quenching of  coupled mechanical oscillators | Scientific Reports">
              <a:extLst>
                <a:ext uri="{FF2B5EF4-FFF2-40B4-BE49-F238E27FC236}">
                  <a16:creationId xmlns:a16="http://schemas.microsoft.com/office/drawing/2014/main" id="{7B72CD62-F788-40C9-B7E6-F60D309EC7E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16" r="56452" b="58842"/>
            <a:stretch/>
          </p:blipFill>
          <p:spPr bwMode="auto">
            <a:xfrm>
              <a:off x="75305" y="3954815"/>
              <a:ext cx="6100112" cy="1974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CB015B3D-BE3D-4BB2-BFD1-026D64D8740C}"/>
                    </a:ext>
                  </a:extLst>
                </p:cNvPr>
                <p:cNvSpPr txBox="1"/>
                <p:nvPr/>
              </p:nvSpPr>
              <p:spPr>
                <a:xfrm>
                  <a:off x="1260474" y="4463847"/>
                  <a:ext cx="1395336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∝</m:t>
                        </m:r>
                        <m:sSup>
                          <m:sSupPr>
                            <m:ctrlP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ko-KR" altLang="en-US" sz="2400" dirty="0"/>
                </a:p>
              </p:txBody>
            </p:sp>
          </mc:Choice>
          <mc:Fallback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CB015B3D-BE3D-4BB2-BFD1-026D64D8740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0474" y="4463847"/>
                  <a:ext cx="1395336" cy="369332"/>
                </a:xfrm>
                <a:prstGeom prst="rect">
                  <a:avLst/>
                </a:prstGeom>
                <a:blipFill>
                  <a:blip r:embed="rId7"/>
                  <a:stretch>
                    <a:fillRect b="-27451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E3E534EE-8924-43DD-9F13-6198A03A2DF6}"/>
                    </a:ext>
                  </a:extLst>
                </p:cNvPr>
                <p:cNvSpPr txBox="1"/>
                <p:nvPr/>
              </p:nvSpPr>
              <p:spPr>
                <a:xfrm>
                  <a:off x="4896464" y="3954815"/>
                  <a:ext cx="1199536" cy="435656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∝</m:t>
                        </m:r>
                        <m:sSup>
                          <m:sSupPr>
                            <m:ctrlP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oMath>
                    </m:oMathPara>
                  </a14:m>
                  <a:endParaRPr lang="ko-KR" altLang="en-US" sz="2400" dirty="0"/>
                </a:p>
              </p:txBody>
            </p:sp>
          </mc:Choice>
          <mc:Fallback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E3E534EE-8924-43DD-9F13-6198A03A2DF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96464" y="3954815"/>
                  <a:ext cx="1199536" cy="435656"/>
                </a:xfrm>
                <a:prstGeom prst="rect">
                  <a:avLst/>
                </a:prstGeom>
                <a:blipFill>
                  <a:blip r:embed="rId8"/>
                  <a:stretch>
                    <a:fillRect l="-5988" r="-1198" b="-8197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5" name="Picture 2" descr="Weakly nonlinear analysis on synchronization and oscillation quenching of  coupled mechanical oscillators | Scientific Reports">
              <a:extLst>
                <a:ext uri="{FF2B5EF4-FFF2-40B4-BE49-F238E27FC236}">
                  <a16:creationId xmlns:a16="http://schemas.microsoft.com/office/drawing/2014/main" id="{BDBAB37E-3EDA-4DEF-AD03-48C362CE781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763" t="19119" r="57746" b="63455"/>
            <a:stretch/>
          </p:blipFill>
          <p:spPr bwMode="auto">
            <a:xfrm>
              <a:off x="4776819" y="4441216"/>
              <a:ext cx="1163521" cy="7569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" descr="Weakly nonlinear analysis on synchronization and oscillation quenching of  coupled mechanical oscillators | Scientific Reports">
              <a:extLst>
                <a:ext uri="{FF2B5EF4-FFF2-40B4-BE49-F238E27FC236}">
                  <a16:creationId xmlns:a16="http://schemas.microsoft.com/office/drawing/2014/main" id="{B19E638A-2D68-4FF4-98F0-A7686B7D41C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763" t="19119" r="57746" b="63455"/>
            <a:stretch/>
          </p:blipFill>
          <p:spPr bwMode="auto">
            <a:xfrm>
              <a:off x="4776819" y="5198148"/>
              <a:ext cx="1163521" cy="563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F9156245-BC1A-4713-8C9E-1CAA145EE5F4}"/>
                    </a:ext>
                  </a:extLst>
                </p:cNvPr>
                <p:cNvSpPr txBox="1"/>
                <p:nvPr/>
              </p:nvSpPr>
              <p:spPr>
                <a:xfrm>
                  <a:off x="4493342" y="5928852"/>
                  <a:ext cx="1602658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∝−</m:t>
                        </m:r>
                        <m:sSup>
                          <m:sSupPr>
                            <m:ctrlP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oMath>
                    </m:oMathPara>
                  </a14:m>
                  <a:endParaRPr lang="ko-KR" altLang="en-US" sz="2400" dirty="0"/>
                </a:p>
              </p:txBody>
            </p:sp>
          </mc:Choice>
          <mc:Fallback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F9156245-BC1A-4713-8C9E-1CAA145EE5F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93342" y="5928852"/>
                  <a:ext cx="1602658" cy="369332"/>
                </a:xfrm>
                <a:prstGeom prst="rect">
                  <a:avLst/>
                </a:prstGeom>
                <a:blipFill>
                  <a:blip r:embed="rId9"/>
                  <a:stretch>
                    <a:fillRect l="-448" b="-27451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8" name="내용 개체 틀 2">
            <a:extLst>
              <a:ext uri="{FF2B5EF4-FFF2-40B4-BE49-F238E27FC236}">
                <a16:creationId xmlns:a16="http://schemas.microsoft.com/office/drawing/2014/main" id="{05A518C4-203D-4C12-9CD8-F40FD6BFEC1D}"/>
              </a:ext>
            </a:extLst>
          </p:cNvPr>
          <p:cNvSpPr txBox="1">
            <a:spLocks/>
          </p:cNvSpPr>
          <p:nvPr/>
        </p:nvSpPr>
        <p:spPr>
          <a:xfrm>
            <a:off x="318533" y="1128589"/>
            <a:ext cx="11035271" cy="50483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In the presence of a nonlinear spring, the frequency changes in proportion to the energy, as shown, compared to when there is no nonlinear spring.</a:t>
            </a:r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DB7EE536-75D8-4A3F-9018-5763931137C5}"/>
              </a:ext>
            </a:extLst>
          </p:cNvPr>
          <p:cNvGrpSpPr/>
          <p:nvPr/>
        </p:nvGrpSpPr>
        <p:grpSpPr>
          <a:xfrm>
            <a:off x="5701355" y="3369055"/>
            <a:ext cx="5846516" cy="2927356"/>
            <a:chOff x="78890" y="1077615"/>
            <a:chExt cx="8876179" cy="4444311"/>
          </a:xfrm>
        </p:grpSpPr>
        <p:pic>
          <p:nvPicPr>
            <p:cNvPr id="32" name="그림 31">
              <a:extLst>
                <a:ext uri="{FF2B5EF4-FFF2-40B4-BE49-F238E27FC236}">
                  <a16:creationId xmlns:a16="http://schemas.microsoft.com/office/drawing/2014/main" id="{C36D54C9-F8F2-4106-88D6-7ADC2DCAB7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90" y="1077616"/>
              <a:ext cx="2908514" cy="2180555"/>
            </a:xfrm>
            <a:prstGeom prst="rect">
              <a:avLst/>
            </a:prstGeom>
          </p:spPr>
        </p:pic>
        <p:pic>
          <p:nvPicPr>
            <p:cNvPr id="33" name="그림 32">
              <a:extLst>
                <a:ext uri="{FF2B5EF4-FFF2-40B4-BE49-F238E27FC236}">
                  <a16:creationId xmlns:a16="http://schemas.microsoft.com/office/drawing/2014/main" id="{54DE0131-AF85-4717-9431-3D989192F2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2722" y="1077616"/>
              <a:ext cx="2908514" cy="2180555"/>
            </a:xfrm>
            <a:prstGeom prst="rect">
              <a:avLst/>
            </a:prstGeom>
          </p:spPr>
        </p:pic>
        <p:pic>
          <p:nvPicPr>
            <p:cNvPr id="34" name="그림 33">
              <a:extLst>
                <a:ext uri="{FF2B5EF4-FFF2-40B4-BE49-F238E27FC236}">
                  <a16:creationId xmlns:a16="http://schemas.microsoft.com/office/drawing/2014/main" id="{C08F3202-09F8-47AA-8BBE-5CADC236F9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6555" y="1077615"/>
              <a:ext cx="2908514" cy="2180555"/>
            </a:xfrm>
            <a:prstGeom prst="rect">
              <a:avLst/>
            </a:prstGeom>
          </p:spPr>
        </p:pic>
        <p:pic>
          <p:nvPicPr>
            <p:cNvPr id="35" name="그림 34">
              <a:extLst>
                <a:ext uri="{FF2B5EF4-FFF2-40B4-BE49-F238E27FC236}">
                  <a16:creationId xmlns:a16="http://schemas.microsoft.com/office/drawing/2014/main" id="{2D9E5B46-4D2D-4716-9B12-DA16ABFB4D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90" y="3341371"/>
              <a:ext cx="2908514" cy="2180555"/>
            </a:xfrm>
            <a:prstGeom prst="rect">
              <a:avLst/>
            </a:prstGeom>
          </p:spPr>
        </p:pic>
        <p:pic>
          <p:nvPicPr>
            <p:cNvPr id="36" name="그림 35">
              <a:extLst>
                <a:ext uri="{FF2B5EF4-FFF2-40B4-BE49-F238E27FC236}">
                  <a16:creationId xmlns:a16="http://schemas.microsoft.com/office/drawing/2014/main" id="{7416F452-3E5D-4C13-BE91-4036078C8D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2722" y="3341371"/>
              <a:ext cx="2908514" cy="2180555"/>
            </a:xfrm>
            <a:prstGeom prst="rect">
              <a:avLst/>
            </a:prstGeom>
          </p:spPr>
        </p:pic>
        <p:pic>
          <p:nvPicPr>
            <p:cNvPr id="37" name="그림 36">
              <a:extLst>
                <a:ext uri="{FF2B5EF4-FFF2-40B4-BE49-F238E27FC236}">
                  <a16:creationId xmlns:a16="http://schemas.microsoft.com/office/drawing/2014/main" id="{E5E84CDB-CAB5-475D-92C3-F984F4EFCD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6555" y="3341370"/>
              <a:ext cx="2908514" cy="21805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92916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2DC22E8-44E7-4E1D-989C-F58216668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 (Resonance)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64EDBD0A-DA9F-4868-BF4E-F5DC8EBAB19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762898" y="1128585"/>
                <a:ext cx="8276453" cy="1195166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altLang="ko-KR" dirty="0"/>
              </a:p>
            </p:txBody>
          </p:sp>
        </mc:Choice>
        <mc:Fallback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64EDBD0A-DA9F-4868-BF4E-F5DC8EBAB1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62898" y="1128585"/>
                <a:ext cx="8276453" cy="1195166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16C0CAD-2901-4839-88E8-C7497E9FC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750C3-D76B-4604-A3D8-DFEAF51D5208}" type="slidenum">
              <a:rPr lang="ko-KR" altLang="en-US" smtClean="0"/>
              <a:t>7</a:t>
            </a:fld>
            <a:endParaRPr lang="ko-KR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9B98486-01F3-4162-B128-3D7CDBA25D29}"/>
                  </a:ext>
                </a:extLst>
              </p:cNvPr>
              <p:cNvSpPr txBox="1"/>
              <p:nvPr/>
            </p:nvSpPr>
            <p:spPr>
              <a:xfrm>
                <a:off x="7815500" y="1113446"/>
                <a:ext cx="3986140" cy="17045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ko-KR" dirty="0"/>
                  <a:t>initial tune, </a:t>
                </a:r>
                <a:br>
                  <a:rPr lang="en-US" altLang="ko-KR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ko-KR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ko-KR" dirty="0"/>
                  <a:t>Nonlinear Spring Constant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ko-KR" b="0" dirty="0"/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ko-KR" dirty="0"/>
                  <a:t>Initial Oscillation Amplitude</a:t>
                </a:r>
                <a:br>
                  <a:rPr lang="en-US" altLang="ko-KR" dirty="0"/>
                </a:br>
                <a:endParaRPr lang="en-US" altLang="ko-KR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9B98486-01F3-4162-B128-3D7CDBA25D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5500" y="1113446"/>
                <a:ext cx="3986140" cy="1704569"/>
              </a:xfrm>
              <a:prstGeom prst="rect">
                <a:avLst/>
              </a:prstGeom>
              <a:blipFill>
                <a:blip r:embed="rId3"/>
                <a:stretch>
                  <a:fillRect l="-91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그룹 5">
            <a:extLst>
              <a:ext uri="{FF2B5EF4-FFF2-40B4-BE49-F238E27FC236}">
                <a16:creationId xmlns:a16="http://schemas.microsoft.com/office/drawing/2014/main" id="{FFD733BF-F44C-488A-BF77-42A975E5E66B}"/>
              </a:ext>
            </a:extLst>
          </p:cNvPr>
          <p:cNvGrpSpPr/>
          <p:nvPr/>
        </p:nvGrpSpPr>
        <p:grpSpPr>
          <a:xfrm>
            <a:off x="431955" y="1105071"/>
            <a:ext cx="3125130" cy="5325225"/>
            <a:chOff x="2408239" y="1636777"/>
            <a:chExt cx="2401781" cy="4092638"/>
          </a:xfrm>
        </p:grpSpPr>
        <p:grpSp>
          <p:nvGrpSpPr>
            <p:cNvPr id="21" name="그룹 20">
              <a:extLst>
                <a:ext uri="{FF2B5EF4-FFF2-40B4-BE49-F238E27FC236}">
                  <a16:creationId xmlns:a16="http://schemas.microsoft.com/office/drawing/2014/main" id="{5AF37536-EB2F-47F8-8AC4-9CBC088761F6}"/>
                </a:ext>
              </a:extLst>
            </p:cNvPr>
            <p:cNvGrpSpPr/>
            <p:nvPr/>
          </p:nvGrpSpPr>
          <p:grpSpPr>
            <a:xfrm>
              <a:off x="2408239" y="1636777"/>
              <a:ext cx="1957760" cy="2196765"/>
              <a:chOff x="994990" y="1304007"/>
              <a:chExt cx="2193403" cy="2461176"/>
            </a:xfrm>
          </p:grpSpPr>
          <p:pic>
            <p:nvPicPr>
              <p:cNvPr id="5" name="그림 4">
                <a:extLst>
                  <a:ext uri="{FF2B5EF4-FFF2-40B4-BE49-F238E27FC236}">
                    <a16:creationId xmlns:a16="http://schemas.microsoft.com/office/drawing/2014/main" id="{4590DFC7-5CC5-4562-8FB7-FFB22FD322B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r="50000"/>
              <a:stretch/>
            </p:blipFill>
            <p:spPr>
              <a:xfrm>
                <a:off x="994990" y="1304007"/>
                <a:ext cx="2193403" cy="2461176"/>
              </a:xfrm>
              <a:prstGeom prst="rect">
                <a:avLst/>
              </a:prstGeom>
            </p:spPr>
          </p:pic>
          <p:sp>
            <p:nvSpPr>
              <p:cNvPr id="10" name="타원 9">
                <a:extLst>
                  <a:ext uri="{FF2B5EF4-FFF2-40B4-BE49-F238E27FC236}">
                    <a16:creationId xmlns:a16="http://schemas.microsoft.com/office/drawing/2014/main" id="{B67F5912-A148-483B-B2CA-C495FDD3EACD}"/>
                  </a:ext>
                </a:extLst>
              </p:cNvPr>
              <p:cNvSpPr/>
              <p:nvPr/>
            </p:nvSpPr>
            <p:spPr>
              <a:xfrm>
                <a:off x="1981486" y="2077825"/>
                <a:ext cx="596191" cy="596191"/>
              </a:xfrm>
              <a:prstGeom prst="ellipse">
                <a:avLst/>
              </a:prstGeom>
              <a:noFill/>
              <a:ln w="38100">
                <a:solidFill>
                  <a:srgbClr val="1414F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pic>
          <p:nvPicPr>
            <p:cNvPr id="16" name="그림 15">
              <a:extLst>
                <a:ext uri="{FF2B5EF4-FFF2-40B4-BE49-F238E27FC236}">
                  <a16:creationId xmlns:a16="http://schemas.microsoft.com/office/drawing/2014/main" id="{0A3C5B00-0E73-433F-B816-9188DBC4E47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8239" y="3928079"/>
              <a:ext cx="2401781" cy="1801336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451AF69-0B22-4980-A0EA-C0DEF5F559EE}"/>
                  </a:ext>
                </a:extLst>
              </p:cNvPr>
              <p:cNvSpPr txBox="1"/>
              <p:nvPr/>
            </p:nvSpPr>
            <p:spPr>
              <a:xfrm>
                <a:off x="837724" y="4023226"/>
                <a:ext cx="479107" cy="25391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050" b="0" i="1" smtClean="0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altLang="ko-KR" sz="105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05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ko-KR" sz="1050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sup>
                      </m:sSup>
                    </m:oMath>
                  </m:oMathPara>
                </a14:m>
                <a:endParaRPr lang="ko-KR" altLang="en-US" sz="1050" dirty="0"/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451AF69-0B22-4980-A0EA-C0DEF5F559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724" y="4023226"/>
                <a:ext cx="479107" cy="253916"/>
              </a:xfrm>
              <a:prstGeom prst="rect">
                <a:avLst/>
              </a:prstGeom>
              <a:blipFill>
                <a:blip r:embed="rId6"/>
                <a:stretch>
                  <a:fillRect r="-1012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그룹 29">
            <a:extLst>
              <a:ext uri="{FF2B5EF4-FFF2-40B4-BE49-F238E27FC236}">
                <a16:creationId xmlns:a16="http://schemas.microsoft.com/office/drawing/2014/main" id="{EDBDC9B9-EC8D-4E8F-A05B-E109B2FC3C0D}"/>
              </a:ext>
            </a:extLst>
          </p:cNvPr>
          <p:cNvGrpSpPr/>
          <p:nvPr/>
        </p:nvGrpSpPr>
        <p:grpSpPr>
          <a:xfrm>
            <a:off x="4229741" y="3029918"/>
            <a:ext cx="5171434" cy="1986616"/>
            <a:chOff x="75305" y="3954815"/>
            <a:chExt cx="6100112" cy="2343369"/>
          </a:xfrm>
        </p:grpSpPr>
        <p:pic>
          <p:nvPicPr>
            <p:cNvPr id="31" name="Picture 2" descr="Weakly nonlinear analysis on synchronization and oscillation quenching of  coupled mechanical oscillators | Scientific Reports">
              <a:extLst>
                <a:ext uri="{FF2B5EF4-FFF2-40B4-BE49-F238E27FC236}">
                  <a16:creationId xmlns:a16="http://schemas.microsoft.com/office/drawing/2014/main" id="{3788C60F-734E-470A-8E60-15651FEA159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16" r="56452" b="58842"/>
            <a:stretch/>
          </p:blipFill>
          <p:spPr bwMode="auto">
            <a:xfrm>
              <a:off x="75305" y="3954815"/>
              <a:ext cx="6100112" cy="1974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DA0AE27C-F0FE-4FE6-ADBF-9B2E68426868}"/>
                    </a:ext>
                  </a:extLst>
                </p:cNvPr>
                <p:cNvSpPr txBox="1"/>
                <p:nvPr/>
              </p:nvSpPr>
              <p:spPr>
                <a:xfrm>
                  <a:off x="1260474" y="4463847"/>
                  <a:ext cx="1395336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∝</m:t>
                        </m:r>
                        <m:sSup>
                          <m:sSupPr>
                            <m:ctrlP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ko-KR" altLang="en-US" sz="2400" dirty="0"/>
                </a:p>
              </p:txBody>
            </p:sp>
          </mc:Choice>
          <mc:Fallback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DA0AE27C-F0FE-4FE6-ADBF-9B2E684268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0474" y="4463847"/>
                  <a:ext cx="1395336" cy="369332"/>
                </a:xfrm>
                <a:prstGeom prst="rect">
                  <a:avLst/>
                </a:prstGeom>
                <a:blipFill>
                  <a:blip r:embed="rId8"/>
                  <a:stretch>
                    <a:fillRect b="-27451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F378EB3D-7250-4F90-A202-8C94CB6D4AF3}"/>
                    </a:ext>
                  </a:extLst>
                </p:cNvPr>
                <p:cNvSpPr txBox="1"/>
                <p:nvPr/>
              </p:nvSpPr>
              <p:spPr>
                <a:xfrm>
                  <a:off x="4896464" y="3954815"/>
                  <a:ext cx="1199536" cy="435656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∝</m:t>
                        </m:r>
                        <m:sSup>
                          <m:sSupPr>
                            <m:ctrlP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oMath>
                    </m:oMathPara>
                  </a14:m>
                  <a:endParaRPr lang="ko-KR" altLang="en-US" sz="2400" dirty="0"/>
                </a:p>
              </p:txBody>
            </p:sp>
          </mc:Choice>
          <mc:Fallback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F378EB3D-7250-4F90-A202-8C94CB6D4AF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96464" y="3954815"/>
                  <a:ext cx="1199536" cy="435656"/>
                </a:xfrm>
                <a:prstGeom prst="rect">
                  <a:avLst/>
                </a:prstGeom>
                <a:blipFill>
                  <a:blip r:embed="rId9"/>
                  <a:stretch>
                    <a:fillRect l="-5389" r="-1198" b="-8197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4" name="Picture 2" descr="Weakly nonlinear analysis on synchronization and oscillation quenching of  coupled mechanical oscillators | Scientific Reports">
              <a:extLst>
                <a:ext uri="{FF2B5EF4-FFF2-40B4-BE49-F238E27FC236}">
                  <a16:creationId xmlns:a16="http://schemas.microsoft.com/office/drawing/2014/main" id="{37D2A42F-30EF-4633-9E1E-CA6688E755C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763" t="19119" r="57746" b="63455"/>
            <a:stretch/>
          </p:blipFill>
          <p:spPr bwMode="auto">
            <a:xfrm>
              <a:off x="4776819" y="4441216"/>
              <a:ext cx="1163521" cy="7569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2" descr="Weakly nonlinear analysis on synchronization and oscillation quenching of  coupled mechanical oscillators | Scientific Reports">
              <a:extLst>
                <a:ext uri="{FF2B5EF4-FFF2-40B4-BE49-F238E27FC236}">
                  <a16:creationId xmlns:a16="http://schemas.microsoft.com/office/drawing/2014/main" id="{0CA701A4-9E13-4E44-86E6-2C2047B54BA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763" t="19119" r="57746" b="63455"/>
            <a:stretch/>
          </p:blipFill>
          <p:spPr bwMode="auto">
            <a:xfrm>
              <a:off x="4776819" y="5198148"/>
              <a:ext cx="1163521" cy="563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C5C87D64-7822-487D-B823-C3CADB43786F}"/>
                    </a:ext>
                  </a:extLst>
                </p:cNvPr>
                <p:cNvSpPr txBox="1"/>
                <p:nvPr/>
              </p:nvSpPr>
              <p:spPr>
                <a:xfrm>
                  <a:off x="4493342" y="5928852"/>
                  <a:ext cx="1602658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∝−</m:t>
                        </m:r>
                        <m:sSup>
                          <m:sSupPr>
                            <m:ctrlP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oMath>
                    </m:oMathPara>
                  </a14:m>
                  <a:endParaRPr lang="ko-KR" altLang="en-US" sz="2400" dirty="0"/>
                </a:p>
              </p:txBody>
            </p:sp>
          </mc:Choice>
          <mc:Fallback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C5C87D64-7822-487D-B823-C3CADB43786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93342" y="5928852"/>
                  <a:ext cx="1602658" cy="369332"/>
                </a:xfrm>
                <a:prstGeom prst="rect">
                  <a:avLst/>
                </a:prstGeom>
                <a:blipFill>
                  <a:blip r:embed="rId10"/>
                  <a:stretch>
                    <a:fillRect b="-27451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E6FBB4C9-0BA3-4947-91E8-55997BDC3249}"/>
              </a:ext>
            </a:extLst>
          </p:cNvPr>
          <p:cNvCxnSpPr/>
          <p:nvPr/>
        </p:nvCxnSpPr>
        <p:spPr>
          <a:xfrm>
            <a:off x="5943600" y="3029918"/>
            <a:ext cx="1771650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직선 화살표 연결선 36">
            <a:extLst>
              <a:ext uri="{FF2B5EF4-FFF2-40B4-BE49-F238E27FC236}">
                <a16:creationId xmlns:a16="http://schemas.microsoft.com/office/drawing/2014/main" id="{974592FE-4C92-4F62-BCD8-04B2439A84E6}"/>
              </a:ext>
            </a:extLst>
          </p:cNvPr>
          <p:cNvCxnSpPr>
            <a:cxnSpLocks/>
          </p:cNvCxnSpPr>
          <p:nvPr/>
        </p:nvCxnSpPr>
        <p:spPr>
          <a:xfrm>
            <a:off x="7467600" y="2877518"/>
            <a:ext cx="381000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직선 화살표 연결선 43">
            <a:extLst>
              <a:ext uri="{FF2B5EF4-FFF2-40B4-BE49-F238E27FC236}">
                <a16:creationId xmlns:a16="http://schemas.microsoft.com/office/drawing/2014/main" id="{7F5D63E9-3DF7-45C0-8915-BE5D278067BA}"/>
              </a:ext>
            </a:extLst>
          </p:cNvPr>
          <p:cNvCxnSpPr/>
          <p:nvPr/>
        </p:nvCxnSpPr>
        <p:spPr>
          <a:xfrm>
            <a:off x="5943600" y="4902234"/>
            <a:ext cx="1771650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직선 화살표 연결선 44">
            <a:extLst>
              <a:ext uri="{FF2B5EF4-FFF2-40B4-BE49-F238E27FC236}">
                <a16:creationId xmlns:a16="http://schemas.microsoft.com/office/drawing/2014/main" id="{F6971FAC-A951-4F45-90D8-9FE32F33082C}"/>
              </a:ext>
            </a:extLst>
          </p:cNvPr>
          <p:cNvCxnSpPr>
            <a:cxnSpLocks/>
          </p:cNvCxnSpPr>
          <p:nvPr/>
        </p:nvCxnSpPr>
        <p:spPr>
          <a:xfrm>
            <a:off x="7239000" y="5179427"/>
            <a:ext cx="976499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67551309-1B20-4F4C-81FF-565DA33BDC46}"/>
                  </a:ext>
                </a:extLst>
              </p:cNvPr>
              <p:cNvSpPr txBox="1"/>
              <p:nvPr/>
            </p:nvSpPr>
            <p:spPr>
              <a:xfrm>
                <a:off x="3767458" y="3035678"/>
                <a:ext cx="6096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𝐽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67551309-1B20-4F4C-81FF-565DA33BDC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7458" y="3035678"/>
                <a:ext cx="6096000" cy="369332"/>
              </a:xfrm>
              <a:prstGeom prst="rect">
                <a:avLst/>
              </a:prstGeom>
              <a:blipFill>
                <a:blip r:embed="rId11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ADD09B3C-D3F2-4DA5-BC05-44F23D4B316A}"/>
                  </a:ext>
                </a:extLst>
              </p:cNvPr>
              <p:cNvSpPr txBox="1"/>
              <p:nvPr/>
            </p:nvSpPr>
            <p:spPr>
              <a:xfrm>
                <a:off x="5899286" y="4902234"/>
                <a:ext cx="191621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𝐽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ADD09B3C-D3F2-4DA5-BC05-44F23D4B31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9286" y="4902234"/>
                <a:ext cx="1916214" cy="369332"/>
              </a:xfrm>
              <a:prstGeom prst="rect">
                <a:avLst/>
              </a:prstGeom>
              <a:blipFill>
                <a:blip r:embed="rId12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6E20EFDA-5F7B-46B1-83C5-47A0439CC1D0}"/>
                  </a:ext>
                </a:extLst>
              </p:cNvPr>
              <p:cNvSpPr txBox="1"/>
              <p:nvPr/>
            </p:nvSpPr>
            <p:spPr>
              <a:xfrm>
                <a:off x="4610100" y="2456765"/>
                <a:ext cx="6096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ko-KR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≪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6E20EFDA-5F7B-46B1-83C5-47A0439CC1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0100" y="2456765"/>
                <a:ext cx="6096000" cy="369332"/>
              </a:xfrm>
              <a:prstGeom prst="rect">
                <a:avLst/>
              </a:prstGeom>
              <a:blipFill>
                <a:blip r:embed="rId13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B125FA7-15E5-4DBB-B67E-B1B220B15868}"/>
                  </a:ext>
                </a:extLst>
              </p:cNvPr>
              <p:cNvSpPr txBox="1"/>
              <p:nvPr/>
            </p:nvSpPr>
            <p:spPr>
              <a:xfrm>
                <a:off x="4610100" y="5308207"/>
                <a:ext cx="6096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ko-KR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≅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B125FA7-15E5-4DBB-B67E-B1B220B158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0100" y="5308207"/>
                <a:ext cx="6096000" cy="369332"/>
              </a:xfrm>
              <a:prstGeom prst="rect">
                <a:avLst/>
              </a:prstGeom>
              <a:blipFill>
                <a:blip r:embed="rId14"/>
                <a:stretch>
                  <a:fillRect b="-11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직선 화살표 연결선 53">
            <a:extLst>
              <a:ext uri="{FF2B5EF4-FFF2-40B4-BE49-F238E27FC236}">
                <a16:creationId xmlns:a16="http://schemas.microsoft.com/office/drawing/2014/main" id="{D9B9C831-7A19-4A6D-8E09-C3B19E30BF4D}"/>
              </a:ext>
            </a:extLst>
          </p:cNvPr>
          <p:cNvCxnSpPr/>
          <p:nvPr/>
        </p:nvCxnSpPr>
        <p:spPr>
          <a:xfrm>
            <a:off x="5943600" y="3020393"/>
            <a:ext cx="1771650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직선 화살표 연결선 54">
            <a:extLst>
              <a:ext uri="{FF2B5EF4-FFF2-40B4-BE49-F238E27FC236}">
                <a16:creationId xmlns:a16="http://schemas.microsoft.com/office/drawing/2014/main" id="{2077C0F3-4EAA-46F6-95DA-32A7FA587CC9}"/>
              </a:ext>
            </a:extLst>
          </p:cNvPr>
          <p:cNvCxnSpPr>
            <a:cxnSpLocks/>
          </p:cNvCxnSpPr>
          <p:nvPr/>
        </p:nvCxnSpPr>
        <p:spPr>
          <a:xfrm>
            <a:off x="7467600" y="2867993"/>
            <a:ext cx="381000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직선 화살표 연결선 55">
            <a:extLst>
              <a:ext uri="{FF2B5EF4-FFF2-40B4-BE49-F238E27FC236}">
                <a16:creationId xmlns:a16="http://schemas.microsoft.com/office/drawing/2014/main" id="{55B01A23-95F3-468E-9168-1542345D2BA9}"/>
              </a:ext>
            </a:extLst>
          </p:cNvPr>
          <p:cNvCxnSpPr/>
          <p:nvPr/>
        </p:nvCxnSpPr>
        <p:spPr>
          <a:xfrm>
            <a:off x="5943600" y="4892709"/>
            <a:ext cx="1771650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직선 연결선 57">
            <a:extLst>
              <a:ext uri="{FF2B5EF4-FFF2-40B4-BE49-F238E27FC236}">
                <a16:creationId xmlns:a16="http://schemas.microsoft.com/office/drawing/2014/main" id="{44E75897-19CC-4A79-A9D7-F6DCB405B219}"/>
              </a:ext>
            </a:extLst>
          </p:cNvPr>
          <p:cNvCxnSpPr>
            <a:cxnSpLocks/>
          </p:cNvCxnSpPr>
          <p:nvPr/>
        </p:nvCxnSpPr>
        <p:spPr>
          <a:xfrm>
            <a:off x="7715250" y="3571875"/>
            <a:ext cx="0" cy="1131554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5251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2DC22E8-44E7-4E1D-989C-F58216668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 (Resonance)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16C0CAD-2901-4839-88E8-C7497E9FC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750C3-D76B-4604-A3D8-DFEAF51D5208}" type="slidenum">
              <a:rPr lang="ko-KR" altLang="en-US" smtClean="0"/>
              <a:t>8</a:t>
            </a:fld>
            <a:endParaRPr lang="ko-KR" altLang="en-US"/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FFD733BF-F44C-488A-BF77-42A975E5E66B}"/>
              </a:ext>
            </a:extLst>
          </p:cNvPr>
          <p:cNvGrpSpPr/>
          <p:nvPr/>
        </p:nvGrpSpPr>
        <p:grpSpPr>
          <a:xfrm>
            <a:off x="431955" y="1105071"/>
            <a:ext cx="3125130" cy="5325225"/>
            <a:chOff x="2408239" y="1636777"/>
            <a:chExt cx="2401781" cy="4092638"/>
          </a:xfrm>
        </p:grpSpPr>
        <p:grpSp>
          <p:nvGrpSpPr>
            <p:cNvPr id="21" name="그룹 20">
              <a:extLst>
                <a:ext uri="{FF2B5EF4-FFF2-40B4-BE49-F238E27FC236}">
                  <a16:creationId xmlns:a16="http://schemas.microsoft.com/office/drawing/2014/main" id="{5AF37536-EB2F-47F8-8AC4-9CBC088761F6}"/>
                </a:ext>
              </a:extLst>
            </p:cNvPr>
            <p:cNvGrpSpPr/>
            <p:nvPr/>
          </p:nvGrpSpPr>
          <p:grpSpPr>
            <a:xfrm>
              <a:off x="2408239" y="1636777"/>
              <a:ext cx="1957760" cy="2196765"/>
              <a:chOff x="994990" y="1304007"/>
              <a:chExt cx="2193403" cy="2461176"/>
            </a:xfrm>
          </p:grpSpPr>
          <p:pic>
            <p:nvPicPr>
              <p:cNvPr id="5" name="그림 4">
                <a:extLst>
                  <a:ext uri="{FF2B5EF4-FFF2-40B4-BE49-F238E27FC236}">
                    <a16:creationId xmlns:a16="http://schemas.microsoft.com/office/drawing/2014/main" id="{4590DFC7-5CC5-4562-8FB7-FFB22FD322B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r="50000"/>
              <a:stretch/>
            </p:blipFill>
            <p:spPr>
              <a:xfrm>
                <a:off x="994990" y="1304007"/>
                <a:ext cx="2193403" cy="2461176"/>
              </a:xfrm>
              <a:prstGeom prst="rect">
                <a:avLst/>
              </a:prstGeom>
            </p:spPr>
          </p:pic>
          <p:sp>
            <p:nvSpPr>
              <p:cNvPr id="10" name="타원 9">
                <a:extLst>
                  <a:ext uri="{FF2B5EF4-FFF2-40B4-BE49-F238E27FC236}">
                    <a16:creationId xmlns:a16="http://schemas.microsoft.com/office/drawing/2014/main" id="{B67F5912-A148-483B-B2CA-C495FDD3EACD}"/>
                  </a:ext>
                </a:extLst>
              </p:cNvPr>
              <p:cNvSpPr/>
              <p:nvPr/>
            </p:nvSpPr>
            <p:spPr>
              <a:xfrm>
                <a:off x="1981486" y="2077825"/>
                <a:ext cx="596191" cy="596191"/>
              </a:xfrm>
              <a:prstGeom prst="ellipse">
                <a:avLst/>
              </a:prstGeom>
              <a:noFill/>
              <a:ln w="38100">
                <a:solidFill>
                  <a:srgbClr val="1414F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pic>
          <p:nvPicPr>
            <p:cNvPr id="16" name="그림 15">
              <a:extLst>
                <a:ext uri="{FF2B5EF4-FFF2-40B4-BE49-F238E27FC236}">
                  <a16:creationId xmlns:a16="http://schemas.microsoft.com/office/drawing/2014/main" id="{0A3C5B00-0E73-433F-B816-9188DBC4E4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8239" y="3928079"/>
              <a:ext cx="2401781" cy="1801336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451AF69-0B22-4980-A0EA-C0DEF5F559EE}"/>
                  </a:ext>
                </a:extLst>
              </p:cNvPr>
              <p:cNvSpPr txBox="1"/>
              <p:nvPr/>
            </p:nvSpPr>
            <p:spPr>
              <a:xfrm>
                <a:off x="837724" y="4023226"/>
                <a:ext cx="479107" cy="25391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050" b="0" i="1" smtClean="0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altLang="ko-KR" sz="105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05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ko-KR" sz="1050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sup>
                      </m:sSup>
                    </m:oMath>
                  </m:oMathPara>
                </a14:m>
                <a:endParaRPr lang="ko-KR" altLang="en-US" sz="1050" dirty="0"/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451AF69-0B22-4980-A0EA-C0DEF5F559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724" y="4023226"/>
                <a:ext cx="479107" cy="253916"/>
              </a:xfrm>
              <a:prstGeom prst="rect">
                <a:avLst/>
              </a:prstGeom>
              <a:blipFill>
                <a:blip r:embed="rId4"/>
                <a:stretch>
                  <a:fillRect r="-1012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그룹 7">
            <a:extLst>
              <a:ext uri="{FF2B5EF4-FFF2-40B4-BE49-F238E27FC236}">
                <a16:creationId xmlns:a16="http://schemas.microsoft.com/office/drawing/2014/main" id="{29968F3A-8C32-46DB-AF21-D5C198DCE64D}"/>
              </a:ext>
            </a:extLst>
          </p:cNvPr>
          <p:cNvGrpSpPr/>
          <p:nvPr/>
        </p:nvGrpSpPr>
        <p:grpSpPr>
          <a:xfrm>
            <a:off x="4229741" y="1878540"/>
            <a:ext cx="6198638" cy="1675255"/>
            <a:chOff x="4229741" y="2440515"/>
            <a:chExt cx="6198638" cy="1675255"/>
          </a:xfrm>
        </p:grpSpPr>
        <p:grpSp>
          <p:nvGrpSpPr>
            <p:cNvPr id="30" name="그룹 29">
              <a:extLst>
                <a:ext uri="{FF2B5EF4-FFF2-40B4-BE49-F238E27FC236}">
                  <a16:creationId xmlns:a16="http://schemas.microsoft.com/office/drawing/2014/main" id="{EDBDC9B9-EC8D-4E8F-A05B-E109B2FC3C0D}"/>
                </a:ext>
              </a:extLst>
            </p:cNvPr>
            <p:cNvGrpSpPr/>
            <p:nvPr/>
          </p:nvGrpSpPr>
          <p:grpSpPr>
            <a:xfrm>
              <a:off x="4229741" y="2442259"/>
              <a:ext cx="5171434" cy="1673511"/>
              <a:chOff x="75305" y="3954815"/>
              <a:chExt cx="6100112" cy="1974037"/>
            </a:xfrm>
          </p:grpSpPr>
          <p:pic>
            <p:nvPicPr>
              <p:cNvPr id="31" name="Picture 2" descr="Weakly nonlinear analysis on synchronization and oscillation quenching of  coupled mechanical oscillators | Scientific Reports">
                <a:extLst>
                  <a:ext uri="{FF2B5EF4-FFF2-40B4-BE49-F238E27FC236}">
                    <a16:creationId xmlns:a16="http://schemas.microsoft.com/office/drawing/2014/main" id="{3788C60F-734E-470A-8E60-15651FEA159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516" r="56452" b="58842"/>
              <a:stretch/>
            </p:blipFill>
            <p:spPr bwMode="auto">
              <a:xfrm>
                <a:off x="75305" y="3954815"/>
                <a:ext cx="6100112" cy="19740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DA0AE27C-F0FE-4FE6-ADBF-9B2E68426868}"/>
                      </a:ext>
                    </a:extLst>
                  </p:cNvPr>
                  <p:cNvSpPr txBox="1"/>
                  <p:nvPr/>
                </p:nvSpPr>
                <p:spPr>
                  <a:xfrm>
                    <a:off x="1260474" y="4463847"/>
                    <a:ext cx="1395336" cy="369332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∝</m:t>
                          </m:r>
                          <m:sSup>
                            <m:sSupPr>
                              <m:ctrlP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oMath>
                      </m:oMathPara>
                    </a14:m>
                    <a:endParaRPr lang="ko-KR" altLang="en-US" sz="2400" dirty="0"/>
                  </a:p>
                </p:txBody>
              </p:sp>
            </mc:Choice>
            <mc:Fallback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DA0AE27C-F0FE-4FE6-ADBF-9B2E6842686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60474" y="4463847"/>
                    <a:ext cx="1395336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b="-26923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F378EB3D-7250-4F90-A202-8C94CB6D4AF3}"/>
                      </a:ext>
                    </a:extLst>
                  </p:cNvPr>
                  <p:cNvSpPr txBox="1"/>
                  <p:nvPr/>
                </p:nvSpPr>
                <p:spPr>
                  <a:xfrm>
                    <a:off x="4896464" y="3954815"/>
                    <a:ext cx="1199536" cy="435656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∝</m:t>
                          </m:r>
                          <m:sSup>
                            <m:sSupPr>
                              <m:ctrlP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oMath>
                      </m:oMathPara>
                    </a14:m>
                    <a:endParaRPr lang="ko-KR" altLang="en-US" sz="2400" dirty="0"/>
                  </a:p>
                </p:txBody>
              </p:sp>
            </mc:Choice>
            <mc:Fallback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F378EB3D-7250-4F90-A202-8C94CB6D4AF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96464" y="3954815"/>
                    <a:ext cx="1199536" cy="435656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5389" r="-1198" b="-8197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34" name="Picture 2" descr="Weakly nonlinear analysis on synchronization and oscillation quenching of  coupled mechanical oscillators | Scientific Reports">
                <a:extLst>
                  <a:ext uri="{FF2B5EF4-FFF2-40B4-BE49-F238E27FC236}">
                    <a16:creationId xmlns:a16="http://schemas.microsoft.com/office/drawing/2014/main" id="{37D2A42F-30EF-4633-9E1E-CA6688E755C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763" t="19119" r="57746" b="63455"/>
              <a:stretch/>
            </p:blipFill>
            <p:spPr bwMode="auto">
              <a:xfrm>
                <a:off x="4776819" y="4441216"/>
                <a:ext cx="1163521" cy="7569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" name="Picture 2" descr="Weakly nonlinear analysis on synchronization and oscillation quenching of  coupled mechanical oscillators | Scientific Reports">
                <a:extLst>
                  <a:ext uri="{FF2B5EF4-FFF2-40B4-BE49-F238E27FC236}">
                    <a16:creationId xmlns:a16="http://schemas.microsoft.com/office/drawing/2014/main" id="{0CA701A4-9E13-4E44-86E6-2C2047B54BA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763" t="19119" r="57746" b="63455"/>
              <a:stretch/>
            </p:blipFill>
            <p:spPr bwMode="auto">
              <a:xfrm>
                <a:off x="4776819" y="5198148"/>
                <a:ext cx="1163521" cy="56356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3" name="그룹 22">
              <a:extLst>
                <a:ext uri="{FF2B5EF4-FFF2-40B4-BE49-F238E27FC236}">
                  <a16:creationId xmlns:a16="http://schemas.microsoft.com/office/drawing/2014/main" id="{468176CF-1D5E-49C8-837C-BECE728DA46D}"/>
                </a:ext>
              </a:extLst>
            </p:cNvPr>
            <p:cNvGrpSpPr/>
            <p:nvPr/>
          </p:nvGrpSpPr>
          <p:grpSpPr>
            <a:xfrm>
              <a:off x="4305941" y="2440515"/>
              <a:ext cx="6122438" cy="1673511"/>
              <a:chOff x="75305" y="3954815"/>
              <a:chExt cx="7221896" cy="1974037"/>
            </a:xfrm>
          </p:grpSpPr>
          <p:pic>
            <p:nvPicPr>
              <p:cNvPr id="24" name="Picture 2" descr="Weakly nonlinear analysis on synchronization and oscillation quenching of  coupled mechanical oscillators | Scientific Reports">
                <a:extLst>
                  <a:ext uri="{FF2B5EF4-FFF2-40B4-BE49-F238E27FC236}">
                    <a16:creationId xmlns:a16="http://schemas.microsoft.com/office/drawing/2014/main" id="{8C47387C-4B70-4437-8512-31057C75CD0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516" r="56452" b="58842"/>
              <a:stretch/>
            </p:blipFill>
            <p:spPr bwMode="auto">
              <a:xfrm>
                <a:off x="75305" y="3954815"/>
                <a:ext cx="6100112" cy="19740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38837EE8-259E-479E-9D59-DA01EB39083A}"/>
                      </a:ext>
                    </a:extLst>
                  </p:cNvPr>
                  <p:cNvSpPr txBox="1"/>
                  <p:nvPr/>
                </p:nvSpPr>
                <p:spPr>
                  <a:xfrm>
                    <a:off x="1260474" y="4463847"/>
                    <a:ext cx="1395336" cy="369332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∝</m:t>
                          </m:r>
                          <m:sSup>
                            <m:sSupPr>
                              <m:ctrlP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oMath>
                      </m:oMathPara>
                    </a14:m>
                    <a:endParaRPr lang="ko-KR" altLang="en-US" sz="2400" dirty="0"/>
                  </a:p>
                </p:txBody>
              </p:sp>
            </mc:Choice>
            <mc:Fallback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38837EE8-259E-479E-9D59-DA01EB39083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60474" y="4463847"/>
                    <a:ext cx="1395336" cy="36933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b="-27451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FF355C8D-5A25-4EFA-BF5A-A74833FE634A}"/>
                      </a:ext>
                    </a:extLst>
                  </p:cNvPr>
                  <p:cNvSpPr txBox="1"/>
                  <p:nvPr/>
                </p:nvSpPr>
                <p:spPr>
                  <a:xfrm>
                    <a:off x="4896464" y="3954815"/>
                    <a:ext cx="2400737" cy="435656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∝</m:t>
                          </m:r>
                          <m:sSup>
                            <m:sSupPr>
                              <m:ctrlP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&lt;0</m:t>
                          </m:r>
                        </m:oMath>
                      </m:oMathPara>
                    </a14:m>
                    <a:endParaRPr lang="ko-KR" altLang="en-US" sz="2400" dirty="0"/>
                  </a:p>
                </p:txBody>
              </p:sp>
            </mc:Choice>
            <mc:Fallback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FF355C8D-5A25-4EFA-BF5A-A74833FE634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96464" y="3954815"/>
                    <a:ext cx="2400737" cy="435656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8197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27" name="Picture 2" descr="Weakly nonlinear analysis on synchronization and oscillation quenching of  coupled mechanical oscillators | Scientific Reports">
                <a:extLst>
                  <a:ext uri="{FF2B5EF4-FFF2-40B4-BE49-F238E27FC236}">
                    <a16:creationId xmlns:a16="http://schemas.microsoft.com/office/drawing/2014/main" id="{F1C55A18-575A-4EAC-9C75-30B25732035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763" t="19119" r="57746" b="63455"/>
              <a:stretch/>
            </p:blipFill>
            <p:spPr bwMode="auto">
              <a:xfrm>
                <a:off x="4776819" y="4441216"/>
                <a:ext cx="1163521" cy="13225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70" name="그룹 69">
            <a:extLst>
              <a:ext uri="{FF2B5EF4-FFF2-40B4-BE49-F238E27FC236}">
                <a16:creationId xmlns:a16="http://schemas.microsoft.com/office/drawing/2014/main" id="{9D49CE5D-6843-4422-AA6A-E66F49A71711}"/>
              </a:ext>
            </a:extLst>
          </p:cNvPr>
          <p:cNvGrpSpPr/>
          <p:nvPr/>
        </p:nvGrpSpPr>
        <p:grpSpPr>
          <a:xfrm>
            <a:off x="4229741" y="4431414"/>
            <a:ext cx="6176173" cy="1675255"/>
            <a:chOff x="4229741" y="2440515"/>
            <a:chExt cx="6176173" cy="1675255"/>
          </a:xfrm>
        </p:grpSpPr>
        <p:grpSp>
          <p:nvGrpSpPr>
            <p:cNvPr id="71" name="그룹 70">
              <a:extLst>
                <a:ext uri="{FF2B5EF4-FFF2-40B4-BE49-F238E27FC236}">
                  <a16:creationId xmlns:a16="http://schemas.microsoft.com/office/drawing/2014/main" id="{59DD05FF-9C8A-4D51-A410-D5A3F60CB452}"/>
                </a:ext>
              </a:extLst>
            </p:cNvPr>
            <p:cNvGrpSpPr/>
            <p:nvPr/>
          </p:nvGrpSpPr>
          <p:grpSpPr>
            <a:xfrm>
              <a:off x="4229741" y="2442259"/>
              <a:ext cx="5171434" cy="1673511"/>
              <a:chOff x="75305" y="3954815"/>
              <a:chExt cx="6100112" cy="1974037"/>
            </a:xfrm>
          </p:grpSpPr>
          <p:pic>
            <p:nvPicPr>
              <p:cNvPr id="79" name="Picture 2" descr="Weakly nonlinear analysis on synchronization and oscillation quenching of  coupled mechanical oscillators | Scientific Reports">
                <a:extLst>
                  <a:ext uri="{FF2B5EF4-FFF2-40B4-BE49-F238E27FC236}">
                    <a16:creationId xmlns:a16="http://schemas.microsoft.com/office/drawing/2014/main" id="{355B48C9-0206-4F39-AE31-0AF53DF2852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516" r="56452" b="58842"/>
              <a:stretch/>
            </p:blipFill>
            <p:spPr bwMode="auto">
              <a:xfrm>
                <a:off x="75305" y="3954815"/>
                <a:ext cx="6100112" cy="19740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80" name="TextBox 79">
                    <a:extLst>
                      <a:ext uri="{FF2B5EF4-FFF2-40B4-BE49-F238E27FC236}">
                        <a16:creationId xmlns:a16="http://schemas.microsoft.com/office/drawing/2014/main" id="{62C2D16E-9903-4228-BC6B-D846859963EA}"/>
                      </a:ext>
                    </a:extLst>
                  </p:cNvPr>
                  <p:cNvSpPr txBox="1"/>
                  <p:nvPr/>
                </p:nvSpPr>
                <p:spPr>
                  <a:xfrm>
                    <a:off x="1260474" y="4463847"/>
                    <a:ext cx="1395336" cy="369332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∝</m:t>
                          </m:r>
                          <m:sSup>
                            <m:sSupPr>
                              <m:ctrlP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oMath>
                      </m:oMathPara>
                    </a14:m>
                    <a:endParaRPr lang="ko-KR" altLang="en-US" sz="2400" dirty="0"/>
                  </a:p>
                </p:txBody>
              </p:sp>
            </mc:Choice>
            <mc:Fallback>
              <p:sp>
                <p:nvSpPr>
                  <p:cNvPr id="80" name="TextBox 79">
                    <a:extLst>
                      <a:ext uri="{FF2B5EF4-FFF2-40B4-BE49-F238E27FC236}">
                        <a16:creationId xmlns:a16="http://schemas.microsoft.com/office/drawing/2014/main" id="{62C2D16E-9903-4228-BC6B-D846859963E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60474" y="4463847"/>
                    <a:ext cx="1395336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b="-29412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81" name="TextBox 80">
                    <a:extLst>
                      <a:ext uri="{FF2B5EF4-FFF2-40B4-BE49-F238E27FC236}">
                        <a16:creationId xmlns:a16="http://schemas.microsoft.com/office/drawing/2014/main" id="{32176CFB-1A1D-4379-9016-285A358A9F89}"/>
                      </a:ext>
                    </a:extLst>
                  </p:cNvPr>
                  <p:cNvSpPr txBox="1"/>
                  <p:nvPr/>
                </p:nvSpPr>
                <p:spPr>
                  <a:xfrm>
                    <a:off x="4896464" y="3954815"/>
                    <a:ext cx="1199536" cy="435656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∝</m:t>
                          </m:r>
                          <m:sSup>
                            <m:sSupPr>
                              <m:ctrlP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oMath>
                      </m:oMathPara>
                    </a14:m>
                    <a:endParaRPr lang="ko-KR" altLang="en-US" sz="2400" dirty="0"/>
                  </a:p>
                </p:txBody>
              </p:sp>
            </mc:Choice>
            <mc:Fallback>
              <p:sp>
                <p:nvSpPr>
                  <p:cNvPr id="81" name="TextBox 80">
                    <a:extLst>
                      <a:ext uri="{FF2B5EF4-FFF2-40B4-BE49-F238E27FC236}">
                        <a16:creationId xmlns:a16="http://schemas.microsoft.com/office/drawing/2014/main" id="{32176CFB-1A1D-4379-9016-285A358A9F8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96464" y="3954815"/>
                    <a:ext cx="1199536" cy="435656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5389" r="-1198" b="-8197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82" name="Picture 2" descr="Weakly nonlinear analysis on synchronization and oscillation quenching of  coupled mechanical oscillators | Scientific Reports">
                <a:extLst>
                  <a:ext uri="{FF2B5EF4-FFF2-40B4-BE49-F238E27FC236}">
                    <a16:creationId xmlns:a16="http://schemas.microsoft.com/office/drawing/2014/main" id="{A925DE28-1BA6-4818-BD62-E28C3E2F5E0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763" t="19119" r="57746" b="63455"/>
              <a:stretch/>
            </p:blipFill>
            <p:spPr bwMode="auto">
              <a:xfrm>
                <a:off x="4776819" y="4441216"/>
                <a:ext cx="1163521" cy="7569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3" name="Picture 2" descr="Weakly nonlinear analysis on synchronization and oscillation quenching of  coupled mechanical oscillators | Scientific Reports">
                <a:extLst>
                  <a:ext uri="{FF2B5EF4-FFF2-40B4-BE49-F238E27FC236}">
                    <a16:creationId xmlns:a16="http://schemas.microsoft.com/office/drawing/2014/main" id="{E1005198-EB14-4B0D-9A18-26850F2A2A8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763" t="19119" r="57746" b="63455"/>
              <a:stretch/>
            </p:blipFill>
            <p:spPr bwMode="auto">
              <a:xfrm>
                <a:off x="4776819" y="5198148"/>
                <a:ext cx="1163521" cy="56356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2" name="그룹 71">
              <a:extLst>
                <a:ext uri="{FF2B5EF4-FFF2-40B4-BE49-F238E27FC236}">
                  <a16:creationId xmlns:a16="http://schemas.microsoft.com/office/drawing/2014/main" id="{207E331F-ED5F-4D4A-BCE6-2CE917A03CF7}"/>
                </a:ext>
              </a:extLst>
            </p:cNvPr>
            <p:cNvGrpSpPr/>
            <p:nvPr/>
          </p:nvGrpSpPr>
          <p:grpSpPr>
            <a:xfrm>
              <a:off x="4305941" y="2440515"/>
              <a:ext cx="6099973" cy="1673511"/>
              <a:chOff x="75305" y="3954815"/>
              <a:chExt cx="7195397" cy="1974037"/>
            </a:xfrm>
          </p:grpSpPr>
          <p:pic>
            <p:nvPicPr>
              <p:cNvPr id="73" name="Picture 2" descr="Weakly nonlinear analysis on synchronization and oscillation quenching of  coupled mechanical oscillators | Scientific Reports">
                <a:extLst>
                  <a:ext uri="{FF2B5EF4-FFF2-40B4-BE49-F238E27FC236}">
                    <a16:creationId xmlns:a16="http://schemas.microsoft.com/office/drawing/2014/main" id="{E8C6C00F-4050-47B1-B163-1D6BDBD6E94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516" r="56452" b="58842"/>
              <a:stretch/>
            </p:blipFill>
            <p:spPr bwMode="auto">
              <a:xfrm>
                <a:off x="75305" y="3954815"/>
                <a:ext cx="6100112" cy="19740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74" name="TextBox 73">
                    <a:extLst>
                      <a:ext uri="{FF2B5EF4-FFF2-40B4-BE49-F238E27FC236}">
                        <a16:creationId xmlns:a16="http://schemas.microsoft.com/office/drawing/2014/main" id="{469D2829-91A8-4FED-A840-F66D041F8DE2}"/>
                      </a:ext>
                    </a:extLst>
                  </p:cNvPr>
                  <p:cNvSpPr txBox="1"/>
                  <p:nvPr/>
                </p:nvSpPr>
                <p:spPr>
                  <a:xfrm>
                    <a:off x="1260474" y="4463847"/>
                    <a:ext cx="1395336" cy="369332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∝</m:t>
                          </m:r>
                          <m:sSup>
                            <m:sSupPr>
                              <m:ctrlP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oMath>
                      </m:oMathPara>
                    </a14:m>
                    <a:endParaRPr lang="ko-KR" altLang="en-US" sz="2400" dirty="0"/>
                  </a:p>
                </p:txBody>
              </p:sp>
            </mc:Choice>
            <mc:Fallback>
              <p:sp>
                <p:nvSpPr>
                  <p:cNvPr id="74" name="TextBox 73">
                    <a:extLst>
                      <a:ext uri="{FF2B5EF4-FFF2-40B4-BE49-F238E27FC236}">
                        <a16:creationId xmlns:a16="http://schemas.microsoft.com/office/drawing/2014/main" id="{469D2829-91A8-4FED-A840-F66D041F8DE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60474" y="4463847"/>
                    <a:ext cx="1395336" cy="369332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b="-27451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75" name="TextBox 74">
                    <a:extLst>
                      <a:ext uri="{FF2B5EF4-FFF2-40B4-BE49-F238E27FC236}">
                        <a16:creationId xmlns:a16="http://schemas.microsoft.com/office/drawing/2014/main" id="{0D662E3F-CE96-49B3-ACCC-402D34CF8E31}"/>
                      </a:ext>
                    </a:extLst>
                  </p:cNvPr>
                  <p:cNvSpPr txBox="1"/>
                  <p:nvPr/>
                </p:nvSpPr>
                <p:spPr>
                  <a:xfrm>
                    <a:off x="4896464" y="3954815"/>
                    <a:ext cx="2374238" cy="435656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∝</m:t>
                          </m:r>
                          <m:sSup>
                            <m:sSupPr>
                              <m:ctrlP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&gt;0</m:t>
                          </m:r>
                        </m:oMath>
                      </m:oMathPara>
                    </a14:m>
                    <a:endParaRPr lang="ko-KR" altLang="en-US" sz="2400" dirty="0"/>
                  </a:p>
                </p:txBody>
              </p:sp>
            </mc:Choice>
            <mc:Fallback>
              <p:sp>
                <p:nvSpPr>
                  <p:cNvPr id="75" name="TextBox 74">
                    <a:extLst>
                      <a:ext uri="{FF2B5EF4-FFF2-40B4-BE49-F238E27FC236}">
                        <a16:creationId xmlns:a16="http://schemas.microsoft.com/office/drawing/2014/main" id="{0D662E3F-CE96-49B3-ACCC-402D34CF8E3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96464" y="3954815"/>
                    <a:ext cx="2374238" cy="435656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b="-6557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76" name="Picture 2" descr="Weakly nonlinear analysis on synchronization and oscillation quenching of  coupled mechanical oscillators | Scientific Reports">
                <a:extLst>
                  <a:ext uri="{FF2B5EF4-FFF2-40B4-BE49-F238E27FC236}">
                    <a16:creationId xmlns:a16="http://schemas.microsoft.com/office/drawing/2014/main" id="{98153987-E0D0-4995-922D-21273B73217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763" t="19119" r="57746" b="63455"/>
              <a:stretch/>
            </p:blipFill>
            <p:spPr bwMode="auto">
              <a:xfrm>
                <a:off x="4776819" y="4441216"/>
                <a:ext cx="1163521" cy="12411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A43BC8F0-E0E9-4D29-B392-3C78132B5D0F}"/>
              </a:ext>
            </a:extLst>
          </p:cNvPr>
          <p:cNvCxnSpPr/>
          <p:nvPr/>
        </p:nvCxnSpPr>
        <p:spPr>
          <a:xfrm>
            <a:off x="7610475" y="2063206"/>
            <a:ext cx="0" cy="18019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직선 연결선 84">
            <a:extLst>
              <a:ext uri="{FF2B5EF4-FFF2-40B4-BE49-F238E27FC236}">
                <a16:creationId xmlns:a16="http://schemas.microsoft.com/office/drawing/2014/main" id="{0C9D89E7-98E5-4A1D-9BE8-15D6D11EC2FD}"/>
              </a:ext>
            </a:extLst>
          </p:cNvPr>
          <p:cNvCxnSpPr/>
          <p:nvPr/>
        </p:nvCxnSpPr>
        <p:spPr>
          <a:xfrm>
            <a:off x="8022803" y="4596256"/>
            <a:ext cx="0" cy="18019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직선 연결선 89">
            <a:extLst>
              <a:ext uri="{FF2B5EF4-FFF2-40B4-BE49-F238E27FC236}">
                <a16:creationId xmlns:a16="http://schemas.microsoft.com/office/drawing/2014/main" id="{C8A3F89D-014C-4EA0-9539-204829EFCC80}"/>
              </a:ext>
            </a:extLst>
          </p:cNvPr>
          <p:cNvCxnSpPr>
            <a:cxnSpLocks/>
          </p:cNvCxnSpPr>
          <p:nvPr/>
        </p:nvCxnSpPr>
        <p:spPr>
          <a:xfrm>
            <a:off x="7772400" y="2420497"/>
            <a:ext cx="0" cy="1131554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직선 연결선 90">
            <a:extLst>
              <a:ext uri="{FF2B5EF4-FFF2-40B4-BE49-F238E27FC236}">
                <a16:creationId xmlns:a16="http://schemas.microsoft.com/office/drawing/2014/main" id="{30966984-02AC-477E-A686-C48320AAFEC3}"/>
              </a:ext>
            </a:extLst>
          </p:cNvPr>
          <p:cNvCxnSpPr>
            <a:cxnSpLocks/>
          </p:cNvCxnSpPr>
          <p:nvPr/>
        </p:nvCxnSpPr>
        <p:spPr>
          <a:xfrm>
            <a:off x="7772400" y="4973371"/>
            <a:ext cx="0" cy="1131554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2" name="내용 개체 틀 2">
                <a:extLst>
                  <a:ext uri="{FF2B5EF4-FFF2-40B4-BE49-F238E27FC236}">
                    <a16:creationId xmlns:a16="http://schemas.microsoft.com/office/drawing/2014/main" id="{0C63E6CA-2A63-449F-934A-7E458D7FF19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762898" y="1128585"/>
                <a:ext cx="8276453" cy="1195166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altLang="ko-KR" dirty="0"/>
              </a:p>
            </p:txBody>
          </p:sp>
        </mc:Choice>
        <mc:Fallback>
          <p:sp>
            <p:nvSpPr>
              <p:cNvPr id="92" name="내용 개체 틀 2">
                <a:extLst>
                  <a:ext uri="{FF2B5EF4-FFF2-40B4-BE49-F238E27FC236}">
                    <a16:creationId xmlns:a16="http://schemas.microsoft.com/office/drawing/2014/main" id="{0C63E6CA-2A63-449F-934A-7E458D7FF1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62898" y="1128585"/>
                <a:ext cx="8276453" cy="1195166"/>
              </a:xfr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5484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2DC22E8-44E7-4E1D-989C-F58216668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 (Resonance)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16C0CAD-2901-4839-88E8-C7497E9FC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750C3-D76B-4604-A3D8-DFEAF51D5208}" type="slidenum">
              <a:rPr lang="ko-KR" altLang="en-US" smtClean="0"/>
              <a:t>9</a:t>
            </a:fld>
            <a:endParaRPr lang="ko-KR" altLang="en-US"/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FFD733BF-F44C-488A-BF77-42A975E5E66B}"/>
              </a:ext>
            </a:extLst>
          </p:cNvPr>
          <p:cNvGrpSpPr/>
          <p:nvPr/>
        </p:nvGrpSpPr>
        <p:grpSpPr>
          <a:xfrm>
            <a:off x="431955" y="1105071"/>
            <a:ext cx="3125130" cy="5325225"/>
            <a:chOff x="2408239" y="1636777"/>
            <a:chExt cx="2401781" cy="4092638"/>
          </a:xfrm>
        </p:grpSpPr>
        <p:grpSp>
          <p:nvGrpSpPr>
            <p:cNvPr id="21" name="그룹 20">
              <a:extLst>
                <a:ext uri="{FF2B5EF4-FFF2-40B4-BE49-F238E27FC236}">
                  <a16:creationId xmlns:a16="http://schemas.microsoft.com/office/drawing/2014/main" id="{5AF37536-EB2F-47F8-8AC4-9CBC088761F6}"/>
                </a:ext>
              </a:extLst>
            </p:cNvPr>
            <p:cNvGrpSpPr/>
            <p:nvPr/>
          </p:nvGrpSpPr>
          <p:grpSpPr>
            <a:xfrm>
              <a:off x="2408239" y="1636777"/>
              <a:ext cx="1957760" cy="2196765"/>
              <a:chOff x="994990" y="1304007"/>
              <a:chExt cx="2193403" cy="2461176"/>
            </a:xfrm>
          </p:grpSpPr>
          <p:pic>
            <p:nvPicPr>
              <p:cNvPr id="5" name="그림 4">
                <a:extLst>
                  <a:ext uri="{FF2B5EF4-FFF2-40B4-BE49-F238E27FC236}">
                    <a16:creationId xmlns:a16="http://schemas.microsoft.com/office/drawing/2014/main" id="{4590DFC7-5CC5-4562-8FB7-FFB22FD322B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r="50000"/>
              <a:stretch/>
            </p:blipFill>
            <p:spPr>
              <a:xfrm>
                <a:off x="994990" y="1304007"/>
                <a:ext cx="2193403" cy="2461176"/>
              </a:xfrm>
              <a:prstGeom prst="rect">
                <a:avLst/>
              </a:prstGeom>
            </p:spPr>
          </p:pic>
          <p:sp>
            <p:nvSpPr>
              <p:cNvPr id="10" name="타원 9">
                <a:extLst>
                  <a:ext uri="{FF2B5EF4-FFF2-40B4-BE49-F238E27FC236}">
                    <a16:creationId xmlns:a16="http://schemas.microsoft.com/office/drawing/2014/main" id="{B67F5912-A148-483B-B2CA-C495FDD3EACD}"/>
                  </a:ext>
                </a:extLst>
              </p:cNvPr>
              <p:cNvSpPr/>
              <p:nvPr/>
            </p:nvSpPr>
            <p:spPr>
              <a:xfrm>
                <a:off x="2364274" y="2043473"/>
                <a:ext cx="596191" cy="596191"/>
              </a:xfrm>
              <a:prstGeom prst="ellipse">
                <a:avLst/>
              </a:prstGeom>
              <a:noFill/>
              <a:ln w="38100">
                <a:solidFill>
                  <a:srgbClr val="1414F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pic>
          <p:nvPicPr>
            <p:cNvPr id="16" name="그림 15">
              <a:extLst>
                <a:ext uri="{FF2B5EF4-FFF2-40B4-BE49-F238E27FC236}">
                  <a16:creationId xmlns:a16="http://schemas.microsoft.com/office/drawing/2014/main" id="{0A3C5B00-0E73-433F-B816-9188DBC4E4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8239" y="3928079"/>
              <a:ext cx="2401781" cy="1801336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451AF69-0B22-4980-A0EA-C0DEF5F559EE}"/>
                  </a:ext>
                </a:extLst>
              </p:cNvPr>
              <p:cNvSpPr txBox="1"/>
              <p:nvPr/>
            </p:nvSpPr>
            <p:spPr>
              <a:xfrm>
                <a:off x="837724" y="4023226"/>
                <a:ext cx="479107" cy="25391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050" b="0" i="1" smtClean="0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altLang="ko-KR" sz="105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05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ko-KR" sz="1050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sup>
                      </m:sSup>
                    </m:oMath>
                  </m:oMathPara>
                </a14:m>
                <a:endParaRPr lang="ko-KR" altLang="en-US" sz="1050" dirty="0"/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451AF69-0B22-4980-A0EA-C0DEF5F559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724" y="4023226"/>
                <a:ext cx="479107" cy="253916"/>
              </a:xfrm>
              <a:prstGeom prst="rect">
                <a:avLst/>
              </a:prstGeom>
              <a:blipFill>
                <a:blip r:embed="rId4"/>
                <a:stretch>
                  <a:fillRect r="-1012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그룹 7">
            <a:extLst>
              <a:ext uri="{FF2B5EF4-FFF2-40B4-BE49-F238E27FC236}">
                <a16:creationId xmlns:a16="http://schemas.microsoft.com/office/drawing/2014/main" id="{29968F3A-8C32-46DB-AF21-D5C198DCE64D}"/>
              </a:ext>
            </a:extLst>
          </p:cNvPr>
          <p:cNvGrpSpPr/>
          <p:nvPr/>
        </p:nvGrpSpPr>
        <p:grpSpPr>
          <a:xfrm>
            <a:off x="4229741" y="2288185"/>
            <a:ext cx="6198638" cy="1675255"/>
            <a:chOff x="4229741" y="2440515"/>
            <a:chExt cx="6198638" cy="1675255"/>
          </a:xfrm>
        </p:grpSpPr>
        <p:grpSp>
          <p:nvGrpSpPr>
            <p:cNvPr id="30" name="그룹 29">
              <a:extLst>
                <a:ext uri="{FF2B5EF4-FFF2-40B4-BE49-F238E27FC236}">
                  <a16:creationId xmlns:a16="http://schemas.microsoft.com/office/drawing/2014/main" id="{EDBDC9B9-EC8D-4E8F-A05B-E109B2FC3C0D}"/>
                </a:ext>
              </a:extLst>
            </p:cNvPr>
            <p:cNvGrpSpPr/>
            <p:nvPr/>
          </p:nvGrpSpPr>
          <p:grpSpPr>
            <a:xfrm>
              <a:off x="4229741" y="2442259"/>
              <a:ext cx="5171434" cy="1673511"/>
              <a:chOff x="75305" y="3954815"/>
              <a:chExt cx="6100112" cy="1974037"/>
            </a:xfrm>
          </p:grpSpPr>
          <p:pic>
            <p:nvPicPr>
              <p:cNvPr id="31" name="Picture 2" descr="Weakly nonlinear analysis on synchronization and oscillation quenching of  coupled mechanical oscillators | Scientific Reports">
                <a:extLst>
                  <a:ext uri="{FF2B5EF4-FFF2-40B4-BE49-F238E27FC236}">
                    <a16:creationId xmlns:a16="http://schemas.microsoft.com/office/drawing/2014/main" id="{3788C60F-734E-470A-8E60-15651FEA159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516" r="56452" b="58842"/>
              <a:stretch/>
            </p:blipFill>
            <p:spPr bwMode="auto">
              <a:xfrm>
                <a:off x="75305" y="3954815"/>
                <a:ext cx="6100112" cy="19740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DA0AE27C-F0FE-4FE6-ADBF-9B2E68426868}"/>
                      </a:ext>
                    </a:extLst>
                  </p:cNvPr>
                  <p:cNvSpPr txBox="1"/>
                  <p:nvPr/>
                </p:nvSpPr>
                <p:spPr>
                  <a:xfrm>
                    <a:off x="1260474" y="4463847"/>
                    <a:ext cx="1395336" cy="369332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∝</m:t>
                          </m:r>
                          <m:sSup>
                            <m:sSupPr>
                              <m:ctrlP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oMath>
                      </m:oMathPara>
                    </a14:m>
                    <a:endParaRPr lang="ko-KR" altLang="en-US" sz="2400" dirty="0"/>
                  </a:p>
                </p:txBody>
              </p:sp>
            </mc:Choice>
            <mc:Fallback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DA0AE27C-F0FE-4FE6-ADBF-9B2E6842686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60474" y="4463847"/>
                    <a:ext cx="1395336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b="-26923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F378EB3D-7250-4F90-A202-8C94CB6D4AF3}"/>
                      </a:ext>
                    </a:extLst>
                  </p:cNvPr>
                  <p:cNvSpPr txBox="1"/>
                  <p:nvPr/>
                </p:nvSpPr>
                <p:spPr>
                  <a:xfrm>
                    <a:off x="4896464" y="3954815"/>
                    <a:ext cx="1199536" cy="435656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∝</m:t>
                          </m:r>
                          <m:sSup>
                            <m:sSupPr>
                              <m:ctrlP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oMath>
                      </m:oMathPara>
                    </a14:m>
                    <a:endParaRPr lang="ko-KR" altLang="en-US" sz="2400" dirty="0"/>
                  </a:p>
                </p:txBody>
              </p:sp>
            </mc:Choice>
            <mc:Fallback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F378EB3D-7250-4F90-A202-8C94CB6D4AF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96464" y="3954815"/>
                    <a:ext cx="1199536" cy="435656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5389" r="-1198" b="-8333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34" name="Picture 2" descr="Weakly nonlinear analysis on synchronization and oscillation quenching of  coupled mechanical oscillators | Scientific Reports">
                <a:extLst>
                  <a:ext uri="{FF2B5EF4-FFF2-40B4-BE49-F238E27FC236}">
                    <a16:creationId xmlns:a16="http://schemas.microsoft.com/office/drawing/2014/main" id="{37D2A42F-30EF-4633-9E1E-CA6688E755C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763" t="19119" r="57746" b="63455"/>
              <a:stretch/>
            </p:blipFill>
            <p:spPr bwMode="auto">
              <a:xfrm>
                <a:off x="4776819" y="4441216"/>
                <a:ext cx="1163521" cy="7569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" name="Picture 2" descr="Weakly nonlinear analysis on synchronization and oscillation quenching of  coupled mechanical oscillators | Scientific Reports">
                <a:extLst>
                  <a:ext uri="{FF2B5EF4-FFF2-40B4-BE49-F238E27FC236}">
                    <a16:creationId xmlns:a16="http://schemas.microsoft.com/office/drawing/2014/main" id="{0CA701A4-9E13-4E44-86E6-2C2047B54BA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763" t="19119" r="57746" b="63455"/>
              <a:stretch/>
            </p:blipFill>
            <p:spPr bwMode="auto">
              <a:xfrm>
                <a:off x="4776819" y="5198148"/>
                <a:ext cx="1163521" cy="56356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3" name="그룹 22">
              <a:extLst>
                <a:ext uri="{FF2B5EF4-FFF2-40B4-BE49-F238E27FC236}">
                  <a16:creationId xmlns:a16="http://schemas.microsoft.com/office/drawing/2014/main" id="{468176CF-1D5E-49C8-837C-BECE728DA46D}"/>
                </a:ext>
              </a:extLst>
            </p:cNvPr>
            <p:cNvGrpSpPr/>
            <p:nvPr/>
          </p:nvGrpSpPr>
          <p:grpSpPr>
            <a:xfrm>
              <a:off x="4305941" y="2440515"/>
              <a:ext cx="6122438" cy="1673511"/>
              <a:chOff x="75305" y="3954815"/>
              <a:chExt cx="7221896" cy="1974037"/>
            </a:xfrm>
          </p:grpSpPr>
          <p:pic>
            <p:nvPicPr>
              <p:cNvPr id="24" name="Picture 2" descr="Weakly nonlinear analysis on synchronization and oscillation quenching of  coupled mechanical oscillators | Scientific Reports">
                <a:extLst>
                  <a:ext uri="{FF2B5EF4-FFF2-40B4-BE49-F238E27FC236}">
                    <a16:creationId xmlns:a16="http://schemas.microsoft.com/office/drawing/2014/main" id="{8C47387C-4B70-4437-8512-31057C75CD0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516" r="56452" b="58842"/>
              <a:stretch/>
            </p:blipFill>
            <p:spPr bwMode="auto">
              <a:xfrm>
                <a:off x="75305" y="3954815"/>
                <a:ext cx="6100112" cy="19740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38837EE8-259E-479E-9D59-DA01EB39083A}"/>
                      </a:ext>
                    </a:extLst>
                  </p:cNvPr>
                  <p:cNvSpPr txBox="1"/>
                  <p:nvPr/>
                </p:nvSpPr>
                <p:spPr>
                  <a:xfrm>
                    <a:off x="1260474" y="4463847"/>
                    <a:ext cx="1395336" cy="369332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∝</m:t>
                          </m:r>
                          <m:sSup>
                            <m:sSupPr>
                              <m:ctrlP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oMath>
                      </m:oMathPara>
                    </a14:m>
                    <a:endParaRPr lang="ko-KR" altLang="en-US" sz="2400" dirty="0"/>
                  </a:p>
                </p:txBody>
              </p:sp>
            </mc:Choice>
            <mc:Fallback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38837EE8-259E-479E-9D59-DA01EB39083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60474" y="4463847"/>
                    <a:ext cx="1395336" cy="36933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b="-26923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FF355C8D-5A25-4EFA-BF5A-A74833FE634A}"/>
                      </a:ext>
                    </a:extLst>
                  </p:cNvPr>
                  <p:cNvSpPr txBox="1"/>
                  <p:nvPr/>
                </p:nvSpPr>
                <p:spPr>
                  <a:xfrm>
                    <a:off x="4896464" y="3954815"/>
                    <a:ext cx="2400737" cy="435656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∝</m:t>
                          </m:r>
                          <m:sSup>
                            <m:sSupPr>
                              <m:ctrlP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oMath>
                      </m:oMathPara>
                    </a14:m>
                    <a:endParaRPr lang="ko-KR" altLang="en-US" sz="2400" dirty="0"/>
                  </a:p>
                </p:txBody>
              </p:sp>
            </mc:Choice>
            <mc:Fallback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FF355C8D-5A25-4EFA-BF5A-A74833FE634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96464" y="3954815"/>
                    <a:ext cx="2400737" cy="435656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8197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27" name="Picture 2" descr="Weakly nonlinear analysis on synchronization and oscillation quenching of  coupled mechanical oscillators | Scientific Reports">
                <a:extLst>
                  <a:ext uri="{FF2B5EF4-FFF2-40B4-BE49-F238E27FC236}">
                    <a16:creationId xmlns:a16="http://schemas.microsoft.com/office/drawing/2014/main" id="{F1C55A18-575A-4EAC-9C75-30B25732035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763" t="19119" r="57746" b="63455"/>
              <a:stretch/>
            </p:blipFill>
            <p:spPr bwMode="auto">
              <a:xfrm>
                <a:off x="4776819" y="4441218"/>
                <a:ext cx="1163521" cy="56356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Picture 2" descr="Weakly nonlinear analysis on synchronization and oscillation quenching of  coupled mechanical oscillators | Scientific Reports">
                <a:extLst>
                  <a:ext uri="{FF2B5EF4-FFF2-40B4-BE49-F238E27FC236}">
                    <a16:creationId xmlns:a16="http://schemas.microsoft.com/office/drawing/2014/main" id="{B6BF4267-B525-4034-A8D2-D24BD70A9FF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763" t="19119" r="57746" b="63455"/>
              <a:stretch/>
            </p:blipFill>
            <p:spPr bwMode="auto">
              <a:xfrm>
                <a:off x="4776819" y="4918421"/>
                <a:ext cx="1163521" cy="56356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2" descr="Weakly nonlinear analysis on synchronization and oscillation quenching of  coupled mechanical oscillators | Scientific Reports">
                <a:extLst>
                  <a:ext uri="{FF2B5EF4-FFF2-40B4-BE49-F238E27FC236}">
                    <a16:creationId xmlns:a16="http://schemas.microsoft.com/office/drawing/2014/main" id="{D758D204-FBE9-4707-9CD4-14EE1BFA6C3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763" t="19119" r="57746" b="63455"/>
              <a:stretch/>
            </p:blipFill>
            <p:spPr bwMode="auto">
              <a:xfrm>
                <a:off x="4776819" y="5404822"/>
                <a:ext cx="1163521" cy="3568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cxnSp>
        <p:nvCxnSpPr>
          <p:cNvPr id="38" name="직선 화살표 연결선 37">
            <a:extLst>
              <a:ext uri="{FF2B5EF4-FFF2-40B4-BE49-F238E27FC236}">
                <a16:creationId xmlns:a16="http://schemas.microsoft.com/office/drawing/2014/main" id="{6C8EDC3E-5063-427D-A302-4FE5326B50DF}"/>
              </a:ext>
            </a:extLst>
          </p:cNvPr>
          <p:cNvCxnSpPr>
            <a:cxnSpLocks/>
          </p:cNvCxnSpPr>
          <p:nvPr/>
        </p:nvCxnSpPr>
        <p:spPr>
          <a:xfrm>
            <a:off x="7610475" y="2487459"/>
            <a:ext cx="706454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직선 연결선 40">
            <a:extLst>
              <a:ext uri="{FF2B5EF4-FFF2-40B4-BE49-F238E27FC236}">
                <a16:creationId xmlns:a16="http://schemas.microsoft.com/office/drawing/2014/main" id="{BBC12D03-22A7-41F3-B8E7-957261FAAD39}"/>
              </a:ext>
            </a:extLst>
          </p:cNvPr>
          <p:cNvCxnSpPr>
            <a:cxnSpLocks/>
          </p:cNvCxnSpPr>
          <p:nvPr/>
        </p:nvCxnSpPr>
        <p:spPr>
          <a:xfrm>
            <a:off x="7715250" y="2891672"/>
            <a:ext cx="0" cy="1131554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직선 연결선 41">
            <a:extLst>
              <a:ext uri="{FF2B5EF4-FFF2-40B4-BE49-F238E27FC236}">
                <a16:creationId xmlns:a16="http://schemas.microsoft.com/office/drawing/2014/main" id="{92F8E8C6-BC50-44E7-A84C-CBED6A929BD0}"/>
              </a:ext>
            </a:extLst>
          </p:cNvPr>
          <p:cNvCxnSpPr>
            <a:cxnSpLocks/>
          </p:cNvCxnSpPr>
          <p:nvPr/>
        </p:nvCxnSpPr>
        <p:spPr>
          <a:xfrm>
            <a:off x="8001000" y="2891672"/>
            <a:ext cx="0" cy="1654257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AE35AF25-D271-4B7E-8C43-68E48BF77ACF}"/>
              </a:ext>
            </a:extLst>
          </p:cNvPr>
          <p:cNvSpPr txBox="1"/>
          <p:nvPr/>
        </p:nvSpPr>
        <p:spPr>
          <a:xfrm>
            <a:off x="7191375" y="4545929"/>
            <a:ext cx="18662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/>
              <a:t>New Equilibrium</a:t>
            </a:r>
            <a:endParaRPr lang="ko-KR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7820D13-8B78-44B7-9AA1-7BB8D62E1693}"/>
                  </a:ext>
                </a:extLst>
              </p:cNvPr>
              <p:cNvSpPr txBox="1"/>
              <p:nvPr/>
            </p:nvSpPr>
            <p:spPr>
              <a:xfrm>
                <a:off x="3767458" y="2065650"/>
                <a:ext cx="6096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𝐽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7820D13-8B78-44B7-9AA1-7BB8D62E16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7458" y="2065650"/>
                <a:ext cx="6096000" cy="369332"/>
              </a:xfrm>
              <a:prstGeom prst="rect">
                <a:avLst/>
              </a:prstGeom>
              <a:blipFill>
                <a:blip r:embed="rId10"/>
                <a:stretch>
                  <a:fillRect b="-11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직선 화살표 연결선 47">
            <a:extLst>
              <a:ext uri="{FF2B5EF4-FFF2-40B4-BE49-F238E27FC236}">
                <a16:creationId xmlns:a16="http://schemas.microsoft.com/office/drawing/2014/main" id="{1994095D-92AA-4A49-872D-2FFA2879830E}"/>
              </a:ext>
            </a:extLst>
          </p:cNvPr>
          <p:cNvCxnSpPr/>
          <p:nvPr/>
        </p:nvCxnSpPr>
        <p:spPr>
          <a:xfrm>
            <a:off x="5943600" y="2487459"/>
            <a:ext cx="1771650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9" name="내용 개체 틀 2">
                <a:extLst>
                  <a:ext uri="{FF2B5EF4-FFF2-40B4-BE49-F238E27FC236}">
                    <a16:creationId xmlns:a16="http://schemas.microsoft.com/office/drawing/2014/main" id="{2FCC8029-BCF5-4E65-BB45-2BBFA690C4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762898" y="1128585"/>
                <a:ext cx="8276453" cy="1195166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∝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altLang="ko-KR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ko-KR" b="0" i="0" smtClean="0">
                          <a:latin typeface="Cambria Math" panose="02040503050406030204" pitchFamily="18" charset="0"/>
                        </a:rPr>
                        <m:t>or</m:t>
                      </m:r>
                      <m:r>
                        <a:rPr lang="en-US" altLang="ko-KR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ko-KR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altLang="ko-KR" dirty="0"/>
              </a:p>
            </p:txBody>
          </p:sp>
        </mc:Choice>
        <mc:Fallback>
          <p:sp>
            <p:nvSpPr>
              <p:cNvPr id="49" name="내용 개체 틀 2">
                <a:extLst>
                  <a:ext uri="{FF2B5EF4-FFF2-40B4-BE49-F238E27FC236}">
                    <a16:creationId xmlns:a16="http://schemas.microsoft.com/office/drawing/2014/main" id="{2FCC8029-BCF5-4E65-BB45-2BBFA690C4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62898" y="1128585"/>
                <a:ext cx="8276453" cy="1195166"/>
              </a:xfr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979484AC-614C-4759-A8E3-0F621B34FB44}"/>
                  </a:ext>
                </a:extLst>
              </p:cNvPr>
              <p:cNvSpPr txBox="1"/>
              <p:nvPr/>
            </p:nvSpPr>
            <p:spPr>
              <a:xfrm>
                <a:off x="4915702" y="2065650"/>
                <a:ext cx="6096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ko-KR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𝐽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979484AC-614C-4759-A8E3-0F621B34FB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5702" y="2065650"/>
                <a:ext cx="6096000" cy="369332"/>
              </a:xfrm>
              <a:prstGeom prst="rect">
                <a:avLst/>
              </a:prstGeom>
              <a:blipFill>
                <a:blip r:embed="rId12"/>
                <a:stretch>
                  <a:fillRect b="-11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내용 개체 틀 19">
            <a:extLst>
              <a:ext uri="{FF2B5EF4-FFF2-40B4-BE49-F238E27FC236}">
                <a16:creationId xmlns:a16="http://schemas.microsoft.com/office/drawing/2014/main" id="{E34F9E86-B4FA-4D03-BDB3-B47067DDA8A8}"/>
              </a:ext>
            </a:extLst>
          </p:cNvPr>
          <p:cNvSpPr txBox="1">
            <a:spLocks/>
          </p:cNvSpPr>
          <p:nvPr/>
        </p:nvSpPr>
        <p:spPr>
          <a:xfrm>
            <a:off x="3486150" y="4882598"/>
            <a:ext cx="8451850" cy="1509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</a:pPr>
            <a:r>
              <a:rPr lang="en-US" altLang="ko-KR" sz="1600" dirty="0"/>
              <a:t>New tune analysis is suggested.</a:t>
            </a:r>
          </a:p>
          <a:p>
            <a:pPr>
              <a:lnSpc>
                <a:spcPct val="170000"/>
              </a:lnSpc>
            </a:pPr>
            <a:r>
              <a:rPr lang="en-US" altLang="ko-KR" sz="1600" dirty="0"/>
              <a:t>Dynamics for Resonance Islands is analyzed</a:t>
            </a:r>
          </a:p>
        </p:txBody>
      </p:sp>
    </p:spTree>
    <p:extLst>
      <p:ext uri="{BB962C8B-B14F-4D97-AF65-F5344CB8AC3E}">
        <p14:creationId xmlns:p14="http://schemas.microsoft.com/office/powerpoint/2010/main" val="14029505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사용자 지정 4">
      <a:majorFont>
        <a:latin typeface="Calibri Light"/>
        <a:ea typeface="맑은 고딕"/>
        <a:cs typeface=""/>
      </a:majorFont>
      <a:minorFont>
        <a:latin typeface="Times New Roman"/>
        <a:ea typeface="함초롬바탕"/>
        <a:cs typeface="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ete" id="{EE268424-B69E-4A70-B63C-CB4A3014A832}" vid="{5E60670B-A584-4AE2-BF0E-CE0A75F0AA7E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Templete</Template>
  <TotalTime>35734</TotalTime>
  <Words>669</Words>
  <Application>Microsoft Office PowerPoint</Application>
  <PresentationFormat>와이드스크린</PresentationFormat>
  <Paragraphs>123</Paragraphs>
  <Slides>10</Slides>
  <Notes>2</Notes>
  <HiddenSlides>0</HiddenSlides>
  <MMClips>1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8" baseType="lpstr">
      <vt:lpstr>맑은 고딕</vt:lpstr>
      <vt:lpstr>Arial</vt:lpstr>
      <vt:lpstr>Calibri Light</vt:lpstr>
      <vt:lpstr>Cambria Math</vt:lpstr>
      <vt:lpstr>times</vt:lpstr>
      <vt:lpstr>Times New Roman</vt:lpstr>
      <vt:lpstr>Wingdings</vt:lpstr>
      <vt:lpstr>Office 테마</vt:lpstr>
      <vt:lpstr> CAPhE Lab Meeting</vt:lpstr>
      <vt:lpstr>Progress</vt:lpstr>
      <vt:lpstr>Research Interest</vt:lpstr>
      <vt:lpstr>Storage Ring and Tune</vt:lpstr>
      <vt:lpstr>Tune (Mathematics)</vt:lpstr>
      <vt:lpstr>Tune Shift</vt:lpstr>
      <vt:lpstr>Problem (Resonance)</vt:lpstr>
      <vt:lpstr>Problem (Resonance)</vt:lpstr>
      <vt:lpstr>Problem (Resonance)</vt:lpstr>
      <vt:lpstr>Result in Paper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Resonance Hamiltonian to ‘Devil’s Staircase’</dc:title>
  <dc:creator>기문 남</dc:creator>
  <cp:lastModifiedBy>기문 남</cp:lastModifiedBy>
  <cp:revision>444</cp:revision>
  <cp:lastPrinted>2024-06-22T09:06:14Z</cp:lastPrinted>
  <dcterms:created xsi:type="dcterms:W3CDTF">2024-03-22T01:12:11Z</dcterms:created>
  <dcterms:modified xsi:type="dcterms:W3CDTF">2024-09-06T01:13:39Z</dcterms:modified>
</cp:coreProperties>
</file>