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4"/>
  </p:notesMasterIdLst>
  <p:sldIdLst>
    <p:sldId id="714" r:id="rId2"/>
    <p:sldId id="721" r:id="rId3"/>
    <p:sldId id="715" r:id="rId4"/>
    <p:sldId id="716" r:id="rId5"/>
    <p:sldId id="722" r:id="rId6"/>
    <p:sldId id="729" r:id="rId7"/>
    <p:sldId id="727" r:id="rId8"/>
    <p:sldId id="728" r:id="rId9"/>
    <p:sldId id="724" r:id="rId10"/>
    <p:sldId id="725" r:id="rId11"/>
    <p:sldId id="717" r:id="rId12"/>
    <p:sldId id="718" r:id="rId13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44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B76362-3CAD-4532-A695-556D6AB44D54}" type="datetimeFigureOut">
              <a:rPr lang="ko-KR" altLang="en-US" smtClean="0"/>
              <a:t>2024-08-22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1A8976-57F7-4543-B1B2-55D4A15C06F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06138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81F390-951B-418C-BFB0-EE1B2ED01ED1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46981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3805B2B-CB8B-4BAF-8976-1B7CCB2F19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4EDC1E3B-71AA-466D-8382-F5A18624DC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694E5DC-B426-4860-A3E1-629D9C75A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523B4-3685-42BD-97B3-272F2AF7B41B}" type="datetime1">
              <a:rPr lang="ko-KR" altLang="en-US" smtClean="0"/>
              <a:t>2024-08-22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73CDF83-B194-4EE1-8B15-E1797D421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|  IBAL  |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26CFE23-54A7-40D6-A0F0-EF5A142D3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15683-C851-4F51-81FF-7C4927A1240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82168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2B5880A-4CBA-46CB-B50A-0CF8ABC72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997C328-085A-4B74-B1FF-357DDF7853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8838E78-C8CA-4940-A653-F3B6C7C42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BBA60-8C82-4635-906E-C87628D48371}" type="datetime1">
              <a:rPr lang="ko-KR" altLang="en-US" smtClean="0"/>
              <a:t>2024-08-22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8EA7CF1-9086-4A23-957F-D3D7FEC59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|  IBAL  |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84B9950-F42B-4D1C-B143-66180CE17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15683-C851-4F51-81FF-7C4927A1240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2584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19CF50CB-0DAA-4EA8-AD29-764C573C17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0C20C69-9A2D-402E-BF51-2B3E393BAF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CCD606C-F6C8-4F6C-8911-B2EDFB8C3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25BBD-287D-473B-A616-96D8638DA9FC}" type="datetime1">
              <a:rPr lang="ko-KR" altLang="en-US" smtClean="0"/>
              <a:t>2024-08-22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5C43025-9914-48FC-A2D2-53F5EC4BD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|  IBAL  |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A6219D6-3C19-45EE-92CC-8DA693B2C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15683-C851-4F51-81FF-7C4927A1240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6484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6373A7B-399C-4168-8927-24AFDB461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BCB9FBE-F0AE-4413-8740-ADD5A62E19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179E368-48BF-4048-B5D3-9862CBC27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02583-F985-4E8C-B568-C5735BBEE079}" type="datetime1">
              <a:rPr lang="ko-KR" altLang="en-US" smtClean="0"/>
              <a:t>2024-08-22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2831B08-6D91-41E8-89AB-4B7C44FE5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|  IBAL  |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4E190AA-B79C-4A65-855C-E4B0A6FAB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15683-C851-4F51-81FF-7C4927A1240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29691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20EF1D4-D550-4809-B762-5E433D7D5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3CA68-EF68-494A-A70E-1C759B45C0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CCE38FD-1273-408F-A16C-608BF2BB1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40AE3-5534-4188-88FD-B79AACC710E6}" type="datetime1">
              <a:rPr lang="ko-KR" altLang="en-US" smtClean="0"/>
              <a:t>2024-08-22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EA077BC-C820-4E13-900C-CBBC3F464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|  IBAL  |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91895B3-9FFF-4EFE-9F3B-A971BC502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15683-C851-4F51-81FF-7C4927A1240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1694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233E064-9C48-4E2C-B6BC-1644339C0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ACD7A46-AA32-4CD4-AA5D-B453E1390F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895536A5-BA0B-4488-B14C-31866A004E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DF9A00B-E037-4E52-9872-EA28E188E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1ECBD-DFE1-4837-9A00-79A15AD0A712}" type="datetime1">
              <a:rPr lang="ko-KR" altLang="en-US" smtClean="0"/>
              <a:t>2024-08-22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251C6F-FC66-48B6-8A35-D70BD4474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|  IBAL  |</a:t>
            </a:r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55B06D4A-CECB-4565-B3A0-1F7804789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15683-C851-4F51-81FF-7C4927A1240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7837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3D1A171-1C4A-4F10-A416-38A58A4D7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576EE71-F51D-477D-9284-0D7C1E47B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F41058-04EE-40FC-AF5E-97D473AFEE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1F05A69-804C-4774-9AAB-59F8492E2D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CCAE28E7-92DC-4DC1-BA87-C1D0FEAD0D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CB8DA8B2-0D6E-4622-979B-958350E66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4E358-C9D1-4433-9F8F-BA1CDF297E4B}" type="datetime1">
              <a:rPr lang="ko-KR" altLang="en-US" smtClean="0"/>
              <a:t>2024-08-22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264C342B-12D8-45F8-97ED-616A96D8A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|  IBAL  |</a:t>
            </a:r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60FF343F-0210-464E-9624-234BEC6B8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15683-C851-4F51-81FF-7C4927A1240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11613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8711177-A385-4AA1-A967-28E425863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37D8321E-C2F0-4F91-A3B8-5E40C27AC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91546-8D51-431C-A68E-E99EA0FD570E}" type="datetime1">
              <a:rPr lang="ko-KR" altLang="en-US" smtClean="0"/>
              <a:t>2024-08-22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7A58586F-CC09-41D2-AA8B-0B15D2CEE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|  IBAL  |</a:t>
            </a:r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18058C6C-1F38-412A-9A8F-F8FFAE656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15683-C851-4F51-81FF-7C4927A1240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34950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78E788CE-AA83-4493-AD50-1D9AC6868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65F65-D13C-414E-803D-DBD1FBC2B908}" type="datetime1">
              <a:rPr lang="ko-KR" altLang="en-US" smtClean="0"/>
              <a:t>2024-08-22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0DF3E562-40BB-4685-BD26-371DB1E68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|  IBAL  |</a:t>
            </a:r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700643A-154B-4644-A808-AB43F9A70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15683-C851-4F51-81FF-7C4927A1240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10797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AE87CF5-962C-4888-8C22-7C7BC4DFA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A0C663D-85FB-484E-B8AD-690967FFD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1BC2B75-D113-4D2B-B5D3-9F86F2312B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1D2E1C4-3B13-455D-B52F-B594EB375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056C2-6011-43C9-95B7-39BE68EF4E1C}" type="datetime1">
              <a:rPr lang="ko-KR" altLang="en-US" smtClean="0"/>
              <a:t>2024-08-22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EA26A512-C80F-4CF7-9347-2BE16D1D1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|  IBAL  |</a:t>
            </a:r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A5A88C1-3368-4F30-A60B-16F9E1DCB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15683-C851-4F51-81FF-7C4927A1240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6591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ED35BEC-88E6-4D09-BC19-FAE587751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4A753E1D-3190-49F2-938E-2113453BAA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08C1874-39EE-4960-9D8E-2D4165AE31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56CC45A0-7910-4569-A43C-2A04FE332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3E2CD-51A7-43FB-A86D-AAB15DCE3577}" type="datetime1">
              <a:rPr lang="ko-KR" altLang="en-US" smtClean="0"/>
              <a:t>2024-08-22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F5274908-7456-41E8-9D08-596283AE6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|  IBAL  |</a:t>
            </a:r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C57069D-F976-4D46-B64D-455E4BD1E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15683-C851-4F51-81FF-7C4927A1240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2997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415E92E4-20F9-4B1A-AE88-13E9C24D9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76032BD-757D-4216-81EE-56F122998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4C4A1A1-C71C-4D0A-8815-34590953AF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A708F7-36D0-486C-A0B5-20CAF9CDE90A}" type="datetime1">
              <a:rPr lang="ko-KR" altLang="en-US" smtClean="0"/>
              <a:t>2024-08-22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05CC1B7-46A1-4B02-932A-EBCBDB0D88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ko-KR"/>
              <a:t>|  IBAL  |</a:t>
            </a:r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4091CB3-C782-46C5-A8E7-477A9A9DC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115683-C851-4F51-81FF-7C4927A1240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904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직사각형 21"/>
          <p:cNvSpPr/>
          <p:nvPr/>
        </p:nvSpPr>
        <p:spPr>
          <a:xfrm rot="10800000" flipV="1">
            <a:off x="0" y="0"/>
            <a:ext cx="12192000" cy="5543550"/>
          </a:xfrm>
          <a:prstGeom prst="rect">
            <a:avLst/>
          </a:prstGeom>
          <a:gradFill flip="none" rotWithShape="1">
            <a:gsLst>
              <a:gs pos="0">
                <a:srgbClr val="0F2B51"/>
              </a:gs>
              <a:gs pos="100000">
                <a:srgbClr val="31405B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400" b="1" dirty="0">
                <a:solidFill>
                  <a:prstClr val="white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  </a:t>
            </a:r>
            <a:endParaRPr lang="en-US" altLang="ko-KR" sz="800" b="1" dirty="0">
              <a:solidFill>
                <a:prstClr val="white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endParaRPr lang="en-US" altLang="ko-KR" sz="400" b="1" dirty="0">
              <a:solidFill>
                <a:prstClr val="white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endParaRPr lang="en-US" altLang="ko-KR" sz="400" b="1" dirty="0">
              <a:solidFill>
                <a:prstClr val="white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endParaRPr lang="en-US" altLang="ko-KR" sz="400" b="1" dirty="0">
              <a:solidFill>
                <a:prstClr val="white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endParaRPr lang="en-US" altLang="ko-KR" sz="400" b="1" dirty="0">
              <a:solidFill>
                <a:prstClr val="white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endParaRPr lang="en-US" altLang="ko-KR" sz="400" b="1" dirty="0">
              <a:solidFill>
                <a:prstClr val="white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26" name="그림 25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706" y="5985188"/>
            <a:ext cx="1800000" cy="630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1919565"/>
            <a:ext cx="12191999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600" b="1" dirty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Lab meeting</a:t>
            </a:r>
          </a:p>
          <a:p>
            <a:pPr algn="ctr"/>
            <a:endParaRPr lang="en-US" altLang="ko-KR" sz="2800" dirty="0">
              <a:solidFill>
                <a:schemeClr val="bg1"/>
              </a:solidFill>
              <a:latin typeface="Arial" panose="020B0604020202020204" pitchFamily="34" charset="0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pPr algn="ctr"/>
            <a:endParaRPr lang="en-US" altLang="ko-KR" sz="2800" dirty="0">
              <a:solidFill>
                <a:schemeClr val="bg1"/>
              </a:solidFill>
              <a:latin typeface="Arial" panose="020B0604020202020204" pitchFamily="34" charset="0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pPr algn="ctr"/>
            <a:r>
              <a:rPr lang="en-US" altLang="ko-KR" sz="2800" dirty="0" smtClean="0">
                <a:solidFill>
                  <a:schemeClr val="bg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2024.08.22 </a:t>
            </a:r>
            <a:endParaRPr lang="en-US" altLang="ko-KR" sz="2800" dirty="0">
              <a:solidFill>
                <a:schemeClr val="bg1"/>
              </a:solidFill>
              <a:latin typeface="Arial" panose="020B0604020202020204" pitchFamily="34" charset="0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pPr algn="ctr"/>
            <a:endParaRPr lang="en-US" altLang="ko-KR" sz="2800" dirty="0">
              <a:solidFill>
                <a:schemeClr val="bg1"/>
              </a:solidFill>
              <a:latin typeface="Arial" panose="020B0604020202020204" pitchFamily="34" charset="0"/>
              <a:ea typeface="나눔바른고딕" panose="020B0603020101020101" pitchFamily="50" charset="-127"/>
              <a:cs typeface="Arial" panose="020B0604020202020204" pitchFamily="34" charset="0"/>
            </a:endParaRPr>
          </a:p>
          <a:p>
            <a:pPr algn="ctr"/>
            <a:r>
              <a:rPr lang="en-US" altLang="ko-KR" dirty="0">
                <a:solidFill>
                  <a:schemeClr val="bg1"/>
                </a:solidFill>
                <a:latin typeface="Arial" panose="020B0604020202020204" pitchFamily="34" charset="0"/>
                <a:ea typeface="나눔바른고딕" panose="020B0603020101020101" pitchFamily="50" charset="-127"/>
                <a:cs typeface="Arial" panose="020B0604020202020204" pitchFamily="34" charset="0"/>
              </a:rPr>
              <a:t> </a:t>
            </a:r>
            <a:r>
              <a:rPr lang="en-US" altLang="ko-KR" sz="3600" dirty="0"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50" charset="-127"/>
                <a:cs typeface="Arial" panose="020B0604020202020204" pitchFamily="34" charset="0"/>
              </a:rPr>
              <a:t>Junyeong Jeong</a:t>
            </a:r>
            <a:endParaRPr lang="en-US" altLang="ko-KR" dirty="0">
              <a:solidFill>
                <a:schemeClr val="bg1"/>
              </a:solidFill>
              <a:latin typeface="Arial" panose="020B0604020202020204" pitchFamily="34" charset="0"/>
              <a:ea typeface="나눔바른고딕" panose="020B0603020101020101" pitchFamily="50" charset="-127"/>
              <a:cs typeface="Arial" panose="020B0604020202020204" pitchFamily="34" charset="0"/>
            </a:endParaRPr>
          </a:p>
        </p:txBody>
      </p:sp>
      <p:pic>
        <p:nvPicPr>
          <p:cNvPr id="3" name="그림 2"/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24" y="176909"/>
            <a:ext cx="3600000" cy="630000"/>
          </a:xfrm>
          <a:prstGeom prst="rect">
            <a:avLst/>
          </a:prstGeom>
        </p:spPr>
      </p:pic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A16293BF-EAB7-42B1-B481-1A4611DF5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|  IBAL  |</a:t>
            </a:r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1C4B8D2-EBED-4C87-B107-CBB6C945C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15683-C851-4F51-81FF-7C4927A12405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1563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>
            <a:spLocks noChangeAspect="1"/>
          </p:cNvSpPr>
          <p:nvPr/>
        </p:nvSpPr>
        <p:spPr>
          <a:xfrm>
            <a:off x="2469257" y="55669"/>
            <a:ext cx="7776000" cy="6156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00B050"/>
              </a:solidFill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7580" y="2278337"/>
            <a:ext cx="3619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N2, Ar</a:t>
            </a:r>
            <a:endParaRPr lang="en-US" altLang="ko-KR" dirty="0" smtClean="0"/>
          </a:p>
        </p:txBody>
      </p:sp>
      <p:sp>
        <p:nvSpPr>
          <p:cNvPr id="8" name="직사각형 7"/>
          <p:cNvSpPr/>
          <p:nvPr/>
        </p:nvSpPr>
        <p:spPr>
          <a:xfrm>
            <a:off x="2469257" y="55669"/>
            <a:ext cx="504000" cy="1296000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 rot="5400000">
            <a:off x="2089322" y="2449586"/>
            <a:ext cx="1296000" cy="54000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 rot="5400000">
            <a:off x="2089322" y="3745586"/>
            <a:ext cx="1296000" cy="54000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8465240" y="5671669"/>
            <a:ext cx="1296000" cy="54000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7744273" y="5671669"/>
            <a:ext cx="720000" cy="540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/>
          <p:cNvSpPr/>
          <p:nvPr/>
        </p:nvSpPr>
        <p:spPr>
          <a:xfrm>
            <a:off x="10386833" y="114003"/>
            <a:ext cx="720000" cy="540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table</a:t>
            </a:r>
            <a:endParaRPr lang="ko-KR" altLang="en-US" dirty="0"/>
          </a:p>
        </p:txBody>
      </p:sp>
      <p:sp>
        <p:nvSpPr>
          <p:cNvPr id="24" name="직사각형 23"/>
          <p:cNvSpPr/>
          <p:nvPr/>
        </p:nvSpPr>
        <p:spPr>
          <a:xfrm>
            <a:off x="6476095" y="725292"/>
            <a:ext cx="1728000" cy="864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Optic Table</a:t>
            </a:r>
            <a:endParaRPr lang="ko-KR" altLang="en-US" dirty="0"/>
          </a:p>
        </p:txBody>
      </p:sp>
      <p:sp>
        <p:nvSpPr>
          <p:cNvPr id="25" name="직사각형 24"/>
          <p:cNvSpPr/>
          <p:nvPr/>
        </p:nvSpPr>
        <p:spPr>
          <a:xfrm>
            <a:off x="4746199" y="722467"/>
            <a:ext cx="1728000" cy="864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Optic Table</a:t>
            </a:r>
            <a:endParaRPr lang="ko-KR" altLang="en-US" dirty="0"/>
          </a:p>
        </p:txBody>
      </p:sp>
      <p:sp>
        <p:nvSpPr>
          <p:cNvPr id="26" name="직사각형 25"/>
          <p:cNvSpPr/>
          <p:nvPr/>
        </p:nvSpPr>
        <p:spPr>
          <a:xfrm>
            <a:off x="11529054" y="104403"/>
            <a:ext cx="432000" cy="86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직사각형 26"/>
          <p:cNvSpPr/>
          <p:nvPr/>
        </p:nvSpPr>
        <p:spPr>
          <a:xfrm rot="5400000">
            <a:off x="4734268" y="5732786"/>
            <a:ext cx="345600" cy="576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1" name="직사각형 30"/>
          <p:cNvSpPr/>
          <p:nvPr/>
        </p:nvSpPr>
        <p:spPr>
          <a:xfrm>
            <a:off x="10369758" y="1019854"/>
            <a:ext cx="360000" cy="72000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직사각형 31"/>
          <p:cNvSpPr/>
          <p:nvPr/>
        </p:nvSpPr>
        <p:spPr>
          <a:xfrm>
            <a:off x="3532874" y="5905586"/>
            <a:ext cx="360000" cy="28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직사각형 36"/>
          <p:cNvSpPr/>
          <p:nvPr/>
        </p:nvSpPr>
        <p:spPr>
          <a:xfrm>
            <a:off x="2459694" y="4663586"/>
            <a:ext cx="288000" cy="432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직사각형 39"/>
          <p:cNvSpPr/>
          <p:nvPr/>
        </p:nvSpPr>
        <p:spPr>
          <a:xfrm>
            <a:off x="3942259" y="80948"/>
            <a:ext cx="864000" cy="432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circuit</a:t>
            </a:r>
            <a:endParaRPr lang="ko-KR" altLang="en-US" dirty="0"/>
          </a:p>
        </p:txBody>
      </p:sp>
      <p:sp>
        <p:nvSpPr>
          <p:cNvPr id="34" name="직사각형 33"/>
          <p:cNvSpPr/>
          <p:nvPr/>
        </p:nvSpPr>
        <p:spPr>
          <a:xfrm rot="5400000">
            <a:off x="7950626" y="3604773"/>
            <a:ext cx="720000" cy="432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rack</a:t>
            </a:r>
            <a:endParaRPr lang="ko-KR" altLang="en-US" dirty="0"/>
          </a:p>
        </p:txBody>
      </p:sp>
      <p:sp>
        <p:nvSpPr>
          <p:cNvPr id="36" name="직사각형 35"/>
          <p:cNvSpPr/>
          <p:nvPr/>
        </p:nvSpPr>
        <p:spPr>
          <a:xfrm>
            <a:off x="4791434" y="1666433"/>
            <a:ext cx="720000" cy="432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/>
              <a:t>rack</a:t>
            </a:r>
            <a:endParaRPr lang="ko-KR" altLang="en-US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rcRect l="8590" t="6382" r="27402" b="20773"/>
          <a:stretch/>
        </p:blipFill>
        <p:spPr>
          <a:xfrm>
            <a:off x="350759" y="493940"/>
            <a:ext cx="2051764" cy="1751255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/>
          <a:srcRect l="25657" t="6853" r="19166" b="53246"/>
          <a:stretch/>
        </p:blipFill>
        <p:spPr>
          <a:xfrm>
            <a:off x="10408748" y="2666922"/>
            <a:ext cx="1619250" cy="1562101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515" y="3183547"/>
            <a:ext cx="2199374" cy="2933965"/>
          </a:xfrm>
          <a:prstGeom prst="rect">
            <a:avLst/>
          </a:prstGeom>
        </p:spPr>
      </p:pic>
      <p:cxnSp>
        <p:nvCxnSpPr>
          <p:cNvPr id="35" name="직선 화살표 연결선 34"/>
          <p:cNvCxnSpPr>
            <a:stCxn id="2" idx="3"/>
          </p:cNvCxnSpPr>
          <p:nvPr/>
        </p:nvCxnSpPr>
        <p:spPr>
          <a:xfrm flipV="1">
            <a:off x="2402523" y="55669"/>
            <a:ext cx="3693477" cy="131389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화살표 연결선 38"/>
          <p:cNvCxnSpPr>
            <a:stCxn id="3" idx="1"/>
          </p:cNvCxnSpPr>
          <p:nvPr/>
        </p:nvCxnSpPr>
        <p:spPr>
          <a:xfrm flipH="1">
            <a:off x="10114280" y="3447973"/>
            <a:ext cx="294468" cy="145340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직선 화살표 연결선 41"/>
          <p:cNvCxnSpPr>
            <a:stCxn id="4" idx="3"/>
          </p:cNvCxnSpPr>
          <p:nvPr/>
        </p:nvCxnSpPr>
        <p:spPr>
          <a:xfrm>
            <a:off x="2393889" y="4650530"/>
            <a:ext cx="958911" cy="151224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직사각형 43"/>
          <p:cNvSpPr/>
          <p:nvPr/>
        </p:nvSpPr>
        <p:spPr>
          <a:xfrm>
            <a:off x="93373" y="6327031"/>
            <a:ext cx="70019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DI water, CDA(</a:t>
            </a:r>
            <a:r>
              <a:rPr lang="en-US" altLang="ko-KR" dirty="0" err="1" smtClean="0"/>
              <a:t>Clean&amp;Dry</a:t>
            </a:r>
            <a:r>
              <a:rPr lang="en-US" altLang="ko-KR" dirty="0" smtClean="0"/>
              <a:t> Air), </a:t>
            </a:r>
            <a:r>
              <a:rPr lang="en-US" altLang="ko-KR" dirty="0" err="1" smtClean="0"/>
              <a:t>Vac</a:t>
            </a:r>
            <a:r>
              <a:rPr lang="en-US" altLang="ko-KR" dirty="0" smtClean="0"/>
              <a:t>, N2(7</a:t>
            </a:r>
            <a:r>
              <a:rPr lang="ko-KR" altLang="en-US" dirty="0" smtClean="0"/>
              <a:t> </a:t>
            </a:r>
            <a:r>
              <a:rPr lang="en-US" altLang="ko-KR" dirty="0" err="1" smtClean="0"/>
              <a:t>atm</a:t>
            </a:r>
            <a:r>
              <a:rPr lang="en-US" altLang="ko-KR" dirty="0" smtClean="0"/>
              <a:t>), Water(ordinary)</a:t>
            </a:r>
            <a:endParaRPr lang="en-US" altLang="ko-KR" dirty="0" smtClean="0"/>
          </a:p>
        </p:txBody>
      </p:sp>
      <p:sp>
        <p:nvSpPr>
          <p:cNvPr id="45" name="직사각형 44"/>
          <p:cNvSpPr/>
          <p:nvPr/>
        </p:nvSpPr>
        <p:spPr>
          <a:xfrm>
            <a:off x="9969296" y="4650056"/>
            <a:ext cx="221392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DI water, </a:t>
            </a:r>
            <a:r>
              <a:rPr lang="en-US" altLang="ko-KR" dirty="0" smtClean="0"/>
              <a:t>Water, Chill(return</a:t>
            </a:r>
            <a:r>
              <a:rPr lang="en-US" altLang="ko-KR" dirty="0" smtClean="0"/>
              <a:t>), </a:t>
            </a:r>
            <a:r>
              <a:rPr lang="en-US" altLang="ko-KR" dirty="0" smtClean="0"/>
              <a:t>Chill(supply</a:t>
            </a:r>
            <a:r>
              <a:rPr lang="en-US" altLang="ko-KR" dirty="0" smtClean="0"/>
              <a:t>), CDA, </a:t>
            </a:r>
            <a:r>
              <a:rPr lang="en-US" altLang="ko-KR" dirty="0" smtClean="0"/>
              <a:t>VAC, </a:t>
            </a:r>
            <a:r>
              <a:rPr lang="en-US" altLang="ko-KR" dirty="0" smtClean="0"/>
              <a:t>Ar, N2</a:t>
            </a:r>
          </a:p>
        </p:txBody>
      </p:sp>
      <p:sp>
        <p:nvSpPr>
          <p:cNvPr id="38" name="직사각형 37"/>
          <p:cNvSpPr/>
          <p:nvPr/>
        </p:nvSpPr>
        <p:spPr>
          <a:xfrm rot="5400000">
            <a:off x="8167118" y="2883207"/>
            <a:ext cx="1728000" cy="864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Optic Table</a:t>
            </a:r>
            <a:endParaRPr lang="ko-KR" altLang="en-US" dirty="0"/>
          </a:p>
        </p:txBody>
      </p:sp>
      <p:sp>
        <p:nvSpPr>
          <p:cNvPr id="43" name="직사각형 42"/>
          <p:cNvSpPr/>
          <p:nvPr/>
        </p:nvSpPr>
        <p:spPr>
          <a:xfrm rot="5400000">
            <a:off x="8169398" y="1155207"/>
            <a:ext cx="1728000" cy="864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Optic Table</a:t>
            </a:r>
            <a:endParaRPr lang="ko-KR" altLang="en-US" dirty="0"/>
          </a:p>
        </p:txBody>
      </p:sp>
      <p:sp>
        <p:nvSpPr>
          <p:cNvPr id="46" name="직사각형 45"/>
          <p:cNvSpPr/>
          <p:nvPr/>
        </p:nvSpPr>
        <p:spPr>
          <a:xfrm>
            <a:off x="7781820" y="4306745"/>
            <a:ext cx="1681298" cy="111298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Power, chiller, </a:t>
            </a:r>
            <a:r>
              <a:rPr lang="en-US" altLang="ko-KR" dirty="0" err="1" smtClean="0"/>
              <a:t>etc</a:t>
            </a:r>
            <a:endParaRPr lang="ko-KR" altLang="en-US" dirty="0"/>
          </a:p>
        </p:txBody>
      </p:sp>
      <p:sp>
        <p:nvSpPr>
          <p:cNvPr id="47" name="직사각형 46"/>
          <p:cNvSpPr/>
          <p:nvPr/>
        </p:nvSpPr>
        <p:spPr>
          <a:xfrm>
            <a:off x="10539233" y="266403"/>
            <a:ext cx="720000" cy="540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table</a:t>
            </a:r>
            <a:endParaRPr lang="ko-KR" altLang="en-US" dirty="0"/>
          </a:p>
        </p:txBody>
      </p:sp>
      <p:sp>
        <p:nvSpPr>
          <p:cNvPr id="48" name="직사각형 47"/>
          <p:cNvSpPr/>
          <p:nvPr/>
        </p:nvSpPr>
        <p:spPr>
          <a:xfrm>
            <a:off x="10691633" y="418803"/>
            <a:ext cx="720000" cy="540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table</a:t>
            </a:r>
            <a:endParaRPr lang="ko-KR" altLang="en-US" dirty="0"/>
          </a:p>
        </p:txBody>
      </p:sp>
      <p:sp>
        <p:nvSpPr>
          <p:cNvPr id="7" name="직사각형 6"/>
          <p:cNvSpPr/>
          <p:nvPr/>
        </p:nvSpPr>
        <p:spPr>
          <a:xfrm>
            <a:off x="10311991" y="43133"/>
            <a:ext cx="1766484" cy="22226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직사각형 49"/>
          <p:cNvSpPr/>
          <p:nvPr/>
        </p:nvSpPr>
        <p:spPr>
          <a:xfrm>
            <a:off x="3892874" y="5653586"/>
            <a:ext cx="720000" cy="540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table</a:t>
            </a:r>
            <a:endParaRPr lang="ko-KR" altLang="en-US" dirty="0"/>
          </a:p>
        </p:txBody>
      </p:sp>
      <p:sp>
        <p:nvSpPr>
          <p:cNvPr id="51" name="직사각형 50"/>
          <p:cNvSpPr/>
          <p:nvPr/>
        </p:nvSpPr>
        <p:spPr>
          <a:xfrm>
            <a:off x="6288932" y="74020"/>
            <a:ext cx="900315" cy="4389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dirty="0" smtClean="0"/>
              <a:t>Gas Cabinet</a:t>
            </a:r>
            <a:endParaRPr lang="ko-KR" altLang="en-US" sz="1600" dirty="0"/>
          </a:p>
        </p:txBody>
      </p:sp>
      <p:sp>
        <p:nvSpPr>
          <p:cNvPr id="52" name="직사각형 51"/>
          <p:cNvSpPr/>
          <p:nvPr/>
        </p:nvSpPr>
        <p:spPr>
          <a:xfrm>
            <a:off x="10522158" y="1172254"/>
            <a:ext cx="360000" cy="72000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1" name="그룹 10"/>
          <p:cNvGrpSpPr/>
          <p:nvPr/>
        </p:nvGrpSpPr>
        <p:grpSpPr>
          <a:xfrm>
            <a:off x="3677743" y="2633790"/>
            <a:ext cx="2056195" cy="1727212"/>
            <a:chOff x="5341908" y="2427839"/>
            <a:chExt cx="2056195" cy="1727212"/>
          </a:xfrm>
        </p:grpSpPr>
        <p:sp>
          <p:nvSpPr>
            <p:cNvPr id="21" name="직사각형 20"/>
            <p:cNvSpPr/>
            <p:nvPr/>
          </p:nvSpPr>
          <p:spPr>
            <a:xfrm>
              <a:off x="5910073" y="3138928"/>
              <a:ext cx="1296000" cy="540000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dirty="0" smtClean="0"/>
                <a:t>workbench</a:t>
              </a:r>
              <a:endParaRPr lang="ko-KR" altLang="en-US" sz="1600" dirty="0"/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5910073" y="2598928"/>
              <a:ext cx="1296000" cy="540000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dirty="0" smtClean="0"/>
                <a:t>workbench</a:t>
              </a:r>
              <a:endParaRPr lang="ko-KR" altLang="en-US" sz="1600" dirty="0"/>
            </a:p>
          </p:txBody>
        </p:sp>
        <p:sp>
          <p:nvSpPr>
            <p:cNvPr id="28" name="직사각형 27"/>
            <p:cNvSpPr/>
            <p:nvPr/>
          </p:nvSpPr>
          <p:spPr>
            <a:xfrm>
              <a:off x="5559878" y="2598928"/>
              <a:ext cx="345600" cy="5760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" name="직사각형 52"/>
            <p:cNvSpPr/>
            <p:nvPr/>
          </p:nvSpPr>
          <p:spPr>
            <a:xfrm>
              <a:off x="5344188" y="2427839"/>
              <a:ext cx="2053915" cy="172721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5341908" y="3809176"/>
              <a:ext cx="965891" cy="34505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/>
                <a:t>Making</a:t>
              </a:r>
              <a:endParaRPr lang="ko-KR" altLang="en-US" dirty="0"/>
            </a:p>
          </p:txBody>
        </p:sp>
      </p:grpSp>
      <p:sp>
        <p:nvSpPr>
          <p:cNvPr id="54" name="직사각형 53"/>
          <p:cNvSpPr/>
          <p:nvPr/>
        </p:nvSpPr>
        <p:spPr>
          <a:xfrm>
            <a:off x="3752290" y="55669"/>
            <a:ext cx="4579287" cy="2120226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5" name="직사각형 54"/>
          <p:cNvSpPr/>
          <p:nvPr/>
        </p:nvSpPr>
        <p:spPr>
          <a:xfrm>
            <a:off x="3752290" y="1830844"/>
            <a:ext cx="965891" cy="3450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User</a:t>
            </a:r>
            <a:endParaRPr lang="ko-KR" altLang="en-US" dirty="0"/>
          </a:p>
        </p:txBody>
      </p:sp>
      <p:sp>
        <p:nvSpPr>
          <p:cNvPr id="56" name="직사각형 55"/>
          <p:cNvSpPr/>
          <p:nvPr/>
        </p:nvSpPr>
        <p:spPr>
          <a:xfrm>
            <a:off x="8336172" y="607845"/>
            <a:ext cx="1278438" cy="4948462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7" name="직사각형 56"/>
          <p:cNvSpPr/>
          <p:nvPr/>
        </p:nvSpPr>
        <p:spPr>
          <a:xfrm>
            <a:off x="8648719" y="5210171"/>
            <a:ext cx="965891" cy="3450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Laser</a:t>
            </a:r>
            <a:endParaRPr lang="ko-KR" altLang="en-US" dirty="0"/>
          </a:p>
        </p:txBody>
      </p:sp>
      <p:sp>
        <p:nvSpPr>
          <p:cNvPr id="58" name="직사각형 57"/>
          <p:cNvSpPr/>
          <p:nvPr/>
        </p:nvSpPr>
        <p:spPr>
          <a:xfrm>
            <a:off x="11051632" y="1170362"/>
            <a:ext cx="909421" cy="83812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Many chairs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280884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>
            <a:extLst>
              <a:ext uri="{FF2B5EF4-FFF2-40B4-BE49-F238E27FC236}">
                <a16:creationId xmlns:a16="http://schemas.microsoft.com/office/drawing/2014/main" id="{53A3D229-4E41-4E75-8466-F725ED452A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276" y="6481827"/>
            <a:ext cx="2120875" cy="333484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402DB065-385E-4702-83E7-32051E1B1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7266" y="6468609"/>
            <a:ext cx="800542" cy="355580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CF437705-BBB0-476E-8D2E-A3F3CA2048CD}"/>
              </a:ext>
            </a:extLst>
          </p:cNvPr>
          <p:cNvSpPr/>
          <p:nvPr/>
        </p:nvSpPr>
        <p:spPr>
          <a:xfrm rot="10800000" flipV="1">
            <a:off x="0" y="0"/>
            <a:ext cx="12192000" cy="1023042"/>
          </a:xfrm>
          <a:prstGeom prst="rect">
            <a:avLst/>
          </a:prstGeom>
          <a:gradFill flip="none" rotWithShape="1">
            <a:gsLst>
              <a:gs pos="0">
                <a:srgbClr val="0F2B51">
                  <a:alpha val="66000"/>
                </a:srgbClr>
              </a:gs>
              <a:gs pos="93000">
                <a:srgbClr val="262F4A"/>
              </a:gs>
              <a:gs pos="100000">
                <a:srgbClr val="363F57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50" charset="-127"/>
                <a:cs typeface="Times New Roman" panose="02020603050405020304" pitchFamily="18" charset="0"/>
              </a:rPr>
              <a:t>Plan (Lab making)</a:t>
            </a:r>
            <a:endParaRPr lang="en-US" altLang="ko-KR" sz="3600" b="1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FBB61F66-E9C4-426F-BF09-DA2D056E4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|  IBAL  |</a:t>
            </a:r>
            <a:endParaRPr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97F5BA7B-00F9-4AEF-9930-07E2ACDD5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A633F-1ABE-4E7B-B460-43959D99AD3E}" type="slidenum">
              <a:rPr lang="ko-KR" altLang="en-US" smtClean="0"/>
              <a:t>11</a:t>
            </a:fld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4444" y="1233286"/>
            <a:ext cx="11554691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 smtClean="0"/>
              <a:t>Relocation of Laser (8/28)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600" dirty="0" smtClean="0"/>
              <a:t>Organizing assets (</a:t>
            </a:r>
            <a:r>
              <a:rPr lang="ko-KR" altLang="en-US" sz="1600" dirty="0" err="1" smtClean="0"/>
              <a:t>인용균</a:t>
            </a:r>
            <a:r>
              <a:rPr lang="ko-KR" altLang="en-US" sz="1600" dirty="0" smtClean="0"/>
              <a:t> 교수님 </a:t>
            </a:r>
            <a:r>
              <a:rPr lang="en-US" altLang="ko-KR" sz="1600" dirty="0" smtClean="0">
                <a:sym typeface="Wingdings" panose="05000000000000000000" pitchFamily="2" charset="2"/>
              </a:rPr>
              <a:t> </a:t>
            </a:r>
            <a:r>
              <a:rPr lang="ko-KR" altLang="en-US" sz="1600" dirty="0" smtClean="0">
                <a:sym typeface="Wingdings" panose="05000000000000000000" pitchFamily="2" charset="2"/>
              </a:rPr>
              <a:t>남인혁 교수님</a:t>
            </a:r>
            <a:r>
              <a:rPr lang="en-US" altLang="ko-KR" sz="1600" dirty="0" smtClean="0">
                <a:sym typeface="Wingdings" panose="05000000000000000000" pitchFamily="2" charset="2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ko-KR" altLang="en-US" sz="1600" dirty="0" smtClean="0">
                <a:sym typeface="Wingdings" panose="05000000000000000000" pitchFamily="2" charset="2"/>
              </a:rPr>
              <a:t>허민섭 교수님 </a:t>
            </a:r>
            <a:r>
              <a:rPr lang="en-US" altLang="ko-KR" sz="1600" dirty="0" smtClean="0">
                <a:sym typeface="Wingdings" panose="05000000000000000000" pitchFamily="2" charset="2"/>
              </a:rPr>
              <a:t> </a:t>
            </a:r>
            <a:r>
              <a:rPr lang="ko-KR" altLang="en-US" sz="1600" dirty="0" smtClean="0">
                <a:sym typeface="Wingdings" panose="05000000000000000000" pitchFamily="2" charset="2"/>
              </a:rPr>
              <a:t>남인혁 교수님 </a:t>
            </a:r>
            <a:r>
              <a:rPr lang="en-US" altLang="ko-KR" sz="1600" dirty="0" smtClean="0">
                <a:sym typeface="Wingdings" panose="05000000000000000000" pitchFamily="2" charset="2"/>
              </a:rPr>
              <a:t>(?)</a:t>
            </a:r>
            <a:endParaRPr lang="en-US" altLang="ko-KR" sz="160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 smtClean="0"/>
              <a:t>Help to clean the lab on 5</a:t>
            </a:r>
            <a:r>
              <a:rPr lang="en-US" altLang="ko-KR" sz="2000" baseline="30000" dirty="0" smtClean="0"/>
              <a:t>th</a:t>
            </a:r>
            <a:r>
              <a:rPr lang="en-US" altLang="ko-KR" sz="2000" dirty="0" smtClean="0"/>
              <a:t> floor (</a:t>
            </a:r>
            <a:r>
              <a:rPr lang="ko-KR" altLang="en-US" sz="2000" dirty="0" err="1" smtClean="0"/>
              <a:t>인용균</a:t>
            </a:r>
            <a:r>
              <a:rPr lang="ko-KR" altLang="en-US" sz="2000" dirty="0" smtClean="0"/>
              <a:t> 교수님</a:t>
            </a:r>
            <a:r>
              <a:rPr lang="en-US" altLang="ko-KR" sz="20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000" dirty="0" smtClean="0"/>
          </a:p>
          <a:p>
            <a:r>
              <a:rPr lang="en-US" altLang="ko-KR" sz="2000" dirty="0" smtClean="0"/>
              <a:t>--------------------------------&lt;September&gt;----------------------------------------</a:t>
            </a:r>
            <a:endParaRPr lang="en-US" altLang="ko-K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 smtClean="0"/>
              <a:t>Relocation of equipment on PAL-laser lab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 smtClean="0"/>
              <a:t>Abandon unused assets and furniture on UNIST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600" dirty="0" smtClean="0"/>
              <a:t>Assets </a:t>
            </a:r>
            <a:r>
              <a:rPr lang="en-US" altLang="ko-KR" sz="1600" dirty="0" smtClean="0">
                <a:sym typeface="Wingdings" panose="05000000000000000000" pitchFamily="2" charset="2"/>
              </a:rPr>
              <a:t> </a:t>
            </a:r>
            <a:r>
              <a:rPr lang="en-US" altLang="ko-KR" sz="1600" dirty="0" smtClean="0"/>
              <a:t>Follow disposal procedures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1600" dirty="0" smtClean="0"/>
              <a:t>Furniture (non-registered) </a:t>
            </a:r>
            <a:r>
              <a:rPr lang="en-US" altLang="ko-KR" sz="1600" dirty="0" smtClean="0">
                <a:sym typeface="Wingdings" panose="05000000000000000000" pitchFamily="2" charset="2"/>
              </a:rPr>
              <a:t> </a:t>
            </a:r>
            <a:r>
              <a:rPr lang="ko-KR" altLang="en-US" sz="1600" dirty="0" err="1" smtClean="0">
                <a:sym typeface="Wingdings" panose="05000000000000000000" pitchFamily="2" charset="2"/>
              </a:rPr>
              <a:t>당근마켓</a:t>
            </a:r>
            <a:endParaRPr lang="en-US" altLang="ko-KR" sz="1600" dirty="0" smtClean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00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 smtClean="0">
                <a:sym typeface="Wingdings" panose="05000000000000000000" pitchFamily="2" charset="2"/>
              </a:rPr>
              <a:t>Making Laser facility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97295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>
            <a:extLst>
              <a:ext uri="{FF2B5EF4-FFF2-40B4-BE49-F238E27FC236}">
                <a16:creationId xmlns:a16="http://schemas.microsoft.com/office/drawing/2014/main" id="{53A3D229-4E41-4E75-8466-F725ED452A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276" y="6481827"/>
            <a:ext cx="2120875" cy="333484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402DB065-385E-4702-83E7-32051E1B1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7266" y="6468609"/>
            <a:ext cx="800542" cy="355580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CF437705-BBB0-476E-8D2E-A3F3CA2048CD}"/>
              </a:ext>
            </a:extLst>
          </p:cNvPr>
          <p:cNvSpPr/>
          <p:nvPr/>
        </p:nvSpPr>
        <p:spPr>
          <a:xfrm rot="10800000" flipV="1">
            <a:off x="0" y="0"/>
            <a:ext cx="12192000" cy="1023042"/>
          </a:xfrm>
          <a:prstGeom prst="rect">
            <a:avLst/>
          </a:prstGeom>
          <a:gradFill flip="none" rotWithShape="1">
            <a:gsLst>
              <a:gs pos="0">
                <a:srgbClr val="0F2B51">
                  <a:alpha val="66000"/>
                </a:srgbClr>
              </a:gs>
              <a:gs pos="93000">
                <a:srgbClr val="262F4A"/>
              </a:gs>
              <a:gs pos="100000">
                <a:srgbClr val="363F57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50" charset="-127"/>
                <a:cs typeface="Times New Roman" panose="02020603050405020304" pitchFamily="18" charset="0"/>
              </a:rPr>
              <a:t>Plan (Research)</a:t>
            </a:r>
            <a:endParaRPr lang="en-US" altLang="ko-KR" sz="3600" b="1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FBB61F66-E9C4-426F-BF09-DA2D056E4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|  IBAL  |</a:t>
            </a:r>
            <a:endParaRPr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97F5BA7B-00F9-4AEF-9930-07E2ACDD5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A633F-1ABE-4E7B-B460-43959D99AD3E}" type="slidenum">
              <a:rPr lang="ko-KR" altLang="en-US" smtClean="0"/>
              <a:t>12</a:t>
            </a:fld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4444" y="1233286"/>
            <a:ext cx="1155469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 smtClean="0"/>
              <a:t>Paper about Segmented capillary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 smtClean="0"/>
              <a:t>New experiment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2000" dirty="0" smtClean="0"/>
              <a:t>Capillary plasma source with continuous gas flow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ko-KR" sz="2000" dirty="0" smtClean="0"/>
              <a:t>Model design &amp; CFD done, making &amp; test remained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2000" dirty="0" smtClean="0"/>
              <a:t>Diamond slab capillary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ko-KR" sz="2000" dirty="0" smtClean="0"/>
              <a:t>Making done, system design remained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 smtClean="0"/>
              <a:t>Ready for patent application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2000" dirty="0" smtClean="0"/>
              <a:t>Segmented Capillary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2000" dirty="0" smtClean="0"/>
              <a:t>Diamond Slab Capillary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2B1E706B-B1EF-3DD2-4A27-960B5CA5D3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1" t="20052" r="30434" b="9669"/>
          <a:stretch/>
        </p:blipFill>
        <p:spPr>
          <a:xfrm rot="16200000">
            <a:off x="9290788" y="-44182"/>
            <a:ext cx="1420113" cy="4004714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508E55C4-3822-FB22-5FB4-B35B47460D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4" t="40099" r="18877" b="44900"/>
          <a:stretch/>
        </p:blipFill>
        <p:spPr>
          <a:xfrm>
            <a:off x="9098771" y="2931383"/>
            <a:ext cx="1804149" cy="134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97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>
            <a:extLst>
              <a:ext uri="{FF2B5EF4-FFF2-40B4-BE49-F238E27FC236}">
                <a16:creationId xmlns:a16="http://schemas.microsoft.com/office/drawing/2014/main" id="{53A3D229-4E41-4E75-8466-F725ED452A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276" y="6481827"/>
            <a:ext cx="2120875" cy="333484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402DB065-385E-4702-83E7-32051E1B1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7266" y="6468609"/>
            <a:ext cx="800542" cy="355580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CF437705-BBB0-476E-8D2E-A3F3CA2048CD}"/>
              </a:ext>
            </a:extLst>
          </p:cNvPr>
          <p:cNvSpPr/>
          <p:nvPr/>
        </p:nvSpPr>
        <p:spPr>
          <a:xfrm rot="10800000" flipV="1">
            <a:off x="0" y="0"/>
            <a:ext cx="12192000" cy="1023042"/>
          </a:xfrm>
          <a:prstGeom prst="rect">
            <a:avLst/>
          </a:prstGeom>
          <a:gradFill flip="none" rotWithShape="1">
            <a:gsLst>
              <a:gs pos="0">
                <a:srgbClr val="0F2B51">
                  <a:alpha val="66000"/>
                </a:srgbClr>
              </a:gs>
              <a:gs pos="93000">
                <a:srgbClr val="262F4A"/>
              </a:gs>
              <a:gs pos="100000">
                <a:srgbClr val="363F57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50" charset="-127"/>
                <a:cs typeface="Times New Roman" panose="02020603050405020304" pitchFamily="18" charset="0"/>
              </a:rPr>
              <a:t>Registered Asset Status</a:t>
            </a:r>
            <a:endParaRPr lang="en-US" altLang="ko-KR" sz="3600" b="1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FBB61F66-E9C4-426F-BF09-DA2D056E4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|  IBAL  |</a:t>
            </a:r>
            <a:endParaRPr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97F5BA7B-00F9-4AEF-9930-07E2ACDD5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A633F-1ABE-4E7B-B460-43959D99AD3E}" type="slidenum">
              <a:rPr lang="ko-KR" altLang="en-US" smtClean="0"/>
              <a:t>2</a:t>
            </a:fld>
            <a:endParaRPr lang="ko-KR" altLang="en-US" dirty="0"/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8855490"/>
              </p:ext>
            </p:extLst>
          </p:nvPr>
        </p:nvGraphicFramePr>
        <p:xfrm>
          <a:off x="270891" y="1268334"/>
          <a:ext cx="10470529" cy="2651760"/>
        </p:xfrm>
        <a:graphic>
          <a:graphicData uri="http://schemas.openxmlformats.org/drawingml/2006/table">
            <a:tbl>
              <a:tblPr/>
              <a:tblGrid>
                <a:gridCol w="956287">
                  <a:extLst>
                    <a:ext uri="{9D8B030D-6E8A-4147-A177-3AD203B41FA5}">
                      <a16:colId xmlns:a16="http://schemas.microsoft.com/office/drawing/2014/main" val="1516566658"/>
                    </a:ext>
                  </a:extLst>
                </a:gridCol>
                <a:gridCol w="121562">
                  <a:extLst>
                    <a:ext uri="{9D8B030D-6E8A-4147-A177-3AD203B41FA5}">
                      <a16:colId xmlns:a16="http://schemas.microsoft.com/office/drawing/2014/main" val="3527119837"/>
                    </a:ext>
                  </a:extLst>
                </a:gridCol>
                <a:gridCol w="121562">
                  <a:extLst>
                    <a:ext uri="{9D8B030D-6E8A-4147-A177-3AD203B41FA5}">
                      <a16:colId xmlns:a16="http://schemas.microsoft.com/office/drawing/2014/main" val="2073283912"/>
                    </a:ext>
                  </a:extLst>
                </a:gridCol>
                <a:gridCol w="121562">
                  <a:extLst>
                    <a:ext uri="{9D8B030D-6E8A-4147-A177-3AD203B41FA5}">
                      <a16:colId xmlns:a16="http://schemas.microsoft.com/office/drawing/2014/main" val="1210604554"/>
                    </a:ext>
                  </a:extLst>
                </a:gridCol>
                <a:gridCol w="526767">
                  <a:extLst>
                    <a:ext uri="{9D8B030D-6E8A-4147-A177-3AD203B41FA5}">
                      <a16:colId xmlns:a16="http://schemas.microsoft.com/office/drawing/2014/main" val="2001898019"/>
                    </a:ext>
                  </a:extLst>
                </a:gridCol>
                <a:gridCol w="121562">
                  <a:extLst>
                    <a:ext uri="{9D8B030D-6E8A-4147-A177-3AD203B41FA5}">
                      <a16:colId xmlns:a16="http://schemas.microsoft.com/office/drawing/2014/main" val="2206986158"/>
                    </a:ext>
                  </a:extLst>
                </a:gridCol>
                <a:gridCol w="1393909">
                  <a:extLst>
                    <a:ext uri="{9D8B030D-6E8A-4147-A177-3AD203B41FA5}">
                      <a16:colId xmlns:a16="http://schemas.microsoft.com/office/drawing/2014/main" val="1814567187"/>
                    </a:ext>
                  </a:extLst>
                </a:gridCol>
                <a:gridCol w="756403">
                  <a:extLst>
                    <a:ext uri="{9D8B030D-6E8A-4147-A177-3AD203B41FA5}">
                      <a16:colId xmlns:a16="http://schemas.microsoft.com/office/drawing/2014/main" val="547314423"/>
                    </a:ext>
                  </a:extLst>
                </a:gridCol>
                <a:gridCol w="759068">
                  <a:extLst>
                    <a:ext uri="{9D8B030D-6E8A-4147-A177-3AD203B41FA5}">
                      <a16:colId xmlns:a16="http://schemas.microsoft.com/office/drawing/2014/main" val="4060868582"/>
                    </a:ext>
                  </a:extLst>
                </a:gridCol>
                <a:gridCol w="121562">
                  <a:extLst>
                    <a:ext uri="{9D8B030D-6E8A-4147-A177-3AD203B41FA5}">
                      <a16:colId xmlns:a16="http://schemas.microsoft.com/office/drawing/2014/main" val="2749975953"/>
                    </a:ext>
                  </a:extLst>
                </a:gridCol>
                <a:gridCol w="121562">
                  <a:extLst>
                    <a:ext uri="{9D8B030D-6E8A-4147-A177-3AD203B41FA5}">
                      <a16:colId xmlns:a16="http://schemas.microsoft.com/office/drawing/2014/main" val="56889823"/>
                    </a:ext>
                  </a:extLst>
                </a:gridCol>
                <a:gridCol w="121562">
                  <a:extLst>
                    <a:ext uri="{9D8B030D-6E8A-4147-A177-3AD203B41FA5}">
                      <a16:colId xmlns:a16="http://schemas.microsoft.com/office/drawing/2014/main" val="1261077021"/>
                    </a:ext>
                  </a:extLst>
                </a:gridCol>
                <a:gridCol w="121562">
                  <a:extLst>
                    <a:ext uri="{9D8B030D-6E8A-4147-A177-3AD203B41FA5}">
                      <a16:colId xmlns:a16="http://schemas.microsoft.com/office/drawing/2014/main" val="661405713"/>
                    </a:ext>
                  </a:extLst>
                </a:gridCol>
                <a:gridCol w="470039">
                  <a:extLst>
                    <a:ext uri="{9D8B030D-6E8A-4147-A177-3AD203B41FA5}">
                      <a16:colId xmlns:a16="http://schemas.microsoft.com/office/drawing/2014/main" val="2256465650"/>
                    </a:ext>
                  </a:extLst>
                </a:gridCol>
                <a:gridCol w="121562">
                  <a:extLst>
                    <a:ext uri="{9D8B030D-6E8A-4147-A177-3AD203B41FA5}">
                      <a16:colId xmlns:a16="http://schemas.microsoft.com/office/drawing/2014/main" val="1726676433"/>
                    </a:ext>
                  </a:extLst>
                </a:gridCol>
                <a:gridCol w="121562">
                  <a:extLst>
                    <a:ext uri="{9D8B030D-6E8A-4147-A177-3AD203B41FA5}">
                      <a16:colId xmlns:a16="http://schemas.microsoft.com/office/drawing/2014/main" val="1527705635"/>
                    </a:ext>
                  </a:extLst>
                </a:gridCol>
                <a:gridCol w="121562">
                  <a:extLst>
                    <a:ext uri="{9D8B030D-6E8A-4147-A177-3AD203B41FA5}">
                      <a16:colId xmlns:a16="http://schemas.microsoft.com/office/drawing/2014/main" val="1401115299"/>
                    </a:ext>
                  </a:extLst>
                </a:gridCol>
                <a:gridCol w="121562">
                  <a:extLst>
                    <a:ext uri="{9D8B030D-6E8A-4147-A177-3AD203B41FA5}">
                      <a16:colId xmlns:a16="http://schemas.microsoft.com/office/drawing/2014/main" val="2018192306"/>
                    </a:ext>
                  </a:extLst>
                </a:gridCol>
                <a:gridCol w="121562">
                  <a:extLst>
                    <a:ext uri="{9D8B030D-6E8A-4147-A177-3AD203B41FA5}">
                      <a16:colId xmlns:a16="http://schemas.microsoft.com/office/drawing/2014/main" val="4146089624"/>
                    </a:ext>
                  </a:extLst>
                </a:gridCol>
                <a:gridCol w="121562">
                  <a:extLst>
                    <a:ext uri="{9D8B030D-6E8A-4147-A177-3AD203B41FA5}">
                      <a16:colId xmlns:a16="http://schemas.microsoft.com/office/drawing/2014/main" val="2008933970"/>
                    </a:ext>
                  </a:extLst>
                </a:gridCol>
                <a:gridCol w="121562">
                  <a:extLst>
                    <a:ext uri="{9D8B030D-6E8A-4147-A177-3AD203B41FA5}">
                      <a16:colId xmlns:a16="http://schemas.microsoft.com/office/drawing/2014/main" val="2971567957"/>
                    </a:ext>
                  </a:extLst>
                </a:gridCol>
                <a:gridCol w="121562">
                  <a:extLst>
                    <a:ext uri="{9D8B030D-6E8A-4147-A177-3AD203B41FA5}">
                      <a16:colId xmlns:a16="http://schemas.microsoft.com/office/drawing/2014/main" val="2350876829"/>
                    </a:ext>
                  </a:extLst>
                </a:gridCol>
                <a:gridCol w="121562">
                  <a:extLst>
                    <a:ext uri="{9D8B030D-6E8A-4147-A177-3AD203B41FA5}">
                      <a16:colId xmlns:a16="http://schemas.microsoft.com/office/drawing/2014/main" val="2981011833"/>
                    </a:ext>
                  </a:extLst>
                </a:gridCol>
                <a:gridCol w="121562">
                  <a:extLst>
                    <a:ext uri="{9D8B030D-6E8A-4147-A177-3AD203B41FA5}">
                      <a16:colId xmlns:a16="http://schemas.microsoft.com/office/drawing/2014/main" val="1785255805"/>
                    </a:ext>
                  </a:extLst>
                </a:gridCol>
                <a:gridCol w="121562">
                  <a:extLst>
                    <a:ext uri="{9D8B030D-6E8A-4147-A177-3AD203B41FA5}">
                      <a16:colId xmlns:a16="http://schemas.microsoft.com/office/drawing/2014/main" val="3850694785"/>
                    </a:ext>
                  </a:extLst>
                </a:gridCol>
                <a:gridCol w="1077848">
                  <a:extLst>
                    <a:ext uri="{9D8B030D-6E8A-4147-A177-3AD203B41FA5}">
                      <a16:colId xmlns:a16="http://schemas.microsoft.com/office/drawing/2014/main" val="1355473539"/>
                    </a:ext>
                  </a:extLst>
                </a:gridCol>
                <a:gridCol w="2220530">
                  <a:extLst>
                    <a:ext uri="{9D8B030D-6E8A-4147-A177-3AD203B41FA5}">
                      <a16:colId xmlns:a16="http://schemas.microsoft.com/office/drawing/2014/main" val="4072771272"/>
                    </a:ext>
                  </a:extLst>
                </a:gridCol>
              </a:tblGrid>
              <a:tr h="755480"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600" b="0" i="0" u="none" strike="noStrike" dirty="0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교내 사용자 이관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1000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131401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법인</a:t>
                      </a:r>
                      <a:r>
                        <a:rPr lang="en-US" altLang="ko-KR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 </a:t>
                      </a:r>
                      <a:r>
                        <a:rPr lang="ko-KR" altLang="en-US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기계기구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ko-KR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14014831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ko-KR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#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 err="1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HPn</a:t>
                      </a:r>
                      <a:r>
                        <a:rPr lang="en-US" sz="1100" b="0" i="0" u="none" strike="noStrike" dirty="0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60 137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HPn 60 137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1U/19"- Laboratory HV-PS HPS series 800W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U0108-0403-01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자연과학관</a:t>
                      </a:r>
                      <a:r>
                        <a:rPr lang="en-US" altLang="ko-KR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[403-1]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39121004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600" b="0" i="0" u="none" strike="noStrike" dirty="0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전원공급장치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ko-KR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15,026,000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16E14000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수탁과제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132701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물리학과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6000000603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연구용</a:t>
                      </a:r>
                      <a:r>
                        <a:rPr lang="en-US" altLang="ko-KR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개인자산</a:t>
                      </a:r>
                      <a:r>
                        <a:rPr lang="en-US" altLang="ko-KR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10246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정모세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1298647047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비전플러스 주식회사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4000008966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ko-KR" altLang="en-US" sz="600" b="0" i="0" u="none" strike="noStrike">
                          <a:solidFill>
                            <a:srgbClr val="9C000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600" b="0" i="0" u="none" strike="noStrike">
                          <a:solidFill>
                            <a:srgbClr val="9C000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확인하지 못하였음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0285676"/>
                  </a:ext>
                </a:extLst>
              </a:tr>
              <a:tr h="617942"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교내 사용자 이관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1000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131401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법인</a:t>
                      </a:r>
                      <a:r>
                        <a:rPr lang="en-US" altLang="ko-KR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 </a:t>
                      </a:r>
                      <a:r>
                        <a:rPr lang="ko-KR" altLang="en-US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기계기구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ko-KR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14014880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ko-KR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#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11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가스분석기 </a:t>
                      </a:r>
                      <a:r>
                        <a:rPr lang="en-US" altLang="ko-KR" sz="11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RGA100 </a:t>
                      </a:r>
                      <a:r>
                        <a:rPr lang="ko-KR" altLang="en-US" sz="11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및 파워모듈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가스분석기 </a:t>
                      </a:r>
                      <a:r>
                        <a:rPr lang="en-US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RGA100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600" b="0" i="0" u="none" strike="noStrike" dirty="0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100 </a:t>
                      </a:r>
                      <a:r>
                        <a:rPr lang="en-US" sz="600" b="0" i="0" u="none" strike="noStrike" dirty="0" err="1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amu</a:t>
                      </a:r>
                      <a:r>
                        <a:rPr lang="en-US" sz="600" b="0" i="0" u="none" strike="noStrike" dirty="0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RGA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U0108-0403-01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자연과학관</a:t>
                      </a:r>
                      <a:r>
                        <a:rPr lang="en-US" altLang="ko-KR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[403-1]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41113118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다중가스검출기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ko-KR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5,940,000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16E14000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수탁과제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132701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물리학과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6000000662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연구용</a:t>
                      </a:r>
                      <a:r>
                        <a:rPr lang="en-US" altLang="ko-KR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개인자산</a:t>
                      </a:r>
                      <a:r>
                        <a:rPr lang="en-US" altLang="ko-KR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10246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정모세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2148679599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</a:t>
                      </a:r>
                      <a:r>
                        <a:rPr lang="en-US" altLang="ko-KR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r>
                        <a:rPr lang="ko-KR" altLang="en-US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에이티에스테크놀로지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4000009420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ko-KR" altLang="en-US" sz="600" b="0" i="0" u="none" strike="noStrike">
                          <a:solidFill>
                            <a:srgbClr val="9C000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600" b="0" i="0" u="none" strike="noStrike">
                          <a:solidFill>
                            <a:srgbClr val="9C000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확인하지 못하였음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6935412"/>
                  </a:ext>
                </a:extLst>
              </a:tr>
              <a:tr h="629567"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교내 사용자 이관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1000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131401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법인</a:t>
                      </a:r>
                      <a:r>
                        <a:rPr lang="en-US" altLang="ko-KR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 </a:t>
                      </a:r>
                      <a:r>
                        <a:rPr lang="ko-KR" altLang="en-US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기계기구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ko-KR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14014903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ko-KR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#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0" i="0" u="none" strike="noStrike" dirty="0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iCSmini2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iCSmini2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external hardware controller with Ics2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U0108-0403-01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자연과학관</a:t>
                      </a:r>
                      <a:r>
                        <a:rPr lang="en-US" altLang="ko-KR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[403-1]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39121004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전원공급장치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ko-KR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1,958,000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16E14000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수탁과제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132701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물리학과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6000000687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연구용</a:t>
                      </a:r>
                      <a:r>
                        <a:rPr lang="en-US" altLang="ko-KR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개인자산</a:t>
                      </a:r>
                      <a:r>
                        <a:rPr lang="en-US" altLang="ko-KR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10246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정모세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5747800077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케이에스엔지니어링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6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4000009457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ko-KR" altLang="en-US" sz="600" b="0" i="0" u="none" strike="noStrike">
                          <a:solidFill>
                            <a:srgbClr val="9C000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600" b="0" i="0" u="none" strike="noStrike" dirty="0">
                          <a:solidFill>
                            <a:srgbClr val="9C000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확인하지 못하였음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114681"/>
                  </a:ext>
                </a:extLst>
              </a:tr>
            </a:tbl>
          </a:graphicData>
        </a:graphic>
      </p:graphicFrame>
      <p:pic>
        <p:nvPicPr>
          <p:cNvPr id="8" name="그림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102" y="3278579"/>
            <a:ext cx="3024523" cy="268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39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>
            <a:extLst>
              <a:ext uri="{FF2B5EF4-FFF2-40B4-BE49-F238E27FC236}">
                <a16:creationId xmlns:a16="http://schemas.microsoft.com/office/drawing/2014/main" id="{53A3D229-4E41-4E75-8466-F725ED452A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276" y="6481827"/>
            <a:ext cx="2120875" cy="333484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402DB065-385E-4702-83E7-32051E1B1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7266" y="6468609"/>
            <a:ext cx="800542" cy="355580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CF437705-BBB0-476E-8D2E-A3F3CA2048CD}"/>
              </a:ext>
            </a:extLst>
          </p:cNvPr>
          <p:cNvSpPr/>
          <p:nvPr/>
        </p:nvSpPr>
        <p:spPr>
          <a:xfrm rot="10800000" flipV="1">
            <a:off x="0" y="0"/>
            <a:ext cx="12192000" cy="1023042"/>
          </a:xfrm>
          <a:prstGeom prst="rect">
            <a:avLst/>
          </a:prstGeom>
          <a:gradFill flip="none" rotWithShape="1">
            <a:gsLst>
              <a:gs pos="0">
                <a:srgbClr val="0F2B51">
                  <a:alpha val="66000"/>
                </a:srgbClr>
              </a:gs>
              <a:gs pos="93000">
                <a:srgbClr val="262F4A"/>
              </a:gs>
              <a:gs pos="100000">
                <a:srgbClr val="363F57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50" charset="-127"/>
                <a:cs typeface="Times New Roman" panose="02020603050405020304" pitchFamily="18" charset="0"/>
              </a:rPr>
              <a:t>Registered Asset Status</a:t>
            </a:r>
            <a:endParaRPr lang="en-US" altLang="ko-KR" sz="3600" b="1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FBB61F66-E9C4-426F-BF09-DA2D056E4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|  IBAL  |</a:t>
            </a:r>
            <a:endParaRPr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97F5BA7B-00F9-4AEF-9930-07E2ACDD5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A633F-1ABE-4E7B-B460-43959D99AD3E}" type="slidenum">
              <a:rPr lang="ko-KR" altLang="en-US" smtClean="0"/>
              <a:t>3</a:t>
            </a:fld>
            <a:endParaRPr lang="ko-KR" altLang="en-US" dirty="0"/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6108081"/>
              </p:ext>
            </p:extLst>
          </p:nvPr>
        </p:nvGraphicFramePr>
        <p:xfrm>
          <a:off x="532628" y="1339850"/>
          <a:ext cx="10821167" cy="5215873"/>
        </p:xfrm>
        <a:graphic>
          <a:graphicData uri="http://schemas.openxmlformats.org/drawingml/2006/table">
            <a:tbl>
              <a:tblPr/>
              <a:tblGrid>
                <a:gridCol w="982872">
                  <a:extLst>
                    <a:ext uri="{9D8B030D-6E8A-4147-A177-3AD203B41FA5}">
                      <a16:colId xmlns:a16="http://schemas.microsoft.com/office/drawing/2014/main" val="2926298387"/>
                    </a:ext>
                  </a:extLst>
                </a:gridCol>
                <a:gridCol w="124942">
                  <a:extLst>
                    <a:ext uri="{9D8B030D-6E8A-4147-A177-3AD203B41FA5}">
                      <a16:colId xmlns:a16="http://schemas.microsoft.com/office/drawing/2014/main" val="2574578051"/>
                    </a:ext>
                  </a:extLst>
                </a:gridCol>
                <a:gridCol w="184471">
                  <a:extLst>
                    <a:ext uri="{9D8B030D-6E8A-4147-A177-3AD203B41FA5}">
                      <a16:colId xmlns:a16="http://schemas.microsoft.com/office/drawing/2014/main" val="2198686576"/>
                    </a:ext>
                  </a:extLst>
                </a:gridCol>
                <a:gridCol w="124942">
                  <a:extLst>
                    <a:ext uri="{9D8B030D-6E8A-4147-A177-3AD203B41FA5}">
                      <a16:colId xmlns:a16="http://schemas.microsoft.com/office/drawing/2014/main" val="838542136"/>
                    </a:ext>
                  </a:extLst>
                </a:gridCol>
                <a:gridCol w="541414">
                  <a:extLst>
                    <a:ext uri="{9D8B030D-6E8A-4147-A177-3AD203B41FA5}">
                      <a16:colId xmlns:a16="http://schemas.microsoft.com/office/drawing/2014/main" val="3934553118"/>
                    </a:ext>
                  </a:extLst>
                </a:gridCol>
                <a:gridCol w="124942">
                  <a:extLst>
                    <a:ext uri="{9D8B030D-6E8A-4147-A177-3AD203B41FA5}">
                      <a16:colId xmlns:a16="http://schemas.microsoft.com/office/drawing/2014/main" val="1044220905"/>
                    </a:ext>
                  </a:extLst>
                </a:gridCol>
                <a:gridCol w="1432663">
                  <a:extLst>
                    <a:ext uri="{9D8B030D-6E8A-4147-A177-3AD203B41FA5}">
                      <a16:colId xmlns:a16="http://schemas.microsoft.com/office/drawing/2014/main" val="1271392380"/>
                    </a:ext>
                  </a:extLst>
                </a:gridCol>
                <a:gridCol w="1432663">
                  <a:extLst>
                    <a:ext uri="{9D8B030D-6E8A-4147-A177-3AD203B41FA5}">
                      <a16:colId xmlns:a16="http://schemas.microsoft.com/office/drawing/2014/main" val="3947816960"/>
                    </a:ext>
                  </a:extLst>
                </a:gridCol>
                <a:gridCol w="124942">
                  <a:extLst>
                    <a:ext uri="{9D8B030D-6E8A-4147-A177-3AD203B41FA5}">
                      <a16:colId xmlns:a16="http://schemas.microsoft.com/office/drawing/2014/main" val="1560928174"/>
                    </a:ext>
                  </a:extLst>
                </a:gridCol>
                <a:gridCol w="124942">
                  <a:extLst>
                    <a:ext uri="{9D8B030D-6E8A-4147-A177-3AD203B41FA5}">
                      <a16:colId xmlns:a16="http://schemas.microsoft.com/office/drawing/2014/main" val="3984858589"/>
                    </a:ext>
                  </a:extLst>
                </a:gridCol>
                <a:gridCol w="124942">
                  <a:extLst>
                    <a:ext uri="{9D8B030D-6E8A-4147-A177-3AD203B41FA5}">
                      <a16:colId xmlns:a16="http://schemas.microsoft.com/office/drawing/2014/main" val="836093914"/>
                    </a:ext>
                  </a:extLst>
                </a:gridCol>
                <a:gridCol w="124942">
                  <a:extLst>
                    <a:ext uri="{9D8B030D-6E8A-4147-A177-3AD203B41FA5}">
                      <a16:colId xmlns:a16="http://schemas.microsoft.com/office/drawing/2014/main" val="955912546"/>
                    </a:ext>
                  </a:extLst>
                </a:gridCol>
                <a:gridCol w="124942">
                  <a:extLst>
                    <a:ext uri="{9D8B030D-6E8A-4147-A177-3AD203B41FA5}">
                      <a16:colId xmlns:a16="http://schemas.microsoft.com/office/drawing/2014/main" val="4145391358"/>
                    </a:ext>
                  </a:extLst>
                </a:gridCol>
                <a:gridCol w="483107">
                  <a:extLst>
                    <a:ext uri="{9D8B030D-6E8A-4147-A177-3AD203B41FA5}">
                      <a16:colId xmlns:a16="http://schemas.microsoft.com/office/drawing/2014/main" val="1265857020"/>
                    </a:ext>
                  </a:extLst>
                </a:gridCol>
                <a:gridCol w="124942">
                  <a:extLst>
                    <a:ext uri="{9D8B030D-6E8A-4147-A177-3AD203B41FA5}">
                      <a16:colId xmlns:a16="http://schemas.microsoft.com/office/drawing/2014/main" val="992385494"/>
                    </a:ext>
                  </a:extLst>
                </a:gridCol>
                <a:gridCol w="124942">
                  <a:extLst>
                    <a:ext uri="{9D8B030D-6E8A-4147-A177-3AD203B41FA5}">
                      <a16:colId xmlns:a16="http://schemas.microsoft.com/office/drawing/2014/main" val="3551578133"/>
                    </a:ext>
                  </a:extLst>
                </a:gridCol>
                <a:gridCol w="124942">
                  <a:extLst>
                    <a:ext uri="{9D8B030D-6E8A-4147-A177-3AD203B41FA5}">
                      <a16:colId xmlns:a16="http://schemas.microsoft.com/office/drawing/2014/main" val="1563884809"/>
                    </a:ext>
                  </a:extLst>
                </a:gridCol>
                <a:gridCol w="124942">
                  <a:extLst>
                    <a:ext uri="{9D8B030D-6E8A-4147-A177-3AD203B41FA5}">
                      <a16:colId xmlns:a16="http://schemas.microsoft.com/office/drawing/2014/main" val="1873960452"/>
                    </a:ext>
                  </a:extLst>
                </a:gridCol>
                <a:gridCol w="124942">
                  <a:extLst>
                    <a:ext uri="{9D8B030D-6E8A-4147-A177-3AD203B41FA5}">
                      <a16:colId xmlns:a16="http://schemas.microsoft.com/office/drawing/2014/main" val="986992828"/>
                    </a:ext>
                  </a:extLst>
                </a:gridCol>
                <a:gridCol w="124942">
                  <a:extLst>
                    <a:ext uri="{9D8B030D-6E8A-4147-A177-3AD203B41FA5}">
                      <a16:colId xmlns:a16="http://schemas.microsoft.com/office/drawing/2014/main" val="2332617244"/>
                    </a:ext>
                  </a:extLst>
                </a:gridCol>
                <a:gridCol w="124942">
                  <a:extLst>
                    <a:ext uri="{9D8B030D-6E8A-4147-A177-3AD203B41FA5}">
                      <a16:colId xmlns:a16="http://schemas.microsoft.com/office/drawing/2014/main" val="1514178160"/>
                    </a:ext>
                  </a:extLst>
                </a:gridCol>
                <a:gridCol w="124942">
                  <a:extLst>
                    <a:ext uri="{9D8B030D-6E8A-4147-A177-3AD203B41FA5}">
                      <a16:colId xmlns:a16="http://schemas.microsoft.com/office/drawing/2014/main" val="1136840232"/>
                    </a:ext>
                  </a:extLst>
                </a:gridCol>
                <a:gridCol w="124942">
                  <a:extLst>
                    <a:ext uri="{9D8B030D-6E8A-4147-A177-3AD203B41FA5}">
                      <a16:colId xmlns:a16="http://schemas.microsoft.com/office/drawing/2014/main" val="200823438"/>
                    </a:ext>
                  </a:extLst>
                </a:gridCol>
                <a:gridCol w="124942">
                  <a:extLst>
                    <a:ext uri="{9D8B030D-6E8A-4147-A177-3AD203B41FA5}">
                      <a16:colId xmlns:a16="http://schemas.microsoft.com/office/drawing/2014/main" val="1821703894"/>
                    </a:ext>
                  </a:extLst>
                </a:gridCol>
                <a:gridCol w="124942">
                  <a:extLst>
                    <a:ext uri="{9D8B030D-6E8A-4147-A177-3AD203B41FA5}">
                      <a16:colId xmlns:a16="http://schemas.microsoft.com/office/drawing/2014/main" val="1681317253"/>
                    </a:ext>
                  </a:extLst>
                </a:gridCol>
                <a:gridCol w="1107815">
                  <a:extLst>
                    <a:ext uri="{9D8B030D-6E8A-4147-A177-3AD203B41FA5}">
                      <a16:colId xmlns:a16="http://schemas.microsoft.com/office/drawing/2014/main" val="1941763212"/>
                    </a:ext>
                  </a:extLst>
                </a:gridCol>
                <a:gridCol w="2282264">
                  <a:extLst>
                    <a:ext uri="{9D8B030D-6E8A-4147-A177-3AD203B41FA5}">
                      <a16:colId xmlns:a16="http://schemas.microsoft.com/office/drawing/2014/main" val="2119237354"/>
                    </a:ext>
                  </a:extLst>
                </a:gridCol>
              </a:tblGrid>
              <a:tr h="822178"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500" b="0" i="0" u="none" strike="noStrike" dirty="0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교내 사용자 이관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1000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231401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과기원산단</a:t>
                      </a:r>
                      <a:r>
                        <a:rPr lang="en-US" altLang="ko-KR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 </a:t>
                      </a:r>
                      <a:r>
                        <a:rPr lang="ko-KR" alt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기계기구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ko-KR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24010399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ko-KR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#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50" b="0" i="0" u="none" strike="noStrike" dirty="0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RF Signal Generator(</a:t>
                      </a:r>
                      <a:r>
                        <a:rPr lang="ko-KR" altLang="en-US" sz="1050" b="0" i="0" u="none" strike="noStrike" dirty="0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정</a:t>
                      </a:r>
                      <a:r>
                        <a:rPr lang="en-US" altLang="ko-KR" sz="1050" b="0" i="0" u="none" strike="noStrike" dirty="0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5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TGF4042 Dual Channel Arbitrary Function Generators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Size: 97mm x 250mm x 295mm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U1-0108-0403-01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자연과학관</a:t>
                      </a:r>
                      <a:r>
                        <a:rPr lang="en-US" altLang="ko-KR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[403-1]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41115320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신호발생기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ko-KR" sz="800" b="0" i="0" u="none" strike="noStrike" dirty="0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1,384,259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16E14000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수탁과제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132701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물리학과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3000000634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연구용</a:t>
                      </a:r>
                      <a:r>
                        <a:rPr lang="en-US" altLang="ko-KR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개인자산</a:t>
                      </a:r>
                      <a:r>
                        <a:rPr lang="en-US" altLang="ko-KR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10246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정모세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3000015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신한법인카드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ko-KR" altLang="en-US" sz="500" b="0" i="0" u="none" strike="noStrike" dirty="0">
                          <a:solidFill>
                            <a:srgbClr val="9C000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5043918"/>
                  </a:ext>
                </a:extLst>
              </a:tr>
              <a:tr h="948293"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교내 사용자 이관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1000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231401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과기원산단</a:t>
                      </a:r>
                      <a:r>
                        <a:rPr lang="en-US" altLang="ko-KR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 </a:t>
                      </a:r>
                      <a:r>
                        <a:rPr lang="ko-KR" alt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기계기구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ko-KR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24010490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ko-KR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#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1050" b="0" i="0" u="none" strike="noStrike" dirty="0" err="1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광학실험용</a:t>
                      </a:r>
                      <a:r>
                        <a:rPr lang="ko-KR" altLang="en-US" sz="1050" b="0" i="0" u="none" strike="noStrike" dirty="0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050" b="0" i="0" u="none" strike="noStrike" dirty="0" err="1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고속카메라</a:t>
                      </a:r>
                      <a:r>
                        <a:rPr lang="ko-KR" altLang="en-US" sz="1050" b="0" i="0" u="none" strike="noStrike" dirty="0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및 부자재</a:t>
                      </a:r>
                      <a:r>
                        <a:rPr lang="en-US" altLang="ko-KR" sz="1050" b="0" i="0" u="none" strike="noStrike" dirty="0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050" b="0" i="0" u="none" strike="noStrike" dirty="0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정</a:t>
                      </a:r>
                      <a:r>
                        <a:rPr lang="en-US" altLang="ko-KR" sz="1050" b="0" i="0" u="none" strike="noStrike" dirty="0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1050" b="0" i="0" u="none" strike="noStrike" dirty="0" err="1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광학실험용</a:t>
                      </a:r>
                      <a:r>
                        <a:rPr lang="ko-KR" altLang="en-US" sz="1050" b="0" i="0" u="none" strike="noStrike" dirty="0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050" b="0" i="0" u="none" strike="noStrike" dirty="0" err="1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고속카메라</a:t>
                      </a:r>
                      <a:r>
                        <a:rPr lang="en-US" altLang="ko-KR" sz="1050" b="0" i="0" u="none" strike="noStrike" dirty="0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(BFS-PGE-13Y3M-C)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Monochrome Camera(29 x 29 x 30mm)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U0108-0403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자연과학관</a:t>
                      </a:r>
                      <a:r>
                        <a:rPr lang="en-US" altLang="ko-KR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[403]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000000000045121511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고속카메라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ko-KR" sz="8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891,000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16E14000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수탁과제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132701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물리학과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3000000824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연구용</a:t>
                      </a:r>
                      <a:r>
                        <a:rPr lang="en-US" altLang="ko-KR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개인자산</a:t>
                      </a:r>
                      <a:r>
                        <a:rPr lang="en-US" altLang="ko-KR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10246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정모세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1208735503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주식회사 화인스텍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ko-KR" altLang="en-US" sz="500" b="0" i="0" u="none" strike="noStrike" dirty="0">
                          <a:solidFill>
                            <a:srgbClr val="9C000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500" b="0" i="0" u="none" strike="noStrike" dirty="0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8320171"/>
                  </a:ext>
                </a:extLst>
              </a:tr>
              <a:tr h="1074409"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500" b="0" i="0" u="none" strike="noStrike" dirty="0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교내 사용자 이관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1000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231401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과기원산단</a:t>
                      </a:r>
                      <a:r>
                        <a:rPr lang="en-US" altLang="ko-KR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 </a:t>
                      </a:r>
                      <a:r>
                        <a:rPr lang="ko-KR" alt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기계기구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ko-KR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24010496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ko-KR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#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105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EBIT</a:t>
                      </a:r>
                      <a:r>
                        <a:rPr lang="ko-KR" altLang="en-US" sz="105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용 레이저시스템 및 파워미터 부자재</a:t>
                      </a:r>
                      <a:r>
                        <a:rPr lang="en-US" altLang="ko-KR" sz="105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05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정</a:t>
                      </a:r>
                      <a:r>
                        <a:rPr lang="en-US" altLang="ko-KR" sz="105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5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Nanosecond Pulsed laser diode system </a:t>
                      </a:r>
                      <a:r>
                        <a:rPr lang="ko-KR" altLang="en-US" sz="105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및 부자재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520 nm, 6 - 129 ns Adjustable Pulse Width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U0108-0403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자연과학관</a:t>
                      </a:r>
                      <a:r>
                        <a:rPr lang="en-US" altLang="ko-KR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[403]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000000000041115307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레이저발생기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ko-KR" sz="8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4,272,400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16E14000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수탁과제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132701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물리학과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3000000800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연구용</a:t>
                      </a:r>
                      <a:r>
                        <a:rPr lang="en-US" altLang="ko-KR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개인자산</a:t>
                      </a:r>
                      <a:r>
                        <a:rPr lang="en-US" altLang="ko-KR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10246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정모세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4628101322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주식회사 코어레이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500" b="0" i="0" u="none" strike="noStrike">
                          <a:effectLst/>
                          <a:latin typeface="Arial" panose="020B0604020202020204" pitchFamily="34" charset="0"/>
                        </a:rPr>
                        <a:t>RAPID-EBIT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5158153"/>
                  </a:ext>
                </a:extLst>
              </a:tr>
              <a:tr h="569946"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교내 사용자 이관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1000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231401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과기원산단</a:t>
                      </a:r>
                      <a:r>
                        <a:rPr lang="en-US" altLang="ko-KR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 </a:t>
                      </a:r>
                      <a:r>
                        <a:rPr lang="ko-KR" alt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기계기구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ko-KR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24010539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ko-KR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#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1050" b="0" i="0" u="none" strike="noStrike" dirty="0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데오도라이트 외 </a:t>
                      </a:r>
                      <a:r>
                        <a:rPr lang="ko-KR" altLang="en-US" sz="1050" b="0" i="0" u="none" strike="noStrike" dirty="0" err="1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측량용품</a:t>
                      </a:r>
                      <a:r>
                        <a:rPr lang="en-US" altLang="ko-KR" sz="1050" b="0" i="0" u="none" strike="noStrike" dirty="0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050" b="0" i="0" u="none" strike="noStrike" dirty="0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정</a:t>
                      </a:r>
                      <a:r>
                        <a:rPr lang="en-US" altLang="ko-KR" sz="1050" b="0" i="0" u="none" strike="noStrike" dirty="0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105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데오도라이트</a:t>
                      </a:r>
                      <a:r>
                        <a:rPr lang="en-US" altLang="ko-KR" sz="105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(DT-305LF/K)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TOPCON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U0108-0403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자연과학관</a:t>
                      </a:r>
                      <a:r>
                        <a:rPr lang="en-US" altLang="ko-KR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[403]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000000000041111613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거리측정기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ko-KR" sz="8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4,422,000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16E14000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수탁과제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132701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물리학과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3000000919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연구용</a:t>
                      </a:r>
                      <a:r>
                        <a:rPr lang="en-US" altLang="ko-KR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개인자산</a:t>
                      </a:r>
                      <a:r>
                        <a:rPr lang="en-US" altLang="ko-KR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10246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정모세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1222688820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송강측기상사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500" b="0" i="0" u="none" strike="noStrike">
                          <a:effectLst/>
                          <a:latin typeface="Arial" panose="020B0604020202020204" pitchFamily="34" charset="0"/>
                        </a:rPr>
                        <a:t>RAPID-EBIT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431456"/>
                  </a:ext>
                </a:extLst>
              </a:tr>
              <a:tr h="569946"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교내 사용자 이관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1000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231501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과기원산단</a:t>
                      </a:r>
                      <a:r>
                        <a:rPr lang="en-US" altLang="ko-KR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 </a:t>
                      </a:r>
                      <a:r>
                        <a:rPr lang="ko-KR" alt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집기비품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ko-KR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25002397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ko-KR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#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105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연구시약 보관함 캐비넷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1050" b="0" i="0" u="none" strike="noStrike" dirty="0" err="1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제이오텍</a:t>
                      </a:r>
                      <a:r>
                        <a:rPr lang="ko-KR" altLang="en-US" sz="1050" b="0" i="0" u="none" strike="noStrike" dirty="0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위험물 보관함 </a:t>
                      </a:r>
                      <a:r>
                        <a:rPr lang="ko-KR" altLang="en-US" sz="1050" b="0" i="0" u="none" strike="noStrike" dirty="0" err="1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약품장</a:t>
                      </a:r>
                      <a:endParaRPr lang="ko-KR" altLang="en-US" sz="1050" b="0" i="0" u="none" strike="noStrike" dirty="0">
                        <a:solidFill>
                          <a:srgbClr val="0061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type 60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U1-0108-0403-01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자연과학관</a:t>
                      </a:r>
                      <a:r>
                        <a:rPr lang="en-US" altLang="ko-KR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[403-1]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46191673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개인장비함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ko-KR" sz="8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1,270,500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16E14000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수탁과제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132701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물리학과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3000001317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연구용</a:t>
                      </a:r>
                      <a:r>
                        <a:rPr lang="en-US" altLang="ko-KR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개인자산</a:t>
                      </a:r>
                      <a:r>
                        <a:rPr lang="en-US" altLang="ko-KR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10246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정모세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6108121820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</a:t>
                      </a:r>
                      <a:r>
                        <a:rPr lang="en-US" altLang="ko-KR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r>
                        <a:rPr lang="ko-KR" alt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정산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ko-KR" altLang="en-US" sz="500" b="0" i="0" u="none" strike="noStrike"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2931" marR="2931" marT="2931" marB="0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2931" marR="2931" marT="2931" marB="0">
                    <a:lnL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5616086"/>
                  </a:ext>
                </a:extLst>
              </a:tr>
              <a:tr h="822178"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교내 사용자 이관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1000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231501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과기원산단</a:t>
                      </a:r>
                      <a:r>
                        <a:rPr lang="en-US" altLang="ko-KR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 </a:t>
                      </a:r>
                      <a:r>
                        <a:rPr lang="ko-KR" alt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집기비품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ko-KR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25002557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ko-KR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#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1050" b="0" i="0" u="none" strike="noStrike" dirty="0" err="1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캐비넷</a:t>
                      </a:r>
                      <a:r>
                        <a:rPr lang="ko-KR" altLang="en-US" sz="1050" b="0" i="0" u="none" strike="noStrike" dirty="0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1050" b="0" i="0" u="none" strike="noStrike" dirty="0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050" b="0" i="0" u="none" strike="noStrike" dirty="0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정</a:t>
                      </a:r>
                      <a:r>
                        <a:rPr lang="en-US" altLang="ko-KR" sz="1050" b="0" i="0" u="none" strike="noStrike" dirty="0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1050" b="0" i="0" u="none" strike="noStrike" dirty="0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TCS-4SD </a:t>
                      </a:r>
                      <a:r>
                        <a:rPr lang="ko-KR" altLang="en-US" sz="1050" b="0" i="0" u="none" strike="noStrike" dirty="0" err="1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오성마이더스캐비넷</a:t>
                      </a:r>
                      <a:endParaRPr lang="ko-KR" altLang="en-US" sz="1050" b="0" i="0" u="none" strike="noStrike" dirty="0">
                        <a:solidFill>
                          <a:srgbClr val="0061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900x530x1860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U0108-0403-01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자연과학관</a:t>
                      </a:r>
                      <a:r>
                        <a:rPr lang="en-US" altLang="ko-KR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[403-1]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24112401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공구보관용함</a:t>
                      </a:r>
                      <a:r>
                        <a:rPr lang="en-US" altLang="ko-KR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</a:t>
                      </a:r>
                      <a:r>
                        <a:rPr lang="ko-KR" alt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상자또는캐비닛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ko-KR" sz="800" b="0" i="0" u="none" strike="noStrike" dirty="0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571,120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16E14000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수탁과제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132701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물리학과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3000000884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연구용</a:t>
                      </a:r>
                      <a:r>
                        <a:rPr lang="en-US" altLang="ko-KR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개인자산</a:t>
                      </a:r>
                      <a:r>
                        <a:rPr lang="en-US" altLang="ko-KR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10246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정모세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6108121820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</a:t>
                      </a:r>
                      <a:r>
                        <a:rPr lang="en-US" altLang="ko-KR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r>
                        <a:rPr lang="ko-KR" alt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정산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5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ko-KR" altLang="en-US" sz="500" b="0" i="0" u="none" strike="noStrike" dirty="0">
                          <a:solidFill>
                            <a:srgbClr val="9C000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500" b="0" i="0" u="none" strike="noStrike" dirty="0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2931" marR="2931" marT="293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00201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612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>
            <a:extLst>
              <a:ext uri="{FF2B5EF4-FFF2-40B4-BE49-F238E27FC236}">
                <a16:creationId xmlns:a16="http://schemas.microsoft.com/office/drawing/2014/main" id="{53A3D229-4E41-4E75-8466-F725ED452A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276" y="6481827"/>
            <a:ext cx="2120875" cy="333484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402DB065-385E-4702-83E7-32051E1B1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7266" y="6468609"/>
            <a:ext cx="800542" cy="355580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CF437705-BBB0-476E-8D2E-A3F3CA2048CD}"/>
              </a:ext>
            </a:extLst>
          </p:cNvPr>
          <p:cNvSpPr/>
          <p:nvPr/>
        </p:nvSpPr>
        <p:spPr>
          <a:xfrm rot="10800000" flipV="1">
            <a:off x="0" y="0"/>
            <a:ext cx="12192000" cy="1023042"/>
          </a:xfrm>
          <a:prstGeom prst="rect">
            <a:avLst/>
          </a:prstGeom>
          <a:gradFill flip="none" rotWithShape="1">
            <a:gsLst>
              <a:gs pos="0">
                <a:srgbClr val="0F2B51">
                  <a:alpha val="66000"/>
                </a:srgbClr>
              </a:gs>
              <a:gs pos="93000">
                <a:srgbClr val="262F4A"/>
              </a:gs>
              <a:gs pos="100000">
                <a:srgbClr val="363F57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50" charset="-127"/>
                <a:cs typeface="Times New Roman" panose="02020603050405020304" pitchFamily="18" charset="0"/>
              </a:rPr>
              <a:t>Registered Asset Status</a:t>
            </a:r>
            <a:endParaRPr lang="en-US" altLang="ko-KR" sz="3600" b="1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FBB61F66-E9C4-426F-BF09-DA2D056E4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|  IBAL  |</a:t>
            </a:r>
            <a:endParaRPr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97F5BA7B-00F9-4AEF-9930-07E2ACDD5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A633F-1ABE-4E7B-B460-43959D99AD3E}" type="slidenum">
              <a:rPr lang="ko-KR" altLang="en-US" smtClean="0"/>
              <a:t>4</a:t>
            </a:fld>
            <a:endParaRPr lang="ko-KR" altLang="en-US" dirty="0"/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3755384"/>
              </p:ext>
            </p:extLst>
          </p:nvPr>
        </p:nvGraphicFramePr>
        <p:xfrm>
          <a:off x="347749" y="1257791"/>
          <a:ext cx="10515599" cy="2375776"/>
        </p:xfrm>
        <a:graphic>
          <a:graphicData uri="http://schemas.openxmlformats.org/drawingml/2006/table">
            <a:tbl>
              <a:tblPr/>
              <a:tblGrid>
                <a:gridCol w="960403">
                  <a:extLst>
                    <a:ext uri="{9D8B030D-6E8A-4147-A177-3AD203B41FA5}">
                      <a16:colId xmlns:a16="http://schemas.microsoft.com/office/drawing/2014/main" val="25031900"/>
                    </a:ext>
                  </a:extLst>
                </a:gridCol>
                <a:gridCol w="122085">
                  <a:extLst>
                    <a:ext uri="{9D8B030D-6E8A-4147-A177-3AD203B41FA5}">
                      <a16:colId xmlns:a16="http://schemas.microsoft.com/office/drawing/2014/main" val="1822186284"/>
                    </a:ext>
                  </a:extLst>
                </a:gridCol>
                <a:gridCol w="122085">
                  <a:extLst>
                    <a:ext uri="{9D8B030D-6E8A-4147-A177-3AD203B41FA5}">
                      <a16:colId xmlns:a16="http://schemas.microsoft.com/office/drawing/2014/main" val="1195666543"/>
                    </a:ext>
                  </a:extLst>
                </a:gridCol>
                <a:gridCol w="122085">
                  <a:extLst>
                    <a:ext uri="{9D8B030D-6E8A-4147-A177-3AD203B41FA5}">
                      <a16:colId xmlns:a16="http://schemas.microsoft.com/office/drawing/2014/main" val="2086958901"/>
                    </a:ext>
                  </a:extLst>
                </a:gridCol>
                <a:gridCol w="529036">
                  <a:extLst>
                    <a:ext uri="{9D8B030D-6E8A-4147-A177-3AD203B41FA5}">
                      <a16:colId xmlns:a16="http://schemas.microsoft.com/office/drawing/2014/main" val="4224399816"/>
                    </a:ext>
                  </a:extLst>
                </a:gridCol>
                <a:gridCol w="122085">
                  <a:extLst>
                    <a:ext uri="{9D8B030D-6E8A-4147-A177-3AD203B41FA5}">
                      <a16:colId xmlns:a16="http://schemas.microsoft.com/office/drawing/2014/main" val="2599162243"/>
                    </a:ext>
                  </a:extLst>
                </a:gridCol>
                <a:gridCol w="1399910">
                  <a:extLst>
                    <a:ext uri="{9D8B030D-6E8A-4147-A177-3AD203B41FA5}">
                      <a16:colId xmlns:a16="http://schemas.microsoft.com/office/drawing/2014/main" val="1246193535"/>
                    </a:ext>
                  </a:extLst>
                </a:gridCol>
                <a:gridCol w="1399910">
                  <a:extLst>
                    <a:ext uri="{9D8B030D-6E8A-4147-A177-3AD203B41FA5}">
                      <a16:colId xmlns:a16="http://schemas.microsoft.com/office/drawing/2014/main" val="2200155247"/>
                    </a:ext>
                  </a:extLst>
                </a:gridCol>
                <a:gridCol w="122085">
                  <a:extLst>
                    <a:ext uri="{9D8B030D-6E8A-4147-A177-3AD203B41FA5}">
                      <a16:colId xmlns:a16="http://schemas.microsoft.com/office/drawing/2014/main" val="2618495199"/>
                    </a:ext>
                  </a:extLst>
                </a:gridCol>
                <a:gridCol w="122085">
                  <a:extLst>
                    <a:ext uri="{9D8B030D-6E8A-4147-A177-3AD203B41FA5}">
                      <a16:colId xmlns:a16="http://schemas.microsoft.com/office/drawing/2014/main" val="4231866890"/>
                    </a:ext>
                  </a:extLst>
                </a:gridCol>
                <a:gridCol w="122085">
                  <a:extLst>
                    <a:ext uri="{9D8B030D-6E8A-4147-A177-3AD203B41FA5}">
                      <a16:colId xmlns:a16="http://schemas.microsoft.com/office/drawing/2014/main" val="3028274579"/>
                    </a:ext>
                  </a:extLst>
                </a:gridCol>
                <a:gridCol w="122085">
                  <a:extLst>
                    <a:ext uri="{9D8B030D-6E8A-4147-A177-3AD203B41FA5}">
                      <a16:colId xmlns:a16="http://schemas.microsoft.com/office/drawing/2014/main" val="4156461500"/>
                    </a:ext>
                  </a:extLst>
                </a:gridCol>
                <a:gridCol w="122085">
                  <a:extLst>
                    <a:ext uri="{9D8B030D-6E8A-4147-A177-3AD203B41FA5}">
                      <a16:colId xmlns:a16="http://schemas.microsoft.com/office/drawing/2014/main" val="503835830"/>
                    </a:ext>
                  </a:extLst>
                </a:gridCol>
                <a:gridCol w="472063">
                  <a:extLst>
                    <a:ext uri="{9D8B030D-6E8A-4147-A177-3AD203B41FA5}">
                      <a16:colId xmlns:a16="http://schemas.microsoft.com/office/drawing/2014/main" val="1119711148"/>
                    </a:ext>
                  </a:extLst>
                </a:gridCol>
                <a:gridCol w="122085">
                  <a:extLst>
                    <a:ext uri="{9D8B030D-6E8A-4147-A177-3AD203B41FA5}">
                      <a16:colId xmlns:a16="http://schemas.microsoft.com/office/drawing/2014/main" val="2299965712"/>
                    </a:ext>
                  </a:extLst>
                </a:gridCol>
                <a:gridCol w="122085">
                  <a:extLst>
                    <a:ext uri="{9D8B030D-6E8A-4147-A177-3AD203B41FA5}">
                      <a16:colId xmlns:a16="http://schemas.microsoft.com/office/drawing/2014/main" val="2459964156"/>
                    </a:ext>
                  </a:extLst>
                </a:gridCol>
                <a:gridCol w="122085">
                  <a:extLst>
                    <a:ext uri="{9D8B030D-6E8A-4147-A177-3AD203B41FA5}">
                      <a16:colId xmlns:a16="http://schemas.microsoft.com/office/drawing/2014/main" val="2455966348"/>
                    </a:ext>
                  </a:extLst>
                </a:gridCol>
                <a:gridCol w="122085">
                  <a:extLst>
                    <a:ext uri="{9D8B030D-6E8A-4147-A177-3AD203B41FA5}">
                      <a16:colId xmlns:a16="http://schemas.microsoft.com/office/drawing/2014/main" val="3355695133"/>
                    </a:ext>
                  </a:extLst>
                </a:gridCol>
                <a:gridCol w="122085">
                  <a:extLst>
                    <a:ext uri="{9D8B030D-6E8A-4147-A177-3AD203B41FA5}">
                      <a16:colId xmlns:a16="http://schemas.microsoft.com/office/drawing/2014/main" val="4209035076"/>
                    </a:ext>
                  </a:extLst>
                </a:gridCol>
                <a:gridCol w="122085">
                  <a:extLst>
                    <a:ext uri="{9D8B030D-6E8A-4147-A177-3AD203B41FA5}">
                      <a16:colId xmlns:a16="http://schemas.microsoft.com/office/drawing/2014/main" val="3273973652"/>
                    </a:ext>
                  </a:extLst>
                </a:gridCol>
                <a:gridCol w="122085">
                  <a:extLst>
                    <a:ext uri="{9D8B030D-6E8A-4147-A177-3AD203B41FA5}">
                      <a16:colId xmlns:a16="http://schemas.microsoft.com/office/drawing/2014/main" val="1759858459"/>
                    </a:ext>
                  </a:extLst>
                </a:gridCol>
                <a:gridCol w="122085">
                  <a:extLst>
                    <a:ext uri="{9D8B030D-6E8A-4147-A177-3AD203B41FA5}">
                      <a16:colId xmlns:a16="http://schemas.microsoft.com/office/drawing/2014/main" val="2978905623"/>
                    </a:ext>
                  </a:extLst>
                </a:gridCol>
                <a:gridCol w="122085">
                  <a:extLst>
                    <a:ext uri="{9D8B030D-6E8A-4147-A177-3AD203B41FA5}">
                      <a16:colId xmlns:a16="http://schemas.microsoft.com/office/drawing/2014/main" val="3100343050"/>
                    </a:ext>
                  </a:extLst>
                </a:gridCol>
                <a:gridCol w="122085">
                  <a:extLst>
                    <a:ext uri="{9D8B030D-6E8A-4147-A177-3AD203B41FA5}">
                      <a16:colId xmlns:a16="http://schemas.microsoft.com/office/drawing/2014/main" val="3484152382"/>
                    </a:ext>
                  </a:extLst>
                </a:gridCol>
                <a:gridCol w="122085">
                  <a:extLst>
                    <a:ext uri="{9D8B030D-6E8A-4147-A177-3AD203B41FA5}">
                      <a16:colId xmlns:a16="http://schemas.microsoft.com/office/drawing/2014/main" val="3621005020"/>
                    </a:ext>
                  </a:extLst>
                </a:gridCol>
                <a:gridCol w="1082488">
                  <a:extLst>
                    <a:ext uri="{9D8B030D-6E8A-4147-A177-3AD203B41FA5}">
                      <a16:colId xmlns:a16="http://schemas.microsoft.com/office/drawing/2014/main" val="601736537"/>
                    </a:ext>
                  </a:extLst>
                </a:gridCol>
                <a:gridCol w="2230089">
                  <a:extLst>
                    <a:ext uri="{9D8B030D-6E8A-4147-A177-3AD203B41FA5}">
                      <a16:colId xmlns:a16="http://schemas.microsoft.com/office/drawing/2014/main" val="1475988687"/>
                    </a:ext>
                  </a:extLst>
                </a:gridCol>
              </a:tblGrid>
              <a:tr h="1187888"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7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교내 사용자 이관</a:t>
                      </a:r>
                    </a:p>
                  </a:txBody>
                  <a:tcPr marL="6104" marR="6104" marT="610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7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1000</a:t>
                      </a:r>
                    </a:p>
                  </a:txBody>
                  <a:tcPr marL="6104" marR="6104" marT="610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7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131401</a:t>
                      </a:r>
                    </a:p>
                  </a:txBody>
                  <a:tcPr marL="6104" marR="6104" marT="610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7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법인</a:t>
                      </a:r>
                      <a:r>
                        <a:rPr lang="en-US" altLang="ko-KR" sz="7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 </a:t>
                      </a:r>
                      <a:r>
                        <a:rPr lang="ko-KR" altLang="en-US" sz="7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기계기구</a:t>
                      </a:r>
                    </a:p>
                  </a:txBody>
                  <a:tcPr marL="6104" marR="6104" marT="610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ko-KR" sz="7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14012044</a:t>
                      </a:r>
                    </a:p>
                  </a:txBody>
                  <a:tcPr marL="6104" marR="6104" marT="610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ko-KR" sz="7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#</a:t>
                      </a:r>
                    </a:p>
                  </a:txBody>
                  <a:tcPr marL="6104" marR="6104" marT="610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 err="1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Multimeter</a:t>
                      </a:r>
                      <a:endParaRPr lang="en-US" sz="1400" b="0" i="0" u="none" strike="noStrike" dirty="0">
                        <a:solidFill>
                          <a:srgbClr val="0061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6104" marR="6104" marT="610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Multimeter(Fluke-87-5)</a:t>
                      </a:r>
                    </a:p>
                  </a:txBody>
                  <a:tcPr marL="6104" marR="6104" marT="610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Multimeter(Fluke-87-5)</a:t>
                      </a:r>
                    </a:p>
                  </a:txBody>
                  <a:tcPr marL="6104" marR="6104" marT="610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U1-0108-0403</a:t>
                      </a:r>
                    </a:p>
                  </a:txBody>
                  <a:tcPr marL="6104" marR="6104" marT="610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7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자연과학관</a:t>
                      </a:r>
                      <a:r>
                        <a:rPr lang="en-US" altLang="ko-KR" sz="7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[403]</a:t>
                      </a:r>
                    </a:p>
                  </a:txBody>
                  <a:tcPr marL="6104" marR="6104" marT="610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7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41113637</a:t>
                      </a:r>
                    </a:p>
                  </a:txBody>
                  <a:tcPr marL="6104" marR="6104" marT="610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7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전압또는전류측정기</a:t>
                      </a:r>
                    </a:p>
                  </a:txBody>
                  <a:tcPr marL="6104" marR="6104" marT="610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ko-KR" sz="7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525,000</a:t>
                      </a:r>
                    </a:p>
                  </a:txBody>
                  <a:tcPr marL="6104" marR="6104" marT="610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11A20806</a:t>
                      </a:r>
                    </a:p>
                  </a:txBody>
                  <a:tcPr marL="6104" marR="6104" marT="610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7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UMI </a:t>
                      </a:r>
                      <a:r>
                        <a:rPr lang="ko-KR" altLang="en-US" sz="7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융합연구원 운영</a:t>
                      </a:r>
                    </a:p>
                  </a:txBody>
                  <a:tcPr marL="6104" marR="6104" marT="610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7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132701</a:t>
                      </a:r>
                    </a:p>
                  </a:txBody>
                  <a:tcPr marL="6104" marR="6104" marT="610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7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물리학과</a:t>
                      </a:r>
                    </a:p>
                  </a:txBody>
                  <a:tcPr marL="6104" marR="6104" marT="610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7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6000003609</a:t>
                      </a:r>
                    </a:p>
                  </a:txBody>
                  <a:tcPr marL="6104" marR="6104" marT="610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7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연구용</a:t>
                      </a:r>
                      <a:r>
                        <a:rPr lang="en-US" altLang="ko-KR" sz="7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7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개인자산</a:t>
                      </a:r>
                      <a:r>
                        <a:rPr lang="en-US" altLang="ko-KR" sz="7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6104" marR="6104" marT="610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7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10246</a:t>
                      </a:r>
                    </a:p>
                  </a:txBody>
                  <a:tcPr marL="6104" marR="6104" marT="610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7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정모세</a:t>
                      </a:r>
                    </a:p>
                  </a:txBody>
                  <a:tcPr marL="6104" marR="6104" marT="610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7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2048147440</a:t>
                      </a:r>
                    </a:p>
                  </a:txBody>
                  <a:tcPr marL="6104" marR="6104" marT="610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7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7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</a:t>
                      </a:r>
                      <a:r>
                        <a:rPr lang="en-US" altLang="ko-KR" sz="7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r>
                        <a:rPr lang="ko-KR" altLang="en-US" sz="7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아이넥서스</a:t>
                      </a:r>
                    </a:p>
                  </a:txBody>
                  <a:tcPr marL="6104" marR="6104" marT="610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7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4000005568</a:t>
                      </a:r>
                    </a:p>
                  </a:txBody>
                  <a:tcPr marL="6104" marR="6104" marT="610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eLABs</a:t>
                      </a:r>
                    </a:p>
                  </a:txBody>
                  <a:tcPr marL="6104" marR="6104" marT="610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700" b="0" i="0" u="none" strike="noStrike">
                          <a:solidFill>
                            <a:srgbClr val="9C000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소재 확인 필요 </a:t>
                      </a:r>
                      <a:r>
                        <a:rPr lang="en-US" altLang="ko-KR" sz="700" b="0" i="0" u="none" strike="noStrike">
                          <a:solidFill>
                            <a:srgbClr val="9C000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EBIT</a:t>
                      </a:r>
                      <a:r>
                        <a:rPr lang="ko-KR" altLang="en-US" sz="700" b="0" i="0" u="none" strike="noStrike">
                          <a:solidFill>
                            <a:srgbClr val="9C000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에 </a:t>
                      </a:r>
                      <a:r>
                        <a:rPr lang="en-US" altLang="ko-KR" sz="700" b="0" i="0" u="none" strike="noStrike">
                          <a:solidFill>
                            <a:srgbClr val="9C000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ko-KR" altLang="en-US" sz="700" b="0" i="0" u="none" strike="noStrike">
                          <a:solidFill>
                            <a:srgbClr val="9C000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 달아둔 것 아닌가 확인</a:t>
                      </a:r>
                    </a:p>
                  </a:txBody>
                  <a:tcPr marL="6104" marR="6104" marT="610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4345048"/>
                  </a:ext>
                </a:extLst>
              </a:tr>
              <a:tr h="1187888"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7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교내 사용자 이관</a:t>
                      </a:r>
                    </a:p>
                  </a:txBody>
                  <a:tcPr marL="6104" marR="6104" marT="610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7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1000</a:t>
                      </a:r>
                    </a:p>
                  </a:txBody>
                  <a:tcPr marL="6104" marR="6104" marT="610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7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131401</a:t>
                      </a:r>
                    </a:p>
                  </a:txBody>
                  <a:tcPr marL="6104" marR="6104" marT="610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7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법인</a:t>
                      </a:r>
                      <a:r>
                        <a:rPr lang="en-US" altLang="ko-KR" sz="7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 </a:t>
                      </a:r>
                      <a:r>
                        <a:rPr lang="ko-KR" altLang="en-US" sz="7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기계기구</a:t>
                      </a:r>
                    </a:p>
                  </a:txBody>
                  <a:tcPr marL="6104" marR="6104" marT="610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ko-KR" sz="7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14012045</a:t>
                      </a:r>
                    </a:p>
                  </a:txBody>
                  <a:tcPr marL="6104" marR="6104" marT="610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ko-KR" sz="7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#</a:t>
                      </a:r>
                    </a:p>
                  </a:txBody>
                  <a:tcPr marL="6104" marR="6104" marT="610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Multimeter</a:t>
                      </a:r>
                    </a:p>
                  </a:txBody>
                  <a:tcPr marL="6104" marR="6104" marT="610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 err="1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Multimeter</a:t>
                      </a:r>
                      <a:r>
                        <a:rPr lang="en-US" sz="1400" b="0" i="0" u="none" strike="noStrike" dirty="0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(Fluke-87-5)</a:t>
                      </a:r>
                    </a:p>
                  </a:txBody>
                  <a:tcPr marL="6104" marR="6104" marT="610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Multimeter(Fluke-87-5)</a:t>
                      </a:r>
                    </a:p>
                  </a:txBody>
                  <a:tcPr marL="6104" marR="6104" marT="610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U1-0108-0403</a:t>
                      </a:r>
                    </a:p>
                  </a:txBody>
                  <a:tcPr marL="6104" marR="6104" marT="610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7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자연과학관</a:t>
                      </a:r>
                      <a:r>
                        <a:rPr lang="en-US" altLang="ko-KR" sz="7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[403]</a:t>
                      </a:r>
                    </a:p>
                  </a:txBody>
                  <a:tcPr marL="6104" marR="6104" marT="610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7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41113637</a:t>
                      </a:r>
                    </a:p>
                  </a:txBody>
                  <a:tcPr marL="6104" marR="6104" marT="610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7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전압또는전류측정기</a:t>
                      </a:r>
                    </a:p>
                  </a:txBody>
                  <a:tcPr marL="6104" marR="6104" marT="610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ko-KR" sz="7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525,000</a:t>
                      </a:r>
                    </a:p>
                  </a:txBody>
                  <a:tcPr marL="6104" marR="6104" marT="610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11A20806</a:t>
                      </a:r>
                    </a:p>
                  </a:txBody>
                  <a:tcPr marL="6104" marR="6104" marT="610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7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UMI </a:t>
                      </a:r>
                      <a:r>
                        <a:rPr lang="ko-KR" altLang="en-US" sz="7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융합연구원 운영</a:t>
                      </a:r>
                    </a:p>
                  </a:txBody>
                  <a:tcPr marL="6104" marR="6104" marT="610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7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132701</a:t>
                      </a:r>
                    </a:p>
                  </a:txBody>
                  <a:tcPr marL="6104" marR="6104" marT="610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7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물리학과</a:t>
                      </a:r>
                    </a:p>
                  </a:txBody>
                  <a:tcPr marL="6104" marR="6104" marT="610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7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6000003609</a:t>
                      </a:r>
                    </a:p>
                  </a:txBody>
                  <a:tcPr marL="6104" marR="6104" marT="610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7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연구용</a:t>
                      </a:r>
                      <a:r>
                        <a:rPr lang="en-US" altLang="ko-KR" sz="7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7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개인자산</a:t>
                      </a:r>
                      <a:r>
                        <a:rPr lang="en-US" altLang="ko-KR" sz="7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6104" marR="6104" marT="610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7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10246</a:t>
                      </a:r>
                    </a:p>
                  </a:txBody>
                  <a:tcPr marL="6104" marR="6104" marT="610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7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정모세</a:t>
                      </a:r>
                    </a:p>
                  </a:txBody>
                  <a:tcPr marL="6104" marR="6104" marT="610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7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2048147440</a:t>
                      </a:r>
                    </a:p>
                  </a:txBody>
                  <a:tcPr marL="6104" marR="6104" marT="610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7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7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</a:t>
                      </a:r>
                      <a:r>
                        <a:rPr lang="en-US" altLang="ko-KR" sz="7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r>
                        <a:rPr lang="ko-KR" altLang="en-US" sz="7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아이넥서스</a:t>
                      </a:r>
                    </a:p>
                  </a:txBody>
                  <a:tcPr marL="6104" marR="6104" marT="610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ko-KR" sz="7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4000005568</a:t>
                      </a:r>
                    </a:p>
                  </a:txBody>
                  <a:tcPr marL="6104" marR="6104" marT="610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 b="0" i="0" u="none" strike="noStrike">
                          <a:solidFill>
                            <a:srgbClr val="0061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RAPID-EBIT</a:t>
                      </a:r>
                    </a:p>
                  </a:txBody>
                  <a:tcPr marL="6104" marR="6104" marT="610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o-KR" altLang="en-US" sz="700" b="0" i="0" u="none" strike="noStrike" dirty="0">
                          <a:solidFill>
                            <a:srgbClr val="9C000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소재 확인 필요 </a:t>
                      </a:r>
                      <a:r>
                        <a:rPr lang="en-US" altLang="ko-KR" sz="700" b="0" i="0" u="none" strike="noStrike" dirty="0">
                          <a:solidFill>
                            <a:srgbClr val="9C000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 EBIT</a:t>
                      </a:r>
                      <a:r>
                        <a:rPr lang="ko-KR" altLang="en-US" sz="700" b="0" i="0" u="none" strike="noStrike" dirty="0">
                          <a:solidFill>
                            <a:srgbClr val="9C000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에 </a:t>
                      </a:r>
                      <a:r>
                        <a:rPr lang="en-US" altLang="ko-KR" sz="700" b="0" i="0" u="none" strike="noStrike" dirty="0">
                          <a:solidFill>
                            <a:srgbClr val="9C000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ko-KR" altLang="en-US" sz="700" b="0" i="0" u="none" strike="noStrike" dirty="0">
                          <a:solidFill>
                            <a:srgbClr val="9C000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 </a:t>
                      </a:r>
                      <a:r>
                        <a:rPr lang="ko-KR" altLang="en-US" sz="700" b="0" i="0" u="none" strike="noStrike" dirty="0" err="1">
                          <a:solidFill>
                            <a:srgbClr val="9C000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달아둔</a:t>
                      </a:r>
                      <a:r>
                        <a:rPr lang="ko-KR" altLang="en-US" sz="700" b="0" i="0" u="none" strike="noStrike" dirty="0">
                          <a:solidFill>
                            <a:srgbClr val="9C000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것 아닌가 확인</a:t>
                      </a:r>
                    </a:p>
                  </a:txBody>
                  <a:tcPr marL="6104" marR="6104" marT="6104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63397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085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>
            <a:extLst>
              <a:ext uri="{FF2B5EF4-FFF2-40B4-BE49-F238E27FC236}">
                <a16:creationId xmlns:a16="http://schemas.microsoft.com/office/drawing/2014/main" id="{53A3D229-4E41-4E75-8466-F725ED452A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276" y="6481827"/>
            <a:ext cx="2120875" cy="333484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402DB065-385E-4702-83E7-32051E1B1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7266" y="6468609"/>
            <a:ext cx="800542" cy="355580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CF437705-BBB0-476E-8D2E-A3F3CA2048CD}"/>
              </a:ext>
            </a:extLst>
          </p:cNvPr>
          <p:cNvSpPr/>
          <p:nvPr/>
        </p:nvSpPr>
        <p:spPr>
          <a:xfrm rot="10800000" flipV="1">
            <a:off x="0" y="0"/>
            <a:ext cx="12192000" cy="1023042"/>
          </a:xfrm>
          <a:prstGeom prst="rect">
            <a:avLst/>
          </a:prstGeom>
          <a:gradFill flip="none" rotWithShape="1">
            <a:gsLst>
              <a:gs pos="0">
                <a:srgbClr val="0F2B51">
                  <a:alpha val="66000"/>
                </a:srgbClr>
              </a:gs>
              <a:gs pos="93000">
                <a:srgbClr val="262F4A"/>
              </a:gs>
              <a:gs pos="100000">
                <a:srgbClr val="363F57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50" charset="-127"/>
                <a:cs typeface="Times New Roman" panose="02020603050405020304" pitchFamily="18" charset="0"/>
              </a:rPr>
              <a:t>After Laboratory Relocation</a:t>
            </a:r>
            <a:endParaRPr lang="en-US" altLang="ko-KR" sz="3600" b="1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50" charset="-127"/>
              <a:cs typeface="Times New Roman" panose="02020603050405020304" pitchFamily="18" charset="0"/>
            </a:endParaRPr>
          </a:p>
        </p:txBody>
      </p:sp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FBB61F66-E9C4-426F-BF09-DA2D056E4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|  IBAL  |</a:t>
            </a:r>
            <a:endParaRPr lang="ko-KR" altLang="en-US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97F5BA7B-00F9-4AEF-9930-07E2ACDD5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A633F-1ABE-4E7B-B460-43959D99AD3E}" type="slidenum">
              <a:rPr lang="ko-KR" altLang="en-US" smtClean="0"/>
              <a:t>5</a:t>
            </a:fld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114" y="1452827"/>
            <a:ext cx="6132286" cy="459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9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직사각형 37"/>
          <p:cNvSpPr/>
          <p:nvPr/>
        </p:nvSpPr>
        <p:spPr>
          <a:xfrm rot="5400000">
            <a:off x="7163492" y="4633154"/>
            <a:ext cx="720000" cy="432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직사각형 38"/>
          <p:cNvSpPr/>
          <p:nvPr/>
        </p:nvSpPr>
        <p:spPr>
          <a:xfrm rot="5400000">
            <a:off x="6706032" y="4633154"/>
            <a:ext cx="720000" cy="432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>
            <a:spLocks noChangeAspect="1"/>
          </p:cNvSpPr>
          <p:nvPr/>
        </p:nvSpPr>
        <p:spPr>
          <a:xfrm>
            <a:off x="2469257" y="55669"/>
            <a:ext cx="7776000" cy="6156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00B050"/>
              </a:solidFill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2469257" y="55669"/>
            <a:ext cx="504000" cy="1296000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 rot="5400000">
            <a:off x="2089322" y="2449586"/>
            <a:ext cx="1296000" cy="54000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 rot="5400000">
            <a:off x="2089322" y="3745586"/>
            <a:ext cx="1296000" cy="54000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8465240" y="5671669"/>
            <a:ext cx="1296000" cy="54000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7744273" y="5671669"/>
            <a:ext cx="720000" cy="540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4269138" y="5653586"/>
            <a:ext cx="720000" cy="540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/>
          <p:cNvSpPr/>
          <p:nvPr/>
        </p:nvSpPr>
        <p:spPr>
          <a:xfrm>
            <a:off x="4806259" y="55669"/>
            <a:ext cx="720000" cy="540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 rot="5400000">
            <a:off x="6465306" y="2521586"/>
            <a:ext cx="720000" cy="540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 rot="5400000">
            <a:off x="5630866" y="2521586"/>
            <a:ext cx="720000" cy="540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>
            <a:off x="7096273" y="2071586"/>
            <a:ext cx="1296000" cy="54000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/>
          <p:cNvSpPr/>
          <p:nvPr/>
        </p:nvSpPr>
        <p:spPr>
          <a:xfrm>
            <a:off x="7096273" y="2611586"/>
            <a:ext cx="1296000" cy="54000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직사각형 22"/>
          <p:cNvSpPr/>
          <p:nvPr/>
        </p:nvSpPr>
        <p:spPr>
          <a:xfrm>
            <a:off x="7744273" y="4417154"/>
            <a:ext cx="1728000" cy="864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4" name="직사각형 23"/>
          <p:cNvSpPr/>
          <p:nvPr/>
        </p:nvSpPr>
        <p:spPr>
          <a:xfrm rot="5400000">
            <a:off x="3406322" y="3583586"/>
            <a:ext cx="1728000" cy="864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5" name="직사각형 24"/>
          <p:cNvSpPr/>
          <p:nvPr/>
        </p:nvSpPr>
        <p:spPr>
          <a:xfrm rot="5400000">
            <a:off x="3405138" y="1837503"/>
            <a:ext cx="1728000" cy="864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6" name="직사각형 25"/>
          <p:cNvSpPr/>
          <p:nvPr/>
        </p:nvSpPr>
        <p:spPr>
          <a:xfrm>
            <a:off x="9813257" y="3242922"/>
            <a:ext cx="432000" cy="86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직사각형 26"/>
          <p:cNvSpPr/>
          <p:nvPr/>
        </p:nvSpPr>
        <p:spPr>
          <a:xfrm>
            <a:off x="9900141" y="2657254"/>
            <a:ext cx="345600" cy="576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직사각형 27"/>
          <p:cNvSpPr/>
          <p:nvPr/>
        </p:nvSpPr>
        <p:spPr>
          <a:xfrm>
            <a:off x="9899899" y="2081254"/>
            <a:ext cx="345600" cy="57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직사각형 30"/>
          <p:cNvSpPr/>
          <p:nvPr/>
        </p:nvSpPr>
        <p:spPr>
          <a:xfrm>
            <a:off x="9863173" y="57255"/>
            <a:ext cx="360000" cy="72000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직사각형 31"/>
          <p:cNvSpPr/>
          <p:nvPr/>
        </p:nvSpPr>
        <p:spPr>
          <a:xfrm>
            <a:off x="3532874" y="5905586"/>
            <a:ext cx="360000" cy="28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직사각형 36"/>
          <p:cNvSpPr/>
          <p:nvPr/>
        </p:nvSpPr>
        <p:spPr>
          <a:xfrm>
            <a:off x="2459694" y="4663586"/>
            <a:ext cx="288000" cy="432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직사각형 39"/>
          <p:cNvSpPr/>
          <p:nvPr/>
        </p:nvSpPr>
        <p:spPr>
          <a:xfrm>
            <a:off x="3942259" y="80948"/>
            <a:ext cx="864000" cy="432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직사각형 40"/>
          <p:cNvSpPr/>
          <p:nvPr/>
        </p:nvSpPr>
        <p:spPr>
          <a:xfrm rot="5400000">
            <a:off x="2647322" y="1183926"/>
            <a:ext cx="360000" cy="72000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9" name="그룹 28"/>
          <p:cNvGrpSpPr/>
          <p:nvPr/>
        </p:nvGrpSpPr>
        <p:grpSpPr>
          <a:xfrm>
            <a:off x="72187" y="72934"/>
            <a:ext cx="9129986" cy="6393519"/>
            <a:chOff x="72187" y="72934"/>
            <a:chExt cx="9129986" cy="6393519"/>
          </a:xfrm>
        </p:grpSpPr>
        <p:pic>
          <p:nvPicPr>
            <p:cNvPr id="30" name="그림 2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187" y="828625"/>
              <a:ext cx="2781300" cy="3710254"/>
            </a:xfrm>
            <a:prstGeom prst="rect">
              <a:avLst/>
            </a:prstGeom>
          </p:spPr>
        </p:pic>
        <p:sp>
          <p:nvSpPr>
            <p:cNvPr id="33" name="타원 32"/>
            <p:cNvSpPr/>
            <p:nvPr/>
          </p:nvSpPr>
          <p:spPr>
            <a:xfrm>
              <a:off x="8464273" y="72934"/>
              <a:ext cx="737900" cy="52273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" name="타원 33"/>
            <p:cNvSpPr/>
            <p:nvPr/>
          </p:nvSpPr>
          <p:spPr>
            <a:xfrm>
              <a:off x="7080743" y="5710453"/>
              <a:ext cx="705600" cy="756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5" name="타원 34"/>
            <p:cNvSpPr/>
            <p:nvPr/>
          </p:nvSpPr>
          <p:spPr>
            <a:xfrm>
              <a:off x="4556966" y="5710453"/>
              <a:ext cx="641301" cy="756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36" name="직선 화살표 연결선 35"/>
            <p:cNvCxnSpPr>
              <a:stCxn id="30" idx="3"/>
              <a:endCxn id="35" idx="0"/>
            </p:cNvCxnSpPr>
            <p:nvPr/>
          </p:nvCxnSpPr>
          <p:spPr>
            <a:xfrm>
              <a:off x="2853487" y="2683752"/>
              <a:ext cx="2024130" cy="3026701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직선 화살표 연결선 41"/>
            <p:cNvCxnSpPr>
              <a:stCxn id="30" idx="3"/>
              <a:endCxn id="33" idx="3"/>
            </p:cNvCxnSpPr>
            <p:nvPr/>
          </p:nvCxnSpPr>
          <p:spPr>
            <a:xfrm flipV="1">
              <a:off x="2853487" y="519116"/>
              <a:ext cx="5718849" cy="2164636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직선 화살표 연결선 42"/>
            <p:cNvCxnSpPr>
              <a:stCxn id="30" idx="3"/>
              <a:endCxn id="34" idx="1"/>
            </p:cNvCxnSpPr>
            <p:nvPr/>
          </p:nvCxnSpPr>
          <p:spPr>
            <a:xfrm>
              <a:off x="2853487" y="2683752"/>
              <a:ext cx="4330589" cy="3137415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413728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직사각형 37"/>
          <p:cNvSpPr/>
          <p:nvPr/>
        </p:nvSpPr>
        <p:spPr>
          <a:xfrm rot="5400000">
            <a:off x="7163492" y="4633154"/>
            <a:ext cx="720000" cy="432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직사각형 38"/>
          <p:cNvSpPr/>
          <p:nvPr/>
        </p:nvSpPr>
        <p:spPr>
          <a:xfrm rot="5400000">
            <a:off x="6706032" y="4633154"/>
            <a:ext cx="720000" cy="432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>
            <a:spLocks noChangeAspect="1"/>
          </p:cNvSpPr>
          <p:nvPr/>
        </p:nvSpPr>
        <p:spPr>
          <a:xfrm>
            <a:off x="2469257" y="55669"/>
            <a:ext cx="7776000" cy="6156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00B050"/>
              </a:solidFill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2469257" y="55669"/>
            <a:ext cx="504000" cy="1296000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 rot="5400000">
            <a:off x="2089322" y="2449586"/>
            <a:ext cx="1296000" cy="54000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 rot="5400000">
            <a:off x="2089322" y="3745586"/>
            <a:ext cx="1296000" cy="54000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8465240" y="5671669"/>
            <a:ext cx="1296000" cy="54000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7744273" y="5671669"/>
            <a:ext cx="720000" cy="540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4269138" y="5653586"/>
            <a:ext cx="720000" cy="540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/>
          <p:cNvSpPr/>
          <p:nvPr/>
        </p:nvSpPr>
        <p:spPr>
          <a:xfrm>
            <a:off x="4806259" y="55669"/>
            <a:ext cx="720000" cy="540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 rot="5400000">
            <a:off x="6465306" y="2521586"/>
            <a:ext cx="720000" cy="540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 rot="5400000">
            <a:off x="5630866" y="2521586"/>
            <a:ext cx="720000" cy="540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>
            <a:off x="7096273" y="2071586"/>
            <a:ext cx="1296000" cy="54000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/>
          <p:cNvSpPr/>
          <p:nvPr/>
        </p:nvSpPr>
        <p:spPr>
          <a:xfrm>
            <a:off x="7096273" y="2611586"/>
            <a:ext cx="1296000" cy="54000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직사각형 22"/>
          <p:cNvSpPr/>
          <p:nvPr/>
        </p:nvSpPr>
        <p:spPr>
          <a:xfrm>
            <a:off x="7744273" y="4417154"/>
            <a:ext cx="1728000" cy="864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4" name="직사각형 23"/>
          <p:cNvSpPr/>
          <p:nvPr/>
        </p:nvSpPr>
        <p:spPr>
          <a:xfrm rot="5400000">
            <a:off x="3406322" y="3583586"/>
            <a:ext cx="1728000" cy="864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5" name="직사각형 24"/>
          <p:cNvSpPr/>
          <p:nvPr/>
        </p:nvSpPr>
        <p:spPr>
          <a:xfrm rot="5400000">
            <a:off x="3405138" y="1837503"/>
            <a:ext cx="1728000" cy="864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6" name="직사각형 25"/>
          <p:cNvSpPr/>
          <p:nvPr/>
        </p:nvSpPr>
        <p:spPr>
          <a:xfrm>
            <a:off x="9813257" y="3242922"/>
            <a:ext cx="432000" cy="86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직사각형 26"/>
          <p:cNvSpPr/>
          <p:nvPr/>
        </p:nvSpPr>
        <p:spPr>
          <a:xfrm>
            <a:off x="9900141" y="2657254"/>
            <a:ext cx="345600" cy="576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직사각형 27"/>
          <p:cNvSpPr/>
          <p:nvPr/>
        </p:nvSpPr>
        <p:spPr>
          <a:xfrm>
            <a:off x="9899899" y="2081254"/>
            <a:ext cx="345600" cy="57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직사각형 30"/>
          <p:cNvSpPr/>
          <p:nvPr/>
        </p:nvSpPr>
        <p:spPr>
          <a:xfrm>
            <a:off x="9863173" y="57255"/>
            <a:ext cx="360000" cy="72000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직사각형 31"/>
          <p:cNvSpPr/>
          <p:nvPr/>
        </p:nvSpPr>
        <p:spPr>
          <a:xfrm>
            <a:off x="3532874" y="5905586"/>
            <a:ext cx="360000" cy="28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직사각형 36"/>
          <p:cNvSpPr/>
          <p:nvPr/>
        </p:nvSpPr>
        <p:spPr>
          <a:xfrm>
            <a:off x="2459694" y="4663586"/>
            <a:ext cx="288000" cy="432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직사각형 39"/>
          <p:cNvSpPr/>
          <p:nvPr/>
        </p:nvSpPr>
        <p:spPr>
          <a:xfrm>
            <a:off x="3942259" y="80948"/>
            <a:ext cx="864000" cy="432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직사각형 40"/>
          <p:cNvSpPr/>
          <p:nvPr/>
        </p:nvSpPr>
        <p:spPr>
          <a:xfrm rot="5400000">
            <a:off x="2647322" y="1183926"/>
            <a:ext cx="360000" cy="72000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9" name="그룹 28"/>
          <p:cNvGrpSpPr/>
          <p:nvPr/>
        </p:nvGrpSpPr>
        <p:grpSpPr>
          <a:xfrm>
            <a:off x="545953" y="1258582"/>
            <a:ext cx="8253792" cy="4776548"/>
            <a:chOff x="545953" y="1258582"/>
            <a:chExt cx="8253792" cy="4776548"/>
          </a:xfrm>
        </p:grpSpPr>
        <p:pic>
          <p:nvPicPr>
            <p:cNvPr id="30" name="그림 2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5953" y="1369752"/>
              <a:ext cx="2663235" cy="3552755"/>
            </a:xfrm>
            <a:prstGeom prst="rect">
              <a:avLst/>
            </a:prstGeom>
          </p:spPr>
        </p:pic>
        <p:cxnSp>
          <p:nvCxnSpPr>
            <p:cNvPr id="33" name="직선 화살표 연결선 32"/>
            <p:cNvCxnSpPr>
              <a:stCxn id="30" idx="2"/>
            </p:cNvCxnSpPr>
            <p:nvPr/>
          </p:nvCxnSpPr>
          <p:spPr>
            <a:xfrm>
              <a:off x="1877571" y="4922507"/>
              <a:ext cx="1655303" cy="1112623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그림 3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90866" y="1258582"/>
              <a:ext cx="2808879" cy="3747045"/>
            </a:xfrm>
            <a:prstGeom prst="rect">
              <a:avLst/>
            </a:prstGeom>
          </p:spPr>
        </p:pic>
        <p:cxnSp>
          <p:nvCxnSpPr>
            <p:cNvPr id="35" name="직선 화살표 연결선 34"/>
            <p:cNvCxnSpPr>
              <a:stCxn id="34" idx="2"/>
            </p:cNvCxnSpPr>
            <p:nvPr/>
          </p:nvCxnSpPr>
          <p:spPr>
            <a:xfrm flipH="1">
              <a:off x="4629138" y="5005627"/>
              <a:ext cx="2766168" cy="647959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88925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직사각형 37"/>
          <p:cNvSpPr/>
          <p:nvPr/>
        </p:nvSpPr>
        <p:spPr>
          <a:xfrm rot="5400000">
            <a:off x="7163492" y="4633154"/>
            <a:ext cx="720000" cy="432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직사각형 38"/>
          <p:cNvSpPr/>
          <p:nvPr/>
        </p:nvSpPr>
        <p:spPr>
          <a:xfrm rot="5400000">
            <a:off x="6706032" y="4633154"/>
            <a:ext cx="720000" cy="432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>
            <a:spLocks noChangeAspect="1"/>
          </p:cNvSpPr>
          <p:nvPr/>
        </p:nvSpPr>
        <p:spPr>
          <a:xfrm>
            <a:off x="2469257" y="55669"/>
            <a:ext cx="7776000" cy="6156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00B050"/>
              </a:solidFill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2469257" y="55669"/>
            <a:ext cx="504000" cy="1296000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 rot="5400000">
            <a:off x="2089322" y="2449586"/>
            <a:ext cx="1296000" cy="54000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 rot="5400000">
            <a:off x="2089322" y="3745586"/>
            <a:ext cx="1296000" cy="54000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8465240" y="5671669"/>
            <a:ext cx="1296000" cy="54000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7744273" y="5671669"/>
            <a:ext cx="720000" cy="540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4269138" y="5653586"/>
            <a:ext cx="720000" cy="540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/>
          <p:cNvSpPr/>
          <p:nvPr/>
        </p:nvSpPr>
        <p:spPr>
          <a:xfrm>
            <a:off x="4806259" y="55669"/>
            <a:ext cx="720000" cy="540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 rot="5400000">
            <a:off x="6465306" y="2521586"/>
            <a:ext cx="720000" cy="540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 rot="5400000">
            <a:off x="5630866" y="2521586"/>
            <a:ext cx="720000" cy="540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>
            <a:off x="7096273" y="2071586"/>
            <a:ext cx="1296000" cy="54000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/>
          <p:cNvSpPr/>
          <p:nvPr/>
        </p:nvSpPr>
        <p:spPr>
          <a:xfrm>
            <a:off x="7096273" y="2611586"/>
            <a:ext cx="1296000" cy="54000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직사각형 22"/>
          <p:cNvSpPr/>
          <p:nvPr/>
        </p:nvSpPr>
        <p:spPr>
          <a:xfrm>
            <a:off x="7744273" y="4417154"/>
            <a:ext cx="1728000" cy="864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4" name="직사각형 23"/>
          <p:cNvSpPr/>
          <p:nvPr/>
        </p:nvSpPr>
        <p:spPr>
          <a:xfrm rot="5400000">
            <a:off x="3406322" y="3583586"/>
            <a:ext cx="1728000" cy="864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5" name="직사각형 24"/>
          <p:cNvSpPr/>
          <p:nvPr/>
        </p:nvSpPr>
        <p:spPr>
          <a:xfrm rot="5400000">
            <a:off x="3405138" y="1837503"/>
            <a:ext cx="1728000" cy="864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6" name="직사각형 25"/>
          <p:cNvSpPr/>
          <p:nvPr/>
        </p:nvSpPr>
        <p:spPr>
          <a:xfrm>
            <a:off x="9813257" y="3242922"/>
            <a:ext cx="432000" cy="86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직사각형 26"/>
          <p:cNvSpPr/>
          <p:nvPr/>
        </p:nvSpPr>
        <p:spPr>
          <a:xfrm>
            <a:off x="9900141" y="2657254"/>
            <a:ext cx="345600" cy="576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직사각형 27"/>
          <p:cNvSpPr/>
          <p:nvPr/>
        </p:nvSpPr>
        <p:spPr>
          <a:xfrm>
            <a:off x="9899899" y="2081254"/>
            <a:ext cx="345600" cy="57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직사각형 30"/>
          <p:cNvSpPr/>
          <p:nvPr/>
        </p:nvSpPr>
        <p:spPr>
          <a:xfrm>
            <a:off x="9863173" y="57255"/>
            <a:ext cx="360000" cy="72000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직사각형 31"/>
          <p:cNvSpPr/>
          <p:nvPr/>
        </p:nvSpPr>
        <p:spPr>
          <a:xfrm>
            <a:off x="3532874" y="5905586"/>
            <a:ext cx="360000" cy="28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직사각형 36"/>
          <p:cNvSpPr/>
          <p:nvPr/>
        </p:nvSpPr>
        <p:spPr>
          <a:xfrm>
            <a:off x="2459694" y="4663586"/>
            <a:ext cx="288000" cy="432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직사각형 39"/>
          <p:cNvSpPr/>
          <p:nvPr/>
        </p:nvSpPr>
        <p:spPr>
          <a:xfrm>
            <a:off x="3942259" y="80948"/>
            <a:ext cx="864000" cy="432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직사각형 40"/>
          <p:cNvSpPr/>
          <p:nvPr/>
        </p:nvSpPr>
        <p:spPr>
          <a:xfrm rot="5400000">
            <a:off x="2647322" y="1183926"/>
            <a:ext cx="360000" cy="72000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9" name="그룹 28"/>
          <p:cNvGrpSpPr/>
          <p:nvPr/>
        </p:nvGrpSpPr>
        <p:grpSpPr>
          <a:xfrm>
            <a:off x="2319456" y="205273"/>
            <a:ext cx="4566678" cy="4543092"/>
            <a:chOff x="2319456" y="205273"/>
            <a:chExt cx="4566678" cy="4543092"/>
          </a:xfrm>
        </p:grpSpPr>
        <p:pic>
          <p:nvPicPr>
            <p:cNvPr id="30" name="그림 2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22899" y="1195610"/>
              <a:ext cx="2663235" cy="3552755"/>
            </a:xfrm>
            <a:prstGeom prst="rect">
              <a:avLst/>
            </a:prstGeom>
          </p:spPr>
        </p:pic>
        <p:sp>
          <p:nvSpPr>
            <p:cNvPr id="33" name="직사각형 32"/>
            <p:cNvSpPr/>
            <p:nvPr/>
          </p:nvSpPr>
          <p:spPr>
            <a:xfrm>
              <a:off x="2319456" y="205273"/>
              <a:ext cx="846290" cy="4458313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34" name="직선 화살표 연결선 33"/>
            <p:cNvCxnSpPr>
              <a:endCxn id="33" idx="3"/>
            </p:cNvCxnSpPr>
            <p:nvPr/>
          </p:nvCxnSpPr>
          <p:spPr>
            <a:xfrm flipH="1" flipV="1">
              <a:off x="3165746" y="2434430"/>
              <a:ext cx="1056670" cy="537557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83876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직사각형 37"/>
          <p:cNvSpPr/>
          <p:nvPr/>
        </p:nvSpPr>
        <p:spPr>
          <a:xfrm rot="5400000">
            <a:off x="7163492" y="4633154"/>
            <a:ext cx="720000" cy="432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직사각형 38"/>
          <p:cNvSpPr/>
          <p:nvPr/>
        </p:nvSpPr>
        <p:spPr>
          <a:xfrm rot="5400000">
            <a:off x="6706032" y="4633154"/>
            <a:ext cx="720000" cy="432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>
            <a:spLocks noChangeAspect="1"/>
          </p:cNvSpPr>
          <p:nvPr/>
        </p:nvSpPr>
        <p:spPr>
          <a:xfrm>
            <a:off x="2469257" y="55669"/>
            <a:ext cx="7776000" cy="61560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00B050"/>
              </a:solidFill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2469257" y="55669"/>
            <a:ext cx="504000" cy="1296000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 rot="5400000">
            <a:off x="2089322" y="2449586"/>
            <a:ext cx="1296000" cy="54000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 rot="5400000">
            <a:off x="2089322" y="3745586"/>
            <a:ext cx="1296000" cy="54000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8465240" y="5671669"/>
            <a:ext cx="1296000" cy="54000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7744273" y="5671669"/>
            <a:ext cx="720000" cy="540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4269138" y="5653586"/>
            <a:ext cx="720000" cy="540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/>
          <p:cNvSpPr/>
          <p:nvPr/>
        </p:nvSpPr>
        <p:spPr>
          <a:xfrm>
            <a:off x="4828343" y="91503"/>
            <a:ext cx="720000" cy="540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 rot="5400000">
            <a:off x="6465306" y="2521586"/>
            <a:ext cx="720000" cy="540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 rot="5400000">
            <a:off x="5630866" y="2521586"/>
            <a:ext cx="720000" cy="540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>
            <a:off x="7096273" y="2071586"/>
            <a:ext cx="1296000" cy="54000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/>
          <p:cNvSpPr/>
          <p:nvPr/>
        </p:nvSpPr>
        <p:spPr>
          <a:xfrm>
            <a:off x="7096273" y="2611586"/>
            <a:ext cx="1296000" cy="54000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직사각형 22"/>
          <p:cNvSpPr/>
          <p:nvPr/>
        </p:nvSpPr>
        <p:spPr>
          <a:xfrm>
            <a:off x="7744273" y="4417154"/>
            <a:ext cx="1728000" cy="864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4" name="직사각형 23"/>
          <p:cNvSpPr/>
          <p:nvPr/>
        </p:nvSpPr>
        <p:spPr>
          <a:xfrm rot="5400000">
            <a:off x="3406322" y="3583586"/>
            <a:ext cx="1728000" cy="864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/>
              <a:t>사용</a:t>
            </a:r>
            <a:endParaRPr lang="ko-KR" altLang="en-US" dirty="0"/>
          </a:p>
        </p:txBody>
      </p:sp>
      <p:sp>
        <p:nvSpPr>
          <p:cNvPr id="25" name="직사각형 24"/>
          <p:cNvSpPr/>
          <p:nvPr/>
        </p:nvSpPr>
        <p:spPr>
          <a:xfrm rot="5400000">
            <a:off x="3405138" y="1837503"/>
            <a:ext cx="1728000" cy="864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 smtClean="0"/>
              <a:t>인용균</a:t>
            </a:r>
            <a:r>
              <a:rPr lang="ko-KR" altLang="en-US" dirty="0" smtClean="0"/>
              <a:t> 교수님 랩실로</a:t>
            </a:r>
            <a:endParaRPr lang="ko-KR" altLang="en-US" dirty="0"/>
          </a:p>
        </p:txBody>
      </p:sp>
      <p:sp>
        <p:nvSpPr>
          <p:cNvPr id="26" name="직사각형 25"/>
          <p:cNvSpPr/>
          <p:nvPr/>
        </p:nvSpPr>
        <p:spPr>
          <a:xfrm>
            <a:off x="9813257" y="3242922"/>
            <a:ext cx="432000" cy="86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직사각형 26"/>
          <p:cNvSpPr/>
          <p:nvPr/>
        </p:nvSpPr>
        <p:spPr>
          <a:xfrm>
            <a:off x="9900141" y="2657254"/>
            <a:ext cx="345600" cy="576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직사각형 27"/>
          <p:cNvSpPr/>
          <p:nvPr/>
        </p:nvSpPr>
        <p:spPr>
          <a:xfrm>
            <a:off x="9899899" y="2081254"/>
            <a:ext cx="345600" cy="57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직사각형 28"/>
          <p:cNvSpPr/>
          <p:nvPr/>
        </p:nvSpPr>
        <p:spPr>
          <a:xfrm>
            <a:off x="9863657" y="1423586"/>
            <a:ext cx="381600" cy="648000"/>
          </a:xfrm>
          <a:prstGeom prst="rect">
            <a:avLst/>
          </a:prstGeom>
          <a:solidFill>
            <a:srgbClr val="FFC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직사각형 29"/>
          <p:cNvSpPr/>
          <p:nvPr/>
        </p:nvSpPr>
        <p:spPr>
          <a:xfrm>
            <a:off x="9863657" y="786231"/>
            <a:ext cx="381600" cy="648000"/>
          </a:xfrm>
          <a:prstGeom prst="rect">
            <a:avLst/>
          </a:prstGeom>
          <a:solidFill>
            <a:srgbClr val="FFC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직사각형 30"/>
          <p:cNvSpPr/>
          <p:nvPr/>
        </p:nvSpPr>
        <p:spPr>
          <a:xfrm>
            <a:off x="9863173" y="57255"/>
            <a:ext cx="360000" cy="72000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직사각형 31"/>
          <p:cNvSpPr/>
          <p:nvPr/>
        </p:nvSpPr>
        <p:spPr>
          <a:xfrm>
            <a:off x="3532874" y="5905586"/>
            <a:ext cx="360000" cy="28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직사각형 36"/>
          <p:cNvSpPr/>
          <p:nvPr/>
        </p:nvSpPr>
        <p:spPr>
          <a:xfrm>
            <a:off x="2459694" y="4663586"/>
            <a:ext cx="288000" cy="432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직사각형 39"/>
          <p:cNvSpPr/>
          <p:nvPr/>
        </p:nvSpPr>
        <p:spPr>
          <a:xfrm>
            <a:off x="3942259" y="80948"/>
            <a:ext cx="864000" cy="432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직사각형 40"/>
          <p:cNvSpPr/>
          <p:nvPr/>
        </p:nvSpPr>
        <p:spPr>
          <a:xfrm rot="5400000">
            <a:off x="2647322" y="1183926"/>
            <a:ext cx="360000" cy="72000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rcRect r="15373"/>
          <a:stretch/>
        </p:blipFill>
        <p:spPr>
          <a:xfrm>
            <a:off x="1136199" y="55669"/>
            <a:ext cx="5800826" cy="5140954"/>
          </a:xfrm>
          <a:prstGeom prst="rect">
            <a:avLst/>
          </a:prstGeom>
        </p:spPr>
      </p:pic>
      <p:sp>
        <p:nvSpPr>
          <p:cNvPr id="33" name="직사각형 32"/>
          <p:cNvSpPr/>
          <p:nvPr/>
        </p:nvSpPr>
        <p:spPr>
          <a:xfrm>
            <a:off x="7599571" y="8852"/>
            <a:ext cx="2792204" cy="430597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4" name="직선 화살표 연결선 33"/>
          <p:cNvCxnSpPr>
            <a:stCxn id="2" idx="3"/>
            <a:endCxn id="33" idx="1"/>
          </p:cNvCxnSpPr>
          <p:nvPr/>
        </p:nvCxnSpPr>
        <p:spPr>
          <a:xfrm flipV="1">
            <a:off x="6949755" y="2161839"/>
            <a:ext cx="649816" cy="52693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04228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2391</TotalTime>
  <Words>779</Words>
  <Application>Microsoft Office PowerPoint</Application>
  <PresentationFormat>와이드스크린</PresentationFormat>
  <Paragraphs>376</Paragraphs>
  <Slides>12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12</vt:i4>
      </vt:variant>
    </vt:vector>
  </HeadingPairs>
  <TitlesOfParts>
    <vt:vector size="19" baseType="lpstr">
      <vt:lpstr>Arial Unicode MS</vt:lpstr>
      <vt:lpstr>나눔바른고딕</vt:lpstr>
      <vt:lpstr>맑은 고딕</vt:lpstr>
      <vt:lpstr>Arial</vt:lpstr>
      <vt:lpstr>Times New Roman</vt:lpstr>
      <vt:lpstr>Wingdings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20210311 lab meeting</dc:title>
  <dc:creator>정준영</dc:creator>
  <cp:lastModifiedBy>UNIST</cp:lastModifiedBy>
  <cp:revision>106</cp:revision>
  <dcterms:created xsi:type="dcterms:W3CDTF">2021-03-10T08:31:26Z</dcterms:created>
  <dcterms:modified xsi:type="dcterms:W3CDTF">2024-08-22T04:58:55Z</dcterms:modified>
</cp:coreProperties>
</file>