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4"/>
  </p:notesMasterIdLst>
  <p:sldIdLst>
    <p:sldId id="916" r:id="rId5"/>
    <p:sldId id="1226" r:id="rId6"/>
    <p:sldId id="1270" r:id="rId7"/>
    <p:sldId id="1281" r:id="rId8"/>
    <p:sldId id="1282" r:id="rId9"/>
    <p:sldId id="1283" r:id="rId10"/>
    <p:sldId id="1278" r:id="rId11"/>
    <p:sldId id="1287" r:id="rId12"/>
    <p:sldId id="1266" r:id="rId13"/>
    <p:sldId id="1265" r:id="rId14"/>
    <p:sldId id="1267" r:id="rId15"/>
    <p:sldId id="1268" r:id="rId16"/>
    <p:sldId id="1284" r:id="rId17"/>
    <p:sldId id="1272" r:id="rId18"/>
    <p:sldId id="1285" r:id="rId19"/>
    <p:sldId id="1269" r:id="rId20"/>
    <p:sldId id="1271" r:id="rId21"/>
    <p:sldId id="996" r:id="rId22"/>
    <p:sldId id="1280" r:id="rId23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g" initials="j" lastIdx="1" clrIdx="0">
    <p:extLst>
      <p:ext uri="{19B8F6BF-5375-455C-9EA6-DF929625EA0E}">
        <p15:presenceInfo xmlns:p15="http://schemas.microsoft.com/office/powerpoint/2012/main" userId="j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D2"/>
    <a:srgbClr val="73FC6C"/>
    <a:srgbClr val="7EFEFE"/>
    <a:srgbClr val="FF00FF"/>
    <a:srgbClr val="19FF81"/>
    <a:srgbClr val="A0A40C"/>
    <a:srgbClr val="C7CB0F"/>
    <a:srgbClr val="FF66FF"/>
    <a:srgbClr val="3399FF"/>
    <a:srgbClr val="F9D0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2899" autoAdjust="0"/>
  </p:normalViewPr>
  <p:slideViewPr>
    <p:cSldViewPr snapToGrid="0">
      <p:cViewPr>
        <p:scale>
          <a:sx n="150" d="100"/>
          <a:sy n="150" d="100"/>
        </p:scale>
        <p:origin x="55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28552-9E18-44ED-B7D1-E2854D0674B7}" type="datetimeFigureOut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F32CD-6826-43AE-835C-65D233CC96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62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5767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84B69-19AC-4884-A797-F8C05B6DF801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5706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CA40-7E68-42EF-A5B4-DD9DE2881122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CD2-8B04-48F7-895A-50E496A496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2509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DC0F5-F13C-45AB-940E-F4834A6B20D5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CD2-8B04-48F7-895A-50E496A496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0452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ADE9-2401-472D-B814-8E806DA3679C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CD2-8B04-48F7-895A-50E496A496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8452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61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C192-F798-40B0-8A31-E93ACA5A16B2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CD2-8B04-48F7-895A-50E496A496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037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6F28E-A7DD-4CF3-A442-A9654C97596B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CD2-8B04-48F7-895A-50E496A496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8777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88A26-312C-4C23-8869-D52F9C3F4DEE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CD2-8B04-48F7-895A-50E496A496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534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9558-4BA9-4C64-B97B-034A07B5FE02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CD2-8B04-48F7-895A-50E496A496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166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2B86-7B08-4BB2-8BF1-B2903321ED34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CD2-8B04-48F7-895A-50E496A496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8378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3CB7-B656-4533-B529-922460B2B842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CD2-8B04-48F7-895A-50E496A496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2541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6AE59-5861-470F-8F99-001B2C13F091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CD2-8B04-48F7-895A-50E496A496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239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D849-8A13-40B7-9D01-6C44718BA2C9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FCD2-8B04-48F7-895A-50E496A496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459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D634-737B-4E6A-AF15-1C3ABCA476DC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5FCD2-8B04-48F7-895A-50E496A496C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027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250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2" y="6691771"/>
            <a:ext cx="12191717" cy="166230"/>
          </a:xfrm>
          <a:prstGeom prst="rect">
            <a:avLst/>
          </a:prstGeom>
          <a:solidFill>
            <a:srgbClr val="0C2B64">
              <a:alpha val="31000"/>
            </a:srgbClr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58" name="그림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61" y="2250913"/>
            <a:ext cx="308269" cy="317517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94" y="2258607"/>
            <a:ext cx="280526" cy="302104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8223644" y="1"/>
            <a:ext cx="3968215" cy="6691770"/>
            <a:chOff x="10277475" y="1"/>
            <a:chExt cx="4959350" cy="8363163"/>
          </a:xfrm>
        </p:grpSpPr>
        <p:grpSp>
          <p:nvGrpSpPr>
            <p:cNvPr id="6" name="그룹 5"/>
            <p:cNvGrpSpPr/>
            <p:nvPr/>
          </p:nvGrpSpPr>
          <p:grpSpPr>
            <a:xfrm>
              <a:off x="10277475" y="1"/>
              <a:ext cx="4959350" cy="8363163"/>
              <a:chOff x="10277475" y="1"/>
              <a:chExt cx="4959350" cy="8363163"/>
            </a:xfrm>
          </p:grpSpPr>
          <p:sp>
            <p:nvSpPr>
              <p:cNvPr id="54" name="Rectangle 35"/>
              <p:cNvSpPr>
                <a:spLocks noChangeArrowheads="1"/>
              </p:cNvSpPr>
              <p:nvPr/>
            </p:nvSpPr>
            <p:spPr bwMode="auto">
              <a:xfrm>
                <a:off x="10277475" y="1"/>
                <a:ext cx="4959350" cy="836316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 sz="1440"/>
              </a:p>
            </p:txBody>
          </p:sp>
          <p:pic>
            <p:nvPicPr>
              <p:cNvPr id="26" name="그림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4801" y="4359486"/>
                <a:ext cx="4464698" cy="3188567"/>
              </a:xfrm>
              <a:prstGeom prst="rect">
                <a:avLst/>
              </a:prstGeom>
            </p:spPr>
          </p:pic>
        </p:grp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231423" y="1509506"/>
            <a:ext cx="11148548" cy="1482623"/>
            <a:chOff x="620330" y="1459873"/>
            <a:chExt cx="10668118" cy="1421271"/>
          </a:xfrm>
        </p:grpSpPr>
        <p:sp>
          <p:nvSpPr>
            <p:cNvPr id="62" name="TextBox 61"/>
            <p:cNvSpPr txBox="1"/>
            <p:nvPr/>
          </p:nvSpPr>
          <p:spPr>
            <a:xfrm>
              <a:off x="620330" y="1459873"/>
              <a:ext cx="10668117" cy="442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002060"/>
                  </a:solidFill>
                  <a:cs typeface="Verdana" panose="020B0604030504040204" pitchFamily="34" charset="0"/>
                </a:rPr>
                <a:t>Booster</a:t>
              </a:r>
              <a:r>
                <a:rPr lang="ko-KR" altLang="en-US" sz="2400" b="1" dirty="0">
                  <a:solidFill>
                    <a:srgbClr val="002060"/>
                  </a:solidFill>
                  <a:cs typeface="Verdana" panose="020B0604030504040204" pitchFamily="34" charset="0"/>
                </a:rPr>
                <a:t> </a:t>
              </a:r>
              <a:r>
                <a:rPr lang="en-US" altLang="ko-KR" sz="2400" b="1" dirty="0">
                  <a:solidFill>
                    <a:srgbClr val="002060"/>
                  </a:solidFill>
                  <a:cs typeface="Verdana" panose="020B0604030504040204" pitchFamily="34" charset="0"/>
                </a:rPr>
                <a:t>MOGA</a:t>
              </a:r>
              <a:r>
                <a:rPr lang="ko-KR" altLang="en-US" sz="2400" b="1" dirty="0">
                  <a:solidFill>
                    <a:srgbClr val="002060"/>
                  </a:solidFill>
                  <a:cs typeface="Verdana" panose="020B0604030504040204" pitchFamily="34" charset="0"/>
                </a:rPr>
                <a:t> </a:t>
              </a:r>
              <a:r>
                <a:rPr lang="en-US" altLang="ko-KR" sz="2400" b="1" dirty="0">
                  <a:solidFill>
                    <a:srgbClr val="002060"/>
                  </a:solidFill>
                  <a:cs typeface="Verdana" panose="020B0604030504040204" pitchFamily="34" charset="0"/>
                </a:rPr>
                <a:t>simulation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0330" y="2556600"/>
              <a:ext cx="10668118" cy="324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cs typeface="Verdana" panose="020B0604030504040204" pitchFamily="34" charset="0"/>
                </a:rPr>
                <a:t>Junha Kim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01813" y="0"/>
            <a:ext cx="6265891" cy="417681"/>
            <a:chOff x="626973" y="0"/>
            <a:chExt cx="7830913" cy="522005"/>
          </a:xfrm>
        </p:grpSpPr>
        <p:sp>
          <p:nvSpPr>
            <p:cNvPr id="2" name="Rectangle 6"/>
            <p:cNvSpPr>
              <a:spLocks noChangeArrowheads="1"/>
            </p:cNvSpPr>
            <p:nvPr/>
          </p:nvSpPr>
          <p:spPr bwMode="auto">
            <a:xfrm>
              <a:off x="626973" y="0"/>
              <a:ext cx="1079500" cy="479180"/>
            </a:xfrm>
            <a:prstGeom prst="rect">
              <a:avLst/>
            </a:prstGeom>
            <a:solidFill>
              <a:srgbClr val="0C2B64"/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06473" y="37347"/>
              <a:ext cx="6751413" cy="484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31423" y="5845662"/>
            <a:ext cx="4044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2"/>
                </a:solidFill>
              </a:rPr>
              <a:t>Aug 8th, 2024</a:t>
            </a:r>
            <a:endParaRPr lang="ko-KR" altLang="en-US" sz="1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Beam physics group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64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01811" y="696683"/>
            <a:ext cx="10078266" cy="427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560" b="1" dirty="0">
                <a:solidFill>
                  <a:schemeClr val="tx2"/>
                </a:solidFill>
                <a:cs typeface="Verdana" panose="020B0604030504040204" pitchFamily="34" charset="0"/>
              </a:rPr>
              <a:t>Booster MOGA simulation result #1</a:t>
            </a:r>
            <a:endParaRPr lang="ko-KR" altLang="en-US" sz="256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42" y="6398192"/>
            <a:ext cx="12191717" cy="459809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BD0DB-7563-4DD8-8445-D81340A24252}"/>
              </a:ext>
            </a:extLst>
          </p:cNvPr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Beam physics group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9977759-31CD-4790-92D6-4EE323ADB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887" y="1502828"/>
            <a:ext cx="5029572" cy="35480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D038FB-D35F-49D1-BA12-3823A51EF0E0}"/>
              </a:ext>
            </a:extLst>
          </p:cNvPr>
          <p:cNvSpPr txBox="1"/>
          <p:nvPr/>
        </p:nvSpPr>
        <p:spPr>
          <a:xfrm>
            <a:off x="140884" y="2313093"/>
            <a:ext cx="2539888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Hor. Tune = 17.566</a:t>
            </a:r>
          </a:p>
          <a:p>
            <a:r>
              <a:rPr lang="en-US" altLang="ko-KR" sz="1050" dirty="0"/>
              <a:t>Ver. Tune = 10.634</a:t>
            </a:r>
          </a:p>
          <a:p>
            <a:endParaRPr lang="en-US" altLang="ko-KR" sz="1050" dirty="0"/>
          </a:p>
          <a:p>
            <a:r>
              <a:rPr lang="en-US" altLang="ko-KR" sz="1050" dirty="0"/>
              <a:t>Hor. </a:t>
            </a:r>
            <a:r>
              <a:rPr lang="en-US" altLang="ko-KR" sz="1050" dirty="0" err="1"/>
              <a:t>Emitt</a:t>
            </a:r>
            <a:r>
              <a:rPr lang="en-US" altLang="ko-KR" sz="1050" dirty="0"/>
              <a:t> = 11.3nm @ 4GeV</a:t>
            </a:r>
          </a:p>
          <a:p>
            <a:endParaRPr lang="en-US" altLang="ko-KR" sz="1050" dirty="0"/>
          </a:p>
          <a:p>
            <a:r>
              <a:rPr lang="en-US" altLang="ko-KR" sz="1050" dirty="0"/>
              <a:t>Twiss function at Injection point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50" dirty="0"/>
              <a:t>Hor. Beta = 15. 972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50" dirty="0"/>
              <a:t>Ver. Beta = 9.407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50" dirty="0"/>
              <a:t>Dispersion = 0.009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50" dirty="0"/>
              <a:t>Nat. </a:t>
            </a:r>
            <a:r>
              <a:rPr lang="en-US" altLang="ko-KR" sz="1050" dirty="0" err="1"/>
              <a:t>Chrom</a:t>
            </a:r>
            <a:r>
              <a:rPr lang="en-US" altLang="ko-KR" sz="1050" dirty="0"/>
              <a:t> = (-21.8294, -15.2947)</a:t>
            </a:r>
          </a:p>
          <a:p>
            <a:endParaRPr lang="ko-KR" alt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표 15">
                <a:extLst>
                  <a:ext uri="{FF2B5EF4-FFF2-40B4-BE49-F238E27FC236}">
                    <a16:creationId xmlns:a16="http://schemas.microsoft.com/office/drawing/2014/main" id="{63D460B0-7967-44D0-94A2-BD9B68A261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9026117"/>
                  </p:ext>
                </p:extLst>
              </p:nvPr>
            </p:nvGraphicFramePr>
            <p:xfrm>
              <a:off x="261539" y="5147577"/>
              <a:ext cx="5662434" cy="10915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87478">
                      <a:extLst>
                        <a:ext uri="{9D8B030D-6E8A-4147-A177-3AD203B41FA5}">
                          <a16:colId xmlns:a16="http://schemas.microsoft.com/office/drawing/2014/main" val="1468214249"/>
                        </a:ext>
                      </a:extLst>
                    </a:gridCol>
                    <a:gridCol w="1887478">
                      <a:extLst>
                        <a:ext uri="{9D8B030D-6E8A-4147-A177-3AD203B41FA5}">
                          <a16:colId xmlns:a16="http://schemas.microsoft.com/office/drawing/2014/main" val="3887620744"/>
                        </a:ext>
                      </a:extLst>
                    </a:gridCol>
                    <a:gridCol w="1887478">
                      <a:extLst>
                        <a:ext uri="{9D8B030D-6E8A-4147-A177-3AD203B41FA5}">
                          <a16:colId xmlns:a16="http://schemas.microsoft.com/office/drawing/2014/main" val="1249972458"/>
                        </a:ext>
                      </a:extLst>
                    </a:gridCol>
                  </a:tblGrid>
                  <a:tr h="45138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50" dirty="0">
                              <a:solidFill>
                                <a:schemeClr val="tx1"/>
                              </a:solidFill>
                            </a:rPr>
                            <a:t>Tune shifts</a:t>
                          </a:r>
                          <a:endParaRPr lang="ko-KR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ysClr val="windowText" lastClr="000000"/>
                              </a:solidFill>
                            </a:rPr>
                            <a:t>Original</a:t>
                          </a:r>
                          <a:endParaRPr lang="ko-KR" altLang="en-US" sz="11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ysClr val="windowText" lastClr="000000"/>
                              </a:solidFill>
                            </a:rPr>
                            <a:t>MOGA solution</a:t>
                          </a:r>
                          <a:endParaRPr lang="ko-KR" altLang="en-US" sz="11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39517360"/>
                      </a:ext>
                    </a:extLst>
                  </a:tr>
                  <a:tr h="257412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ADTS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sz="900" b="0" i="1" smtClean="0"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900" b="0" i="0" smtClean="0">
                                          <a:latin typeface="Cambria Math" panose="02040503050406030204" pitchFamily="18" charset="0"/>
                                        </a:rPr>
                                        <m:t>dJ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sz="9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altLang="ko-KR" sz="900" dirty="0"/>
                            <a:t>)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1.80e+4 / -3.60e+3 / 8.34e+3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dirty="0"/>
                            <a:t>3.74e+3 / -6.31e+3 / 4.98e+3 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59078095"/>
                      </a:ext>
                    </a:extLst>
                  </a:tr>
                  <a:tr h="257412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MDTS 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altLang="ko-KR" sz="900" b="0" i="1" smtClean="0"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altLang="ko-KR" sz="900" dirty="0"/>
                            <a:t>)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-31.5081 / 200.0561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-106.9343 / 83.1918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8437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표 15">
                <a:extLst>
                  <a:ext uri="{FF2B5EF4-FFF2-40B4-BE49-F238E27FC236}">
                    <a16:creationId xmlns:a16="http://schemas.microsoft.com/office/drawing/2014/main" id="{63D460B0-7967-44D0-94A2-BD9B68A2610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9026117"/>
                  </p:ext>
                </p:extLst>
              </p:nvPr>
            </p:nvGraphicFramePr>
            <p:xfrm>
              <a:off x="261539" y="5147577"/>
              <a:ext cx="5662434" cy="10915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87478">
                      <a:extLst>
                        <a:ext uri="{9D8B030D-6E8A-4147-A177-3AD203B41FA5}">
                          <a16:colId xmlns:a16="http://schemas.microsoft.com/office/drawing/2014/main" val="1468214249"/>
                        </a:ext>
                      </a:extLst>
                    </a:gridCol>
                    <a:gridCol w="1887478">
                      <a:extLst>
                        <a:ext uri="{9D8B030D-6E8A-4147-A177-3AD203B41FA5}">
                          <a16:colId xmlns:a16="http://schemas.microsoft.com/office/drawing/2014/main" val="3887620744"/>
                        </a:ext>
                      </a:extLst>
                    </a:gridCol>
                    <a:gridCol w="1887478">
                      <a:extLst>
                        <a:ext uri="{9D8B030D-6E8A-4147-A177-3AD203B41FA5}">
                          <a16:colId xmlns:a16="http://schemas.microsoft.com/office/drawing/2014/main" val="1249972458"/>
                        </a:ext>
                      </a:extLst>
                    </a:gridCol>
                  </a:tblGrid>
                  <a:tr h="45138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50" dirty="0">
                              <a:solidFill>
                                <a:schemeClr val="tx1"/>
                              </a:solidFill>
                            </a:rPr>
                            <a:t>Tune shifts</a:t>
                          </a:r>
                          <a:endParaRPr lang="ko-KR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ysClr val="windowText" lastClr="000000"/>
                              </a:solidFill>
                            </a:rPr>
                            <a:t>Original</a:t>
                          </a:r>
                          <a:endParaRPr lang="ko-KR" altLang="en-US" sz="11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ysClr val="windowText" lastClr="000000"/>
                              </a:solidFill>
                            </a:rPr>
                            <a:t>MOGA solution</a:t>
                          </a:r>
                          <a:endParaRPr lang="ko-KR" altLang="en-US" sz="11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39517360"/>
                      </a:ext>
                    </a:extLst>
                  </a:tr>
                  <a:tr h="327914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23" t="-136364" r="-200645" b="-9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1.80e+4 / -3.60e+3 / 8.34e+3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dirty="0"/>
                            <a:t>3.74e+3 / -6.31e+3 / 4.98e+3 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59078095"/>
                      </a:ext>
                    </a:extLst>
                  </a:tr>
                  <a:tr h="312293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23" t="-254902" r="-200645" b="-39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-31.5081 / 200.0561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-106.9343 / 83.1918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84371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그림 7">
            <a:extLst>
              <a:ext uri="{FF2B5EF4-FFF2-40B4-BE49-F238E27FC236}">
                <a16:creationId xmlns:a16="http://schemas.microsoft.com/office/drawing/2014/main" id="{16814CC9-C03E-4CE6-926D-623F1C3C6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792" y="1438488"/>
            <a:ext cx="3048084" cy="2416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D61ABB-2E79-466F-BE7D-D69D68141F3B}"/>
              </a:ext>
            </a:extLst>
          </p:cNvPr>
          <p:cNvSpPr txBox="1"/>
          <p:nvPr/>
        </p:nvSpPr>
        <p:spPr>
          <a:xfrm>
            <a:off x="9065234" y="1230607"/>
            <a:ext cx="172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/>
              <a:t>FMA x-y offset</a:t>
            </a:r>
            <a:endParaRPr lang="ko-KR" altLang="en-US" sz="1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E43727-66AC-4BEE-A89F-4AAB6C81589A}"/>
              </a:ext>
            </a:extLst>
          </p:cNvPr>
          <p:cNvSpPr txBox="1"/>
          <p:nvPr/>
        </p:nvSpPr>
        <p:spPr>
          <a:xfrm>
            <a:off x="9065234" y="3889396"/>
            <a:ext cx="172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/>
              <a:t>FMA </a:t>
            </a:r>
            <a:r>
              <a:rPr lang="en-US" altLang="ko-KR" sz="1200" b="1" dirty="0" err="1"/>
              <a:t>dp</a:t>
            </a:r>
            <a:r>
              <a:rPr lang="en-US" altLang="ko-KR" sz="1200" b="1" dirty="0"/>
              <a:t>-x offset</a:t>
            </a:r>
            <a:endParaRPr lang="ko-KR" altLang="en-US" sz="1200" b="1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09CDDC77-23F1-4FC4-9918-AE305DC98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206" y="4233167"/>
            <a:ext cx="4003255" cy="24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15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01811" y="696683"/>
            <a:ext cx="10078266" cy="427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560" b="1" dirty="0">
                <a:solidFill>
                  <a:schemeClr val="tx2"/>
                </a:solidFill>
                <a:cs typeface="Verdana" panose="020B0604030504040204" pitchFamily="34" charset="0"/>
              </a:rPr>
              <a:t>Booster MOGA simulation result #2</a:t>
            </a:r>
            <a:endParaRPr lang="ko-KR" altLang="en-US" sz="256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42" y="6398192"/>
            <a:ext cx="12191717" cy="459809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BD0DB-7563-4DD8-8445-D81340A24252}"/>
              </a:ext>
            </a:extLst>
          </p:cNvPr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Beam physics group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A3A3662-AFF1-48BC-BD15-E29B7452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133" y="1607955"/>
            <a:ext cx="6012290" cy="4773647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5C41C84-472D-4278-8317-1E8686F83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281" y="1374908"/>
            <a:ext cx="3220160" cy="259056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CC7E8E5-ABFD-4D41-A958-3326D3B88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841" y="4128776"/>
            <a:ext cx="3151600" cy="254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43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01811" y="696683"/>
            <a:ext cx="10078266" cy="427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560" b="1" dirty="0">
                <a:solidFill>
                  <a:schemeClr val="tx2"/>
                </a:solidFill>
                <a:cs typeface="Verdana" panose="020B0604030504040204" pitchFamily="34" charset="0"/>
              </a:rPr>
              <a:t>Booster MOGA simulation result #2</a:t>
            </a:r>
            <a:endParaRPr lang="ko-KR" altLang="en-US" sz="256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42" y="6398192"/>
            <a:ext cx="12191717" cy="459809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BD0DB-7563-4DD8-8445-D81340A24252}"/>
              </a:ext>
            </a:extLst>
          </p:cNvPr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Beam physics group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D038FB-D35F-49D1-BA12-3823A51EF0E0}"/>
                  </a:ext>
                </a:extLst>
              </p:cNvPr>
              <p:cNvSpPr txBox="1"/>
              <p:nvPr/>
            </p:nvSpPr>
            <p:spPr>
              <a:xfrm>
                <a:off x="124565" y="2534513"/>
                <a:ext cx="2572525" cy="1869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50" dirty="0"/>
                  <a:t>Hor. Tune = 17.640</a:t>
                </a:r>
              </a:p>
              <a:p>
                <a:r>
                  <a:rPr lang="en-US" altLang="ko-KR" sz="1050" dirty="0"/>
                  <a:t>Ver. Tune = 9.544</a:t>
                </a:r>
              </a:p>
              <a:p>
                <a:endParaRPr lang="en-US" altLang="ko-KR" sz="1050" dirty="0"/>
              </a:p>
              <a:p>
                <a:r>
                  <a:rPr lang="en-US" altLang="ko-KR" sz="1050" dirty="0"/>
                  <a:t>Hor. </a:t>
                </a:r>
                <a:r>
                  <a:rPr lang="en-US" altLang="ko-KR" sz="1050" dirty="0" err="1"/>
                  <a:t>Emitt</a:t>
                </a:r>
                <a:r>
                  <a:rPr lang="en-US" altLang="ko-KR" sz="1050" dirty="0"/>
                  <a:t> = 11.52nm @ 4GeV</a:t>
                </a:r>
              </a:p>
              <a:p>
                <a:endParaRPr lang="en-US" altLang="ko-KR" sz="1050" dirty="0"/>
              </a:p>
              <a:p>
                <a:r>
                  <a:rPr lang="en-US" altLang="ko-KR" sz="1050" dirty="0"/>
                  <a:t>Twiss function at Injection point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r>
                  <a:rPr lang="en-US" altLang="ko-KR" sz="1050" dirty="0"/>
                  <a:t>Hor. Beta = 15.715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r>
                  <a:rPr lang="en-US" altLang="ko-KR" sz="1050" dirty="0"/>
                  <a:t>Ver. Beta = 10.258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r>
                  <a:rPr lang="en-US" altLang="ko-KR" sz="1050" dirty="0"/>
                  <a:t>Dispersion = 9.4e-5 </a:t>
                </a:r>
                <a14:m>
                  <m:oMath xmlns:m="http://schemas.openxmlformats.org/officeDocument/2006/math">
                    <m:r>
                      <a:rPr lang="en-US" altLang="ko-KR" sz="105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ko-KR" sz="1050" dirty="0"/>
                  <a:t> 0.0?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r>
                  <a:rPr lang="en-US" altLang="ko-KR" sz="1050" dirty="0"/>
                  <a:t>Nat. </a:t>
                </a:r>
                <a:r>
                  <a:rPr lang="en-US" altLang="ko-KR" sz="1050" dirty="0" err="1"/>
                  <a:t>Chrom</a:t>
                </a:r>
                <a:r>
                  <a:rPr lang="en-US" altLang="ko-KR" sz="1050" dirty="0"/>
                  <a:t> = (-21.3740, -14.7269)</a:t>
                </a:r>
              </a:p>
              <a:p>
                <a:pPr marL="171450" indent="-171450">
                  <a:buFont typeface="Wingdings" panose="05000000000000000000" pitchFamily="2" charset="2"/>
                  <a:buChar char="§"/>
                </a:pPr>
                <a:endParaRPr lang="en-US" altLang="ko-KR" sz="105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D038FB-D35F-49D1-BA12-3823A51EF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65" y="2534513"/>
                <a:ext cx="2572525" cy="1869743"/>
              </a:xfrm>
              <a:prstGeom prst="rect">
                <a:avLst/>
              </a:prstGeom>
              <a:blipFill>
                <a:blip r:embed="rId3"/>
                <a:stretch>
                  <a:fillRect t="-32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그림 1">
            <a:extLst>
              <a:ext uri="{FF2B5EF4-FFF2-40B4-BE49-F238E27FC236}">
                <a16:creationId xmlns:a16="http://schemas.microsoft.com/office/drawing/2014/main" id="{7C535FC4-CFAA-4395-B8DC-AEE34FDAA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352" y="1631902"/>
            <a:ext cx="5231723" cy="3460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표 15">
                <a:extLst>
                  <a:ext uri="{FF2B5EF4-FFF2-40B4-BE49-F238E27FC236}">
                    <a16:creationId xmlns:a16="http://schemas.microsoft.com/office/drawing/2014/main" id="{A3E5D7F2-80B1-45B1-AB8B-9624A56972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1929240"/>
                  </p:ext>
                </p:extLst>
              </p:nvPr>
            </p:nvGraphicFramePr>
            <p:xfrm>
              <a:off x="198039" y="5426145"/>
              <a:ext cx="5442741" cy="10915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14247">
                      <a:extLst>
                        <a:ext uri="{9D8B030D-6E8A-4147-A177-3AD203B41FA5}">
                          <a16:colId xmlns:a16="http://schemas.microsoft.com/office/drawing/2014/main" val="1468214249"/>
                        </a:ext>
                      </a:extLst>
                    </a:gridCol>
                    <a:gridCol w="1814247">
                      <a:extLst>
                        <a:ext uri="{9D8B030D-6E8A-4147-A177-3AD203B41FA5}">
                          <a16:colId xmlns:a16="http://schemas.microsoft.com/office/drawing/2014/main" val="3887620744"/>
                        </a:ext>
                      </a:extLst>
                    </a:gridCol>
                    <a:gridCol w="1814247">
                      <a:extLst>
                        <a:ext uri="{9D8B030D-6E8A-4147-A177-3AD203B41FA5}">
                          <a16:colId xmlns:a16="http://schemas.microsoft.com/office/drawing/2014/main" val="1249972458"/>
                        </a:ext>
                      </a:extLst>
                    </a:gridCol>
                  </a:tblGrid>
                  <a:tr h="451383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50" dirty="0">
                              <a:solidFill>
                                <a:schemeClr val="tx1"/>
                              </a:solidFill>
                            </a:rPr>
                            <a:t>Tune shifts</a:t>
                          </a:r>
                          <a:endParaRPr lang="ko-KR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ysClr val="windowText" lastClr="000000"/>
                              </a:solidFill>
                            </a:rPr>
                            <a:t>Original</a:t>
                          </a:r>
                          <a:endParaRPr lang="ko-KR" altLang="en-US" sz="11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ysClr val="windowText" lastClr="000000"/>
                              </a:solidFill>
                            </a:rPr>
                            <a:t>MOGA solution</a:t>
                          </a:r>
                          <a:endParaRPr lang="ko-KR" altLang="en-US" sz="11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39517360"/>
                      </a:ext>
                    </a:extLst>
                  </a:tr>
                  <a:tr h="257412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ADTS 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sz="900" b="0" i="1" smtClean="0"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900" b="0" i="0" smtClean="0">
                                          <a:latin typeface="Cambria Math" panose="02040503050406030204" pitchFamily="18" charset="0"/>
                                        </a:rPr>
                                        <m:t>dJ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sz="9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altLang="ko-KR" sz="900" dirty="0"/>
                            <a:t>)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1.80e+4 / -3.60e+3 / 8.34e+3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dirty="0"/>
                            <a:t>3.69e+3 / -1.24e+4 / 7.70e+3 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59078095"/>
                      </a:ext>
                    </a:extLst>
                  </a:tr>
                  <a:tr h="257412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MDTS 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altLang="ko-KR" sz="900" b="0" i="1" smtClean="0"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altLang="ko-KR" sz="900" dirty="0"/>
                            <a:t>)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-31.5081 / 200.0561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-95.9653 / 67.0705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8437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표 15">
                <a:extLst>
                  <a:ext uri="{FF2B5EF4-FFF2-40B4-BE49-F238E27FC236}">
                    <a16:creationId xmlns:a16="http://schemas.microsoft.com/office/drawing/2014/main" id="{A3E5D7F2-80B1-45B1-AB8B-9624A56972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1929240"/>
                  </p:ext>
                </p:extLst>
              </p:nvPr>
            </p:nvGraphicFramePr>
            <p:xfrm>
              <a:off x="198039" y="5426145"/>
              <a:ext cx="5442741" cy="10915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14247">
                      <a:extLst>
                        <a:ext uri="{9D8B030D-6E8A-4147-A177-3AD203B41FA5}">
                          <a16:colId xmlns:a16="http://schemas.microsoft.com/office/drawing/2014/main" val="1468214249"/>
                        </a:ext>
                      </a:extLst>
                    </a:gridCol>
                    <a:gridCol w="1814247">
                      <a:extLst>
                        <a:ext uri="{9D8B030D-6E8A-4147-A177-3AD203B41FA5}">
                          <a16:colId xmlns:a16="http://schemas.microsoft.com/office/drawing/2014/main" val="3887620744"/>
                        </a:ext>
                      </a:extLst>
                    </a:gridCol>
                    <a:gridCol w="1814247">
                      <a:extLst>
                        <a:ext uri="{9D8B030D-6E8A-4147-A177-3AD203B41FA5}">
                          <a16:colId xmlns:a16="http://schemas.microsoft.com/office/drawing/2014/main" val="1249972458"/>
                        </a:ext>
                      </a:extLst>
                    </a:gridCol>
                  </a:tblGrid>
                  <a:tr h="451383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50" dirty="0">
                              <a:solidFill>
                                <a:schemeClr val="tx1"/>
                              </a:solidFill>
                            </a:rPr>
                            <a:t>Tune shifts</a:t>
                          </a:r>
                          <a:endParaRPr lang="ko-KR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ysClr val="windowText" lastClr="000000"/>
                              </a:solidFill>
                            </a:rPr>
                            <a:t>Original</a:t>
                          </a:r>
                          <a:endParaRPr lang="ko-KR" altLang="en-US" sz="11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ysClr val="windowText" lastClr="000000"/>
                              </a:solidFill>
                            </a:rPr>
                            <a:t>MOGA solution</a:t>
                          </a:r>
                          <a:endParaRPr lang="ko-KR" altLang="en-US" sz="11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39517360"/>
                      </a:ext>
                    </a:extLst>
                  </a:tr>
                  <a:tr h="327914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36" t="-136364" r="-200671" b="-9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1.80e+4 / -3.60e+3 / 8.34e+3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dirty="0"/>
                            <a:t>3.69e+3 / -1.24e+4 / 7.70e+3 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59078095"/>
                      </a:ext>
                    </a:extLst>
                  </a:tr>
                  <a:tr h="312293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36" t="-254902" r="-200671" b="-39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-31.5081 / 200.0561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-95.9653 / 67.0705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84371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7" name="그림 16">
            <a:extLst>
              <a:ext uri="{FF2B5EF4-FFF2-40B4-BE49-F238E27FC236}">
                <a16:creationId xmlns:a16="http://schemas.microsoft.com/office/drawing/2014/main" id="{4C50875A-A496-40DD-A69C-A3172B341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227" y="1445188"/>
            <a:ext cx="3201730" cy="24526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361DC9-D188-490C-8268-7C31FB81E7DE}"/>
              </a:ext>
            </a:extLst>
          </p:cNvPr>
          <p:cNvSpPr txBox="1"/>
          <p:nvPr/>
        </p:nvSpPr>
        <p:spPr>
          <a:xfrm>
            <a:off x="9061492" y="1228143"/>
            <a:ext cx="172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/>
              <a:t>FMA x-y offset</a:t>
            </a:r>
            <a:endParaRPr lang="ko-KR" altLang="en-US" sz="1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033CE5-4B38-42BA-9BC2-434C55946EC0}"/>
              </a:ext>
            </a:extLst>
          </p:cNvPr>
          <p:cNvSpPr txBox="1"/>
          <p:nvPr/>
        </p:nvSpPr>
        <p:spPr>
          <a:xfrm>
            <a:off x="9061492" y="3978356"/>
            <a:ext cx="172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/>
              <a:t>FMA </a:t>
            </a:r>
            <a:r>
              <a:rPr lang="en-US" altLang="ko-KR" sz="1200" b="1" dirty="0" err="1"/>
              <a:t>dp</a:t>
            </a:r>
            <a:r>
              <a:rPr lang="en-US" altLang="ko-KR" sz="1200" b="1" dirty="0"/>
              <a:t>-x offset</a:t>
            </a:r>
            <a:endParaRPr lang="ko-KR" altLang="en-US" sz="1200" b="1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6CD67B4-18CA-4599-9B6E-CE4F81E1B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5142" y="4404256"/>
            <a:ext cx="3525096" cy="228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11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01811" y="696683"/>
            <a:ext cx="10078266" cy="427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560" b="1" dirty="0">
                <a:solidFill>
                  <a:schemeClr val="tx2"/>
                </a:solidFill>
                <a:cs typeface="Verdana" panose="020B0604030504040204" pitchFamily="34" charset="0"/>
              </a:rPr>
              <a:t>Booster MOGA simulation result #3 from </a:t>
            </a:r>
            <a:r>
              <a:rPr lang="en-US" altLang="ko-KR" sz="2560" b="1" dirty="0" err="1">
                <a:solidFill>
                  <a:schemeClr val="tx2"/>
                </a:solidFill>
                <a:cs typeface="Verdana" panose="020B0604030504040204" pitchFamily="34" charset="0"/>
              </a:rPr>
              <a:t>Dr.Kim</a:t>
            </a:r>
            <a:endParaRPr lang="ko-KR" altLang="en-US" sz="256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42" y="6398192"/>
            <a:ext cx="12191717" cy="459809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BD0DB-7563-4DD8-8445-D81340A24252}"/>
              </a:ext>
            </a:extLst>
          </p:cNvPr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Beam physics group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F1A1C830-BB6E-43FA-A450-E22CA5B15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141" y="1755575"/>
            <a:ext cx="5482278" cy="32853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5979E8-F9D7-48A0-91B8-629C1E0C4E2B}"/>
              </a:ext>
            </a:extLst>
          </p:cNvPr>
          <p:cNvSpPr txBox="1"/>
          <p:nvPr/>
        </p:nvSpPr>
        <p:spPr>
          <a:xfrm>
            <a:off x="140884" y="2313093"/>
            <a:ext cx="2539888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/>
              <a:t>Hor. Tune = 17.770</a:t>
            </a:r>
          </a:p>
          <a:p>
            <a:r>
              <a:rPr lang="en-US" altLang="ko-KR" sz="1050" dirty="0"/>
              <a:t>Ver. Tune = 10.700</a:t>
            </a:r>
          </a:p>
          <a:p>
            <a:endParaRPr lang="en-US" altLang="ko-KR" sz="1050" dirty="0"/>
          </a:p>
          <a:p>
            <a:r>
              <a:rPr lang="en-US" altLang="ko-KR" sz="1050" dirty="0"/>
              <a:t>Hor. </a:t>
            </a:r>
            <a:r>
              <a:rPr lang="en-US" altLang="ko-KR" sz="1050" dirty="0" err="1"/>
              <a:t>Emitt</a:t>
            </a:r>
            <a:r>
              <a:rPr lang="en-US" altLang="ko-KR" sz="1050" dirty="0"/>
              <a:t> = 10.89nm @ 4GeV</a:t>
            </a:r>
          </a:p>
          <a:p>
            <a:endParaRPr lang="en-US" altLang="ko-KR" sz="1050" dirty="0"/>
          </a:p>
          <a:p>
            <a:r>
              <a:rPr lang="en-US" altLang="ko-KR" sz="1050" dirty="0"/>
              <a:t>Twiss function at Injection point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50" dirty="0"/>
              <a:t>Hor. Beta = 15. 403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50" dirty="0"/>
              <a:t>Ver. Beta = 10.397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50" dirty="0"/>
              <a:t>Dispersion = 0.0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050" dirty="0"/>
              <a:t>Nat. </a:t>
            </a:r>
            <a:r>
              <a:rPr lang="en-US" altLang="ko-KR" sz="1050" dirty="0" err="1"/>
              <a:t>Chrom</a:t>
            </a:r>
            <a:r>
              <a:rPr lang="en-US" altLang="ko-KR" sz="1050" dirty="0"/>
              <a:t> = (-22.2238, -15.3008)</a:t>
            </a:r>
          </a:p>
          <a:p>
            <a:endParaRPr lang="ko-KR" altLang="en-US" sz="1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표 21">
                <a:extLst>
                  <a:ext uri="{FF2B5EF4-FFF2-40B4-BE49-F238E27FC236}">
                    <a16:creationId xmlns:a16="http://schemas.microsoft.com/office/drawing/2014/main" id="{5F01F103-CFDA-41A8-B249-F65523C9C8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9627625"/>
                  </p:ext>
                </p:extLst>
              </p:nvPr>
            </p:nvGraphicFramePr>
            <p:xfrm>
              <a:off x="315296" y="5371762"/>
              <a:ext cx="5442741" cy="10915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14247">
                      <a:extLst>
                        <a:ext uri="{9D8B030D-6E8A-4147-A177-3AD203B41FA5}">
                          <a16:colId xmlns:a16="http://schemas.microsoft.com/office/drawing/2014/main" val="1468214249"/>
                        </a:ext>
                      </a:extLst>
                    </a:gridCol>
                    <a:gridCol w="1814247">
                      <a:extLst>
                        <a:ext uri="{9D8B030D-6E8A-4147-A177-3AD203B41FA5}">
                          <a16:colId xmlns:a16="http://schemas.microsoft.com/office/drawing/2014/main" val="3887620744"/>
                        </a:ext>
                      </a:extLst>
                    </a:gridCol>
                    <a:gridCol w="1814247">
                      <a:extLst>
                        <a:ext uri="{9D8B030D-6E8A-4147-A177-3AD203B41FA5}">
                          <a16:colId xmlns:a16="http://schemas.microsoft.com/office/drawing/2014/main" val="1249972458"/>
                        </a:ext>
                      </a:extLst>
                    </a:gridCol>
                  </a:tblGrid>
                  <a:tr h="451383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50" dirty="0">
                              <a:solidFill>
                                <a:schemeClr val="tx1"/>
                              </a:solidFill>
                            </a:rPr>
                            <a:t>Tune shifts</a:t>
                          </a:r>
                          <a:endParaRPr lang="ko-KR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ysClr val="windowText" lastClr="000000"/>
                              </a:solidFill>
                            </a:rPr>
                            <a:t>Original</a:t>
                          </a:r>
                          <a:endParaRPr lang="ko-KR" altLang="en-US" sz="11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ysClr val="windowText" lastClr="000000"/>
                              </a:solidFill>
                            </a:rPr>
                            <a:t>MOGA solution</a:t>
                          </a:r>
                          <a:endParaRPr lang="ko-KR" altLang="en-US" sz="11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39517360"/>
                      </a:ext>
                    </a:extLst>
                  </a:tr>
                  <a:tr h="257412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ADTS 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sz="900" b="0" i="1" smtClean="0"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900" b="0" i="0" smtClean="0">
                                          <a:latin typeface="Cambria Math" panose="02040503050406030204" pitchFamily="18" charset="0"/>
                                        </a:rPr>
                                        <m:t>dJ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sz="9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r>
                            <a:rPr lang="en-US" altLang="ko-KR" sz="900" dirty="0"/>
                            <a:t>)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1.80e+4 / -3.60e+3 / 8.34e+3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dirty="0"/>
                            <a:t>4.496e+3 / -6.96e+3 / 5.06e+3 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59078095"/>
                      </a:ext>
                    </a:extLst>
                  </a:tr>
                  <a:tr h="257412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MDTS 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altLang="ko-KR" sz="900" b="0" i="1" smtClean="0"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f>
                                <m:fPr>
                                  <m:ctrlP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9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ko-KR" sz="9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en-US" altLang="ko-KR" sz="900" dirty="0"/>
                            <a:t>)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-31.5081 / 200.0561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-92.7753 / 88.6446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8437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표 21">
                <a:extLst>
                  <a:ext uri="{FF2B5EF4-FFF2-40B4-BE49-F238E27FC236}">
                    <a16:creationId xmlns:a16="http://schemas.microsoft.com/office/drawing/2014/main" id="{5F01F103-CFDA-41A8-B249-F65523C9C8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49627625"/>
                  </p:ext>
                </p:extLst>
              </p:nvPr>
            </p:nvGraphicFramePr>
            <p:xfrm>
              <a:off x="315296" y="5371762"/>
              <a:ext cx="5442741" cy="10915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14247">
                      <a:extLst>
                        <a:ext uri="{9D8B030D-6E8A-4147-A177-3AD203B41FA5}">
                          <a16:colId xmlns:a16="http://schemas.microsoft.com/office/drawing/2014/main" val="1468214249"/>
                        </a:ext>
                      </a:extLst>
                    </a:gridCol>
                    <a:gridCol w="1814247">
                      <a:extLst>
                        <a:ext uri="{9D8B030D-6E8A-4147-A177-3AD203B41FA5}">
                          <a16:colId xmlns:a16="http://schemas.microsoft.com/office/drawing/2014/main" val="3887620744"/>
                        </a:ext>
                      </a:extLst>
                    </a:gridCol>
                    <a:gridCol w="1814247">
                      <a:extLst>
                        <a:ext uri="{9D8B030D-6E8A-4147-A177-3AD203B41FA5}">
                          <a16:colId xmlns:a16="http://schemas.microsoft.com/office/drawing/2014/main" val="1249972458"/>
                        </a:ext>
                      </a:extLst>
                    </a:gridCol>
                  </a:tblGrid>
                  <a:tr h="451383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050" dirty="0">
                              <a:solidFill>
                                <a:schemeClr val="tx1"/>
                              </a:solidFill>
                            </a:rPr>
                            <a:t>Tune shifts</a:t>
                          </a:r>
                          <a:endParaRPr lang="ko-KR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ysClr val="windowText" lastClr="000000"/>
                              </a:solidFill>
                            </a:rPr>
                            <a:t>Original</a:t>
                          </a:r>
                          <a:endParaRPr lang="ko-KR" altLang="en-US" sz="11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100" dirty="0">
                              <a:solidFill>
                                <a:sysClr val="windowText" lastClr="000000"/>
                              </a:solidFill>
                            </a:rPr>
                            <a:t>MOGA solution</a:t>
                          </a:r>
                          <a:endParaRPr lang="ko-KR" altLang="en-US" sz="1100" dirty="0">
                            <a:solidFill>
                              <a:sysClr val="windowText" lastClr="000000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39517360"/>
                      </a:ext>
                    </a:extLst>
                  </a:tr>
                  <a:tr h="327914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36" t="-136364" r="-200671" b="-9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1.80e+4 / -3.60e+3 / 8.34e+3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900" dirty="0"/>
                            <a:t>4.496e+3 / -6.96e+3 / 5.06e+3 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59078095"/>
                      </a:ext>
                    </a:extLst>
                  </a:tr>
                  <a:tr h="312293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36" t="-254902" r="-200671" b="-39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-31.5081 / 200.0561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900" dirty="0"/>
                            <a:t>-92.7753 / 88.6446</a:t>
                          </a:r>
                          <a:endParaRPr lang="ko-KR" altLang="en-US" sz="9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84371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그림 22">
            <a:extLst>
              <a:ext uri="{FF2B5EF4-FFF2-40B4-BE49-F238E27FC236}">
                <a16:creationId xmlns:a16="http://schemas.microsoft.com/office/drawing/2014/main" id="{09D0E5D3-B209-4987-8633-5C524DF7D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583" y="1274875"/>
            <a:ext cx="3359378" cy="263309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A75B019-E2C5-49D9-8A45-8395D6AC9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811" y="4039266"/>
            <a:ext cx="3507305" cy="26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00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B8B22ED-7AD1-4B6C-8783-1E8339FA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989445"/>
            <a:ext cx="4409448" cy="317310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4F69314-5EEC-4066-9F76-ED815322C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52" y="1989445"/>
            <a:ext cx="3834143" cy="31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61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01811" y="696683"/>
            <a:ext cx="10078266" cy="427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560" b="1" dirty="0">
                <a:solidFill>
                  <a:schemeClr val="tx2"/>
                </a:solidFill>
                <a:cs typeface="Verdana" panose="020B0604030504040204" pitchFamily="34" charset="0"/>
              </a:rPr>
              <a:t>Booster MOGA simulation result #3 from </a:t>
            </a:r>
            <a:r>
              <a:rPr lang="en-US" altLang="ko-KR" sz="2560" b="1" dirty="0" err="1">
                <a:solidFill>
                  <a:schemeClr val="tx2"/>
                </a:solidFill>
                <a:cs typeface="Verdana" panose="020B0604030504040204" pitchFamily="34" charset="0"/>
              </a:rPr>
              <a:t>Dr.Kim</a:t>
            </a:r>
            <a:endParaRPr lang="ko-KR" altLang="en-US" sz="256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42" y="6398192"/>
            <a:ext cx="12191717" cy="459809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BD0DB-7563-4DD8-8445-D81340A24252}"/>
              </a:ext>
            </a:extLst>
          </p:cNvPr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Beam physics group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7A1C298B-671E-452C-927D-2B254A521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603" y="1159060"/>
            <a:ext cx="3401406" cy="277788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7D02441-1188-45FC-92E5-03D3BC086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705" y="3971839"/>
            <a:ext cx="3401406" cy="2736373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FDAAE335-F9BF-44DC-AA42-60847B227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93" y="1458057"/>
            <a:ext cx="6720705" cy="49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2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표 1">
                <a:extLst>
                  <a:ext uri="{FF2B5EF4-FFF2-40B4-BE49-F238E27FC236}">
                    <a16:creationId xmlns:a16="http://schemas.microsoft.com/office/drawing/2014/main" id="{A7F1623A-897F-4932-8CBC-1E939018DF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2323124"/>
                  </p:ext>
                </p:extLst>
              </p:nvPr>
            </p:nvGraphicFramePr>
            <p:xfrm>
              <a:off x="422275" y="915932"/>
              <a:ext cx="11347450" cy="51985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57118">
                      <a:extLst>
                        <a:ext uri="{9D8B030D-6E8A-4147-A177-3AD203B41FA5}">
                          <a16:colId xmlns:a16="http://schemas.microsoft.com/office/drawing/2014/main" val="3102801095"/>
                        </a:ext>
                      </a:extLst>
                    </a:gridCol>
                    <a:gridCol w="1997583">
                      <a:extLst>
                        <a:ext uri="{9D8B030D-6E8A-4147-A177-3AD203B41FA5}">
                          <a16:colId xmlns:a16="http://schemas.microsoft.com/office/drawing/2014/main" val="3321064618"/>
                        </a:ext>
                      </a:extLst>
                    </a:gridCol>
                    <a:gridCol w="1997583">
                      <a:extLst>
                        <a:ext uri="{9D8B030D-6E8A-4147-A177-3AD203B41FA5}">
                          <a16:colId xmlns:a16="http://schemas.microsoft.com/office/drawing/2014/main" val="1531623283"/>
                        </a:ext>
                      </a:extLst>
                    </a:gridCol>
                    <a:gridCol w="1997583">
                      <a:extLst>
                        <a:ext uri="{9D8B030D-6E8A-4147-A177-3AD203B41FA5}">
                          <a16:colId xmlns:a16="http://schemas.microsoft.com/office/drawing/2014/main" val="1937744604"/>
                        </a:ext>
                      </a:extLst>
                    </a:gridCol>
                    <a:gridCol w="1997583">
                      <a:extLst>
                        <a:ext uri="{9D8B030D-6E8A-4147-A177-3AD203B41FA5}">
                          <a16:colId xmlns:a16="http://schemas.microsoft.com/office/drawing/2014/main" val="891926484"/>
                        </a:ext>
                      </a:extLst>
                    </a:gridCol>
                  </a:tblGrid>
                  <a:tr h="428025"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Original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#1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#2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#3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2506908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Nat. emittance @ 4 GeV 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7.8396 nm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11.34 nm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11.52 nm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10.89nm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6330249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Tune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19.226, 13.165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17.560, 10.634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17.640, 9.544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17.77, 10.70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403338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Momentum</a:t>
                          </a:r>
                          <a:r>
                            <a:rPr lang="ko-KR" altLang="en-US" sz="1200" dirty="0"/>
                            <a:t> </a:t>
                          </a:r>
                          <a:r>
                            <a:rPr lang="en-US" altLang="ko-KR" sz="1200" dirty="0"/>
                            <a:t>compaction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9.3258e-04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1.31059e-03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1.32076e-03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1.26e-3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7427276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 err="1"/>
                            <a:t>Jx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1.4629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1.5704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1.5452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1.5565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4041432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Natural Chromaticity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-27.1, -18.2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-21.8294, -15.2947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-21.3740, -14.7269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-22.2172, -15.2962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1903368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Energy spread @ 4 GeV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1.06e-03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1.10190e-03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1.09194e-03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1.1e-3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384072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Bunch length @ 4 GeV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11.1 mm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13.7 mm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 13.7 mm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13.4 mm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1132721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Energy loss per turn @ 4 GeV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1.6709 MeV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1.6714 MeV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1.6714 MeV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1.6714 MeV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3663737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/>
                            <a:t>ADTS</a:t>
                          </a:r>
                          <a:r>
                            <a:rPr lang="en-US" altLang="ko-KR" sz="1200" b="0" baseline="0" dirty="0"/>
                            <a:t>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f>
                                <m:f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ko-KR" sz="1200" b="0" i="0" smtClean="0">
                                          <a:latin typeface="Cambria Math" panose="02040503050406030204" pitchFamily="18" charset="0"/>
                                        </a:rPr>
                                        <m:t>dJ</m:t>
                                      </m:r>
                                    </m:e>
                                    <m:sub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𝐽</m:t>
                                      </m:r>
                                    </m:e>
                                    <m:sub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1.80e+4 / -3.60e+3 / 8.34e+3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3.74e+3 / -6.31e+3 / 4.98e+3 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3.69e+3 / -1.24e+4 / 7.70e+3 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4.496e+3 / -6.96e+3 / 5.06e+3 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0512007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b="0" dirty="0"/>
                            <a:t>2</a:t>
                          </a:r>
                          <a:r>
                            <a:rPr lang="en-US" altLang="ko-KR" sz="1200" b="0" baseline="30000" dirty="0"/>
                            <a:t>nd</a:t>
                          </a:r>
                          <a:r>
                            <a:rPr lang="en-US" altLang="ko-KR" sz="1200" b="0" dirty="0"/>
                            <a:t> order MDTS</a:t>
                          </a:r>
                          <a:r>
                            <a:rPr lang="en-US" altLang="ko-KR" sz="1200" b="0" baseline="0" dirty="0"/>
                            <a:t>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  <m:f>
                                <m:f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en-US" altLang="ko-KR" sz="1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-31.5081 / 200.0561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-106.9343 / 83.1918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-95.9653 / 67.0705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-92.7753 / 88.6446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4839286"/>
                      </a:ext>
                    </a:extLst>
                  </a:tr>
                  <a:tr h="414167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Beta-functions at injection point</a:t>
                          </a:r>
                          <a:r>
                            <a:rPr lang="en-US" altLang="ko-KR" sz="1200" baseline="0" dirty="0"/>
                            <a:t> </a:t>
                          </a:r>
                          <a:r>
                            <a:rPr lang="en-US" altLang="ko-KR" sz="1200" dirty="0"/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sz="120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200" dirty="0"/>
                            <a:t> 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sz="120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200" dirty="0"/>
                            <a:t>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ko-KR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ko-KR" altLang="en-US" sz="120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ko-KR" sz="1200" dirty="0"/>
                            <a:t> )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14.664, 2.9816, 0.0810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15. 972, 9.407, 0.009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15.715, 10.258, 0.0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15. 403, 10.397, 0.0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6481908"/>
                      </a:ext>
                    </a:extLst>
                  </a:tr>
                  <a:tr h="414167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DA aperture(on momentum , off momentum) 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67.2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ko-KR" sz="1200" dirty="0"/>
                            <a:t>, 24.6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155.18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ko-KR" sz="1200" dirty="0"/>
                            <a:t>, 40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161.16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ko-KR" sz="1200" dirty="0"/>
                            <a:t>, 35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166.43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ko-KR" sz="1200" dirty="0"/>
                            <a:t>, 33.6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2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ko-KR" sz="1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ko-KR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47727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표 1">
                <a:extLst>
                  <a:ext uri="{FF2B5EF4-FFF2-40B4-BE49-F238E27FC236}">
                    <a16:creationId xmlns:a16="http://schemas.microsoft.com/office/drawing/2014/main" id="{A7F1623A-897F-4932-8CBC-1E939018DF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2323124"/>
                  </p:ext>
                </p:extLst>
              </p:nvPr>
            </p:nvGraphicFramePr>
            <p:xfrm>
              <a:off x="422275" y="915932"/>
              <a:ext cx="11347450" cy="51985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357118">
                      <a:extLst>
                        <a:ext uri="{9D8B030D-6E8A-4147-A177-3AD203B41FA5}">
                          <a16:colId xmlns:a16="http://schemas.microsoft.com/office/drawing/2014/main" val="3102801095"/>
                        </a:ext>
                      </a:extLst>
                    </a:gridCol>
                    <a:gridCol w="1997583">
                      <a:extLst>
                        <a:ext uri="{9D8B030D-6E8A-4147-A177-3AD203B41FA5}">
                          <a16:colId xmlns:a16="http://schemas.microsoft.com/office/drawing/2014/main" val="3321064618"/>
                        </a:ext>
                      </a:extLst>
                    </a:gridCol>
                    <a:gridCol w="1997583">
                      <a:extLst>
                        <a:ext uri="{9D8B030D-6E8A-4147-A177-3AD203B41FA5}">
                          <a16:colId xmlns:a16="http://schemas.microsoft.com/office/drawing/2014/main" val="1531623283"/>
                        </a:ext>
                      </a:extLst>
                    </a:gridCol>
                    <a:gridCol w="1997583">
                      <a:extLst>
                        <a:ext uri="{9D8B030D-6E8A-4147-A177-3AD203B41FA5}">
                          <a16:colId xmlns:a16="http://schemas.microsoft.com/office/drawing/2014/main" val="1937744604"/>
                        </a:ext>
                      </a:extLst>
                    </a:gridCol>
                    <a:gridCol w="1997583">
                      <a:extLst>
                        <a:ext uri="{9D8B030D-6E8A-4147-A177-3AD203B41FA5}">
                          <a16:colId xmlns:a16="http://schemas.microsoft.com/office/drawing/2014/main" val="891926484"/>
                        </a:ext>
                      </a:extLst>
                    </a:gridCol>
                  </a:tblGrid>
                  <a:tr h="428025">
                    <a:tc>
                      <a:txBody>
                        <a:bodyPr/>
                        <a:lstStyle/>
                        <a:p>
                          <a:pPr algn="ctr" latinLnBrk="1"/>
                          <a:endParaRPr lang="ko-KR" altLang="en-US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Original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#1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#2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#3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2506908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Nat. emittance @ 4 GeV 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7.8396 nm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11.34 nm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11.52 nm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10.89nm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6330249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Tune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19.226, 13.165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17.560, 10.634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17.640, 9.544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17.77, 10.70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403338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Momentum</a:t>
                          </a:r>
                          <a:r>
                            <a:rPr lang="ko-KR" altLang="en-US" sz="1200" dirty="0"/>
                            <a:t> </a:t>
                          </a:r>
                          <a:r>
                            <a:rPr lang="en-US" altLang="ko-KR" sz="1200" dirty="0"/>
                            <a:t>compaction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9.3258e-04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1.31059e-03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1.32076e-03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1.26e-3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7427276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 err="1"/>
                            <a:t>Jx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1.4629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1.5704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1.5452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1.5565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4041432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Natural Chromaticity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-27.1, -18.2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-21.8294, -15.2947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-21.3740, -14.7269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-22.2172, -15.2962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1903368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Energy spread @ 4 GeV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1.06e-03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1.10190e-03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1.09194e-03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1.1e-3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9384072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Bunch length @ 4 GeV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11.1 mm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13.7 mm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 13.7 mm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13.4 mm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1132721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Energy loss per turn @ 4 GeV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1.6709 MeV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1.6714 MeV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1.6714 MeV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1.6714 MeV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366373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" t="-772000" r="-238294" b="-269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1.80e+4 / -3.60e+3 / 8.34e+3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3.74e+3 / -6.31e+3 / 4.98e+3 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3.69e+3 / -1.24e+4 / 7.70e+3 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4.496e+3 / -6.96e+3 / 5.06e+3 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0512007"/>
                      </a:ext>
                    </a:extLst>
                  </a:tr>
                  <a:tr h="387218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" t="-1021875" r="-238294" b="-2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-31.5081 / 200.0561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-106.9343 / 83.1918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-95.9653 / 67.0705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200" dirty="0"/>
                            <a:t>-92.7753 / 88.6446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4839286"/>
                      </a:ext>
                    </a:extLst>
                  </a:tr>
                  <a:tr h="414167"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81" t="-1055882" r="-238294" b="-10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14.664, 2.9816, 0.0810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15. 972, 9.407, 0.009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15.715, 10.258, 0.0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15. 403, 10.397, 0.0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06481908"/>
                      </a:ext>
                    </a:extLst>
                  </a:tr>
                  <a:tr h="414167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200" dirty="0"/>
                            <a:t>DA aperture(on momentum , off momentum) </a:t>
                          </a:r>
                          <a:endParaRPr lang="ko-KR" altLang="en-US" sz="12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8293" t="-1155882" r="-300305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69113" t="-1155882" r="-201223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67988" t="-1155882" r="-100610" b="-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67988" t="-1155882" r="-610" b="-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47727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C4984D3-529B-43EE-A5F7-2C2E9A26C2DB}"/>
              </a:ext>
            </a:extLst>
          </p:cNvPr>
          <p:cNvSpPr txBox="1"/>
          <p:nvPr/>
        </p:nvSpPr>
        <p:spPr>
          <a:xfrm>
            <a:off x="4640118" y="330701"/>
            <a:ext cx="286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Booster ring parameter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044421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A7F1623A-897F-4932-8CBC-1E939018D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152829"/>
              </p:ext>
            </p:extLst>
          </p:nvPr>
        </p:nvGraphicFramePr>
        <p:xfrm>
          <a:off x="1457860" y="1830332"/>
          <a:ext cx="9147961" cy="2782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3369">
                  <a:extLst>
                    <a:ext uri="{9D8B030D-6E8A-4147-A177-3AD203B41FA5}">
                      <a16:colId xmlns:a16="http://schemas.microsoft.com/office/drawing/2014/main" val="3102801095"/>
                    </a:ext>
                  </a:extLst>
                </a:gridCol>
                <a:gridCol w="1333648">
                  <a:extLst>
                    <a:ext uri="{9D8B030D-6E8A-4147-A177-3AD203B41FA5}">
                      <a16:colId xmlns:a16="http://schemas.microsoft.com/office/drawing/2014/main" val="3321064618"/>
                    </a:ext>
                  </a:extLst>
                </a:gridCol>
                <a:gridCol w="1333648">
                  <a:extLst>
                    <a:ext uri="{9D8B030D-6E8A-4147-A177-3AD203B41FA5}">
                      <a16:colId xmlns:a16="http://schemas.microsoft.com/office/drawing/2014/main" val="1531623283"/>
                    </a:ext>
                  </a:extLst>
                </a:gridCol>
                <a:gridCol w="1333648">
                  <a:extLst>
                    <a:ext uri="{9D8B030D-6E8A-4147-A177-3AD203B41FA5}">
                      <a16:colId xmlns:a16="http://schemas.microsoft.com/office/drawing/2014/main" val="1937744604"/>
                    </a:ext>
                  </a:extLst>
                </a:gridCol>
                <a:gridCol w="1333648">
                  <a:extLst>
                    <a:ext uri="{9D8B030D-6E8A-4147-A177-3AD203B41FA5}">
                      <a16:colId xmlns:a16="http://schemas.microsoft.com/office/drawing/2014/main" val="2065417456"/>
                    </a:ext>
                  </a:extLst>
                </a:gridCol>
              </a:tblGrid>
              <a:tr h="428025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Original</a:t>
                      </a:r>
                      <a:endParaRPr lang="ko-KR" alt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MOGA #1</a:t>
                      </a:r>
                      <a:endParaRPr lang="ko-KR" alt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MOGA #2</a:t>
                      </a:r>
                      <a:endParaRPr lang="ko-KR" alt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#3</a:t>
                      </a:r>
                      <a:endParaRPr lang="ko-KR" alt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06908"/>
                  </a:ext>
                </a:extLst>
              </a:tr>
              <a:tr h="5106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BD1 (rad, 1/m^2)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0.087616,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-0.123230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0.0876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-0.1081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0.0876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-0.1023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0.0876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-0.1091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912074"/>
                  </a:ext>
                </a:extLst>
              </a:tr>
              <a:tr h="5106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BD2 (rad, 1/m^2)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0.105941,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-0.149000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0.1059</a:t>
                      </a:r>
                    </a:p>
                    <a:p>
                      <a:pPr algn="ctr" latinLnBrk="1"/>
                      <a:r>
                        <a:rPr lang="ko-KR" altLang="en-US" sz="1200" dirty="0"/>
                        <a:t> </a:t>
                      </a:r>
                      <a:r>
                        <a:rPr lang="en-US" altLang="ko-KR" sz="1200" dirty="0"/>
                        <a:t>-0.1307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0.1059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-0.1237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0.1059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-0.1319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662499"/>
                  </a:ext>
                </a:extLst>
              </a:tr>
              <a:tr h="9191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QF1 , QD1 , QF2 , QF3  (1/m^2)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1.828057 ,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-1.289608 ,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1.412497 ,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1.298000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1.6533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-1.0325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1.3828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1.1977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1.6963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-1.0574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1.3822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1.1909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1.6788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-0.9960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1.3892</a:t>
                      </a:r>
                    </a:p>
                    <a:p>
                      <a:pPr algn="ctr" latinLnBrk="1"/>
                      <a:r>
                        <a:rPr lang="en-US" altLang="ko-KR" sz="1200" dirty="0"/>
                        <a:t>1.2076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671991"/>
                  </a:ext>
                </a:extLst>
              </a:tr>
              <a:tr h="4141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/>
                        <a:t>SF (=SFRT) , SD (=SDRT)  (1/m^3)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6.70 , -18.4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6.70 , -18.4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6.70 , -18.4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/>
                        <a:t>5.878,-13.4766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1635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C4984D3-529B-43EE-A5F7-2C2E9A26C2DB}"/>
              </a:ext>
            </a:extLst>
          </p:cNvPr>
          <p:cNvSpPr txBox="1"/>
          <p:nvPr/>
        </p:nvSpPr>
        <p:spPr>
          <a:xfrm>
            <a:off x="4141849" y="1378451"/>
            <a:ext cx="3779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b="1" dirty="0"/>
              <a:t>Booster ring magnet parameter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726745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그림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61" y="2250913"/>
            <a:ext cx="308269" cy="317517"/>
          </a:xfrm>
          <a:prstGeom prst="rect">
            <a:avLst/>
          </a:pr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294" y="2258607"/>
            <a:ext cx="280526" cy="302104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142" y="6398192"/>
            <a:ext cx="12191717" cy="459809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384619" y="434675"/>
            <a:ext cx="11322011" cy="1621588"/>
            <a:chOff x="480507" y="543243"/>
            <a:chExt cx="14149893" cy="2026610"/>
          </a:xfrm>
        </p:grpSpPr>
        <p:sp>
          <p:nvSpPr>
            <p:cNvPr id="17" name="직사각형 16"/>
            <p:cNvSpPr/>
            <p:nvPr/>
          </p:nvSpPr>
          <p:spPr>
            <a:xfrm>
              <a:off x="480507" y="543243"/>
              <a:ext cx="14149893" cy="202661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ko-KR" sz="1440" b="1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altLang="ko-KR" sz="14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altLang="ko-KR" sz="14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altLang="ko-KR" sz="14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altLang="ko-KR" sz="144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ko-KR" altLang="en-US" sz="1440" dirty="0">
                <a:solidFill>
                  <a:schemeClr val="tx1"/>
                </a:solidFill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4895" y="1325714"/>
              <a:ext cx="13869757" cy="792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520" b="1" dirty="0">
                  <a:solidFill>
                    <a:schemeClr val="accent5">
                      <a:lumMod val="50000"/>
                    </a:schemeClr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Thank you!</a:t>
              </a:r>
              <a:endParaRPr lang="ko-KR" altLang="en-US" sz="3520" b="1" dirty="0">
                <a:solidFill>
                  <a:schemeClr val="accent5">
                    <a:lumMod val="50000"/>
                  </a:schemeClr>
                </a:solidFill>
                <a:cs typeface="Verdana" panose="020B0604030504040204" pitchFamily="34" charset="0"/>
              </a:endParaRPr>
            </a:p>
          </p:txBody>
        </p:sp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49" y="2107523"/>
            <a:ext cx="8466521" cy="41344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EE41BD-3B2D-4FB0-BB77-77DDDE7EB9AA}"/>
              </a:ext>
            </a:extLst>
          </p:cNvPr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4GSR weekly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12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0E9DED3-97D2-491C-A6FC-C190AB489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67" y="347972"/>
            <a:ext cx="4034988" cy="3614428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992E0B07-1E09-417C-ADA9-B2C3E4133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350" y="347972"/>
            <a:ext cx="4959316" cy="3735077"/>
          </a:xfrm>
          <a:prstGeom prst="rect">
            <a:avLst/>
          </a:prstGeom>
        </p:spPr>
      </p:pic>
      <p:sp>
        <p:nvSpPr>
          <p:cNvPr id="4" name="별: 꼭짓점 5개 3">
            <a:extLst>
              <a:ext uri="{FF2B5EF4-FFF2-40B4-BE49-F238E27FC236}">
                <a16:creationId xmlns:a16="http://schemas.microsoft.com/office/drawing/2014/main" id="{350803F5-955A-45D8-ABE6-1829B02A890E}"/>
              </a:ext>
            </a:extLst>
          </p:cNvPr>
          <p:cNvSpPr/>
          <p:nvPr/>
        </p:nvSpPr>
        <p:spPr>
          <a:xfrm>
            <a:off x="10672033" y="522739"/>
            <a:ext cx="120140" cy="12014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772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01811" y="696683"/>
            <a:ext cx="10078266" cy="427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560" b="1" dirty="0">
                <a:solidFill>
                  <a:schemeClr val="tx2"/>
                </a:solidFill>
                <a:cs typeface="Verdana" panose="020B0604030504040204" pitchFamily="34" charset="0"/>
              </a:rPr>
              <a:t>Booster MOGA simulation result</a:t>
            </a:r>
            <a:endParaRPr lang="ko-KR" altLang="en-US" sz="256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42" y="6398192"/>
            <a:ext cx="12191717" cy="459809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BD0DB-7563-4DD8-8445-D81340A24252}"/>
              </a:ext>
            </a:extLst>
          </p:cNvPr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Beam physics group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AC9C07-0F4E-4292-8A4B-2F401CF0BCFF}"/>
              </a:ext>
            </a:extLst>
          </p:cNvPr>
          <p:cNvSpPr txBox="1"/>
          <p:nvPr/>
        </p:nvSpPr>
        <p:spPr>
          <a:xfrm>
            <a:off x="437921" y="1997577"/>
            <a:ext cx="6431802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400" dirty="0"/>
              <a:t>The population size = 256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400" dirty="0"/>
              <a:t>Used CPU number = 256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400" dirty="0"/>
              <a:t>Total generations = 120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400" dirty="0"/>
              <a:t>Number of variables = 5 </a:t>
            </a:r>
          </a:p>
          <a:p>
            <a:r>
              <a:rPr lang="en-US" altLang="ko-KR" sz="1400" dirty="0"/>
              <a:t>     (Quad in straight section + Quad in unit </a:t>
            </a:r>
            <a:r>
              <a:rPr lang="en-US" altLang="ko-KR" sz="1400" dirty="0" err="1"/>
              <a:t>cells+Bending</a:t>
            </a:r>
            <a:r>
              <a:rPr lang="en-US" altLang="ko-KR" sz="1400" dirty="0"/>
              <a:t>)</a:t>
            </a:r>
          </a:p>
          <a:p>
            <a:r>
              <a:rPr lang="en-US" altLang="ko-KR" sz="1400" dirty="0"/>
              <a:t>	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ko-KR" sz="1400" dirty="0"/>
              <a:t> -30% original strength &lt; x &lt; 120% original strength</a:t>
            </a:r>
          </a:p>
          <a:p>
            <a:endParaRPr lang="en-US" altLang="ko-K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sz="1400" dirty="0"/>
              <a:t>Number of objectives = 2 </a:t>
            </a:r>
          </a:p>
          <a:p>
            <a:r>
              <a:rPr lang="en-US" altLang="ko-KR" sz="1400" dirty="0"/>
              <a:t>     (On momentum DA area, Off momentum DA area(2%))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ko-KR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3E4166-5C1D-4403-A078-642E23AA8F29}"/>
              </a:ext>
            </a:extLst>
          </p:cNvPr>
          <p:cNvSpPr txBox="1"/>
          <p:nvPr/>
        </p:nvSpPr>
        <p:spPr>
          <a:xfrm>
            <a:off x="592947" y="1428750"/>
            <a:ext cx="5398950" cy="383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Lattice : gen_Booster_v4_cand1_20240411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5B19CD-7C4D-4A1E-AFEA-AF56697F3038}"/>
                  </a:ext>
                </a:extLst>
              </p:cNvPr>
              <p:cNvSpPr txBox="1"/>
              <p:nvPr/>
            </p:nvSpPr>
            <p:spPr>
              <a:xfrm>
                <a:off x="437921" y="4814478"/>
                <a:ext cx="5879268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ko-KR" sz="14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ko-KR" sz="1400" dirty="0"/>
                  <a:t>Original DA area (</a:t>
                </a:r>
                <a:r>
                  <a:rPr lang="en-US" altLang="ko-KR" sz="1400" dirty="0" err="1"/>
                  <a:t>dp</a:t>
                </a:r>
                <a:r>
                  <a:rPr lang="en-US" altLang="ko-KR" sz="1400" dirty="0"/>
                  <a:t>=0) @ 200MeV = 66.23 </a:t>
                </a:r>
                <a14:m>
                  <m:oMath xmlns:m="http://schemas.openxmlformats.org/officeDocument/2006/math">
                    <m:r>
                      <a:rPr lang="en-US" altLang="ko-KR" sz="1400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ko-K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ko-KR" sz="1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sz="14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ko-KR" sz="1400" dirty="0"/>
                  <a:t>Original DA area (</a:t>
                </a:r>
                <a:r>
                  <a:rPr lang="en-US" altLang="ko-KR" sz="1400" dirty="0" err="1"/>
                  <a:t>dp</a:t>
                </a:r>
                <a:r>
                  <a:rPr lang="en-US" altLang="ko-KR" sz="1400" dirty="0"/>
                  <a:t>= </a:t>
                </a:r>
                <a14:m>
                  <m:oMath xmlns:m="http://schemas.openxmlformats.org/officeDocument/2006/math">
                    <m:r>
                      <a:rPr lang="en-US" altLang="ko-K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sz="1400" dirty="0"/>
                  <a:t>0.02) @ 200MeV = 2</a:t>
                </a:r>
                <a14:m>
                  <m:oMath xmlns:m="http://schemas.openxmlformats.org/officeDocument/2006/math">
                    <m:r>
                      <a:rPr lang="en-US" altLang="ko-KR" sz="1400" b="0" i="0" smtClean="0">
                        <a:latin typeface="Cambria Math" panose="02040503050406030204" pitchFamily="18" charset="0"/>
                      </a:rPr>
                      <m:t>4.5 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sz="14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ko-KR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5B19CD-7C4D-4A1E-AFEA-AF56697F3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921" y="4814478"/>
                <a:ext cx="5879268" cy="954107"/>
              </a:xfrm>
              <a:prstGeom prst="rect">
                <a:avLst/>
              </a:prstGeom>
              <a:blipFill>
                <a:blip r:embed="rId3"/>
                <a:stretch>
                  <a:fillRect l="-2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그림 12">
            <a:extLst>
              <a:ext uri="{FF2B5EF4-FFF2-40B4-BE49-F238E27FC236}">
                <a16:creationId xmlns:a16="http://schemas.microsoft.com/office/drawing/2014/main" id="{E1E23C79-FBF0-4430-9139-AC1BE616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110" y="3986225"/>
            <a:ext cx="3569967" cy="247406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6F121CE-CD92-4307-863E-1AF5F8164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398" y="1255391"/>
            <a:ext cx="3154589" cy="2640720"/>
          </a:xfrm>
          <a:prstGeom prst="rect">
            <a:avLst/>
          </a:prstGeom>
        </p:spPr>
      </p:pic>
      <p:sp>
        <p:nvSpPr>
          <p:cNvPr id="9" name="별: 꼭짓점 5개 8">
            <a:extLst>
              <a:ext uri="{FF2B5EF4-FFF2-40B4-BE49-F238E27FC236}">
                <a16:creationId xmlns:a16="http://schemas.microsoft.com/office/drawing/2014/main" id="{58B42962-5EA0-458F-B8F1-3ACD9B401C67}"/>
              </a:ext>
            </a:extLst>
          </p:cNvPr>
          <p:cNvSpPr/>
          <p:nvPr/>
        </p:nvSpPr>
        <p:spPr>
          <a:xfrm>
            <a:off x="8586058" y="5518724"/>
            <a:ext cx="120140" cy="12014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0954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01811" y="696683"/>
            <a:ext cx="10078266" cy="427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560" b="1" dirty="0">
                <a:solidFill>
                  <a:schemeClr val="tx2"/>
                </a:solidFill>
                <a:cs typeface="Verdana" panose="020B0604030504040204" pitchFamily="34" charset="0"/>
              </a:rPr>
              <a:t>Booster MOGA simulation result(Final generation)</a:t>
            </a:r>
            <a:endParaRPr lang="ko-KR" altLang="en-US" sz="256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42" y="6398192"/>
            <a:ext cx="12191717" cy="459809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BD0DB-7563-4DD8-8445-D81340A24252}"/>
              </a:ext>
            </a:extLst>
          </p:cNvPr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Beam physics group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C67B9AA-413A-4239-8DEE-066165012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244" y="4099498"/>
            <a:ext cx="3306240" cy="2592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BF93429-3CF9-4432-BDFD-C9A509F41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971" y="4099498"/>
            <a:ext cx="3508056" cy="2592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E238AAC-7CB2-44B8-B85A-EE5158068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8510" y="1283731"/>
            <a:ext cx="3508056" cy="2592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27B12A1-562F-430E-89BB-4897EDDD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274" y="1283731"/>
            <a:ext cx="3448944" cy="2592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DD0DA10-0542-42FB-BE45-77A243AAA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70" y="4099498"/>
            <a:ext cx="3550248" cy="25920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DDBED57-0D12-431B-A668-C220BB2B78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8244" y="1283731"/>
            <a:ext cx="330624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5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01811" y="696683"/>
            <a:ext cx="10078266" cy="427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560" b="1" dirty="0">
                <a:solidFill>
                  <a:schemeClr val="tx2"/>
                </a:solidFill>
                <a:cs typeface="Verdana" panose="020B0604030504040204" pitchFamily="34" charset="0"/>
              </a:rPr>
              <a:t>Booster MOGA simulation result(20th generation)</a:t>
            </a:r>
            <a:endParaRPr lang="ko-KR" altLang="en-US" sz="256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42" y="6398192"/>
            <a:ext cx="12191717" cy="459809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BD0DB-7563-4DD8-8445-D81340A24252}"/>
              </a:ext>
            </a:extLst>
          </p:cNvPr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Beam physics group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9504154-444F-4672-A45D-FBF8D9CA9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943" y="1212416"/>
            <a:ext cx="3240000" cy="2700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D92AADD-4F03-4F1F-ADBC-DB2B8632E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007" y="3938453"/>
            <a:ext cx="3132291" cy="2700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9208170F-0EE9-4718-A5E7-26E19217C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875" y="1212416"/>
            <a:ext cx="3308242" cy="2700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31FD520-7B12-4F9C-B904-4BB30E322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875" y="3991498"/>
            <a:ext cx="3395874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66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01811" y="696683"/>
            <a:ext cx="10078266" cy="427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560" b="1" dirty="0">
                <a:solidFill>
                  <a:schemeClr val="tx2"/>
                </a:solidFill>
                <a:cs typeface="Verdana" panose="020B0604030504040204" pitchFamily="34" charset="0"/>
              </a:rPr>
              <a:t>Booster MOGA simulation result(20th generation)</a:t>
            </a:r>
            <a:endParaRPr lang="ko-KR" altLang="en-US" sz="256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42" y="6398192"/>
            <a:ext cx="12191717" cy="459809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BD0DB-7563-4DD8-8445-D81340A24252}"/>
              </a:ext>
            </a:extLst>
          </p:cNvPr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Beam physics group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38678EF-DCAD-4D04-A29D-2600B7B04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09" y="1349311"/>
            <a:ext cx="2863636" cy="2520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A087CDF2-D6AD-4398-8309-F5CDFA261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092" y="1349311"/>
            <a:ext cx="2921871" cy="2520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762B498-F533-4297-BA69-789EC2460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7763" y="1349311"/>
            <a:ext cx="2936751" cy="2520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B5E732E-2192-4FBD-9305-F58100D6B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8936" y="4016761"/>
            <a:ext cx="2997977" cy="2520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E0F17A9-4176-4C30-A6DB-2E02487B01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0647" y="4016761"/>
            <a:ext cx="293316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10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01811" y="696683"/>
            <a:ext cx="10078266" cy="427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560" b="1" dirty="0">
                <a:solidFill>
                  <a:schemeClr val="tx2"/>
                </a:solidFill>
                <a:cs typeface="Verdana" panose="020B0604030504040204" pitchFamily="34" charset="0"/>
              </a:rPr>
              <a:t>Booster MOGA simulation result(20th generation)</a:t>
            </a:r>
            <a:endParaRPr lang="ko-KR" altLang="en-US" sz="256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42" y="6398192"/>
            <a:ext cx="12191717" cy="459809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BD0DB-7563-4DD8-8445-D81340A24252}"/>
              </a:ext>
            </a:extLst>
          </p:cNvPr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Beam physics group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3A45AD9A-47C0-480D-92AD-CAB68E2D0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944" y="3963138"/>
            <a:ext cx="2924219" cy="252000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8CCB8EA-44DD-4E51-939D-D6C2053CA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655" y="3963138"/>
            <a:ext cx="2907966" cy="2520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C741DFF-B9A0-40E2-A9DC-BDE93D5ED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952" y="1265662"/>
            <a:ext cx="2974670" cy="248884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AE10880-85C5-4E19-B97D-23DE3DF3C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955" y="1265662"/>
            <a:ext cx="2879208" cy="25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2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A1CDB92-EAC5-4A2E-A9F3-884B92F6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606" y="615950"/>
            <a:ext cx="3199303" cy="29337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47EC5CF-6AD9-45D5-8E3D-F9E4B0CAA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300" y="659062"/>
            <a:ext cx="3321050" cy="284747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11F1324-87BC-49B2-8734-7A4B2755A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8" y="180484"/>
            <a:ext cx="5104710" cy="3572365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D858729-1643-4845-A3ED-255B1CCF2A96}"/>
              </a:ext>
            </a:extLst>
          </p:cNvPr>
          <p:cNvCxnSpPr>
            <a:cxnSpLocks/>
          </p:cNvCxnSpPr>
          <p:nvPr/>
        </p:nvCxnSpPr>
        <p:spPr>
          <a:xfrm>
            <a:off x="977900" y="330200"/>
            <a:ext cx="0" cy="30988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7DB2AAA9-748A-47C5-910E-BEBA5EF96A2E}"/>
              </a:ext>
            </a:extLst>
          </p:cNvPr>
          <p:cNvCxnSpPr>
            <a:cxnSpLocks/>
          </p:cNvCxnSpPr>
          <p:nvPr/>
        </p:nvCxnSpPr>
        <p:spPr>
          <a:xfrm>
            <a:off x="4210050" y="330200"/>
            <a:ext cx="0" cy="30480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086537-C502-4558-818F-5CF7A7C0E8CE}"/>
                  </a:ext>
                </a:extLst>
              </p:cNvPr>
              <p:cNvSpPr txBox="1"/>
              <p:nvPr/>
            </p:nvSpPr>
            <p:spPr>
              <a:xfrm>
                <a:off x="229474" y="4032250"/>
                <a:ext cx="4761626" cy="2610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altLang="ko-KR" dirty="0">
                    <a:latin typeface="+mj-lt"/>
                  </a:rPr>
                  <a:t>I want to represent a specific number that shows the fluctuation of the beta functions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altLang="ko-KR" b="0" i="1" dirty="0">
                  <a:latin typeface="+mj-lt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lit/>
                      </m:rP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>
                    <a:latin typeface="+mj-lt"/>
                  </a:rPr>
                  <a:t> of QF3_HALF positions</a:t>
                </a:r>
                <a:r>
                  <a:rPr lang="ko-KR" altLang="en-US" dirty="0">
                    <a:latin typeface="+mj-lt"/>
                  </a:rPr>
                  <a:t> </a:t>
                </a:r>
                <a:r>
                  <a:rPr lang="en-US" altLang="ko-KR" dirty="0">
                    <a:latin typeface="+mj-lt"/>
                  </a:rPr>
                  <a:t>in unit cells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altLang="ko-KR" dirty="0">
                  <a:latin typeface="+mj-lt"/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altLang="ko-KR" dirty="0">
                    <a:latin typeface="+mj-lt"/>
                  </a:rPr>
                  <a:t>Standard deviation of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ko-KR" dirty="0">
                    <a:latin typeface="+mj-lt"/>
                  </a:rPr>
                  <a:t>at same phase advance difference</a:t>
                </a:r>
                <a:endParaRPr lang="ko-KR" alt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086537-C502-4558-818F-5CF7A7C0E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74" y="4032250"/>
                <a:ext cx="4761626" cy="2610715"/>
              </a:xfrm>
              <a:prstGeom prst="rect">
                <a:avLst/>
              </a:prstGeom>
              <a:blipFill>
                <a:blip r:embed="rId5"/>
                <a:stretch>
                  <a:fillRect l="-896" t="-1166" r="-1408" b="-256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그림 15">
            <a:extLst>
              <a:ext uri="{FF2B5EF4-FFF2-40B4-BE49-F238E27FC236}">
                <a16:creationId xmlns:a16="http://schemas.microsoft.com/office/drawing/2014/main" id="{11E738CF-1585-4D18-BB80-53ADD4853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845" y="3752849"/>
            <a:ext cx="3362064" cy="259715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0DA2627-75B3-4BE7-A5DE-15F7694C43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7104" y="3752849"/>
            <a:ext cx="3541016" cy="2597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25992B-005B-4C83-8736-34040D9400EA}"/>
                  </a:ext>
                </a:extLst>
              </p:cNvPr>
              <p:cNvSpPr txBox="1"/>
              <p:nvPr/>
            </p:nvSpPr>
            <p:spPr>
              <a:xfrm>
                <a:off x="5444980" y="6349999"/>
                <a:ext cx="2563794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/>
                  <a:t>Max fluctuation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25992B-005B-4C83-8736-34040D940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980" y="6349999"/>
                <a:ext cx="2563794" cy="391261"/>
              </a:xfrm>
              <a:prstGeom prst="rect">
                <a:avLst/>
              </a:prstGeom>
              <a:blipFill>
                <a:blip r:embed="rId8"/>
                <a:stretch>
                  <a:fillRect l="-1900" t="-10938" b="-1718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DE2607-7865-43A3-996C-B8DE6C9B0027}"/>
                  </a:ext>
                </a:extLst>
              </p:cNvPr>
              <p:cNvSpPr txBox="1"/>
              <p:nvPr/>
            </p:nvSpPr>
            <p:spPr>
              <a:xfrm>
                <a:off x="8995715" y="6349998"/>
                <a:ext cx="2563794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/>
                  <a:t>Min fluctuation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3DE2607-7865-43A3-996C-B8DE6C9B0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715" y="6349998"/>
                <a:ext cx="2563794" cy="391261"/>
              </a:xfrm>
              <a:prstGeom prst="rect">
                <a:avLst/>
              </a:prstGeom>
              <a:blipFill>
                <a:blip r:embed="rId9"/>
                <a:stretch>
                  <a:fillRect l="-2143" t="-10938" b="-1718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5945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01811" y="696683"/>
            <a:ext cx="10078266" cy="427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560" b="1" dirty="0">
                <a:solidFill>
                  <a:schemeClr val="tx2"/>
                </a:solidFill>
                <a:cs typeface="Verdana" panose="020B0604030504040204" pitchFamily="34" charset="0"/>
              </a:rPr>
              <a:t>Booster MOGA simulation result(20th generation)</a:t>
            </a:r>
            <a:endParaRPr lang="ko-KR" altLang="en-US" sz="256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42" y="6398192"/>
            <a:ext cx="12191717" cy="459809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BD0DB-7563-4DD8-8445-D81340A24252}"/>
              </a:ext>
            </a:extLst>
          </p:cNvPr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Beam physics group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9467A4E-9A66-4420-9906-01AF4B23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46" y="1828799"/>
            <a:ext cx="5053398" cy="403167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FC53111-D540-49FF-9169-B252329B1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737" y="1822652"/>
            <a:ext cx="5053399" cy="411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95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501811" y="696683"/>
            <a:ext cx="10078266" cy="4274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66" tIns="36583" rIns="73166" bIns="3658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ko-KR" sz="2560" b="1" dirty="0">
                <a:solidFill>
                  <a:schemeClr val="tx2"/>
                </a:solidFill>
                <a:cs typeface="Verdana" panose="020B0604030504040204" pitchFamily="34" charset="0"/>
              </a:rPr>
              <a:t>Booster MOGA simulation result #1</a:t>
            </a:r>
            <a:endParaRPr lang="ko-KR" altLang="en-US" sz="2560" b="1" dirty="0">
              <a:solidFill>
                <a:schemeClr val="tx2"/>
              </a:solidFill>
              <a:cs typeface="Verdana" panose="020B0604030504040204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42" y="6398192"/>
            <a:ext cx="12191717" cy="459809"/>
            <a:chOff x="1" y="7996258"/>
            <a:chExt cx="15236824" cy="574655"/>
          </a:xfrm>
        </p:grpSpPr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" y="8363164"/>
              <a:ext cx="15236824" cy="207749"/>
            </a:xfrm>
            <a:prstGeom prst="rect">
              <a:avLst/>
            </a:prstGeom>
            <a:solidFill>
              <a:srgbClr val="0C2B64">
                <a:alpha val="31000"/>
              </a:srgbClr>
            </a:solidFill>
            <a:ln>
              <a:noFill/>
            </a:ln>
          </p:spPr>
          <p:txBody>
            <a:bodyPr/>
            <a:lstStyle>
              <a:lvl1pPr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defTabSz="113982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 sz="1440"/>
            </a:p>
          </p:txBody>
        </p:sp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4944" y="7996258"/>
              <a:ext cx="3424555" cy="346358"/>
            </a:xfrm>
            <a:prstGeom prst="rect">
              <a:avLst/>
            </a:prstGeom>
          </p:spPr>
        </p:pic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501813" y="0"/>
            <a:ext cx="863760" cy="383415"/>
          </a:xfrm>
          <a:prstGeom prst="rect">
            <a:avLst/>
          </a:prstGeom>
          <a:solidFill>
            <a:srgbClr val="0C2B64"/>
          </a:solidFill>
          <a:ln>
            <a:noFill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defTabSz="11398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 sz="144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CBD0DB-7563-4DD8-8445-D81340A24252}"/>
              </a:ext>
            </a:extLst>
          </p:cNvPr>
          <p:cNvSpPr txBox="1"/>
          <p:nvPr/>
        </p:nvSpPr>
        <p:spPr>
          <a:xfrm>
            <a:off x="1410828" y="-4656"/>
            <a:ext cx="5402131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920" b="1" dirty="0">
                <a:solidFill>
                  <a:schemeClr val="bg2">
                    <a:lumMod val="50000"/>
                  </a:schemeClr>
                </a:solidFill>
                <a:cs typeface="Ebrima" panose="02000000000000000000" pitchFamily="2" charset="0"/>
              </a:rPr>
              <a:t>Beam physics group meeting</a:t>
            </a:r>
            <a:endParaRPr lang="ko-KR" altLang="en-US" sz="1920" b="1" dirty="0">
              <a:solidFill>
                <a:schemeClr val="bg2">
                  <a:lumMod val="50000"/>
                </a:schemeClr>
              </a:solidFill>
              <a:cs typeface="Ebrima" panose="02000000000000000000" pitchFamily="2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DAD3872-539D-4770-91EF-F325996AE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79" y="1733400"/>
            <a:ext cx="5717321" cy="431663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4A892B5-5E24-46DC-9B1F-F51121FAC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453" y="1437435"/>
            <a:ext cx="2941664" cy="252492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9458CC9-489B-452A-B8FE-17D9BF950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343" y="4071303"/>
            <a:ext cx="2967883" cy="24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00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E4B6264B002D2E499BAA0B7A566E5441" ma:contentTypeVersion="6" ma:contentTypeDescription="새 문서를 만듭니다." ma:contentTypeScope="" ma:versionID="b6a953ae76a70ef36d601ce6a8db18d5">
  <xsd:schema xmlns:xsd="http://www.w3.org/2001/XMLSchema" xmlns:xs="http://www.w3.org/2001/XMLSchema" xmlns:p="http://schemas.microsoft.com/office/2006/metadata/properties" xmlns:ns2="f3465f98-8fc3-4484-8e2e-f9d1ba967557" xmlns:ns3="52a84894-51f1-4e66-854a-95d50292e3be" targetNamespace="http://schemas.microsoft.com/office/2006/metadata/properties" ma:root="true" ma:fieldsID="aa13e2f36be158edce78acfdd6da5862" ns2:_="" ns3:_="">
    <xsd:import namespace="f3465f98-8fc3-4484-8e2e-f9d1ba967557"/>
    <xsd:import namespace="52a84894-51f1-4e66-854a-95d50292e3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465f98-8fc3-4484-8e2e-f9d1ba967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84894-51f1-4e66-854a-95d50292e3b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707F93-31BD-4209-AEE8-270380E23A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DB42CE-226B-4F60-B07E-1BBEB0737D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465f98-8fc3-4484-8e2e-f9d1ba967557"/>
    <ds:schemaRef ds:uri="52a84894-51f1-4e66-854a-95d50292e3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26DDFD-3A26-41DA-A706-C0B59A0A18D8}">
  <ds:schemaRefs>
    <ds:schemaRef ds:uri="http://purl.org/dc/terms/"/>
    <ds:schemaRef ds:uri="f3465f98-8fc3-4484-8e2e-f9d1ba967557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2a84894-51f1-4e66-854a-95d50292e3b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350610</TotalTime>
  <Words>998</Words>
  <Application>Microsoft Office PowerPoint</Application>
  <PresentationFormat>와이드스크린</PresentationFormat>
  <Paragraphs>231</Paragraphs>
  <Slides>19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7" baseType="lpstr">
      <vt:lpstr>굴림</vt:lpstr>
      <vt:lpstr>맑은 고딕</vt:lpstr>
      <vt:lpstr>Arial</vt:lpstr>
      <vt:lpstr>Cambria Math</vt:lpstr>
      <vt:lpstr>Ebrima</vt:lpstr>
      <vt:lpstr>Verdana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Emittance Check in Injector</dc:title>
  <dc:creator>jang</dc:creator>
  <cp:lastModifiedBy>김준하(빔물리진단제어팀)</cp:lastModifiedBy>
  <cp:revision>3478</cp:revision>
  <cp:lastPrinted>2023-11-06T01:30:40Z</cp:lastPrinted>
  <dcterms:created xsi:type="dcterms:W3CDTF">2017-06-27T07:35:53Z</dcterms:created>
  <dcterms:modified xsi:type="dcterms:W3CDTF">2024-08-22T04:48:04Z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0x010100E4B6264B002D2E499BAA0B7A566E5441</vt:lpwstr>
  </property>
</Properties>
</file>