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482" r:id="rId4"/>
    <p:sldId id="484" r:id="rId5"/>
    <p:sldId id="483" r:id="rId6"/>
    <p:sldId id="485" r:id="rId7"/>
    <p:sldId id="473" r:id="rId8"/>
    <p:sldId id="447" r:id="rId9"/>
    <p:sldId id="411" r:id="rId10"/>
    <p:sldId id="472" r:id="rId11"/>
    <p:sldId id="487" r:id="rId12"/>
    <p:sldId id="449" r:id="rId13"/>
    <p:sldId id="414" r:id="rId14"/>
    <p:sldId id="488" r:id="rId15"/>
    <p:sldId id="415" r:id="rId16"/>
    <p:sldId id="486" r:id="rId17"/>
    <p:sldId id="450" r:id="rId18"/>
    <p:sldId id="422" r:id="rId19"/>
    <p:sldId id="489" r:id="rId20"/>
    <p:sldId id="490" r:id="rId21"/>
    <p:sldId id="503" r:id="rId22"/>
    <p:sldId id="501" r:id="rId23"/>
    <p:sldId id="502" r:id="rId24"/>
    <p:sldId id="492" r:id="rId25"/>
    <p:sldId id="493" r:id="rId26"/>
    <p:sldId id="494" r:id="rId27"/>
    <p:sldId id="496" r:id="rId28"/>
    <p:sldId id="505" r:id="rId29"/>
    <p:sldId id="497" r:id="rId30"/>
    <p:sldId id="498" r:id="rId31"/>
    <p:sldId id="465" r:id="rId32"/>
    <p:sldId id="500" r:id="rId33"/>
    <p:sldId id="427" r:id="rId34"/>
    <p:sldId id="433" r:id="rId35"/>
    <p:sldId id="50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1064DC"/>
    <a:srgbClr val="FF6565"/>
    <a:srgbClr val="F9FF09"/>
    <a:srgbClr val="C0C0C0"/>
    <a:srgbClr val="000000"/>
    <a:srgbClr val="4472C4"/>
    <a:srgbClr val="B4C7E7"/>
    <a:srgbClr val="1D0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4" autoAdjust="0"/>
    <p:restoredTop sz="94326" autoAdjust="0"/>
  </p:normalViewPr>
  <p:slideViewPr>
    <p:cSldViewPr snapToGrid="0">
      <p:cViewPr varScale="1">
        <p:scale>
          <a:sx n="116" d="100"/>
          <a:sy n="116" d="100"/>
        </p:scale>
        <p:origin x="108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CEEBF-6713-4D77-A2D7-9A9A44C237F9}" type="datetimeFigureOut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16E6E-6F72-40E1-8B0D-5D4B16AAA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6413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8654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3396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619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873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0763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2347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300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3552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5273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797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4325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6E6E-6F72-40E1-8B0D-5D4B16AAA85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237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92EA-0B24-4A66-B724-A64F704686F9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899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F9BF-A911-4ABB-BE81-E31C352D71DD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22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068C-6F5D-498B-81B1-21C34A7242A9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368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5E8C6B43-DE0D-4D32-AEB2-01B52F672139}"/>
              </a:ext>
            </a:extLst>
          </p:cNvPr>
          <p:cNvSpPr/>
          <p:nvPr userDrawn="1"/>
        </p:nvSpPr>
        <p:spPr>
          <a:xfrm>
            <a:off x="0" y="6438899"/>
            <a:ext cx="9144000" cy="4191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D6CF6-8B65-4DDF-B680-E83CB8E88906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191A6335-19E9-44A9-98AD-A23ABF3BBAF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6BE685D-FB85-4D40-B659-A9308DAA3541}"/>
              </a:ext>
            </a:extLst>
          </p:cNvPr>
          <p:cNvSpPr/>
          <p:nvPr userDrawn="1"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79" y="274634"/>
            <a:ext cx="8683019" cy="63976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3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6D342CFA-8332-4E5E-BB23-E3A41AE79971}"/>
              </a:ext>
            </a:extLst>
          </p:cNvPr>
          <p:cNvSpPr/>
          <p:nvPr userDrawn="1"/>
        </p:nvSpPr>
        <p:spPr>
          <a:xfrm>
            <a:off x="0" y="2990850"/>
            <a:ext cx="9144000" cy="18573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50" y="2990849"/>
            <a:ext cx="8766149" cy="1857375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964965"/>
            <a:ext cx="7886700" cy="11246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BD5D-338E-40C7-9F9D-D8FEE79013DB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04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06FF-5A22-4462-8CE2-8EBB794CC517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013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0ECC-5568-49BE-8048-06C372021FF1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018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7B0-1A17-405C-94ED-AE02EF5F25AC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972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1A7-1F2C-4B20-B795-C2C473154709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936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95F06-5433-486C-A1C3-BB232F745A9A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298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3A35-BD4D-4AE1-ACF9-E270DA8FA683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771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F661D-5B56-4046-895D-3333907B3601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A6335-19E9-44A9-98AD-A23ABF3BBAFD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204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0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9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E7B0FB-7D1F-4DD7-BFDC-F55285A47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99153"/>
            <a:ext cx="9144000" cy="1497073"/>
          </a:xfrm>
        </p:spPr>
        <p:txBody>
          <a:bodyPr>
            <a:noAutofit/>
          </a:bodyPr>
          <a:lstStyle/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Research plan for graduation:</a:t>
            </a:r>
            <a:b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Design and experimental validation of hard X-ray ionization profile monitor for Korea-4GSR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AC31273-F40E-40B8-9D9C-0806DF362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38832"/>
            <a:ext cx="6858000" cy="1923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Aug. 7. 2024</a:t>
            </a:r>
          </a:p>
          <a:p>
            <a:pPr>
              <a:lnSpc>
                <a:spcPct val="100000"/>
              </a:lnSpc>
            </a:pP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Woojin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Song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0CAD1A9-E411-4347-A823-601056A37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5" y="5424077"/>
            <a:ext cx="2685535" cy="117715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FA752FC-138E-4AD5-9FE9-51E862D7064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43" y="5350581"/>
            <a:ext cx="2027233" cy="146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51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040C374-10CC-40C5-94B8-46BA90949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79" y="1231091"/>
            <a:ext cx="8082946" cy="28618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ko-KR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Profile Monitor (IPM)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: Visualizes the tack of the photon beam.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Direct measurement of the beam.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Remove position measurement errors caused by contamination.</a:t>
            </a:r>
          </a:p>
          <a:p>
            <a:pPr>
              <a:lnSpc>
                <a:spcPct val="150000"/>
              </a:lnSpc>
            </a:pP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Non-destructive profile measurement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by ionizing a small fraction of the beam without blocking the photon beam.</a:t>
            </a:r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4B45DA-E7CE-414B-8DA5-E147AA7C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2E63669F-FC55-4BB6-BDA9-9A95B97E1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Why the Gas-type Monitor?</a:t>
            </a:r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B62D3F7-8892-411F-B1F4-156E76B0A4F8}"/>
              </a:ext>
            </a:extLst>
          </p:cNvPr>
          <p:cNvGrpSpPr/>
          <p:nvPr/>
        </p:nvGrpSpPr>
        <p:grpSpPr>
          <a:xfrm>
            <a:off x="154750" y="4452869"/>
            <a:ext cx="3186510" cy="1486964"/>
            <a:chOff x="5753942" y="3120740"/>
            <a:chExt cx="3186510" cy="1486964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B7F22950-BE53-4D81-BA00-5F3B871DD49B}"/>
                </a:ext>
              </a:extLst>
            </p:cNvPr>
            <p:cNvSpPr/>
            <p:nvPr/>
          </p:nvSpPr>
          <p:spPr>
            <a:xfrm>
              <a:off x="6532800" y="3436628"/>
              <a:ext cx="1620421" cy="52274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BF87A64-B738-4401-8E8A-5CCE9301E46D}"/>
                </a:ext>
              </a:extLst>
            </p:cNvPr>
            <p:cNvGrpSpPr/>
            <p:nvPr/>
          </p:nvGrpSpPr>
          <p:grpSpPr>
            <a:xfrm>
              <a:off x="6844776" y="3572695"/>
              <a:ext cx="954385" cy="240326"/>
              <a:chOff x="7569226" y="4250418"/>
              <a:chExt cx="1612680" cy="307777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062AC5DB-69F8-42BB-A384-06524B5A146A}"/>
                  </a:ext>
                </a:extLst>
              </p:cNvPr>
              <p:cNvSpPr/>
              <p:nvPr/>
            </p:nvSpPr>
            <p:spPr>
              <a:xfrm>
                <a:off x="7569226" y="4250418"/>
                <a:ext cx="1612680" cy="30777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00BC153D-825F-4FC3-97A0-6C88B6D6E5F2}"/>
                  </a:ext>
                </a:extLst>
              </p:cNvPr>
              <p:cNvGrpSpPr/>
              <p:nvPr/>
            </p:nvGrpSpPr>
            <p:grpSpPr>
              <a:xfrm>
                <a:off x="7890978" y="4276221"/>
                <a:ext cx="950778" cy="247043"/>
                <a:chOff x="8423274" y="3788221"/>
                <a:chExt cx="1901554" cy="494086"/>
              </a:xfrm>
            </p:grpSpPr>
            <p:sp>
              <p:nvSpPr>
                <p:cNvPr id="24" name="타원 23">
                  <a:extLst>
                    <a:ext uri="{FF2B5EF4-FFF2-40B4-BE49-F238E27FC236}">
                      <a16:creationId xmlns:a16="http://schemas.microsoft.com/office/drawing/2014/main" id="{22EFAFDB-255B-4C1D-B961-F3624712A084}"/>
                    </a:ext>
                  </a:extLst>
                </p:cNvPr>
                <p:cNvSpPr/>
                <p:nvPr/>
              </p:nvSpPr>
              <p:spPr>
                <a:xfrm>
                  <a:off x="8423274" y="3788221"/>
                  <a:ext cx="1901554" cy="494086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타원 24">
                  <a:extLst>
                    <a:ext uri="{FF2B5EF4-FFF2-40B4-BE49-F238E27FC236}">
                      <a16:creationId xmlns:a16="http://schemas.microsoft.com/office/drawing/2014/main" id="{8DC1037A-01F5-4795-9C01-3095822BC46F}"/>
                    </a:ext>
                  </a:extLst>
                </p:cNvPr>
                <p:cNvSpPr/>
                <p:nvPr/>
              </p:nvSpPr>
              <p:spPr>
                <a:xfrm>
                  <a:off x="8660110" y="3847162"/>
                  <a:ext cx="1459249" cy="39344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타원 25">
                  <a:extLst>
                    <a:ext uri="{FF2B5EF4-FFF2-40B4-BE49-F238E27FC236}">
                      <a16:creationId xmlns:a16="http://schemas.microsoft.com/office/drawing/2014/main" id="{6904D6FF-0965-43BF-879D-474EA8EB22F5}"/>
                    </a:ext>
                  </a:extLst>
                </p:cNvPr>
                <p:cNvSpPr/>
                <p:nvPr/>
              </p:nvSpPr>
              <p:spPr>
                <a:xfrm>
                  <a:off x="8974169" y="3938035"/>
                  <a:ext cx="835854" cy="198119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타원 26">
                  <a:extLst>
                    <a:ext uri="{FF2B5EF4-FFF2-40B4-BE49-F238E27FC236}">
                      <a16:creationId xmlns:a16="http://schemas.microsoft.com/office/drawing/2014/main" id="{444D3B8F-A95D-49B0-8C23-EA963E71151B}"/>
                    </a:ext>
                  </a:extLst>
                </p:cNvPr>
                <p:cNvSpPr/>
                <p:nvPr/>
              </p:nvSpPr>
              <p:spPr>
                <a:xfrm>
                  <a:off x="9181906" y="4015057"/>
                  <a:ext cx="420381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457669-6760-4F9A-86C7-0C017AF84D72}"/>
                </a:ext>
              </a:extLst>
            </p:cNvPr>
            <p:cNvSpPr txBox="1"/>
            <p:nvPr/>
          </p:nvSpPr>
          <p:spPr>
            <a:xfrm>
              <a:off x="6904925" y="3120740"/>
              <a:ext cx="861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ID beam</a:t>
              </a:r>
              <a:endParaRPr lang="ko-KR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B4910F-775E-4B88-92CC-427E43AE2F35}"/>
                </a:ext>
              </a:extLst>
            </p:cNvPr>
            <p:cNvSpPr txBox="1"/>
            <p:nvPr/>
          </p:nvSpPr>
          <p:spPr>
            <a:xfrm>
              <a:off x="7989551" y="3149790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BM</a:t>
              </a:r>
              <a:r>
                <a: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endParaRPr lang="ko-KR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E506FC9D-979F-47A8-B470-333539C8F390}"/>
                </a:ext>
              </a:extLst>
            </p:cNvPr>
            <p:cNvSpPr/>
            <p:nvPr/>
          </p:nvSpPr>
          <p:spPr>
            <a:xfrm>
              <a:off x="7516290" y="3515592"/>
              <a:ext cx="1357581" cy="335859"/>
            </a:xfrm>
            <a:prstGeom prst="ellipse">
              <a:avLst/>
            </a:prstGeom>
            <a:solidFill>
              <a:schemeClr val="bg1">
                <a:lumMod val="6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72CD403F-520E-4278-A7B9-B87152C81B2C}"/>
                </a:ext>
              </a:extLst>
            </p:cNvPr>
            <p:cNvSpPr/>
            <p:nvPr/>
          </p:nvSpPr>
          <p:spPr>
            <a:xfrm>
              <a:off x="5753942" y="3515592"/>
              <a:ext cx="1357581" cy="335859"/>
            </a:xfrm>
            <a:prstGeom prst="ellipse">
              <a:avLst/>
            </a:prstGeom>
            <a:solidFill>
              <a:schemeClr val="bg1">
                <a:lumMod val="6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E39CBD-BD90-4177-81B7-CCFD94B6F4BE}"/>
                </a:ext>
              </a:extLst>
            </p:cNvPr>
            <p:cNvSpPr txBox="1"/>
            <p:nvPr/>
          </p:nvSpPr>
          <p:spPr>
            <a:xfrm>
              <a:off x="5774676" y="3127290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BM</a:t>
              </a:r>
              <a:r>
                <a: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endParaRPr lang="ko-KR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A325AE45-73A7-4A30-807F-A027DEB8ABC9}"/>
                </a:ext>
              </a:extLst>
            </p:cNvPr>
            <p:cNvSpPr/>
            <p:nvPr/>
          </p:nvSpPr>
          <p:spPr>
            <a:xfrm>
              <a:off x="6414472" y="4127829"/>
              <a:ext cx="1809240" cy="479875"/>
            </a:xfrm>
            <a:custGeom>
              <a:avLst/>
              <a:gdLst>
                <a:gd name="connsiteX0" fmla="*/ 0 w 1809240"/>
                <a:gd name="connsiteY0" fmla="*/ 478544 h 479875"/>
                <a:gd name="connsiteX1" fmla="*/ 498763 w 1809240"/>
                <a:gd name="connsiteY1" fmla="*/ 410087 h 479875"/>
                <a:gd name="connsiteX2" fmla="*/ 836162 w 1809240"/>
                <a:gd name="connsiteY2" fmla="*/ 28679 h 479875"/>
                <a:gd name="connsiteX3" fmla="*/ 1021976 w 1809240"/>
                <a:gd name="connsiteY3" fmla="*/ 62908 h 479875"/>
                <a:gd name="connsiteX4" fmla="*/ 1237129 w 1809240"/>
                <a:gd name="connsiteY4" fmla="*/ 346519 h 479875"/>
                <a:gd name="connsiteX5" fmla="*/ 1403383 w 1809240"/>
                <a:gd name="connsiteY5" fmla="*/ 454095 h 479875"/>
                <a:gd name="connsiteX6" fmla="*/ 1809240 w 1809240"/>
                <a:gd name="connsiteY6" fmla="*/ 468765 h 47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240" h="479875">
                  <a:moveTo>
                    <a:pt x="0" y="478544"/>
                  </a:moveTo>
                  <a:cubicBezTo>
                    <a:pt x="179701" y="481804"/>
                    <a:pt x="359403" y="485065"/>
                    <a:pt x="498763" y="410087"/>
                  </a:cubicBezTo>
                  <a:cubicBezTo>
                    <a:pt x="638123" y="335109"/>
                    <a:pt x="748960" y="86542"/>
                    <a:pt x="836162" y="28679"/>
                  </a:cubicBezTo>
                  <a:cubicBezTo>
                    <a:pt x="923364" y="-29184"/>
                    <a:pt x="955148" y="9935"/>
                    <a:pt x="1021976" y="62908"/>
                  </a:cubicBezTo>
                  <a:cubicBezTo>
                    <a:pt x="1088804" y="115881"/>
                    <a:pt x="1173561" y="281321"/>
                    <a:pt x="1237129" y="346519"/>
                  </a:cubicBezTo>
                  <a:cubicBezTo>
                    <a:pt x="1300697" y="411717"/>
                    <a:pt x="1308031" y="433721"/>
                    <a:pt x="1403383" y="454095"/>
                  </a:cubicBezTo>
                  <a:cubicBezTo>
                    <a:pt x="1498735" y="474469"/>
                    <a:pt x="1740782" y="461430"/>
                    <a:pt x="1809240" y="468765"/>
                  </a:cubicBezTo>
                </a:path>
              </a:pathLst>
            </a:custGeom>
            <a:solidFill>
              <a:srgbClr val="4472C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472ADAEB-1CBF-419A-9AB1-34595F4E27D8}"/>
                </a:ext>
              </a:extLst>
            </p:cNvPr>
            <p:cNvSpPr/>
            <p:nvPr/>
          </p:nvSpPr>
          <p:spPr>
            <a:xfrm>
              <a:off x="5833744" y="4488583"/>
              <a:ext cx="1285380" cy="112234"/>
            </a:xfrm>
            <a:custGeom>
              <a:avLst/>
              <a:gdLst>
                <a:gd name="connsiteX0" fmla="*/ 0 w 885061"/>
                <a:gd name="connsiteY0" fmla="*/ 63568 h 63568"/>
                <a:gd name="connsiteX1" fmla="*/ 444975 w 885061"/>
                <a:gd name="connsiteY1" fmla="*/ 0 h 63568"/>
                <a:gd name="connsiteX2" fmla="*/ 885061 w 885061"/>
                <a:gd name="connsiteY2" fmla="*/ 63568 h 6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061" h="63568">
                  <a:moveTo>
                    <a:pt x="0" y="63568"/>
                  </a:moveTo>
                  <a:cubicBezTo>
                    <a:pt x="148732" y="31784"/>
                    <a:pt x="297465" y="0"/>
                    <a:pt x="444975" y="0"/>
                  </a:cubicBezTo>
                  <a:cubicBezTo>
                    <a:pt x="592485" y="0"/>
                    <a:pt x="770965" y="46454"/>
                    <a:pt x="885061" y="63568"/>
                  </a:cubicBezTo>
                </a:path>
              </a:pathLst>
            </a:custGeom>
            <a:solidFill>
              <a:schemeClr val="bg1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B0A39EB2-AC75-413B-9293-AB681F3A5199}"/>
                </a:ext>
              </a:extLst>
            </p:cNvPr>
            <p:cNvSpPr/>
            <p:nvPr/>
          </p:nvSpPr>
          <p:spPr>
            <a:xfrm>
              <a:off x="7504270" y="4488583"/>
              <a:ext cx="1285380" cy="112234"/>
            </a:xfrm>
            <a:custGeom>
              <a:avLst/>
              <a:gdLst>
                <a:gd name="connsiteX0" fmla="*/ 0 w 885061"/>
                <a:gd name="connsiteY0" fmla="*/ 63568 h 63568"/>
                <a:gd name="connsiteX1" fmla="*/ 444975 w 885061"/>
                <a:gd name="connsiteY1" fmla="*/ 0 h 63568"/>
                <a:gd name="connsiteX2" fmla="*/ 885061 w 885061"/>
                <a:gd name="connsiteY2" fmla="*/ 63568 h 6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061" h="63568">
                  <a:moveTo>
                    <a:pt x="0" y="63568"/>
                  </a:moveTo>
                  <a:cubicBezTo>
                    <a:pt x="148732" y="31784"/>
                    <a:pt x="297465" y="0"/>
                    <a:pt x="444975" y="0"/>
                  </a:cubicBezTo>
                  <a:cubicBezTo>
                    <a:pt x="592485" y="0"/>
                    <a:pt x="770965" y="46454"/>
                    <a:pt x="885061" y="63568"/>
                  </a:cubicBezTo>
                </a:path>
              </a:pathLst>
            </a:custGeom>
            <a:solidFill>
              <a:schemeClr val="bg1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8" name="그림 27">
            <a:extLst>
              <a:ext uri="{FF2B5EF4-FFF2-40B4-BE49-F238E27FC236}">
                <a16:creationId xmlns:a16="http://schemas.microsoft.com/office/drawing/2014/main" id="{CDD7BE96-C8EA-47EF-B5C7-89DC1DE3D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5" b="8184"/>
          <a:stretch/>
        </p:blipFill>
        <p:spPr>
          <a:xfrm rot="16200000">
            <a:off x="6618687" y="3650323"/>
            <a:ext cx="2338674" cy="2321337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E5B6003-70B1-46A8-A532-AE6D4B0D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2769" y="4413862"/>
            <a:ext cx="2984026" cy="153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9E06D-2543-4F76-A95F-FAB27FD4F7B4}"/>
              </a:ext>
            </a:extLst>
          </p:cNvPr>
          <p:cNvSpPr txBox="1"/>
          <p:nvPr/>
        </p:nvSpPr>
        <p:spPr>
          <a:xfrm>
            <a:off x="3482769" y="5980329"/>
            <a:ext cx="3039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J. Kim, ID 3C SAXS Mov. Mask test, 2015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CC84ABAF-7A3F-49FF-8BBB-224476FFC211}"/>
              </a:ext>
            </a:extLst>
          </p:cNvPr>
          <p:cNvCxnSpPr/>
          <p:nvPr/>
        </p:nvCxnSpPr>
        <p:spPr>
          <a:xfrm>
            <a:off x="4295775" y="4760646"/>
            <a:ext cx="0" cy="3845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85A8377-6970-40AA-AC7E-1B3BC2CD712D}"/>
              </a:ext>
            </a:extLst>
          </p:cNvPr>
          <p:cNvSpPr txBox="1"/>
          <p:nvPr/>
        </p:nvSpPr>
        <p:spPr>
          <a:xfrm>
            <a:off x="3623617" y="4516475"/>
            <a:ext cx="2032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banding </a:t>
            </a:r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magnet?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사각형: 둥근 대각선 방향 모서리 31">
            <a:extLst>
              <a:ext uri="{FF2B5EF4-FFF2-40B4-BE49-F238E27FC236}">
                <a16:creationId xmlns:a16="http://schemas.microsoft.com/office/drawing/2014/main" id="{DB7B8719-E87C-1918-9BAE-C23231C03D44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사각형: 둥근 대각선 방향 모서리 31">
            <a:extLst>
              <a:ext uri="{FF2B5EF4-FFF2-40B4-BE49-F238E27FC236}">
                <a16:creationId xmlns:a16="http://schemas.microsoft.com/office/drawing/2014/main" id="{FF88DEA5-F3E4-122E-B36F-7CED76ECE54A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835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78CAFAF-B464-49EE-8D41-740F01C1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DCCF2820-1B15-4BE4-A3FF-DAC8DCA6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600" dirty="0"/>
              <a:t>Beam Induced Fluorescence Monitor</a:t>
            </a:r>
            <a:endParaRPr lang="ko-KR" altLang="en-US" sz="36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8A1B17D-6C26-4084-8BF9-5AF2B238F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18" y="1302364"/>
            <a:ext cx="3723932" cy="27834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1641559-E380-4121-951E-EEB3C169B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72"/>
          <a:stretch/>
        </p:blipFill>
        <p:spPr>
          <a:xfrm>
            <a:off x="4733925" y="1648583"/>
            <a:ext cx="4410075" cy="2271189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FFD24A8-D540-499B-AB5B-7CFBEF080683}"/>
              </a:ext>
            </a:extLst>
          </p:cNvPr>
          <p:cNvSpPr/>
          <p:nvPr/>
        </p:nvSpPr>
        <p:spPr>
          <a:xfrm>
            <a:off x="0" y="6440848"/>
            <a:ext cx="195277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</a:rPr>
              <a:t>P. </a:t>
            </a:r>
            <a:r>
              <a:rPr lang="en-US" altLang="ko-KR" sz="1050" dirty="0" err="1">
                <a:solidFill>
                  <a:schemeClr val="bg1"/>
                </a:solidFill>
              </a:rPr>
              <a:t>Forck</a:t>
            </a:r>
            <a:r>
              <a:rPr lang="en-US" altLang="ko-KR" sz="1050" dirty="0">
                <a:solidFill>
                  <a:schemeClr val="bg1"/>
                </a:solidFill>
              </a:rPr>
              <a:t>, Proceedings of HB2021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8C680-E2F8-43F6-8E99-8ED411E5155B}"/>
              </a:ext>
            </a:extLst>
          </p:cNvPr>
          <p:cNvSpPr txBox="1"/>
          <p:nvPr/>
        </p:nvSpPr>
        <p:spPr>
          <a:xfrm>
            <a:off x="87244" y="4392230"/>
            <a:ext cx="8969512" cy="152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Beam Induced Fluorescence monitor (BIF)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Measure the profile of an ion beam in a synchrotron.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Direct measurement of fluorescence emitted from gas molecules due to beam-gas interaction.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Long integration time required due to weak signal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사각형: 둥근 대각선 방향 모서리 31">
            <a:extLst>
              <a:ext uri="{FF2B5EF4-FFF2-40B4-BE49-F238E27FC236}">
                <a16:creationId xmlns:a16="http://schemas.microsoft.com/office/drawing/2014/main" id="{C56DD55D-F353-141F-084C-1001BE637425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사각형: 둥근 대각선 방향 모서리 31">
            <a:extLst>
              <a:ext uri="{FF2B5EF4-FFF2-40B4-BE49-F238E27FC236}">
                <a16:creationId xmlns:a16="http://schemas.microsoft.com/office/drawing/2014/main" id="{D802052A-4ED6-496A-E496-32ED5F9F560A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19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타원 80">
            <a:extLst>
              <a:ext uri="{FF2B5EF4-FFF2-40B4-BE49-F238E27FC236}">
                <a16:creationId xmlns:a16="http://schemas.microsoft.com/office/drawing/2014/main" id="{0D9579A7-0D57-CB43-7E22-B22A8A6505BC}"/>
              </a:ext>
            </a:extLst>
          </p:cNvPr>
          <p:cNvSpPr/>
          <p:nvPr/>
        </p:nvSpPr>
        <p:spPr>
          <a:xfrm>
            <a:off x="6425732" y="3711313"/>
            <a:ext cx="266743" cy="26674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정육면체 95">
            <a:extLst>
              <a:ext uri="{FF2B5EF4-FFF2-40B4-BE49-F238E27FC236}">
                <a16:creationId xmlns:a16="http://schemas.microsoft.com/office/drawing/2014/main" id="{09C9E540-C871-495E-8F52-C557898BC07A}"/>
              </a:ext>
            </a:extLst>
          </p:cNvPr>
          <p:cNvSpPr/>
          <p:nvPr/>
        </p:nvSpPr>
        <p:spPr>
          <a:xfrm>
            <a:off x="6413294" y="5008976"/>
            <a:ext cx="1360840" cy="664093"/>
          </a:xfrm>
          <a:prstGeom prst="cube">
            <a:avLst>
              <a:gd name="adj" fmla="val 91066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/>
          </a:p>
          <a:p>
            <a:pPr algn="ctr"/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24BA1E2-ACA8-4381-B6DB-2F84C8835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Ionization</a:t>
            </a:r>
            <a:r>
              <a:rPr lang="ko-KR" altLang="en-US" dirty="0"/>
              <a:t> </a:t>
            </a:r>
            <a:r>
              <a:rPr lang="en-US" altLang="ko-KR" dirty="0"/>
              <a:t>Profile</a:t>
            </a:r>
            <a:r>
              <a:rPr lang="ko-KR" altLang="en-US" dirty="0"/>
              <a:t> </a:t>
            </a:r>
            <a:r>
              <a:rPr lang="en-US" altLang="ko-KR" dirty="0"/>
              <a:t>Monitor</a:t>
            </a:r>
            <a:r>
              <a:rPr lang="ko-KR" altLang="en-US" dirty="0"/>
              <a:t> </a:t>
            </a:r>
            <a:r>
              <a:rPr lang="en-US" altLang="ko-KR" dirty="0"/>
              <a:t>(1/2)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8643F7-F6A5-43AC-BE6B-B66F46170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713" y="1218068"/>
            <a:ext cx="5655626" cy="47838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1. Photon beam</a:t>
            </a:r>
            <a:r>
              <a:rPr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ionizes</a:t>
            </a:r>
            <a:r>
              <a:rPr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with a photoelectric effect.</a:t>
            </a:r>
            <a:b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Ion + Electron pair generation</a:t>
            </a:r>
            <a:endParaRPr lang="en-US" altLang="ko-K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2. Electrode transports ions to the MCP.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3. The amplified signal produces an image on a phosphor screen.</a:t>
            </a:r>
          </a:p>
          <a:p>
            <a:pPr>
              <a:lnSpc>
                <a:spcPct val="100000"/>
              </a:lnSpc>
            </a:pPr>
            <a:endParaRPr lang="en-US" altLang="ko-K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Reason why not to use electrons*</a:t>
            </a:r>
          </a:p>
          <a:p>
            <a:pPr lvl="1">
              <a:lnSpc>
                <a:spcPct val="10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Pros: ~8 times higher signal strength</a:t>
            </a:r>
          </a:p>
          <a:p>
            <a:pPr lvl="1">
              <a:lnSpc>
                <a:spcPct val="10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Cons: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  - Secondary electrons from MCP surface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 Background noise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-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Higher initial velocity than ions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Increased PSF size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6FB497D9-465A-4729-A16C-F277A9A4D506}"/>
              </a:ext>
            </a:extLst>
          </p:cNvPr>
          <p:cNvSpPr/>
          <p:nvPr/>
        </p:nvSpPr>
        <p:spPr>
          <a:xfrm>
            <a:off x="7194157" y="3568833"/>
            <a:ext cx="266743" cy="26674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07CA932F-AFF0-4DA6-BFF3-8F19A1EFCF90}"/>
              </a:ext>
            </a:extLst>
          </p:cNvPr>
          <p:cNvSpPr/>
          <p:nvPr/>
        </p:nvSpPr>
        <p:spPr>
          <a:xfrm>
            <a:off x="7281383" y="3944816"/>
            <a:ext cx="266743" cy="26674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312447D4-6A1B-4869-A306-74C51404B155}"/>
              </a:ext>
            </a:extLst>
          </p:cNvPr>
          <p:cNvSpPr/>
          <p:nvPr/>
        </p:nvSpPr>
        <p:spPr>
          <a:xfrm>
            <a:off x="7330150" y="3285483"/>
            <a:ext cx="266743" cy="26674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8AE98DC-FB89-4F83-AB34-3926D9D33104}"/>
              </a:ext>
            </a:extLst>
          </p:cNvPr>
          <p:cNvSpPr/>
          <p:nvPr/>
        </p:nvSpPr>
        <p:spPr>
          <a:xfrm>
            <a:off x="6867293" y="3525263"/>
            <a:ext cx="266743" cy="26674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EC2300C5-DD54-45DC-B02D-89F2D955F792}"/>
              </a:ext>
            </a:extLst>
          </p:cNvPr>
          <p:cNvSpPr/>
          <p:nvPr/>
        </p:nvSpPr>
        <p:spPr>
          <a:xfrm>
            <a:off x="6929424" y="3805418"/>
            <a:ext cx="266743" cy="2667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12FD3B6A-271A-4AE9-8F9A-58FC51E7D4AD}"/>
              </a:ext>
            </a:extLst>
          </p:cNvPr>
          <p:cNvSpPr/>
          <p:nvPr/>
        </p:nvSpPr>
        <p:spPr>
          <a:xfrm>
            <a:off x="7000665" y="3249994"/>
            <a:ext cx="174454" cy="1744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-</a:t>
            </a:r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49206569-275C-4F54-ACB5-BBC779B332C3}"/>
              </a:ext>
            </a:extLst>
          </p:cNvPr>
          <p:cNvSpPr/>
          <p:nvPr/>
        </p:nvSpPr>
        <p:spPr>
          <a:xfrm>
            <a:off x="6643709" y="4082143"/>
            <a:ext cx="266743" cy="2667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1080F0B-AF31-4662-9769-0949175BAF95}"/>
              </a:ext>
            </a:extLst>
          </p:cNvPr>
          <p:cNvGrpSpPr/>
          <p:nvPr/>
        </p:nvGrpSpPr>
        <p:grpSpPr>
          <a:xfrm rot="20700000">
            <a:off x="5987616" y="3623999"/>
            <a:ext cx="789464" cy="156410"/>
            <a:chOff x="1640927" y="4473766"/>
            <a:chExt cx="789464" cy="156410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498F516-D517-4ABB-A169-6885D523D43D}"/>
                </a:ext>
              </a:extLst>
            </p:cNvPr>
            <p:cNvGrpSpPr/>
            <p:nvPr/>
          </p:nvGrpSpPr>
          <p:grpSpPr>
            <a:xfrm>
              <a:off x="1746594" y="4473766"/>
              <a:ext cx="683797" cy="156410"/>
              <a:chOff x="1257069" y="4156911"/>
              <a:chExt cx="1661461" cy="156410"/>
            </a:xfrm>
          </p:grpSpPr>
          <p:cxnSp>
            <p:nvCxnSpPr>
              <p:cNvPr id="17" name="연결선: 구부러짐 16">
                <a:extLst>
                  <a:ext uri="{FF2B5EF4-FFF2-40B4-BE49-F238E27FC236}">
                    <a16:creationId xmlns:a16="http://schemas.microsoft.com/office/drawing/2014/main" id="{2B0EBD55-E4F5-4B63-97E0-8A461F3C64FE}"/>
                  </a:ext>
                </a:extLst>
              </p:cNvPr>
              <p:cNvCxnSpPr/>
              <p:nvPr/>
            </p:nvCxnSpPr>
            <p:spPr>
              <a:xfrm>
                <a:off x="1257069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연결선: 구부러짐 18">
                <a:extLst>
                  <a:ext uri="{FF2B5EF4-FFF2-40B4-BE49-F238E27FC236}">
                    <a16:creationId xmlns:a16="http://schemas.microsoft.com/office/drawing/2014/main" id="{5F004B8D-D282-42EE-A5CE-8D8AE6F0016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413711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연결선: 구부러짐 19">
                <a:extLst>
                  <a:ext uri="{FF2B5EF4-FFF2-40B4-BE49-F238E27FC236}">
                    <a16:creationId xmlns:a16="http://schemas.microsoft.com/office/drawing/2014/main" id="{9C739049-474C-4420-AB12-E711DD2DF622}"/>
                  </a:ext>
                </a:extLst>
              </p:cNvPr>
              <p:cNvCxnSpPr/>
              <p:nvPr/>
            </p:nvCxnSpPr>
            <p:spPr>
              <a:xfrm>
                <a:off x="1576138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연결선: 구부러짐 20">
                <a:extLst>
                  <a:ext uri="{FF2B5EF4-FFF2-40B4-BE49-F238E27FC236}">
                    <a16:creationId xmlns:a16="http://schemas.microsoft.com/office/drawing/2014/main" id="{D5D821A0-6F12-4CE3-A129-D25E27538C6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38565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연결선: 구부러짐 21">
                <a:extLst>
                  <a:ext uri="{FF2B5EF4-FFF2-40B4-BE49-F238E27FC236}">
                    <a16:creationId xmlns:a16="http://schemas.microsoft.com/office/drawing/2014/main" id="{5C817B05-F3A1-4DE8-81CF-24D5D95DE3BE}"/>
                  </a:ext>
                </a:extLst>
              </p:cNvPr>
              <p:cNvCxnSpPr/>
              <p:nvPr/>
            </p:nvCxnSpPr>
            <p:spPr>
              <a:xfrm>
                <a:off x="1896983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연결선: 구부러짐 22">
                <a:extLst>
                  <a:ext uri="{FF2B5EF4-FFF2-40B4-BE49-F238E27FC236}">
                    <a16:creationId xmlns:a16="http://schemas.microsoft.com/office/drawing/2014/main" id="{4340941C-7AEC-411E-8E7E-2D70D728B88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059410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연결선: 구부러짐 23">
                <a:extLst>
                  <a:ext uri="{FF2B5EF4-FFF2-40B4-BE49-F238E27FC236}">
                    <a16:creationId xmlns:a16="http://schemas.microsoft.com/office/drawing/2014/main" id="{3A727E9B-3A03-4D7D-8B48-18A76E406B53}"/>
                  </a:ext>
                </a:extLst>
              </p:cNvPr>
              <p:cNvCxnSpPr/>
              <p:nvPr/>
            </p:nvCxnSpPr>
            <p:spPr>
              <a:xfrm>
                <a:off x="2221837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연결선: 구부러짐 24">
                <a:extLst>
                  <a:ext uri="{FF2B5EF4-FFF2-40B4-BE49-F238E27FC236}">
                    <a16:creationId xmlns:a16="http://schemas.microsoft.com/office/drawing/2014/main" id="{8F570263-AFFA-4107-AE3F-B016D7C23A5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384264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연결선: 구부러짐 25">
                <a:extLst>
                  <a:ext uri="{FF2B5EF4-FFF2-40B4-BE49-F238E27FC236}">
                    <a16:creationId xmlns:a16="http://schemas.microsoft.com/office/drawing/2014/main" id="{636EAEBF-D9E0-45C6-B09E-DCB3A73475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0699" y="4156911"/>
                <a:ext cx="367831" cy="98302"/>
              </a:xfrm>
              <a:prstGeom prst="curvedConnector3">
                <a:avLst>
                  <a:gd name="adj1" fmla="val 26157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연결선: 구부러짐 15">
              <a:extLst>
                <a:ext uri="{FF2B5EF4-FFF2-40B4-BE49-F238E27FC236}">
                  <a16:creationId xmlns:a16="http://schemas.microsoft.com/office/drawing/2014/main" id="{712402B9-1D9B-4210-B480-E7630D31DFC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640927" y="4473766"/>
              <a:ext cx="110891" cy="98302"/>
            </a:xfrm>
            <a:prstGeom prst="curvedConnector3">
              <a:avLst>
                <a:gd name="adj1" fmla="val 2637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EA39A29-80CB-4700-81A4-84ABCED72DF4}"/>
              </a:ext>
            </a:extLst>
          </p:cNvPr>
          <p:cNvGrpSpPr/>
          <p:nvPr/>
        </p:nvGrpSpPr>
        <p:grpSpPr>
          <a:xfrm rot="20700000">
            <a:off x="6134646" y="3851567"/>
            <a:ext cx="789464" cy="156410"/>
            <a:chOff x="1640927" y="4473766"/>
            <a:chExt cx="789464" cy="156410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7672BBE4-E915-4272-A02B-42ED0EA6F7D0}"/>
                </a:ext>
              </a:extLst>
            </p:cNvPr>
            <p:cNvGrpSpPr/>
            <p:nvPr/>
          </p:nvGrpSpPr>
          <p:grpSpPr>
            <a:xfrm>
              <a:off x="1746594" y="4473766"/>
              <a:ext cx="683797" cy="156410"/>
              <a:chOff x="1257069" y="4156911"/>
              <a:chExt cx="1661461" cy="156410"/>
            </a:xfrm>
          </p:grpSpPr>
          <p:cxnSp>
            <p:nvCxnSpPr>
              <p:cNvPr id="30" name="연결선: 구부러짐 29">
                <a:extLst>
                  <a:ext uri="{FF2B5EF4-FFF2-40B4-BE49-F238E27FC236}">
                    <a16:creationId xmlns:a16="http://schemas.microsoft.com/office/drawing/2014/main" id="{7244BEE3-57D7-4348-883E-88359E71E13A}"/>
                  </a:ext>
                </a:extLst>
              </p:cNvPr>
              <p:cNvCxnSpPr/>
              <p:nvPr/>
            </p:nvCxnSpPr>
            <p:spPr>
              <a:xfrm>
                <a:off x="1257069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연결선: 구부러짐 30">
                <a:extLst>
                  <a:ext uri="{FF2B5EF4-FFF2-40B4-BE49-F238E27FC236}">
                    <a16:creationId xmlns:a16="http://schemas.microsoft.com/office/drawing/2014/main" id="{4AEEA2F7-F2C2-4D80-AD38-D37D1316F1A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413711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연결선: 구부러짐 31">
                <a:extLst>
                  <a:ext uri="{FF2B5EF4-FFF2-40B4-BE49-F238E27FC236}">
                    <a16:creationId xmlns:a16="http://schemas.microsoft.com/office/drawing/2014/main" id="{3643941B-EA7F-4549-AACF-FFC7442DB3C8}"/>
                  </a:ext>
                </a:extLst>
              </p:cNvPr>
              <p:cNvCxnSpPr/>
              <p:nvPr/>
            </p:nvCxnSpPr>
            <p:spPr>
              <a:xfrm>
                <a:off x="1576138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연결선: 구부러짐 32">
                <a:extLst>
                  <a:ext uri="{FF2B5EF4-FFF2-40B4-BE49-F238E27FC236}">
                    <a16:creationId xmlns:a16="http://schemas.microsoft.com/office/drawing/2014/main" id="{FBB45362-0C2E-4FAF-82E0-97B6DD21B5F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38565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연결선: 구부러짐 33">
                <a:extLst>
                  <a:ext uri="{FF2B5EF4-FFF2-40B4-BE49-F238E27FC236}">
                    <a16:creationId xmlns:a16="http://schemas.microsoft.com/office/drawing/2014/main" id="{07F7F5D3-E6C5-47E1-8E0F-5C78A1DDC2D4}"/>
                  </a:ext>
                </a:extLst>
              </p:cNvPr>
              <p:cNvCxnSpPr/>
              <p:nvPr/>
            </p:nvCxnSpPr>
            <p:spPr>
              <a:xfrm>
                <a:off x="1896983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연결선: 구부러짐 34">
                <a:extLst>
                  <a:ext uri="{FF2B5EF4-FFF2-40B4-BE49-F238E27FC236}">
                    <a16:creationId xmlns:a16="http://schemas.microsoft.com/office/drawing/2014/main" id="{622702AF-5181-4816-B703-33D059E70EE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059410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연결선: 구부러짐 35">
                <a:extLst>
                  <a:ext uri="{FF2B5EF4-FFF2-40B4-BE49-F238E27FC236}">
                    <a16:creationId xmlns:a16="http://schemas.microsoft.com/office/drawing/2014/main" id="{630F61EE-69FE-483B-B51A-E594986360EC}"/>
                  </a:ext>
                </a:extLst>
              </p:cNvPr>
              <p:cNvCxnSpPr/>
              <p:nvPr/>
            </p:nvCxnSpPr>
            <p:spPr>
              <a:xfrm>
                <a:off x="2221837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연결선: 구부러짐 36">
                <a:extLst>
                  <a:ext uri="{FF2B5EF4-FFF2-40B4-BE49-F238E27FC236}">
                    <a16:creationId xmlns:a16="http://schemas.microsoft.com/office/drawing/2014/main" id="{71C54522-5AC9-4FF3-9782-8493DFA2E68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384264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연결선: 구부러짐 37">
                <a:extLst>
                  <a:ext uri="{FF2B5EF4-FFF2-40B4-BE49-F238E27FC236}">
                    <a16:creationId xmlns:a16="http://schemas.microsoft.com/office/drawing/2014/main" id="{F25C867E-8202-48C0-82E0-CB21A7C370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0699" y="4156911"/>
                <a:ext cx="367831" cy="98302"/>
              </a:xfrm>
              <a:prstGeom prst="curvedConnector3">
                <a:avLst>
                  <a:gd name="adj1" fmla="val 26157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연결선: 구부러짐 28">
              <a:extLst>
                <a:ext uri="{FF2B5EF4-FFF2-40B4-BE49-F238E27FC236}">
                  <a16:creationId xmlns:a16="http://schemas.microsoft.com/office/drawing/2014/main" id="{1C546C49-27A2-4448-A7DB-D83D0C28045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640927" y="4473766"/>
              <a:ext cx="110891" cy="98302"/>
            </a:xfrm>
            <a:prstGeom prst="curvedConnector3">
              <a:avLst>
                <a:gd name="adj1" fmla="val 2637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E7159793-996F-4166-BF4B-2F1F9F940350}"/>
              </a:ext>
            </a:extLst>
          </p:cNvPr>
          <p:cNvGrpSpPr/>
          <p:nvPr/>
        </p:nvGrpSpPr>
        <p:grpSpPr>
          <a:xfrm rot="20700000">
            <a:off x="5854964" y="4118310"/>
            <a:ext cx="789464" cy="156410"/>
            <a:chOff x="1640927" y="4473766"/>
            <a:chExt cx="789464" cy="156410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A89B4D57-3564-4CCE-8F6E-58CE211ECAD6}"/>
                </a:ext>
              </a:extLst>
            </p:cNvPr>
            <p:cNvGrpSpPr/>
            <p:nvPr/>
          </p:nvGrpSpPr>
          <p:grpSpPr>
            <a:xfrm>
              <a:off x="1746594" y="4473766"/>
              <a:ext cx="683797" cy="156410"/>
              <a:chOff x="1257069" y="4156911"/>
              <a:chExt cx="1661461" cy="156410"/>
            </a:xfrm>
          </p:grpSpPr>
          <p:cxnSp>
            <p:nvCxnSpPr>
              <p:cNvPr id="42" name="연결선: 구부러짐 41">
                <a:extLst>
                  <a:ext uri="{FF2B5EF4-FFF2-40B4-BE49-F238E27FC236}">
                    <a16:creationId xmlns:a16="http://schemas.microsoft.com/office/drawing/2014/main" id="{C115928B-B43C-41BF-9620-83265C428739}"/>
                  </a:ext>
                </a:extLst>
              </p:cNvPr>
              <p:cNvCxnSpPr/>
              <p:nvPr/>
            </p:nvCxnSpPr>
            <p:spPr>
              <a:xfrm>
                <a:off x="1257069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연결선: 구부러짐 42">
                <a:extLst>
                  <a:ext uri="{FF2B5EF4-FFF2-40B4-BE49-F238E27FC236}">
                    <a16:creationId xmlns:a16="http://schemas.microsoft.com/office/drawing/2014/main" id="{DDB9CE22-0D37-4EF5-ACFD-7353B8F7E2D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413711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연결선: 구부러짐 43">
                <a:extLst>
                  <a:ext uri="{FF2B5EF4-FFF2-40B4-BE49-F238E27FC236}">
                    <a16:creationId xmlns:a16="http://schemas.microsoft.com/office/drawing/2014/main" id="{FECACA5B-44AB-49B2-B607-DF86012023BA}"/>
                  </a:ext>
                </a:extLst>
              </p:cNvPr>
              <p:cNvCxnSpPr/>
              <p:nvPr/>
            </p:nvCxnSpPr>
            <p:spPr>
              <a:xfrm>
                <a:off x="1576138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연결선: 구부러짐 44">
                <a:extLst>
                  <a:ext uri="{FF2B5EF4-FFF2-40B4-BE49-F238E27FC236}">
                    <a16:creationId xmlns:a16="http://schemas.microsoft.com/office/drawing/2014/main" id="{DFA5CC20-1B4F-4785-8063-0C88C571FBA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38565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연결선: 구부러짐 45">
                <a:extLst>
                  <a:ext uri="{FF2B5EF4-FFF2-40B4-BE49-F238E27FC236}">
                    <a16:creationId xmlns:a16="http://schemas.microsoft.com/office/drawing/2014/main" id="{DBD0C736-5BCA-415F-A369-C40DCA588DBE}"/>
                  </a:ext>
                </a:extLst>
              </p:cNvPr>
              <p:cNvCxnSpPr/>
              <p:nvPr/>
            </p:nvCxnSpPr>
            <p:spPr>
              <a:xfrm>
                <a:off x="1896983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연결선: 구부러짐 46">
                <a:extLst>
                  <a:ext uri="{FF2B5EF4-FFF2-40B4-BE49-F238E27FC236}">
                    <a16:creationId xmlns:a16="http://schemas.microsoft.com/office/drawing/2014/main" id="{5EEDD2B5-7344-4648-AC96-9ED4AD7DF78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059410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연결선: 구부러짐 47">
                <a:extLst>
                  <a:ext uri="{FF2B5EF4-FFF2-40B4-BE49-F238E27FC236}">
                    <a16:creationId xmlns:a16="http://schemas.microsoft.com/office/drawing/2014/main" id="{ED035E9D-4E22-4F69-98EB-906E4294F201}"/>
                  </a:ext>
                </a:extLst>
              </p:cNvPr>
              <p:cNvCxnSpPr/>
              <p:nvPr/>
            </p:nvCxnSpPr>
            <p:spPr>
              <a:xfrm>
                <a:off x="2221837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연결선: 구부러짐 48">
                <a:extLst>
                  <a:ext uri="{FF2B5EF4-FFF2-40B4-BE49-F238E27FC236}">
                    <a16:creationId xmlns:a16="http://schemas.microsoft.com/office/drawing/2014/main" id="{95A979C0-E5DB-455E-BFD2-073663B67EB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384264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연결선: 구부러짐 49">
                <a:extLst>
                  <a:ext uri="{FF2B5EF4-FFF2-40B4-BE49-F238E27FC236}">
                    <a16:creationId xmlns:a16="http://schemas.microsoft.com/office/drawing/2014/main" id="{259B78B1-FED8-4741-9A9A-7D914B7CA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0699" y="4156911"/>
                <a:ext cx="367831" cy="98302"/>
              </a:xfrm>
              <a:prstGeom prst="curvedConnector3">
                <a:avLst>
                  <a:gd name="adj1" fmla="val 26157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연결선: 구부러짐 40">
              <a:extLst>
                <a:ext uri="{FF2B5EF4-FFF2-40B4-BE49-F238E27FC236}">
                  <a16:creationId xmlns:a16="http://schemas.microsoft.com/office/drawing/2014/main" id="{CC01C0CA-86AA-4FAB-80F8-9A4E781CFC6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640927" y="4473766"/>
              <a:ext cx="110891" cy="98302"/>
            </a:xfrm>
            <a:prstGeom prst="curvedConnector3">
              <a:avLst>
                <a:gd name="adj1" fmla="val 2637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4C5441A1-3F94-44CA-BBAF-820E09D40473}"/>
              </a:ext>
            </a:extLst>
          </p:cNvPr>
          <p:cNvGrpSpPr/>
          <p:nvPr/>
        </p:nvGrpSpPr>
        <p:grpSpPr>
          <a:xfrm rot="20700000">
            <a:off x="5637947" y="3915751"/>
            <a:ext cx="789464" cy="156410"/>
            <a:chOff x="1640927" y="4473766"/>
            <a:chExt cx="789464" cy="156410"/>
          </a:xfrm>
        </p:grpSpPr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11AFE4BB-60C6-46DA-8BC9-C80572FF0FA5}"/>
                </a:ext>
              </a:extLst>
            </p:cNvPr>
            <p:cNvGrpSpPr/>
            <p:nvPr/>
          </p:nvGrpSpPr>
          <p:grpSpPr>
            <a:xfrm>
              <a:off x="1746594" y="4473766"/>
              <a:ext cx="683797" cy="156410"/>
              <a:chOff x="1257069" y="4156911"/>
              <a:chExt cx="1661461" cy="156410"/>
            </a:xfrm>
          </p:grpSpPr>
          <p:cxnSp>
            <p:nvCxnSpPr>
              <p:cNvPr id="54" name="연결선: 구부러짐 53">
                <a:extLst>
                  <a:ext uri="{FF2B5EF4-FFF2-40B4-BE49-F238E27FC236}">
                    <a16:creationId xmlns:a16="http://schemas.microsoft.com/office/drawing/2014/main" id="{376E3F96-E866-41F7-8835-46A56C6CA82C}"/>
                  </a:ext>
                </a:extLst>
              </p:cNvPr>
              <p:cNvCxnSpPr/>
              <p:nvPr/>
            </p:nvCxnSpPr>
            <p:spPr>
              <a:xfrm>
                <a:off x="1257069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연결선: 구부러짐 54">
                <a:extLst>
                  <a:ext uri="{FF2B5EF4-FFF2-40B4-BE49-F238E27FC236}">
                    <a16:creationId xmlns:a16="http://schemas.microsoft.com/office/drawing/2014/main" id="{B6E101BE-52A4-44AE-AD26-79C408C46F0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413711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연결선: 구부러짐 55">
                <a:extLst>
                  <a:ext uri="{FF2B5EF4-FFF2-40B4-BE49-F238E27FC236}">
                    <a16:creationId xmlns:a16="http://schemas.microsoft.com/office/drawing/2014/main" id="{63A30E94-E6F6-449D-AE86-0872D2078307}"/>
                  </a:ext>
                </a:extLst>
              </p:cNvPr>
              <p:cNvCxnSpPr/>
              <p:nvPr/>
            </p:nvCxnSpPr>
            <p:spPr>
              <a:xfrm>
                <a:off x="1576138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연결선: 구부러짐 56">
                <a:extLst>
                  <a:ext uri="{FF2B5EF4-FFF2-40B4-BE49-F238E27FC236}">
                    <a16:creationId xmlns:a16="http://schemas.microsoft.com/office/drawing/2014/main" id="{FE272BB5-60B6-459C-96E3-356A3236EC7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38565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연결선: 구부러짐 57">
                <a:extLst>
                  <a:ext uri="{FF2B5EF4-FFF2-40B4-BE49-F238E27FC236}">
                    <a16:creationId xmlns:a16="http://schemas.microsoft.com/office/drawing/2014/main" id="{5E149B71-B040-4739-82C0-09C865B6E587}"/>
                  </a:ext>
                </a:extLst>
              </p:cNvPr>
              <p:cNvCxnSpPr/>
              <p:nvPr/>
            </p:nvCxnSpPr>
            <p:spPr>
              <a:xfrm>
                <a:off x="1896983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연결선: 구부러짐 58">
                <a:extLst>
                  <a:ext uri="{FF2B5EF4-FFF2-40B4-BE49-F238E27FC236}">
                    <a16:creationId xmlns:a16="http://schemas.microsoft.com/office/drawing/2014/main" id="{11878DE3-782E-4EEB-8E07-CDE813266F4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059410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연결선: 구부러짐 59">
                <a:extLst>
                  <a:ext uri="{FF2B5EF4-FFF2-40B4-BE49-F238E27FC236}">
                    <a16:creationId xmlns:a16="http://schemas.microsoft.com/office/drawing/2014/main" id="{5E217922-219C-4601-BA36-C55DA9CF2027}"/>
                  </a:ext>
                </a:extLst>
              </p:cNvPr>
              <p:cNvCxnSpPr/>
              <p:nvPr/>
            </p:nvCxnSpPr>
            <p:spPr>
              <a:xfrm>
                <a:off x="2221837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연결선: 구부러짐 60">
                <a:extLst>
                  <a:ext uri="{FF2B5EF4-FFF2-40B4-BE49-F238E27FC236}">
                    <a16:creationId xmlns:a16="http://schemas.microsoft.com/office/drawing/2014/main" id="{6253BAAE-EB56-48F7-AA2C-38FFE65FA9E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384264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연결선: 구부러짐 61">
                <a:extLst>
                  <a:ext uri="{FF2B5EF4-FFF2-40B4-BE49-F238E27FC236}">
                    <a16:creationId xmlns:a16="http://schemas.microsoft.com/office/drawing/2014/main" id="{7B0120E5-2EE7-4D5E-A472-2D8E1D6184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0699" y="4156911"/>
                <a:ext cx="367831" cy="98302"/>
              </a:xfrm>
              <a:prstGeom prst="curvedConnector3">
                <a:avLst>
                  <a:gd name="adj1" fmla="val 26157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연결선: 구부러짐 52">
              <a:extLst>
                <a:ext uri="{FF2B5EF4-FFF2-40B4-BE49-F238E27FC236}">
                  <a16:creationId xmlns:a16="http://schemas.microsoft.com/office/drawing/2014/main" id="{FD99C1AF-91B3-41E2-9918-4B0584348D5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640927" y="4473766"/>
              <a:ext cx="110891" cy="98302"/>
            </a:xfrm>
            <a:prstGeom prst="curvedConnector3">
              <a:avLst>
                <a:gd name="adj1" fmla="val 2637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AA58ADEF-1252-4B78-B177-72D97958E530}"/>
              </a:ext>
            </a:extLst>
          </p:cNvPr>
          <p:cNvGrpSpPr/>
          <p:nvPr/>
        </p:nvGrpSpPr>
        <p:grpSpPr>
          <a:xfrm rot="20700000">
            <a:off x="5779369" y="3415425"/>
            <a:ext cx="789464" cy="156410"/>
            <a:chOff x="1640927" y="4473766"/>
            <a:chExt cx="789464" cy="156410"/>
          </a:xfrm>
        </p:grpSpPr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42E90F28-CE90-4ACC-B0B0-3C04BE034BDC}"/>
                </a:ext>
              </a:extLst>
            </p:cNvPr>
            <p:cNvGrpSpPr/>
            <p:nvPr/>
          </p:nvGrpSpPr>
          <p:grpSpPr>
            <a:xfrm>
              <a:off x="1746594" y="4473766"/>
              <a:ext cx="683797" cy="156410"/>
              <a:chOff x="1257069" y="4156911"/>
              <a:chExt cx="1661461" cy="156410"/>
            </a:xfrm>
          </p:grpSpPr>
          <p:cxnSp>
            <p:nvCxnSpPr>
              <p:cNvPr id="66" name="연결선: 구부러짐 65">
                <a:extLst>
                  <a:ext uri="{FF2B5EF4-FFF2-40B4-BE49-F238E27FC236}">
                    <a16:creationId xmlns:a16="http://schemas.microsoft.com/office/drawing/2014/main" id="{FE3E1A06-3B19-4E50-82E5-51EA89B72847}"/>
                  </a:ext>
                </a:extLst>
              </p:cNvPr>
              <p:cNvCxnSpPr/>
              <p:nvPr/>
            </p:nvCxnSpPr>
            <p:spPr>
              <a:xfrm>
                <a:off x="1257069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연결선: 구부러짐 66">
                <a:extLst>
                  <a:ext uri="{FF2B5EF4-FFF2-40B4-BE49-F238E27FC236}">
                    <a16:creationId xmlns:a16="http://schemas.microsoft.com/office/drawing/2014/main" id="{93913F32-AB08-48A6-96CF-D0531E832AD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413711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연결선: 구부러짐 67">
                <a:extLst>
                  <a:ext uri="{FF2B5EF4-FFF2-40B4-BE49-F238E27FC236}">
                    <a16:creationId xmlns:a16="http://schemas.microsoft.com/office/drawing/2014/main" id="{42177F24-B935-4718-98AE-2CF97D6F5F1D}"/>
                  </a:ext>
                </a:extLst>
              </p:cNvPr>
              <p:cNvCxnSpPr/>
              <p:nvPr/>
            </p:nvCxnSpPr>
            <p:spPr>
              <a:xfrm>
                <a:off x="1576138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연결선: 구부러짐 68">
                <a:extLst>
                  <a:ext uri="{FF2B5EF4-FFF2-40B4-BE49-F238E27FC236}">
                    <a16:creationId xmlns:a16="http://schemas.microsoft.com/office/drawing/2014/main" id="{6241621F-90FC-4A42-A0FC-23510D6211B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38565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연결선: 구부러짐 69">
                <a:extLst>
                  <a:ext uri="{FF2B5EF4-FFF2-40B4-BE49-F238E27FC236}">
                    <a16:creationId xmlns:a16="http://schemas.microsoft.com/office/drawing/2014/main" id="{769FA6FE-E79F-4835-910F-F9AC047ED220}"/>
                  </a:ext>
                </a:extLst>
              </p:cNvPr>
              <p:cNvCxnSpPr/>
              <p:nvPr/>
            </p:nvCxnSpPr>
            <p:spPr>
              <a:xfrm>
                <a:off x="1896983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연결선: 구부러짐 70">
                <a:extLst>
                  <a:ext uri="{FF2B5EF4-FFF2-40B4-BE49-F238E27FC236}">
                    <a16:creationId xmlns:a16="http://schemas.microsoft.com/office/drawing/2014/main" id="{A2EED2E8-64D9-4065-B165-36B485B3266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059410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연결선: 구부러짐 71">
                <a:extLst>
                  <a:ext uri="{FF2B5EF4-FFF2-40B4-BE49-F238E27FC236}">
                    <a16:creationId xmlns:a16="http://schemas.microsoft.com/office/drawing/2014/main" id="{791735A4-1236-45D0-9151-2A122AE8BCA8}"/>
                  </a:ext>
                </a:extLst>
              </p:cNvPr>
              <p:cNvCxnSpPr/>
              <p:nvPr/>
            </p:nvCxnSpPr>
            <p:spPr>
              <a:xfrm>
                <a:off x="2221837" y="4156911"/>
                <a:ext cx="162427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연결선: 구부러짐 72">
                <a:extLst>
                  <a:ext uri="{FF2B5EF4-FFF2-40B4-BE49-F238E27FC236}">
                    <a16:creationId xmlns:a16="http://schemas.microsoft.com/office/drawing/2014/main" id="{17ACA18E-4CDC-406F-861D-FBDAB94895D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384264" y="4156911"/>
                <a:ext cx="166436" cy="156410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연결선: 구부러짐 73">
                <a:extLst>
                  <a:ext uri="{FF2B5EF4-FFF2-40B4-BE49-F238E27FC236}">
                    <a16:creationId xmlns:a16="http://schemas.microsoft.com/office/drawing/2014/main" id="{98040FCE-DFB3-4546-A0FA-2E89FC950C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0699" y="4156911"/>
                <a:ext cx="367831" cy="98302"/>
              </a:xfrm>
              <a:prstGeom prst="curvedConnector3">
                <a:avLst>
                  <a:gd name="adj1" fmla="val 26157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연결선: 구부러짐 64">
              <a:extLst>
                <a:ext uri="{FF2B5EF4-FFF2-40B4-BE49-F238E27FC236}">
                  <a16:creationId xmlns:a16="http://schemas.microsoft.com/office/drawing/2014/main" id="{6BC34708-2C64-4F11-AF48-39D5B6A0E39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640927" y="4473766"/>
              <a:ext cx="110891" cy="98302"/>
            </a:xfrm>
            <a:prstGeom prst="curvedConnector3">
              <a:avLst>
                <a:gd name="adj1" fmla="val 2637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타원 74">
            <a:extLst>
              <a:ext uri="{FF2B5EF4-FFF2-40B4-BE49-F238E27FC236}">
                <a16:creationId xmlns:a16="http://schemas.microsoft.com/office/drawing/2014/main" id="{C51DAE6F-F090-42F1-B54A-4AC2320694BA}"/>
              </a:ext>
            </a:extLst>
          </p:cNvPr>
          <p:cNvSpPr/>
          <p:nvPr/>
        </p:nvSpPr>
        <p:spPr>
          <a:xfrm>
            <a:off x="6703211" y="3074787"/>
            <a:ext cx="174454" cy="17445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-</a:t>
            </a:r>
            <a:endParaRPr lang="ko-KR" altLang="en-US" dirty="0"/>
          </a:p>
        </p:txBody>
      </p:sp>
      <p:cxnSp>
        <p:nvCxnSpPr>
          <p:cNvPr id="76" name="직선 화살표 연결선 140">
            <a:extLst>
              <a:ext uri="{FF2B5EF4-FFF2-40B4-BE49-F238E27FC236}">
                <a16:creationId xmlns:a16="http://schemas.microsoft.com/office/drawing/2014/main" id="{5F33E9B6-95D0-49D5-A98F-E312FCE2AAEB}"/>
              </a:ext>
            </a:extLst>
          </p:cNvPr>
          <p:cNvCxnSpPr>
            <a:cxnSpLocks/>
          </p:cNvCxnSpPr>
          <p:nvPr/>
        </p:nvCxnSpPr>
        <p:spPr>
          <a:xfrm rot="5400000">
            <a:off x="6425248" y="4532934"/>
            <a:ext cx="566931" cy="150319"/>
          </a:xfrm>
          <a:prstGeom prst="curvedConnector3">
            <a:avLst>
              <a:gd name="adj1" fmla="val -1112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140">
            <a:extLst>
              <a:ext uri="{FF2B5EF4-FFF2-40B4-BE49-F238E27FC236}">
                <a16:creationId xmlns:a16="http://schemas.microsoft.com/office/drawing/2014/main" id="{DDDB7200-2AD7-4C70-BFB9-3056AA46C92D}"/>
              </a:ext>
            </a:extLst>
          </p:cNvPr>
          <p:cNvCxnSpPr>
            <a:cxnSpLocks/>
          </p:cNvCxnSpPr>
          <p:nvPr/>
        </p:nvCxnSpPr>
        <p:spPr>
          <a:xfrm rot="16200000" flipH="1">
            <a:off x="6695716" y="4248138"/>
            <a:ext cx="969510" cy="224467"/>
          </a:xfrm>
          <a:prstGeom prst="curvedConnector3">
            <a:avLst>
              <a:gd name="adj1" fmla="val 966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34142034-C43C-4EA8-83E7-EEE4528ED003}"/>
              </a:ext>
            </a:extLst>
          </p:cNvPr>
          <p:cNvCxnSpPr>
            <a:cxnSpLocks/>
          </p:cNvCxnSpPr>
          <p:nvPr/>
        </p:nvCxnSpPr>
        <p:spPr>
          <a:xfrm>
            <a:off x="8604081" y="2935265"/>
            <a:ext cx="0" cy="17847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888AC31-436D-421B-95E6-6F7A7298E585}"/>
              </a:ext>
            </a:extLst>
          </p:cNvPr>
          <p:cNvSpPr txBox="1"/>
          <p:nvPr/>
        </p:nvSpPr>
        <p:spPr>
          <a:xfrm>
            <a:off x="7466901" y="2596711"/>
            <a:ext cx="1437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</a:rPr>
              <a:t>Photo-electron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6C870A6-7CFB-41DB-9CD6-BD542958D895}"/>
              </a:ext>
            </a:extLst>
          </p:cNvPr>
          <p:cNvSpPr txBox="1"/>
          <p:nvPr/>
        </p:nvSpPr>
        <p:spPr>
          <a:xfrm>
            <a:off x="5623742" y="4415413"/>
            <a:ext cx="1008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</a:rPr>
              <a:t>Photo-ion</a:t>
            </a:r>
            <a:endParaRPr lang="ko-KR" altLang="en-US" sz="1600" dirty="0">
              <a:solidFill>
                <a:schemeClr val="accent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D717479-9E92-4D74-9F34-F8D3CE08F159}"/>
              </a:ext>
            </a:extLst>
          </p:cNvPr>
          <p:cNvSpPr txBox="1"/>
          <p:nvPr/>
        </p:nvSpPr>
        <p:spPr>
          <a:xfrm>
            <a:off x="5666336" y="3053634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X-ray</a:t>
            </a:r>
            <a:endParaRPr lang="ko-KR" altLang="en-US" sz="16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2C4FE64-69F5-43A9-8263-32854EB34716}"/>
              </a:ext>
            </a:extLst>
          </p:cNvPr>
          <p:cNvSpPr txBox="1"/>
          <p:nvPr/>
        </p:nvSpPr>
        <p:spPr>
          <a:xfrm>
            <a:off x="7548158" y="3129893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6"/>
                </a:solidFill>
              </a:rPr>
              <a:t>Gas</a:t>
            </a:r>
            <a:endParaRPr lang="ko-KR" altLang="en-US" sz="1600" dirty="0">
              <a:solidFill>
                <a:schemeClr val="accent6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9B4A28-7666-4A40-9085-5B05A6E49F63}"/>
              </a:ext>
            </a:extLst>
          </p:cNvPr>
          <p:cNvSpPr txBox="1"/>
          <p:nvPr/>
        </p:nvSpPr>
        <p:spPr>
          <a:xfrm>
            <a:off x="7912011" y="442153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E field</a:t>
            </a:r>
            <a:endParaRPr lang="ko-KR" altLang="en-US" sz="1600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DFF4623-6AF9-4382-92D6-6C64C156AA51}"/>
              </a:ext>
            </a:extLst>
          </p:cNvPr>
          <p:cNvSpPr txBox="1"/>
          <p:nvPr/>
        </p:nvSpPr>
        <p:spPr>
          <a:xfrm>
            <a:off x="6935235" y="5929297"/>
            <a:ext cx="1696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Readout (Camera)</a:t>
            </a:r>
            <a:endParaRPr lang="ko-KR" altLang="en-US" sz="1600" dirty="0"/>
          </a:p>
        </p:txBody>
      </p:sp>
      <p:sp>
        <p:nvSpPr>
          <p:cNvPr id="90" name="화살표: 아래쪽 89">
            <a:extLst>
              <a:ext uri="{FF2B5EF4-FFF2-40B4-BE49-F238E27FC236}">
                <a16:creationId xmlns:a16="http://schemas.microsoft.com/office/drawing/2014/main" id="{E0FEDCC6-72B8-4496-AD7B-2AB76D820188}"/>
              </a:ext>
            </a:extLst>
          </p:cNvPr>
          <p:cNvSpPr/>
          <p:nvPr/>
        </p:nvSpPr>
        <p:spPr>
          <a:xfrm rot="10800000">
            <a:off x="6680315" y="5798397"/>
            <a:ext cx="292040" cy="483647"/>
          </a:xfrm>
          <a:prstGeom prst="down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정육면체 3">
            <a:extLst>
              <a:ext uri="{FF2B5EF4-FFF2-40B4-BE49-F238E27FC236}">
                <a16:creationId xmlns:a16="http://schemas.microsoft.com/office/drawing/2014/main" id="{F13CBB6D-FE83-4167-BC29-0810F418414B}"/>
              </a:ext>
            </a:extLst>
          </p:cNvPr>
          <p:cNvSpPr/>
          <p:nvPr/>
        </p:nvSpPr>
        <p:spPr>
          <a:xfrm>
            <a:off x="5387245" y="4878340"/>
            <a:ext cx="3351099" cy="691708"/>
          </a:xfrm>
          <a:prstGeom prst="cube">
            <a:avLst>
              <a:gd name="adj" fmla="val 81504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/>
          </a:p>
          <a:p>
            <a:pPr algn="ctr"/>
            <a:endParaRPr lang="ko-KR" altLang="en-US" dirty="0"/>
          </a:p>
        </p:txBody>
      </p:sp>
      <p:sp>
        <p:nvSpPr>
          <p:cNvPr id="91" name="정육면체 90">
            <a:extLst>
              <a:ext uri="{FF2B5EF4-FFF2-40B4-BE49-F238E27FC236}">
                <a16:creationId xmlns:a16="http://schemas.microsoft.com/office/drawing/2014/main" id="{C3FA5222-C00E-4EBE-A29C-9BD000F1F3DA}"/>
              </a:ext>
            </a:extLst>
          </p:cNvPr>
          <p:cNvSpPr/>
          <p:nvPr/>
        </p:nvSpPr>
        <p:spPr>
          <a:xfrm>
            <a:off x="5579129" y="1756420"/>
            <a:ext cx="3351099" cy="691708"/>
          </a:xfrm>
          <a:prstGeom prst="cube">
            <a:avLst>
              <a:gd name="adj" fmla="val 81504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92" name="직선 화살표 연결선 140">
            <a:extLst>
              <a:ext uri="{FF2B5EF4-FFF2-40B4-BE49-F238E27FC236}">
                <a16:creationId xmlns:a16="http://schemas.microsoft.com/office/drawing/2014/main" id="{D422265B-3209-448B-99B3-5771301850F6}"/>
              </a:ext>
            </a:extLst>
          </p:cNvPr>
          <p:cNvCxnSpPr>
            <a:cxnSpLocks/>
            <a:stCxn id="75" idx="2"/>
          </p:cNvCxnSpPr>
          <p:nvPr/>
        </p:nvCxnSpPr>
        <p:spPr>
          <a:xfrm rot="10800000">
            <a:off x="6426439" y="2518864"/>
            <a:ext cx="276772" cy="643150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화살표 연결선 140">
            <a:extLst>
              <a:ext uri="{FF2B5EF4-FFF2-40B4-BE49-F238E27FC236}">
                <a16:creationId xmlns:a16="http://schemas.microsoft.com/office/drawing/2014/main" id="{6E670E72-665D-4F5C-A2D6-5CFAF1C1F497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7175119" y="2562107"/>
            <a:ext cx="268040" cy="77511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A6FAA918-427D-4D25-B733-94DCAA00B2F0}"/>
              </a:ext>
            </a:extLst>
          </p:cNvPr>
          <p:cNvSpPr/>
          <p:nvPr/>
        </p:nvSpPr>
        <p:spPr>
          <a:xfrm>
            <a:off x="6377863" y="1869580"/>
            <a:ext cx="1715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 err="1">
                <a:solidFill>
                  <a:schemeClr val="bg1"/>
                </a:solidFill>
              </a:rPr>
              <a:t>Repeller</a:t>
            </a:r>
            <a:r>
              <a:rPr lang="en-US" altLang="ko-KR" sz="1600" dirty="0">
                <a:solidFill>
                  <a:schemeClr val="bg1"/>
                </a:solidFill>
              </a:rPr>
              <a:t> electrode</a:t>
            </a:r>
          </a:p>
        </p:txBody>
      </p: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862B108B-FA61-49C5-9F1C-501A7B7BE236}"/>
              </a:ext>
            </a:extLst>
          </p:cNvPr>
          <p:cNvSpPr/>
          <p:nvPr/>
        </p:nvSpPr>
        <p:spPr>
          <a:xfrm>
            <a:off x="5476760" y="5155605"/>
            <a:ext cx="574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</a:rPr>
              <a:t>MCP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99" name="타원 98">
            <a:extLst>
              <a:ext uri="{FF2B5EF4-FFF2-40B4-BE49-F238E27FC236}">
                <a16:creationId xmlns:a16="http://schemas.microsoft.com/office/drawing/2014/main" id="{5261F205-E878-44B2-9298-240AD5E62BA3}"/>
              </a:ext>
            </a:extLst>
          </p:cNvPr>
          <p:cNvSpPr/>
          <p:nvPr/>
        </p:nvSpPr>
        <p:spPr>
          <a:xfrm rot="21041399">
            <a:off x="6573039" y="4952200"/>
            <a:ext cx="700815" cy="42185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B9476DE-76CB-44CF-A01C-160F1D45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57339244-1D10-4AF1-9F66-F3AC60337F4A}"/>
              </a:ext>
            </a:extLst>
          </p:cNvPr>
          <p:cNvSpPr/>
          <p:nvPr/>
        </p:nvSpPr>
        <p:spPr>
          <a:xfrm>
            <a:off x="0" y="6440848"/>
            <a:ext cx="56124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</a:rPr>
              <a:t>*J. </a:t>
            </a:r>
            <a:r>
              <a:rPr lang="en-US" altLang="ko-KR" sz="1050" dirty="0" err="1">
                <a:solidFill>
                  <a:schemeClr val="bg1"/>
                </a:solidFill>
              </a:rPr>
              <a:t>Krider</a:t>
            </a:r>
            <a:r>
              <a:rPr lang="en-US" altLang="ko-KR" sz="1050" dirty="0">
                <a:solidFill>
                  <a:schemeClr val="bg1"/>
                </a:solidFill>
              </a:rPr>
              <a:t>, Nuclear Instruments and Methods in Physics Research Section A 278.3 (1989): 660-663.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964095-EA8B-F93E-E3B1-692342F984C4}"/>
              </a:ext>
            </a:extLst>
          </p:cNvPr>
          <p:cNvSpPr txBox="1"/>
          <p:nvPr/>
        </p:nvSpPr>
        <p:spPr>
          <a:xfrm>
            <a:off x="5597524" y="5514101"/>
            <a:ext cx="844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S</a:t>
            </a:r>
            <a:r>
              <a:rPr lang="en-US" altLang="ko-KR" sz="1800" dirty="0"/>
              <a:t>creen</a:t>
            </a:r>
            <a:endParaRPr lang="ko-KR" altLang="en-US" dirty="0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1B0FF936-5862-CEDB-B487-D61E15E36937}"/>
              </a:ext>
            </a:extLst>
          </p:cNvPr>
          <p:cNvSpPr/>
          <p:nvPr/>
        </p:nvSpPr>
        <p:spPr>
          <a:xfrm>
            <a:off x="6578450" y="3303292"/>
            <a:ext cx="266743" cy="26674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사각형: 둥근 대각선 방향 모서리 31">
            <a:extLst>
              <a:ext uri="{FF2B5EF4-FFF2-40B4-BE49-F238E27FC236}">
                <a16:creationId xmlns:a16="http://schemas.microsoft.com/office/drawing/2014/main" id="{7368D667-35FD-512E-25B9-C0C2AE009870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사각형: 둥근 대각선 방향 모서리 31">
            <a:extLst>
              <a:ext uri="{FF2B5EF4-FFF2-40B4-BE49-F238E27FC236}">
                <a16:creationId xmlns:a16="http://schemas.microsoft.com/office/drawing/2014/main" id="{FBBB3DE6-7410-FC73-ED96-187324703110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3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그림 43">
            <a:extLst>
              <a:ext uri="{FF2B5EF4-FFF2-40B4-BE49-F238E27FC236}">
                <a16:creationId xmlns:a16="http://schemas.microsoft.com/office/drawing/2014/main" id="{BE1907DB-9BD1-4325-AD27-5CFAD7420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13"/>
          <a:stretch/>
        </p:blipFill>
        <p:spPr>
          <a:xfrm>
            <a:off x="6549469" y="4994966"/>
            <a:ext cx="2479844" cy="1181042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24BA1E2-ACA8-4381-B6DB-2F84C8835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Ionization</a:t>
            </a:r>
            <a:r>
              <a:rPr lang="ko-KR" altLang="en-US" dirty="0"/>
              <a:t> </a:t>
            </a:r>
            <a:r>
              <a:rPr lang="en-US" altLang="ko-KR" dirty="0"/>
              <a:t>Profile</a:t>
            </a:r>
            <a:r>
              <a:rPr lang="ko-KR" altLang="en-US" dirty="0"/>
              <a:t> </a:t>
            </a:r>
            <a:r>
              <a:rPr lang="en-US" altLang="ko-KR" dirty="0"/>
              <a:t>Monitor (2/2)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8643F7-F6A5-43AC-BE6B-B66F46170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65" y="1151124"/>
            <a:ext cx="8333919" cy="28231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Ion hits MCP channel wall and generates secondary electrons.</a:t>
            </a: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Electrons are again accelerated by the potential gradient and continue to multiply until they exit the channel.</a:t>
            </a: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Output electrons signal amplified more than 10</a:t>
            </a:r>
            <a:r>
              <a:rPr lang="en-US" altLang="ko-KR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times in MCP are converted into a visible light on the phosphor screen.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13119-1258-4B74-A423-5F29850C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6C8775C3-FD7B-475B-B5B6-2A4BDD3F8321}"/>
              </a:ext>
            </a:extLst>
          </p:cNvPr>
          <p:cNvSpPr/>
          <p:nvPr/>
        </p:nvSpPr>
        <p:spPr>
          <a:xfrm>
            <a:off x="4784576" y="4233344"/>
            <a:ext cx="1405895" cy="10125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B974C49E-BF1D-49BF-84BB-BB3CED1A7BEF}"/>
              </a:ext>
            </a:extLst>
          </p:cNvPr>
          <p:cNvSpPr/>
          <p:nvPr/>
        </p:nvSpPr>
        <p:spPr>
          <a:xfrm>
            <a:off x="139530" y="4463996"/>
            <a:ext cx="1837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/>
              <a:t>Micro</a:t>
            </a:r>
            <a:r>
              <a:rPr lang="ko-KR" altLang="en-US" sz="1600" dirty="0"/>
              <a:t> </a:t>
            </a:r>
            <a:r>
              <a:rPr lang="en-US" altLang="ko-KR" sz="1600" dirty="0"/>
              <a:t>channel plate</a:t>
            </a:r>
          </a:p>
        </p:txBody>
      </p: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862B108B-FA61-49C5-9F1C-501A7B7BE236}"/>
              </a:ext>
            </a:extLst>
          </p:cNvPr>
          <p:cNvSpPr/>
          <p:nvPr/>
        </p:nvSpPr>
        <p:spPr>
          <a:xfrm>
            <a:off x="456806" y="4950852"/>
            <a:ext cx="15781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Phosphor screen</a:t>
            </a:r>
            <a:endParaRPr lang="ko-KR" altLang="en-US" sz="1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303C78B-213F-457D-A156-99F02666C6EC}"/>
              </a:ext>
            </a:extLst>
          </p:cNvPr>
          <p:cNvSpPr txBox="1"/>
          <p:nvPr/>
        </p:nvSpPr>
        <p:spPr>
          <a:xfrm>
            <a:off x="1273805" y="5868636"/>
            <a:ext cx="1696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Readout (Camera)</a:t>
            </a:r>
            <a:endParaRPr lang="ko-KR" altLang="en-US" sz="1600" dirty="0"/>
          </a:p>
        </p:txBody>
      </p:sp>
      <p:sp>
        <p:nvSpPr>
          <p:cNvPr id="110" name="타원 109">
            <a:extLst>
              <a:ext uri="{FF2B5EF4-FFF2-40B4-BE49-F238E27FC236}">
                <a16:creationId xmlns:a16="http://schemas.microsoft.com/office/drawing/2014/main" id="{23ADB5D0-1025-4B66-9795-2D90CB98BB78}"/>
              </a:ext>
            </a:extLst>
          </p:cNvPr>
          <p:cNvSpPr/>
          <p:nvPr/>
        </p:nvSpPr>
        <p:spPr>
          <a:xfrm>
            <a:off x="3166962" y="3832919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113" name="타원 112">
            <a:extLst>
              <a:ext uri="{FF2B5EF4-FFF2-40B4-BE49-F238E27FC236}">
                <a16:creationId xmlns:a16="http://schemas.microsoft.com/office/drawing/2014/main" id="{F16FBD4C-7A52-4AE2-8279-53C6107F3C8A}"/>
              </a:ext>
            </a:extLst>
          </p:cNvPr>
          <p:cNvSpPr/>
          <p:nvPr/>
        </p:nvSpPr>
        <p:spPr>
          <a:xfrm>
            <a:off x="3427771" y="3928803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114" name="타원 113">
            <a:extLst>
              <a:ext uri="{FF2B5EF4-FFF2-40B4-BE49-F238E27FC236}">
                <a16:creationId xmlns:a16="http://schemas.microsoft.com/office/drawing/2014/main" id="{549ABD7E-73BF-4FEC-8E7A-A49EC2894766}"/>
              </a:ext>
            </a:extLst>
          </p:cNvPr>
          <p:cNvSpPr/>
          <p:nvPr/>
        </p:nvSpPr>
        <p:spPr>
          <a:xfrm>
            <a:off x="3141534" y="4031859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118" name="타원 117">
            <a:extLst>
              <a:ext uri="{FF2B5EF4-FFF2-40B4-BE49-F238E27FC236}">
                <a16:creationId xmlns:a16="http://schemas.microsoft.com/office/drawing/2014/main" id="{A04FB412-AB83-43C6-BBFD-718C9A879C72}"/>
              </a:ext>
            </a:extLst>
          </p:cNvPr>
          <p:cNvSpPr/>
          <p:nvPr/>
        </p:nvSpPr>
        <p:spPr>
          <a:xfrm>
            <a:off x="3268277" y="3928803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123" name="타원 122">
            <a:extLst>
              <a:ext uri="{FF2B5EF4-FFF2-40B4-BE49-F238E27FC236}">
                <a16:creationId xmlns:a16="http://schemas.microsoft.com/office/drawing/2014/main" id="{4C6D2426-2F21-4EDF-8F74-CE771C7A05FD}"/>
              </a:ext>
            </a:extLst>
          </p:cNvPr>
          <p:cNvSpPr/>
          <p:nvPr/>
        </p:nvSpPr>
        <p:spPr>
          <a:xfrm>
            <a:off x="3064254" y="3926716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125" name="타원 124">
            <a:extLst>
              <a:ext uri="{FF2B5EF4-FFF2-40B4-BE49-F238E27FC236}">
                <a16:creationId xmlns:a16="http://schemas.microsoft.com/office/drawing/2014/main" id="{51D289BB-2E84-42AC-875F-891FD64565C3}"/>
              </a:ext>
            </a:extLst>
          </p:cNvPr>
          <p:cNvSpPr/>
          <p:nvPr/>
        </p:nvSpPr>
        <p:spPr>
          <a:xfrm>
            <a:off x="3405189" y="4233345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126" name="타원 125">
            <a:extLst>
              <a:ext uri="{FF2B5EF4-FFF2-40B4-BE49-F238E27FC236}">
                <a16:creationId xmlns:a16="http://schemas.microsoft.com/office/drawing/2014/main" id="{E0D8FEB9-609B-453D-92BA-3CC5BA6ED463}"/>
              </a:ext>
            </a:extLst>
          </p:cNvPr>
          <p:cNvSpPr/>
          <p:nvPr/>
        </p:nvSpPr>
        <p:spPr>
          <a:xfrm>
            <a:off x="3040219" y="4280397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128" name="타원 127">
            <a:extLst>
              <a:ext uri="{FF2B5EF4-FFF2-40B4-BE49-F238E27FC236}">
                <a16:creationId xmlns:a16="http://schemas.microsoft.com/office/drawing/2014/main" id="{95BC7F9E-1F17-46A8-8644-DF0B872BCF39}"/>
              </a:ext>
            </a:extLst>
          </p:cNvPr>
          <p:cNvSpPr/>
          <p:nvPr/>
        </p:nvSpPr>
        <p:spPr>
          <a:xfrm>
            <a:off x="2923860" y="3992958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131" name="타원 130">
            <a:extLst>
              <a:ext uri="{FF2B5EF4-FFF2-40B4-BE49-F238E27FC236}">
                <a16:creationId xmlns:a16="http://schemas.microsoft.com/office/drawing/2014/main" id="{0978263E-DF55-4D2C-97CE-85EBD1B69959}"/>
              </a:ext>
            </a:extLst>
          </p:cNvPr>
          <p:cNvSpPr/>
          <p:nvPr/>
        </p:nvSpPr>
        <p:spPr>
          <a:xfrm>
            <a:off x="3570729" y="4116985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132" name="타원 131">
            <a:extLst>
              <a:ext uri="{FF2B5EF4-FFF2-40B4-BE49-F238E27FC236}">
                <a16:creationId xmlns:a16="http://schemas.microsoft.com/office/drawing/2014/main" id="{8757C418-9766-45AE-BEB7-C32B7A173B23}"/>
              </a:ext>
            </a:extLst>
          </p:cNvPr>
          <p:cNvSpPr/>
          <p:nvPr/>
        </p:nvSpPr>
        <p:spPr>
          <a:xfrm>
            <a:off x="2839562" y="4195942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4911D026-41F1-4934-88E2-6F2FC81C6B98}"/>
              </a:ext>
            </a:extLst>
          </p:cNvPr>
          <p:cNvSpPr/>
          <p:nvPr/>
        </p:nvSpPr>
        <p:spPr>
          <a:xfrm>
            <a:off x="2095349" y="4452324"/>
            <a:ext cx="2279650" cy="1915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6" name="평행 사변형 135">
            <a:extLst>
              <a:ext uri="{FF2B5EF4-FFF2-40B4-BE49-F238E27FC236}">
                <a16:creationId xmlns:a16="http://schemas.microsoft.com/office/drawing/2014/main" id="{0C055A5A-4D28-4314-B902-CE6D74FE5EF5}"/>
              </a:ext>
            </a:extLst>
          </p:cNvPr>
          <p:cNvSpPr/>
          <p:nvPr/>
        </p:nvSpPr>
        <p:spPr>
          <a:xfrm>
            <a:off x="2283389" y="4452324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" name="평행 사변형 136">
            <a:extLst>
              <a:ext uri="{FF2B5EF4-FFF2-40B4-BE49-F238E27FC236}">
                <a16:creationId xmlns:a16="http://schemas.microsoft.com/office/drawing/2014/main" id="{FB08496C-5F4A-4737-BA6F-D9624B29BFE2}"/>
              </a:ext>
            </a:extLst>
          </p:cNvPr>
          <p:cNvSpPr/>
          <p:nvPr/>
        </p:nvSpPr>
        <p:spPr>
          <a:xfrm>
            <a:off x="2479440" y="4452324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평행 사변형 137">
            <a:extLst>
              <a:ext uri="{FF2B5EF4-FFF2-40B4-BE49-F238E27FC236}">
                <a16:creationId xmlns:a16="http://schemas.microsoft.com/office/drawing/2014/main" id="{5032E5CA-C213-4215-93C5-CAB9D17393A6}"/>
              </a:ext>
            </a:extLst>
          </p:cNvPr>
          <p:cNvSpPr/>
          <p:nvPr/>
        </p:nvSpPr>
        <p:spPr>
          <a:xfrm>
            <a:off x="2671784" y="4452324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평행 사변형 138">
            <a:extLst>
              <a:ext uri="{FF2B5EF4-FFF2-40B4-BE49-F238E27FC236}">
                <a16:creationId xmlns:a16="http://schemas.microsoft.com/office/drawing/2014/main" id="{CC9C438D-F603-4840-B258-EA0D7224DCB5}"/>
              </a:ext>
            </a:extLst>
          </p:cNvPr>
          <p:cNvSpPr/>
          <p:nvPr/>
        </p:nvSpPr>
        <p:spPr>
          <a:xfrm>
            <a:off x="2867835" y="4452324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0" name="평행 사변형 139">
            <a:extLst>
              <a:ext uri="{FF2B5EF4-FFF2-40B4-BE49-F238E27FC236}">
                <a16:creationId xmlns:a16="http://schemas.microsoft.com/office/drawing/2014/main" id="{7E54920A-36A1-4C77-9AC6-0BAF59525280}"/>
              </a:ext>
            </a:extLst>
          </p:cNvPr>
          <p:cNvSpPr/>
          <p:nvPr/>
        </p:nvSpPr>
        <p:spPr>
          <a:xfrm>
            <a:off x="3060001" y="4452324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평행 사변형 140">
            <a:extLst>
              <a:ext uri="{FF2B5EF4-FFF2-40B4-BE49-F238E27FC236}">
                <a16:creationId xmlns:a16="http://schemas.microsoft.com/office/drawing/2014/main" id="{5AC45AB6-37C4-466A-A34E-18DCC5625378}"/>
              </a:ext>
            </a:extLst>
          </p:cNvPr>
          <p:cNvSpPr/>
          <p:nvPr/>
        </p:nvSpPr>
        <p:spPr>
          <a:xfrm>
            <a:off x="3256052" y="4452324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2" name="평행 사변형 141">
            <a:extLst>
              <a:ext uri="{FF2B5EF4-FFF2-40B4-BE49-F238E27FC236}">
                <a16:creationId xmlns:a16="http://schemas.microsoft.com/office/drawing/2014/main" id="{F9293D2A-C763-4701-83D0-F42091FD204D}"/>
              </a:ext>
            </a:extLst>
          </p:cNvPr>
          <p:cNvSpPr/>
          <p:nvPr/>
        </p:nvSpPr>
        <p:spPr>
          <a:xfrm>
            <a:off x="3448396" y="4452324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" name="평행 사변형 142">
            <a:extLst>
              <a:ext uri="{FF2B5EF4-FFF2-40B4-BE49-F238E27FC236}">
                <a16:creationId xmlns:a16="http://schemas.microsoft.com/office/drawing/2014/main" id="{36970301-13E4-4C58-AE60-9F02DC04E879}"/>
              </a:ext>
            </a:extLst>
          </p:cNvPr>
          <p:cNvSpPr/>
          <p:nvPr/>
        </p:nvSpPr>
        <p:spPr>
          <a:xfrm>
            <a:off x="3644447" y="4452324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평행 사변형 143">
            <a:extLst>
              <a:ext uri="{FF2B5EF4-FFF2-40B4-BE49-F238E27FC236}">
                <a16:creationId xmlns:a16="http://schemas.microsoft.com/office/drawing/2014/main" id="{D59B84AB-0BA8-4645-BCE9-E35D34D43102}"/>
              </a:ext>
            </a:extLst>
          </p:cNvPr>
          <p:cNvSpPr/>
          <p:nvPr/>
        </p:nvSpPr>
        <p:spPr>
          <a:xfrm>
            <a:off x="3829501" y="4452324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" name="평행 사변형 144">
            <a:extLst>
              <a:ext uri="{FF2B5EF4-FFF2-40B4-BE49-F238E27FC236}">
                <a16:creationId xmlns:a16="http://schemas.microsoft.com/office/drawing/2014/main" id="{47BC7C71-DE8A-4FD9-9C14-74EAEC138377}"/>
              </a:ext>
            </a:extLst>
          </p:cNvPr>
          <p:cNvSpPr/>
          <p:nvPr/>
        </p:nvSpPr>
        <p:spPr>
          <a:xfrm>
            <a:off x="4025552" y="4452324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345003E5-D86F-4D77-9F8A-C0D57FB6A0D1}"/>
              </a:ext>
            </a:extLst>
          </p:cNvPr>
          <p:cNvSpPr/>
          <p:nvPr/>
        </p:nvSpPr>
        <p:spPr>
          <a:xfrm flipH="1">
            <a:off x="2095349" y="4680356"/>
            <a:ext cx="2279650" cy="1915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3" name="평행 사변형 162">
            <a:extLst>
              <a:ext uri="{FF2B5EF4-FFF2-40B4-BE49-F238E27FC236}">
                <a16:creationId xmlns:a16="http://schemas.microsoft.com/office/drawing/2014/main" id="{1145D80A-D593-40B2-A6F4-7CD5076EA573}"/>
              </a:ext>
            </a:extLst>
          </p:cNvPr>
          <p:cNvSpPr/>
          <p:nvPr/>
        </p:nvSpPr>
        <p:spPr>
          <a:xfrm flipH="1">
            <a:off x="4027982" y="4680356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4" name="평행 사변형 163">
            <a:extLst>
              <a:ext uri="{FF2B5EF4-FFF2-40B4-BE49-F238E27FC236}">
                <a16:creationId xmlns:a16="http://schemas.microsoft.com/office/drawing/2014/main" id="{1C543E4F-AA50-4C65-88FD-1A4BC7548DCC}"/>
              </a:ext>
            </a:extLst>
          </p:cNvPr>
          <p:cNvSpPr/>
          <p:nvPr/>
        </p:nvSpPr>
        <p:spPr>
          <a:xfrm flipH="1">
            <a:off x="3831931" y="4680356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5" name="평행 사변형 164">
            <a:extLst>
              <a:ext uri="{FF2B5EF4-FFF2-40B4-BE49-F238E27FC236}">
                <a16:creationId xmlns:a16="http://schemas.microsoft.com/office/drawing/2014/main" id="{07642C6D-C6E7-4D0D-9931-F51177129B6D}"/>
              </a:ext>
            </a:extLst>
          </p:cNvPr>
          <p:cNvSpPr/>
          <p:nvPr/>
        </p:nvSpPr>
        <p:spPr>
          <a:xfrm flipH="1">
            <a:off x="3639587" y="4680356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6" name="평행 사변형 165">
            <a:extLst>
              <a:ext uri="{FF2B5EF4-FFF2-40B4-BE49-F238E27FC236}">
                <a16:creationId xmlns:a16="http://schemas.microsoft.com/office/drawing/2014/main" id="{42F4969D-30A9-40B4-888C-D78FA895B385}"/>
              </a:ext>
            </a:extLst>
          </p:cNvPr>
          <p:cNvSpPr/>
          <p:nvPr/>
        </p:nvSpPr>
        <p:spPr>
          <a:xfrm flipH="1">
            <a:off x="3443536" y="4680356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7" name="평행 사변형 166">
            <a:extLst>
              <a:ext uri="{FF2B5EF4-FFF2-40B4-BE49-F238E27FC236}">
                <a16:creationId xmlns:a16="http://schemas.microsoft.com/office/drawing/2014/main" id="{934C8466-9D98-4BBA-9821-614A83EFABC7}"/>
              </a:ext>
            </a:extLst>
          </p:cNvPr>
          <p:cNvSpPr/>
          <p:nvPr/>
        </p:nvSpPr>
        <p:spPr>
          <a:xfrm flipH="1">
            <a:off x="3251370" y="4680356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평행 사변형 167">
            <a:extLst>
              <a:ext uri="{FF2B5EF4-FFF2-40B4-BE49-F238E27FC236}">
                <a16:creationId xmlns:a16="http://schemas.microsoft.com/office/drawing/2014/main" id="{FF048837-5E65-4A04-91BD-7EAB04332351}"/>
              </a:ext>
            </a:extLst>
          </p:cNvPr>
          <p:cNvSpPr/>
          <p:nvPr/>
        </p:nvSpPr>
        <p:spPr>
          <a:xfrm flipH="1">
            <a:off x="3055319" y="4680356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9" name="평행 사변형 168">
            <a:extLst>
              <a:ext uri="{FF2B5EF4-FFF2-40B4-BE49-F238E27FC236}">
                <a16:creationId xmlns:a16="http://schemas.microsoft.com/office/drawing/2014/main" id="{0A7E5EA3-702F-4AFA-B016-9D0EA40E5B07}"/>
              </a:ext>
            </a:extLst>
          </p:cNvPr>
          <p:cNvSpPr/>
          <p:nvPr/>
        </p:nvSpPr>
        <p:spPr>
          <a:xfrm flipH="1">
            <a:off x="2862975" y="4680356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평행 사변형 169">
            <a:extLst>
              <a:ext uri="{FF2B5EF4-FFF2-40B4-BE49-F238E27FC236}">
                <a16:creationId xmlns:a16="http://schemas.microsoft.com/office/drawing/2014/main" id="{8C83A3F7-9060-40A7-B3C0-0606C9BB7D0C}"/>
              </a:ext>
            </a:extLst>
          </p:cNvPr>
          <p:cNvSpPr/>
          <p:nvPr/>
        </p:nvSpPr>
        <p:spPr>
          <a:xfrm flipH="1">
            <a:off x="2666924" y="4680356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1" name="평행 사변형 170">
            <a:extLst>
              <a:ext uri="{FF2B5EF4-FFF2-40B4-BE49-F238E27FC236}">
                <a16:creationId xmlns:a16="http://schemas.microsoft.com/office/drawing/2014/main" id="{54E9383C-1AF8-49F4-93D2-3D5CF1558373}"/>
              </a:ext>
            </a:extLst>
          </p:cNvPr>
          <p:cNvSpPr/>
          <p:nvPr/>
        </p:nvSpPr>
        <p:spPr>
          <a:xfrm flipH="1">
            <a:off x="2481870" y="4680356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2" name="평행 사변형 171">
            <a:extLst>
              <a:ext uri="{FF2B5EF4-FFF2-40B4-BE49-F238E27FC236}">
                <a16:creationId xmlns:a16="http://schemas.microsoft.com/office/drawing/2014/main" id="{163D529A-CB91-4E6E-B863-1A31ECEF70CF}"/>
              </a:ext>
            </a:extLst>
          </p:cNvPr>
          <p:cNvSpPr/>
          <p:nvPr/>
        </p:nvSpPr>
        <p:spPr>
          <a:xfrm flipH="1">
            <a:off x="2285819" y="4680356"/>
            <a:ext cx="179855" cy="19190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직사각형 173">
            <a:extLst>
              <a:ext uri="{FF2B5EF4-FFF2-40B4-BE49-F238E27FC236}">
                <a16:creationId xmlns:a16="http://schemas.microsoft.com/office/drawing/2014/main" id="{B1221B55-E466-423D-81F1-293E7BF6C2B2}"/>
              </a:ext>
            </a:extLst>
          </p:cNvPr>
          <p:cNvSpPr/>
          <p:nvPr/>
        </p:nvSpPr>
        <p:spPr>
          <a:xfrm>
            <a:off x="2095349" y="5004519"/>
            <a:ext cx="2279650" cy="1522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24D1D1C-6070-4048-A731-D0B6BA73A0F1}"/>
              </a:ext>
            </a:extLst>
          </p:cNvPr>
          <p:cNvSpPr txBox="1"/>
          <p:nvPr/>
        </p:nvSpPr>
        <p:spPr>
          <a:xfrm>
            <a:off x="3147204" y="5108874"/>
            <a:ext cx="903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Visible light</a:t>
            </a:r>
            <a:endParaRPr lang="ko-KR" altLang="en-US" sz="1200" dirty="0"/>
          </a:p>
        </p:txBody>
      </p:sp>
      <p:sp>
        <p:nvSpPr>
          <p:cNvPr id="208" name="사다리꼴 207">
            <a:extLst>
              <a:ext uri="{FF2B5EF4-FFF2-40B4-BE49-F238E27FC236}">
                <a16:creationId xmlns:a16="http://schemas.microsoft.com/office/drawing/2014/main" id="{560D90BA-305C-4308-9784-F0F6CD430142}"/>
              </a:ext>
            </a:extLst>
          </p:cNvPr>
          <p:cNvSpPr/>
          <p:nvPr/>
        </p:nvSpPr>
        <p:spPr>
          <a:xfrm rot="10800000">
            <a:off x="3166054" y="5791587"/>
            <a:ext cx="367574" cy="199859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9" name="직사각형 208">
            <a:extLst>
              <a:ext uri="{FF2B5EF4-FFF2-40B4-BE49-F238E27FC236}">
                <a16:creationId xmlns:a16="http://schemas.microsoft.com/office/drawing/2014/main" id="{25D13778-9CC2-4592-BA2A-E2E874D1A5BF}"/>
              </a:ext>
            </a:extLst>
          </p:cNvPr>
          <p:cNvSpPr/>
          <p:nvPr/>
        </p:nvSpPr>
        <p:spPr>
          <a:xfrm>
            <a:off x="3048179" y="5990874"/>
            <a:ext cx="634081" cy="231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10" name="직선 화살표 연결선 209">
            <a:extLst>
              <a:ext uri="{FF2B5EF4-FFF2-40B4-BE49-F238E27FC236}">
                <a16:creationId xmlns:a16="http://schemas.microsoft.com/office/drawing/2014/main" id="{F80581C0-C8C7-4834-ABD2-9B9E5844CCC7}"/>
              </a:ext>
            </a:extLst>
          </p:cNvPr>
          <p:cNvCxnSpPr>
            <a:cxnSpLocks/>
          </p:cNvCxnSpPr>
          <p:nvPr/>
        </p:nvCxnSpPr>
        <p:spPr>
          <a:xfrm flipH="1">
            <a:off x="3658442" y="4428079"/>
            <a:ext cx="166942" cy="168560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4AF52C5D-FFCF-4125-910C-7A5D13A1A750}"/>
              </a:ext>
            </a:extLst>
          </p:cNvPr>
          <p:cNvCxnSpPr>
            <a:cxnSpLocks/>
          </p:cNvCxnSpPr>
          <p:nvPr/>
        </p:nvCxnSpPr>
        <p:spPr>
          <a:xfrm>
            <a:off x="3658442" y="4596639"/>
            <a:ext cx="122812" cy="127286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EB18C48A-BB0D-4BCD-AED1-6BDF5BF9AEB5}"/>
              </a:ext>
            </a:extLst>
          </p:cNvPr>
          <p:cNvCxnSpPr>
            <a:cxnSpLocks/>
          </p:cNvCxnSpPr>
          <p:nvPr/>
        </p:nvCxnSpPr>
        <p:spPr>
          <a:xfrm>
            <a:off x="3658442" y="4596639"/>
            <a:ext cx="139077" cy="69557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1C847E5B-2AD3-4468-AB5E-C5F7841AA803}"/>
              </a:ext>
            </a:extLst>
          </p:cNvPr>
          <p:cNvCxnSpPr>
            <a:cxnSpLocks/>
          </p:cNvCxnSpPr>
          <p:nvPr/>
        </p:nvCxnSpPr>
        <p:spPr>
          <a:xfrm flipH="1">
            <a:off x="3653582" y="4721562"/>
            <a:ext cx="127672" cy="84059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7" name="평행 사변형 86">
            <a:extLst>
              <a:ext uri="{FF2B5EF4-FFF2-40B4-BE49-F238E27FC236}">
                <a16:creationId xmlns:a16="http://schemas.microsoft.com/office/drawing/2014/main" id="{14BCA884-E4C0-4C0B-8490-27F83854437D}"/>
              </a:ext>
            </a:extLst>
          </p:cNvPr>
          <p:cNvSpPr/>
          <p:nvPr/>
        </p:nvSpPr>
        <p:spPr>
          <a:xfrm>
            <a:off x="4900364" y="4233344"/>
            <a:ext cx="424161" cy="1012561"/>
          </a:xfrm>
          <a:prstGeom prst="parallelogram">
            <a:avLst>
              <a:gd name="adj" fmla="val 42965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3" name="직선 화살표 연결선 92">
            <a:extLst>
              <a:ext uri="{FF2B5EF4-FFF2-40B4-BE49-F238E27FC236}">
                <a16:creationId xmlns:a16="http://schemas.microsoft.com/office/drawing/2014/main" id="{1DBF45C0-19D7-45F9-96C5-35C9775524A5}"/>
              </a:ext>
            </a:extLst>
          </p:cNvPr>
          <p:cNvCxnSpPr>
            <a:cxnSpLocks/>
          </p:cNvCxnSpPr>
          <p:nvPr/>
        </p:nvCxnSpPr>
        <p:spPr>
          <a:xfrm flipH="1">
            <a:off x="5075937" y="3962516"/>
            <a:ext cx="392331" cy="36402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5" name="타원 94">
            <a:extLst>
              <a:ext uri="{FF2B5EF4-FFF2-40B4-BE49-F238E27FC236}">
                <a16:creationId xmlns:a16="http://schemas.microsoft.com/office/drawing/2014/main" id="{BFBE4C16-ED3B-471F-8B88-F64647DDFBA5}"/>
              </a:ext>
            </a:extLst>
          </p:cNvPr>
          <p:cNvSpPr/>
          <p:nvPr/>
        </p:nvSpPr>
        <p:spPr>
          <a:xfrm>
            <a:off x="5468268" y="3869711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sp>
        <p:nvSpPr>
          <p:cNvPr id="98" name="평행 사변형 97">
            <a:extLst>
              <a:ext uri="{FF2B5EF4-FFF2-40B4-BE49-F238E27FC236}">
                <a16:creationId xmlns:a16="http://schemas.microsoft.com/office/drawing/2014/main" id="{31BCCAAC-2418-4E23-84A0-5815AA0FAB1C}"/>
              </a:ext>
            </a:extLst>
          </p:cNvPr>
          <p:cNvSpPr/>
          <p:nvPr/>
        </p:nvSpPr>
        <p:spPr>
          <a:xfrm>
            <a:off x="5249802" y="4233343"/>
            <a:ext cx="424161" cy="1012561"/>
          </a:xfrm>
          <a:prstGeom prst="parallelogram">
            <a:avLst>
              <a:gd name="adj" fmla="val 42965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평행 사변형 98">
            <a:extLst>
              <a:ext uri="{FF2B5EF4-FFF2-40B4-BE49-F238E27FC236}">
                <a16:creationId xmlns:a16="http://schemas.microsoft.com/office/drawing/2014/main" id="{471EC1F4-75AB-4D9C-8B6E-A842355BD832}"/>
              </a:ext>
            </a:extLst>
          </p:cNvPr>
          <p:cNvSpPr/>
          <p:nvPr/>
        </p:nvSpPr>
        <p:spPr>
          <a:xfrm>
            <a:off x="5605625" y="4233343"/>
            <a:ext cx="424161" cy="1012561"/>
          </a:xfrm>
          <a:prstGeom prst="parallelogram">
            <a:avLst>
              <a:gd name="adj" fmla="val 42965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원호 20">
            <a:extLst>
              <a:ext uri="{FF2B5EF4-FFF2-40B4-BE49-F238E27FC236}">
                <a16:creationId xmlns:a16="http://schemas.microsoft.com/office/drawing/2014/main" id="{EDABF920-4A28-4581-8E53-82F1C71468D6}"/>
              </a:ext>
            </a:extLst>
          </p:cNvPr>
          <p:cNvSpPr/>
          <p:nvPr/>
        </p:nvSpPr>
        <p:spPr>
          <a:xfrm rot="3592395">
            <a:off x="4864337" y="4467169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원호 99">
            <a:extLst>
              <a:ext uri="{FF2B5EF4-FFF2-40B4-BE49-F238E27FC236}">
                <a16:creationId xmlns:a16="http://schemas.microsoft.com/office/drawing/2014/main" id="{C7711422-6D97-4A12-9BA5-7E1964D113B0}"/>
              </a:ext>
            </a:extLst>
          </p:cNvPr>
          <p:cNvSpPr/>
          <p:nvPr/>
        </p:nvSpPr>
        <p:spPr>
          <a:xfrm rot="4176107">
            <a:off x="4814267" y="4489644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원호 101">
            <a:extLst>
              <a:ext uri="{FF2B5EF4-FFF2-40B4-BE49-F238E27FC236}">
                <a16:creationId xmlns:a16="http://schemas.microsoft.com/office/drawing/2014/main" id="{F2BD63B1-201D-4602-B280-B20820E1B687}"/>
              </a:ext>
            </a:extLst>
          </p:cNvPr>
          <p:cNvSpPr/>
          <p:nvPr/>
        </p:nvSpPr>
        <p:spPr>
          <a:xfrm rot="18159513">
            <a:off x="4814268" y="4593982"/>
            <a:ext cx="657394" cy="324522"/>
          </a:xfrm>
          <a:prstGeom prst="arc">
            <a:avLst>
              <a:gd name="adj1" fmla="val 16386553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원호 102">
            <a:extLst>
              <a:ext uri="{FF2B5EF4-FFF2-40B4-BE49-F238E27FC236}">
                <a16:creationId xmlns:a16="http://schemas.microsoft.com/office/drawing/2014/main" id="{07EBBA1D-089E-47DB-AEC5-7B3C65B955FE}"/>
              </a:ext>
            </a:extLst>
          </p:cNvPr>
          <p:cNvSpPr/>
          <p:nvPr/>
        </p:nvSpPr>
        <p:spPr>
          <a:xfrm rot="17939982">
            <a:off x="4767052" y="4693626"/>
            <a:ext cx="741670" cy="361522"/>
          </a:xfrm>
          <a:prstGeom prst="arc">
            <a:avLst>
              <a:gd name="adj1" fmla="val 16386553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원호 105">
            <a:extLst>
              <a:ext uri="{FF2B5EF4-FFF2-40B4-BE49-F238E27FC236}">
                <a16:creationId xmlns:a16="http://schemas.microsoft.com/office/drawing/2014/main" id="{1DBEDFA8-D76C-4F0B-BD17-EEA65BE1560C}"/>
              </a:ext>
            </a:extLst>
          </p:cNvPr>
          <p:cNvSpPr/>
          <p:nvPr/>
        </p:nvSpPr>
        <p:spPr>
          <a:xfrm rot="18382172">
            <a:off x="4725957" y="4676874"/>
            <a:ext cx="741670" cy="361522"/>
          </a:xfrm>
          <a:prstGeom prst="arc">
            <a:avLst>
              <a:gd name="adj1" fmla="val 17602126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원호 107">
            <a:extLst>
              <a:ext uri="{FF2B5EF4-FFF2-40B4-BE49-F238E27FC236}">
                <a16:creationId xmlns:a16="http://schemas.microsoft.com/office/drawing/2014/main" id="{0B2D840B-480B-4D0D-B7D2-F109D29BB6CC}"/>
              </a:ext>
            </a:extLst>
          </p:cNvPr>
          <p:cNvSpPr/>
          <p:nvPr/>
        </p:nvSpPr>
        <p:spPr>
          <a:xfrm rot="18382172">
            <a:off x="4740546" y="4605403"/>
            <a:ext cx="741670" cy="361522"/>
          </a:xfrm>
          <a:prstGeom prst="arc">
            <a:avLst>
              <a:gd name="adj1" fmla="val 17602126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원호 118">
            <a:extLst>
              <a:ext uri="{FF2B5EF4-FFF2-40B4-BE49-F238E27FC236}">
                <a16:creationId xmlns:a16="http://schemas.microsoft.com/office/drawing/2014/main" id="{AEF7E7C4-95B5-4ECF-BA5E-817DF90AE19A}"/>
              </a:ext>
            </a:extLst>
          </p:cNvPr>
          <p:cNvSpPr/>
          <p:nvPr/>
        </p:nvSpPr>
        <p:spPr>
          <a:xfrm rot="3592395">
            <a:off x="4813496" y="4744379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원호 119">
            <a:extLst>
              <a:ext uri="{FF2B5EF4-FFF2-40B4-BE49-F238E27FC236}">
                <a16:creationId xmlns:a16="http://schemas.microsoft.com/office/drawing/2014/main" id="{F1A7EA57-2257-4F88-A7BA-D87EFF2E5270}"/>
              </a:ext>
            </a:extLst>
          </p:cNvPr>
          <p:cNvSpPr/>
          <p:nvPr/>
        </p:nvSpPr>
        <p:spPr>
          <a:xfrm rot="4176107">
            <a:off x="4763426" y="4766854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원호 120">
            <a:extLst>
              <a:ext uri="{FF2B5EF4-FFF2-40B4-BE49-F238E27FC236}">
                <a16:creationId xmlns:a16="http://schemas.microsoft.com/office/drawing/2014/main" id="{CD476C9B-156D-40D3-B2F7-BD64314054F1}"/>
              </a:ext>
            </a:extLst>
          </p:cNvPr>
          <p:cNvSpPr/>
          <p:nvPr/>
        </p:nvSpPr>
        <p:spPr>
          <a:xfrm rot="3592395">
            <a:off x="4809981" y="4790726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원호 121">
            <a:extLst>
              <a:ext uri="{FF2B5EF4-FFF2-40B4-BE49-F238E27FC236}">
                <a16:creationId xmlns:a16="http://schemas.microsoft.com/office/drawing/2014/main" id="{02967079-1E96-43FF-9E0E-34A608C9383B}"/>
              </a:ext>
            </a:extLst>
          </p:cNvPr>
          <p:cNvSpPr/>
          <p:nvPr/>
        </p:nvSpPr>
        <p:spPr>
          <a:xfrm rot="4176107">
            <a:off x="4759911" y="4813201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원호 128">
            <a:extLst>
              <a:ext uri="{FF2B5EF4-FFF2-40B4-BE49-F238E27FC236}">
                <a16:creationId xmlns:a16="http://schemas.microsoft.com/office/drawing/2014/main" id="{9048F963-ED87-47BD-AC7F-617EAE639E20}"/>
              </a:ext>
            </a:extLst>
          </p:cNvPr>
          <p:cNvSpPr/>
          <p:nvPr/>
        </p:nvSpPr>
        <p:spPr>
          <a:xfrm rot="3592395">
            <a:off x="4793883" y="4826618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원호 129">
            <a:extLst>
              <a:ext uri="{FF2B5EF4-FFF2-40B4-BE49-F238E27FC236}">
                <a16:creationId xmlns:a16="http://schemas.microsoft.com/office/drawing/2014/main" id="{4B7DA8AF-05F8-4BC8-9D72-BA8B6749FB04}"/>
              </a:ext>
            </a:extLst>
          </p:cNvPr>
          <p:cNvSpPr/>
          <p:nvPr/>
        </p:nvSpPr>
        <p:spPr>
          <a:xfrm rot="4176107">
            <a:off x="4743813" y="4849093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원호 132">
            <a:extLst>
              <a:ext uri="{FF2B5EF4-FFF2-40B4-BE49-F238E27FC236}">
                <a16:creationId xmlns:a16="http://schemas.microsoft.com/office/drawing/2014/main" id="{48C45A90-BFEC-4F08-AD74-9F4B0971FB22}"/>
              </a:ext>
            </a:extLst>
          </p:cNvPr>
          <p:cNvSpPr/>
          <p:nvPr/>
        </p:nvSpPr>
        <p:spPr>
          <a:xfrm rot="3592395">
            <a:off x="4783763" y="4910300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원호 133">
            <a:extLst>
              <a:ext uri="{FF2B5EF4-FFF2-40B4-BE49-F238E27FC236}">
                <a16:creationId xmlns:a16="http://schemas.microsoft.com/office/drawing/2014/main" id="{F550E889-6544-40F2-84C8-8BE5C43ABA1D}"/>
              </a:ext>
            </a:extLst>
          </p:cNvPr>
          <p:cNvSpPr/>
          <p:nvPr/>
        </p:nvSpPr>
        <p:spPr>
          <a:xfrm rot="4176107">
            <a:off x="4733693" y="4932775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원호 147">
            <a:extLst>
              <a:ext uri="{FF2B5EF4-FFF2-40B4-BE49-F238E27FC236}">
                <a16:creationId xmlns:a16="http://schemas.microsoft.com/office/drawing/2014/main" id="{3006655E-F49C-40FA-80A4-3BBF27670BB4}"/>
              </a:ext>
            </a:extLst>
          </p:cNvPr>
          <p:cNvSpPr/>
          <p:nvPr/>
        </p:nvSpPr>
        <p:spPr>
          <a:xfrm rot="18159513">
            <a:off x="4756282" y="4865935"/>
            <a:ext cx="657394" cy="324522"/>
          </a:xfrm>
          <a:prstGeom prst="arc">
            <a:avLst>
              <a:gd name="adj1" fmla="val 16386553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원호 148">
            <a:extLst>
              <a:ext uri="{FF2B5EF4-FFF2-40B4-BE49-F238E27FC236}">
                <a16:creationId xmlns:a16="http://schemas.microsoft.com/office/drawing/2014/main" id="{39F58D5B-BB40-4EEF-9BDA-3CA15619AB11}"/>
              </a:ext>
            </a:extLst>
          </p:cNvPr>
          <p:cNvSpPr/>
          <p:nvPr/>
        </p:nvSpPr>
        <p:spPr>
          <a:xfrm rot="17939982">
            <a:off x="4709066" y="4965579"/>
            <a:ext cx="741670" cy="361522"/>
          </a:xfrm>
          <a:prstGeom prst="arc">
            <a:avLst>
              <a:gd name="adj1" fmla="val 16386553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원호 149">
            <a:extLst>
              <a:ext uri="{FF2B5EF4-FFF2-40B4-BE49-F238E27FC236}">
                <a16:creationId xmlns:a16="http://schemas.microsoft.com/office/drawing/2014/main" id="{E362E9BF-8FFD-4BB6-BC29-D40B245B010C}"/>
              </a:ext>
            </a:extLst>
          </p:cNvPr>
          <p:cNvSpPr/>
          <p:nvPr/>
        </p:nvSpPr>
        <p:spPr>
          <a:xfrm rot="18382172">
            <a:off x="4667971" y="4948827"/>
            <a:ext cx="741670" cy="361522"/>
          </a:xfrm>
          <a:prstGeom prst="arc">
            <a:avLst>
              <a:gd name="adj1" fmla="val 17602126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원호 150">
            <a:extLst>
              <a:ext uri="{FF2B5EF4-FFF2-40B4-BE49-F238E27FC236}">
                <a16:creationId xmlns:a16="http://schemas.microsoft.com/office/drawing/2014/main" id="{86880B99-84C8-4508-99D6-C25F3FCDE8CF}"/>
              </a:ext>
            </a:extLst>
          </p:cNvPr>
          <p:cNvSpPr/>
          <p:nvPr/>
        </p:nvSpPr>
        <p:spPr>
          <a:xfrm rot="18382172">
            <a:off x="4682560" y="4877356"/>
            <a:ext cx="741670" cy="361522"/>
          </a:xfrm>
          <a:prstGeom prst="arc">
            <a:avLst>
              <a:gd name="adj1" fmla="val 17602126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원호 151">
            <a:extLst>
              <a:ext uri="{FF2B5EF4-FFF2-40B4-BE49-F238E27FC236}">
                <a16:creationId xmlns:a16="http://schemas.microsoft.com/office/drawing/2014/main" id="{DB63D76E-FB78-4728-9ADA-2632C5F53FB2}"/>
              </a:ext>
            </a:extLst>
          </p:cNvPr>
          <p:cNvSpPr/>
          <p:nvPr/>
        </p:nvSpPr>
        <p:spPr>
          <a:xfrm rot="18159513">
            <a:off x="4742295" y="4965384"/>
            <a:ext cx="657394" cy="324522"/>
          </a:xfrm>
          <a:prstGeom prst="arc">
            <a:avLst>
              <a:gd name="adj1" fmla="val 16386553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3" name="원호 152">
            <a:extLst>
              <a:ext uri="{FF2B5EF4-FFF2-40B4-BE49-F238E27FC236}">
                <a16:creationId xmlns:a16="http://schemas.microsoft.com/office/drawing/2014/main" id="{1639F085-D684-4722-A88C-492C4C2BB5CB}"/>
              </a:ext>
            </a:extLst>
          </p:cNvPr>
          <p:cNvSpPr/>
          <p:nvPr/>
        </p:nvSpPr>
        <p:spPr>
          <a:xfrm rot="17939982">
            <a:off x="4695079" y="5065028"/>
            <a:ext cx="741670" cy="361522"/>
          </a:xfrm>
          <a:prstGeom prst="arc">
            <a:avLst>
              <a:gd name="adj1" fmla="val 16386553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원호 153">
            <a:extLst>
              <a:ext uri="{FF2B5EF4-FFF2-40B4-BE49-F238E27FC236}">
                <a16:creationId xmlns:a16="http://schemas.microsoft.com/office/drawing/2014/main" id="{8CCE3F4A-D2CE-4316-8342-C99BB4D7CA79}"/>
              </a:ext>
            </a:extLst>
          </p:cNvPr>
          <p:cNvSpPr/>
          <p:nvPr/>
        </p:nvSpPr>
        <p:spPr>
          <a:xfrm rot="18382172">
            <a:off x="4653984" y="5048276"/>
            <a:ext cx="741670" cy="361522"/>
          </a:xfrm>
          <a:prstGeom prst="arc">
            <a:avLst>
              <a:gd name="adj1" fmla="val 17602126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5" name="원호 154">
            <a:extLst>
              <a:ext uri="{FF2B5EF4-FFF2-40B4-BE49-F238E27FC236}">
                <a16:creationId xmlns:a16="http://schemas.microsoft.com/office/drawing/2014/main" id="{8DCC25CA-F35D-4BD4-B37C-29013ACEF09E}"/>
              </a:ext>
            </a:extLst>
          </p:cNvPr>
          <p:cNvSpPr/>
          <p:nvPr/>
        </p:nvSpPr>
        <p:spPr>
          <a:xfrm rot="18382172">
            <a:off x="4668573" y="4976805"/>
            <a:ext cx="741670" cy="361522"/>
          </a:xfrm>
          <a:prstGeom prst="arc">
            <a:avLst>
              <a:gd name="adj1" fmla="val 17602126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원호 155">
            <a:extLst>
              <a:ext uri="{FF2B5EF4-FFF2-40B4-BE49-F238E27FC236}">
                <a16:creationId xmlns:a16="http://schemas.microsoft.com/office/drawing/2014/main" id="{ECB33FA2-B85E-4A85-80E4-8FDE21545F3A}"/>
              </a:ext>
            </a:extLst>
          </p:cNvPr>
          <p:cNvSpPr/>
          <p:nvPr/>
        </p:nvSpPr>
        <p:spPr>
          <a:xfrm rot="18159513">
            <a:off x="4733519" y="5015542"/>
            <a:ext cx="657394" cy="324522"/>
          </a:xfrm>
          <a:prstGeom prst="arc">
            <a:avLst>
              <a:gd name="adj1" fmla="val 16386553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원호 156">
            <a:extLst>
              <a:ext uri="{FF2B5EF4-FFF2-40B4-BE49-F238E27FC236}">
                <a16:creationId xmlns:a16="http://schemas.microsoft.com/office/drawing/2014/main" id="{E338B91E-2748-4C76-814E-9B07D45540BD}"/>
              </a:ext>
            </a:extLst>
          </p:cNvPr>
          <p:cNvSpPr/>
          <p:nvPr/>
        </p:nvSpPr>
        <p:spPr>
          <a:xfrm rot="17939982">
            <a:off x="4686303" y="5115186"/>
            <a:ext cx="741670" cy="361522"/>
          </a:xfrm>
          <a:prstGeom prst="arc">
            <a:avLst>
              <a:gd name="adj1" fmla="val 16386553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원호 157">
            <a:extLst>
              <a:ext uri="{FF2B5EF4-FFF2-40B4-BE49-F238E27FC236}">
                <a16:creationId xmlns:a16="http://schemas.microsoft.com/office/drawing/2014/main" id="{B3465022-2DD2-46F3-85A0-279A39C9F8B1}"/>
              </a:ext>
            </a:extLst>
          </p:cNvPr>
          <p:cNvSpPr/>
          <p:nvPr/>
        </p:nvSpPr>
        <p:spPr>
          <a:xfrm rot="18382172">
            <a:off x="4645208" y="5098434"/>
            <a:ext cx="741670" cy="361522"/>
          </a:xfrm>
          <a:prstGeom prst="arc">
            <a:avLst>
              <a:gd name="adj1" fmla="val 17602126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원호 158">
            <a:extLst>
              <a:ext uri="{FF2B5EF4-FFF2-40B4-BE49-F238E27FC236}">
                <a16:creationId xmlns:a16="http://schemas.microsoft.com/office/drawing/2014/main" id="{2C4CB669-735E-4AD8-9044-BDA641140C88}"/>
              </a:ext>
            </a:extLst>
          </p:cNvPr>
          <p:cNvSpPr/>
          <p:nvPr/>
        </p:nvSpPr>
        <p:spPr>
          <a:xfrm rot="18382172">
            <a:off x="4659797" y="5026963"/>
            <a:ext cx="741670" cy="361522"/>
          </a:xfrm>
          <a:prstGeom prst="arc">
            <a:avLst>
              <a:gd name="adj1" fmla="val 17602126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원호 159">
            <a:extLst>
              <a:ext uri="{FF2B5EF4-FFF2-40B4-BE49-F238E27FC236}">
                <a16:creationId xmlns:a16="http://schemas.microsoft.com/office/drawing/2014/main" id="{DE4BF87A-F825-42B6-BAE5-6FE591CC8956}"/>
              </a:ext>
            </a:extLst>
          </p:cNvPr>
          <p:cNvSpPr/>
          <p:nvPr/>
        </p:nvSpPr>
        <p:spPr>
          <a:xfrm rot="18159513">
            <a:off x="4745240" y="4931472"/>
            <a:ext cx="657394" cy="324522"/>
          </a:xfrm>
          <a:prstGeom prst="arc">
            <a:avLst>
              <a:gd name="adj1" fmla="val 16386553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원호 160">
            <a:extLst>
              <a:ext uri="{FF2B5EF4-FFF2-40B4-BE49-F238E27FC236}">
                <a16:creationId xmlns:a16="http://schemas.microsoft.com/office/drawing/2014/main" id="{250B8F94-95C4-4516-8CCA-DA4F6515432F}"/>
              </a:ext>
            </a:extLst>
          </p:cNvPr>
          <p:cNvSpPr/>
          <p:nvPr/>
        </p:nvSpPr>
        <p:spPr>
          <a:xfrm rot="17939982">
            <a:off x="4698024" y="5031116"/>
            <a:ext cx="741670" cy="361522"/>
          </a:xfrm>
          <a:prstGeom prst="arc">
            <a:avLst>
              <a:gd name="adj1" fmla="val 16386553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원호 174">
            <a:extLst>
              <a:ext uri="{FF2B5EF4-FFF2-40B4-BE49-F238E27FC236}">
                <a16:creationId xmlns:a16="http://schemas.microsoft.com/office/drawing/2014/main" id="{8E99CB42-E5F3-4469-AB96-4BF7AFA27F2D}"/>
              </a:ext>
            </a:extLst>
          </p:cNvPr>
          <p:cNvSpPr/>
          <p:nvPr/>
        </p:nvSpPr>
        <p:spPr>
          <a:xfrm rot="18382172">
            <a:off x="4656929" y="5014364"/>
            <a:ext cx="741670" cy="361522"/>
          </a:xfrm>
          <a:prstGeom prst="arc">
            <a:avLst>
              <a:gd name="adj1" fmla="val 17602126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원호 175">
            <a:extLst>
              <a:ext uri="{FF2B5EF4-FFF2-40B4-BE49-F238E27FC236}">
                <a16:creationId xmlns:a16="http://schemas.microsoft.com/office/drawing/2014/main" id="{7CDFF657-05F5-41F6-BD8A-740E01CA65F9}"/>
              </a:ext>
            </a:extLst>
          </p:cNvPr>
          <p:cNvSpPr/>
          <p:nvPr/>
        </p:nvSpPr>
        <p:spPr>
          <a:xfrm rot="18382172">
            <a:off x="4671518" y="4942893"/>
            <a:ext cx="741670" cy="361522"/>
          </a:xfrm>
          <a:prstGeom prst="arc">
            <a:avLst>
              <a:gd name="adj1" fmla="val 17602126"/>
              <a:gd name="adj2" fmla="val 211795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7" name="원호 176">
            <a:extLst>
              <a:ext uri="{FF2B5EF4-FFF2-40B4-BE49-F238E27FC236}">
                <a16:creationId xmlns:a16="http://schemas.microsoft.com/office/drawing/2014/main" id="{30D9A81F-C5AA-463C-A350-E9BD0CE4EC79}"/>
              </a:ext>
            </a:extLst>
          </p:cNvPr>
          <p:cNvSpPr/>
          <p:nvPr/>
        </p:nvSpPr>
        <p:spPr>
          <a:xfrm rot="3592395">
            <a:off x="4762329" y="5026938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8" name="원호 177">
            <a:extLst>
              <a:ext uri="{FF2B5EF4-FFF2-40B4-BE49-F238E27FC236}">
                <a16:creationId xmlns:a16="http://schemas.microsoft.com/office/drawing/2014/main" id="{B1422603-FFB7-41FE-933D-2812F70C344A}"/>
              </a:ext>
            </a:extLst>
          </p:cNvPr>
          <p:cNvSpPr/>
          <p:nvPr/>
        </p:nvSpPr>
        <p:spPr>
          <a:xfrm rot="4176107">
            <a:off x="4712259" y="5049413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9" name="원호 178">
            <a:extLst>
              <a:ext uri="{FF2B5EF4-FFF2-40B4-BE49-F238E27FC236}">
                <a16:creationId xmlns:a16="http://schemas.microsoft.com/office/drawing/2014/main" id="{7FF60AF8-C61A-4F7A-9E09-50454E64B503}"/>
              </a:ext>
            </a:extLst>
          </p:cNvPr>
          <p:cNvSpPr/>
          <p:nvPr/>
        </p:nvSpPr>
        <p:spPr>
          <a:xfrm rot="3592395">
            <a:off x="4761201" y="5067239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0" name="원호 179">
            <a:extLst>
              <a:ext uri="{FF2B5EF4-FFF2-40B4-BE49-F238E27FC236}">
                <a16:creationId xmlns:a16="http://schemas.microsoft.com/office/drawing/2014/main" id="{DF33A8CE-7D67-4238-8529-E1B97DB59A8C}"/>
              </a:ext>
            </a:extLst>
          </p:cNvPr>
          <p:cNvSpPr/>
          <p:nvPr/>
        </p:nvSpPr>
        <p:spPr>
          <a:xfrm rot="4176107">
            <a:off x="4711131" y="5089714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1" name="원호 180">
            <a:extLst>
              <a:ext uri="{FF2B5EF4-FFF2-40B4-BE49-F238E27FC236}">
                <a16:creationId xmlns:a16="http://schemas.microsoft.com/office/drawing/2014/main" id="{7F9C0975-66F2-4807-9502-5E63FE1AF3EE}"/>
              </a:ext>
            </a:extLst>
          </p:cNvPr>
          <p:cNvSpPr/>
          <p:nvPr/>
        </p:nvSpPr>
        <p:spPr>
          <a:xfrm rot="3592395">
            <a:off x="4747155" y="5074874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2" name="원호 181">
            <a:extLst>
              <a:ext uri="{FF2B5EF4-FFF2-40B4-BE49-F238E27FC236}">
                <a16:creationId xmlns:a16="http://schemas.microsoft.com/office/drawing/2014/main" id="{BE2C8802-222D-45C7-86FE-CB2D066A97E4}"/>
              </a:ext>
            </a:extLst>
          </p:cNvPr>
          <p:cNvSpPr/>
          <p:nvPr/>
        </p:nvSpPr>
        <p:spPr>
          <a:xfrm rot="4176107">
            <a:off x="4697085" y="5097349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3" name="원호 182">
            <a:extLst>
              <a:ext uri="{FF2B5EF4-FFF2-40B4-BE49-F238E27FC236}">
                <a16:creationId xmlns:a16="http://schemas.microsoft.com/office/drawing/2014/main" id="{D71B1DF9-5332-4475-811C-7076C274C7E8}"/>
              </a:ext>
            </a:extLst>
          </p:cNvPr>
          <p:cNvSpPr/>
          <p:nvPr/>
        </p:nvSpPr>
        <p:spPr>
          <a:xfrm rot="3592395">
            <a:off x="4749340" y="5108827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4" name="원호 183">
            <a:extLst>
              <a:ext uri="{FF2B5EF4-FFF2-40B4-BE49-F238E27FC236}">
                <a16:creationId xmlns:a16="http://schemas.microsoft.com/office/drawing/2014/main" id="{C2ABC343-82A2-4119-8BDF-96484CFE029A}"/>
              </a:ext>
            </a:extLst>
          </p:cNvPr>
          <p:cNvSpPr/>
          <p:nvPr/>
        </p:nvSpPr>
        <p:spPr>
          <a:xfrm rot="4176107">
            <a:off x="4699270" y="5131302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5" name="원호 184">
            <a:extLst>
              <a:ext uri="{FF2B5EF4-FFF2-40B4-BE49-F238E27FC236}">
                <a16:creationId xmlns:a16="http://schemas.microsoft.com/office/drawing/2014/main" id="{D60CDA17-D360-4FD1-B3F5-FA0C70F7BD6B}"/>
              </a:ext>
            </a:extLst>
          </p:cNvPr>
          <p:cNvSpPr/>
          <p:nvPr/>
        </p:nvSpPr>
        <p:spPr>
          <a:xfrm rot="4176107">
            <a:off x="4698306" y="5151521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6" name="원호 185">
            <a:extLst>
              <a:ext uri="{FF2B5EF4-FFF2-40B4-BE49-F238E27FC236}">
                <a16:creationId xmlns:a16="http://schemas.microsoft.com/office/drawing/2014/main" id="{306A429E-A44D-407F-B9E3-913FD3340FCA}"/>
              </a:ext>
            </a:extLst>
          </p:cNvPr>
          <p:cNvSpPr/>
          <p:nvPr/>
        </p:nvSpPr>
        <p:spPr>
          <a:xfrm rot="3592395">
            <a:off x="4734330" y="5136681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7" name="원호 186">
            <a:extLst>
              <a:ext uri="{FF2B5EF4-FFF2-40B4-BE49-F238E27FC236}">
                <a16:creationId xmlns:a16="http://schemas.microsoft.com/office/drawing/2014/main" id="{2F3D3FB3-2C0E-4A83-9D9A-52171637B3C7}"/>
              </a:ext>
            </a:extLst>
          </p:cNvPr>
          <p:cNvSpPr/>
          <p:nvPr/>
        </p:nvSpPr>
        <p:spPr>
          <a:xfrm rot="4176107">
            <a:off x="4684260" y="5159156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9" name="원호 188">
            <a:extLst>
              <a:ext uri="{FF2B5EF4-FFF2-40B4-BE49-F238E27FC236}">
                <a16:creationId xmlns:a16="http://schemas.microsoft.com/office/drawing/2014/main" id="{FCBFF708-FB00-4EA9-8569-86E734EC2DAE}"/>
              </a:ext>
            </a:extLst>
          </p:cNvPr>
          <p:cNvSpPr/>
          <p:nvPr/>
        </p:nvSpPr>
        <p:spPr>
          <a:xfrm rot="3592395">
            <a:off x="4736515" y="5170634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1" name="원호 190">
            <a:extLst>
              <a:ext uri="{FF2B5EF4-FFF2-40B4-BE49-F238E27FC236}">
                <a16:creationId xmlns:a16="http://schemas.microsoft.com/office/drawing/2014/main" id="{D0B431E0-AF82-407E-A4B6-E5D7B8BC8B1A}"/>
              </a:ext>
            </a:extLst>
          </p:cNvPr>
          <p:cNvSpPr/>
          <p:nvPr/>
        </p:nvSpPr>
        <p:spPr>
          <a:xfrm rot="4176107">
            <a:off x="4686445" y="5193109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3" name="원호 192">
            <a:extLst>
              <a:ext uri="{FF2B5EF4-FFF2-40B4-BE49-F238E27FC236}">
                <a16:creationId xmlns:a16="http://schemas.microsoft.com/office/drawing/2014/main" id="{E83E1196-96C1-4396-B361-65BC16D1C85C}"/>
              </a:ext>
            </a:extLst>
          </p:cNvPr>
          <p:cNvSpPr/>
          <p:nvPr/>
        </p:nvSpPr>
        <p:spPr>
          <a:xfrm rot="4176107">
            <a:off x="4684586" y="5228822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4" name="원호 193">
            <a:extLst>
              <a:ext uri="{FF2B5EF4-FFF2-40B4-BE49-F238E27FC236}">
                <a16:creationId xmlns:a16="http://schemas.microsoft.com/office/drawing/2014/main" id="{31801F6D-7D4E-42A4-ACB1-30CA94FB8EB1}"/>
              </a:ext>
            </a:extLst>
          </p:cNvPr>
          <p:cNvSpPr/>
          <p:nvPr/>
        </p:nvSpPr>
        <p:spPr>
          <a:xfrm rot="3592395">
            <a:off x="4720610" y="5213982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6" name="원호 195">
            <a:extLst>
              <a:ext uri="{FF2B5EF4-FFF2-40B4-BE49-F238E27FC236}">
                <a16:creationId xmlns:a16="http://schemas.microsoft.com/office/drawing/2014/main" id="{E6C5FE9D-8722-4AD1-8C7E-76D11CA33319}"/>
              </a:ext>
            </a:extLst>
          </p:cNvPr>
          <p:cNvSpPr/>
          <p:nvPr/>
        </p:nvSpPr>
        <p:spPr>
          <a:xfrm rot="4176107">
            <a:off x="4670540" y="5236457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7" name="원호 196">
            <a:extLst>
              <a:ext uri="{FF2B5EF4-FFF2-40B4-BE49-F238E27FC236}">
                <a16:creationId xmlns:a16="http://schemas.microsoft.com/office/drawing/2014/main" id="{06F8F048-A36E-4B15-96AE-C28CB0BA7614}"/>
              </a:ext>
            </a:extLst>
          </p:cNvPr>
          <p:cNvSpPr/>
          <p:nvPr/>
        </p:nvSpPr>
        <p:spPr>
          <a:xfrm rot="3592395">
            <a:off x="4722795" y="5247935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9" name="원호 198">
            <a:extLst>
              <a:ext uri="{FF2B5EF4-FFF2-40B4-BE49-F238E27FC236}">
                <a16:creationId xmlns:a16="http://schemas.microsoft.com/office/drawing/2014/main" id="{5B6E2DA3-B482-4AD9-9D20-C72A181FA478}"/>
              </a:ext>
            </a:extLst>
          </p:cNvPr>
          <p:cNvSpPr/>
          <p:nvPr/>
        </p:nvSpPr>
        <p:spPr>
          <a:xfrm rot="4176107">
            <a:off x="4672725" y="5270410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0" name="원호 199">
            <a:extLst>
              <a:ext uri="{FF2B5EF4-FFF2-40B4-BE49-F238E27FC236}">
                <a16:creationId xmlns:a16="http://schemas.microsoft.com/office/drawing/2014/main" id="{5321AF91-B669-46A1-BC87-095FBFE42317}"/>
              </a:ext>
            </a:extLst>
          </p:cNvPr>
          <p:cNvSpPr/>
          <p:nvPr/>
        </p:nvSpPr>
        <p:spPr>
          <a:xfrm rot="4176107">
            <a:off x="4691740" y="5201239"/>
            <a:ext cx="657394" cy="324522"/>
          </a:xfrm>
          <a:prstGeom prst="arc">
            <a:avLst>
              <a:gd name="adj1" fmla="val 11256720"/>
              <a:gd name="adj2" fmla="val 1792085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2" name="원호 201">
            <a:extLst>
              <a:ext uri="{FF2B5EF4-FFF2-40B4-BE49-F238E27FC236}">
                <a16:creationId xmlns:a16="http://schemas.microsoft.com/office/drawing/2014/main" id="{FE134FF5-B20D-4605-96B8-4312F282F550}"/>
              </a:ext>
            </a:extLst>
          </p:cNvPr>
          <p:cNvSpPr/>
          <p:nvPr/>
        </p:nvSpPr>
        <p:spPr>
          <a:xfrm rot="3592395">
            <a:off x="4727764" y="5186399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" name="원호 203">
            <a:extLst>
              <a:ext uri="{FF2B5EF4-FFF2-40B4-BE49-F238E27FC236}">
                <a16:creationId xmlns:a16="http://schemas.microsoft.com/office/drawing/2014/main" id="{6B3B5677-4882-4023-8223-5A1DA78B782C}"/>
              </a:ext>
            </a:extLst>
          </p:cNvPr>
          <p:cNvSpPr/>
          <p:nvPr/>
        </p:nvSpPr>
        <p:spPr>
          <a:xfrm rot="4176107">
            <a:off x="4677694" y="5208874"/>
            <a:ext cx="657394" cy="324522"/>
          </a:xfrm>
          <a:prstGeom prst="arc">
            <a:avLst>
              <a:gd name="adj1" fmla="val 11256720"/>
              <a:gd name="adj2" fmla="val 1918447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5" name="원호 204">
            <a:extLst>
              <a:ext uri="{FF2B5EF4-FFF2-40B4-BE49-F238E27FC236}">
                <a16:creationId xmlns:a16="http://schemas.microsoft.com/office/drawing/2014/main" id="{17CF19F8-A620-4A40-9B3B-52E8402FC09C}"/>
              </a:ext>
            </a:extLst>
          </p:cNvPr>
          <p:cNvSpPr/>
          <p:nvPr/>
        </p:nvSpPr>
        <p:spPr>
          <a:xfrm rot="3592395">
            <a:off x="4729949" y="5220352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" name="원호 205">
            <a:extLst>
              <a:ext uri="{FF2B5EF4-FFF2-40B4-BE49-F238E27FC236}">
                <a16:creationId xmlns:a16="http://schemas.microsoft.com/office/drawing/2014/main" id="{42357DAE-B42C-4530-AF82-10919ADB9069}"/>
              </a:ext>
            </a:extLst>
          </p:cNvPr>
          <p:cNvSpPr/>
          <p:nvPr/>
        </p:nvSpPr>
        <p:spPr>
          <a:xfrm rot="4176107">
            <a:off x="4679879" y="5242827"/>
            <a:ext cx="657394" cy="324522"/>
          </a:xfrm>
          <a:prstGeom prst="arc">
            <a:avLst>
              <a:gd name="adj1" fmla="val 11256720"/>
              <a:gd name="adj2" fmla="val 1851223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1" name="원호 210">
            <a:extLst>
              <a:ext uri="{FF2B5EF4-FFF2-40B4-BE49-F238E27FC236}">
                <a16:creationId xmlns:a16="http://schemas.microsoft.com/office/drawing/2014/main" id="{5B48A928-053D-4BF6-96FA-FCD9A04F92C9}"/>
              </a:ext>
            </a:extLst>
          </p:cNvPr>
          <p:cNvSpPr/>
          <p:nvPr/>
        </p:nvSpPr>
        <p:spPr>
          <a:xfrm rot="4176107">
            <a:off x="4702496" y="5136675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2" name="원호 211">
            <a:extLst>
              <a:ext uri="{FF2B5EF4-FFF2-40B4-BE49-F238E27FC236}">
                <a16:creationId xmlns:a16="http://schemas.microsoft.com/office/drawing/2014/main" id="{F9C0525F-5F20-4D83-93DD-39D55DAF3779}"/>
              </a:ext>
            </a:extLst>
          </p:cNvPr>
          <p:cNvSpPr/>
          <p:nvPr/>
        </p:nvSpPr>
        <p:spPr>
          <a:xfrm rot="3592395">
            <a:off x="4738520" y="5121835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3" name="원호 212">
            <a:extLst>
              <a:ext uri="{FF2B5EF4-FFF2-40B4-BE49-F238E27FC236}">
                <a16:creationId xmlns:a16="http://schemas.microsoft.com/office/drawing/2014/main" id="{74DDD164-7278-4533-B045-AD8AF957EC8C}"/>
              </a:ext>
            </a:extLst>
          </p:cNvPr>
          <p:cNvSpPr/>
          <p:nvPr/>
        </p:nvSpPr>
        <p:spPr>
          <a:xfrm rot="4176107">
            <a:off x="4688450" y="5144310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4" name="원호 213">
            <a:extLst>
              <a:ext uri="{FF2B5EF4-FFF2-40B4-BE49-F238E27FC236}">
                <a16:creationId xmlns:a16="http://schemas.microsoft.com/office/drawing/2014/main" id="{A6137FE8-35D8-4C00-942D-9914ED3F97D0}"/>
              </a:ext>
            </a:extLst>
          </p:cNvPr>
          <p:cNvSpPr/>
          <p:nvPr/>
        </p:nvSpPr>
        <p:spPr>
          <a:xfrm rot="3592395">
            <a:off x="4740705" y="5155788"/>
            <a:ext cx="657394" cy="324522"/>
          </a:xfrm>
          <a:prstGeom prst="arc">
            <a:avLst>
              <a:gd name="adj1" fmla="val 11256720"/>
              <a:gd name="adj2" fmla="val 1423124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5" name="원호 214">
            <a:extLst>
              <a:ext uri="{FF2B5EF4-FFF2-40B4-BE49-F238E27FC236}">
                <a16:creationId xmlns:a16="http://schemas.microsoft.com/office/drawing/2014/main" id="{B5A091DF-A064-4126-817F-06A056DA7923}"/>
              </a:ext>
            </a:extLst>
          </p:cNvPr>
          <p:cNvSpPr/>
          <p:nvPr/>
        </p:nvSpPr>
        <p:spPr>
          <a:xfrm rot="4176107">
            <a:off x="4690635" y="5178263"/>
            <a:ext cx="657394" cy="324522"/>
          </a:xfrm>
          <a:prstGeom prst="arc">
            <a:avLst>
              <a:gd name="adj1" fmla="val 11256720"/>
              <a:gd name="adj2" fmla="val 14736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6" name="원호 215">
            <a:extLst>
              <a:ext uri="{FF2B5EF4-FFF2-40B4-BE49-F238E27FC236}">
                <a16:creationId xmlns:a16="http://schemas.microsoft.com/office/drawing/2014/main" id="{9B344B95-DD3F-4713-9C85-CAC388C910E4}"/>
              </a:ext>
            </a:extLst>
          </p:cNvPr>
          <p:cNvSpPr/>
          <p:nvPr/>
        </p:nvSpPr>
        <p:spPr>
          <a:xfrm rot="4176107">
            <a:off x="4676100" y="5299324"/>
            <a:ext cx="657394" cy="324522"/>
          </a:xfrm>
          <a:prstGeom prst="arc">
            <a:avLst>
              <a:gd name="adj1" fmla="val 11256720"/>
              <a:gd name="adj2" fmla="val 1815748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7" name="원호 216">
            <a:extLst>
              <a:ext uri="{FF2B5EF4-FFF2-40B4-BE49-F238E27FC236}">
                <a16:creationId xmlns:a16="http://schemas.microsoft.com/office/drawing/2014/main" id="{A4B4B9B0-E7AF-49AA-88F4-E47105406BA9}"/>
              </a:ext>
            </a:extLst>
          </p:cNvPr>
          <p:cNvSpPr/>
          <p:nvPr/>
        </p:nvSpPr>
        <p:spPr>
          <a:xfrm rot="3592395">
            <a:off x="4712124" y="5284484"/>
            <a:ext cx="657394" cy="324522"/>
          </a:xfrm>
          <a:prstGeom prst="arc">
            <a:avLst>
              <a:gd name="adj1" fmla="val 11256720"/>
              <a:gd name="adj2" fmla="val 1746653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8" name="원호 217">
            <a:extLst>
              <a:ext uri="{FF2B5EF4-FFF2-40B4-BE49-F238E27FC236}">
                <a16:creationId xmlns:a16="http://schemas.microsoft.com/office/drawing/2014/main" id="{B414CBCC-5442-478D-A0E6-43D30AC59358}"/>
              </a:ext>
            </a:extLst>
          </p:cNvPr>
          <p:cNvSpPr/>
          <p:nvPr/>
        </p:nvSpPr>
        <p:spPr>
          <a:xfrm rot="4176107">
            <a:off x="4662054" y="5306959"/>
            <a:ext cx="657394" cy="324522"/>
          </a:xfrm>
          <a:prstGeom prst="arc">
            <a:avLst>
              <a:gd name="adj1" fmla="val 11256720"/>
              <a:gd name="adj2" fmla="val 1808473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9" name="원호 218">
            <a:extLst>
              <a:ext uri="{FF2B5EF4-FFF2-40B4-BE49-F238E27FC236}">
                <a16:creationId xmlns:a16="http://schemas.microsoft.com/office/drawing/2014/main" id="{FCB0AFD2-8CC4-4314-AD7E-22744DDF05A8}"/>
              </a:ext>
            </a:extLst>
          </p:cNvPr>
          <p:cNvSpPr/>
          <p:nvPr/>
        </p:nvSpPr>
        <p:spPr>
          <a:xfrm rot="3592395">
            <a:off x="4714309" y="5318437"/>
            <a:ext cx="657394" cy="324522"/>
          </a:xfrm>
          <a:prstGeom prst="arc">
            <a:avLst>
              <a:gd name="adj1" fmla="val 11256720"/>
              <a:gd name="adj2" fmla="val 1769205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0" name="원호 219">
            <a:extLst>
              <a:ext uri="{FF2B5EF4-FFF2-40B4-BE49-F238E27FC236}">
                <a16:creationId xmlns:a16="http://schemas.microsoft.com/office/drawing/2014/main" id="{40EE5D32-88F2-4558-B879-26202BB58BC8}"/>
              </a:ext>
            </a:extLst>
          </p:cNvPr>
          <p:cNvSpPr/>
          <p:nvPr/>
        </p:nvSpPr>
        <p:spPr>
          <a:xfrm rot="4176107">
            <a:off x="4664239" y="5340912"/>
            <a:ext cx="657394" cy="324522"/>
          </a:xfrm>
          <a:prstGeom prst="arc">
            <a:avLst>
              <a:gd name="adj1" fmla="val 11256720"/>
              <a:gd name="adj2" fmla="val 1855471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1" name="타원 220">
            <a:extLst>
              <a:ext uri="{FF2B5EF4-FFF2-40B4-BE49-F238E27FC236}">
                <a16:creationId xmlns:a16="http://schemas.microsoft.com/office/drawing/2014/main" id="{DE5C0A3B-044C-438E-BAB8-9CCEC61D51BB}"/>
              </a:ext>
            </a:extLst>
          </p:cNvPr>
          <p:cNvSpPr/>
          <p:nvPr/>
        </p:nvSpPr>
        <p:spPr>
          <a:xfrm>
            <a:off x="3844578" y="4283338"/>
            <a:ext cx="116359" cy="116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+</a:t>
            </a:r>
            <a:endParaRPr lang="ko-KR" altLang="en-US" sz="1100" dirty="0"/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8F616063-BE16-4B9C-A4B9-A9A5812D3837}"/>
              </a:ext>
            </a:extLst>
          </p:cNvPr>
          <p:cNvCxnSpPr>
            <a:cxnSpLocks/>
          </p:cNvCxnSpPr>
          <p:nvPr/>
        </p:nvCxnSpPr>
        <p:spPr>
          <a:xfrm flipV="1">
            <a:off x="3671534" y="4237551"/>
            <a:ext cx="1108014" cy="2206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직선 연결선 221">
            <a:extLst>
              <a:ext uri="{FF2B5EF4-FFF2-40B4-BE49-F238E27FC236}">
                <a16:creationId xmlns:a16="http://schemas.microsoft.com/office/drawing/2014/main" id="{26B801E8-C3AA-409C-BF5C-74AB49B4AC84}"/>
              </a:ext>
            </a:extLst>
          </p:cNvPr>
          <p:cNvCxnSpPr>
            <a:cxnSpLocks/>
          </p:cNvCxnSpPr>
          <p:nvPr/>
        </p:nvCxnSpPr>
        <p:spPr>
          <a:xfrm>
            <a:off x="3632098" y="4643214"/>
            <a:ext cx="1158660" cy="599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9CA0ADEE-A6D9-461F-AD0A-FED5798D895F}"/>
              </a:ext>
            </a:extLst>
          </p:cNvPr>
          <p:cNvSpPr txBox="1"/>
          <p:nvPr/>
        </p:nvSpPr>
        <p:spPr>
          <a:xfrm>
            <a:off x="4755740" y="4275110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endParaRPr lang="ko-KR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C9A7051-C294-41AA-ABF1-DF19C283CD66}"/>
              </a:ext>
            </a:extLst>
          </p:cNvPr>
          <p:cNvCxnSpPr/>
          <p:nvPr/>
        </p:nvCxnSpPr>
        <p:spPr>
          <a:xfrm>
            <a:off x="6190471" y="4234264"/>
            <a:ext cx="4746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직선 연결선 224">
            <a:extLst>
              <a:ext uri="{FF2B5EF4-FFF2-40B4-BE49-F238E27FC236}">
                <a16:creationId xmlns:a16="http://schemas.microsoft.com/office/drawing/2014/main" id="{B9FB1A89-57C9-461A-8FA9-9C0A6272BC8F}"/>
              </a:ext>
            </a:extLst>
          </p:cNvPr>
          <p:cNvCxnSpPr>
            <a:cxnSpLocks/>
          </p:cNvCxnSpPr>
          <p:nvPr/>
        </p:nvCxnSpPr>
        <p:spPr>
          <a:xfrm>
            <a:off x="6665130" y="4233343"/>
            <a:ext cx="0" cy="3980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61064E0B-B30B-4291-9F2B-0F4C3A457352}"/>
              </a:ext>
            </a:extLst>
          </p:cNvPr>
          <p:cNvSpPr/>
          <p:nvPr/>
        </p:nvSpPr>
        <p:spPr>
          <a:xfrm>
            <a:off x="6585755" y="4623142"/>
            <a:ext cx="161916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7" name="직선 연결선 226">
            <a:extLst>
              <a:ext uri="{FF2B5EF4-FFF2-40B4-BE49-F238E27FC236}">
                <a16:creationId xmlns:a16="http://schemas.microsoft.com/office/drawing/2014/main" id="{F5B4CEF7-FBB1-4EE7-8A6A-628170023712}"/>
              </a:ext>
            </a:extLst>
          </p:cNvPr>
          <p:cNvCxnSpPr>
            <a:cxnSpLocks/>
          </p:cNvCxnSpPr>
          <p:nvPr/>
        </p:nvCxnSpPr>
        <p:spPr>
          <a:xfrm flipH="1">
            <a:off x="6550830" y="4729441"/>
            <a:ext cx="2666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직선 연결선 227">
            <a:extLst>
              <a:ext uri="{FF2B5EF4-FFF2-40B4-BE49-F238E27FC236}">
                <a16:creationId xmlns:a16="http://schemas.microsoft.com/office/drawing/2014/main" id="{47AA0D77-E792-499B-A253-A350D89BFF52}"/>
              </a:ext>
            </a:extLst>
          </p:cNvPr>
          <p:cNvCxnSpPr>
            <a:cxnSpLocks/>
          </p:cNvCxnSpPr>
          <p:nvPr/>
        </p:nvCxnSpPr>
        <p:spPr>
          <a:xfrm>
            <a:off x="6665130" y="4731392"/>
            <a:ext cx="0" cy="5115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직선 연결선 228">
            <a:extLst>
              <a:ext uri="{FF2B5EF4-FFF2-40B4-BE49-F238E27FC236}">
                <a16:creationId xmlns:a16="http://schemas.microsoft.com/office/drawing/2014/main" id="{DAF090BE-667A-42E2-B76D-9BF0D8235AE3}"/>
              </a:ext>
            </a:extLst>
          </p:cNvPr>
          <p:cNvCxnSpPr/>
          <p:nvPr/>
        </p:nvCxnSpPr>
        <p:spPr>
          <a:xfrm>
            <a:off x="6193646" y="5246103"/>
            <a:ext cx="4746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직사각형 229">
            <a:extLst>
              <a:ext uri="{FF2B5EF4-FFF2-40B4-BE49-F238E27FC236}">
                <a16:creationId xmlns:a16="http://schemas.microsoft.com/office/drawing/2014/main" id="{C02D01AF-572C-4DE0-8F22-6F30857C7751}"/>
              </a:ext>
            </a:extLst>
          </p:cNvPr>
          <p:cNvSpPr/>
          <p:nvPr/>
        </p:nvSpPr>
        <p:spPr>
          <a:xfrm>
            <a:off x="7755247" y="6139937"/>
            <a:ext cx="13357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/>
              <a:t>Del Mar Photonics</a:t>
            </a: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59DF0D5C-AABC-4342-8DBE-DC520A00D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600" y="3218515"/>
            <a:ext cx="1998578" cy="1266274"/>
          </a:xfrm>
          <a:prstGeom prst="rect">
            <a:avLst/>
          </a:prstGeom>
        </p:spPr>
      </p:pic>
      <p:cxnSp>
        <p:nvCxnSpPr>
          <p:cNvPr id="146" name="직선 화살표 연결선 145">
            <a:extLst>
              <a:ext uri="{FF2B5EF4-FFF2-40B4-BE49-F238E27FC236}">
                <a16:creationId xmlns:a16="http://schemas.microsoft.com/office/drawing/2014/main" id="{FDE5B709-B961-436D-B519-8AA2C346028E}"/>
              </a:ext>
            </a:extLst>
          </p:cNvPr>
          <p:cNvCxnSpPr>
            <a:cxnSpLocks/>
            <a:endCxn id="165" idx="2"/>
          </p:cNvCxnSpPr>
          <p:nvPr/>
        </p:nvCxnSpPr>
        <p:spPr>
          <a:xfrm flipH="1">
            <a:off x="3662069" y="4700088"/>
            <a:ext cx="120088" cy="76220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타원 12">
            <a:extLst>
              <a:ext uri="{FF2B5EF4-FFF2-40B4-BE49-F238E27FC236}">
                <a16:creationId xmlns:a16="http://schemas.microsoft.com/office/drawing/2014/main" id="{B6819FBF-9970-4F32-BACE-AF6919CA8755}"/>
              </a:ext>
            </a:extLst>
          </p:cNvPr>
          <p:cNvSpPr/>
          <p:nvPr/>
        </p:nvSpPr>
        <p:spPr>
          <a:xfrm>
            <a:off x="3601220" y="5068030"/>
            <a:ext cx="487307" cy="457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8" name="직선 화살표 연결선 187">
            <a:extLst>
              <a:ext uri="{FF2B5EF4-FFF2-40B4-BE49-F238E27FC236}">
                <a16:creationId xmlns:a16="http://schemas.microsoft.com/office/drawing/2014/main" id="{23CC523F-B1A4-422A-AD57-4C610192E258}"/>
              </a:ext>
            </a:extLst>
          </p:cNvPr>
          <p:cNvCxnSpPr>
            <a:cxnSpLocks/>
          </p:cNvCxnSpPr>
          <p:nvPr/>
        </p:nvCxnSpPr>
        <p:spPr>
          <a:xfrm>
            <a:off x="3653582" y="4805621"/>
            <a:ext cx="169862" cy="28645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3" name="직선 화살표 연결선 172">
            <a:extLst>
              <a:ext uri="{FF2B5EF4-FFF2-40B4-BE49-F238E27FC236}">
                <a16:creationId xmlns:a16="http://schemas.microsoft.com/office/drawing/2014/main" id="{4BAA456E-AA2E-4923-9975-D305E45C3707}"/>
              </a:ext>
            </a:extLst>
          </p:cNvPr>
          <p:cNvCxnSpPr>
            <a:cxnSpLocks/>
            <a:stCxn id="165" idx="2"/>
          </p:cNvCxnSpPr>
          <p:nvPr/>
        </p:nvCxnSpPr>
        <p:spPr>
          <a:xfrm>
            <a:off x="3662069" y="4776308"/>
            <a:ext cx="196813" cy="311092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4" name="직선 화살표 연결선 223">
            <a:extLst>
              <a:ext uri="{FF2B5EF4-FFF2-40B4-BE49-F238E27FC236}">
                <a16:creationId xmlns:a16="http://schemas.microsoft.com/office/drawing/2014/main" id="{6881F997-ED47-4DB1-8621-43714F871EFA}"/>
              </a:ext>
            </a:extLst>
          </p:cNvPr>
          <p:cNvCxnSpPr>
            <a:cxnSpLocks/>
            <a:stCxn id="165" idx="0"/>
          </p:cNvCxnSpPr>
          <p:nvPr/>
        </p:nvCxnSpPr>
        <p:spPr>
          <a:xfrm>
            <a:off x="3729514" y="4680356"/>
            <a:ext cx="12150" cy="407044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EE78CDBE-0BBA-4682-9A02-50FAF2731910}"/>
              </a:ext>
            </a:extLst>
          </p:cNvPr>
          <p:cNvCxnSpPr>
            <a:cxnSpLocks/>
          </p:cNvCxnSpPr>
          <p:nvPr/>
        </p:nvCxnSpPr>
        <p:spPr>
          <a:xfrm flipH="1" flipV="1">
            <a:off x="2170221" y="5168151"/>
            <a:ext cx="995834" cy="6015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직선 연결선 225">
            <a:extLst>
              <a:ext uri="{FF2B5EF4-FFF2-40B4-BE49-F238E27FC236}">
                <a16:creationId xmlns:a16="http://schemas.microsoft.com/office/drawing/2014/main" id="{E2066265-CA73-4B08-B080-6B6F87AB53C2}"/>
              </a:ext>
            </a:extLst>
          </p:cNvPr>
          <p:cNvCxnSpPr>
            <a:cxnSpLocks/>
          </p:cNvCxnSpPr>
          <p:nvPr/>
        </p:nvCxnSpPr>
        <p:spPr>
          <a:xfrm flipV="1">
            <a:off x="3544205" y="5168151"/>
            <a:ext cx="764209" cy="6015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사각형: 둥근 대각선 방향 모서리 31">
            <a:extLst>
              <a:ext uri="{FF2B5EF4-FFF2-40B4-BE49-F238E27FC236}">
                <a16:creationId xmlns:a16="http://schemas.microsoft.com/office/drawing/2014/main" id="{C58B6CDE-9DEB-6AD0-FD77-6852EFB430F6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사각형: 둥근 대각선 방향 모서리 31">
            <a:extLst>
              <a:ext uri="{FF2B5EF4-FFF2-40B4-BE49-F238E27FC236}">
                <a16:creationId xmlns:a16="http://schemas.microsoft.com/office/drawing/2014/main" id="{E6502465-9B78-008D-7CD9-D149843045CF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52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1F6F50A-8271-4AB9-A9DF-7A5D8E40D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608"/>
          <a:stretch/>
        </p:blipFill>
        <p:spPr>
          <a:xfrm>
            <a:off x="2445103" y="1989219"/>
            <a:ext cx="3510189" cy="2543373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0849A89-BFAE-4AE1-AF05-58AEB8E6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ABCF02E5-2778-4AB1-BDF9-15985E26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Photon Beam IPM (1/2)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42F076F-8604-4BA5-96C1-B0969ACE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292" y="1370228"/>
            <a:ext cx="3188706" cy="254337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BB42AC6-C6A1-4BB9-B8BF-F6D807795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52" r="14933" b="21235"/>
          <a:stretch/>
        </p:blipFill>
        <p:spPr>
          <a:xfrm>
            <a:off x="192302" y="1585771"/>
            <a:ext cx="2187894" cy="1843229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B59AC0B-E8E3-4811-A587-631A203456FF}"/>
              </a:ext>
            </a:extLst>
          </p:cNvPr>
          <p:cNvSpPr/>
          <p:nvPr/>
        </p:nvSpPr>
        <p:spPr>
          <a:xfrm>
            <a:off x="9297" y="6450631"/>
            <a:ext cx="2553904" cy="354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altLang="ko-KR" sz="1050" dirty="0">
                <a:solidFill>
                  <a:schemeClr val="bg1"/>
                </a:solidFill>
              </a:rPr>
              <a:t>J. </a:t>
            </a:r>
            <a:r>
              <a:rPr lang="en-US" altLang="ko-KR" sz="1050" dirty="0" err="1">
                <a:solidFill>
                  <a:schemeClr val="bg1"/>
                </a:solidFill>
              </a:rPr>
              <a:t>Miebner</a:t>
            </a:r>
            <a:r>
              <a:rPr lang="en-US" altLang="ko-KR" sz="1050" dirty="0">
                <a:solidFill>
                  <a:schemeClr val="bg1"/>
                </a:solidFill>
              </a:rPr>
              <a:t> et al., </a:t>
            </a:r>
            <a:r>
              <a:rPr lang="en-US" altLang="ko-KR" sz="1050" i="1" dirty="0">
                <a:solidFill>
                  <a:schemeClr val="bg1"/>
                </a:solidFill>
              </a:rPr>
              <a:t>Proceedings of the IPAC11</a:t>
            </a:r>
          </a:p>
          <a:p>
            <a:pPr lvl="0">
              <a:lnSpc>
                <a:spcPct val="80000"/>
              </a:lnSpc>
            </a:pPr>
            <a:r>
              <a:rPr lang="en-US" altLang="ko-KR" sz="1050" i="1" dirty="0">
                <a:solidFill>
                  <a:schemeClr val="bg1"/>
                </a:solidFill>
              </a:rPr>
              <a:t>P. </a:t>
            </a:r>
            <a:r>
              <a:rPr lang="en-US" altLang="ko-KR" sz="1050" i="1" dirty="0" err="1">
                <a:solidFill>
                  <a:schemeClr val="bg1"/>
                </a:solidFill>
              </a:rPr>
              <a:t>Ilinski</a:t>
            </a:r>
            <a:r>
              <a:rPr lang="en-US" altLang="ko-KR" sz="1050" i="1" dirty="0">
                <a:solidFill>
                  <a:schemeClr val="bg1"/>
                </a:solidFill>
              </a:rPr>
              <a:t>, Proceedings of the BIW10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3D2BF0-84EF-4571-9BF4-AE982FE73AB3}"/>
              </a:ext>
            </a:extLst>
          </p:cNvPr>
          <p:cNvSpPr txBox="1"/>
          <p:nvPr/>
        </p:nvSpPr>
        <p:spPr>
          <a:xfrm>
            <a:off x="224192" y="5083351"/>
            <a:ext cx="8695616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Using IPM for photon beam position measurement in PETRA-III (SR), FLASH (XFEL).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Calibration method and image analysis method for photon beam position and profile measurement is not proposed.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023001B-A03C-4796-AFAC-E222532A8B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090"/>
          <a:stretch/>
        </p:blipFill>
        <p:spPr>
          <a:xfrm>
            <a:off x="5895642" y="3968802"/>
            <a:ext cx="3248356" cy="1114549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350A9D40-5EC8-40F0-AE19-85124A0F6BBD}"/>
              </a:ext>
            </a:extLst>
          </p:cNvPr>
          <p:cNvCxnSpPr/>
          <p:nvPr/>
        </p:nvCxnSpPr>
        <p:spPr>
          <a:xfrm>
            <a:off x="5880034" y="1061472"/>
            <a:ext cx="0" cy="408602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411D0346-157A-4485-B3EB-2F98DF32064E}"/>
              </a:ext>
            </a:extLst>
          </p:cNvPr>
          <p:cNvSpPr/>
          <p:nvPr/>
        </p:nvSpPr>
        <p:spPr>
          <a:xfrm>
            <a:off x="6007233" y="969600"/>
            <a:ext cx="8659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FLASH</a:t>
            </a:r>
            <a:endParaRPr lang="ko-KR" altLang="en-US" sz="1600" b="1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C40027-995B-49E2-9547-4070AD496464}"/>
              </a:ext>
            </a:extLst>
          </p:cNvPr>
          <p:cNvSpPr/>
          <p:nvPr/>
        </p:nvSpPr>
        <p:spPr>
          <a:xfrm>
            <a:off x="192302" y="991740"/>
            <a:ext cx="4013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PETRA-III (Tested at ESRF ID beamline)</a:t>
            </a:r>
            <a:endParaRPr lang="ko-KR" altLang="en-US" sz="1600" b="1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1EE0DB-32C1-458F-AB1F-A784F87D51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2970"/>
          <a:stretch/>
        </p:blipFill>
        <p:spPr>
          <a:xfrm>
            <a:off x="0" y="3518409"/>
            <a:ext cx="1418980" cy="117118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4780676-4A10-4895-8FE8-A6B4E784EC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7159"/>
          <a:stretch/>
        </p:blipFill>
        <p:spPr>
          <a:xfrm>
            <a:off x="1400965" y="3550709"/>
            <a:ext cx="1228131" cy="1138887"/>
          </a:xfrm>
          <a:prstGeom prst="rect">
            <a:avLst/>
          </a:prstGeom>
        </p:spPr>
      </p:pic>
      <p:sp>
        <p:nvSpPr>
          <p:cNvPr id="2" name="사각형: 둥근 대각선 방향 모서리 31">
            <a:extLst>
              <a:ext uri="{FF2B5EF4-FFF2-40B4-BE49-F238E27FC236}">
                <a16:creationId xmlns:a16="http://schemas.microsoft.com/office/drawing/2014/main" id="{6D8A36E9-158F-D782-D0B6-E533247A9BA3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사각형: 둥근 대각선 방향 모서리 31">
            <a:extLst>
              <a:ext uri="{FF2B5EF4-FFF2-40B4-BE49-F238E27FC236}">
                <a16:creationId xmlns:a16="http://schemas.microsoft.com/office/drawing/2014/main" id="{0A607045-BFFF-0F1F-E839-BFB5E9C9FB19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77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AE39E2E-DFCF-44D1-9AF2-42204C7CB729}"/>
              </a:ext>
            </a:extLst>
          </p:cNvPr>
          <p:cNvSpPr txBox="1"/>
          <p:nvPr/>
        </p:nvSpPr>
        <p:spPr>
          <a:xfrm>
            <a:off x="427091" y="4622628"/>
            <a:ext cx="82898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Recently IPM for FEL beam monitoring at the PAL-XFEL soft X-ray beamline has been developed.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Position and beam size monitoring by measuring 500 eV mono/pink beam shot by shot.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Reduction of beam position measurement error by using Kr gas.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Likewise, no calibration method is proposed and profile monitoring is difficult due to non-linear electric field distribution.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00F5C2D-F060-42C6-8B03-E67DBB331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092" y="1011387"/>
            <a:ext cx="2876390" cy="339882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8206E83-11FA-4E70-95D6-1990CC25A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38" y="1466984"/>
            <a:ext cx="5691188" cy="288541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F9943E4-51CA-4456-A4DA-1848991C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395D165-5DF6-4345-A370-EAAD01ECB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591" y="1011387"/>
            <a:ext cx="1027559" cy="1614735"/>
          </a:xfrm>
          <a:prstGeom prst="rect">
            <a:avLst/>
          </a:prstGeom>
        </p:spPr>
      </p:pic>
      <p:sp>
        <p:nvSpPr>
          <p:cNvPr id="18" name="제목 1">
            <a:extLst>
              <a:ext uri="{FF2B5EF4-FFF2-40B4-BE49-F238E27FC236}">
                <a16:creationId xmlns:a16="http://schemas.microsoft.com/office/drawing/2014/main" id="{3357826C-A983-4E7B-9EFC-BD2D6315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979" y="274634"/>
            <a:ext cx="8683019" cy="639765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Photon Beam IPM (2/2)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3516AC2-64A1-47B3-B017-6CA8739EFAF7}"/>
              </a:ext>
            </a:extLst>
          </p:cNvPr>
          <p:cNvSpPr/>
          <p:nvPr/>
        </p:nvSpPr>
        <p:spPr>
          <a:xfrm>
            <a:off x="127138" y="6492874"/>
            <a:ext cx="5111612" cy="22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altLang="ko-KR" sz="1050" dirty="0">
                <a:solidFill>
                  <a:schemeClr val="bg1"/>
                </a:solidFill>
              </a:rPr>
              <a:t>H. Hyun et al., “X-ray ionization beam position monitor for PAL-XFEL soft X-ray”, 2024</a:t>
            </a:r>
          </a:p>
        </p:txBody>
      </p:sp>
      <p:sp>
        <p:nvSpPr>
          <p:cNvPr id="4" name="사각형: 둥근 대각선 방향 모서리 31">
            <a:extLst>
              <a:ext uri="{FF2B5EF4-FFF2-40B4-BE49-F238E27FC236}">
                <a16:creationId xmlns:a16="http://schemas.microsoft.com/office/drawing/2014/main" id="{792CB052-0505-7E46-086C-046DB6A88EED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사각형: 둥근 대각선 방향 모서리 31">
            <a:extLst>
              <a:ext uri="{FF2B5EF4-FFF2-40B4-BE49-F238E27FC236}">
                <a16:creationId xmlns:a16="http://schemas.microsoft.com/office/drawing/2014/main" id="{FE7EBD7C-4ACD-AB34-297C-3622484B7CF3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80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13DF4D5E-28EC-4D74-BE51-64E6988F6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125" y="1267619"/>
            <a:ext cx="4476750" cy="268605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1AE9E7F-B20D-49EB-AD37-D43983FF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86AD9166-32B0-4A00-A9BF-7D2B6936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Gas Jet IPM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90287E6-BAB1-4810-8B81-1E9C44ADDE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82" r="14847" b="19130"/>
          <a:stretch/>
        </p:blipFill>
        <p:spPr>
          <a:xfrm>
            <a:off x="4714875" y="1162844"/>
            <a:ext cx="4019550" cy="2920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4DAEC7-1897-4E9A-BE61-969AF1F10DF1}"/>
              </a:ext>
            </a:extLst>
          </p:cNvPr>
          <p:cNvSpPr txBox="1"/>
          <p:nvPr/>
        </p:nvSpPr>
        <p:spPr>
          <a:xfrm>
            <a:off x="95251" y="4505371"/>
            <a:ext cx="89249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Most synchrotrons use IPM, including HIMAC,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, RHIC, LEAR, ISR, SPS, etc.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Gas jet injection to improve reaction rate and resolution.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In the case of HIMAC, high signal intensity reduces the exposure time from 10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to 100 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However, complex vacuum structures are required to generate a gas jet.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F7291B6-7260-4D7D-A6BA-69F616243A41}"/>
              </a:ext>
            </a:extLst>
          </p:cNvPr>
          <p:cNvSpPr/>
          <p:nvPr/>
        </p:nvSpPr>
        <p:spPr>
          <a:xfrm>
            <a:off x="-1" y="6503929"/>
            <a:ext cx="6524625" cy="22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altLang="ko-KR" sz="1050" dirty="0">
                <a:solidFill>
                  <a:prstClr val="white"/>
                </a:solidFill>
              </a:rPr>
              <a:t>Y. Hashimoto et al., </a:t>
            </a:r>
            <a:r>
              <a:rPr lang="en-US" altLang="ko-KR" sz="1050" i="1" dirty="0">
                <a:solidFill>
                  <a:prstClr val="white"/>
                </a:solidFill>
              </a:rPr>
              <a:t>Nuclear Instruments and Methods in Physics Research Section A 527.3 </a:t>
            </a:r>
            <a:r>
              <a:rPr lang="en-US" altLang="ko-KR" sz="1050" dirty="0">
                <a:solidFill>
                  <a:prstClr val="white"/>
                </a:solidFill>
              </a:rPr>
              <a:t>(2004): 289-300.</a:t>
            </a:r>
            <a:endParaRPr lang="ko-KR" altLang="en-US" sz="1050" dirty="0">
              <a:solidFill>
                <a:prstClr val="white"/>
              </a:solidFill>
            </a:endParaRPr>
          </a:p>
        </p:txBody>
      </p:sp>
      <p:sp>
        <p:nvSpPr>
          <p:cNvPr id="2" name="사각형: 둥근 대각선 방향 모서리 31">
            <a:extLst>
              <a:ext uri="{FF2B5EF4-FFF2-40B4-BE49-F238E27FC236}">
                <a16:creationId xmlns:a16="http://schemas.microsoft.com/office/drawing/2014/main" id="{FCB946A6-E447-3439-1B4A-49C5DD223025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사각형: 둥근 대각선 방향 모서리 31">
            <a:extLst>
              <a:ext uri="{FF2B5EF4-FFF2-40B4-BE49-F238E27FC236}">
                <a16:creationId xmlns:a16="http://schemas.microsoft.com/office/drawing/2014/main" id="{49050A07-8B54-031F-1FEC-BFB90F97B091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58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8CF8E1-127D-4ACC-ABA4-7B6567E4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Summary of IPM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ECD977-C22B-46D6-A43E-D5326D3C2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27" y="1112642"/>
            <a:ext cx="8683019" cy="5017994"/>
          </a:xfrm>
        </p:spPr>
        <p:txBody>
          <a:bodyPr>
            <a:norm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  <a:p>
            <a:pPr lvl="1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The gas in the path of the beam is ionized by the photoelectric effect, and the resulting ions are used for photon beam monitoring.</a:t>
            </a:r>
          </a:p>
          <a:p>
            <a:pPr lvl="1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Very low density photo-ions are guided by electrodes and amplified in the MCP to measure beam position and profile with optical readout.</a:t>
            </a:r>
          </a:p>
          <a:p>
            <a:pPr lvl="1"/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Limitations of Existing Methods</a:t>
            </a:r>
          </a:p>
          <a:p>
            <a:pPr lvl="1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Residual</a:t>
            </a:r>
            <a:r>
              <a:rPr lang="ko-KR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ko-KR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ko-KR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IPM</a:t>
            </a:r>
            <a:r>
              <a:rPr lang="ko-KR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ko-KR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long exposure time (~ 1 sec).</a:t>
            </a:r>
          </a:p>
          <a:p>
            <a:pPr lvl="1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Install mesh grid in photo-ion path to make field uniform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Mesh blocks ions, reducing signal</a:t>
            </a:r>
          </a:p>
          <a:p>
            <a:pPr lvl="1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Calibration method not suggested  Limited to profile monitoring</a:t>
            </a:r>
          </a:p>
          <a:p>
            <a:pPr lvl="1"/>
            <a:endParaRPr lang="en-US" altLang="ko-K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What we propose:</a:t>
            </a:r>
          </a:p>
          <a:p>
            <a:pPr lvl="1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1. Improve signal intensity in hard X-ray</a:t>
            </a:r>
          </a:p>
          <a:p>
            <a:pPr lvl="2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Inject gas into the chamber instead of using residual gas</a:t>
            </a:r>
          </a:p>
          <a:p>
            <a:pPr lvl="2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Increase signal gain by removing mesh grid</a:t>
            </a:r>
          </a:p>
          <a:p>
            <a:pPr lvl="1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2. Developed a precise profile measurement method</a:t>
            </a:r>
          </a:p>
          <a:p>
            <a:pPr lvl="2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Install shield plate - minimize non-linear field due to removal of mesh </a:t>
            </a:r>
          </a:p>
          <a:p>
            <a:pPr lvl="2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Isotropic field design for precise calibration</a:t>
            </a:r>
          </a:p>
          <a:p>
            <a:pPr lvl="2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Development of calibration method for profile reconstruction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52A54B1-2703-475F-A3E7-D1CA280D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17</a:t>
            </a:fld>
            <a:endParaRPr lang="ko-KR" altLang="en-US" dirty="0"/>
          </a:p>
        </p:txBody>
      </p:sp>
      <p:sp>
        <p:nvSpPr>
          <p:cNvPr id="5" name="사각형: 둥근 대각선 방향 모서리 31">
            <a:extLst>
              <a:ext uri="{FF2B5EF4-FFF2-40B4-BE49-F238E27FC236}">
                <a16:creationId xmlns:a16="http://schemas.microsoft.com/office/drawing/2014/main" id="{52770521-37A8-84D0-98D2-2B37381AA7AB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사각형: 둥근 대각선 방향 모서리 31">
            <a:extLst>
              <a:ext uri="{FF2B5EF4-FFF2-40B4-BE49-F238E27FC236}">
                <a16:creationId xmlns:a16="http://schemas.microsoft.com/office/drawing/2014/main" id="{EB04094F-3539-4E40-DDDB-CD130EFE908F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50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B1DFB2-CC77-4D3C-A4BA-EB7EADD8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Main Goal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31055-8031-4969-9C3F-EB795A79F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78" y="1141321"/>
            <a:ext cx="8175284" cy="1043685"/>
          </a:xfrm>
          <a:ln w="41275" cmpd="dbl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position and profile monitor </a:t>
            </a:r>
            <a:b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for white undulator beam at Korea-4GSR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7B8E810-3513-49EF-8FC7-461F98E3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598" y="6492875"/>
            <a:ext cx="2057400" cy="365125"/>
          </a:xfrm>
        </p:spPr>
        <p:txBody>
          <a:bodyPr/>
          <a:lstStyle/>
          <a:p>
            <a:fld id="{191A6335-19E9-44A9-98AD-A23ABF3BBAFD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1640FBC-811C-470B-88BE-869A7B1F6865}"/>
              </a:ext>
            </a:extLst>
          </p:cNvPr>
          <p:cNvSpPr/>
          <p:nvPr/>
        </p:nvSpPr>
        <p:spPr>
          <a:xfrm>
            <a:off x="5187950" y="2623665"/>
            <a:ext cx="3714004" cy="3571683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1. Gas-filled detector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Photoionization 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Vacuum system design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Point spread function analysis</a:t>
            </a: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2. Electrode design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Optimization of isotropic field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1:1 mapping field (defocusing field)</a:t>
            </a: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3. Calibration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Magnification calibration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Image processing</a:t>
            </a: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4. Experimental 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770CD-7099-D2A6-77F5-7AC9418D6866}"/>
              </a:ext>
            </a:extLst>
          </p:cNvPr>
          <p:cNvSpPr txBox="1"/>
          <p:nvPr/>
        </p:nvSpPr>
        <p:spPr>
          <a:xfrm>
            <a:off x="289399" y="2967630"/>
            <a:ext cx="398216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3982168"/>
                      <a:gd name="connsiteY0" fmla="*/ 0 h 3693319"/>
                      <a:gd name="connsiteX1" fmla="*/ 529059 w 3982168"/>
                      <a:gd name="connsiteY1" fmla="*/ 0 h 3693319"/>
                      <a:gd name="connsiteX2" fmla="*/ 978476 w 3982168"/>
                      <a:gd name="connsiteY2" fmla="*/ 0 h 3693319"/>
                      <a:gd name="connsiteX3" fmla="*/ 1627000 w 3982168"/>
                      <a:gd name="connsiteY3" fmla="*/ 0 h 3693319"/>
                      <a:gd name="connsiteX4" fmla="*/ 2156060 w 3982168"/>
                      <a:gd name="connsiteY4" fmla="*/ 0 h 3693319"/>
                      <a:gd name="connsiteX5" fmla="*/ 2685119 w 3982168"/>
                      <a:gd name="connsiteY5" fmla="*/ 0 h 3693319"/>
                      <a:gd name="connsiteX6" fmla="*/ 3333643 w 3982168"/>
                      <a:gd name="connsiteY6" fmla="*/ 0 h 3693319"/>
                      <a:gd name="connsiteX7" fmla="*/ 3982168 w 3982168"/>
                      <a:gd name="connsiteY7" fmla="*/ 0 h 3693319"/>
                      <a:gd name="connsiteX8" fmla="*/ 3982168 w 3982168"/>
                      <a:gd name="connsiteY8" fmla="*/ 601483 h 3693319"/>
                      <a:gd name="connsiteX9" fmla="*/ 3982168 w 3982168"/>
                      <a:gd name="connsiteY9" fmla="*/ 1055234 h 3693319"/>
                      <a:gd name="connsiteX10" fmla="*/ 3982168 w 3982168"/>
                      <a:gd name="connsiteY10" fmla="*/ 1508985 h 3693319"/>
                      <a:gd name="connsiteX11" fmla="*/ 3982168 w 3982168"/>
                      <a:gd name="connsiteY11" fmla="*/ 2036602 h 3693319"/>
                      <a:gd name="connsiteX12" fmla="*/ 3982168 w 3982168"/>
                      <a:gd name="connsiteY12" fmla="*/ 2601152 h 3693319"/>
                      <a:gd name="connsiteX13" fmla="*/ 3982168 w 3982168"/>
                      <a:gd name="connsiteY13" fmla="*/ 3017969 h 3693319"/>
                      <a:gd name="connsiteX14" fmla="*/ 3982168 w 3982168"/>
                      <a:gd name="connsiteY14" fmla="*/ 3693319 h 3693319"/>
                      <a:gd name="connsiteX15" fmla="*/ 3413287 w 3982168"/>
                      <a:gd name="connsiteY15" fmla="*/ 3693319 h 3693319"/>
                      <a:gd name="connsiteX16" fmla="*/ 2844406 w 3982168"/>
                      <a:gd name="connsiteY16" fmla="*/ 3693319 h 3693319"/>
                      <a:gd name="connsiteX17" fmla="*/ 2195881 w 3982168"/>
                      <a:gd name="connsiteY17" fmla="*/ 3693319 h 3693319"/>
                      <a:gd name="connsiteX18" fmla="*/ 1627000 w 3982168"/>
                      <a:gd name="connsiteY18" fmla="*/ 3693319 h 3693319"/>
                      <a:gd name="connsiteX19" fmla="*/ 1177584 w 3982168"/>
                      <a:gd name="connsiteY19" fmla="*/ 3693319 h 3693319"/>
                      <a:gd name="connsiteX20" fmla="*/ 688346 w 3982168"/>
                      <a:gd name="connsiteY20" fmla="*/ 3693319 h 3693319"/>
                      <a:gd name="connsiteX21" fmla="*/ 0 w 3982168"/>
                      <a:gd name="connsiteY21" fmla="*/ 3693319 h 3693319"/>
                      <a:gd name="connsiteX22" fmla="*/ 0 w 3982168"/>
                      <a:gd name="connsiteY22" fmla="*/ 3165702 h 3693319"/>
                      <a:gd name="connsiteX23" fmla="*/ 0 w 3982168"/>
                      <a:gd name="connsiteY23" fmla="*/ 2638085 h 3693319"/>
                      <a:gd name="connsiteX24" fmla="*/ 0 w 3982168"/>
                      <a:gd name="connsiteY24" fmla="*/ 2147401 h 3693319"/>
                      <a:gd name="connsiteX25" fmla="*/ 0 w 3982168"/>
                      <a:gd name="connsiteY25" fmla="*/ 1730584 h 3693319"/>
                      <a:gd name="connsiteX26" fmla="*/ 0 w 3982168"/>
                      <a:gd name="connsiteY26" fmla="*/ 1313766 h 3693319"/>
                      <a:gd name="connsiteX27" fmla="*/ 0 w 3982168"/>
                      <a:gd name="connsiteY27" fmla="*/ 749216 h 3693319"/>
                      <a:gd name="connsiteX28" fmla="*/ 0 w 3982168"/>
                      <a:gd name="connsiteY28" fmla="*/ 0 h 3693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982168" h="3693319" extrusionOk="0">
                        <a:moveTo>
                          <a:pt x="0" y="0"/>
                        </a:moveTo>
                        <a:cubicBezTo>
                          <a:pt x="166756" y="-62342"/>
                          <a:pt x="314676" y="35225"/>
                          <a:pt x="529059" y="0"/>
                        </a:cubicBezTo>
                        <a:cubicBezTo>
                          <a:pt x="743442" y="-35225"/>
                          <a:pt x="845697" y="44844"/>
                          <a:pt x="978476" y="0"/>
                        </a:cubicBezTo>
                        <a:cubicBezTo>
                          <a:pt x="1111255" y="-44844"/>
                          <a:pt x="1428779" y="15104"/>
                          <a:pt x="1627000" y="0"/>
                        </a:cubicBezTo>
                        <a:cubicBezTo>
                          <a:pt x="1825221" y="-15104"/>
                          <a:pt x="1961176" y="23963"/>
                          <a:pt x="2156060" y="0"/>
                        </a:cubicBezTo>
                        <a:cubicBezTo>
                          <a:pt x="2350944" y="-23963"/>
                          <a:pt x="2443275" y="12325"/>
                          <a:pt x="2685119" y="0"/>
                        </a:cubicBezTo>
                        <a:cubicBezTo>
                          <a:pt x="2926963" y="-12325"/>
                          <a:pt x="3052580" y="14091"/>
                          <a:pt x="3333643" y="0"/>
                        </a:cubicBezTo>
                        <a:cubicBezTo>
                          <a:pt x="3614706" y="-14091"/>
                          <a:pt x="3746439" y="76095"/>
                          <a:pt x="3982168" y="0"/>
                        </a:cubicBezTo>
                        <a:cubicBezTo>
                          <a:pt x="4019942" y="232114"/>
                          <a:pt x="3952122" y="332967"/>
                          <a:pt x="3982168" y="601483"/>
                        </a:cubicBezTo>
                        <a:cubicBezTo>
                          <a:pt x="4012214" y="869999"/>
                          <a:pt x="3979592" y="856794"/>
                          <a:pt x="3982168" y="1055234"/>
                        </a:cubicBezTo>
                        <a:cubicBezTo>
                          <a:pt x="3984744" y="1253674"/>
                          <a:pt x="3972075" y="1304941"/>
                          <a:pt x="3982168" y="1508985"/>
                        </a:cubicBezTo>
                        <a:cubicBezTo>
                          <a:pt x="3992261" y="1713029"/>
                          <a:pt x="3945357" y="1890278"/>
                          <a:pt x="3982168" y="2036602"/>
                        </a:cubicBezTo>
                        <a:cubicBezTo>
                          <a:pt x="4018979" y="2182926"/>
                          <a:pt x="3956294" y="2373211"/>
                          <a:pt x="3982168" y="2601152"/>
                        </a:cubicBezTo>
                        <a:cubicBezTo>
                          <a:pt x="4008042" y="2829093"/>
                          <a:pt x="3945738" y="2908184"/>
                          <a:pt x="3982168" y="3017969"/>
                        </a:cubicBezTo>
                        <a:cubicBezTo>
                          <a:pt x="4018598" y="3127754"/>
                          <a:pt x="3962357" y="3533530"/>
                          <a:pt x="3982168" y="3693319"/>
                        </a:cubicBezTo>
                        <a:cubicBezTo>
                          <a:pt x="3834295" y="3703360"/>
                          <a:pt x="3685703" y="3633804"/>
                          <a:pt x="3413287" y="3693319"/>
                        </a:cubicBezTo>
                        <a:cubicBezTo>
                          <a:pt x="3140871" y="3752834"/>
                          <a:pt x="3101684" y="3675702"/>
                          <a:pt x="2844406" y="3693319"/>
                        </a:cubicBezTo>
                        <a:cubicBezTo>
                          <a:pt x="2587128" y="3710936"/>
                          <a:pt x="2415764" y="3653474"/>
                          <a:pt x="2195881" y="3693319"/>
                        </a:cubicBezTo>
                        <a:cubicBezTo>
                          <a:pt x="1975998" y="3733164"/>
                          <a:pt x="1845461" y="3683143"/>
                          <a:pt x="1627000" y="3693319"/>
                        </a:cubicBezTo>
                        <a:cubicBezTo>
                          <a:pt x="1408539" y="3703495"/>
                          <a:pt x="1345943" y="3645169"/>
                          <a:pt x="1177584" y="3693319"/>
                        </a:cubicBezTo>
                        <a:cubicBezTo>
                          <a:pt x="1009225" y="3741469"/>
                          <a:pt x="825920" y="3675923"/>
                          <a:pt x="688346" y="3693319"/>
                        </a:cubicBezTo>
                        <a:cubicBezTo>
                          <a:pt x="550772" y="3710715"/>
                          <a:pt x="250813" y="3665983"/>
                          <a:pt x="0" y="3693319"/>
                        </a:cubicBezTo>
                        <a:cubicBezTo>
                          <a:pt x="-2067" y="3538640"/>
                          <a:pt x="5409" y="3361929"/>
                          <a:pt x="0" y="3165702"/>
                        </a:cubicBezTo>
                        <a:cubicBezTo>
                          <a:pt x="-5409" y="2969475"/>
                          <a:pt x="49920" y="2885769"/>
                          <a:pt x="0" y="2638085"/>
                        </a:cubicBezTo>
                        <a:cubicBezTo>
                          <a:pt x="-49920" y="2390401"/>
                          <a:pt x="41410" y="2303599"/>
                          <a:pt x="0" y="2147401"/>
                        </a:cubicBezTo>
                        <a:cubicBezTo>
                          <a:pt x="-41410" y="1991203"/>
                          <a:pt x="28258" y="1918851"/>
                          <a:pt x="0" y="1730584"/>
                        </a:cubicBezTo>
                        <a:cubicBezTo>
                          <a:pt x="-28258" y="1542317"/>
                          <a:pt x="22290" y="1485096"/>
                          <a:pt x="0" y="1313766"/>
                        </a:cubicBezTo>
                        <a:cubicBezTo>
                          <a:pt x="-22290" y="1142436"/>
                          <a:pt x="22942" y="881936"/>
                          <a:pt x="0" y="749216"/>
                        </a:cubicBezTo>
                        <a:cubicBezTo>
                          <a:pt x="-22942" y="616496"/>
                          <a:pt x="22760" y="19786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1. Read-out device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CC865-135F-1C01-5105-AB5A8BD093A5}"/>
              </a:ext>
            </a:extLst>
          </p:cNvPr>
          <p:cNvSpPr txBox="1"/>
          <p:nvPr/>
        </p:nvSpPr>
        <p:spPr>
          <a:xfrm>
            <a:off x="37275" y="2479592"/>
            <a:ext cx="46303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Factors to consider for improving resolution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7C8FE-1F98-4D64-7A21-D374E6C54ECF}"/>
              </a:ext>
            </a:extLst>
          </p:cNvPr>
          <p:cNvSpPr txBox="1"/>
          <p:nvPr/>
        </p:nvSpPr>
        <p:spPr>
          <a:xfrm>
            <a:off x="277809" y="3433800"/>
            <a:ext cx="398216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3982168"/>
                      <a:gd name="connsiteY0" fmla="*/ 0 h 3693319"/>
                      <a:gd name="connsiteX1" fmla="*/ 529059 w 3982168"/>
                      <a:gd name="connsiteY1" fmla="*/ 0 h 3693319"/>
                      <a:gd name="connsiteX2" fmla="*/ 978476 w 3982168"/>
                      <a:gd name="connsiteY2" fmla="*/ 0 h 3693319"/>
                      <a:gd name="connsiteX3" fmla="*/ 1627000 w 3982168"/>
                      <a:gd name="connsiteY3" fmla="*/ 0 h 3693319"/>
                      <a:gd name="connsiteX4" fmla="*/ 2156060 w 3982168"/>
                      <a:gd name="connsiteY4" fmla="*/ 0 h 3693319"/>
                      <a:gd name="connsiteX5" fmla="*/ 2685119 w 3982168"/>
                      <a:gd name="connsiteY5" fmla="*/ 0 h 3693319"/>
                      <a:gd name="connsiteX6" fmla="*/ 3333643 w 3982168"/>
                      <a:gd name="connsiteY6" fmla="*/ 0 h 3693319"/>
                      <a:gd name="connsiteX7" fmla="*/ 3982168 w 3982168"/>
                      <a:gd name="connsiteY7" fmla="*/ 0 h 3693319"/>
                      <a:gd name="connsiteX8" fmla="*/ 3982168 w 3982168"/>
                      <a:gd name="connsiteY8" fmla="*/ 601483 h 3693319"/>
                      <a:gd name="connsiteX9" fmla="*/ 3982168 w 3982168"/>
                      <a:gd name="connsiteY9" fmla="*/ 1055234 h 3693319"/>
                      <a:gd name="connsiteX10" fmla="*/ 3982168 w 3982168"/>
                      <a:gd name="connsiteY10" fmla="*/ 1508985 h 3693319"/>
                      <a:gd name="connsiteX11" fmla="*/ 3982168 w 3982168"/>
                      <a:gd name="connsiteY11" fmla="*/ 2036602 h 3693319"/>
                      <a:gd name="connsiteX12" fmla="*/ 3982168 w 3982168"/>
                      <a:gd name="connsiteY12" fmla="*/ 2601152 h 3693319"/>
                      <a:gd name="connsiteX13" fmla="*/ 3982168 w 3982168"/>
                      <a:gd name="connsiteY13" fmla="*/ 3017969 h 3693319"/>
                      <a:gd name="connsiteX14" fmla="*/ 3982168 w 3982168"/>
                      <a:gd name="connsiteY14" fmla="*/ 3693319 h 3693319"/>
                      <a:gd name="connsiteX15" fmla="*/ 3413287 w 3982168"/>
                      <a:gd name="connsiteY15" fmla="*/ 3693319 h 3693319"/>
                      <a:gd name="connsiteX16" fmla="*/ 2844406 w 3982168"/>
                      <a:gd name="connsiteY16" fmla="*/ 3693319 h 3693319"/>
                      <a:gd name="connsiteX17" fmla="*/ 2195881 w 3982168"/>
                      <a:gd name="connsiteY17" fmla="*/ 3693319 h 3693319"/>
                      <a:gd name="connsiteX18" fmla="*/ 1627000 w 3982168"/>
                      <a:gd name="connsiteY18" fmla="*/ 3693319 h 3693319"/>
                      <a:gd name="connsiteX19" fmla="*/ 1177584 w 3982168"/>
                      <a:gd name="connsiteY19" fmla="*/ 3693319 h 3693319"/>
                      <a:gd name="connsiteX20" fmla="*/ 688346 w 3982168"/>
                      <a:gd name="connsiteY20" fmla="*/ 3693319 h 3693319"/>
                      <a:gd name="connsiteX21" fmla="*/ 0 w 3982168"/>
                      <a:gd name="connsiteY21" fmla="*/ 3693319 h 3693319"/>
                      <a:gd name="connsiteX22" fmla="*/ 0 w 3982168"/>
                      <a:gd name="connsiteY22" fmla="*/ 3165702 h 3693319"/>
                      <a:gd name="connsiteX23" fmla="*/ 0 w 3982168"/>
                      <a:gd name="connsiteY23" fmla="*/ 2638085 h 3693319"/>
                      <a:gd name="connsiteX24" fmla="*/ 0 w 3982168"/>
                      <a:gd name="connsiteY24" fmla="*/ 2147401 h 3693319"/>
                      <a:gd name="connsiteX25" fmla="*/ 0 w 3982168"/>
                      <a:gd name="connsiteY25" fmla="*/ 1730584 h 3693319"/>
                      <a:gd name="connsiteX26" fmla="*/ 0 w 3982168"/>
                      <a:gd name="connsiteY26" fmla="*/ 1313766 h 3693319"/>
                      <a:gd name="connsiteX27" fmla="*/ 0 w 3982168"/>
                      <a:gd name="connsiteY27" fmla="*/ 749216 h 3693319"/>
                      <a:gd name="connsiteX28" fmla="*/ 0 w 3982168"/>
                      <a:gd name="connsiteY28" fmla="*/ 0 h 3693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982168" h="3693319" extrusionOk="0">
                        <a:moveTo>
                          <a:pt x="0" y="0"/>
                        </a:moveTo>
                        <a:cubicBezTo>
                          <a:pt x="166756" y="-62342"/>
                          <a:pt x="314676" y="35225"/>
                          <a:pt x="529059" y="0"/>
                        </a:cubicBezTo>
                        <a:cubicBezTo>
                          <a:pt x="743442" y="-35225"/>
                          <a:pt x="845697" y="44844"/>
                          <a:pt x="978476" y="0"/>
                        </a:cubicBezTo>
                        <a:cubicBezTo>
                          <a:pt x="1111255" y="-44844"/>
                          <a:pt x="1428779" y="15104"/>
                          <a:pt x="1627000" y="0"/>
                        </a:cubicBezTo>
                        <a:cubicBezTo>
                          <a:pt x="1825221" y="-15104"/>
                          <a:pt x="1961176" y="23963"/>
                          <a:pt x="2156060" y="0"/>
                        </a:cubicBezTo>
                        <a:cubicBezTo>
                          <a:pt x="2350944" y="-23963"/>
                          <a:pt x="2443275" y="12325"/>
                          <a:pt x="2685119" y="0"/>
                        </a:cubicBezTo>
                        <a:cubicBezTo>
                          <a:pt x="2926963" y="-12325"/>
                          <a:pt x="3052580" y="14091"/>
                          <a:pt x="3333643" y="0"/>
                        </a:cubicBezTo>
                        <a:cubicBezTo>
                          <a:pt x="3614706" y="-14091"/>
                          <a:pt x="3746439" y="76095"/>
                          <a:pt x="3982168" y="0"/>
                        </a:cubicBezTo>
                        <a:cubicBezTo>
                          <a:pt x="4019942" y="232114"/>
                          <a:pt x="3952122" y="332967"/>
                          <a:pt x="3982168" y="601483"/>
                        </a:cubicBezTo>
                        <a:cubicBezTo>
                          <a:pt x="4012214" y="869999"/>
                          <a:pt x="3979592" y="856794"/>
                          <a:pt x="3982168" y="1055234"/>
                        </a:cubicBezTo>
                        <a:cubicBezTo>
                          <a:pt x="3984744" y="1253674"/>
                          <a:pt x="3972075" y="1304941"/>
                          <a:pt x="3982168" y="1508985"/>
                        </a:cubicBezTo>
                        <a:cubicBezTo>
                          <a:pt x="3992261" y="1713029"/>
                          <a:pt x="3945357" y="1890278"/>
                          <a:pt x="3982168" y="2036602"/>
                        </a:cubicBezTo>
                        <a:cubicBezTo>
                          <a:pt x="4018979" y="2182926"/>
                          <a:pt x="3956294" y="2373211"/>
                          <a:pt x="3982168" y="2601152"/>
                        </a:cubicBezTo>
                        <a:cubicBezTo>
                          <a:pt x="4008042" y="2829093"/>
                          <a:pt x="3945738" y="2908184"/>
                          <a:pt x="3982168" y="3017969"/>
                        </a:cubicBezTo>
                        <a:cubicBezTo>
                          <a:pt x="4018598" y="3127754"/>
                          <a:pt x="3962357" y="3533530"/>
                          <a:pt x="3982168" y="3693319"/>
                        </a:cubicBezTo>
                        <a:cubicBezTo>
                          <a:pt x="3834295" y="3703360"/>
                          <a:pt x="3685703" y="3633804"/>
                          <a:pt x="3413287" y="3693319"/>
                        </a:cubicBezTo>
                        <a:cubicBezTo>
                          <a:pt x="3140871" y="3752834"/>
                          <a:pt x="3101684" y="3675702"/>
                          <a:pt x="2844406" y="3693319"/>
                        </a:cubicBezTo>
                        <a:cubicBezTo>
                          <a:pt x="2587128" y="3710936"/>
                          <a:pt x="2415764" y="3653474"/>
                          <a:pt x="2195881" y="3693319"/>
                        </a:cubicBezTo>
                        <a:cubicBezTo>
                          <a:pt x="1975998" y="3733164"/>
                          <a:pt x="1845461" y="3683143"/>
                          <a:pt x="1627000" y="3693319"/>
                        </a:cubicBezTo>
                        <a:cubicBezTo>
                          <a:pt x="1408539" y="3703495"/>
                          <a:pt x="1345943" y="3645169"/>
                          <a:pt x="1177584" y="3693319"/>
                        </a:cubicBezTo>
                        <a:cubicBezTo>
                          <a:pt x="1009225" y="3741469"/>
                          <a:pt x="825920" y="3675923"/>
                          <a:pt x="688346" y="3693319"/>
                        </a:cubicBezTo>
                        <a:cubicBezTo>
                          <a:pt x="550772" y="3710715"/>
                          <a:pt x="250813" y="3665983"/>
                          <a:pt x="0" y="3693319"/>
                        </a:cubicBezTo>
                        <a:cubicBezTo>
                          <a:pt x="-2067" y="3538640"/>
                          <a:pt x="5409" y="3361929"/>
                          <a:pt x="0" y="3165702"/>
                        </a:cubicBezTo>
                        <a:cubicBezTo>
                          <a:pt x="-5409" y="2969475"/>
                          <a:pt x="49920" y="2885769"/>
                          <a:pt x="0" y="2638085"/>
                        </a:cubicBezTo>
                        <a:cubicBezTo>
                          <a:pt x="-49920" y="2390401"/>
                          <a:pt x="41410" y="2303599"/>
                          <a:pt x="0" y="2147401"/>
                        </a:cubicBezTo>
                        <a:cubicBezTo>
                          <a:pt x="-41410" y="1991203"/>
                          <a:pt x="28258" y="1918851"/>
                          <a:pt x="0" y="1730584"/>
                        </a:cubicBezTo>
                        <a:cubicBezTo>
                          <a:pt x="-28258" y="1542317"/>
                          <a:pt x="22290" y="1485096"/>
                          <a:pt x="0" y="1313766"/>
                        </a:cubicBezTo>
                        <a:cubicBezTo>
                          <a:pt x="-22290" y="1142436"/>
                          <a:pt x="22942" y="881936"/>
                          <a:pt x="0" y="749216"/>
                        </a:cubicBezTo>
                        <a:cubicBezTo>
                          <a:pt x="-22942" y="616496"/>
                          <a:pt x="22760" y="19786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2. Photo-ion broadening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4D71D-5534-1921-3308-169E383EE552}"/>
              </a:ext>
            </a:extLst>
          </p:cNvPr>
          <p:cNvSpPr txBox="1"/>
          <p:nvPr/>
        </p:nvSpPr>
        <p:spPr>
          <a:xfrm>
            <a:off x="277809" y="4160312"/>
            <a:ext cx="398216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3982168"/>
                      <a:gd name="connsiteY0" fmla="*/ 0 h 3693319"/>
                      <a:gd name="connsiteX1" fmla="*/ 529059 w 3982168"/>
                      <a:gd name="connsiteY1" fmla="*/ 0 h 3693319"/>
                      <a:gd name="connsiteX2" fmla="*/ 978476 w 3982168"/>
                      <a:gd name="connsiteY2" fmla="*/ 0 h 3693319"/>
                      <a:gd name="connsiteX3" fmla="*/ 1627000 w 3982168"/>
                      <a:gd name="connsiteY3" fmla="*/ 0 h 3693319"/>
                      <a:gd name="connsiteX4" fmla="*/ 2156060 w 3982168"/>
                      <a:gd name="connsiteY4" fmla="*/ 0 h 3693319"/>
                      <a:gd name="connsiteX5" fmla="*/ 2685119 w 3982168"/>
                      <a:gd name="connsiteY5" fmla="*/ 0 h 3693319"/>
                      <a:gd name="connsiteX6" fmla="*/ 3333643 w 3982168"/>
                      <a:gd name="connsiteY6" fmla="*/ 0 h 3693319"/>
                      <a:gd name="connsiteX7" fmla="*/ 3982168 w 3982168"/>
                      <a:gd name="connsiteY7" fmla="*/ 0 h 3693319"/>
                      <a:gd name="connsiteX8" fmla="*/ 3982168 w 3982168"/>
                      <a:gd name="connsiteY8" fmla="*/ 601483 h 3693319"/>
                      <a:gd name="connsiteX9" fmla="*/ 3982168 w 3982168"/>
                      <a:gd name="connsiteY9" fmla="*/ 1055234 h 3693319"/>
                      <a:gd name="connsiteX10" fmla="*/ 3982168 w 3982168"/>
                      <a:gd name="connsiteY10" fmla="*/ 1508985 h 3693319"/>
                      <a:gd name="connsiteX11" fmla="*/ 3982168 w 3982168"/>
                      <a:gd name="connsiteY11" fmla="*/ 2036602 h 3693319"/>
                      <a:gd name="connsiteX12" fmla="*/ 3982168 w 3982168"/>
                      <a:gd name="connsiteY12" fmla="*/ 2601152 h 3693319"/>
                      <a:gd name="connsiteX13" fmla="*/ 3982168 w 3982168"/>
                      <a:gd name="connsiteY13" fmla="*/ 3017969 h 3693319"/>
                      <a:gd name="connsiteX14" fmla="*/ 3982168 w 3982168"/>
                      <a:gd name="connsiteY14" fmla="*/ 3693319 h 3693319"/>
                      <a:gd name="connsiteX15" fmla="*/ 3413287 w 3982168"/>
                      <a:gd name="connsiteY15" fmla="*/ 3693319 h 3693319"/>
                      <a:gd name="connsiteX16" fmla="*/ 2844406 w 3982168"/>
                      <a:gd name="connsiteY16" fmla="*/ 3693319 h 3693319"/>
                      <a:gd name="connsiteX17" fmla="*/ 2195881 w 3982168"/>
                      <a:gd name="connsiteY17" fmla="*/ 3693319 h 3693319"/>
                      <a:gd name="connsiteX18" fmla="*/ 1627000 w 3982168"/>
                      <a:gd name="connsiteY18" fmla="*/ 3693319 h 3693319"/>
                      <a:gd name="connsiteX19" fmla="*/ 1177584 w 3982168"/>
                      <a:gd name="connsiteY19" fmla="*/ 3693319 h 3693319"/>
                      <a:gd name="connsiteX20" fmla="*/ 688346 w 3982168"/>
                      <a:gd name="connsiteY20" fmla="*/ 3693319 h 3693319"/>
                      <a:gd name="connsiteX21" fmla="*/ 0 w 3982168"/>
                      <a:gd name="connsiteY21" fmla="*/ 3693319 h 3693319"/>
                      <a:gd name="connsiteX22" fmla="*/ 0 w 3982168"/>
                      <a:gd name="connsiteY22" fmla="*/ 3165702 h 3693319"/>
                      <a:gd name="connsiteX23" fmla="*/ 0 w 3982168"/>
                      <a:gd name="connsiteY23" fmla="*/ 2638085 h 3693319"/>
                      <a:gd name="connsiteX24" fmla="*/ 0 w 3982168"/>
                      <a:gd name="connsiteY24" fmla="*/ 2147401 h 3693319"/>
                      <a:gd name="connsiteX25" fmla="*/ 0 w 3982168"/>
                      <a:gd name="connsiteY25" fmla="*/ 1730584 h 3693319"/>
                      <a:gd name="connsiteX26" fmla="*/ 0 w 3982168"/>
                      <a:gd name="connsiteY26" fmla="*/ 1313766 h 3693319"/>
                      <a:gd name="connsiteX27" fmla="*/ 0 w 3982168"/>
                      <a:gd name="connsiteY27" fmla="*/ 749216 h 3693319"/>
                      <a:gd name="connsiteX28" fmla="*/ 0 w 3982168"/>
                      <a:gd name="connsiteY28" fmla="*/ 0 h 3693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982168" h="3693319" extrusionOk="0">
                        <a:moveTo>
                          <a:pt x="0" y="0"/>
                        </a:moveTo>
                        <a:cubicBezTo>
                          <a:pt x="166756" y="-62342"/>
                          <a:pt x="314676" y="35225"/>
                          <a:pt x="529059" y="0"/>
                        </a:cubicBezTo>
                        <a:cubicBezTo>
                          <a:pt x="743442" y="-35225"/>
                          <a:pt x="845697" y="44844"/>
                          <a:pt x="978476" y="0"/>
                        </a:cubicBezTo>
                        <a:cubicBezTo>
                          <a:pt x="1111255" y="-44844"/>
                          <a:pt x="1428779" y="15104"/>
                          <a:pt x="1627000" y="0"/>
                        </a:cubicBezTo>
                        <a:cubicBezTo>
                          <a:pt x="1825221" y="-15104"/>
                          <a:pt x="1961176" y="23963"/>
                          <a:pt x="2156060" y="0"/>
                        </a:cubicBezTo>
                        <a:cubicBezTo>
                          <a:pt x="2350944" y="-23963"/>
                          <a:pt x="2443275" y="12325"/>
                          <a:pt x="2685119" y="0"/>
                        </a:cubicBezTo>
                        <a:cubicBezTo>
                          <a:pt x="2926963" y="-12325"/>
                          <a:pt x="3052580" y="14091"/>
                          <a:pt x="3333643" y="0"/>
                        </a:cubicBezTo>
                        <a:cubicBezTo>
                          <a:pt x="3614706" y="-14091"/>
                          <a:pt x="3746439" y="76095"/>
                          <a:pt x="3982168" y="0"/>
                        </a:cubicBezTo>
                        <a:cubicBezTo>
                          <a:pt x="4019942" y="232114"/>
                          <a:pt x="3952122" y="332967"/>
                          <a:pt x="3982168" y="601483"/>
                        </a:cubicBezTo>
                        <a:cubicBezTo>
                          <a:pt x="4012214" y="869999"/>
                          <a:pt x="3979592" y="856794"/>
                          <a:pt x="3982168" y="1055234"/>
                        </a:cubicBezTo>
                        <a:cubicBezTo>
                          <a:pt x="3984744" y="1253674"/>
                          <a:pt x="3972075" y="1304941"/>
                          <a:pt x="3982168" y="1508985"/>
                        </a:cubicBezTo>
                        <a:cubicBezTo>
                          <a:pt x="3992261" y="1713029"/>
                          <a:pt x="3945357" y="1890278"/>
                          <a:pt x="3982168" y="2036602"/>
                        </a:cubicBezTo>
                        <a:cubicBezTo>
                          <a:pt x="4018979" y="2182926"/>
                          <a:pt x="3956294" y="2373211"/>
                          <a:pt x="3982168" y="2601152"/>
                        </a:cubicBezTo>
                        <a:cubicBezTo>
                          <a:pt x="4008042" y="2829093"/>
                          <a:pt x="3945738" y="2908184"/>
                          <a:pt x="3982168" y="3017969"/>
                        </a:cubicBezTo>
                        <a:cubicBezTo>
                          <a:pt x="4018598" y="3127754"/>
                          <a:pt x="3962357" y="3533530"/>
                          <a:pt x="3982168" y="3693319"/>
                        </a:cubicBezTo>
                        <a:cubicBezTo>
                          <a:pt x="3834295" y="3703360"/>
                          <a:pt x="3685703" y="3633804"/>
                          <a:pt x="3413287" y="3693319"/>
                        </a:cubicBezTo>
                        <a:cubicBezTo>
                          <a:pt x="3140871" y="3752834"/>
                          <a:pt x="3101684" y="3675702"/>
                          <a:pt x="2844406" y="3693319"/>
                        </a:cubicBezTo>
                        <a:cubicBezTo>
                          <a:pt x="2587128" y="3710936"/>
                          <a:pt x="2415764" y="3653474"/>
                          <a:pt x="2195881" y="3693319"/>
                        </a:cubicBezTo>
                        <a:cubicBezTo>
                          <a:pt x="1975998" y="3733164"/>
                          <a:pt x="1845461" y="3683143"/>
                          <a:pt x="1627000" y="3693319"/>
                        </a:cubicBezTo>
                        <a:cubicBezTo>
                          <a:pt x="1408539" y="3703495"/>
                          <a:pt x="1345943" y="3645169"/>
                          <a:pt x="1177584" y="3693319"/>
                        </a:cubicBezTo>
                        <a:cubicBezTo>
                          <a:pt x="1009225" y="3741469"/>
                          <a:pt x="825920" y="3675923"/>
                          <a:pt x="688346" y="3693319"/>
                        </a:cubicBezTo>
                        <a:cubicBezTo>
                          <a:pt x="550772" y="3710715"/>
                          <a:pt x="250813" y="3665983"/>
                          <a:pt x="0" y="3693319"/>
                        </a:cubicBezTo>
                        <a:cubicBezTo>
                          <a:pt x="-2067" y="3538640"/>
                          <a:pt x="5409" y="3361929"/>
                          <a:pt x="0" y="3165702"/>
                        </a:cubicBezTo>
                        <a:cubicBezTo>
                          <a:pt x="-5409" y="2969475"/>
                          <a:pt x="49920" y="2885769"/>
                          <a:pt x="0" y="2638085"/>
                        </a:cubicBezTo>
                        <a:cubicBezTo>
                          <a:pt x="-49920" y="2390401"/>
                          <a:pt x="41410" y="2303599"/>
                          <a:pt x="0" y="2147401"/>
                        </a:cubicBezTo>
                        <a:cubicBezTo>
                          <a:pt x="-41410" y="1991203"/>
                          <a:pt x="28258" y="1918851"/>
                          <a:pt x="0" y="1730584"/>
                        </a:cubicBezTo>
                        <a:cubicBezTo>
                          <a:pt x="-28258" y="1542317"/>
                          <a:pt x="22290" y="1485096"/>
                          <a:pt x="0" y="1313766"/>
                        </a:cubicBezTo>
                        <a:cubicBezTo>
                          <a:pt x="-22290" y="1142436"/>
                          <a:pt x="22942" y="881936"/>
                          <a:pt x="0" y="749216"/>
                        </a:cubicBezTo>
                        <a:cubicBezTo>
                          <a:pt x="-22942" y="616496"/>
                          <a:pt x="22760" y="19786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3. Non-linear field (field quality)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386B5-CC6F-38BD-7CEB-64FCCC2DA04B}"/>
              </a:ext>
            </a:extLst>
          </p:cNvPr>
          <p:cNvSpPr txBox="1"/>
          <p:nvPr/>
        </p:nvSpPr>
        <p:spPr>
          <a:xfrm>
            <a:off x="277809" y="5141908"/>
            <a:ext cx="398216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3982168"/>
                      <a:gd name="connsiteY0" fmla="*/ 0 h 3693319"/>
                      <a:gd name="connsiteX1" fmla="*/ 529059 w 3982168"/>
                      <a:gd name="connsiteY1" fmla="*/ 0 h 3693319"/>
                      <a:gd name="connsiteX2" fmla="*/ 978476 w 3982168"/>
                      <a:gd name="connsiteY2" fmla="*/ 0 h 3693319"/>
                      <a:gd name="connsiteX3" fmla="*/ 1627000 w 3982168"/>
                      <a:gd name="connsiteY3" fmla="*/ 0 h 3693319"/>
                      <a:gd name="connsiteX4" fmla="*/ 2156060 w 3982168"/>
                      <a:gd name="connsiteY4" fmla="*/ 0 h 3693319"/>
                      <a:gd name="connsiteX5" fmla="*/ 2685119 w 3982168"/>
                      <a:gd name="connsiteY5" fmla="*/ 0 h 3693319"/>
                      <a:gd name="connsiteX6" fmla="*/ 3333643 w 3982168"/>
                      <a:gd name="connsiteY6" fmla="*/ 0 h 3693319"/>
                      <a:gd name="connsiteX7" fmla="*/ 3982168 w 3982168"/>
                      <a:gd name="connsiteY7" fmla="*/ 0 h 3693319"/>
                      <a:gd name="connsiteX8" fmla="*/ 3982168 w 3982168"/>
                      <a:gd name="connsiteY8" fmla="*/ 601483 h 3693319"/>
                      <a:gd name="connsiteX9" fmla="*/ 3982168 w 3982168"/>
                      <a:gd name="connsiteY9" fmla="*/ 1055234 h 3693319"/>
                      <a:gd name="connsiteX10" fmla="*/ 3982168 w 3982168"/>
                      <a:gd name="connsiteY10" fmla="*/ 1508985 h 3693319"/>
                      <a:gd name="connsiteX11" fmla="*/ 3982168 w 3982168"/>
                      <a:gd name="connsiteY11" fmla="*/ 2036602 h 3693319"/>
                      <a:gd name="connsiteX12" fmla="*/ 3982168 w 3982168"/>
                      <a:gd name="connsiteY12" fmla="*/ 2601152 h 3693319"/>
                      <a:gd name="connsiteX13" fmla="*/ 3982168 w 3982168"/>
                      <a:gd name="connsiteY13" fmla="*/ 3017969 h 3693319"/>
                      <a:gd name="connsiteX14" fmla="*/ 3982168 w 3982168"/>
                      <a:gd name="connsiteY14" fmla="*/ 3693319 h 3693319"/>
                      <a:gd name="connsiteX15" fmla="*/ 3413287 w 3982168"/>
                      <a:gd name="connsiteY15" fmla="*/ 3693319 h 3693319"/>
                      <a:gd name="connsiteX16" fmla="*/ 2844406 w 3982168"/>
                      <a:gd name="connsiteY16" fmla="*/ 3693319 h 3693319"/>
                      <a:gd name="connsiteX17" fmla="*/ 2195881 w 3982168"/>
                      <a:gd name="connsiteY17" fmla="*/ 3693319 h 3693319"/>
                      <a:gd name="connsiteX18" fmla="*/ 1627000 w 3982168"/>
                      <a:gd name="connsiteY18" fmla="*/ 3693319 h 3693319"/>
                      <a:gd name="connsiteX19" fmla="*/ 1177584 w 3982168"/>
                      <a:gd name="connsiteY19" fmla="*/ 3693319 h 3693319"/>
                      <a:gd name="connsiteX20" fmla="*/ 688346 w 3982168"/>
                      <a:gd name="connsiteY20" fmla="*/ 3693319 h 3693319"/>
                      <a:gd name="connsiteX21" fmla="*/ 0 w 3982168"/>
                      <a:gd name="connsiteY21" fmla="*/ 3693319 h 3693319"/>
                      <a:gd name="connsiteX22" fmla="*/ 0 w 3982168"/>
                      <a:gd name="connsiteY22" fmla="*/ 3165702 h 3693319"/>
                      <a:gd name="connsiteX23" fmla="*/ 0 w 3982168"/>
                      <a:gd name="connsiteY23" fmla="*/ 2638085 h 3693319"/>
                      <a:gd name="connsiteX24" fmla="*/ 0 w 3982168"/>
                      <a:gd name="connsiteY24" fmla="*/ 2147401 h 3693319"/>
                      <a:gd name="connsiteX25" fmla="*/ 0 w 3982168"/>
                      <a:gd name="connsiteY25" fmla="*/ 1730584 h 3693319"/>
                      <a:gd name="connsiteX26" fmla="*/ 0 w 3982168"/>
                      <a:gd name="connsiteY26" fmla="*/ 1313766 h 3693319"/>
                      <a:gd name="connsiteX27" fmla="*/ 0 w 3982168"/>
                      <a:gd name="connsiteY27" fmla="*/ 749216 h 3693319"/>
                      <a:gd name="connsiteX28" fmla="*/ 0 w 3982168"/>
                      <a:gd name="connsiteY28" fmla="*/ 0 h 3693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982168" h="3693319" extrusionOk="0">
                        <a:moveTo>
                          <a:pt x="0" y="0"/>
                        </a:moveTo>
                        <a:cubicBezTo>
                          <a:pt x="166756" y="-62342"/>
                          <a:pt x="314676" y="35225"/>
                          <a:pt x="529059" y="0"/>
                        </a:cubicBezTo>
                        <a:cubicBezTo>
                          <a:pt x="743442" y="-35225"/>
                          <a:pt x="845697" y="44844"/>
                          <a:pt x="978476" y="0"/>
                        </a:cubicBezTo>
                        <a:cubicBezTo>
                          <a:pt x="1111255" y="-44844"/>
                          <a:pt x="1428779" y="15104"/>
                          <a:pt x="1627000" y="0"/>
                        </a:cubicBezTo>
                        <a:cubicBezTo>
                          <a:pt x="1825221" y="-15104"/>
                          <a:pt x="1961176" y="23963"/>
                          <a:pt x="2156060" y="0"/>
                        </a:cubicBezTo>
                        <a:cubicBezTo>
                          <a:pt x="2350944" y="-23963"/>
                          <a:pt x="2443275" y="12325"/>
                          <a:pt x="2685119" y="0"/>
                        </a:cubicBezTo>
                        <a:cubicBezTo>
                          <a:pt x="2926963" y="-12325"/>
                          <a:pt x="3052580" y="14091"/>
                          <a:pt x="3333643" y="0"/>
                        </a:cubicBezTo>
                        <a:cubicBezTo>
                          <a:pt x="3614706" y="-14091"/>
                          <a:pt x="3746439" y="76095"/>
                          <a:pt x="3982168" y="0"/>
                        </a:cubicBezTo>
                        <a:cubicBezTo>
                          <a:pt x="4019942" y="232114"/>
                          <a:pt x="3952122" y="332967"/>
                          <a:pt x="3982168" y="601483"/>
                        </a:cubicBezTo>
                        <a:cubicBezTo>
                          <a:pt x="4012214" y="869999"/>
                          <a:pt x="3979592" y="856794"/>
                          <a:pt x="3982168" y="1055234"/>
                        </a:cubicBezTo>
                        <a:cubicBezTo>
                          <a:pt x="3984744" y="1253674"/>
                          <a:pt x="3972075" y="1304941"/>
                          <a:pt x="3982168" y="1508985"/>
                        </a:cubicBezTo>
                        <a:cubicBezTo>
                          <a:pt x="3992261" y="1713029"/>
                          <a:pt x="3945357" y="1890278"/>
                          <a:pt x="3982168" y="2036602"/>
                        </a:cubicBezTo>
                        <a:cubicBezTo>
                          <a:pt x="4018979" y="2182926"/>
                          <a:pt x="3956294" y="2373211"/>
                          <a:pt x="3982168" y="2601152"/>
                        </a:cubicBezTo>
                        <a:cubicBezTo>
                          <a:pt x="4008042" y="2829093"/>
                          <a:pt x="3945738" y="2908184"/>
                          <a:pt x="3982168" y="3017969"/>
                        </a:cubicBezTo>
                        <a:cubicBezTo>
                          <a:pt x="4018598" y="3127754"/>
                          <a:pt x="3962357" y="3533530"/>
                          <a:pt x="3982168" y="3693319"/>
                        </a:cubicBezTo>
                        <a:cubicBezTo>
                          <a:pt x="3834295" y="3703360"/>
                          <a:pt x="3685703" y="3633804"/>
                          <a:pt x="3413287" y="3693319"/>
                        </a:cubicBezTo>
                        <a:cubicBezTo>
                          <a:pt x="3140871" y="3752834"/>
                          <a:pt x="3101684" y="3675702"/>
                          <a:pt x="2844406" y="3693319"/>
                        </a:cubicBezTo>
                        <a:cubicBezTo>
                          <a:pt x="2587128" y="3710936"/>
                          <a:pt x="2415764" y="3653474"/>
                          <a:pt x="2195881" y="3693319"/>
                        </a:cubicBezTo>
                        <a:cubicBezTo>
                          <a:pt x="1975998" y="3733164"/>
                          <a:pt x="1845461" y="3683143"/>
                          <a:pt x="1627000" y="3693319"/>
                        </a:cubicBezTo>
                        <a:cubicBezTo>
                          <a:pt x="1408539" y="3703495"/>
                          <a:pt x="1345943" y="3645169"/>
                          <a:pt x="1177584" y="3693319"/>
                        </a:cubicBezTo>
                        <a:cubicBezTo>
                          <a:pt x="1009225" y="3741469"/>
                          <a:pt x="825920" y="3675923"/>
                          <a:pt x="688346" y="3693319"/>
                        </a:cubicBezTo>
                        <a:cubicBezTo>
                          <a:pt x="550772" y="3710715"/>
                          <a:pt x="250813" y="3665983"/>
                          <a:pt x="0" y="3693319"/>
                        </a:cubicBezTo>
                        <a:cubicBezTo>
                          <a:pt x="-2067" y="3538640"/>
                          <a:pt x="5409" y="3361929"/>
                          <a:pt x="0" y="3165702"/>
                        </a:cubicBezTo>
                        <a:cubicBezTo>
                          <a:pt x="-5409" y="2969475"/>
                          <a:pt x="49920" y="2885769"/>
                          <a:pt x="0" y="2638085"/>
                        </a:cubicBezTo>
                        <a:cubicBezTo>
                          <a:pt x="-49920" y="2390401"/>
                          <a:pt x="41410" y="2303599"/>
                          <a:pt x="0" y="2147401"/>
                        </a:cubicBezTo>
                        <a:cubicBezTo>
                          <a:pt x="-41410" y="1991203"/>
                          <a:pt x="28258" y="1918851"/>
                          <a:pt x="0" y="1730584"/>
                        </a:cubicBezTo>
                        <a:cubicBezTo>
                          <a:pt x="-28258" y="1542317"/>
                          <a:pt x="22290" y="1485096"/>
                          <a:pt x="0" y="1313766"/>
                        </a:cubicBezTo>
                        <a:cubicBezTo>
                          <a:pt x="-22290" y="1142436"/>
                          <a:pt x="22942" y="881936"/>
                          <a:pt x="0" y="749216"/>
                        </a:cubicBezTo>
                        <a:cubicBezTo>
                          <a:pt x="-22942" y="616496"/>
                          <a:pt x="22760" y="19786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4. Data analysis algorithms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08BBF7-7F7A-F9A0-5742-6984CE33A0C2}"/>
              </a:ext>
            </a:extLst>
          </p:cNvPr>
          <p:cNvSpPr txBox="1"/>
          <p:nvPr/>
        </p:nvSpPr>
        <p:spPr>
          <a:xfrm>
            <a:off x="5145871" y="222726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kumimoji="1"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9BD5B694-C203-47E2-92CA-339A56876B48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271567" y="2967630"/>
            <a:ext cx="896800" cy="184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10644AB0-364E-47B0-B81B-0D9DDD0E3BE9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259977" y="4102100"/>
            <a:ext cx="885894" cy="242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CEAEF9FE-D337-4A10-99C5-B340015AD341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259977" y="5030210"/>
            <a:ext cx="916383" cy="2963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9E8468B4-987F-4BBA-A552-58B0B8A6968D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259977" y="3152298"/>
            <a:ext cx="885894" cy="4661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사각형: 둥근 대각선 방향 모서리 31">
            <a:extLst>
              <a:ext uri="{FF2B5EF4-FFF2-40B4-BE49-F238E27FC236}">
                <a16:creationId xmlns:a16="http://schemas.microsoft.com/office/drawing/2014/main" id="{4E8A8FEE-B616-C39C-AE27-A5A8F17B48E5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사각형: 둥근 대각선 방향 모서리 31">
            <a:extLst>
              <a:ext uri="{FF2B5EF4-FFF2-40B4-BE49-F238E27FC236}">
                <a16:creationId xmlns:a16="http://schemas.microsoft.com/office/drawing/2014/main" id="{26799809-5A1E-6B7A-5337-5EAEAF8AD80E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사각형: 둥근 대각선 방향 모서리 9">
            <a:extLst>
              <a:ext uri="{FF2B5EF4-FFF2-40B4-BE49-F238E27FC236}">
                <a16:creationId xmlns:a16="http://schemas.microsoft.com/office/drawing/2014/main" id="{5AFAF77F-8609-4BD4-B677-6F3530E5AFC0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93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7E129DC3-0359-46C6-AEE7-8DDDEA33D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79" y="1699203"/>
            <a:ext cx="3571952" cy="267896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9FAB12D-B911-4C8D-844A-404EA8E41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908" y="914399"/>
            <a:ext cx="4048245" cy="4048245"/>
          </a:xfrm>
          <a:prstGeom prst="rect">
            <a:avLst/>
          </a:prstGeom>
        </p:spPr>
      </p:pic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DC40AF2B-B8B6-4FEF-90B7-FFA0C494A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35968"/>
            <a:ext cx="7886700" cy="1966913"/>
          </a:xfrm>
        </p:spPr>
        <p:txBody>
          <a:bodyPr>
            <a:norm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Photoionization cross-section in the hard X-ray region of residual gas (hydrogen dominant in UHV) is significantly small.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Use of noble gases with high atomic mass to measure high energy photon.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Kr and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have K-absorption edges at 14 and 34 keV, respectively, so the effect on the beamline needs to be studied experimentally.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727C22D-53A7-43E7-9C3F-C8411513E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E02D0E71-E934-4F9C-9DFB-88CC592D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1. Gas-Filled Detector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98B80F5-BECE-5427-5867-CB0A92B76AC6}"/>
              </a:ext>
            </a:extLst>
          </p:cNvPr>
          <p:cNvSpPr/>
          <p:nvPr/>
        </p:nvSpPr>
        <p:spPr>
          <a:xfrm>
            <a:off x="0" y="6456408"/>
            <a:ext cx="63436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</a:rPr>
              <a:t>NIST X-ray form factor, attenuation, and scattering table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98D2D58-8917-413D-BCB5-91B9BAEDC113}"/>
              </a:ext>
            </a:extLst>
          </p:cNvPr>
          <p:cNvCxnSpPr>
            <a:cxnSpLocks/>
          </p:cNvCxnSpPr>
          <p:nvPr/>
        </p:nvCxnSpPr>
        <p:spPr>
          <a:xfrm flipV="1">
            <a:off x="2522941" y="1597778"/>
            <a:ext cx="0" cy="22676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73D37604-AB96-4EF4-850C-EB210D3592C6}"/>
              </a:ext>
            </a:extLst>
          </p:cNvPr>
          <p:cNvCxnSpPr/>
          <p:nvPr/>
        </p:nvCxnSpPr>
        <p:spPr>
          <a:xfrm>
            <a:off x="2527326" y="1754808"/>
            <a:ext cx="144168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650D94-0F8F-4801-BBF5-0B887BFE3612}"/>
              </a:ext>
            </a:extLst>
          </p:cNvPr>
          <p:cNvSpPr txBox="1"/>
          <p:nvPr/>
        </p:nvSpPr>
        <p:spPr>
          <a:xfrm>
            <a:off x="2610884" y="1438896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Hard X-ray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85A1CE1B-DE0B-49B0-B5D4-FAB15CC28D61}"/>
              </a:ext>
            </a:extLst>
          </p:cNvPr>
          <p:cNvCxnSpPr>
            <a:cxnSpLocks/>
          </p:cNvCxnSpPr>
          <p:nvPr/>
        </p:nvCxnSpPr>
        <p:spPr>
          <a:xfrm flipH="1">
            <a:off x="1161355" y="1696796"/>
            <a:ext cx="13615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B552CF5-DF20-42AA-9ED6-5D6295BE327A}"/>
              </a:ext>
            </a:extLst>
          </p:cNvPr>
          <p:cNvSpPr txBox="1"/>
          <p:nvPr/>
        </p:nvSpPr>
        <p:spPr>
          <a:xfrm>
            <a:off x="1421719" y="1372022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Soft X-ray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사각형: 둥근 대각선 방향 모서리 31">
            <a:extLst>
              <a:ext uri="{FF2B5EF4-FFF2-40B4-BE49-F238E27FC236}">
                <a16:creationId xmlns:a16="http://schemas.microsoft.com/office/drawing/2014/main" id="{CE9EC9E8-F20D-6586-7749-348791CD5ED6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사각형: 둥근 대각선 방향 모서리 31">
            <a:extLst>
              <a:ext uri="{FF2B5EF4-FFF2-40B4-BE49-F238E27FC236}">
                <a16:creationId xmlns:a16="http://schemas.microsoft.com/office/drawing/2014/main" id="{BF4A0ABC-90D8-3125-0632-FB9867ED3210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사각형: 둥근 대각선 방향 모서리 9">
            <a:extLst>
              <a:ext uri="{FF2B5EF4-FFF2-40B4-BE49-F238E27FC236}">
                <a16:creationId xmlns:a16="http://schemas.microsoft.com/office/drawing/2014/main" id="{8D991C5A-1DFB-B3F7-E98C-2AD69689FB23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DDB85-3D49-D11B-4AE6-A0CABDF3C90D}"/>
              </a:ext>
            </a:extLst>
          </p:cNvPr>
          <p:cNvSpPr txBox="1"/>
          <p:nvPr/>
        </p:nvSpPr>
        <p:spPr>
          <a:xfrm>
            <a:off x="337781" y="931898"/>
            <a:ext cx="45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1. Photoionization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49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9646A1-20B3-4E71-AB63-D206F5AEE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727930"/>
            <a:ext cx="7019925" cy="4764944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104B1694-4E35-40A0-969D-652DB5D47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1E82BBB-B476-4A7A-B475-80A31E1C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C6654A2-B620-4479-9961-032B8385D494}"/>
              </a:ext>
            </a:extLst>
          </p:cNvPr>
          <p:cNvSpPr/>
          <p:nvPr/>
        </p:nvSpPr>
        <p:spPr>
          <a:xfrm>
            <a:off x="0" y="0"/>
            <a:ext cx="9144000" cy="27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665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2D272BFD-3909-4612-8C25-2099DF82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080004"/>
            <a:ext cx="7886700" cy="1503362"/>
          </a:xfrm>
        </p:spPr>
        <p:txBody>
          <a:bodyPr>
            <a:norm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Injecting gas instead of using residual gas increases chamber vacuum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Vacuum system with differential pumping is required to minimize change in nearby beamline vacuum degree.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7CA52CA-705F-41CF-B704-7708FA09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A9DCA60-4F99-45A5-BFF0-677BE708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1. Gas-Filled Detector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7F1A695-79DC-4402-8A9A-5CECAE23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369010"/>
            <a:ext cx="6724650" cy="367517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3A39146-4CD8-4A69-AB02-8AEC244155B9}"/>
              </a:ext>
            </a:extLst>
          </p:cNvPr>
          <p:cNvSpPr/>
          <p:nvPr/>
        </p:nvSpPr>
        <p:spPr>
          <a:xfrm>
            <a:off x="0" y="6456408"/>
            <a:ext cx="63436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</a:rPr>
              <a:t>V.</a:t>
            </a:r>
            <a:r>
              <a:rPr lang="ko-KR" altLang="en-US" sz="1050" dirty="0">
                <a:solidFill>
                  <a:schemeClr val="bg1"/>
                </a:solidFill>
              </a:rPr>
              <a:t> </a:t>
            </a:r>
            <a:r>
              <a:rPr lang="en-US" altLang="ko-KR" sz="1050" dirty="0" err="1">
                <a:solidFill>
                  <a:schemeClr val="bg1"/>
                </a:solidFill>
              </a:rPr>
              <a:t>Tzoganis</a:t>
            </a:r>
            <a:r>
              <a:rPr lang="en-US" altLang="ko-KR" sz="1050" dirty="0">
                <a:solidFill>
                  <a:schemeClr val="bg1"/>
                </a:solidFill>
              </a:rPr>
              <a:t>,</a:t>
            </a:r>
            <a:r>
              <a:rPr lang="ko-KR" altLang="en-US" sz="1050" dirty="0">
                <a:solidFill>
                  <a:schemeClr val="bg1"/>
                </a:solidFill>
              </a:rPr>
              <a:t> </a:t>
            </a:r>
            <a:r>
              <a:rPr lang="en-US" altLang="ko-KR" sz="1050" dirty="0" err="1">
                <a:solidFill>
                  <a:schemeClr val="bg1"/>
                </a:solidFill>
              </a:rPr>
              <a:t>Molflow</a:t>
            </a:r>
            <a:r>
              <a:rPr lang="en-US" altLang="ko-KR" sz="1050" dirty="0">
                <a:solidFill>
                  <a:schemeClr val="bg1"/>
                </a:solidFill>
              </a:rPr>
              <a:t>+</a:t>
            </a:r>
            <a:r>
              <a:rPr lang="ko-KR" altLang="en-US" sz="1050" dirty="0">
                <a:solidFill>
                  <a:schemeClr val="bg1"/>
                </a:solidFill>
              </a:rPr>
              <a:t> </a:t>
            </a:r>
            <a:r>
              <a:rPr lang="en-US" altLang="ko-KR" sz="1050" dirty="0">
                <a:solidFill>
                  <a:schemeClr val="bg1"/>
                </a:solidFill>
              </a:rPr>
              <a:t>simulation, 2017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AD147-22D9-122C-6122-BCD0A14EFE78}"/>
              </a:ext>
            </a:extLst>
          </p:cNvPr>
          <p:cNvSpPr txBox="1"/>
          <p:nvPr/>
        </p:nvSpPr>
        <p:spPr>
          <a:xfrm>
            <a:off x="337781" y="931898"/>
            <a:ext cx="45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2. Vacuum system design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사각형: 둥근 대각선 방향 모서리 31">
            <a:extLst>
              <a:ext uri="{FF2B5EF4-FFF2-40B4-BE49-F238E27FC236}">
                <a16:creationId xmlns:a16="http://schemas.microsoft.com/office/drawing/2014/main" id="{0ABD5CC0-1ABA-3750-C82C-A8BECDD8DEBC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사각형: 둥근 대각선 방향 모서리 31">
            <a:extLst>
              <a:ext uri="{FF2B5EF4-FFF2-40B4-BE49-F238E27FC236}">
                <a16:creationId xmlns:a16="http://schemas.microsoft.com/office/drawing/2014/main" id="{2BA63700-052E-E11E-DAEA-68AC66D5D750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사각형: 둥근 대각선 방향 모서리 9">
            <a:extLst>
              <a:ext uri="{FF2B5EF4-FFF2-40B4-BE49-F238E27FC236}">
                <a16:creationId xmlns:a16="http://schemas.microsoft.com/office/drawing/2014/main" id="{091562BB-C7CE-837F-0004-74656887A644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91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4EE6ED8-7810-49E8-87D7-D58FA7838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177B3C0-6BA9-475C-B11B-34191806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1. Gas-Filled Detector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9E4A116-EF14-4275-93E5-9660D133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14" y="1947902"/>
            <a:ext cx="3706595" cy="296219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6966F19-A2C9-4078-B94E-330D1DB6F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496" y="3498948"/>
            <a:ext cx="3260325" cy="244524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642AE40-E632-4A5C-89B3-9D349707D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497" y="1603773"/>
            <a:ext cx="3260325" cy="1764223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9887A416-A881-4C46-A6BE-5E773986D30E}"/>
              </a:ext>
            </a:extLst>
          </p:cNvPr>
          <p:cNvSpPr/>
          <p:nvPr/>
        </p:nvSpPr>
        <p:spPr>
          <a:xfrm>
            <a:off x="656455" y="1334549"/>
            <a:ext cx="3506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Broadening due to space charge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effect of non-relativistic ions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E987F79-6B83-4469-9695-639C8C75ED6A}"/>
              </a:ext>
            </a:extLst>
          </p:cNvPr>
          <p:cNvSpPr/>
          <p:nvPr/>
        </p:nvSpPr>
        <p:spPr>
          <a:xfrm>
            <a:off x="4729751" y="1131953"/>
            <a:ext cx="4231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Transverse spread due to thermal energy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94CC44-E50B-1DBB-37B4-95C06FF958D5}"/>
              </a:ext>
            </a:extLst>
          </p:cNvPr>
          <p:cNvSpPr txBox="1"/>
          <p:nvPr/>
        </p:nvSpPr>
        <p:spPr>
          <a:xfrm>
            <a:off x="166347" y="5049994"/>
            <a:ext cx="526290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Transverse spread occurs during the drift of photo-ions due to space charge and initial ion energy.</a:t>
            </a:r>
          </a:p>
          <a:p>
            <a:pPr>
              <a:spcBef>
                <a:spcPts val="600"/>
              </a:spcBef>
            </a:pPr>
            <a:r>
              <a:rPr kumimoji="1"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Point spread function analysis required to determine resolution of the system.</a:t>
            </a:r>
            <a:endParaRPr kumimoji="1"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8A5353AE-8107-4C3E-8B2C-086A7FECC609}"/>
              </a:ext>
            </a:extLst>
          </p:cNvPr>
          <p:cNvCxnSpPr/>
          <p:nvPr/>
        </p:nvCxnSpPr>
        <p:spPr>
          <a:xfrm>
            <a:off x="2781458" y="3233404"/>
            <a:ext cx="0" cy="8636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F50971-3CA1-44C4-B513-B2B1EF659B27}"/>
              </a:ext>
            </a:extLst>
          </p:cNvPr>
          <p:cNvSpPr txBox="1"/>
          <p:nvPr/>
        </p:nvSpPr>
        <p:spPr>
          <a:xfrm>
            <a:off x="2744687" y="3359144"/>
            <a:ext cx="1005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Space charge</a:t>
            </a:r>
            <a:endParaRPr lang="ko-KR" altLang="en-US" sz="1200" dirty="0"/>
          </a:p>
        </p:txBody>
      </p:sp>
      <p:sp>
        <p:nvSpPr>
          <p:cNvPr id="2" name="사각형: 둥근 대각선 방향 모서리 31">
            <a:extLst>
              <a:ext uri="{FF2B5EF4-FFF2-40B4-BE49-F238E27FC236}">
                <a16:creationId xmlns:a16="http://schemas.microsoft.com/office/drawing/2014/main" id="{59A0EADC-600A-34D0-1F3A-A0441CEA55BE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사각형: 둥근 대각선 방향 모서리 31">
            <a:extLst>
              <a:ext uri="{FF2B5EF4-FFF2-40B4-BE49-F238E27FC236}">
                <a16:creationId xmlns:a16="http://schemas.microsoft.com/office/drawing/2014/main" id="{D84A69D0-72D5-A48F-6C0E-B2A78A37FF55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사각형: 둥근 대각선 방향 모서리 9">
            <a:extLst>
              <a:ext uri="{FF2B5EF4-FFF2-40B4-BE49-F238E27FC236}">
                <a16:creationId xmlns:a16="http://schemas.microsoft.com/office/drawing/2014/main" id="{A7FB8E07-DFC9-D1C4-72DD-06C528080E20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5432D5-09DA-954D-A29B-A4F46BBD651D}"/>
              </a:ext>
            </a:extLst>
          </p:cNvPr>
          <p:cNvSpPr txBox="1"/>
          <p:nvPr/>
        </p:nvSpPr>
        <p:spPr>
          <a:xfrm>
            <a:off x="337781" y="931898"/>
            <a:ext cx="45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3. Point spread function analysis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20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2CDCC6B-C55A-4037-B09D-CC144B56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39C10F20-A873-4E4D-B387-B9839914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2. Electrode Design</a:t>
            </a:r>
            <a:endParaRPr lang="ko-KR" altLang="en-US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D9598FA6-9FF0-45C0-BBB9-0AD9A7840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02160"/>
            <a:ext cx="7886700" cy="1386532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Mesh : Makes electric field uniform but reduces transmission due to mesh-ion collisions.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Estimated over 25% signal gain by removing mesh (W mesh open area: 64~81%).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Voltage applied to MCP lead bar creates anisotropic field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Linearity deteriorates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C98194A-D2E4-414E-8D64-54B97C030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6" y="1507599"/>
            <a:ext cx="3858799" cy="167184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2A9A844-11E2-41B5-B8E4-69E9E122E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075" y="1542040"/>
            <a:ext cx="4413299" cy="31719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E21E66-77DF-4239-9EBE-2901D7052EF4}"/>
              </a:ext>
            </a:extLst>
          </p:cNvPr>
          <p:cNvSpPr txBox="1"/>
          <p:nvPr/>
        </p:nvSpPr>
        <p:spPr>
          <a:xfrm>
            <a:off x="4925949" y="2445723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Mesh</a:t>
            </a:r>
            <a:endParaRPr lang="ko-KR" altLang="en-US" dirty="0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F8C64B4F-6251-44FF-BA32-E9984A3DA738}"/>
              </a:ext>
            </a:extLst>
          </p:cNvPr>
          <p:cNvCxnSpPr/>
          <p:nvPr/>
        </p:nvCxnSpPr>
        <p:spPr>
          <a:xfrm>
            <a:off x="5549072" y="2771632"/>
            <a:ext cx="171450" cy="239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>
            <a:extLst>
              <a:ext uri="{FF2B5EF4-FFF2-40B4-BE49-F238E27FC236}">
                <a16:creationId xmlns:a16="http://schemas.microsoft.com/office/drawing/2014/main" id="{55B86873-9624-432E-B275-3824DC8AC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229" y="3321032"/>
            <a:ext cx="2584663" cy="1587023"/>
          </a:xfrm>
          <a:prstGeom prst="rect">
            <a:avLst/>
          </a:prstGeom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1CEA3ACB-1BC2-4FBD-AFFA-83B270CC75FA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2327560" y="2630389"/>
            <a:ext cx="2598389" cy="11103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2BF3D5EB-C35E-4857-8898-3B11E8851D76}"/>
              </a:ext>
            </a:extLst>
          </p:cNvPr>
          <p:cNvSpPr/>
          <p:nvPr/>
        </p:nvSpPr>
        <p:spPr>
          <a:xfrm rot="10800000">
            <a:off x="4572000" y="2249270"/>
            <a:ext cx="4064000" cy="18573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02B0AD-287F-45FA-AA15-32718BD1C7EC}"/>
              </a:ext>
            </a:extLst>
          </p:cNvPr>
          <p:cNvSpPr txBox="1"/>
          <p:nvPr/>
        </p:nvSpPr>
        <p:spPr>
          <a:xfrm>
            <a:off x="7915931" y="196755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Beam</a:t>
            </a:r>
            <a:endParaRPr lang="ko-KR" altLang="en-US" dirty="0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5A2572E4-F130-4CDD-A3E8-8884FDCD5485}"/>
              </a:ext>
            </a:extLst>
          </p:cNvPr>
          <p:cNvSpPr/>
          <p:nvPr/>
        </p:nvSpPr>
        <p:spPr>
          <a:xfrm>
            <a:off x="6569604" y="2139737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E0B645DE-B7F2-4ADB-A6EC-9BE360C6DA17}"/>
              </a:ext>
            </a:extLst>
          </p:cNvPr>
          <p:cNvSpPr/>
          <p:nvPr/>
        </p:nvSpPr>
        <p:spPr>
          <a:xfrm>
            <a:off x="6283889" y="2416462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F9266F88-0DD6-4ECF-AAA8-6497A253A0F8}"/>
              </a:ext>
            </a:extLst>
          </p:cNvPr>
          <p:cNvSpPr/>
          <p:nvPr/>
        </p:nvSpPr>
        <p:spPr>
          <a:xfrm>
            <a:off x="6846433" y="2139737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2618F8AB-290D-47D5-98DB-2AA22E3247F5}"/>
              </a:ext>
            </a:extLst>
          </p:cNvPr>
          <p:cNvSpPr/>
          <p:nvPr/>
        </p:nvSpPr>
        <p:spPr>
          <a:xfrm>
            <a:off x="6560718" y="2416462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1A8C655E-39CF-4C1D-ADF9-3E87127751DF}"/>
              </a:ext>
            </a:extLst>
          </p:cNvPr>
          <p:cNvSpPr/>
          <p:nvPr/>
        </p:nvSpPr>
        <p:spPr>
          <a:xfrm>
            <a:off x="6722004" y="2292137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983EDEAC-4685-4E4A-964F-6E74AD56A077}"/>
              </a:ext>
            </a:extLst>
          </p:cNvPr>
          <p:cNvSpPr/>
          <p:nvPr/>
        </p:nvSpPr>
        <p:spPr>
          <a:xfrm>
            <a:off x="6365793" y="2225286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8CD80042-C128-4521-A8AC-C009C8752A3F}"/>
              </a:ext>
            </a:extLst>
          </p:cNvPr>
          <p:cNvSpPr/>
          <p:nvPr/>
        </p:nvSpPr>
        <p:spPr>
          <a:xfrm>
            <a:off x="6435493" y="2139737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59C348FB-C722-44E0-A46D-A1FA6EA13092}"/>
              </a:ext>
            </a:extLst>
          </p:cNvPr>
          <p:cNvSpPr/>
          <p:nvPr/>
        </p:nvSpPr>
        <p:spPr>
          <a:xfrm>
            <a:off x="6010966" y="2340272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55045BAC-EE4D-4652-912C-1D74B280D42D}"/>
              </a:ext>
            </a:extLst>
          </p:cNvPr>
          <p:cNvSpPr/>
          <p:nvPr/>
        </p:nvSpPr>
        <p:spPr>
          <a:xfrm>
            <a:off x="6722004" y="2292137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5EABC7A4-BB17-4BBB-B530-E0EA13D23D53}"/>
              </a:ext>
            </a:extLst>
          </p:cNvPr>
          <p:cNvSpPr/>
          <p:nvPr/>
        </p:nvSpPr>
        <p:spPr>
          <a:xfrm>
            <a:off x="6986147" y="2293019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5708D16E-5363-498E-99A3-DBE81F9963A5}"/>
              </a:ext>
            </a:extLst>
          </p:cNvPr>
          <p:cNvCxnSpPr>
            <a:cxnSpLocks/>
          </p:cNvCxnSpPr>
          <p:nvPr/>
        </p:nvCxnSpPr>
        <p:spPr>
          <a:xfrm flipH="1">
            <a:off x="6458466" y="2377686"/>
            <a:ext cx="1" cy="179218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C9BF7EB4-813A-4C19-AD26-B2B555151BB1}"/>
              </a:ext>
            </a:extLst>
          </p:cNvPr>
          <p:cNvCxnSpPr>
            <a:cxnSpLocks/>
          </p:cNvCxnSpPr>
          <p:nvPr/>
        </p:nvCxnSpPr>
        <p:spPr>
          <a:xfrm>
            <a:off x="6646657" y="2615075"/>
            <a:ext cx="0" cy="45890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자유형: 도형 38">
            <a:extLst>
              <a:ext uri="{FF2B5EF4-FFF2-40B4-BE49-F238E27FC236}">
                <a16:creationId xmlns:a16="http://schemas.microsoft.com/office/drawing/2014/main" id="{9F2E4F96-BD1F-478C-8D08-9C48DB996208}"/>
              </a:ext>
            </a:extLst>
          </p:cNvPr>
          <p:cNvSpPr/>
          <p:nvPr/>
        </p:nvSpPr>
        <p:spPr>
          <a:xfrm>
            <a:off x="6064250" y="2508830"/>
            <a:ext cx="53996" cy="1619250"/>
          </a:xfrm>
          <a:custGeom>
            <a:avLst/>
            <a:gdLst>
              <a:gd name="connsiteX0" fmla="*/ 44450 w 53996"/>
              <a:gd name="connsiteY0" fmla="*/ 0 h 1619250"/>
              <a:gd name="connsiteX1" fmla="*/ 50800 w 53996"/>
              <a:gd name="connsiteY1" fmla="*/ 1244600 h 1619250"/>
              <a:gd name="connsiteX2" fmla="*/ 0 w 53996"/>
              <a:gd name="connsiteY2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96" h="1619250">
                <a:moveTo>
                  <a:pt x="44450" y="0"/>
                </a:moveTo>
                <a:cubicBezTo>
                  <a:pt x="51329" y="487362"/>
                  <a:pt x="58208" y="974725"/>
                  <a:pt x="50800" y="1244600"/>
                </a:cubicBezTo>
                <a:cubicBezTo>
                  <a:pt x="43392" y="1514475"/>
                  <a:pt x="21696" y="1566862"/>
                  <a:pt x="0" y="161925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자유형: 도형 41">
            <a:extLst>
              <a:ext uri="{FF2B5EF4-FFF2-40B4-BE49-F238E27FC236}">
                <a16:creationId xmlns:a16="http://schemas.microsoft.com/office/drawing/2014/main" id="{D2FD3D2D-6164-415D-8852-4F0AA931EDC6}"/>
              </a:ext>
            </a:extLst>
          </p:cNvPr>
          <p:cNvSpPr/>
          <p:nvPr/>
        </p:nvSpPr>
        <p:spPr>
          <a:xfrm>
            <a:off x="7042150" y="2477080"/>
            <a:ext cx="106091" cy="1682750"/>
          </a:xfrm>
          <a:custGeom>
            <a:avLst/>
            <a:gdLst>
              <a:gd name="connsiteX0" fmla="*/ 31750 w 106091"/>
              <a:gd name="connsiteY0" fmla="*/ 0 h 1682750"/>
              <a:gd name="connsiteX1" fmla="*/ 82550 w 106091"/>
              <a:gd name="connsiteY1" fmla="*/ 711200 h 1682750"/>
              <a:gd name="connsiteX2" fmla="*/ 101600 w 106091"/>
              <a:gd name="connsiteY2" fmla="*/ 1219200 h 1682750"/>
              <a:gd name="connsiteX3" fmla="*/ 0 w 106091"/>
              <a:gd name="connsiteY3" fmla="*/ 1682750 h 168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91" h="1682750">
                <a:moveTo>
                  <a:pt x="31750" y="0"/>
                </a:moveTo>
                <a:cubicBezTo>
                  <a:pt x="51329" y="254000"/>
                  <a:pt x="70908" y="508000"/>
                  <a:pt x="82550" y="711200"/>
                </a:cubicBezTo>
                <a:cubicBezTo>
                  <a:pt x="94192" y="914400"/>
                  <a:pt x="115358" y="1057275"/>
                  <a:pt x="101600" y="1219200"/>
                </a:cubicBezTo>
                <a:cubicBezTo>
                  <a:pt x="87842" y="1381125"/>
                  <a:pt x="43921" y="1531937"/>
                  <a:pt x="0" y="168275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자유형: 도형 42">
            <a:extLst>
              <a:ext uri="{FF2B5EF4-FFF2-40B4-BE49-F238E27FC236}">
                <a16:creationId xmlns:a16="http://schemas.microsoft.com/office/drawing/2014/main" id="{1563CE64-89FF-4788-901F-30D1F374BE06}"/>
              </a:ext>
            </a:extLst>
          </p:cNvPr>
          <p:cNvSpPr/>
          <p:nvPr/>
        </p:nvSpPr>
        <p:spPr>
          <a:xfrm>
            <a:off x="6743700" y="2496130"/>
            <a:ext cx="74788" cy="1644650"/>
          </a:xfrm>
          <a:custGeom>
            <a:avLst/>
            <a:gdLst>
              <a:gd name="connsiteX0" fmla="*/ 63500 w 74788"/>
              <a:gd name="connsiteY0" fmla="*/ 0 h 1644650"/>
              <a:gd name="connsiteX1" fmla="*/ 69850 w 74788"/>
              <a:gd name="connsiteY1" fmla="*/ 996950 h 1644650"/>
              <a:gd name="connsiteX2" fmla="*/ 0 w 74788"/>
              <a:gd name="connsiteY2" fmla="*/ 1644650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88" h="1644650">
                <a:moveTo>
                  <a:pt x="63500" y="0"/>
                </a:moveTo>
                <a:cubicBezTo>
                  <a:pt x="71966" y="361421"/>
                  <a:pt x="80433" y="722842"/>
                  <a:pt x="69850" y="996950"/>
                </a:cubicBezTo>
                <a:cubicBezTo>
                  <a:pt x="59267" y="1271058"/>
                  <a:pt x="29633" y="1457854"/>
                  <a:pt x="0" y="164465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B3DD921B-D76D-4409-A529-F14C771FBF3A}"/>
              </a:ext>
            </a:extLst>
          </p:cNvPr>
          <p:cNvCxnSpPr>
            <a:cxnSpLocks/>
            <a:stCxn id="20" idx="4"/>
          </p:cNvCxnSpPr>
          <p:nvPr/>
        </p:nvCxnSpPr>
        <p:spPr>
          <a:xfrm flipH="1">
            <a:off x="6365793" y="2587560"/>
            <a:ext cx="3645" cy="43050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E64A6DD4-9F89-4CB6-B1C5-8AB3A7448BCE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6931982" y="2310835"/>
            <a:ext cx="40265" cy="120764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923AB5A-E365-414D-9A3E-A9CE25CD4F7A}"/>
              </a:ext>
            </a:extLst>
          </p:cNvPr>
          <p:cNvSpPr txBox="1"/>
          <p:nvPr/>
        </p:nvSpPr>
        <p:spPr>
          <a:xfrm>
            <a:off x="7762430" y="2695874"/>
            <a:ext cx="978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Electrode</a:t>
            </a:r>
            <a:endParaRPr lang="ko-KR" alt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9A0079-1CF7-4EF8-AC85-8EFBB01BC587}"/>
              </a:ext>
            </a:extLst>
          </p:cNvPr>
          <p:cNvSpPr txBox="1"/>
          <p:nvPr/>
        </p:nvSpPr>
        <p:spPr>
          <a:xfrm>
            <a:off x="7731924" y="4082891"/>
            <a:ext cx="574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MCP</a:t>
            </a:r>
            <a:endParaRPr lang="ko-KR" altLang="en-US" sz="1600" dirty="0"/>
          </a:p>
        </p:txBody>
      </p:sp>
      <p:sp>
        <p:nvSpPr>
          <p:cNvPr id="5" name="사각형: 둥근 대각선 방향 모서리 31">
            <a:extLst>
              <a:ext uri="{FF2B5EF4-FFF2-40B4-BE49-F238E27FC236}">
                <a16:creationId xmlns:a16="http://schemas.microsoft.com/office/drawing/2014/main" id="{26D0B76A-173B-8DC6-551D-A4B0BB1C406B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사각형: 둥근 대각선 방향 모서리 31">
            <a:extLst>
              <a:ext uri="{FF2B5EF4-FFF2-40B4-BE49-F238E27FC236}">
                <a16:creationId xmlns:a16="http://schemas.microsoft.com/office/drawing/2014/main" id="{0B55966E-4561-3DB6-00FF-AF3B762524F8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사각형: 둥근 대각선 방향 모서리 9">
            <a:extLst>
              <a:ext uri="{FF2B5EF4-FFF2-40B4-BE49-F238E27FC236}">
                <a16:creationId xmlns:a16="http://schemas.microsoft.com/office/drawing/2014/main" id="{14C9D414-A900-65C0-D054-366121E23FA4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2283BB-45D3-0EF3-493D-7E7204D3C3CE}"/>
              </a:ext>
            </a:extLst>
          </p:cNvPr>
          <p:cNvSpPr txBox="1"/>
          <p:nvPr/>
        </p:nvSpPr>
        <p:spPr>
          <a:xfrm>
            <a:off x="337781" y="931898"/>
            <a:ext cx="45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1. Isotropic field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08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0626AC51-2AC3-4ACF-9D1D-D684D3662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65" y="1301229"/>
            <a:ext cx="7886700" cy="412379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Install a shield plate to minimize field effects from lead potentials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69CBED1-E147-4B38-87A3-1887DFF2C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7A1B3455-33A4-4810-B82A-99143888F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2. Electrode Design</a:t>
            </a:r>
            <a:endParaRPr lang="ko-KR" altLang="en-US" dirty="0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8FD356B-8758-4B85-978C-B189F3DF977E}"/>
              </a:ext>
            </a:extLst>
          </p:cNvPr>
          <p:cNvGrpSpPr/>
          <p:nvPr/>
        </p:nvGrpSpPr>
        <p:grpSpPr>
          <a:xfrm>
            <a:off x="554506" y="3947380"/>
            <a:ext cx="8157029" cy="2301881"/>
            <a:chOff x="0" y="3333184"/>
            <a:chExt cx="12192000" cy="344053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91AC2641-1B12-4A9B-A81E-61823B9BB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333184"/>
              <a:ext cx="12192000" cy="3440534"/>
            </a:xfrm>
            <a:prstGeom prst="rect">
              <a:avLst/>
            </a:prstGeom>
          </p:spPr>
        </p:pic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5E4540CC-B05F-43C6-9B27-C9A1D23394EA}"/>
                </a:ext>
              </a:extLst>
            </p:cNvPr>
            <p:cNvSpPr/>
            <p:nvPr/>
          </p:nvSpPr>
          <p:spPr>
            <a:xfrm rot="184191">
              <a:off x="958570" y="4873204"/>
              <a:ext cx="2191104" cy="2831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8" name="직선 화살표 연결선 17">
              <a:extLst>
                <a:ext uri="{FF2B5EF4-FFF2-40B4-BE49-F238E27FC236}">
                  <a16:creationId xmlns:a16="http://schemas.microsoft.com/office/drawing/2014/main" id="{411268DA-44D2-4B98-9D44-0E5156B1B971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2061704" y="3844145"/>
              <a:ext cx="0" cy="10292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074E71-44E6-4E05-8BFD-C885A95B6A33}"/>
                </a:ext>
              </a:extLst>
            </p:cNvPr>
            <p:cNvSpPr txBox="1"/>
            <p:nvPr/>
          </p:nvSpPr>
          <p:spPr>
            <a:xfrm>
              <a:off x="1189238" y="3428999"/>
              <a:ext cx="2620783" cy="460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PEEK plate (Insulator)</a:t>
              </a:r>
              <a:endParaRPr lang="ko-KR" altLang="en-US" sz="1400" dirty="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CAC5E49-0F17-4591-9EFB-E09944E7052D}"/>
                </a:ext>
              </a:extLst>
            </p:cNvPr>
            <p:cNvSpPr/>
            <p:nvPr/>
          </p:nvSpPr>
          <p:spPr>
            <a:xfrm>
              <a:off x="3412506" y="5120462"/>
              <a:ext cx="5137134" cy="128393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85269676-525E-4A9A-8D45-418B4C3C317E}"/>
                </a:ext>
              </a:extLst>
            </p:cNvPr>
            <p:cNvSpPr/>
            <p:nvPr/>
          </p:nvSpPr>
          <p:spPr>
            <a:xfrm>
              <a:off x="7131000" y="4751140"/>
              <a:ext cx="4676148" cy="61658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E4E473-94E3-4CD7-A396-3A05FFB4E37F}"/>
                </a:ext>
              </a:extLst>
            </p:cNvPr>
            <p:cNvSpPr txBox="1"/>
            <p:nvPr/>
          </p:nvSpPr>
          <p:spPr>
            <a:xfrm>
              <a:off x="7680960" y="5982777"/>
              <a:ext cx="870209" cy="506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MCP</a:t>
              </a:r>
              <a:endParaRPr lang="ko-KR" altLang="en-US" sz="1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A7DEBE-A7CD-4B47-9C1D-528EA365FBD4}"/>
                </a:ext>
              </a:extLst>
            </p:cNvPr>
            <p:cNvSpPr txBox="1"/>
            <p:nvPr/>
          </p:nvSpPr>
          <p:spPr>
            <a:xfrm>
              <a:off x="10113586" y="4798110"/>
              <a:ext cx="1766867" cy="506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Shield plate</a:t>
              </a:r>
              <a:endParaRPr lang="ko-KR" altLang="en-US" sz="1600" b="1" dirty="0"/>
            </a:p>
          </p:txBody>
        </p:sp>
      </p:grpSp>
      <p:pic>
        <p:nvPicPr>
          <p:cNvPr id="30" name="그림 29">
            <a:extLst>
              <a:ext uri="{FF2B5EF4-FFF2-40B4-BE49-F238E27FC236}">
                <a16:creationId xmlns:a16="http://schemas.microsoft.com/office/drawing/2014/main" id="{3DEF5CAF-F12E-460B-AFC7-17C9E5783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799"/>
          <a:stretch/>
        </p:blipFill>
        <p:spPr>
          <a:xfrm>
            <a:off x="121439" y="2144372"/>
            <a:ext cx="4681049" cy="1501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3DCB2B-D872-4284-B07D-FE0141B188FE}"/>
              </a:ext>
            </a:extLst>
          </p:cNvPr>
          <p:cNvSpPr txBox="1"/>
          <p:nvPr/>
        </p:nvSpPr>
        <p:spPr>
          <a:xfrm>
            <a:off x="91244" y="1867737"/>
            <a:ext cx="2465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Equipotential line – W/O mesh </a:t>
            </a:r>
            <a:endParaRPr lang="ko-KR" altLang="en-US" sz="1400" dirty="0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D74DEAE1-F9D0-4748-AC10-F86F0B558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511" y="1867737"/>
            <a:ext cx="2404884" cy="180366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8EE3FED-1100-4149-AB68-68AD6A8CA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117" y="1867736"/>
            <a:ext cx="2404883" cy="1803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C88267-18EE-4704-ADCC-4C954169357C}"/>
              </a:ext>
            </a:extLst>
          </p:cNvPr>
          <p:cNvSpPr txBox="1"/>
          <p:nvPr/>
        </p:nvSpPr>
        <p:spPr>
          <a:xfrm>
            <a:off x="5812003" y="1965235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W/O mesh</a:t>
            </a:r>
            <a:endParaRPr lang="ko-KR" alt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887CA0-8336-4DE9-993A-7709972E078B}"/>
              </a:ext>
            </a:extLst>
          </p:cNvPr>
          <p:cNvSpPr txBox="1"/>
          <p:nvPr/>
        </p:nvSpPr>
        <p:spPr>
          <a:xfrm>
            <a:off x="8178397" y="1965235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W/ shield</a:t>
            </a:r>
            <a:endParaRPr lang="ko-KR" alt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5F5F8-20CD-4E7F-95C0-7D79077B4A68}"/>
              </a:ext>
            </a:extLst>
          </p:cNvPr>
          <p:cNvSpPr txBox="1"/>
          <p:nvPr/>
        </p:nvSpPr>
        <p:spPr>
          <a:xfrm>
            <a:off x="3837196" y="2932165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/>
              <a:t>+3 kV</a:t>
            </a:r>
            <a:endParaRPr lang="ko-KR" altLang="en-US" sz="1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6DA7D7-68C9-4F5F-9EA1-7047AD429102}"/>
              </a:ext>
            </a:extLst>
          </p:cNvPr>
          <p:cNvSpPr txBox="1"/>
          <p:nvPr/>
        </p:nvSpPr>
        <p:spPr>
          <a:xfrm>
            <a:off x="261537" y="2714648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/>
              <a:t>-1.6 kV</a:t>
            </a:r>
            <a:endParaRPr lang="ko-KR" altLang="en-US" sz="1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BE5657-1CCE-4DB4-8D19-8643776FCA88}"/>
              </a:ext>
            </a:extLst>
          </p:cNvPr>
          <p:cNvSpPr txBox="1"/>
          <p:nvPr/>
        </p:nvSpPr>
        <p:spPr>
          <a:xfrm>
            <a:off x="3478608" y="2413416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/>
              <a:t>-0.45 kV</a:t>
            </a:r>
            <a:endParaRPr lang="ko-KR" altLang="en-US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1A7E5-3318-13B9-2F42-BA5E65D7F2AD}"/>
              </a:ext>
            </a:extLst>
          </p:cNvPr>
          <p:cNvSpPr txBox="1"/>
          <p:nvPr/>
        </p:nvSpPr>
        <p:spPr>
          <a:xfrm>
            <a:off x="3512383" y="2056775"/>
            <a:ext cx="788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00" b="1" dirty="0"/>
              <a:t>Electrode</a:t>
            </a:r>
            <a:endParaRPr kumimoji="1" lang="ko-KR" altLang="en-US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2FA21-3EBF-00DC-E04A-C68D751D8E19}"/>
              </a:ext>
            </a:extLst>
          </p:cNvPr>
          <p:cNvSpPr txBox="1"/>
          <p:nvPr/>
        </p:nvSpPr>
        <p:spPr>
          <a:xfrm>
            <a:off x="2014563" y="329787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b="1" dirty="0"/>
              <a:t>MCP</a:t>
            </a:r>
            <a:endParaRPr kumimoji="1" lang="ko-KR" altLang="en-US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C8643-B473-4757-51FB-1799A5A8D47D}"/>
              </a:ext>
            </a:extLst>
          </p:cNvPr>
          <p:cNvSpPr txBox="1"/>
          <p:nvPr/>
        </p:nvSpPr>
        <p:spPr>
          <a:xfrm>
            <a:off x="337781" y="931898"/>
            <a:ext cx="45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1. Isotropic field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사각형: 둥근 대각선 방향 모서리 31">
            <a:extLst>
              <a:ext uri="{FF2B5EF4-FFF2-40B4-BE49-F238E27FC236}">
                <a16:creationId xmlns:a16="http://schemas.microsoft.com/office/drawing/2014/main" id="{35D31D8B-8536-C20E-540B-0902CA036083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사각형: 둥근 대각선 방향 모서리 31">
            <a:extLst>
              <a:ext uri="{FF2B5EF4-FFF2-40B4-BE49-F238E27FC236}">
                <a16:creationId xmlns:a16="http://schemas.microsoft.com/office/drawing/2014/main" id="{3D35B6AB-8AE0-BF81-017D-A66D2A53FF5E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사각형: 둥근 대각선 방향 모서리 9">
            <a:extLst>
              <a:ext uri="{FF2B5EF4-FFF2-40B4-BE49-F238E27FC236}">
                <a16:creationId xmlns:a16="http://schemas.microsoft.com/office/drawing/2014/main" id="{5793BEB0-E68A-14B0-F930-88FA02F38B8F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86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B59EB772-5EF1-4255-838A-B57F4AEE0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231488"/>
            <a:ext cx="8001000" cy="116931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MCP active area (Ф 27 mm) is larger than the range the source can move (Ф 15 mm).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Design defocusing field for full MCP usage.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Achieving isotropic field simultaneously.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2CDCC6B-C55A-4037-B09D-CC144B56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39C10F20-A873-4E4D-B387-B9839914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2. Electrode Design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FBE0FAB-43AF-4CAE-B538-5C79FD405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36" y="1584544"/>
            <a:ext cx="6487477" cy="3558695"/>
          </a:xfrm>
          <a:prstGeom prst="rect">
            <a:avLst/>
          </a:prstGeom>
        </p:spPr>
      </p:pic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A92F08AD-FC5F-4C62-83A9-08127088FAAB}"/>
              </a:ext>
            </a:extLst>
          </p:cNvPr>
          <p:cNvSpPr/>
          <p:nvPr/>
        </p:nvSpPr>
        <p:spPr>
          <a:xfrm>
            <a:off x="3775741" y="2668614"/>
            <a:ext cx="311407" cy="1851433"/>
          </a:xfrm>
          <a:custGeom>
            <a:avLst/>
            <a:gdLst>
              <a:gd name="connsiteX0" fmla="*/ 125730 w 129828"/>
              <a:gd name="connsiteY0" fmla="*/ 0 h 1657350"/>
              <a:gd name="connsiteX1" fmla="*/ 114300 w 129828"/>
              <a:gd name="connsiteY1" fmla="*/ 1017270 h 1657350"/>
              <a:gd name="connsiteX2" fmla="*/ 0 w 129828"/>
              <a:gd name="connsiteY2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28" h="1657350">
                <a:moveTo>
                  <a:pt x="125730" y="0"/>
                </a:moveTo>
                <a:cubicBezTo>
                  <a:pt x="130492" y="370522"/>
                  <a:pt x="135255" y="741045"/>
                  <a:pt x="114300" y="1017270"/>
                </a:cubicBezTo>
                <a:cubicBezTo>
                  <a:pt x="93345" y="1293495"/>
                  <a:pt x="46672" y="1475422"/>
                  <a:pt x="0" y="165735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F6BBAE23-67B4-474B-B365-4A271C927C87}"/>
              </a:ext>
            </a:extLst>
          </p:cNvPr>
          <p:cNvSpPr/>
          <p:nvPr/>
        </p:nvSpPr>
        <p:spPr>
          <a:xfrm flipH="1">
            <a:off x="4649470" y="2659073"/>
            <a:ext cx="365788" cy="1860973"/>
          </a:xfrm>
          <a:custGeom>
            <a:avLst/>
            <a:gdLst>
              <a:gd name="connsiteX0" fmla="*/ 125730 w 129828"/>
              <a:gd name="connsiteY0" fmla="*/ 0 h 1657350"/>
              <a:gd name="connsiteX1" fmla="*/ 114300 w 129828"/>
              <a:gd name="connsiteY1" fmla="*/ 1017270 h 1657350"/>
              <a:gd name="connsiteX2" fmla="*/ 0 w 129828"/>
              <a:gd name="connsiteY2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28" h="1657350">
                <a:moveTo>
                  <a:pt x="125730" y="0"/>
                </a:moveTo>
                <a:cubicBezTo>
                  <a:pt x="130492" y="370522"/>
                  <a:pt x="135255" y="741045"/>
                  <a:pt x="114300" y="1017270"/>
                </a:cubicBezTo>
                <a:cubicBezTo>
                  <a:pt x="93345" y="1293495"/>
                  <a:pt x="46672" y="1475422"/>
                  <a:pt x="0" y="165735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142CE4-5E35-44C1-859E-84DBB3F7ABB6}"/>
              </a:ext>
            </a:extLst>
          </p:cNvPr>
          <p:cNvSpPr txBox="1"/>
          <p:nvPr/>
        </p:nvSpPr>
        <p:spPr>
          <a:xfrm>
            <a:off x="2855634" y="213123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Beam pipe</a:t>
            </a:r>
            <a:endParaRPr lang="ko-KR" altLang="en-US" dirty="0"/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08C44C0B-060D-463A-99A2-3397C8164138}"/>
              </a:ext>
            </a:extLst>
          </p:cNvPr>
          <p:cNvSpPr/>
          <p:nvPr/>
        </p:nvSpPr>
        <p:spPr>
          <a:xfrm>
            <a:off x="4174420" y="2519895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E5772D58-6276-4654-8320-26BC9B003362}"/>
              </a:ext>
            </a:extLst>
          </p:cNvPr>
          <p:cNvSpPr/>
          <p:nvPr/>
        </p:nvSpPr>
        <p:spPr>
          <a:xfrm>
            <a:off x="4451249" y="2519895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23E97CC4-01B4-418E-BED3-6B3994EC3910}"/>
              </a:ext>
            </a:extLst>
          </p:cNvPr>
          <p:cNvSpPr/>
          <p:nvPr/>
        </p:nvSpPr>
        <p:spPr>
          <a:xfrm>
            <a:off x="4612535" y="2395570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BAEE1342-5F89-4DD1-9CB5-96EF9EF94DF6}"/>
              </a:ext>
            </a:extLst>
          </p:cNvPr>
          <p:cNvSpPr/>
          <p:nvPr/>
        </p:nvSpPr>
        <p:spPr>
          <a:xfrm>
            <a:off x="4256324" y="2328719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29E5A5EA-4CCB-400C-9772-785FC1966243}"/>
              </a:ext>
            </a:extLst>
          </p:cNvPr>
          <p:cNvSpPr/>
          <p:nvPr/>
        </p:nvSpPr>
        <p:spPr>
          <a:xfrm>
            <a:off x="4612535" y="2395570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07A129C4-665F-4078-A648-5C5393C79CF5}"/>
              </a:ext>
            </a:extLst>
          </p:cNvPr>
          <p:cNvSpPr/>
          <p:nvPr/>
        </p:nvSpPr>
        <p:spPr>
          <a:xfrm>
            <a:off x="4406053" y="2431734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8B45EF64-FE99-4097-AC7D-819EDBEE159A}"/>
              </a:ext>
            </a:extLst>
          </p:cNvPr>
          <p:cNvSpPr/>
          <p:nvPr/>
        </p:nvSpPr>
        <p:spPr>
          <a:xfrm>
            <a:off x="4487957" y="2240558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DDE84E5E-BEDC-4BAD-A2B8-68F437D79627}"/>
              </a:ext>
            </a:extLst>
          </p:cNvPr>
          <p:cNvSpPr/>
          <p:nvPr/>
        </p:nvSpPr>
        <p:spPr>
          <a:xfrm>
            <a:off x="4133130" y="2355544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6FE9A47B-6BDE-411C-8B9F-76F4CB5DB05A}"/>
              </a:ext>
            </a:extLst>
          </p:cNvPr>
          <p:cNvSpPr/>
          <p:nvPr/>
        </p:nvSpPr>
        <p:spPr>
          <a:xfrm>
            <a:off x="4039884" y="2308291"/>
            <a:ext cx="171098" cy="171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+</a:t>
            </a:r>
            <a:endParaRPr lang="ko-KR" altLang="en-US" dirty="0"/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291BE505-8FF7-461D-8443-8025E1C42738}"/>
              </a:ext>
            </a:extLst>
          </p:cNvPr>
          <p:cNvCxnSpPr/>
          <p:nvPr/>
        </p:nvCxnSpPr>
        <p:spPr>
          <a:xfrm>
            <a:off x="4341873" y="2690993"/>
            <a:ext cx="0" cy="1771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자유형: 도형 56">
            <a:extLst>
              <a:ext uri="{FF2B5EF4-FFF2-40B4-BE49-F238E27FC236}">
                <a16:creationId xmlns:a16="http://schemas.microsoft.com/office/drawing/2014/main" id="{43FA27D0-EE4F-4096-8548-3D10E2A7D10F}"/>
              </a:ext>
            </a:extLst>
          </p:cNvPr>
          <p:cNvSpPr/>
          <p:nvPr/>
        </p:nvSpPr>
        <p:spPr>
          <a:xfrm>
            <a:off x="4087148" y="2675251"/>
            <a:ext cx="137244" cy="1851433"/>
          </a:xfrm>
          <a:custGeom>
            <a:avLst/>
            <a:gdLst>
              <a:gd name="connsiteX0" fmla="*/ 125730 w 129828"/>
              <a:gd name="connsiteY0" fmla="*/ 0 h 1657350"/>
              <a:gd name="connsiteX1" fmla="*/ 114300 w 129828"/>
              <a:gd name="connsiteY1" fmla="*/ 1017270 h 1657350"/>
              <a:gd name="connsiteX2" fmla="*/ 0 w 129828"/>
              <a:gd name="connsiteY2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28" h="1657350">
                <a:moveTo>
                  <a:pt x="125730" y="0"/>
                </a:moveTo>
                <a:cubicBezTo>
                  <a:pt x="130492" y="370522"/>
                  <a:pt x="135255" y="741045"/>
                  <a:pt x="114300" y="1017270"/>
                </a:cubicBezTo>
                <a:cubicBezTo>
                  <a:pt x="93345" y="1293495"/>
                  <a:pt x="46672" y="1475422"/>
                  <a:pt x="0" y="165735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자유형: 도형 57">
            <a:extLst>
              <a:ext uri="{FF2B5EF4-FFF2-40B4-BE49-F238E27FC236}">
                <a16:creationId xmlns:a16="http://schemas.microsoft.com/office/drawing/2014/main" id="{74B40F64-ADC3-4AA6-9069-AD79E555D9A4}"/>
              </a:ext>
            </a:extLst>
          </p:cNvPr>
          <p:cNvSpPr/>
          <p:nvPr/>
        </p:nvSpPr>
        <p:spPr>
          <a:xfrm flipH="1">
            <a:off x="4487957" y="2675251"/>
            <a:ext cx="137244" cy="1851433"/>
          </a:xfrm>
          <a:custGeom>
            <a:avLst/>
            <a:gdLst>
              <a:gd name="connsiteX0" fmla="*/ 125730 w 129828"/>
              <a:gd name="connsiteY0" fmla="*/ 0 h 1657350"/>
              <a:gd name="connsiteX1" fmla="*/ 114300 w 129828"/>
              <a:gd name="connsiteY1" fmla="*/ 1017270 h 1657350"/>
              <a:gd name="connsiteX2" fmla="*/ 0 w 129828"/>
              <a:gd name="connsiteY2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28" h="1657350">
                <a:moveTo>
                  <a:pt x="125730" y="0"/>
                </a:moveTo>
                <a:cubicBezTo>
                  <a:pt x="130492" y="370522"/>
                  <a:pt x="135255" y="741045"/>
                  <a:pt x="114300" y="1017270"/>
                </a:cubicBezTo>
                <a:cubicBezTo>
                  <a:pt x="93345" y="1293495"/>
                  <a:pt x="46672" y="1475422"/>
                  <a:pt x="0" y="165735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245F9E7F-AB41-42FF-AC34-E8156332CF44}"/>
              </a:ext>
            </a:extLst>
          </p:cNvPr>
          <p:cNvSpPr/>
          <p:nvPr/>
        </p:nvSpPr>
        <p:spPr>
          <a:xfrm>
            <a:off x="4028107" y="2074438"/>
            <a:ext cx="701727" cy="70172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7BA7F-4F52-CE0A-F0E5-252B9EBE9F20}"/>
              </a:ext>
            </a:extLst>
          </p:cNvPr>
          <p:cNvSpPr txBox="1"/>
          <p:nvPr/>
        </p:nvSpPr>
        <p:spPr>
          <a:xfrm>
            <a:off x="337781" y="931898"/>
            <a:ext cx="45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2. 1:1 mapping field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사각형: 둥근 대각선 방향 모서리 31">
            <a:extLst>
              <a:ext uri="{FF2B5EF4-FFF2-40B4-BE49-F238E27FC236}">
                <a16:creationId xmlns:a16="http://schemas.microsoft.com/office/drawing/2014/main" id="{D8D53F99-EF16-7C37-E8CD-A22B8F31AC23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사각형: 둥근 대각선 방향 모서리 31">
            <a:extLst>
              <a:ext uri="{FF2B5EF4-FFF2-40B4-BE49-F238E27FC236}">
                <a16:creationId xmlns:a16="http://schemas.microsoft.com/office/drawing/2014/main" id="{96CC313B-4B81-B4DD-BF12-B8F5F1FFCAB1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사각형: 둥근 대각선 방향 모서리 9">
            <a:extLst>
              <a:ext uri="{FF2B5EF4-FFF2-40B4-BE49-F238E27FC236}">
                <a16:creationId xmlns:a16="http://schemas.microsoft.com/office/drawing/2014/main" id="{C9F40A94-3473-4592-5E0A-103FA1D26621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38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05AE326-7A5C-4520-8F4D-BAE57EE85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6" r="13110"/>
          <a:stretch/>
        </p:blipFill>
        <p:spPr>
          <a:xfrm>
            <a:off x="144712" y="1360574"/>
            <a:ext cx="3099155" cy="2904245"/>
          </a:xfrm>
          <a:prstGeom prst="rect">
            <a:avLst/>
          </a:prstGeom>
        </p:spPr>
      </p:pic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0626AC51-2AC3-4ACF-9D1D-D684D3662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22" y="4477312"/>
            <a:ext cx="8247755" cy="17362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Designing an electric field optimization upgrade from an existing XFEL-XIBPM design.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1:1 mapping field: ions generated at the edge of the expected source arrive at the edge of the MCP.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Linearity: particles departing from the same distance spread over the same distance.</a:t>
            </a:r>
            <a:b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r>
              <a:rPr lang="el-GR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&lt; 6 um achieved even at the edge of the MCP.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Linearity must be achieved to reconstruct the original image with the calibration for profile measurement.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69CBED1-E147-4B38-87A3-1887DFF2C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7A1B3455-33A4-4810-B82A-99143888F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2. Electrode Design</a:t>
            </a:r>
            <a:endParaRPr lang="ko-KR" altLang="en-US" dirty="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761B6FE5-E1F7-429C-A6A0-FB2376D0A0AA}"/>
              </a:ext>
            </a:extLst>
          </p:cNvPr>
          <p:cNvSpPr/>
          <p:nvPr/>
        </p:nvSpPr>
        <p:spPr>
          <a:xfrm>
            <a:off x="3261335" y="1637295"/>
            <a:ext cx="127322" cy="1273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E34568-B70D-4412-B844-17B7E3853816}"/>
                  </a:ext>
                </a:extLst>
              </p:cNvPr>
              <p:cNvSpPr txBox="1"/>
              <p:nvPr/>
            </p:nvSpPr>
            <p:spPr>
              <a:xfrm>
                <a:off x="3389893" y="1529853"/>
                <a:ext cx="14384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/>
                  <a:t>Initial position,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E34568-B70D-4412-B844-17B7E3853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93" y="1529853"/>
                <a:ext cx="1438407" cy="307777"/>
              </a:xfrm>
              <a:prstGeom prst="rect">
                <a:avLst/>
              </a:prstGeom>
              <a:blipFill>
                <a:blip r:embed="rId3"/>
                <a:stretch>
                  <a:fillRect l="-870" t="-4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EB43E-81EE-4110-943A-02A3F361527F}"/>
                  </a:ext>
                </a:extLst>
              </p:cNvPr>
              <p:cNvSpPr txBox="1"/>
              <p:nvPr/>
            </p:nvSpPr>
            <p:spPr>
              <a:xfrm>
                <a:off x="3403508" y="1825585"/>
                <a:ext cx="1392945" cy="325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/>
                  <a:t>Final</a:t>
                </a:r>
                <a:r>
                  <a:rPr lang="ko-KR" altLang="en-US" sz="1400" dirty="0"/>
                  <a:t> </a:t>
                </a:r>
                <a:r>
                  <a:rPr lang="en-US" altLang="ko-KR" sz="1400" dirty="0"/>
                  <a:t>position,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EB43E-81EE-4110-943A-02A3F3615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508" y="1825585"/>
                <a:ext cx="1392945" cy="325025"/>
              </a:xfrm>
              <a:prstGeom prst="rect">
                <a:avLst/>
              </a:prstGeom>
              <a:blipFill>
                <a:blip r:embed="rId4"/>
                <a:stretch>
                  <a:fillRect l="-901" b="-148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그림 15">
            <a:extLst>
              <a:ext uri="{FF2B5EF4-FFF2-40B4-BE49-F238E27FC236}">
                <a16:creationId xmlns:a16="http://schemas.microsoft.com/office/drawing/2014/main" id="{DFF1F1E3-57DC-440B-8760-502316283F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"/>
          <a:stretch/>
        </p:blipFill>
        <p:spPr>
          <a:xfrm>
            <a:off x="4828300" y="1141192"/>
            <a:ext cx="3977919" cy="3179389"/>
          </a:xfrm>
          <a:prstGeom prst="rect">
            <a:avLst/>
          </a:prstGeom>
        </p:spPr>
      </p:pic>
      <p:sp>
        <p:nvSpPr>
          <p:cNvPr id="19" name="타원 18">
            <a:extLst>
              <a:ext uri="{FF2B5EF4-FFF2-40B4-BE49-F238E27FC236}">
                <a16:creationId xmlns:a16="http://schemas.microsoft.com/office/drawing/2014/main" id="{0B719166-D854-4847-96B0-652B2377A6BD}"/>
              </a:ext>
            </a:extLst>
          </p:cNvPr>
          <p:cNvSpPr/>
          <p:nvPr/>
        </p:nvSpPr>
        <p:spPr>
          <a:xfrm>
            <a:off x="3260026" y="1930459"/>
            <a:ext cx="127322" cy="1273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55504EC3-F885-4144-9680-ADE40053E9D2}"/>
              </a:ext>
            </a:extLst>
          </p:cNvPr>
          <p:cNvCxnSpPr/>
          <p:nvPr/>
        </p:nvCxnSpPr>
        <p:spPr>
          <a:xfrm>
            <a:off x="3235242" y="2272526"/>
            <a:ext cx="3365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3D4F023F-FF4A-4B63-ACDB-346AA6A29F8F}"/>
              </a:ext>
            </a:extLst>
          </p:cNvPr>
          <p:cNvCxnSpPr/>
          <p:nvPr/>
        </p:nvCxnSpPr>
        <p:spPr>
          <a:xfrm>
            <a:off x="3244767" y="2545576"/>
            <a:ext cx="3365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4DCE9A-D8C7-432E-A8ED-523A7B762C63}"/>
              </a:ext>
            </a:extLst>
          </p:cNvPr>
          <p:cNvSpPr txBox="1"/>
          <p:nvPr/>
        </p:nvSpPr>
        <p:spPr>
          <a:xfrm>
            <a:off x="3595228" y="2118637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13.5 mm</a:t>
            </a:r>
            <a:endParaRPr lang="ko-KR" alt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5C8B4E-8FFD-4AAD-AFEF-F3981D38C71D}"/>
              </a:ext>
            </a:extLst>
          </p:cNvPr>
          <p:cNvSpPr txBox="1"/>
          <p:nvPr/>
        </p:nvSpPr>
        <p:spPr>
          <a:xfrm>
            <a:off x="3595228" y="2391324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10.6 mm</a:t>
            </a:r>
            <a:endParaRPr lang="ko-KR" altLang="en-US" sz="1400" dirty="0"/>
          </a:p>
        </p:txBody>
      </p:sp>
      <p:sp>
        <p:nvSpPr>
          <p:cNvPr id="5" name="사각형: 둥근 대각선 방향 모서리 31">
            <a:extLst>
              <a:ext uri="{FF2B5EF4-FFF2-40B4-BE49-F238E27FC236}">
                <a16:creationId xmlns:a16="http://schemas.microsoft.com/office/drawing/2014/main" id="{F9E44DA6-C7E3-E57E-58D2-7D2B881B404E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사각형: 둥근 대각선 방향 모서리 31">
            <a:extLst>
              <a:ext uri="{FF2B5EF4-FFF2-40B4-BE49-F238E27FC236}">
                <a16:creationId xmlns:a16="http://schemas.microsoft.com/office/drawing/2014/main" id="{2EBC0442-7F76-79EE-B8CF-47F4A08A5B18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사각형: 둥근 대각선 방향 모서리 9">
            <a:extLst>
              <a:ext uri="{FF2B5EF4-FFF2-40B4-BE49-F238E27FC236}">
                <a16:creationId xmlns:a16="http://schemas.microsoft.com/office/drawing/2014/main" id="{0F303C1F-AEB6-F56A-7E6C-0147D47E62E1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9A6085-C756-3894-4684-6C3FDD6BA791}"/>
              </a:ext>
            </a:extLst>
          </p:cNvPr>
          <p:cNvSpPr txBox="1"/>
          <p:nvPr/>
        </p:nvSpPr>
        <p:spPr>
          <a:xfrm>
            <a:off x="337781" y="931898"/>
            <a:ext cx="45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2. 1:1 mapping field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51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CCBE08D-182C-444D-AAB9-D5A16D20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5E2CAA41-33ED-4A85-B976-9A4B34D1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3. Calibration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B6F66-9D70-4C59-AA4D-48CD10596D41}"/>
              </a:ext>
            </a:extLst>
          </p:cNvPr>
          <p:cNvSpPr txBox="1"/>
          <p:nvPr/>
        </p:nvSpPr>
        <p:spPr>
          <a:xfrm>
            <a:off x="1863796" y="1483830"/>
            <a:ext cx="243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Transverse space @ z=0mm</a:t>
            </a:r>
            <a:endParaRPr lang="ko-KR" altLang="en-US" sz="1400" dirty="0"/>
          </a:p>
        </p:txBody>
      </p:sp>
      <p:sp>
        <p:nvSpPr>
          <p:cNvPr id="10" name="사각형: 둥근 대각선 방향 모서리 31">
            <a:extLst>
              <a:ext uri="{FF2B5EF4-FFF2-40B4-BE49-F238E27FC236}">
                <a16:creationId xmlns:a16="http://schemas.microsoft.com/office/drawing/2014/main" id="{021B83DC-BDF3-7F82-CF86-E67DE22A6AD1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사각형: 둥근 대각선 방향 모서리 31">
            <a:extLst>
              <a:ext uri="{FF2B5EF4-FFF2-40B4-BE49-F238E27FC236}">
                <a16:creationId xmlns:a16="http://schemas.microsoft.com/office/drawing/2014/main" id="{622B228B-FD62-0778-98F7-F34B4AA5CEDC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사각형: 둥근 대각선 방향 모서리 9">
            <a:extLst>
              <a:ext uri="{FF2B5EF4-FFF2-40B4-BE49-F238E27FC236}">
                <a16:creationId xmlns:a16="http://schemas.microsoft.com/office/drawing/2014/main" id="{2847755B-AD99-7E91-76AE-10E7EB419646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6486A9-E626-039C-467E-55B2A8EDCEFE}"/>
              </a:ext>
            </a:extLst>
          </p:cNvPr>
          <p:cNvSpPr txBox="1"/>
          <p:nvPr/>
        </p:nvSpPr>
        <p:spPr>
          <a:xfrm>
            <a:off x="337781" y="931898"/>
            <a:ext cx="6343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1. Position calibration: Magnification correction method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107;p3">
            <a:extLst>
              <a:ext uri="{FF2B5EF4-FFF2-40B4-BE49-F238E27FC236}">
                <a16:creationId xmlns:a16="http://schemas.microsoft.com/office/drawing/2014/main" id="{046F48C8-6398-4736-BDC9-C8EB11270A14}"/>
              </a:ext>
            </a:extLst>
          </p:cNvPr>
          <p:cNvGrpSpPr/>
          <p:nvPr/>
        </p:nvGrpSpPr>
        <p:grpSpPr>
          <a:xfrm>
            <a:off x="565196" y="1696203"/>
            <a:ext cx="3808041" cy="2765754"/>
            <a:chOff x="597704" y="1908895"/>
            <a:chExt cx="5609464" cy="4074115"/>
          </a:xfrm>
        </p:grpSpPr>
        <p:grpSp>
          <p:nvGrpSpPr>
            <p:cNvPr id="19" name="Google Shape;108;p3">
              <a:extLst>
                <a:ext uri="{FF2B5EF4-FFF2-40B4-BE49-F238E27FC236}">
                  <a16:creationId xmlns:a16="http://schemas.microsoft.com/office/drawing/2014/main" id="{A8807F3B-7625-4C9C-996D-3D4921E2B52C}"/>
                </a:ext>
              </a:extLst>
            </p:cNvPr>
            <p:cNvGrpSpPr/>
            <p:nvPr/>
          </p:nvGrpSpPr>
          <p:grpSpPr>
            <a:xfrm>
              <a:off x="597704" y="1908895"/>
              <a:ext cx="5609464" cy="4074115"/>
              <a:chOff x="670944" y="1678550"/>
              <a:chExt cx="4650526" cy="3377645"/>
            </a:xfrm>
          </p:grpSpPr>
          <p:pic>
            <p:nvPicPr>
              <p:cNvPr id="22" name="Google Shape;109;p3">
                <a:extLst>
                  <a:ext uri="{FF2B5EF4-FFF2-40B4-BE49-F238E27FC236}">
                    <a16:creationId xmlns:a16="http://schemas.microsoft.com/office/drawing/2014/main" id="{D59734F5-5CB9-4FDB-BBA6-62127DE0AE50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70944" y="1678550"/>
                <a:ext cx="4650526" cy="33776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10;p3">
                <a:extLst>
                  <a:ext uri="{FF2B5EF4-FFF2-40B4-BE49-F238E27FC236}">
                    <a16:creationId xmlns:a16="http://schemas.microsoft.com/office/drawing/2014/main" id="{83C92BC0-6DF0-4F68-9820-50EEA1D5E890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12470" r="-12470"/>
              <a:stretch/>
            </p:blipFill>
            <p:spPr>
              <a:xfrm flipH="1">
                <a:off x="2960197" y="2131174"/>
                <a:ext cx="506487" cy="23258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" name="Google Shape;111;p3">
              <a:extLst>
                <a:ext uri="{FF2B5EF4-FFF2-40B4-BE49-F238E27FC236}">
                  <a16:creationId xmlns:a16="http://schemas.microsoft.com/office/drawing/2014/main" id="{FDA2C410-21F0-4B62-9590-6572A6F8916A}"/>
                </a:ext>
              </a:extLst>
            </p:cNvPr>
            <p:cNvSpPr/>
            <p:nvPr/>
          </p:nvSpPr>
          <p:spPr>
            <a:xfrm>
              <a:off x="3202900" y="2857500"/>
              <a:ext cx="513000" cy="303600"/>
            </a:xfrm>
            <a:prstGeom prst="flowChartConnector">
              <a:avLst/>
            </a:prstGeom>
            <a:solidFill>
              <a:srgbClr val="000000">
                <a:alpha val="4367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pic>
          <p:nvPicPr>
            <p:cNvPr id="21" name="Google Shape;112;p3">
              <a:extLst>
                <a:ext uri="{FF2B5EF4-FFF2-40B4-BE49-F238E27FC236}">
                  <a16:creationId xmlns:a16="http://schemas.microsoft.com/office/drawing/2014/main" id="{2B9DB6FE-B360-47A3-AFF2-8C9CD5B599A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52825" y="4807300"/>
              <a:ext cx="2204450" cy="496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118;p4">
            <a:extLst>
              <a:ext uri="{FF2B5EF4-FFF2-40B4-BE49-F238E27FC236}">
                <a16:creationId xmlns:a16="http://schemas.microsoft.com/office/drawing/2014/main" id="{673150A6-382D-40E0-BF30-B58A2F814B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7667"/>
          <a:stretch/>
        </p:blipFill>
        <p:spPr>
          <a:xfrm>
            <a:off x="4713348" y="1371470"/>
            <a:ext cx="3685277" cy="16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19;p4">
            <a:extLst>
              <a:ext uri="{FF2B5EF4-FFF2-40B4-BE49-F238E27FC236}">
                <a16:creationId xmlns:a16="http://schemas.microsoft.com/office/drawing/2014/main" id="{2ACDB4DD-4D9E-4BF8-A7C8-76EC7FB285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68644"/>
          <a:stretch/>
        </p:blipFill>
        <p:spPr>
          <a:xfrm>
            <a:off x="4713346" y="2436681"/>
            <a:ext cx="3685277" cy="159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20;p4">
            <a:extLst>
              <a:ext uri="{FF2B5EF4-FFF2-40B4-BE49-F238E27FC236}">
                <a16:creationId xmlns:a16="http://schemas.microsoft.com/office/drawing/2014/main" id="{5C1D71BC-CDF5-43CC-B3F8-83CE6916AB4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8557"/>
          <a:stretch/>
        </p:blipFill>
        <p:spPr>
          <a:xfrm>
            <a:off x="4713344" y="3464723"/>
            <a:ext cx="3675118" cy="159012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425F30D-0F67-4105-A124-0D35B74A0C3F}"/>
              </a:ext>
            </a:extLst>
          </p:cNvPr>
          <p:cNvSpPr txBox="1"/>
          <p:nvPr/>
        </p:nvSpPr>
        <p:spPr>
          <a:xfrm>
            <a:off x="5276708" y="2151490"/>
            <a:ext cx="1309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V.</a:t>
            </a:r>
            <a:r>
              <a:rPr lang="ko-KR" altLang="en-US" sz="1200" dirty="0"/>
              <a:t> </a:t>
            </a:r>
            <a:r>
              <a:rPr lang="en-US" altLang="ko-KR" sz="1200" dirty="0"/>
              <a:t>offset</a:t>
            </a:r>
            <a:r>
              <a:rPr lang="ko-KR" altLang="en-US" sz="1200" dirty="0"/>
              <a:t> </a:t>
            </a:r>
            <a:r>
              <a:rPr lang="en-US" altLang="ko-KR" sz="1200" dirty="0"/>
              <a:t>=</a:t>
            </a:r>
            <a:r>
              <a:rPr lang="ko-KR" altLang="en-US" sz="1200" dirty="0"/>
              <a:t> </a:t>
            </a:r>
            <a:r>
              <a:rPr lang="en-US" altLang="ko-KR" sz="1200" dirty="0"/>
              <a:t>+ 5</a:t>
            </a:r>
            <a:r>
              <a:rPr lang="ko-KR" altLang="en-US" sz="1200" dirty="0"/>
              <a:t> </a:t>
            </a:r>
            <a:r>
              <a:rPr lang="en-US" altLang="ko-KR" sz="1200" dirty="0"/>
              <a:t>mm</a:t>
            </a:r>
            <a:endParaRPr lang="ko-KR" alt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44EA7E-82D3-4817-96DC-523E35822232}"/>
              </a:ext>
            </a:extLst>
          </p:cNvPr>
          <p:cNvSpPr txBox="1"/>
          <p:nvPr/>
        </p:nvSpPr>
        <p:spPr>
          <a:xfrm>
            <a:off x="5276708" y="3183628"/>
            <a:ext cx="1197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V.</a:t>
            </a:r>
            <a:r>
              <a:rPr lang="ko-KR" altLang="en-US" sz="1200" dirty="0"/>
              <a:t> </a:t>
            </a:r>
            <a:r>
              <a:rPr lang="en-US" altLang="ko-KR" sz="1200" dirty="0"/>
              <a:t>offset</a:t>
            </a:r>
            <a:r>
              <a:rPr lang="ko-KR" altLang="en-US" sz="1200" dirty="0"/>
              <a:t> </a:t>
            </a:r>
            <a:r>
              <a:rPr lang="en-US" altLang="ko-KR" sz="1200" dirty="0"/>
              <a:t>=</a:t>
            </a:r>
            <a:r>
              <a:rPr lang="ko-KR" altLang="en-US" sz="1200" dirty="0"/>
              <a:t> </a:t>
            </a:r>
            <a:r>
              <a:rPr lang="en-US" altLang="ko-KR" sz="1200" dirty="0"/>
              <a:t>0</a:t>
            </a:r>
            <a:r>
              <a:rPr lang="ko-KR" altLang="en-US" sz="1200" dirty="0"/>
              <a:t> </a:t>
            </a:r>
            <a:r>
              <a:rPr lang="en-US" altLang="ko-KR" sz="1200" dirty="0"/>
              <a:t>mm</a:t>
            </a:r>
            <a:endParaRPr lang="ko-KR" altLang="en-US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AF88DE-1A9B-4B43-95F1-58BDC75DD308}"/>
              </a:ext>
            </a:extLst>
          </p:cNvPr>
          <p:cNvSpPr txBox="1"/>
          <p:nvPr/>
        </p:nvSpPr>
        <p:spPr>
          <a:xfrm>
            <a:off x="5276707" y="4216607"/>
            <a:ext cx="1279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V.</a:t>
            </a:r>
            <a:r>
              <a:rPr lang="ko-KR" altLang="en-US" sz="1200" dirty="0"/>
              <a:t> </a:t>
            </a:r>
            <a:r>
              <a:rPr lang="en-US" altLang="ko-KR" sz="1200" dirty="0"/>
              <a:t>offset</a:t>
            </a:r>
            <a:r>
              <a:rPr lang="ko-KR" altLang="en-US" sz="1200" dirty="0"/>
              <a:t> </a:t>
            </a:r>
            <a:r>
              <a:rPr lang="en-US" altLang="ko-KR" sz="1200" dirty="0"/>
              <a:t>=</a:t>
            </a:r>
            <a:r>
              <a:rPr lang="ko-KR" altLang="en-US" sz="1200" dirty="0"/>
              <a:t> </a:t>
            </a:r>
            <a:r>
              <a:rPr lang="en-US" altLang="ko-KR" sz="1200" dirty="0"/>
              <a:t>- 5</a:t>
            </a:r>
            <a:r>
              <a:rPr lang="ko-KR" altLang="en-US" sz="1200" dirty="0"/>
              <a:t> </a:t>
            </a:r>
            <a:r>
              <a:rPr lang="en-US" altLang="ko-KR" sz="1200" dirty="0"/>
              <a:t>mm</a:t>
            </a:r>
            <a:endParaRPr lang="ko-KR" altLang="en-US" sz="1200" dirty="0"/>
          </a:p>
        </p:txBody>
      </p:sp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FA129B6B-A2E8-483A-A85A-96D8A6FB7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670185"/>
            <a:ext cx="7886700" cy="1737055"/>
          </a:xfrm>
        </p:spPr>
        <p:txBody>
          <a:bodyPr>
            <a:no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Defocusing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Lens effect distorts 2D intensity distribution information</a:t>
            </a:r>
          </a:p>
          <a:p>
            <a:pPr lvl="1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Magnification depends on vertical position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Center position is also measured inaccurately</a:t>
            </a:r>
          </a:p>
          <a:p>
            <a:pPr marL="0" indent="0">
              <a:buNone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2D-Profile measurements require a calibration method to correct magnification.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22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417BBCC-453A-4B15-AC91-01B74BAB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191A6335-19E9-44A9-98AD-A23ABF3BBAFD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7F2D6EFE-BE3E-4ABC-9948-8A08B77A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3. Calibration</a:t>
            </a:r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8F9EA9F6-5C5E-4E10-B630-533ED42A886B}"/>
              </a:ext>
            </a:extLst>
          </p:cNvPr>
          <p:cNvSpPr/>
          <p:nvPr/>
        </p:nvSpPr>
        <p:spPr>
          <a:xfrm>
            <a:off x="6100992" y="2122372"/>
            <a:ext cx="128116" cy="1136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197846-4A65-4A34-8D3E-2F2B4848E605}"/>
                  </a:ext>
                </a:extLst>
              </p:cNvPr>
              <p:cNvSpPr txBox="1"/>
              <p:nvPr/>
            </p:nvSpPr>
            <p:spPr>
              <a:xfrm>
                <a:off x="6447891" y="2022516"/>
                <a:ext cx="127387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0" dirty="0"/>
                  <a:t>Real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ko-KR" sz="11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197846-4A65-4A34-8D3E-2F2B4848E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91" y="2022516"/>
                <a:ext cx="1273875" cy="261610"/>
              </a:xfrm>
              <a:prstGeom prst="rect">
                <a:avLst/>
              </a:prstGeom>
              <a:blipFill>
                <a:blip r:embed="rId2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타원 15">
            <a:extLst>
              <a:ext uri="{FF2B5EF4-FFF2-40B4-BE49-F238E27FC236}">
                <a16:creationId xmlns:a16="http://schemas.microsoft.com/office/drawing/2014/main" id="{CEC8CDBF-62A4-4CC3-BE07-9156B10AD966}"/>
              </a:ext>
            </a:extLst>
          </p:cNvPr>
          <p:cNvSpPr/>
          <p:nvPr/>
        </p:nvSpPr>
        <p:spPr>
          <a:xfrm>
            <a:off x="6068803" y="2592409"/>
            <a:ext cx="192493" cy="1371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913956-742E-4462-9A9B-5125F452BE9D}"/>
                  </a:ext>
                </a:extLst>
              </p:cNvPr>
              <p:cNvSpPr txBox="1"/>
              <p:nvPr/>
            </p:nvSpPr>
            <p:spPr>
              <a:xfrm>
                <a:off x="6447891" y="2476319"/>
                <a:ext cx="16875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dirty="0"/>
                  <a:t>Measured Position</a:t>
                </a:r>
                <a:r>
                  <a:rPr lang="ko-KR" altLang="en-US" sz="1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ko-KR" sz="11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913956-742E-4462-9A9B-5125F452B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91" y="2476319"/>
                <a:ext cx="1687578" cy="261610"/>
              </a:xfrm>
              <a:prstGeom prst="rect">
                <a:avLst/>
              </a:prstGeom>
              <a:blipFill>
                <a:blip r:embed="rId3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5497A3-B68E-4772-894E-CAE5A75E0620}"/>
                  </a:ext>
                </a:extLst>
              </p:cNvPr>
              <p:cNvSpPr txBox="1"/>
              <p:nvPr/>
            </p:nvSpPr>
            <p:spPr>
              <a:xfrm>
                <a:off x="6447891" y="2901235"/>
                <a:ext cx="21020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dirty="0"/>
                  <a:t>Expected Position (Hor. Mag.</a:t>
                </a:r>
                <a:r>
                  <a:rPr lang="ko-KR" altLang="en-US" sz="1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ko-KR" sz="1100" dirty="0"/>
                  <a:t>)</a:t>
                </a:r>
                <a:endParaRPr lang="ko-KR" altLang="en-US" sz="11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5497A3-B68E-4772-894E-CAE5A75E0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91" y="2901235"/>
                <a:ext cx="2102050" cy="261610"/>
              </a:xfrm>
              <a:prstGeom prst="rect">
                <a:avLst/>
              </a:prstGeom>
              <a:blipFill>
                <a:blip r:embed="rId4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7B3ED960-666A-415B-9FD3-63ED3EA57DDA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992993" y="3027378"/>
            <a:ext cx="454898" cy="466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9071151A-EF08-474D-B755-2734DD7393AC}"/>
              </a:ext>
            </a:extLst>
          </p:cNvPr>
          <p:cNvCxnSpPr>
            <a:cxnSpLocks/>
          </p:cNvCxnSpPr>
          <p:nvPr/>
        </p:nvCxnSpPr>
        <p:spPr>
          <a:xfrm flipH="1" flipV="1">
            <a:off x="5993484" y="3441331"/>
            <a:ext cx="468057" cy="91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029D0B-E0AB-47C7-9A93-02AB2D59500A}"/>
                  </a:ext>
                </a:extLst>
              </p:cNvPr>
              <p:cNvSpPr txBox="1"/>
              <p:nvPr/>
            </p:nvSpPr>
            <p:spPr>
              <a:xfrm>
                <a:off x="6447890" y="3298195"/>
                <a:ext cx="271196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dirty="0"/>
                  <a:t>Exp. Position (Ver. Mag.</a:t>
                </a:r>
                <a:r>
                  <a:rPr lang="ko-KR" altLang="en-US" sz="1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ko-KR" sz="11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ko-KR" sz="11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ko-KR" sz="1100" b="0" i="1" smtClean="0">
                        <a:latin typeface="Cambria Math" panose="02040503050406030204" pitchFamily="18" charset="0"/>
                      </a:rPr>
                      <m:t>,−</m:t>
                    </m:r>
                    <m:sSub>
                      <m:sSub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ko-KR" sz="1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1100" dirty="0"/>
                  <a:t>)</a:t>
                </a:r>
                <a:endParaRPr lang="ko-KR" altLang="en-US" sz="11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029D0B-E0AB-47C7-9A93-02AB2D595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90" y="3298195"/>
                <a:ext cx="2711961" cy="261610"/>
              </a:xfrm>
              <a:prstGeom prst="rect">
                <a:avLst/>
              </a:prstGeom>
              <a:blipFill>
                <a:blip r:embed="rId5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9797FCF-1513-4AB8-90BE-C8E0EF3831AE}"/>
                  </a:ext>
                </a:extLst>
              </p:cNvPr>
              <p:cNvSpPr txBox="1"/>
              <p:nvPr/>
            </p:nvSpPr>
            <p:spPr>
              <a:xfrm>
                <a:off x="4295324" y="3964206"/>
                <a:ext cx="4783200" cy="2367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600" b="1" dirty="0"/>
                  <a:t>Magnification correction method</a:t>
                </a: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r>
                  <a:rPr lang="en-US" altLang="ko-KR" sz="1400" dirty="0"/>
                  <a:t>2 directions (Vertical, Horizontal) monitor required.</a:t>
                </a: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r>
                  <a:rPr lang="en-US" altLang="ko-KR" sz="1400" dirty="0"/>
                  <a:t>Move beam in X, Y direction to measure calibration map (</a:t>
                </a:r>
                <a:r>
                  <a:rPr lang="ko-KR" altLang="en-US" sz="1400" dirty="0"/>
                  <a:t>𝑀</a:t>
                </a:r>
                <a:r>
                  <a:rPr lang="en-US" altLang="ko-KR" sz="1400" dirty="0"/>
                  <a:t>).</a:t>
                </a: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r>
                  <a:rPr lang="en-US" altLang="ko-KR" sz="1400" dirty="0"/>
                  <a:t>Calculate actual position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ko-KR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ko-KR" sz="1400" dirty="0"/>
                  <a:t>) by substituting the measured beam center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ko-KR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ko-KR" sz="1400" dirty="0"/>
                  <a:t>).</a:t>
                </a: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r>
                  <a:rPr lang="en-US" altLang="ko-KR" sz="1400" dirty="0"/>
                  <a:t>Divide the position information of the MCP image by the magnification (M) for profile reconstruction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9797FCF-1513-4AB8-90BE-C8E0EF383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324" y="3964206"/>
                <a:ext cx="4783200" cy="2367251"/>
              </a:xfrm>
              <a:prstGeom prst="rect">
                <a:avLst/>
              </a:prstGeom>
              <a:blipFill>
                <a:blip r:embed="rId6"/>
                <a:stretch>
                  <a:fillRect l="-765" r="-1020" b="-179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그룹 38">
            <a:extLst>
              <a:ext uri="{FF2B5EF4-FFF2-40B4-BE49-F238E27FC236}">
                <a16:creationId xmlns:a16="http://schemas.microsoft.com/office/drawing/2014/main" id="{757E9F27-B591-496F-8DA3-131C57205A13}"/>
              </a:ext>
            </a:extLst>
          </p:cNvPr>
          <p:cNvGrpSpPr/>
          <p:nvPr/>
        </p:nvGrpSpPr>
        <p:grpSpPr>
          <a:xfrm>
            <a:off x="271099" y="1346715"/>
            <a:ext cx="6134657" cy="4840852"/>
            <a:chOff x="366403" y="1154436"/>
            <a:chExt cx="7111013" cy="5611294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46C3EE24-BF1C-4C50-A3D4-C97DADDF068E}"/>
                </a:ext>
              </a:extLst>
            </p:cNvPr>
            <p:cNvCxnSpPr/>
            <p:nvPr/>
          </p:nvCxnSpPr>
          <p:spPr>
            <a:xfrm>
              <a:off x="3063240" y="1394460"/>
              <a:ext cx="0" cy="49606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CF6B45C9-3EE5-4CB4-8809-DBC82C9A4F6D}"/>
                </a:ext>
              </a:extLst>
            </p:cNvPr>
            <p:cNvCxnSpPr>
              <a:cxnSpLocks/>
            </p:cNvCxnSpPr>
            <p:nvPr/>
          </p:nvCxnSpPr>
          <p:spPr>
            <a:xfrm>
              <a:off x="422910" y="3840480"/>
              <a:ext cx="56730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F76BE220-929C-4E85-A1C9-61AEB0A8808D}"/>
                </a:ext>
              </a:extLst>
            </p:cNvPr>
            <p:cNvSpPr/>
            <p:nvPr/>
          </p:nvSpPr>
          <p:spPr>
            <a:xfrm>
              <a:off x="3838085" y="2640932"/>
              <a:ext cx="128116" cy="1136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7C581245-02D9-4647-96C5-D2A9C8206645}"/>
                </a:ext>
              </a:extLst>
            </p:cNvPr>
            <p:cNvCxnSpPr>
              <a:cxnSpLocks/>
            </p:cNvCxnSpPr>
            <p:nvPr/>
          </p:nvCxnSpPr>
          <p:spPr>
            <a:xfrm>
              <a:off x="422909" y="6355080"/>
              <a:ext cx="4586632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3E05FBBC-DD2B-411C-8287-50DA71429AE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1" y="1255528"/>
              <a:ext cx="11829" cy="282048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A93116-A0DE-46E9-969E-0C40DBD0F9C7}"/>
                </a:ext>
              </a:extLst>
            </p:cNvPr>
            <p:cNvSpPr txBox="1"/>
            <p:nvPr/>
          </p:nvSpPr>
          <p:spPr>
            <a:xfrm>
              <a:off x="422910" y="5917169"/>
              <a:ext cx="13667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/>
                <a:t>Hor. monitor</a:t>
              </a:r>
              <a:endParaRPr lang="ko-KR" altLang="en-US" sz="1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9AA224-6898-4D82-93E5-294E5B94F517}"/>
                </a:ext>
              </a:extLst>
            </p:cNvPr>
            <p:cNvSpPr txBox="1"/>
            <p:nvPr/>
          </p:nvSpPr>
          <p:spPr>
            <a:xfrm>
              <a:off x="6156670" y="1154436"/>
              <a:ext cx="1320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/>
                <a:t>Ver. monitor</a:t>
              </a:r>
              <a:endParaRPr lang="ko-KR" altLang="en-US" sz="1600" dirty="0"/>
            </a:p>
          </p:txBody>
        </p:sp>
        <p:cxnSp>
          <p:nvCxnSpPr>
            <p:cNvPr id="12" name="직선 화살표 연결선 11">
              <a:extLst>
                <a:ext uri="{FF2B5EF4-FFF2-40B4-BE49-F238E27FC236}">
                  <a16:creationId xmlns:a16="http://schemas.microsoft.com/office/drawing/2014/main" id="{A0C3AAD2-261D-4C08-B5AD-35978BB67026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>
              <a:off x="3902143" y="2754629"/>
              <a:ext cx="711479" cy="36004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4768D076-84DF-4C5B-832B-FF55A833F065}"/>
                </a:ext>
              </a:extLst>
            </p:cNvPr>
            <p:cNvSpPr/>
            <p:nvPr/>
          </p:nvSpPr>
          <p:spPr>
            <a:xfrm>
              <a:off x="4517376" y="6355077"/>
              <a:ext cx="192493" cy="13715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8" name="직선 화살표 연결선 17">
              <a:extLst>
                <a:ext uri="{FF2B5EF4-FFF2-40B4-BE49-F238E27FC236}">
                  <a16:creationId xmlns:a16="http://schemas.microsoft.com/office/drawing/2014/main" id="{9F3CD360-5F83-4DF4-9374-0277098F3012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3786313" y="3840480"/>
              <a:ext cx="827310" cy="25145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BF67EAEE-9BC6-480F-B97E-92ED6A561C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7655" y="1924049"/>
              <a:ext cx="453766" cy="411644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746A2E1C-7125-4B24-A14D-12F082C3D471}"/>
                </a:ext>
              </a:extLst>
            </p:cNvPr>
            <p:cNvCxnSpPr>
              <a:cxnSpLocks/>
              <a:stCxn id="7" idx="6"/>
            </p:cNvCxnSpPr>
            <p:nvPr/>
          </p:nvCxnSpPr>
          <p:spPr>
            <a:xfrm flipV="1">
              <a:off x="3966201" y="2249905"/>
              <a:ext cx="2129798" cy="4478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FC63E749-8210-44DB-8BD5-AFEE177F8A2F}"/>
                </a:ext>
              </a:extLst>
            </p:cNvPr>
            <p:cNvSpPr/>
            <p:nvPr/>
          </p:nvSpPr>
          <p:spPr>
            <a:xfrm>
              <a:off x="6095999" y="2181327"/>
              <a:ext cx="192493" cy="13715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B4E4EE80-9CF4-4A4C-BB40-F471925BB5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4490" y="2242755"/>
              <a:ext cx="4561557" cy="73020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605DF7C0-F2FB-4D86-8446-94F74FBBB8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90067" y="4851770"/>
              <a:ext cx="884934" cy="14608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A1EA8AF1-947D-4224-80D3-7A9827F6C7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1257" y="2287008"/>
              <a:ext cx="1272624" cy="5432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3611A0FC-7F77-48BB-8802-E3A601825D28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933538" y="2249904"/>
              <a:ext cx="4162461" cy="1359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525901D5-05AC-44E9-A8A0-7CFA45902FAA}"/>
                </a:ext>
              </a:extLst>
            </p:cNvPr>
            <p:cNvCxnSpPr>
              <a:stCxn id="7" idx="4"/>
            </p:cNvCxnSpPr>
            <p:nvPr/>
          </p:nvCxnSpPr>
          <p:spPr>
            <a:xfrm>
              <a:off x="3902143" y="2754629"/>
              <a:ext cx="64058" cy="36004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65772991-CE92-4DD2-AE54-1E7963ECA728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>
              <a:off x="3856847" y="2657583"/>
              <a:ext cx="2239152" cy="401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2EEF71E-21DE-4272-A5A3-E85C467D5D1C}"/>
                    </a:ext>
                  </a:extLst>
                </p:cNvPr>
                <p:cNvSpPr txBox="1"/>
                <p:nvPr/>
              </p:nvSpPr>
              <p:spPr>
                <a:xfrm>
                  <a:off x="6125813" y="2511012"/>
                  <a:ext cx="2959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2EEF71E-21DE-4272-A5A3-E85C467D5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5813" y="2511012"/>
                  <a:ext cx="29597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6829" r="-4878" b="-4615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96D5524-321B-4FB5-BA33-FD8745E03D7E}"/>
                    </a:ext>
                  </a:extLst>
                </p:cNvPr>
                <p:cNvSpPr txBox="1"/>
                <p:nvPr/>
              </p:nvSpPr>
              <p:spPr>
                <a:xfrm>
                  <a:off x="3839551" y="6352477"/>
                  <a:ext cx="3075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96D5524-321B-4FB5-BA33-FD8745E03D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9551" y="6352477"/>
                  <a:ext cx="30758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5909" r="-2273" b="-2820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EF8491F-4002-4337-A39F-2AE63A05F3BA}"/>
                    </a:ext>
                  </a:extLst>
                </p:cNvPr>
                <p:cNvSpPr txBox="1"/>
                <p:nvPr/>
              </p:nvSpPr>
              <p:spPr>
                <a:xfrm>
                  <a:off x="6416391" y="2067885"/>
                  <a:ext cx="3608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EF8491F-4002-4337-A39F-2AE63A05F3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6391" y="2067885"/>
                  <a:ext cx="360868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1569" r="-5882" b="-4615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470401B-05AC-4588-A0A2-ADD35B48EA03}"/>
                    </a:ext>
                  </a:extLst>
                </p:cNvPr>
                <p:cNvSpPr txBox="1"/>
                <p:nvPr/>
              </p:nvSpPr>
              <p:spPr>
                <a:xfrm>
                  <a:off x="4463672" y="6488731"/>
                  <a:ext cx="37023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470401B-05AC-4588-A0A2-ADD35B48E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3672" y="6488731"/>
                  <a:ext cx="37023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3208" r="-7547" b="-2820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직사각형 36">
                  <a:extLst>
                    <a:ext uri="{FF2B5EF4-FFF2-40B4-BE49-F238E27FC236}">
                      <a16:creationId xmlns:a16="http://schemas.microsoft.com/office/drawing/2014/main" id="{8AE60C34-192E-4ED6-844B-4897E6E32616}"/>
                    </a:ext>
                  </a:extLst>
                </p:cNvPr>
                <p:cNvSpPr/>
                <p:nvPr/>
              </p:nvSpPr>
              <p:spPr>
                <a:xfrm>
                  <a:off x="3348039" y="1514884"/>
                  <a:ext cx="212038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ko-KR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ko-KR" altLang="en-US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37" name="직사각형 36">
                  <a:extLst>
                    <a:ext uri="{FF2B5EF4-FFF2-40B4-BE49-F238E27FC236}">
                      <a16:creationId xmlns:a16="http://schemas.microsoft.com/office/drawing/2014/main" id="{8AE60C34-192E-4ED6-844B-4897E6E32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8039" y="1514884"/>
                  <a:ext cx="2120389" cy="338554"/>
                </a:xfrm>
                <a:prstGeom prst="rect">
                  <a:avLst/>
                </a:prstGeom>
                <a:blipFill>
                  <a:blip r:embed="rId11"/>
                  <a:stretch>
                    <a:fillRect r="-7309" b="-1875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직사각형 37">
                  <a:extLst>
                    <a:ext uri="{FF2B5EF4-FFF2-40B4-BE49-F238E27FC236}">
                      <a16:creationId xmlns:a16="http://schemas.microsoft.com/office/drawing/2014/main" id="{092D1AEB-ECD0-4A87-BFB0-807548954DE0}"/>
                    </a:ext>
                  </a:extLst>
                </p:cNvPr>
                <p:cNvSpPr/>
                <p:nvPr/>
              </p:nvSpPr>
              <p:spPr>
                <a:xfrm>
                  <a:off x="366403" y="2415103"/>
                  <a:ext cx="209313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ko-KR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ko-KR" altLang="en-US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38" name="직사각형 37">
                  <a:extLst>
                    <a:ext uri="{FF2B5EF4-FFF2-40B4-BE49-F238E27FC236}">
                      <a16:creationId xmlns:a16="http://schemas.microsoft.com/office/drawing/2014/main" id="{092D1AEB-ECD0-4A87-BFB0-807548954D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03" y="2415103"/>
                  <a:ext cx="2093137" cy="338554"/>
                </a:xfrm>
                <a:prstGeom prst="rect">
                  <a:avLst/>
                </a:prstGeom>
                <a:blipFill>
                  <a:blip r:embed="rId12"/>
                  <a:stretch>
                    <a:fillRect r="-7071" b="-208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사각형: 둥근 대각선 방향 모서리 31">
            <a:extLst>
              <a:ext uri="{FF2B5EF4-FFF2-40B4-BE49-F238E27FC236}">
                <a16:creationId xmlns:a16="http://schemas.microsoft.com/office/drawing/2014/main" id="{6121F34D-80A2-91D8-3D76-2E196E2BA482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사각형: 둥근 대각선 방향 모서리 31">
            <a:extLst>
              <a:ext uri="{FF2B5EF4-FFF2-40B4-BE49-F238E27FC236}">
                <a16:creationId xmlns:a16="http://schemas.microsoft.com/office/drawing/2014/main" id="{853864D5-2A00-516D-78C5-AFC6E78BC3A7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사각형: 둥근 대각선 방향 모서리 9">
            <a:extLst>
              <a:ext uri="{FF2B5EF4-FFF2-40B4-BE49-F238E27FC236}">
                <a16:creationId xmlns:a16="http://schemas.microsoft.com/office/drawing/2014/main" id="{F1B46744-FBC3-F473-66C4-5C3B71560018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72F15F-16F4-78B0-9ACC-38DA828EAB44}"/>
              </a:ext>
            </a:extLst>
          </p:cNvPr>
          <p:cNvSpPr txBox="1"/>
          <p:nvPr/>
        </p:nvSpPr>
        <p:spPr>
          <a:xfrm>
            <a:off x="337781" y="931898"/>
            <a:ext cx="6343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1. Position calibration: Magnification correction method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50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B49930C-2942-4A33-B0E9-CEB24276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17D1AFCC-6508-48DD-860B-022E6D29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3. Calibration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CD8928A-E78E-4AEB-8968-089AB8C67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5" y="1268713"/>
            <a:ext cx="2932607" cy="2932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958CC0-D7A2-4DFA-9341-A53ED75193F8}"/>
              </a:ext>
            </a:extLst>
          </p:cNvPr>
          <p:cNvSpPr txBox="1"/>
          <p:nvPr/>
        </p:nvSpPr>
        <p:spPr>
          <a:xfrm>
            <a:off x="545365" y="4201320"/>
            <a:ext cx="1745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Hor.</a:t>
            </a:r>
            <a:r>
              <a:rPr lang="ko-KR" altLang="en-US" dirty="0"/>
              <a:t> </a:t>
            </a:r>
            <a:r>
              <a:rPr lang="en-US" altLang="ko-KR" dirty="0"/>
              <a:t>Monitor</a:t>
            </a:r>
          </a:p>
          <a:p>
            <a:r>
              <a:rPr lang="en-US" altLang="ko-KR" dirty="0"/>
              <a:t>(offset: 3, 5 mm)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347A1-59FB-4630-8FDB-4035D9EFC432}"/>
              </a:ext>
            </a:extLst>
          </p:cNvPr>
          <p:cNvSpPr txBox="1"/>
          <p:nvPr/>
        </p:nvSpPr>
        <p:spPr>
          <a:xfrm>
            <a:off x="3301565" y="1461701"/>
            <a:ext cx="1753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Ver.</a:t>
            </a:r>
            <a:r>
              <a:rPr lang="ko-KR" altLang="en-US" dirty="0"/>
              <a:t> </a:t>
            </a:r>
            <a:r>
              <a:rPr lang="en-US" altLang="ko-KR" dirty="0"/>
              <a:t>Monitor</a:t>
            </a:r>
          </a:p>
          <a:p>
            <a:r>
              <a:rPr lang="en-US" altLang="ko-KR" dirty="0"/>
              <a:t>(offset 5, -3 mm)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2BBDC35-F3D5-4998-B2B9-C0233165F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05"/>
          <a:stretch/>
        </p:blipFill>
        <p:spPr>
          <a:xfrm>
            <a:off x="2881866" y="2235652"/>
            <a:ext cx="2980369" cy="139419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E58B64E-2FEA-4BBD-9337-0BE3496AF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451"/>
          <a:stretch/>
        </p:blipFill>
        <p:spPr>
          <a:xfrm>
            <a:off x="69785" y="4951096"/>
            <a:ext cx="2932608" cy="1394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F4C59E-BF16-4131-9AA1-247293E89F7A}"/>
                  </a:ext>
                </a:extLst>
              </p:cNvPr>
              <p:cNvSpPr txBox="1"/>
              <p:nvPr/>
            </p:nvSpPr>
            <p:spPr>
              <a:xfrm>
                <a:off x="3039247" y="3757462"/>
                <a:ext cx="2704395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𝑚𝑒𝑎𝑠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=3.2397, </m:t>
                    </m:r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𝑚𝑒𝑎𝑠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=6.1001</m:t>
                    </m:r>
                  </m:oMath>
                </a14:m>
                <a:r>
                  <a:rPr lang="en-US" altLang="ko-KR" sz="1400" b="0" i="1" dirty="0">
                    <a:latin typeface="Cambria Math" panose="02040503050406030204" pitchFamily="18" charset="0"/>
                  </a:rPr>
                  <a:t> </a:t>
                </a:r>
                <a:br>
                  <a:rPr lang="en-US" altLang="ko-KR" sz="1400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ko-KR" sz="1400" b="0" i="1" dirty="0">
                    <a:latin typeface="Cambria Math" panose="02040503050406030204" pitchFamily="18" charset="0"/>
                  </a:rPr>
                  <a:t> </a:t>
                </a:r>
                <a:br>
                  <a:rPr lang="en-US" altLang="ko-KR" sz="1400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ko-KR" sz="1400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=−0.00923, 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=1.2766</m:t>
                    </m:r>
                  </m:oMath>
                </a14:m>
                <a:r>
                  <a:rPr lang="en-US" altLang="ko-KR" sz="1400" i="1" dirty="0">
                    <a:latin typeface="Cambria Math" panose="02040503050406030204" pitchFamily="18" charset="0"/>
                  </a:rPr>
                  <a:t> </a:t>
                </a:r>
                <a:br>
                  <a:rPr lang="en-US" altLang="ko-KR" sz="14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ko-KR" sz="1400" b="0" i="1" dirty="0">
                    <a:latin typeface="Cambria Math" panose="02040503050406030204" pitchFamily="18" charset="0"/>
                  </a:rPr>
                  <a:t> </a:t>
                </a:r>
                <a:br>
                  <a:rPr lang="en-US" altLang="ko-KR" sz="1400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ko-KR" sz="1400" dirty="0"/>
                  <a:t> </a:t>
                </a:r>
                <a:endParaRPr lang="ko-KR" alt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F4C59E-BF16-4131-9AA1-247293E89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247" y="3757462"/>
                <a:ext cx="2704395" cy="13849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오른쪽 중괄호 10">
            <a:extLst>
              <a:ext uri="{FF2B5EF4-FFF2-40B4-BE49-F238E27FC236}">
                <a16:creationId xmlns:a16="http://schemas.microsoft.com/office/drawing/2014/main" id="{603A0A89-FEC8-437A-AE0D-CDFF79185E31}"/>
              </a:ext>
            </a:extLst>
          </p:cNvPr>
          <p:cNvSpPr/>
          <p:nvPr/>
        </p:nvSpPr>
        <p:spPr>
          <a:xfrm>
            <a:off x="5672690" y="3894692"/>
            <a:ext cx="591345" cy="116454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CC09C707-C70B-4E7F-BF40-73FE44EBED9D}"/>
                  </a:ext>
                </a:extLst>
              </p:cNvPr>
              <p:cNvSpPr/>
              <p:nvPr/>
            </p:nvSpPr>
            <p:spPr>
              <a:xfrm>
                <a:off x="6291269" y="3629842"/>
                <a:ext cx="2518575" cy="1600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400" dirty="0"/>
                  <a:t>Initial peak position: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𝑟𝑒𝑎𝑙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=2.6058±0.0075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𝑟𝑒𝑎𝑙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=4.6576±0.0214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altLang="ko-KR" sz="1400" b="0" dirty="0"/>
              </a:p>
              <a:p>
                <a:endParaRPr lang="en-US" altLang="ko-KR" sz="1400" dirty="0"/>
              </a:p>
              <a:p>
                <a:pPr/>
                <a:r>
                  <a:rPr lang="en-US" altLang="ko-KR" sz="1400" b="0" dirty="0"/>
                  <a:t>Calibrated peak position:</a:t>
                </a:r>
                <a:br>
                  <a:rPr lang="en-US" altLang="ko-KR" sz="1400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=2.6268±0.0111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=4.6769±0.0293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altLang="ko-KR" sz="1400" dirty="0"/>
              </a:p>
            </p:txBody>
          </p:sp>
        </mc:Choice>
        <mc:Fallback xmlns=""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CC09C707-C70B-4E7F-BF40-73FE44EBED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269" y="3629842"/>
                <a:ext cx="2518575" cy="1600438"/>
              </a:xfrm>
              <a:prstGeom prst="rect">
                <a:avLst/>
              </a:prstGeom>
              <a:blipFill>
                <a:blip r:embed="rId6"/>
                <a:stretch>
                  <a:fillRect l="-726" t="-38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그림 14">
            <a:extLst>
              <a:ext uri="{FF2B5EF4-FFF2-40B4-BE49-F238E27FC236}">
                <a16:creationId xmlns:a16="http://schemas.microsoft.com/office/drawing/2014/main" id="{7B3F09DD-5F5C-446F-BECE-12311DB7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568" y="1251875"/>
            <a:ext cx="3073788" cy="23053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242094-1D32-4382-B0FA-D33DF9EE5212}"/>
              </a:ext>
            </a:extLst>
          </p:cNvPr>
          <p:cNvSpPr txBox="1"/>
          <p:nvPr/>
        </p:nvSpPr>
        <p:spPr>
          <a:xfrm>
            <a:off x="3383694" y="5549281"/>
            <a:ext cx="5169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Calibration method can restore initial position and original profile with magnification correction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사각형: 둥근 대각선 방향 모서리 31">
            <a:extLst>
              <a:ext uri="{FF2B5EF4-FFF2-40B4-BE49-F238E27FC236}">
                <a16:creationId xmlns:a16="http://schemas.microsoft.com/office/drawing/2014/main" id="{9872E927-E73C-C554-408E-68098A07B274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사각형: 둥근 대각선 방향 모서리 31">
            <a:extLst>
              <a:ext uri="{FF2B5EF4-FFF2-40B4-BE49-F238E27FC236}">
                <a16:creationId xmlns:a16="http://schemas.microsoft.com/office/drawing/2014/main" id="{2C5EDADB-D40C-E1FB-6075-AD8F60A75D68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사각형: 둥근 대각선 방향 모서리 9">
            <a:extLst>
              <a:ext uri="{FF2B5EF4-FFF2-40B4-BE49-F238E27FC236}">
                <a16:creationId xmlns:a16="http://schemas.microsoft.com/office/drawing/2014/main" id="{5BE07B9C-A023-AD3F-1AD7-8B234CE6D92E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C94D4C-1A7E-315F-1B0D-F6F2E03252D9}"/>
              </a:ext>
            </a:extLst>
          </p:cNvPr>
          <p:cNvSpPr txBox="1"/>
          <p:nvPr/>
        </p:nvSpPr>
        <p:spPr>
          <a:xfrm>
            <a:off x="337781" y="931898"/>
            <a:ext cx="6343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1. Position calibration: Magnification correction method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94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EF643C6-8DAC-41A4-B43C-7F6E25D8E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CBF89F0-4C4E-4465-B827-3EE1C3C82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3. Calibration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A81BD76-BB23-4FED-9FB1-5DBF5A60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20" y="1512965"/>
            <a:ext cx="3842080" cy="2881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C53893B9-885B-4743-A4AA-7DD6C5CD03C1}"/>
                  </a:ext>
                </a:extLst>
              </p:cNvPr>
              <p:cNvSpPr/>
              <p:nvPr/>
            </p:nvSpPr>
            <p:spPr>
              <a:xfrm>
                <a:off x="234620" y="4606371"/>
                <a:ext cx="849663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Position measurement error of Magnification correction method is within 40 </a:t>
                </a:r>
                <a:r>
                  <a:rPr lang="en-US" altLang="ko-KR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μm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(MCP resolution ~ 80 </a:t>
                </a:r>
                <a:r>
                  <a:rPr lang="en-US" altLang="ko-KR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μm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Calibration error can be further reduced by using higher order terms in the equation for magnification curve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Need to verify calibration method by measuring calibration map experimentally.</a:t>
                </a:r>
              </a:p>
            </p:txBody>
          </p:sp>
        </mc:Choice>
        <mc:Fallback xmlns="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C53893B9-885B-4743-A4AA-7DD6C5CD0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20" y="4606371"/>
                <a:ext cx="8496630" cy="1477328"/>
              </a:xfrm>
              <a:prstGeom prst="rect">
                <a:avLst/>
              </a:prstGeom>
              <a:blipFill>
                <a:blip r:embed="rId3"/>
                <a:stretch>
                  <a:fillRect l="-287" t="-1240" b="-537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그림 8">
            <a:extLst>
              <a:ext uri="{FF2B5EF4-FFF2-40B4-BE49-F238E27FC236}">
                <a16:creationId xmlns:a16="http://schemas.microsoft.com/office/drawing/2014/main" id="{53E92700-B8EF-4351-8CC6-5738572FA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144" y="1500728"/>
            <a:ext cx="3842081" cy="2881561"/>
          </a:xfrm>
          <a:prstGeom prst="rect">
            <a:avLst/>
          </a:prstGeom>
        </p:spPr>
      </p:pic>
      <p:sp>
        <p:nvSpPr>
          <p:cNvPr id="10" name="사각형: 둥근 대각선 방향 모서리 31">
            <a:extLst>
              <a:ext uri="{FF2B5EF4-FFF2-40B4-BE49-F238E27FC236}">
                <a16:creationId xmlns:a16="http://schemas.microsoft.com/office/drawing/2014/main" id="{DF048C8E-934E-E41B-25D2-4E0D7CFD9112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사각형: 둥근 대각선 방향 모서리 31">
            <a:extLst>
              <a:ext uri="{FF2B5EF4-FFF2-40B4-BE49-F238E27FC236}">
                <a16:creationId xmlns:a16="http://schemas.microsoft.com/office/drawing/2014/main" id="{5C801BDF-A7E6-5357-28B2-78504B72E927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사각형: 둥근 대각선 방향 모서리 9">
            <a:extLst>
              <a:ext uri="{FF2B5EF4-FFF2-40B4-BE49-F238E27FC236}">
                <a16:creationId xmlns:a16="http://schemas.microsoft.com/office/drawing/2014/main" id="{75149079-3407-EC35-85B4-E40385A499EB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B6A13-4305-ED17-132E-1C39FC4AED98}"/>
              </a:ext>
            </a:extLst>
          </p:cNvPr>
          <p:cNvSpPr txBox="1"/>
          <p:nvPr/>
        </p:nvSpPr>
        <p:spPr>
          <a:xfrm>
            <a:off x="337781" y="931898"/>
            <a:ext cx="6343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1. Position calibration: Magnification correction method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6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76737C6-6CE0-4091-A5FA-41C1C4C7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80F8C33A-E641-4BDB-AC40-1024915D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Online bunch length monitor using a fast photodiode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A4471B0-71A2-4DE6-A1A5-AB543F4B6612}"/>
              </a:ext>
            </a:extLst>
          </p:cNvPr>
          <p:cNvSpPr/>
          <p:nvPr/>
        </p:nvSpPr>
        <p:spPr>
          <a:xfrm>
            <a:off x="0" y="6440848"/>
            <a:ext cx="791220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</a:rPr>
              <a:t>G. Hahn, W. Song et al,. </a:t>
            </a:r>
            <a:r>
              <a:rPr lang="en-US" altLang="ko-KR" sz="1050" i="1" dirty="0">
                <a:solidFill>
                  <a:schemeClr val="bg1"/>
                </a:solidFill>
              </a:rPr>
              <a:t>IEEE Transactions on Instrumentation Measurement </a:t>
            </a:r>
            <a:r>
              <a:rPr lang="en-US" altLang="ko-KR" sz="1050" dirty="0">
                <a:solidFill>
                  <a:schemeClr val="bg1"/>
                </a:solidFill>
              </a:rPr>
              <a:t>73 (2024): 3334346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7D9B156F-604C-4382-BE9D-8DC031F35C11}"/>
              </a:ext>
            </a:extLst>
          </p:cNvPr>
          <p:cNvSpPr/>
          <p:nvPr/>
        </p:nvSpPr>
        <p:spPr>
          <a:xfrm>
            <a:off x="178128" y="4102981"/>
            <a:ext cx="5896691" cy="178578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F68B149-4D38-4705-94C6-8547A3A791A6}"/>
              </a:ext>
            </a:extLst>
          </p:cNvPr>
          <p:cNvSpPr txBox="1"/>
          <p:nvPr/>
        </p:nvSpPr>
        <p:spPr>
          <a:xfrm>
            <a:off x="490818" y="4551843"/>
            <a:ext cx="231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Streak Camera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temporal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resolution </a:t>
            </a:r>
            <a:b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(&lt; RMS 1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Slow acquisition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Incompatible for turn-by-turn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09DB8E3-1B49-45E2-886A-853F59F1886C}"/>
              </a:ext>
            </a:extLst>
          </p:cNvPr>
          <p:cNvSpPr txBox="1"/>
          <p:nvPr/>
        </p:nvSpPr>
        <p:spPr>
          <a:xfrm>
            <a:off x="418693" y="4006298"/>
            <a:ext cx="1744832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Bunch Length</a:t>
            </a: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C11E4237-3922-4C59-9F89-52CF366455A9}"/>
              </a:ext>
            </a:extLst>
          </p:cNvPr>
          <p:cNvSpPr/>
          <p:nvPr/>
        </p:nvSpPr>
        <p:spPr>
          <a:xfrm>
            <a:off x="3028950" y="4344852"/>
            <a:ext cx="5896691" cy="177321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BDDF3F-ABC5-42E6-B069-742283552CF4}"/>
              </a:ext>
            </a:extLst>
          </p:cNvPr>
          <p:cNvSpPr txBox="1"/>
          <p:nvPr/>
        </p:nvSpPr>
        <p:spPr>
          <a:xfrm>
            <a:off x="7500070" y="4162973"/>
            <a:ext cx="1258678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Fill-Pattern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A13D89B-D976-4D25-BA21-3E2615706E0A}"/>
              </a:ext>
            </a:extLst>
          </p:cNvPr>
          <p:cNvSpPr txBox="1"/>
          <p:nvPr/>
        </p:nvSpPr>
        <p:spPr>
          <a:xfrm>
            <a:off x="6387509" y="4719468"/>
            <a:ext cx="2407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BPM pick-up / FCT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Fill-pattern monitoring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Limited bandwidth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Non-linear behavior causes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intolerable error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9FE698D-B6DC-4C98-8F9C-56DB1EDC5C73}"/>
              </a:ext>
            </a:extLst>
          </p:cNvPr>
          <p:cNvSpPr txBox="1"/>
          <p:nvPr/>
        </p:nvSpPr>
        <p:spPr>
          <a:xfrm>
            <a:off x="3259375" y="4753231"/>
            <a:ext cx="240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Fast Photodiode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Intermediate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resolution (~2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Bunch length and fill-pattern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real time measurement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8AEF921-95A0-4109-BD30-34DD99C62745}"/>
              </a:ext>
            </a:extLst>
          </p:cNvPr>
          <p:cNvSpPr txBox="1"/>
          <p:nvPr/>
        </p:nvSpPr>
        <p:spPr>
          <a:xfrm>
            <a:off x="3112090" y="4182649"/>
            <a:ext cx="2879136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Bunch Length + Fill-Pattern</a:t>
            </a: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1F8500A-3498-48A7-9BB4-4B36AE3CA65A}"/>
              </a:ext>
            </a:extLst>
          </p:cNvPr>
          <p:cNvGrpSpPr/>
          <p:nvPr/>
        </p:nvGrpSpPr>
        <p:grpSpPr>
          <a:xfrm>
            <a:off x="4274316" y="1355172"/>
            <a:ext cx="4580760" cy="2366159"/>
            <a:chOff x="4572000" y="1575086"/>
            <a:chExt cx="4580760" cy="2366159"/>
          </a:xfrm>
        </p:grpSpPr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AF3A23F5-96FE-45C6-B6CD-E8DC914BF2FD}"/>
                </a:ext>
              </a:extLst>
            </p:cNvPr>
            <p:cNvGrpSpPr/>
            <p:nvPr/>
          </p:nvGrpSpPr>
          <p:grpSpPr>
            <a:xfrm>
              <a:off x="4572000" y="1644223"/>
              <a:ext cx="4580760" cy="2297022"/>
              <a:chOff x="1432973" y="1922078"/>
              <a:chExt cx="8211067" cy="3658666"/>
            </a:xfrm>
          </p:grpSpPr>
          <p:sp>
            <p:nvSpPr>
              <p:cNvPr id="96" name="타원 95">
                <a:extLst>
                  <a:ext uri="{FF2B5EF4-FFF2-40B4-BE49-F238E27FC236}">
                    <a16:creationId xmlns:a16="http://schemas.microsoft.com/office/drawing/2014/main" id="{B81ED8DB-16FB-4010-AE37-B5C0CDFF468D}"/>
                  </a:ext>
                </a:extLst>
              </p:cNvPr>
              <p:cNvSpPr/>
              <p:nvPr/>
            </p:nvSpPr>
            <p:spPr>
              <a:xfrm>
                <a:off x="1742535" y="2682815"/>
                <a:ext cx="6996023" cy="19927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FF7EEB01-91E1-45EC-99F2-485ED155CB68}"/>
                  </a:ext>
                </a:extLst>
              </p:cNvPr>
              <p:cNvSpPr/>
              <p:nvPr/>
            </p:nvSpPr>
            <p:spPr>
              <a:xfrm rot="21441574">
                <a:off x="4919863" y="3778858"/>
                <a:ext cx="619125" cy="904538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07D9017A-5FAB-46D7-A0A3-205A91B2C51C}"/>
                  </a:ext>
                </a:extLst>
              </p:cNvPr>
              <p:cNvSpPr/>
              <p:nvPr/>
            </p:nvSpPr>
            <p:spPr>
              <a:xfrm>
                <a:off x="7426608" y="3959888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5CD233AB-C09D-46B2-B638-66A014B7596D}"/>
                  </a:ext>
                </a:extLst>
              </p:cNvPr>
              <p:cNvSpPr/>
              <p:nvPr/>
            </p:nvSpPr>
            <p:spPr>
              <a:xfrm>
                <a:off x="8082583" y="3706484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A690D389-488D-4D01-ACAC-A177C4C38FC6}"/>
                  </a:ext>
                </a:extLst>
              </p:cNvPr>
              <p:cNvSpPr/>
              <p:nvPr/>
            </p:nvSpPr>
            <p:spPr>
              <a:xfrm>
                <a:off x="8428995" y="3215965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01" name="자유형: 도형 100">
                <a:extLst>
                  <a:ext uri="{FF2B5EF4-FFF2-40B4-BE49-F238E27FC236}">
                    <a16:creationId xmlns:a16="http://schemas.microsoft.com/office/drawing/2014/main" id="{E6498010-0548-4D8E-ACA5-492963BD9F13}"/>
                  </a:ext>
                </a:extLst>
              </p:cNvPr>
              <p:cNvSpPr/>
              <p:nvPr/>
            </p:nvSpPr>
            <p:spPr>
              <a:xfrm>
                <a:off x="8007004" y="2824720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F9AE45EB-E354-4154-9592-C90F65910EEA}"/>
                  </a:ext>
                </a:extLst>
              </p:cNvPr>
              <p:cNvSpPr/>
              <p:nvPr/>
            </p:nvSpPr>
            <p:spPr>
              <a:xfrm>
                <a:off x="7275450" y="2551619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03" name="자유형: 도형 102">
                <a:extLst>
                  <a:ext uri="{FF2B5EF4-FFF2-40B4-BE49-F238E27FC236}">
                    <a16:creationId xmlns:a16="http://schemas.microsoft.com/office/drawing/2014/main" id="{53ADD6C0-7E66-4575-BEA1-0168AEB188BA}"/>
                  </a:ext>
                </a:extLst>
              </p:cNvPr>
              <p:cNvSpPr/>
              <p:nvPr/>
            </p:nvSpPr>
            <p:spPr>
              <a:xfrm>
                <a:off x="6593760" y="2387606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04" name="자유형: 도형 103">
                <a:extLst>
                  <a:ext uri="{FF2B5EF4-FFF2-40B4-BE49-F238E27FC236}">
                    <a16:creationId xmlns:a16="http://schemas.microsoft.com/office/drawing/2014/main" id="{A449116D-22B7-4B04-8787-0F1DA1DD96FF}"/>
                  </a:ext>
                </a:extLst>
              </p:cNvPr>
              <p:cNvSpPr/>
              <p:nvPr/>
            </p:nvSpPr>
            <p:spPr>
              <a:xfrm>
                <a:off x="5774242" y="2299984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E9797C70-0021-46C5-BCCB-F1D9EE77853C}"/>
                  </a:ext>
                </a:extLst>
              </p:cNvPr>
              <p:cNvSpPr/>
              <p:nvPr/>
            </p:nvSpPr>
            <p:spPr>
              <a:xfrm>
                <a:off x="5006208" y="2261507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/>
              </a:p>
            </p:txBody>
          </p:sp>
          <p:sp>
            <p:nvSpPr>
              <p:cNvPr id="106" name="자유형: 도형 105">
                <a:extLst>
                  <a:ext uri="{FF2B5EF4-FFF2-40B4-BE49-F238E27FC236}">
                    <a16:creationId xmlns:a16="http://schemas.microsoft.com/office/drawing/2014/main" id="{2EC9438C-0ADC-4E87-9371-AC210D719E02}"/>
                  </a:ext>
                </a:extLst>
              </p:cNvPr>
              <p:cNvSpPr/>
              <p:nvPr/>
            </p:nvSpPr>
            <p:spPr>
              <a:xfrm flipH="1">
                <a:off x="2435360" y="3960393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07" name="자유형: 도형 106">
                <a:extLst>
                  <a:ext uri="{FF2B5EF4-FFF2-40B4-BE49-F238E27FC236}">
                    <a16:creationId xmlns:a16="http://schemas.microsoft.com/office/drawing/2014/main" id="{779B6F7A-2DF5-48E7-A25E-C429E3F384AE}"/>
                  </a:ext>
                </a:extLst>
              </p:cNvPr>
              <p:cNvSpPr/>
              <p:nvPr/>
            </p:nvSpPr>
            <p:spPr>
              <a:xfrm flipH="1">
                <a:off x="1779385" y="3706989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08" name="자유형: 도형 107">
                <a:extLst>
                  <a:ext uri="{FF2B5EF4-FFF2-40B4-BE49-F238E27FC236}">
                    <a16:creationId xmlns:a16="http://schemas.microsoft.com/office/drawing/2014/main" id="{9A176969-EF29-4FD1-B080-7457033C3680}"/>
                  </a:ext>
                </a:extLst>
              </p:cNvPr>
              <p:cNvSpPr/>
              <p:nvPr/>
            </p:nvSpPr>
            <p:spPr>
              <a:xfrm flipH="1">
                <a:off x="1432973" y="3216470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09" name="자유형: 도형 108">
                <a:extLst>
                  <a:ext uri="{FF2B5EF4-FFF2-40B4-BE49-F238E27FC236}">
                    <a16:creationId xmlns:a16="http://schemas.microsoft.com/office/drawing/2014/main" id="{C8565586-4A77-4284-9DCC-631C617E2AB7}"/>
                  </a:ext>
                </a:extLst>
              </p:cNvPr>
              <p:cNvSpPr/>
              <p:nvPr/>
            </p:nvSpPr>
            <p:spPr>
              <a:xfrm flipH="1">
                <a:off x="1854964" y="2825225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10" name="자유형: 도형 109">
                <a:extLst>
                  <a:ext uri="{FF2B5EF4-FFF2-40B4-BE49-F238E27FC236}">
                    <a16:creationId xmlns:a16="http://schemas.microsoft.com/office/drawing/2014/main" id="{F97E4F9A-7BF0-4D9E-B72F-7DF3835AB06E}"/>
                  </a:ext>
                </a:extLst>
              </p:cNvPr>
              <p:cNvSpPr/>
              <p:nvPr/>
            </p:nvSpPr>
            <p:spPr>
              <a:xfrm flipH="1">
                <a:off x="2586518" y="2552124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11" name="자유형: 도형 110">
                <a:extLst>
                  <a:ext uri="{FF2B5EF4-FFF2-40B4-BE49-F238E27FC236}">
                    <a16:creationId xmlns:a16="http://schemas.microsoft.com/office/drawing/2014/main" id="{26D0DB42-D781-4BA8-84EC-7F77D7E42B1D}"/>
                  </a:ext>
                </a:extLst>
              </p:cNvPr>
              <p:cNvSpPr/>
              <p:nvPr/>
            </p:nvSpPr>
            <p:spPr>
              <a:xfrm flipH="1">
                <a:off x="3268208" y="2388111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12" name="자유형: 도형 111">
                <a:extLst>
                  <a:ext uri="{FF2B5EF4-FFF2-40B4-BE49-F238E27FC236}">
                    <a16:creationId xmlns:a16="http://schemas.microsoft.com/office/drawing/2014/main" id="{11D68C2C-6184-4C99-9890-3227C57D3CD4}"/>
                  </a:ext>
                </a:extLst>
              </p:cNvPr>
              <p:cNvSpPr/>
              <p:nvPr/>
            </p:nvSpPr>
            <p:spPr>
              <a:xfrm flipH="1">
                <a:off x="4087726" y="2300489"/>
                <a:ext cx="619125" cy="426070"/>
              </a:xfrm>
              <a:custGeom>
                <a:avLst/>
                <a:gdLst>
                  <a:gd name="connsiteX0" fmla="*/ 0 w 619125"/>
                  <a:gd name="connsiteY0" fmla="*/ 413370 h 426070"/>
                  <a:gd name="connsiteX1" fmla="*/ 168275 w 619125"/>
                  <a:gd name="connsiteY1" fmla="*/ 340345 h 426070"/>
                  <a:gd name="connsiteX2" fmla="*/ 269875 w 619125"/>
                  <a:gd name="connsiteY2" fmla="*/ 67295 h 426070"/>
                  <a:gd name="connsiteX3" fmla="*/ 323850 w 619125"/>
                  <a:gd name="connsiteY3" fmla="*/ 3795 h 426070"/>
                  <a:gd name="connsiteX4" fmla="*/ 384175 w 619125"/>
                  <a:gd name="connsiteY4" fmla="*/ 45070 h 426070"/>
                  <a:gd name="connsiteX5" fmla="*/ 466725 w 619125"/>
                  <a:gd name="connsiteY5" fmla="*/ 349870 h 426070"/>
                  <a:gd name="connsiteX6" fmla="*/ 619125 w 619125"/>
                  <a:gd name="connsiteY6" fmla="*/ 426070 h 42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426070">
                    <a:moveTo>
                      <a:pt x="0" y="413370"/>
                    </a:moveTo>
                    <a:cubicBezTo>
                      <a:pt x="61648" y="405697"/>
                      <a:pt x="123296" y="398024"/>
                      <a:pt x="168275" y="340345"/>
                    </a:cubicBezTo>
                    <a:cubicBezTo>
                      <a:pt x="213254" y="282666"/>
                      <a:pt x="243946" y="123387"/>
                      <a:pt x="269875" y="67295"/>
                    </a:cubicBezTo>
                    <a:cubicBezTo>
                      <a:pt x="295804" y="11203"/>
                      <a:pt x="304800" y="7499"/>
                      <a:pt x="323850" y="3795"/>
                    </a:cubicBezTo>
                    <a:cubicBezTo>
                      <a:pt x="342900" y="91"/>
                      <a:pt x="360363" y="-12609"/>
                      <a:pt x="384175" y="45070"/>
                    </a:cubicBezTo>
                    <a:cubicBezTo>
                      <a:pt x="407988" y="102749"/>
                      <a:pt x="427567" y="286370"/>
                      <a:pt x="466725" y="349870"/>
                    </a:cubicBezTo>
                    <a:cubicBezTo>
                      <a:pt x="505883" y="413370"/>
                      <a:pt x="562504" y="419720"/>
                      <a:pt x="619125" y="426070"/>
                    </a:cubicBezTo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ECB3AF13-B8BC-4DBC-BB3E-22AB7D335D45}"/>
                  </a:ext>
                </a:extLst>
              </p:cNvPr>
              <p:cNvSpPr txBox="1"/>
              <p:nvPr/>
            </p:nvSpPr>
            <p:spPr>
              <a:xfrm>
                <a:off x="2570824" y="3240888"/>
                <a:ext cx="1026299" cy="44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cs typeface="Arial" panose="020B0604020202020204" pitchFamily="34" charset="0"/>
                  </a:rPr>
                  <a:t>2 ns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FFE69B6A-79F1-47AA-9C44-8E4017835244}"/>
                  </a:ext>
                </a:extLst>
              </p:cNvPr>
              <p:cNvSpPr txBox="1"/>
              <p:nvPr/>
            </p:nvSpPr>
            <p:spPr>
              <a:xfrm>
                <a:off x="6172911" y="1922078"/>
                <a:ext cx="2942053" cy="44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>
                    <a:cs typeface="Arial" panose="020B0604020202020204" pitchFamily="34" charset="0"/>
                  </a:rPr>
                  <a:t>470</a:t>
                </a:r>
                <a:r>
                  <a:rPr lang="ko-KR" altLang="en-US" sz="1200" b="1" dirty="0">
                    <a:cs typeface="Arial" panose="020B0604020202020204" pitchFamily="34" charset="0"/>
                  </a:rPr>
                  <a:t> </a:t>
                </a:r>
                <a:r>
                  <a:rPr lang="en-US" altLang="ko-KR" sz="1200" b="1" dirty="0">
                    <a:cs typeface="Arial" panose="020B0604020202020204" pitchFamily="34" charset="0"/>
                  </a:rPr>
                  <a:t>buckets</a:t>
                </a:r>
                <a:endParaRPr lang="en-US" sz="1200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88358679-8A16-459C-9FAB-5F00DB7246BE}"/>
                  </a:ext>
                </a:extLst>
              </p:cNvPr>
              <p:cNvSpPr txBox="1"/>
              <p:nvPr/>
            </p:nvSpPr>
            <p:spPr>
              <a:xfrm>
                <a:off x="7079531" y="4845410"/>
                <a:ext cx="2564509" cy="735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cs typeface="Arial" panose="020B0604020202020204" pitchFamily="34" charset="0"/>
                  </a:rPr>
                  <a:t>Bunch Train,</a:t>
                </a:r>
              </a:p>
              <a:p>
                <a:r>
                  <a:rPr lang="en-US" sz="1200" b="1" dirty="0">
                    <a:cs typeface="Arial" panose="020B0604020202020204" pitchFamily="34" charset="0"/>
                  </a:rPr>
                  <a:t>330 bunches total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EFE7F74-13B7-4A98-AF03-C731E02E3769}"/>
                  </a:ext>
                </a:extLst>
              </p:cNvPr>
              <p:cNvSpPr txBox="1"/>
              <p:nvPr/>
            </p:nvSpPr>
            <p:spPr>
              <a:xfrm>
                <a:off x="3572721" y="3773774"/>
                <a:ext cx="1488068" cy="735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cs typeface="Arial" panose="020B0604020202020204" pitchFamily="34" charset="0"/>
                  </a:rPr>
                  <a:t>Camshaft </a:t>
                </a:r>
                <a:br>
                  <a:rPr lang="en-US" sz="1200" b="1" dirty="0">
                    <a:cs typeface="Arial" panose="020B0604020202020204" pitchFamily="34" charset="0"/>
                  </a:rPr>
                </a:br>
                <a:r>
                  <a:rPr lang="en-US" sz="1200" b="1" dirty="0">
                    <a:cs typeface="Arial" panose="020B0604020202020204" pitchFamily="34" charset="0"/>
                  </a:rPr>
                  <a:t>Bunch</a:t>
                </a:r>
              </a:p>
            </p:txBody>
          </p:sp>
          <p:sp>
            <p:nvSpPr>
              <p:cNvPr id="117" name="왼쪽 중괄호 116">
                <a:extLst>
                  <a:ext uri="{FF2B5EF4-FFF2-40B4-BE49-F238E27FC236}">
                    <a16:creationId xmlns:a16="http://schemas.microsoft.com/office/drawing/2014/main" id="{B805F7B6-4024-4567-93EC-02B99DC17EA1}"/>
                  </a:ext>
                </a:extLst>
              </p:cNvPr>
              <p:cNvSpPr/>
              <p:nvPr/>
            </p:nvSpPr>
            <p:spPr>
              <a:xfrm rot="7221488">
                <a:off x="2453236" y="3335028"/>
                <a:ext cx="197881" cy="74458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sp>
            <p:nvSpPr>
              <p:cNvPr id="118" name="원호 117">
                <a:extLst>
                  <a:ext uri="{FF2B5EF4-FFF2-40B4-BE49-F238E27FC236}">
                    <a16:creationId xmlns:a16="http://schemas.microsoft.com/office/drawing/2014/main" id="{6DAC8A87-06B1-4751-B24E-82C0500996F2}"/>
                  </a:ext>
                </a:extLst>
              </p:cNvPr>
              <p:cNvSpPr/>
              <p:nvPr/>
            </p:nvSpPr>
            <p:spPr>
              <a:xfrm rot="1490675">
                <a:off x="7289021" y="2454515"/>
                <a:ext cx="1985573" cy="2195967"/>
              </a:xfrm>
              <a:prstGeom prst="arc">
                <a:avLst>
                  <a:gd name="adj1" fmla="val 16494509"/>
                  <a:gd name="adj2" fmla="val 422103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/>
              </a:p>
            </p:txBody>
          </p:sp>
          <p:cxnSp>
            <p:nvCxnSpPr>
              <p:cNvPr id="119" name="직선 화살표 연결선 118">
                <a:extLst>
                  <a:ext uri="{FF2B5EF4-FFF2-40B4-BE49-F238E27FC236}">
                    <a16:creationId xmlns:a16="http://schemas.microsoft.com/office/drawing/2014/main" id="{CB59BD34-7A5B-4CF1-9584-9CDDB6DCE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8152" y="4512681"/>
                <a:ext cx="0" cy="4261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00608AE-EE0F-42B8-B065-E1FDE070BD99}"/>
                </a:ext>
              </a:extLst>
            </p:cNvPr>
            <p:cNvSpPr txBox="1"/>
            <p:nvPr/>
          </p:nvSpPr>
          <p:spPr>
            <a:xfrm>
              <a:off x="4631887" y="1575086"/>
              <a:ext cx="17807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cs typeface="Arial" panose="020B0604020202020204" pitchFamily="34" charset="0"/>
                </a:rPr>
                <a:t>20 </a:t>
              </a:r>
              <a:r>
                <a:rPr lang="en-US" altLang="ko-KR" sz="1200" b="1" dirty="0" err="1">
                  <a:cs typeface="Arial" panose="020B0604020202020204" pitchFamily="34" charset="0"/>
                </a:rPr>
                <a:t>ps</a:t>
              </a:r>
              <a:r>
                <a:rPr lang="ko-KR" altLang="en-US" sz="1200" b="1" dirty="0">
                  <a:cs typeface="Arial" panose="020B0604020202020204" pitchFamily="34" charset="0"/>
                </a:rPr>
                <a:t> </a:t>
              </a:r>
              <a:r>
                <a:rPr lang="en-US" altLang="ko-KR" sz="1200" b="1" dirty="0">
                  <a:cs typeface="Arial" panose="020B0604020202020204" pitchFamily="34" charset="0"/>
                </a:rPr>
                <a:t>RMS</a:t>
              </a:r>
              <a:r>
                <a:rPr lang="ko-KR" altLang="en-US" sz="1200" b="1" dirty="0">
                  <a:cs typeface="Arial" panose="020B0604020202020204" pitchFamily="34" charset="0"/>
                </a:rPr>
                <a:t> </a:t>
              </a:r>
              <a:r>
                <a:rPr lang="en-US" altLang="ko-KR" sz="1200" b="1" dirty="0">
                  <a:cs typeface="Arial" panose="020B0604020202020204" pitchFamily="34" charset="0"/>
                </a:rPr>
                <a:t>bunch</a:t>
              </a:r>
              <a:r>
                <a:rPr lang="ko-KR" altLang="en-US" sz="1200" b="1" dirty="0">
                  <a:cs typeface="Arial" panose="020B0604020202020204" pitchFamily="34" charset="0"/>
                </a:rPr>
                <a:t> </a:t>
              </a:r>
              <a:r>
                <a:rPr lang="en-US" altLang="ko-KR" sz="1200" b="1" dirty="0">
                  <a:cs typeface="Arial" panose="020B0604020202020204" pitchFamily="34" charset="0"/>
                </a:rPr>
                <a:t>length</a:t>
              </a:r>
              <a:endParaRPr lang="en-US" sz="12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6CF8C2F3-0280-4354-9E03-2A17E22F60EC}"/>
              </a:ext>
            </a:extLst>
          </p:cNvPr>
          <p:cNvGrpSpPr/>
          <p:nvPr/>
        </p:nvGrpSpPr>
        <p:grpSpPr>
          <a:xfrm>
            <a:off x="537850" y="1242663"/>
            <a:ext cx="3952141" cy="2369641"/>
            <a:chOff x="317435" y="1814737"/>
            <a:chExt cx="5384608" cy="3228525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77061637-A6CF-4C24-9F57-E2A3733BF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21" r="17161"/>
            <a:stretch/>
          </p:blipFill>
          <p:spPr>
            <a:xfrm rot="5400000">
              <a:off x="758012" y="1374160"/>
              <a:ext cx="3228525" cy="4109680"/>
            </a:xfrm>
            <a:prstGeom prst="rect">
              <a:avLst/>
            </a:prstGeom>
          </p:spPr>
        </p:pic>
        <p:sp>
          <p:nvSpPr>
            <p:cNvPr id="43" name="화살표: 아래쪽 42">
              <a:extLst>
                <a:ext uri="{FF2B5EF4-FFF2-40B4-BE49-F238E27FC236}">
                  <a16:creationId xmlns:a16="http://schemas.microsoft.com/office/drawing/2014/main" id="{BD76EA84-4178-46B8-B7C2-621A542FD885}"/>
                </a:ext>
              </a:extLst>
            </p:cNvPr>
            <p:cNvSpPr/>
            <p:nvPr/>
          </p:nvSpPr>
          <p:spPr>
            <a:xfrm rot="5400000">
              <a:off x="4042930" y="1450409"/>
              <a:ext cx="723410" cy="2594817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Sync. Radiation</a:t>
              </a:r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46B82B14-E4AC-4C79-86E9-AD670A2DDF3F}"/>
                </a:ext>
              </a:extLst>
            </p:cNvPr>
            <p:cNvSpPr/>
            <p:nvPr/>
          </p:nvSpPr>
          <p:spPr>
            <a:xfrm>
              <a:off x="1916744" y="2321923"/>
              <a:ext cx="923303" cy="7536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F23F9EF-55E9-49D0-97EA-5E789A127346}"/>
                </a:ext>
              </a:extLst>
            </p:cNvPr>
            <p:cNvSpPr txBox="1"/>
            <p:nvPr/>
          </p:nvSpPr>
          <p:spPr>
            <a:xfrm>
              <a:off x="2236504" y="3165679"/>
              <a:ext cx="2056974" cy="628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MSM Photodiode</a:t>
              </a:r>
            </a:p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+ Bias Tee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454121-0007-455D-9454-EF9DF5F7BC61}"/>
                </a:ext>
              </a:extLst>
            </p:cNvPr>
            <p:cNvSpPr txBox="1"/>
            <p:nvPr/>
          </p:nvSpPr>
          <p:spPr>
            <a:xfrm>
              <a:off x="479641" y="2406187"/>
              <a:ext cx="697627" cy="3564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Amp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5E93C78-53E0-403D-A5C1-1A14DB8699BB}"/>
                </a:ext>
              </a:extLst>
            </p:cNvPr>
            <p:cNvSpPr txBox="1"/>
            <p:nvPr/>
          </p:nvSpPr>
          <p:spPr>
            <a:xfrm>
              <a:off x="479641" y="3865985"/>
              <a:ext cx="813043" cy="3564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Cable</a:t>
              </a:r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B7C80EFA-D4E2-4485-89A6-0720A8F8D27E}"/>
                </a:ext>
              </a:extLst>
            </p:cNvPr>
            <p:cNvSpPr/>
            <p:nvPr/>
          </p:nvSpPr>
          <p:spPr>
            <a:xfrm>
              <a:off x="671554" y="2743905"/>
              <a:ext cx="667921" cy="5065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" name="사각형: 둥근 대각선 방향 모서리 31">
            <a:extLst>
              <a:ext uri="{FF2B5EF4-FFF2-40B4-BE49-F238E27FC236}">
                <a16:creationId xmlns:a16="http://schemas.microsoft.com/office/drawing/2014/main" id="{CB672E39-C579-2E9E-475F-BFD3DF1A2653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31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CA001513-519C-4746-BB3D-9B4F770D3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79" y="1485110"/>
            <a:ext cx="7886700" cy="239950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Screen-camera alignment</a:t>
            </a:r>
            <a:r>
              <a:rPr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Applying a correction method to find the center and beam path of a screen image.</a:t>
            </a:r>
          </a:p>
          <a:p>
            <a:pPr marL="285750" indent="-285750"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Noise removal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Image process algorithm for removing background noise to improve resolution</a:t>
            </a:r>
          </a:p>
          <a:p>
            <a:endParaRPr lang="ko-KR" altLang="en-US" sz="2400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9C3E759-6343-4CF7-9F24-9A3145BD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23B07E9A-BAA5-4B73-B944-BB346665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3. Calibration</a:t>
            </a:r>
            <a:endParaRPr lang="ko-KR" altLang="en-US" dirty="0"/>
          </a:p>
        </p:txBody>
      </p:sp>
      <p:sp>
        <p:nvSpPr>
          <p:cNvPr id="10" name="사각형: 둥근 대각선 방향 모서리 31">
            <a:extLst>
              <a:ext uri="{FF2B5EF4-FFF2-40B4-BE49-F238E27FC236}">
                <a16:creationId xmlns:a16="http://schemas.microsoft.com/office/drawing/2014/main" id="{7000646D-BEEC-C637-7B4E-C8CF59F0B5D9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사각형: 둥근 대각선 방향 모서리 31">
            <a:extLst>
              <a:ext uri="{FF2B5EF4-FFF2-40B4-BE49-F238E27FC236}">
                <a16:creationId xmlns:a16="http://schemas.microsoft.com/office/drawing/2014/main" id="{0343DAE6-9DB5-3E42-CF9E-60E2CEC20543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사각형: 둥근 대각선 방향 모서리 9">
            <a:extLst>
              <a:ext uri="{FF2B5EF4-FFF2-40B4-BE49-F238E27FC236}">
                <a16:creationId xmlns:a16="http://schemas.microsoft.com/office/drawing/2014/main" id="{C12EB27C-A613-9951-EF7A-C6C603541C8A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0ED5D-0A9F-6B18-DC5C-D52B85AC4AC1}"/>
              </a:ext>
            </a:extLst>
          </p:cNvPr>
          <p:cNvSpPr txBox="1"/>
          <p:nvPr/>
        </p:nvSpPr>
        <p:spPr>
          <a:xfrm>
            <a:off x="337781" y="931898"/>
            <a:ext cx="6343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2. Image processing method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2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FEDFAC-4B71-4031-93C5-BAC780F9C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4 Experimental</a:t>
            </a:r>
            <a:r>
              <a:rPr lang="ko-KR" altLang="en-US" dirty="0"/>
              <a:t> </a:t>
            </a:r>
            <a:r>
              <a:rPr lang="en-US" altLang="ko-KR" dirty="0"/>
              <a:t>validation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ABEE224-75A7-4A23-AC86-592138DA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31</a:t>
            </a:fld>
            <a:endParaRPr lang="ko-KR" altLang="en-US"/>
          </a:p>
        </p:txBody>
      </p:sp>
      <p:pic>
        <p:nvPicPr>
          <p:cNvPr id="1026" name="Picture 2" descr="https://lh7-us.googleusercontent.com/0CW7shfTqtF2BVKFdA5l66B0Bm5wPuYbewTDB15bRZ8AUbGzJ6v2Isoc-3KoBUGkD6rWa12fdGtIFAu3h-yGYeze14X2cx9_KnoZ7PKcgGLiElkuaEPECySmUsz-opv_7On76mBH5TKzCDeu-0snMBM">
            <a:extLst>
              <a:ext uri="{FF2B5EF4-FFF2-40B4-BE49-F238E27FC236}">
                <a16:creationId xmlns:a16="http://schemas.microsoft.com/office/drawing/2014/main" id="{1401D9E3-AED7-4229-BA32-6F4C67D3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70" y="3812817"/>
            <a:ext cx="5080000" cy="240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175C37F0-1D4E-4C37-8888-8A5DD8DA2232}"/>
              </a:ext>
            </a:extLst>
          </p:cNvPr>
          <p:cNvSpPr/>
          <p:nvPr/>
        </p:nvSpPr>
        <p:spPr>
          <a:xfrm>
            <a:off x="233930" y="1117343"/>
            <a:ext cx="4091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/>
              <a:t>2024 Photon IPM Development Schedule </a:t>
            </a:r>
            <a:endParaRPr lang="ko-KR" altLang="en-US" dirty="0"/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205C1936-2B66-40C1-915B-6D805B954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182409"/>
              </p:ext>
            </p:extLst>
          </p:nvPr>
        </p:nvGraphicFramePr>
        <p:xfrm>
          <a:off x="639197" y="1633470"/>
          <a:ext cx="7372346" cy="197983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71746">
                  <a:extLst>
                    <a:ext uri="{9D8B030D-6E8A-4147-A177-3AD203B41FA5}">
                      <a16:colId xmlns:a16="http://schemas.microsoft.com/office/drawing/2014/main" val="956708716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1714400821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1888646271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552794274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4232656396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3887979700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468602304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230972282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1920952819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2918777296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2707031261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732676379"/>
                    </a:ext>
                  </a:extLst>
                </a:gridCol>
                <a:gridCol w="350050">
                  <a:extLst>
                    <a:ext uri="{9D8B030D-6E8A-4147-A177-3AD203B41FA5}">
                      <a16:colId xmlns:a16="http://schemas.microsoft.com/office/drawing/2014/main" val="2406672682"/>
                    </a:ext>
                  </a:extLst>
                </a:gridCol>
              </a:tblGrid>
              <a:tr h="2199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Detail Items</a:t>
                      </a: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220742"/>
                  </a:ext>
                </a:extLst>
              </a:tr>
              <a:tr h="2199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Basic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study</a:t>
                      </a: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802743"/>
                  </a:ext>
                </a:extLst>
              </a:tr>
              <a:tr h="2199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Main component (MCP, power supply) order</a:t>
                      </a: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71377"/>
                  </a:ext>
                </a:extLst>
              </a:tr>
              <a:tr h="2199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Electrode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design</a:t>
                      </a: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006081"/>
                  </a:ext>
                </a:extLst>
              </a:tr>
              <a:tr h="2199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Vacuum chamber design</a:t>
                      </a: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208061"/>
                  </a:ext>
                </a:extLst>
              </a:tr>
              <a:tr h="2199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Calibration method development</a:t>
                      </a: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948774"/>
                  </a:ext>
                </a:extLst>
              </a:tr>
              <a:tr h="219982"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Fabrication and assembly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367650"/>
                  </a:ext>
                </a:extLst>
              </a:tr>
              <a:tr h="2199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PLS-II</a:t>
                      </a:r>
                      <a:r>
                        <a:rPr lang="ko-KR" alt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(6C) ID Beamline</a:t>
                      </a:r>
                      <a:r>
                        <a:rPr lang="ko-KR" alt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</a:t>
                      </a: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295334"/>
                  </a:ext>
                </a:extLst>
              </a:tr>
              <a:tr h="219982"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Calibration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and test</a:t>
                      </a: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14" marR="5614" marT="561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038769"/>
                  </a:ext>
                </a:extLst>
              </a:tr>
            </a:tbl>
          </a:graphicData>
        </a:graphic>
      </p:graphicFrame>
      <p:sp>
        <p:nvSpPr>
          <p:cNvPr id="9" name="사각형: 둥근 대각선 방향 모서리 31">
            <a:extLst>
              <a:ext uri="{FF2B5EF4-FFF2-40B4-BE49-F238E27FC236}">
                <a16:creationId xmlns:a16="http://schemas.microsoft.com/office/drawing/2014/main" id="{4D553B60-37C1-6521-3B2C-A28D576FF5E1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사각형: 둥근 대각선 방향 모서리 31">
            <a:extLst>
              <a:ext uri="{FF2B5EF4-FFF2-40B4-BE49-F238E27FC236}">
                <a16:creationId xmlns:a16="http://schemas.microsoft.com/office/drawing/2014/main" id="{DE7F0F9B-9BE3-89BC-7E85-477E93C7EF50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사각형: 둥근 대각선 방향 모서리 9">
            <a:extLst>
              <a:ext uri="{FF2B5EF4-FFF2-40B4-BE49-F238E27FC236}">
                <a16:creationId xmlns:a16="http://schemas.microsoft.com/office/drawing/2014/main" id="{26CA71BC-2873-7864-FD07-19E439C3B2F7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14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64B765C-BBBA-49DD-BBA1-29103366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97" y="1373506"/>
            <a:ext cx="8575806" cy="44502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Magnification map </a:t>
            </a:r>
          </a:p>
          <a:p>
            <a:pPr lvl="1">
              <a:lnSpc>
                <a:spcPct val="100000"/>
              </a:lnSpc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Measurement position changes as a actual beam position changes</a:t>
            </a:r>
          </a:p>
          <a:p>
            <a:pPr lvl="1">
              <a:lnSpc>
                <a:spcPct val="100000"/>
              </a:lnSpc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Calculate magnification by moving the IPM chamber horizontally and vertically</a:t>
            </a:r>
          </a:p>
          <a:p>
            <a:pPr lvl="1">
              <a:lnSpc>
                <a:spcPct val="100000"/>
              </a:lnSpc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Verifying the difference depending on the calibration beam size</a:t>
            </a:r>
          </a:p>
          <a:p>
            <a:pPr lvl="1">
              <a:lnSpc>
                <a:spcPct val="100000"/>
              </a:lnSpc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Experimental validation</a:t>
            </a:r>
          </a:p>
          <a:p>
            <a:pPr lvl="1">
              <a:lnSpc>
                <a:spcPct val="100000"/>
              </a:lnSpc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Photon energy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White beam, Mono-energetic beam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Gas species and</a:t>
            </a:r>
            <a:r>
              <a:rPr lang="ko-KR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r>
              <a:rPr lang="ko-KR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Residual gas, Krypton, Nitrogen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Effect on the experimental beam due to K-</a:t>
            </a:r>
            <a:r>
              <a:rPr lang="en-US" altLang="ko-KR" sz="1400" dirty="0" err="1">
                <a:latin typeface="Arial" panose="020B0604020202020204" pitchFamily="34" charset="0"/>
                <a:cs typeface="Arial" panose="020B0604020202020204" pitchFamily="34" charset="0"/>
              </a:rPr>
              <a:t>absortion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 edges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15804-41F2-4AC3-B36F-9156D5CE1677}"/>
              </a:ext>
            </a:extLst>
          </p:cNvPr>
          <p:cNvSpPr txBox="1"/>
          <p:nvPr/>
        </p:nvSpPr>
        <p:spPr>
          <a:xfrm>
            <a:off x="6090489" y="2636675"/>
            <a:ext cx="3053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/>
              <a:t>Magnification vs Cal. Beam size</a:t>
            </a:r>
            <a:endParaRPr kumimoji="1" lang="ko-KR" altLang="en-US" sz="1600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71FEDFAC-4B71-4031-93C5-BAC780F9C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4 Experimental</a:t>
            </a:r>
            <a:r>
              <a:rPr lang="ko-KR" altLang="en-US" dirty="0"/>
              <a:t> </a:t>
            </a:r>
            <a:r>
              <a:rPr lang="en-US" altLang="ko-KR" dirty="0"/>
              <a:t>validation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ABEE224-75A7-4A23-AC86-592138DA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32</a:t>
            </a:fld>
            <a:endParaRPr lang="ko-KR" altLang="en-US"/>
          </a:p>
        </p:txBody>
      </p:sp>
      <p:pic>
        <p:nvPicPr>
          <p:cNvPr id="9" name="그림 8" descr="텍스트, 도표, 라인, 스크린샷이(가) 표시된 사진&#10;&#10;자동 생성된 설명">
            <a:extLst>
              <a:ext uri="{FF2B5EF4-FFF2-40B4-BE49-F238E27FC236}">
                <a16:creationId xmlns:a16="http://schemas.microsoft.com/office/drawing/2014/main" id="{0F898ED1-173A-4293-8BBD-C68E905C8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8"/>
          <a:stretch/>
        </p:blipFill>
        <p:spPr>
          <a:xfrm>
            <a:off x="5379243" y="2975229"/>
            <a:ext cx="3690938" cy="2231095"/>
          </a:xfrm>
          <a:prstGeom prst="rect">
            <a:avLst/>
          </a:prstGeom>
        </p:spPr>
      </p:pic>
      <p:sp>
        <p:nvSpPr>
          <p:cNvPr id="5" name="사각형: 둥근 대각선 방향 모서리 31">
            <a:extLst>
              <a:ext uri="{FF2B5EF4-FFF2-40B4-BE49-F238E27FC236}">
                <a16:creationId xmlns:a16="http://schemas.microsoft.com/office/drawing/2014/main" id="{C69D1EF7-B45E-7931-1640-657A92493C27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사각형: 둥근 대각선 방향 모서리 31">
            <a:extLst>
              <a:ext uri="{FF2B5EF4-FFF2-40B4-BE49-F238E27FC236}">
                <a16:creationId xmlns:a16="http://schemas.microsoft.com/office/drawing/2014/main" id="{8D2FC105-3309-1DCE-3339-083E0B606F2F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사각형: 둥근 대각선 방향 모서리 9">
            <a:extLst>
              <a:ext uri="{FF2B5EF4-FFF2-40B4-BE49-F238E27FC236}">
                <a16:creationId xmlns:a16="http://schemas.microsoft.com/office/drawing/2014/main" id="{C7631D99-9B9C-58D3-19BE-E29E5D4EFC1A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206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766A08-152F-4859-AC32-25C467E0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90CF552-E8FD-4FC6-AFCD-4B40FF53E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78" y="1104480"/>
            <a:ext cx="8282971" cy="50486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Developing an Ionization</a:t>
            </a:r>
            <a:r>
              <a:rPr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r>
              <a:rPr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Monitor to measure the profile and position of the white undulator beam for Korea-4GSR.</a:t>
            </a:r>
          </a:p>
          <a:p>
            <a:pPr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Unlike blade PBPM, IPM is non-destructive and not affected by contamination.</a:t>
            </a:r>
          </a:p>
          <a:p>
            <a:pPr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Existing photon IPM are limited in profile measurement because there is no calibration method.</a:t>
            </a:r>
          </a:p>
          <a:p>
            <a:pPr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Low signal intensity is expected from residual gas, so plan to improve signal gain by injecting noble gas.</a:t>
            </a:r>
          </a:p>
          <a:p>
            <a:pPr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Designed a defocusing field to utilize all of the active</a:t>
            </a:r>
            <a:r>
              <a:rPr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area of the MCP.</a:t>
            </a:r>
          </a:p>
          <a:p>
            <a:pPr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Suggested a new calibration method and image processing</a:t>
            </a:r>
            <a:r>
              <a:rPr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method to measure accurate profiles.</a:t>
            </a:r>
          </a:p>
          <a:p>
            <a:pPr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The new proposed design will be experimentally validated on the PLS-II.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71B6F7-3AC9-4216-8FC5-025FBA93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33</a:t>
            </a:fld>
            <a:endParaRPr lang="ko-KR" altLang="en-US"/>
          </a:p>
        </p:txBody>
      </p:sp>
      <p:sp>
        <p:nvSpPr>
          <p:cNvPr id="6" name="사각형: 둥근 대각선 방향 모서리 31">
            <a:extLst>
              <a:ext uri="{FF2B5EF4-FFF2-40B4-BE49-F238E27FC236}">
                <a16:creationId xmlns:a16="http://schemas.microsoft.com/office/drawing/2014/main" id="{27395731-F0F2-D04D-CCB4-24D6529F7E89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사각형: 둥근 대각선 방향 모서리 31">
            <a:extLst>
              <a:ext uri="{FF2B5EF4-FFF2-40B4-BE49-F238E27FC236}">
                <a16:creationId xmlns:a16="http://schemas.microsoft.com/office/drawing/2014/main" id="{0ECC2085-A531-11BA-616E-50B1CF20D09C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사각형: 둥근 대각선 방향 모서리 9">
            <a:extLst>
              <a:ext uri="{FF2B5EF4-FFF2-40B4-BE49-F238E27FC236}">
                <a16:creationId xmlns:a16="http://schemas.microsoft.com/office/drawing/2014/main" id="{7EDD2D4D-41C8-CCF2-2C67-4C8B05B578A5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사각형: 둥근 대각선 방향 모서리 9">
            <a:extLst>
              <a:ext uri="{FF2B5EF4-FFF2-40B4-BE49-F238E27FC236}">
                <a16:creationId xmlns:a16="http://schemas.microsoft.com/office/drawing/2014/main" id="{9943B3DF-9A4C-0CE4-82E7-4463ED93DC46}"/>
              </a:ext>
            </a:extLst>
          </p:cNvPr>
          <p:cNvSpPr/>
          <p:nvPr/>
        </p:nvSpPr>
        <p:spPr>
          <a:xfrm>
            <a:off x="5666509" y="-939"/>
            <a:ext cx="1420091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77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F72D9C-E432-4002-A18A-BBD1E032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4D0680E-FB27-465C-93EB-C7B0AD1BC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D7A18CD-F069-43B5-A711-7656BD6E56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514389"/>
            <a:ext cx="2057400" cy="365125"/>
          </a:xfrm>
        </p:spPr>
        <p:txBody>
          <a:bodyPr/>
          <a:lstStyle/>
          <a:p>
            <a:fld id="{191A6335-19E9-44A9-98AD-A23ABF3BBAFD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92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D501CD9B-9463-44F0-84B9-37CEEC6C1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263EC34-CD83-41D2-BB7C-CBA53E2A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7EAC447-3B61-402E-9B1E-8EDEFF88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ko-KR" altLang="en-US" dirty="0"/>
          </a:p>
        </p:txBody>
      </p:sp>
      <p:sp>
        <p:nvSpPr>
          <p:cNvPr id="5" name="사각형: 둥근 대각선 방향 모서리 31">
            <a:extLst>
              <a:ext uri="{FF2B5EF4-FFF2-40B4-BE49-F238E27FC236}">
                <a16:creationId xmlns:a16="http://schemas.microsoft.com/office/drawing/2014/main" id="{7B2C0AD8-30B5-C7A0-CA4D-D81737696AF1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사각형: 둥근 대각선 방향 모서리 31">
            <a:extLst>
              <a:ext uri="{FF2B5EF4-FFF2-40B4-BE49-F238E27FC236}">
                <a16:creationId xmlns:a16="http://schemas.microsoft.com/office/drawing/2014/main" id="{62C4177F-DEF4-A364-42F6-658FD57C43B6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사각형: 둥근 대각선 방향 모서리 9">
            <a:extLst>
              <a:ext uri="{FF2B5EF4-FFF2-40B4-BE49-F238E27FC236}">
                <a16:creationId xmlns:a16="http://schemas.microsoft.com/office/drawing/2014/main" id="{22CAB057-E593-FA44-6936-33F0C30EF167}"/>
              </a:ext>
            </a:extLst>
          </p:cNvPr>
          <p:cNvSpPr/>
          <p:nvPr/>
        </p:nvSpPr>
        <p:spPr>
          <a:xfrm>
            <a:off x="4177145" y="236"/>
            <a:ext cx="1621136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사각형: 둥근 대각선 방향 모서리 9">
            <a:extLst>
              <a:ext uri="{FF2B5EF4-FFF2-40B4-BE49-F238E27FC236}">
                <a16:creationId xmlns:a16="http://schemas.microsoft.com/office/drawing/2014/main" id="{0964EB67-6173-B7A4-4F1A-B9E7CBD973C5}"/>
              </a:ext>
            </a:extLst>
          </p:cNvPr>
          <p:cNvSpPr/>
          <p:nvPr/>
        </p:nvSpPr>
        <p:spPr>
          <a:xfrm>
            <a:off x="5666509" y="-939"/>
            <a:ext cx="1420091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사각형: 둥근 대각선 방향 모서리 9">
            <a:extLst>
              <a:ext uri="{FF2B5EF4-FFF2-40B4-BE49-F238E27FC236}">
                <a16:creationId xmlns:a16="http://schemas.microsoft.com/office/drawing/2014/main" id="{A45039C7-64B5-927E-C934-E434722DF456}"/>
              </a:ext>
            </a:extLst>
          </p:cNvPr>
          <p:cNvSpPr/>
          <p:nvPr/>
        </p:nvSpPr>
        <p:spPr>
          <a:xfrm>
            <a:off x="6930737" y="-1877"/>
            <a:ext cx="1420091" cy="2746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10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392D6913-111B-4F6B-8D3F-89F031491D92}"/>
              </a:ext>
            </a:extLst>
          </p:cNvPr>
          <p:cNvGrpSpPr/>
          <p:nvPr/>
        </p:nvGrpSpPr>
        <p:grpSpPr>
          <a:xfrm>
            <a:off x="5729792" y="3353961"/>
            <a:ext cx="3150519" cy="2362681"/>
            <a:chOff x="214026" y="2167041"/>
            <a:chExt cx="7173288" cy="5379490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B87E5D80-8E4D-421F-AADE-BF7FA6819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26" y="2167041"/>
              <a:ext cx="7173288" cy="5379490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672C77C4-37A7-47E1-9D7F-0001E17EF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57164" y="2985703"/>
              <a:ext cx="447675" cy="323850"/>
            </a:xfrm>
            <a:prstGeom prst="rect">
              <a:avLst/>
            </a:prstGeom>
          </p:spPr>
        </p:pic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76737C6-6CE0-4091-A5FA-41C1C4C7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844736E-1284-43FC-8CEA-3F86CAFF5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56" y="1358279"/>
            <a:ext cx="4913310" cy="3296642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FA4471B0-71A2-4DE6-A1A5-AB543F4B6612}"/>
              </a:ext>
            </a:extLst>
          </p:cNvPr>
          <p:cNvSpPr/>
          <p:nvPr/>
        </p:nvSpPr>
        <p:spPr>
          <a:xfrm>
            <a:off x="0" y="6440848"/>
            <a:ext cx="791220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</a:rPr>
              <a:t>G. Hahn, W. Song et al,. </a:t>
            </a:r>
            <a:r>
              <a:rPr lang="en-US" altLang="ko-KR" sz="1050" i="1" dirty="0">
                <a:solidFill>
                  <a:schemeClr val="bg1"/>
                </a:solidFill>
              </a:rPr>
              <a:t>IEEE Transactions on Instrumentation Measurement </a:t>
            </a:r>
            <a:r>
              <a:rPr lang="en-US" altLang="ko-KR" sz="1050" dirty="0">
                <a:solidFill>
                  <a:schemeClr val="bg1"/>
                </a:solidFill>
              </a:rPr>
              <a:t>73 (2024): 3334346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F510BF25-91C1-4C49-852E-417EA02D87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0" b="5128"/>
          <a:stretch/>
        </p:blipFill>
        <p:spPr>
          <a:xfrm>
            <a:off x="5692898" y="1257916"/>
            <a:ext cx="3224309" cy="2201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0EF28C-8752-4CEA-BDE2-AC84A9CCD06E}"/>
              </a:ext>
            </a:extLst>
          </p:cNvPr>
          <p:cNvSpPr txBox="1"/>
          <p:nvPr/>
        </p:nvSpPr>
        <p:spPr>
          <a:xfrm>
            <a:off x="78007" y="4899244"/>
            <a:ext cx="8839200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Experimentally demonstrated a compact monitor that enables </a:t>
            </a:r>
            <a:b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filling pattern and bunch length monitoring using VL at the PLS-II.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Numerical compensation method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to restore the original signal was shown.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Achieved better resolution (bunch length ~ 1.2 </a:t>
            </a:r>
            <a:r>
              <a:rPr lang="en-US" altLang="ko-KR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current ~ 9 </a:t>
            </a:r>
            <a:r>
              <a:rPr lang="el-GR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μ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A) then conventional method 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id="{121EBE90-E837-E9D1-5B8D-8D98A37F8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Online bunch length monitor using a fast photodiode</a:t>
            </a:r>
            <a:endParaRPr lang="ko-KR" altLang="en-US" dirty="0"/>
          </a:p>
        </p:txBody>
      </p:sp>
      <p:sp>
        <p:nvSpPr>
          <p:cNvPr id="14" name="사각형: 둥근 대각선 방향 모서리 31">
            <a:extLst>
              <a:ext uri="{FF2B5EF4-FFF2-40B4-BE49-F238E27FC236}">
                <a16:creationId xmlns:a16="http://schemas.microsoft.com/office/drawing/2014/main" id="{1116356E-0685-347D-E46E-080860BA011C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7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23CCFD6-2B62-4593-B918-3CA0971D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4E010F9-A851-40DB-A7FE-D17C9178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100" b="1" dirty="0">
                <a:latin typeface="Arial" panose="020B0604020202020204" pitchFamily="34" charset="0"/>
                <a:cs typeface="Arial" panose="020B0604020202020204" pitchFamily="34" charset="0"/>
              </a:rPr>
              <a:t>Cherenkov diffraction radiation (</a:t>
            </a:r>
            <a:r>
              <a:rPr lang="en-US" altLang="ko-KR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en-US" altLang="ko-KR" sz="2100" b="1" dirty="0">
                <a:latin typeface="Arial" panose="020B0604020202020204" pitchFamily="34" charset="0"/>
                <a:cs typeface="Arial" panose="020B0604020202020204" pitchFamily="34" charset="0"/>
              </a:rPr>
              <a:t>) based beam diagnostics</a:t>
            </a:r>
            <a:endParaRPr lang="ko-KR" alt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1458EB-DA9C-4427-822E-3B96DE063790}"/>
              </a:ext>
            </a:extLst>
          </p:cNvPr>
          <p:cNvSpPr txBox="1"/>
          <p:nvPr/>
        </p:nvSpPr>
        <p:spPr>
          <a:xfrm>
            <a:off x="1778632" y="3807690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39EF5914-DFA0-40B5-8840-994732FE4F19}"/>
              </a:ext>
            </a:extLst>
          </p:cNvPr>
          <p:cNvSpPr/>
          <p:nvPr/>
        </p:nvSpPr>
        <p:spPr>
          <a:xfrm>
            <a:off x="239210" y="5627428"/>
            <a:ext cx="1841500" cy="11112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D03217-C30E-418F-AECA-01CA865427D2}"/>
              </a:ext>
            </a:extLst>
          </p:cNvPr>
          <p:cNvSpPr txBox="1"/>
          <p:nvPr/>
        </p:nvSpPr>
        <p:spPr>
          <a:xfrm>
            <a:off x="227156" y="5681086"/>
            <a:ext cx="1383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Charged particle</a:t>
            </a:r>
            <a:endParaRPr lang="ko-KR" altLang="en-US" sz="1400" dirty="0"/>
          </a:p>
        </p:txBody>
      </p:sp>
      <p:sp>
        <p:nvSpPr>
          <p:cNvPr id="31" name="직각 삼각형 30">
            <a:extLst>
              <a:ext uri="{FF2B5EF4-FFF2-40B4-BE49-F238E27FC236}">
                <a16:creationId xmlns:a16="http://schemas.microsoft.com/office/drawing/2014/main" id="{751EF97B-0CF1-4FD7-BBEC-391830367E92}"/>
              </a:ext>
            </a:extLst>
          </p:cNvPr>
          <p:cNvSpPr/>
          <p:nvPr/>
        </p:nvSpPr>
        <p:spPr>
          <a:xfrm>
            <a:off x="239210" y="4725212"/>
            <a:ext cx="1841500" cy="730766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B1191D-BE5E-43CC-978A-F8E4FE742773}"/>
              </a:ext>
            </a:extLst>
          </p:cNvPr>
          <p:cNvSpPr txBox="1"/>
          <p:nvPr/>
        </p:nvSpPr>
        <p:spPr>
          <a:xfrm>
            <a:off x="165973" y="4876381"/>
            <a:ext cx="806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Radiator</a:t>
            </a:r>
            <a:endParaRPr lang="ko-KR" altLang="en-US" sz="1400" dirty="0"/>
          </a:p>
        </p:txBody>
      </p: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03632D87-C9F6-4645-ADAB-238C25E90C93}"/>
              </a:ext>
            </a:extLst>
          </p:cNvPr>
          <p:cNvCxnSpPr>
            <a:cxnSpLocks/>
            <a:endCxn id="31" idx="5"/>
          </p:cNvCxnSpPr>
          <p:nvPr/>
        </p:nvCxnSpPr>
        <p:spPr>
          <a:xfrm flipV="1">
            <a:off x="388173" y="5090595"/>
            <a:ext cx="771787" cy="3809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그림 39">
            <a:extLst>
              <a:ext uri="{FF2B5EF4-FFF2-40B4-BE49-F238E27FC236}">
                <a16:creationId xmlns:a16="http://schemas.microsoft.com/office/drawing/2014/main" id="{834052A5-CF5A-4685-90A6-2B7515B21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4"/>
          <a:stretch/>
        </p:blipFill>
        <p:spPr>
          <a:xfrm>
            <a:off x="6228207" y="3871545"/>
            <a:ext cx="2536883" cy="2193122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7FFDCD90-A745-4E66-9521-756674848BC3}"/>
              </a:ext>
            </a:extLst>
          </p:cNvPr>
          <p:cNvSpPr/>
          <p:nvPr/>
        </p:nvSpPr>
        <p:spPr>
          <a:xfrm>
            <a:off x="0" y="6440848"/>
            <a:ext cx="791220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</a:rPr>
              <a:t>W. Song et al,. </a:t>
            </a:r>
            <a:r>
              <a:rPr lang="en-US" altLang="ko-KR" sz="1050" i="1" dirty="0">
                <a:solidFill>
                  <a:schemeClr val="bg1"/>
                </a:solidFill>
              </a:rPr>
              <a:t>Proc. IPAC’23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B71688D9-75CF-4907-B003-ADC4182BD938}"/>
                  </a:ext>
                </a:extLst>
              </p:cNvPr>
              <p:cNvSpPr/>
              <p:nvPr/>
            </p:nvSpPr>
            <p:spPr>
              <a:xfrm>
                <a:off x="146049" y="994329"/>
                <a:ext cx="8997949" cy="2369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Cherenkov Diffraction Radiation (</a:t>
                </a:r>
                <a:r>
                  <a:rPr lang="en-US" altLang="ko-KR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ChDR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which is emitted when charged particles pass around dielectric materials, has recently been presented as non-invasive beam diagnostics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ko-K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 Electron beam profile monitor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ko-K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Non-invasive </a:t>
                </a:r>
                <a:b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Online measurement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ko-K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↔</m:t>
                    </m:r>
                  </m:oMath>
                </a14:m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OTR and YAG screens, even in storage rings).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ko-K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Directional </a:t>
                </a:r>
                <a:b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Intuitive profile measurement, simple structure</a:t>
                </a:r>
                <a:endParaRPr lang="en-US" altLang="ko-KR" sz="16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Profile measurement experiments planned at low energy electron </a:t>
                </a:r>
                <a:r>
                  <a:rPr lang="en-US" altLang="ko-KR" sz="16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linac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 (e-LABs, later this year).</a:t>
                </a:r>
                <a:endParaRPr lang="ko-KR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B71688D9-75CF-4907-B003-ADC4182BD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49" y="994329"/>
                <a:ext cx="8997949" cy="2369880"/>
              </a:xfrm>
              <a:prstGeom prst="rect">
                <a:avLst/>
              </a:prstGeom>
              <a:blipFill>
                <a:blip r:embed="rId4"/>
                <a:stretch>
                  <a:fillRect l="-407" t="-771" r="-949" b="-23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그림 49">
            <a:extLst>
              <a:ext uri="{FF2B5EF4-FFF2-40B4-BE49-F238E27FC236}">
                <a16:creationId xmlns:a16="http://schemas.microsoft.com/office/drawing/2014/main" id="{345E56B5-CF87-4838-96B3-DA295F98F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705" y="3646268"/>
            <a:ext cx="3304595" cy="2643676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81CA9765-004A-0613-EA70-7D8C412093A5}"/>
              </a:ext>
            </a:extLst>
          </p:cNvPr>
          <p:cNvCxnSpPr/>
          <p:nvPr/>
        </p:nvCxnSpPr>
        <p:spPr>
          <a:xfrm flipH="1" flipV="1">
            <a:off x="5937262" y="4686155"/>
            <a:ext cx="3086100" cy="81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14DB63D-B556-41C7-86F0-6C73C02F426A}"/>
              </a:ext>
            </a:extLst>
          </p:cNvPr>
          <p:cNvSpPr txBox="1"/>
          <p:nvPr/>
        </p:nvSpPr>
        <p:spPr>
          <a:xfrm>
            <a:off x="5774786" y="4316823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e-</a:t>
            </a:r>
            <a:endParaRPr lang="ko-KR" altLang="en-US" dirty="0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7B387561-316B-4CE6-801D-62BFDC733651}"/>
              </a:ext>
            </a:extLst>
          </p:cNvPr>
          <p:cNvCxnSpPr/>
          <p:nvPr/>
        </p:nvCxnSpPr>
        <p:spPr>
          <a:xfrm flipH="1">
            <a:off x="6790915" y="4587042"/>
            <a:ext cx="1553840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CCF1965E-B740-4E4A-9483-7FBE9D5D8BF5}"/>
              </a:ext>
            </a:extLst>
          </p:cNvPr>
          <p:cNvCxnSpPr>
            <a:cxnSpLocks/>
          </p:cNvCxnSpPr>
          <p:nvPr/>
        </p:nvCxnSpPr>
        <p:spPr>
          <a:xfrm flipH="1">
            <a:off x="6673312" y="4587042"/>
            <a:ext cx="117603" cy="140175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77D95EC-FE32-4127-9375-43831D6DD4B9}"/>
              </a:ext>
            </a:extLst>
          </p:cNvPr>
          <p:cNvSpPr txBox="1"/>
          <p:nvPr/>
        </p:nvSpPr>
        <p:spPr>
          <a:xfrm>
            <a:off x="6351627" y="5988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ChDR</a:t>
            </a:r>
            <a:endParaRPr lang="ko-KR" altLang="en-US" dirty="0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C4E02B5-71A8-4A60-A82D-60347D58F088}"/>
              </a:ext>
            </a:extLst>
          </p:cNvPr>
          <p:cNvGrpSpPr/>
          <p:nvPr/>
        </p:nvGrpSpPr>
        <p:grpSpPr>
          <a:xfrm rot="2700000">
            <a:off x="1078099" y="4047239"/>
            <a:ext cx="1396675" cy="1363080"/>
            <a:chOff x="3902078" y="1981200"/>
            <a:chExt cx="2394395" cy="2336800"/>
          </a:xfrm>
        </p:grpSpPr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id="{FE68DF80-6FBA-4E89-BEFB-DA0E1EF567FC}"/>
                </a:ext>
              </a:extLst>
            </p:cNvPr>
            <p:cNvCxnSpPr/>
            <p:nvPr/>
          </p:nvCxnSpPr>
          <p:spPr>
            <a:xfrm flipV="1">
              <a:off x="4775200" y="1981200"/>
              <a:ext cx="0" cy="2336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A9065A4-5A2F-4EDA-A609-15F9756CC808}"/>
                    </a:ext>
                  </a:extLst>
                </p:cNvPr>
                <p:cNvSpPr txBox="1"/>
                <p:nvPr/>
              </p:nvSpPr>
              <p:spPr>
                <a:xfrm rot="18900000">
                  <a:off x="4324386" y="3183915"/>
                  <a:ext cx="536432" cy="474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ko-KR" altLang="en-US" sz="120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θ</m:t>
                        </m:r>
                      </m:oMath>
                    </m:oMathPara>
                  </a14:m>
                  <a:endParaRPr lang="ko-KR" alt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A9065A4-5A2F-4EDA-A609-15F9756CC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000">
                  <a:off x="4324386" y="3183915"/>
                  <a:ext cx="536432" cy="4748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B41ECF79-FE81-485B-8338-175CD728EC24}"/>
                </a:ext>
              </a:extLst>
            </p:cNvPr>
            <p:cNvSpPr/>
            <p:nvPr/>
          </p:nvSpPr>
          <p:spPr>
            <a:xfrm>
              <a:off x="3902078" y="2679700"/>
              <a:ext cx="1746229" cy="369332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6522A993-0543-49CF-B60F-E34D0C4730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8894" y="2864366"/>
              <a:ext cx="885719" cy="1453634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5DB589C-BD6C-4D13-B971-18E0744B008F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H="1" flipV="1">
              <a:off x="3902078" y="2864366"/>
              <a:ext cx="866816" cy="1453634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원호 37">
              <a:extLst>
                <a:ext uri="{FF2B5EF4-FFF2-40B4-BE49-F238E27FC236}">
                  <a16:creationId xmlns:a16="http://schemas.microsoft.com/office/drawing/2014/main" id="{88C81D51-1841-4CCE-B55D-7625BB09FDA7}"/>
                </a:ext>
              </a:extLst>
            </p:cNvPr>
            <p:cNvSpPr/>
            <p:nvPr/>
          </p:nvSpPr>
          <p:spPr>
            <a:xfrm rot="19800000">
              <a:off x="4688334" y="3365934"/>
              <a:ext cx="338671" cy="34068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22DA01D8-B699-42A1-B55A-3ECF74602F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2047" y="2864366"/>
              <a:ext cx="1323953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>
              <a:extLst>
                <a:ext uri="{FF2B5EF4-FFF2-40B4-BE49-F238E27FC236}">
                  <a16:creationId xmlns:a16="http://schemas.microsoft.com/office/drawing/2014/main" id="{597D087C-DCA9-4227-A7F3-1466F97D80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8894" y="2679700"/>
              <a:ext cx="441283" cy="16383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6E479E94-CAC2-4142-8438-D80F79A78C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8895" y="2424645"/>
              <a:ext cx="1082677" cy="439721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원호 42">
              <a:extLst>
                <a:ext uri="{FF2B5EF4-FFF2-40B4-BE49-F238E27FC236}">
                  <a16:creationId xmlns:a16="http://schemas.microsoft.com/office/drawing/2014/main" id="{3515E8C5-6EF6-44A8-A405-6F60FF9D87AD}"/>
                </a:ext>
              </a:extLst>
            </p:cNvPr>
            <p:cNvSpPr/>
            <p:nvPr/>
          </p:nvSpPr>
          <p:spPr>
            <a:xfrm rot="1760650">
              <a:off x="5272170" y="2466232"/>
              <a:ext cx="538008" cy="54121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86E1EE0-DD90-4646-A61A-8ED1B01FAFC7}"/>
                    </a:ext>
                  </a:extLst>
                </p:cNvPr>
                <p:cNvSpPr txBox="1"/>
                <p:nvPr/>
              </p:nvSpPr>
              <p:spPr>
                <a:xfrm rot="18900000">
                  <a:off x="5718818" y="2354892"/>
                  <a:ext cx="577655" cy="474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ko-K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ϕ</m:t>
                        </m:r>
                      </m:oMath>
                    </m:oMathPara>
                  </a14:m>
                  <a:endParaRPr lang="ko-KR" alt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86E1EE0-DD90-4646-A61A-8ED1B01FAF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000">
                  <a:off x="5718818" y="2354892"/>
                  <a:ext cx="577655" cy="474874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8314ED-C405-4D78-9D3C-CF159F7F6D54}"/>
              </a:ext>
            </a:extLst>
          </p:cNvPr>
          <p:cNvSpPr txBox="1"/>
          <p:nvPr/>
        </p:nvSpPr>
        <p:spPr>
          <a:xfrm>
            <a:off x="3106587" y="3808122"/>
            <a:ext cx="22140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</a:rPr>
              <a:t>E = 100 MeV, </a:t>
            </a:r>
            <a:r>
              <a:rPr lang="el-GR" altLang="ko-KR" sz="1100" dirty="0">
                <a:solidFill>
                  <a:schemeClr val="bg1"/>
                </a:solidFill>
              </a:rPr>
              <a:t>λ</a:t>
            </a:r>
            <a:r>
              <a:rPr lang="en-US" altLang="ko-KR" sz="1100" dirty="0">
                <a:solidFill>
                  <a:schemeClr val="bg1"/>
                </a:solidFill>
              </a:rPr>
              <a:t> = 600 nm, h = 1 mm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sp>
        <p:nvSpPr>
          <p:cNvPr id="7" name="사각형: 둥근 대각선 방향 모서리 31">
            <a:extLst>
              <a:ext uri="{FF2B5EF4-FFF2-40B4-BE49-F238E27FC236}">
                <a16:creationId xmlns:a16="http://schemas.microsoft.com/office/drawing/2014/main" id="{F758FBB2-A1B3-D7E1-C633-CC5A737BE608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4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23CCFD6-2B62-4593-B918-3CA0971D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4E010F9-A851-40DB-A7FE-D17C9178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Cherenkov diffraction radiation (</a:t>
            </a:r>
            <a:r>
              <a:rPr kumimoji="0" lang="en-US" altLang="ko-KR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ChDR</a:t>
            </a: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) based beam diagnostics</a:t>
            </a:r>
            <a:endParaRPr lang="ko-KR" altLang="en-US" sz="3600" dirty="0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B54490C-CB19-4FC8-9BAF-25E39AE1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82" y="3348263"/>
            <a:ext cx="3796310" cy="244874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4B6E604-F0F3-4120-ADF1-04152477CC26}"/>
              </a:ext>
            </a:extLst>
          </p:cNvPr>
          <p:cNvSpPr txBox="1"/>
          <p:nvPr/>
        </p:nvSpPr>
        <p:spPr>
          <a:xfrm>
            <a:off x="218695" y="1067113"/>
            <a:ext cx="7435049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2. Sub-picosecond bunch length measurement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Broad spectrum, High intensity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(↔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Coherent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Transition Radiation)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Non-invasive bunch length measurement using coherent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ChDR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spectrum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An experiment to measure electron length after acceleration in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 laser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accelerator is planned.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(LWFA experiment using IBS 150 TW Laser)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C600AF3D-C781-43A6-9893-F09234F47A5A}"/>
                  </a:ext>
                </a:extLst>
              </p:cNvPr>
              <p:cNvSpPr/>
              <p:nvPr/>
            </p:nvSpPr>
            <p:spPr>
              <a:xfrm>
                <a:off x="5557721" y="2779944"/>
                <a:ext cx="2871235" cy="692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𝑏𝑢𝑛𝑐h</m:t>
                              </m:r>
                            </m:sub>
                          </m:sSub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ko-KR" altLang="en-US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ko-KR" altLang="en-US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ko-KR" alt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altLang="ko-KR" dirty="0"/>
              </a:p>
            </p:txBody>
          </p:sp>
        </mc:Choice>
        <mc:Fallback xmlns=""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C600AF3D-C781-43A6-9893-F09234F47A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721" y="2779944"/>
                <a:ext cx="2871235" cy="692754"/>
              </a:xfrm>
              <a:prstGeom prst="rect">
                <a:avLst/>
              </a:prstGeom>
              <a:blipFill>
                <a:blip r:embed="rId3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직사각형 1">
            <a:extLst>
              <a:ext uri="{FF2B5EF4-FFF2-40B4-BE49-F238E27FC236}">
                <a16:creationId xmlns:a16="http://schemas.microsoft.com/office/drawing/2014/main" id="{F528AC4D-E59A-41DD-9FE9-564BE9B289D5}"/>
              </a:ext>
            </a:extLst>
          </p:cNvPr>
          <p:cNvSpPr/>
          <p:nvPr/>
        </p:nvSpPr>
        <p:spPr>
          <a:xfrm>
            <a:off x="5618668" y="2816742"/>
            <a:ext cx="927189" cy="655956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70C26-20E9-40FB-BAAA-1CF8884AA49C}"/>
              </a:ext>
            </a:extLst>
          </p:cNvPr>
          <p:cNvSpPr txBox="1"/>
          <p:nvPr/>
        </p:nvSpPr>
        <p:spPr>
          <a:xfrm>
            <a:off x="4444013" y="3291965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What we meas.</a:t>
            </a:r>
          </a:p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Coh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7F32-1D32-4CF4-A22A-39690A107A18}"/>
              </a:ext>
            </a:extLst>
          </p:cNvPr>
          <p:cNvSpPr txBox="1"/>
          <p:nvPr/>
        </p:nvSpPr>
        <p:spPr>
          <a:xfrm>
            <a:off x="6803445" y="2242153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What we already know</a:t>
            </a:r>
          </a:p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Incoh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 or Single particle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A9F1F-AEFA-48B3-BC81-964B816B18BB}"/>
              </a:ext>
            </a:extLst>
          </p:cNvPr>
          <p:cNvSpPr txBox="1"/>
          <p:nvPr/>
        </p:nvSpPr>
        <p:spPr>
          <a:xfrm>
            <a:off x="7653744" y="3664439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What we want know</a:t>
            </a:r>
          </a:p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(Bunch length)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ECD0A-D8DF-48E2-A7EF-992E24C93004}"/>
              </a:ext>
            </a:extLst>
          </p:cNvPr>
          <p:cNvSpPr txBox="1"/>
          <p:nvPr/>
        </p:nvSpPr>
        <p:spPr>
          <a:xfrm>
            <a:off x="2921190" y="5783498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B1BB7F0-20A3-47A0-AFA6-384423F1F7AA}"/>
              </a:ext>
            </a:extLst>
          </p:cNvPr>
          <p:cNvSpPr/>
          <p:nvPr/>
        </p:nvSpPr>
        <p:spPr>
          <a:xfrm>
            <a:off x="7116557" y="2832709"/>
            <a:ext cx="486392" cy="655956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495B13A-F88F-4048-B538-B4359B268894}"/>
              </a:ext>
            </a:extLst>
          </p:cNvPr>
          <p:cNvSpPr/>
          <p:nvPr/>
        </p:nvSpPr>
        <p:spPr>
          <a:xfrm>
            <a:off x="7602949" y="2832392"/>
            <a:ext cx="760934" cy="65595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45111A5C-CC23-453B-BD5B-B4F38A8201AB}"/>
              </a:ext>
            </a:extLst>
          </p:cNvPr>
          <p:cNvCxnSpPr>
            <a:stCxn id="17" idx="0"/>
          </p:cNvCxnSpPr>
          <p:nvPr/>
        </p:nvCxnSpPr>
        <p:spPr>
          <a:xfrm flipV="1">
            <a:off x="7359753" y="2636092"/>
            <a:ext cx="0" cy="1966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49A91321-62F4-4006-B778-2BEDAEAB7E1C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983416" y="3488348"/>
            <a:ext cx="0" cy="20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>
            <a:extLst>
              <a:ext uri="{FF2B5EF4-FFF2-40B4-BE49-F238E27FC236}">
                <a16:creationId xmlns:a16="http://schemas.microsoft.com/office/drawing/2014/main" id="{33564792-C21A-4382-A31B-5854F3639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860233"/>
            <a:ext cx="3227612" cy="2420709"/>
          </a:xfrm>
          <a:prstGeom prst="rect">
            <a:avLst/>
          </a:prstGeom>
        </p:spPr>
      </p:pic>
      <p:sp>
        <p:nvSpPr>
          <p:cNvPr id="12" name="사각형: 둥근 대각선 방향 모서리 31">
            <a:extLst>
              <a:ext uri="{FF2B5EF4-FFF2-40B4-BE49-F238E27FC236}">
                <a16:creationId xmlns:a16="http://schemas.microsoft.com/office/drawing/2014/main" id="{4D37DFF3-BF3F-7FA1-1745-44E1415D6E29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56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0EFAE569-896B-42BA-985A-2539473A3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734602"/>
            <a:ext cx="7886700" cy="2442360"/>
          </a:xfrm>
        </p:spPr>
        <p:txBody>
          <a:bodyPr>
            <a:normAutofit/>
          </a:bodyPr>
          <a:lstStyle/>
          <a:p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In the beamline, the photon beam is delivered through various optics to the experimental end station. </a:t>
            </a:r>
          </a:p>
          <a:p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The arrival position of the photon beam changes due to variations in the source position, drift (thermal, mechanical) of the optics, and vibration.</a:t>
            </a:r>
          </a:p>
          <a:p>
            <a:endParaRPr lang="en-US" altLang="ko-K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Therefore, a photon beam diagnostic is used to provide beam position and profile information for alignment to the beamline users.</a:t>
            </a:r>
          </a:p>
          <a:p>
            <a:pPr>
              <a:buFont typeface="Wingdings" panose="05000000000000000000" pitchFamily="2" charset="2"/>
              <a:buChar char="à"/>
            </a:pPr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9A988D9-A560-42FA-94AE-3211FBD2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511806B-D876-491F-A146-4D504B774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Photon Beam Diagnostics (1/3)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560C063-C0D4-4DE9-BCEB-E4CB8BD9A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1" y="1237601"/>
            <a:ext cx="7072478" cy="2249803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47180417-3235-4846-B56B-F527C1A8CDE2}"/>
              </a:ext>
            </a:extLst>
          </p:cNvPr>
          <p:cNvSpPr/>
          <p:nvPr/>
        </p:nvSpPr>
        <p:spPr>
          <a:xfrm>
            <a:off x="0" y="6440848"/>
            <a:ext cx="791220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</a:rPr>
              <a:t>4GSR</a:t>
            </a:r>
            <a:r>
              <a:rPr lang="ko-KR" altLang="en-US" sz="1050" dirty="0">
                <a:solidFill>
                  <a:schemeClr val="bg1"/>
                </a:solidFill>
              </a:rPr>
              <a:t> </a:t>
            </a:r>
            <a:r>
              <a:rPr lang="en-US" altLang="ko-KR" sz="1050" dirty="0">
                <a:solidFill>
                  <a:schemeClr val="bg1"/>
                </a:solidFill>
              </a:rPr>
              <a:t>Technical</a:t>
            </a:r>
            <a:r>
              <a:rPr lang="ko-KR" altLang="en-US" sz="1050" dirty="0">
                <a:solidFill>
                  <a:schemeClr val="bg1"/>
                </a:solidFill>
              </a:rPr>
              <a:t> </a:t>
            </a:r>
            <a:r>
              <a:rPr lang="en-US" altLang="ko-KR" sz="1050" dirty="0">
                <a:solidFill>
                  <a:schemeClr val="bg1"/>
                </a:solidFill>
              </a:rPr>
              <a:t>design</a:t>
            </a:r>
            <a:r>
              <a:rPr lang="ko-KR" altLang="en-US" sz="1050" dirty="0">
                <a:solidFill>
                  <a:schemeClr val="bg1"/>
                </a:solidFill>
              </a:rPr>
              <a:t> </a:t>
            </a:r>
            <a:r>
              <a:rPr lang="en-US" altLang="ko-KR" sz="1050" dirty="0">
                <a:solidFill>
                  <a:schemeClr val="bg1"/>
                </a:solidFill>
              </a:rPr>
              <a:t>report</a:t>
            </a:r>
            <a:r>
              <a:rPr lang="ko-KR" altLang="en-US" sz="1050" dirty="0">
                <a:solidFill>
                  <a:schemeClr val="bg1"/>
                </a:solidFill>
              </a:rPr>
              <a:t> </a:t>
            </a:r>
            <a:r>
              <a:rPr lang="en-US" altLang="ko-KR" sz="1050" dirty="0">
                <a:solidFill>
                  <a:schemeClr val="bg1"/>
                </a:solidFill>
              </a:rPr>
              <a:t>–</a:t>
            </a:r>
            <a:r>
              <a:rPr lang="ko-KR" altLang="en-US" sz="1050" dirty="0">
                <a:solidFill>
                  <a:schemeClr val="bg1"/>
                </a:solidFill>
              </a:rPr>
              <a:t> </a:t>
            </a:r>
            <a:r>
              <a:rPr lang="en-US" altLang="ko-KR" sz="1050" dirty="0" err="1">
                <a:solidFill>
                  <a:schemeClr val="bg1"/>
                </a:solidFill>
              </a:rPr>
              <a:t>BioPharma-BioSAXS</a:t>
            </a:r>
            <a:r>
              <a:rPr lang="en-US" altLang="ko-KR" sz="1050" dirty="0">
                <a:solidFill>
                  <a:schemeClr val="bg1"/>
                </a:solidFill>
              </a:rPr>
              <a:t> beamline layout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CD78C-2410-45C3-9985-96C10E5CCE05}"/>
              </a:ext>
            </a:extLst>
          </p:cNvPr>
          <p:cNvSpPr txBox="1"/>
          <p:nvPr/>
        </p:nvSpPr>
        <p:spPr>
          <a:xfrm>
            <a:off x="7152469" y="1194176"/>
            <a:ext cx="20478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HHLM:</a:t>
            </a:r>
            <a:r>
              <a:rPr lang="ko-KR" altLang="en-US" sz="1200" dirty="0"/>
              <a:t> </a:t>
            </a:r>
            <a:r>
              <a:rPr lang="en-US" altLang="ko-KR" sz="1200" dirty="0"/>
              <a:t>High</a:t>
            </a:r>
            <a:r>
              <a:rPr lang="ko-KR" altLang="en-US" sz="1200" dirty="0"/>
              <a:t> </a:t>
            </a:r>
            <a:r>
              <a:rPr lang="en-US" altLang="ko-KR" sz="1200" dirty="0"/>
              <a:t>heat load mirror, </a:t>
            </a:r>
            <a:br>
              <a:rPr lang="en-US" altLang="ko-KR" sz="1200" dirty="0"/>
            </a:br>
            <a:r>
              <a:rPr lang="en-US" altLang="ko-KR" sz="1200" dirty="0"/>
              <a:t>DCM: Double crystal </a:t>
            </a:r>
            <a:br>
              <a:rPr lang="en-US" altLang="ko-KR" sz="1200" dirty="0"/>
            </a:br>
            <a:r>
              <a:rPr lang="en-US" altLang="ko-KR" sz="1200" dirty="0"/>
              <a:t>           monochromator, </a:t>
            </a:r>
            <a:br>
              <a:rPr lang="en-US" altLang="ko-KR" sz="1200" dirty="0"/>
            </a:br>
            <a:r>
              <a:rPr lang="en-US" altLang="ko-KR" sz="1200" dirty="0"/>
              <a:t>V/HFM: Vertical/Horizontal </a:t>
            </a:r>
            <a:br>
              <a:rPr lang="en-US" altLang="ko-KR" sz="1200" dirty="0"/>
            </a:br>
            <a:r>
              <a:rPr lang="en-US" altLang="ko-KR" sz="1200" dirty="0"/>
              <a:t>               focusing mirror</a:t>
            </a:r>
            <a:endParaRPr lang="ko-KR" altLang="en-US" sz="12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75B04F5-5991-4565-B12A-89B5FD453440}"/>
              </a:ext>
            </a:extLst>
          </p:cNvPr>
          <p:cNvSpPr/>
          <p:nvPr/>
        </p:nvSpPr>
        <p:spPr>
          <a:xfrm>
            <a:off x="200015" y="1178285"/>
            <a:ext cx="3871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ID beamline main component layout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사각형: 둥근 대각선 방향 모서리 31">
            <a:extLst>
              <a:ext uri="{FF2B5EF4-FFF2-40B4-BE49-F238E27FC236}">
                <a16:creationId xmlns:a16="http://schemas.microsoft.com/office/drawing/2014/main" id="{3CC1A451-DEF0-47B9-504C-D2643648968D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사각형: 둥근 대각선 방향 모서리 31">
            <a:extLst>
              <a:ext uri="{FF2B5EF4-FFF2-40B4-BE49-F238E27FC236}">
                <a16:creationId xmlns:a16="http://schemas.microsoft.com/office/drawing/2014/main" id="{905651BA-5F79-AC05-2BF8-0E71C91FBF4F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53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0CE8468-0F31-4F29-AECB-4770DCFEB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91" y="1100845"/>
            <a:ext cx="2656294" cy="159964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3E0D03A-62E5-40C8-AFEF-DEFC60C6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Photon Beam Diagnostics (2/3)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A9B2039-0CF2-47AF-8D42-77AD706C9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25" y="1052986"/>
            <a:ext cx="8819750" cy="43355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Photon beam diagnostic target and method</a:t>
            </a:r>
          </a:p>
          <a:p>
            <a:pPr marL="285750" indent="-285750"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- Non-destructive : Gas type (MCP-screen, Wedge blades) 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- Semi-destructive : 4-blade type, Quadrant type</a:t>
            </a:r>
          </a:p>
          <a:p>
            <a:pPr marL="285750" indent="-285750">
              <a:lnSpc>
                <a:spcPct val="10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Profile monitoring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- Non-destructive : Gas type (MCP-screen)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- Destructive :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YAG:Ce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screen</a:t>
            </a:r>
          </a:p>
          <a:p>
            <a:pPr marL="285750" indent="-285750">
              <a:lnSpc>
                <a:spcPct val="100000"/>
              </a:lnSpc>
            </a:pP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24EFA89-C616-4CB2-90AA-9FEFEA818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943" y="4580666"/>
            <a:ext cx="2361242" cy="174893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B1C3AFD-4CB6-4995-8DEA-FB06C6C524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003"/>
          <a:stretch/>
        </p:blipFill>
        <p:spPr>
          <a:xfrm>
            <a:off x="882134" y="4610437"/>
            <a:ext cx="2480607" cy="1760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262C45-41F2-497B-A102-0D4623D83057}"/>
              </a:ext>
            </a:extLst>
          </p:cNvPr>
          <p:cNvSpPr txBox="1"/>
          <p:nvPr/>
        </p:nvSpPr>
        <p:spPr>
          <a:xfrm>
            <a:off x="210845" y="3763773"/>
            <a:ext cx="572534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position and profile of the photon beam can be</a:t>
            </a:r>
          </a:p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measured non-destructively using a gas-filled chamber.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2513A-4B18-4F94-B358-CBCB419E6902}"/>
              </a:ext>
            </a:extLst>
          </p:cNvPr>
          <p:cNvSpPr txBox="1"/>
          <p:nvPr/>
        </p:nvSpPr>
        <p:spPr>
          <a:xfrm>
            <a:off x="5673464" y="1034209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Gas</a:t>
            </a:r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F220B3-13FC-4F00-9CE0-B7E9D7E12440}"/>
              </a:ext>
            </a:extLst>
          </p:cNvPr>
          <p:cNvSpPr txBox="1"/>
          <p:nvPr/>
        </p:nvSpPr>
        <p:spPr>
          <a:xfrm>
            <a:off x="136760" y="4610437"/>
            <a:ext cx="8146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/>
              <a:t>Blades</a:t>
            </a:r>
            <a:endParaRPr lang="ko-KR" alt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44FB7-DEF0-41E7-9D37-10FFA50F853C}"/>
              </a:ext>
            </a:extLst>
          </p:cNvPr>
          <p:cNvSpPr txBox="1"/>
          <p:nvPr/>
        </p:nvSpPr>
        <p:spPr>
          <a:xfrm>
            <a:off x="3214278" y="4571305"/>
            <a:ext cx="10960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/>
              <a:t>Quadrant</a:t>
            </a:r>
            <a:endParaRPr lang="ko-KR" altLang="en-US" b="1" dirty="0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25722321-9999-4FFE-9975-63713502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ABEE4-1F84-41BF-A45B-D6A7335E7F61}"/>
              </a:ext>
            </a:extLst>
          </p:cNvPr>
          <p:cNvSpPr txBox="1"/>
          <p:nvPr/>
        </p:nvSpPr>
        <p:spPr>
          <a:xfrm>
            <a:off x="4572000" y="6061961"/>
            <a:ext cx="1551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S.R.</a:t>
            </a:r>
            <a:r>
              <a:rPr lang="ko-KR" altLang="en-US" sz="1200" dirty="0"/>
              <a:t> </a:t>
            </a:r>
            <a:r>
              <a:rPr lang="en-US" altLang="ko-KR" sz="1200" dirty="0"/>
              <a:t>Marques,</a:t>
            </a:r>
            <a:r>
              <a:rPr lang="ko-KR" altLang="en-US" sz="1200" dirty="0"/>
              <a:t> </a:t>
            </a:r>
            <a:r>
              <a:rPr lang="en-US" altLang="ko-KR" sz="1200" dirty="0"/>
              <a:t>EPAC08</a:t>
            </a:r>
            <a:endParaRPr lang="ko-KR" alt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C5B0D5-421D-4D53-85EC-051914AE65DC}"/>
              </a:ext>
            </a:extLst>
          </p:cNvPr>
          <p:cNvSpPr txBox="1"/>
          <p:nvPr/>
        </p:nvSpPr>
        <p:spPr>
          <a:xfrm>
            <a:off x="1622214" y="6113392"/>
            <a:ext cx="118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H. Aoyagi, PRAB</a:t>
            </a:r>
            <a:endParaRPr lang="ko-KR" alt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F4E007-9A8A-4CF7-84F7-E734C17D8A00}"/>
              </a:ext>
            </a:extLst>
          </p:cNvPr>
          <p:cNvSpPr txBox="1"/>
          <p:nvPr/>
        </p:nvSpPr>
        <p:spPr>
          <a:xfrm>
            <a:off x="7721722" y="2636647"/>
            <a:ext cx="1260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J. </a:t>
            </a:r>
            <a:r>
              <a:rPr lang="en-US" altLang="ko-KR" sz="1200" dirty="0" err="1"/>
              <a:t>Miebner</a:t>
            </a:r>
            <a:r>
              <a:rPr lang="en-US" altLang="ko-KR" sz="1200" dirty="0"/>
              <a:t>, NIMA</a:t>
            </a:r>
            <a:endParaRPr lang="ko-KR" altLang="en-US" sz="12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3FED01A-D3E6-44CE-975D-2FFD47872F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35"/>
          <a:stretch/>
        </p:blipFill>
        <p:spPr>
          <a:xfrm>
            <a:off x="7137010" y="4880429"/>
            <a:ext cx="1950966" cy="146306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737D1B1-10E1-46FD-BFA9-39038F5BA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511" y="3116040"/>
            <a:ext cx="1605118" cy="1589904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B921FD1A-0FD4-4191-A167-33C2CD05AB26}"/>
              </a:ext>
            </a:extLst>
          </p:cNvPr>
          <p:cNvSpPr/>
          <p:nvPr/>
        </p:nvSpPr>
        <p:spPr>
          <a:xfrm>
            <a:off x="7709076" y="4284153"/>
            <a:ext cx="674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 err="1"/>
              <a:t>P</a:t>
            </a:r>
            <a:r>
              <a:rPr lang="ko-KR" altLang="en-US" sz="1200" dirty="0"/>
              <a:t>. </a:t>
            </a:r>
            <a:r>
              <a:rPr lang="ko-KR" altLang="en-US" sz="1200" dirty="0" err="1"/>
              <a:t>Ilinski</a:t>
            </a:r>
            <a:endParaRPr lang="ko-KR" alt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6C089C-1BF6-47D1-AF27-7114BF117E67}"/>
              </a:ext>
            </a:extLst>
          </p:cNvPr>
          <p:cNvSpPr txBox="1"/>
          <p:nvPr/>
        </p:nvSpPr>
        <p:spPr>
          <a:xfrm>
            <a:off x="5673464" y="3121329"/>
            <a:ext cx="146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MCP-screen</a:t>
            </a:r>
          </a:p>
          <a:p>
            <a:r>
              <a:rPr lang="en-US" altLang="ko-KR" sz="1400" b="1" dirty="0"/>
              <a:t>(Optical readout)</a:t>
            </a:r>
            <a:endParaRPr lang="ko-KR" altLang="en-US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1B336B-69E4-4051-BB2F-26EC414F37D7}"/>
              </a:ext>
            </a:extLst>
          </p:cNvPr>
          <p:cNvSpPr txBox="1"/>
          <p:nvPr/>
        </p:nvSpPr>
        <p:spPr>
          <a:xfrm>
            <a:off x="5673464" y="4899396"/>
            <a:ext cx="1605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Wedge blades</a:t>
            </a:r>
          </a:p>
          <a:p>
            <a:r>
              <a:rPr lang="en-US" altLang="ko-KR" sz="1400" b="1" dirty="0"/>
              <a:t>(Electrical readout)</a:t>
            </a:r>
            <a:endParaRPr lang="ko-KR" altLang="en-US" sz="1400" b="1" dirty="0"/>
          </a:p>
        </p:txBody>
      </p:sp>
      <p:sp>
        <p:nvSpPr>
          <p:cNvPr id="14" name="사각형: 둥근 대각선 방향 모서리 31">
            <a:extLst>
              <a:ext uri="{FF2B5EF4-FFF2-40B4-BE49-F238E27FC236}">
                <a16:creationId xmlns:a16="http://schemas.microsoft.com/office/drawing/2014/main" id="{B8BEFA24-87D7-0BA6-BDF7-9BFFDF8FD55F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사각형: 둥근 대각선 방향 모서리 31">
            <a:extLst>
              <a:ext uri="{FF2B5EF4-FFF2-40B4-BE49-F238E27FC236}">
                <a16:creationId xmlns:a16="http://schemas.microsoft.com/office/drawing/2014/main" id="{D13AFC53-6E3C-00A4-DE01-6188F88103D4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353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4BA1E2-ACA8-4381-B6DB-2F84C8835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Photon Beam Diagnostics(3/3)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8643F7-F6A5-43AC-BE6B-B66F46170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19" y="988330"/>
            <a:ext cx="8502554" cy="40721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Photon beam contamination</a:t>
            </a:r>
          </a:p>
          <a:p>
            <a:pPr lvl="1"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At the ID beamline, undulator beam is contaminated with up/down-stream bending magnet radiation, correctors, and sextuple and quadrupole with offset trajectory.*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This contamination can cause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errors in the position measurement of blade-type PBPM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that signal the edge of the ID beam.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52F1786-2783-4C43-ABE7-C76801E95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335-19E9-44A9-98AD-A23ABF3BBAFD}" type="slidenum">
              <a:rPr lang="ko-KR" altLang="en-US" smtClean="0"/>
              <a:t>9</a:t>
            </a:fld>
            <a:endParaRPr lang="ko-KR" altLang="en-US"/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36BD429A-3132-4ABF-A079-9B008C166AED}"/>
              </a:ext>
            </a:extLst>
          </p:cNvPr>
          <p:cNvGrpSpPr/>
          <p:nvPr/>
        </p:nvGrpSpPr>
        <p:grpSpPr>
          <a:xfrm>
            <a:off x="-295364" y="4162759"/>
            <a:ext cx="8074010" cy="4945029"/>
            <a:chOff x="-299331" y="3814450"/>
            <a:chExt cx="8074010" cy="4945029"/>
          </a:xfrm>
        </p:grpSpPr>
        <p:cxnSp>
          <p:nvCxnSpPr>
            <p:cNvPr id="86" name="직선 화살표 연결선 85">
              <a:extLst>
                <a:ext uri="{FF2B5EF4-FFF2-40B4-BE49-F238E27FC236}">
                  <a16:creationId xmlns:a16="http://schemas.microsoft.com/office/drawing/2014/main" id="{3A411B75-0F18-406D-A720-2D229C093F88}"/>
                </a:ext>
              </a:extLst>
            </p:cNvPr>
            <p:cNvCxnSpPr>
              <a:cxnSpLocks/>
            </p:cNvCxnSpPr>
            <p:nvPr/>
          </p:nvCxnSpPr>
          <p:spPr>
            <a:xfrm>
              <a:off x="4695679" y="5174023"/>
              <a:ext cx="814928" cy="591126"/>
            </a:xfrm>
            <a:prstGeom prst="straightConnector1">
              <a:avLst/>
            </a:prstGeom>
            <a:ln>
              <a:solidFill>
                <a:srgbClr val="1D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화살표 연결선 90">
              <a:extLst>
                <a:ext uri="{FF2B5EF4-FFF2-40B4-BE49-F238E27FC236}">
                  <a16:creationId xmlns:a16="http://schemas.microsoft.com/office/drawing/2014/main" id="{80BCEB37-1439-4A2B-8B54-9B12C3040B7D}"/>
                </a:ext>
              </a:extLst>
            </p:cNvPr>
            <p:cNvCxnSpPr>
              <a:cxnSpLocks/>
            </p:cNvCxnSpPr>
            <p:nvPr/>
          </p:nvCxnSpPr>
          <p:spPr>
            <a:xfrm>
              <a:off x="4503251" y="5049853"/>
              <a:ext cx="1073549" cy="600097"/>
            </a:xfrm>
            <a:prstGeom prst="straightConnector1">
              <a:avLst/>
            </a:prstGeom>
            <a:ln>
              <a:solidFill>
                <a:srgbClr val="1D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화살표 연결선 93">
              <a:extLst>
                <a:ext uri="{FF2B5EF4-FFF2-40B4-BE49-F238E27FC236}">
                  <a16:creationId xmlns:a16="http://schemas.microsoft.com/office/drawing/2014/main" id="{CF300569-BA12-4465-BA6C-69AD58056771}"/>
                </a:ext>
              </a:extLst>
            </p:cNvPr>
            <p:cNvCxnSpPr>
              <a:cxnSpLocks/>
            </p:cNvCxnSpPr>
            <p:nvPr/>
          </p:nvCxnSpPr>
          <p:spPr>
            <a:xfrm>
              <a:off x="4373849" y="4975922"/>
              <a:ext cx="1288780" cy="488465"/>
            </a:xfrm>
            <a:prstGeom prst="straightConnector1">
              <a:avLst/>
            </a:prstGeom>
            <a:ln>
              <a:solidFill>
                <a:srgbClr val="1D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화살표 연결선 96">
              <a:extLst>
                <a:ext uri="{FF2B5EF4-FFF2-40B4-BE49-F238E27FC236}">
                  <a16:creationId xmlns:a16="http://schemas.microsoft.com/office/drawing/2014/main" id="{BC305DCC-DC51-437B-8884-C286C85785A9}"/>
                </a:ext>
              </a:extLst>
            </p:cNvPr>
            <p:cNvCxnSpPr>
              <a:cxnSpLocks/>
            </p:cNvCxnSpPr>
            <p:nvPr/>
          </p:nvCxnSpPr>
          <p:spPr>
            <a:xfrm>
              <a:off x="4155663" y="4869075"/>
              <a:ext cx="1593799" cy="441233"/>
            </a:xfrm>
            <a:prstGeom prst="straightConnector1">
              <a:avLst/>
            </a:prstGeom>
            <a:ln>
              <a:solidFill>
                <a:srgbClr val="1D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직선 화살표 연결선 101">
              <a:extLst>
                <a:ext uri="{FF2B5EF4-FFF2-40B4-BE49-F238E27FC236}">
                  <a16:creationId xmlns:a16="http://schemas.microsoft.com/office/drawing/2014/main" id="{36EF8C36-3207-4757-829B-E22D6F760E3E}"/>
                </a:ext>
              </a:extLst>
            </p:cNvPr>
            <p:cNvCxnSpPr>
              <a:cxnSpLocks/>
            </p:cNvCxnSpPr>
            <p:nvPr/>
          </p:nvCxnSpPr>
          <p:spPr>
            <a:xfrm>
              <a:off x="4055625" y="4860468"/>
              <a:ext cx="1773639" cy="244809"/>
            </a:xfrm>
            <a:prstGeom prst="straightConnector1">
              <a:avLst/>
            </a:prstGeom>
            <a:ln>
              <a:solidFill>
                <a:srgbClr val="1D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A053421B-F840-401D-92B8-996AF9826435}"/>
                </a:ext>
              </a:extLst>
            </p:cNvPr>
            <p:cNvSpPr/>
            <p:nvPr/>
          </p:nvSpPr>
          <p:spPr>
            <a:xfrm>
              <a:off x="3727450" y="4775200"/>
              <a:ext cx="2197100" cy="1016000"/>
            </a:xfrm>
            <a:custGeom>
              <a:avLst/>
              <a:gdLst>
                <a:gd name="connsiteX0" fmla="*/ 0 w 2197100"/>
                <a:gd name="connsiteY0" fmla="*/ 0 h 1016000"/>
                <a:gd name="connsiteX1" fmla="*/ 2197100 w 2197100"/>
                <a:gd name="connsiteY1" fmla="*/ 152400 h 1016000"/>
                <a:gd name="connsiteX2" fmla="*/ 1771650 w 2197100"/>
                <a:gd name="connsiteY2" fmla="*/ 1016000 h 1016000"/>
                <a:gd name="connsiteX3" fmla="*/ 819150 w 2197100"/>
                <a:gd name="connsiteY3" fmla="*/ 285750 h 1016000"/>
                <a:gd name="connsiteX4" fmla="*/ 419100 w 2197100"/>
                <a:gd name="connsiteY4" fmla="*/ 101600 h 1016000"/>
                <a:gd name="connsiteX5" fmla="*/ 0 w 2197100"/>
                <a:gd name="connsiteY5" fmla="*/ 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100" h="1016000">
                  <a:moveTo>
                    <a:pt x="0" y="0"/>
                  </a:moveTo>
                  <a:lnTo>
                    <a:pt x="2197100" y="152400"/>
                  </a:lnTo>
                  <a:lnTo>
                    <a:pt x="1771650" y="1016000"/>
                  </a:lnTo>
                  <a:lnTo>
                    <a:pt x="819150" y="285750"/>
                  </a:lnTo>
                  <a:lnTo>
                    <a:pt x="419100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3" name="직선 화살표 연결선 82">
              <a:extLst>
                <a:ext uri="{FF2B5EF4-FFF2-40B4-BE49-F238E27FC236}">
                  <a16:creationId xmlns:a16="http://schemas.microsoft.com/office/drawing/2014/main" id="{55B3FE03-A867-4F9C-8381-EEC1163D99B0}"/>
                </a:ext>
              </a:extLst>
            </p:cNvPr>
            <p:cNvCxnSpPr>
              <a:cxnSpLocks/>
            </p:cNvCxnSpPr>
            <p:nvPr/>
          </p:nvCxnSpPr>
          <p:spPr>
            <a:xfrm>
              <a:off x="3731724" y="4804534"/>
              <a:ext cx="2570111" cy="125798"/>
            </a:xfrm>
            <a:prstGeom prst="straightConnector1">
              <a:avLst/>
            </a:prstGeom>
            <a:ln w="38100">
              <a:solidFill>
                <a:srgbClr val="1D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38F5F5BD-369B-4E15-8FBE-B9F8B701C4B5}"/>
                </a:ext>
              </a:extLst>
            </p:cNvPr>
            <p:cNvGrpSpPr/>
            <p:nvPr/>
          </p:nvGrpSpPr>
          <p:grpSpPr>
            <a:xfrm>
              <a:off x="-299331" y="3814450"/>
              <a:ext cx="8074010" cy="4945029"/>
              <a:chOff x="0" y="4576982"/>
              <a:chExt cx="7276669" cy="4456687"/>
            </a:xfrm>
          </p:grpSpPr>
          <p:grpSp>
            <p:nvGrpSpPr>
              <p:cNvPr id="116" name="그룹 115">
                <a:extLst>
                  <a:ext uri="{FF2B5EF4-FFF2-40B4-BE49-F238E27FC236}">
                    <a16:creationId xmlns:a16="http://schemas.microsoft.com/office/drawing/2014/main" id="{06A9DCF1-4548-4F81-88EE-4C889C18A2AB}"/>
                  </a:ext>
                </a:extLst>
              </p:cNvPr>
              <p:cNvGrpSpPr/>
              <p:nvPr/>
            </p:nvGrpSpPr>
            <p:grpSpPr>
              <a:xfrm>
                <a:off x="0" y="4674514"/>
                <a:ext cx="6014903" cy="4359155"/>
                <a:chOff x="303743" y="215410"/>
                <a:chExt cx="10149494" cy="7355599"/>
              </a:xfrm>
            </p:grpSpPr>
            <p:sp>
              <p:nvSpPr>
                <p:cNvPr id="117" name="화살표: 오른쪽 116">
                  <a:extLst>
                    <a:ext uri="{FF2B5EF4-FFF2-40B4-BE49-F238E27FC236}">
                      <a16:creationId xmlns:a16="http://schemas.microsoft.com/office/drawing/2014/main" id="{8A2EE8A1-439B-4370-85DD-EDEDD27078C3}"/>
                    </a:ext>
                  </a:extLst>
                </p:cNvPr>
                <p:cNvSpPr/>
                <p:nvPr/>
              </p:nvSpPr>
              <p:spPr>
                <a:xfrm>
                  <a:off x="5216044" y="1392812"/>
                  <a:ext cx="5237193" cy="235505"/>
                </a:xfrm>
                <a:prstGeom prst="rightArrow">
                  <a:avLst/>
                </a:prstGeom>
                <a:solidFill>
                  <a:srgbClr val="FFFF00"/>
                </a:solidFill>
                <a:ln>
                  <a:noFill/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18" name="직선 화살표 연결선 117">
                  <a:extLst>
                    <a:ext uri="{FF2B5EF4-FFF2-40B4-BE49-F238E27FC236}">
                      <a16:creationId xmlns:a16="http://schemas.microsoft.com/office/drawing/2014/main" id="{2C38D1D6-B9E1-462D-ADF1-55E01DE91B22}"/>
                    </a:ext>
                  </a:extLst>
                </p:cNvPr>
                <p:cNvCxnSpPr>
                  <a:cxnSpLocks/>
                  <a:stCxn id="119" idx="2"/>
                </p:cNvCxnSpPr>
                <p:nvPr/>
              </p:nvCxnSpPr>
              <p:spPr>
                <a:xfrm flipV="1">
                  <a:off x="3411772" y="1261743"/>
                  <a:ext cx="6948779" cy="272512"/>
                </a:xfrm>
                <a:prstGeom prst="straightConnector1">
                  <a:avLst/>
                </a:prstGeom>
                <a:ln w="38100">
                  <a:solidFill>
                    <a:srgbClr val="1D0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원호 118">
                  <a:extLst>
                    <a:ext uri="{FF2B5EF4-FFF2-40B4-BE49-F238E27FC236}">
                      <a16:creationId xmlns:a16="http://schemas.microsoft.com/office/drawing/2014/main" id="{DB64A7B4-1888-472F-A063-AD3F1DC5CAAF}"/>
                    </a:ext>
                  </a:extLst>
                </p:cNvPr>
                <p:cNvSpPr/>
                <p:nvPr/>
              </p:nvSpPr>
              <p:spPr>
                <a:xfrm rot="17437171">
                  <a:off x="693140" y="1530236"/>
                  <a:ext cx="5740893" cy="5740894"/>
                </a:xfrm>
                <a:prstGeom prst="arc">
                  <a:avLst>
                    <a:gd name="adj1" fmla="val 17827826"/>
                    <a:gd name="adj2" fmla="val 20180925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21" name="직선 화살표 연결선 120">
                  <a:extLst>
                    <a:ext uri="{FF2B5EF4-FFF2-40B4-BE49-F238E27FC236}">
                      <a16:creationId xmlns:a16="http://schemas.microsoft.com/office/drawing/2014/main" id="{8A98138E-F52A-4396-A5E4-7E976AEAC9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6126" y="2250868"/>
                  <a:ext cx="528198" cy="44561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직선 화살표 연결선 121">
                  <a:extLst>
                    <a:ext uri="{FF2B5EF4-FFF2-40B4-BE49-F238E27FC236}">
                      <a16:creationId xmlns:a16="http://schemas.microsoft.com/office/drawing/2014/main" id="{46BFCF06-8584-4B38-98F2-3E9AF97496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03744" y="1507154"/>
                  <a:ext cx="3040882" cy="2014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직선 화살표 연결선 122">
                  <a:extLst>
                    <a:ext uri="{FF2B5EF4-FFF2-40B4-BE49-F238E27FC236}">
                      <a16:creationId xmlns:a16="http://schemas.microsoft.com/office/drawing/2014/main" id="{78E6E8BF-8B22-4105-81B0-C1449CF668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7085" y="2335443"/>
                  <a:ext cx="1198123" cy="98513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직선 화살표 연결선 123">
                  <a:extLst>
                    <a:ext uri="{FF2B5EF4-FFF2-40B4-BE49-F238E27FC236}">
                      <a16:creationId xmlns:a16="http://schemas.microsoft.com/office/drawing/2014/main" id="{BEBC83F9-6144-4383-9C0E-A9B831B7C7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97240" y="228600"/>
                  <a:ext cx="2615536" cy="1984160"/>
                </a:xfrm>
                <a:prstGeom prst="straightConnector1">
                  <a:avLst/>
                </a:prstGeom>
                <a:ln>
                  <a:solidFill>
                    <a:srgbClr val="1D0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직선 화살표 연결선 124">
                  <a:extLst>
                    <a:ext uri="{FF2B5EF4-FFF2-40B4-BE49-F238E27FC236}">
                      <a16:creationId xmlns:a16="http://schemas.microsoft.com/office/drawing/2014/main" id="{D9C64570-68CC-45C6-8639-CEB6D57D6A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16014" y="215410"/>
                  <a:ext cx="3798063" cy="1589330"/>
                </a:xfrm>
                <a:prstGeom prst="straightConnector1">
                  <a:avLst/>
                </a:prstGeom>
                <a:ln>
                  <a:solidFill>
                    <a:srgbClr val="1D0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직선 화살표 연결선 125">
                  <a:extLst>
                    <a:ext uri="{FF2B5EF4-FFF2-40B4-BE49-F238E27FC236}">
                      <a16:creationId xmlns:a16="http://schemas.microsoft.com/office/drawing/2014/main" id="{D72DEA1D-AA0F-4A9B-AEA5-A38313CE7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05943" y="750599"/>
                  <a:ext cx="3223379" cy="977450"/>
                </a:xfrm>
                <a:prstGeom prst="straightConnector1">
                  <a:avLst/>
                </a:prstGeom>
                <a:ln>
                  <a:solidFill>
                    <a:srgbClr val="1D0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직선 화살표 연결선 126">
                  <a:extLst>
                    <a:ext uri="{FF2B5EF4-FFF2-40B4-BE49-F238E27FC236}">
                      <a16:creationId xmlns:a16="http://schemas.microsoft.com/office/drawing/2014/main" id="{6E9E8892-8C42-48E1-98F7-CC8C1FACBC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84202" y="945862"/>
                  <a:ext cx="3436142" cy="659252"/>
                </a:xfrm>
                <a:prstGeom prst="straightConnector1">
                  <a:avLst/>
                </a:prstGeom>
                <a:ln>
                  <a:solidFill>
                    <a:srgbClr val="1D0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직선 화살표 연결선 127">
                  <a:extLst>
                    <a:ext uri="{FF2B5EF4-FFF2-40B4-BE49-F238E27FC236}">
                      <a16:creationId xmlns:a16="http://schemas.microsoft.com/office/drawing/2014/main" id="{F43F6E3B-D87E-405D-B49F-FA6C237529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0414" y="1175839"/>
                  <a:ext cx="3798063" cy="384089"/>
                </a:xfrm>
                <a:prstGeom prst="straightConnector1">
                  <a:avLst/>
                </a:prstGeom>
                <a:ln>
                  <a:solidFill>
                    <a:srgbClr val="1D0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직선 화살표 연결선 128">
                  <a:extLst>
                    <a:ext uri="{FF2B5EF4-FFF2-40B4-BE49-F238E27FC236}">
                      <a16:creationId xmlns:a16="http://schemas.microsoft.com/office/drawing/2014/main" id="{33DCECC2-BBDA-4662-9785-CD81699B4E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79892" y="429840"/>
                  <a:ext cx="2434665" cy="1425702"/>
                </a:xfrm>
                <a:prstGeom prst="straightConnector1">
                  <a:avLst/>
                </a:prstGeom>
                <a:ln>
                  <a:solidFill>
                    <a:srgbClr val="1D0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자유형: 도형 129">
                  <a:extLst>
                    <a:ext uri="{FF2B5EF4-FFF2-40B4-BE49-F238E27FC236}">
                      <a16:creationId xmlns:a16="http://schemas.microsoft.com/office/drawing/2014/main" id="{22FFD0F4-27F1-4A03-9425-B58CFD57D596}"/>
                    </a:ext>
                  </a:extLst>
                </p:cNvPr>
                <p:cNvSpPr/>
                <p:nvPr/>
              </p:nvSpPr>
              <p:spPr>
                <a:xfrm>
                  <a:off x="1674736" y="267350"/>
                  <a:ext cx="6087979" cy="1967162"/>
                </a:xfrm>
                <a:custGeom>
                  <a:avLst/>
                  <a:gdLst>
                    <a:gd name="connsiteX0" fmla="*/ 0 w 6087979"/>
                    <a:gd name="connsiteY0" fmla="*/ 1967163 h 1967163"/>
                    <a:gd name="connsiteX1" fmla="*/ 2616869 w 6087979"/>
                    <a:gd name="connsiteY1" fmla="*/ 0 h 1967163"/>
                    <a:gd name="connsiteX2" fmla="*/ 6087979 w 6087979"/>
                    <a:gd name="connsiteY2" fmla="*/ 1136984 h 1967163"/>
                    <a:gd name="connsiteX3" fmla="*/ 1750595 w 6087979"/>
                    <a:gd name="connsiteY3" fmla="*/ 1269332 h 1967163"/>
                    <a:gd name="connsiteX4" fmla="*/ 1317458 w 6087979"/>
                    <a:gd name="connsiteY4" fmla="*/ 1323474 h 1967163"/>
                    <a:gd name="connsiteX5" fmla="*/ 986590 w 6087979"/>
                    <a:gd name="connsiteY5" fmla="*/ 1413710 h 1967163"/>
                    <a:gd name="connsiteX6" fmla="*/ 619627 w 6087979"/>
                    <a:gd name="connsiteY6" fmla="*/ 1552074 h 1967163"/>
                    <a:gd name="connsiteX7" fmla="*/ 0 w 6087979"/>
                    <a:gd name="connsiteY7" fmla="*/ 1967163 h 196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87979" h="1967163">
                      <a:moveTo>
                        <a:pt x="0" y="1967163"/>
                      </a:moveTo>
                      <a:lnTo>
                        <a:pt x="2616869" y="0"/>
                      </a:lnTo>
                      <a:lnTo>
                        <a:pt x="6087979" y="1136984"/>
                      </a:lnTo>
                      <a:lnTo>
                        <a:pt x="1750595" y="1269332"/>
                      </a:lnTo>
                      <a:lnTo>
                        <a:pt x="1317458" y="1323474"/>
                      </a:lnTo>
                      <a:lnTo>
                        <a:pt x="986590" y="1413710"/>
                      </a:lnTo>
                      <a:lnTo>
                        <a:pt x="619627" y="1552074"/>
                      </a:lnTo>
                      <a:lnTo>
                        <a:pt x="0" y="1967163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alpha val="50196"/>
                  </a:schemeClr>
                </a:solid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grpSp>
              <p:nvGrpSpPr>
                <p:cNvPr id="131" name="그룹 130">
                  <a:extLst>
                    <a:ext uri="{FF2B5EF4-FFF2-40B4-BE49-F238E27FC236}">
                      <a16:creationId xmlns:a16="http://schemas.microsoft.com/office/drawing/2014/main" id="{695A85E5-7EAA-477F-B929-00FDEEF03331}"/>
                    </a:ext>
                  </a:extLst>
                </p:cNvPr>
                <p:cNvGrpSpPr/>
                <p:nvPr/>
              </p:nvGrpSpPr>
              <p:grpSpPr>
                <a:xfrm>
                  <a:off x="3976274" y="1160294"/>
                  <a:ext cx="1339211" cy="733107"/>
                  <a:chOff x="3202007" y="2009115"/>
                  <a:chExt cx="812800" cy="444941"/>
                </a:xfrm>
              </p:grpSpPr>
              <p:sp>
                <p:nvSpPr>
                  <p:cNvPr id="145" name="직사각형 144">
                    <a:extLst>
                      <a:ext uri="{FF2B5EF4-FFF2-40B4-BE49-F238E27FC236}">
                        <a16:creationId xmlns:a16="http://schemas.microsoft.com/office/drawing/2014/main" id="{CC1DAD71-9281-4851-A879-6EC9BC83F498}"/>
                      </a:ext>
                    </a:extLst>
                  </p:cNvPr>
                  <p:cNvSpPr/>
                  <p:nvPr/>
                </p:nvSpPr>
                <p:spPr>
                  <a:xfrm>
                    <a:off x="3202007" y="2009651"/>
                    <a:ext cx="101600" cy="44440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146" name="직사각형 145">
                    <a:extLst>
                      <a:ext uri="{FF2B5EF4-FFF2-40B4-BE49-F238E27FC236}">
                        <a16:creationId xmlns:a16="http://schemas.microsoft.com/office/drawing/2014/main" id="{D3DB17DC-2CC1-4E56-BBA1-5BE13BD58627}"/>
                      </a:ext>
                    </a:extLst>
                  </p:cNvPr>
                  <p:cNvSpPr/>
                  <p:nvPr/>
                </p:nvSpPr>
                <p:spPr>
                  <a:xfrm>
                    <a:off x="3303607" y="2009651"/>
                    <a:ext cx="101600" cy="44440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7" name="직사각형 146">
                    <a:extLst>
                      <a:ext uri="{FF2B5EF4-FFF2-40B4-BE49-F238E27FC236}">
                        <a16:creationId xmlns:a16="http://schemas.microsoft.com/office/drawing/2014/main" id="{9C3163A5-E8B0-4EF6-903E-2E3F68612610}"/>
                      </a:ext>
                    </a:extLst>
                  </p:cNvPr>
                  <p:cNvSpPr/>
                  <p:nvPr/>
                </p:nvSpPr>
                <p:spPr>
                  <a:xfrm>
                    <a:off x="3405207" y="2009651"/>
                    <a:ext cx="101600" cy="44440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148" name="직사각형 147">
                    <a:extLst>
                      <a:ext uri="{FF2B5EF4-FFF2-40B4-BE49-F238E27FC236}">
                        <a16:creationId xmlns:a16="http://schemas.microsoft.com/office/drawing/2014/main" id="{A0A7CA68-7E35-45DF-8D9F-AFD20E337174}"/>
                      </a:ext>
                    </a:extLst>
                  </p:cNvPr>
                  <p:cNvSpPr/>
                  <p:nvPr/>
                </p:nvSpPr>
                <p:spPr>
                  <a:xfrm>
                    <a:off x="3506807" y="2009651"/>
                    <a:ext cx="101600" cy="44440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9" name="직사각형 148">
                    <a:extLst>
                      <a:ext uri="{FF2B5EF4-FFF2-40B4-BE49-F238E27FC236}">
                        <a16:creationId xmlns:a16="http://schemas.microsoft.com/office/drawing/2014/main" id="{4D1E6D26-08AB-44B7-B904-4600BCA4A0D9}"/>
                      </a:ext>
                    </a:extLst>
                  </p:cNvPr>
                  <p:cNvSpPr/>
                  <p:nvPr/>
                </p:nvSpPr>
                <p:spPr>
                  <a:xfrm>
                    <a:off x="3608407" y="2009115"/>
                    <a:ext cx="101600" cy="44440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150" name="직사각형 149">
                    <a:extLst>
                      <a:ext uri="{FF2B5EF4-FFF2-40B4-BE49-F238E27FC236}">
                        <a16:creationId xmlns:a16="http://schemas.microsoft.com/office/drawing/2014/main" id="{B3B5720B-66D6-4B22-9301-75D6F2D118AD}"/>
                      </a:ext>
                    </a:extLst>
                  </p:cNvPr>
                  <p:cNvSpPr/>
                  <p:nvPr/>
                </p:nvSpPr>
                <p:spPr>
                  <a:xfrm>
                    <a:off x="3710007" y="2009115"/>
                    <a:ext cx="101600" cy="44440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1" name="직사각형 150">
                    <a:extLst>
                      <a:ext uri="{FF2B5EF4-FFF2-40B4-BE49-F238E27FC236}">
                        <a16:creationId xmlns:a16="http://schemas.microsoft.com/office/drawing/2014/main" id="{7D382B0D-F92A-4FD8-A6FE-944901B39342}"/>
                      </a:ext>
                    </a:extLst>
                  </p:cNvPr>
                  <p:cNvSpPr/>
                  <p:nvPr/>
                </p:nvSpPr>
                <p:spPr>
                  <a:xfrm>
                    <a:off x="3811607" y="2009115"/>
                    <a:ext cx="101600" cy="44440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152" name="직사각형 151">
                    <a:extLst>
                      <a:ext uri="{FF2B5EF4-FFF2-40B4-BE49-F238E27FC236}">
                        <a16:creationId xmlns:a16="http://schemas.microsoft.com/office/drawing/2014/main" id="{301215FA-8B74-40BB-B06B-64E7CC50EE8B}"/>
                      </a:ext>
                    </a:extLst>
                  </p:cNvPr>
                  <p:cNvSpPr/>
                  <p:nvPr/>
                </p:nvSpPr>
                <p:spPr>
                  <a:xfrm>
                    <a:off x="3913207" y="2009115"/>
                    <a:ext cx="101600" cy="44440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cxnSp>
              <p:nvCxnSpPr>
                <p:cNvPr id="132" name="연결선: 구부러짐 131">
                  <a:extLst>
                    <a:ext uri="{FF2B5EF4-FFF2-40B4-BE49-F238E27FC236}">
                      <a16:creationId xmlns:a16="http://schemas.microsoft.com/office/drawing/2014/main" id="{D078D5A9-1B2A-465C-B986-2B1B3A04CC36}"/>
                    </a:ext>
                  </a:extLst>
                </p:cNvPr>
                <p:cNvCxnSpPr/>
                <p:nvPr/>
              </p:nvCxnSpPr>
              <p:spPr>
                <a:xfrm>
                  <a:off x="4227488" y="1365326"/>
                  <a:ext cx="167910" cy="257709"/>
                </a:xfrm>
                <a:prstGeom prst="curved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연결선: 구부러짐 132">
                  <a:extLst>
                    <a:ext uri="{FF2B5EF4-FFF2-40B4-BE49-F238E27FC236}">
                      <a16:creationId xmlns:a16="http://schemas.microsoft.com/office/drawing/2014/main" id="{4687276A-3D0F-4383-B91F-16386622E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389421" y="1365326"/>
                  <a:ext cx="172056" cy="257709"/>
                </a:xfrm>
                <a:prstGeom prst="curved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연결선: 구부러짐 133">
                  <a:extLst>
                    <a:ext uri="{FF2B5EF4-FFF2-40B4-BE49-F238E27FC236}">
                      <a16:creationId xmlns:a16="http://schemas.microsoft.com/office/drawing/2014/main" id="{C11293E5-83FB-4E95-953A-0151A7575BCC}"/>
                    </a:ext>
                  </a:extLst>
                </p:cNvPr>
                <p:cNvCxnSpPr/>
                <p:nvPr/>
              </p:nvCxnSpPr>
              <p:spPr>
                <a:xfrm>
                  <a:off x="4557333" y="1365326"/>
                  <a:ext cx="167910" cy="257709"/>
                </a:xfrm>
                <a:prstGeom prst="curved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연결선: 구부러짐 134">
                  <a:extLst>
                    <a:ext uri="{FF2B5EF4-FFF2-40B4-BE49-F238E27FC236}">
                      <a16:creationId xmlns:a16="http://schemas.microsoft.com/office/drawing/2014/main" id="{8D1B3C97-6D4F-487E-A617-00E50E0E37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725247" y="1365326"/>
                  <a:ext cx="172056" cy="257709"/>
                </a:xfrm>
                <a:prstGeom prst="curved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연결선: 구부러짐 135">
                  <a:extLst>
                    <a:ext uri="{FF2B5EF4-FFF2-40B4-BE49-F238E27FC236}">
                      <a16:creationId xmlns:a16="http://schemas.microsoft.com/office/drawing/2014/main" id="{D2ACB5F2-A1A9-476C-837F-FE119EC03A15}"/>
                    </a:ext>
                  </a:extLst>
                </p:cNvPr>
                <p:cNvCxnSpPr/>
                <p:nvPr/>
              </p:nvCxnSpPr>
              <p:spPr>
                <a:xfrm>
                  <a:off x="4889017" y="1365326"/>
                  <a:ext cx="167910" cy="257709"/>
                </a:xfrm>
                <a:prstGeom prst="curved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연결선: 구부러짐 136">
                  <a:extLst>
                    <a:ext uri="{FF2B5EF4-FFF2-40B4-BE49-F238E27FC236}">
                      <a16:creationId xmlns:a16="http://schemas.microsoft.com/office/drawing/2014/main" id="{29C78C40-1A1E-4048-8645-4B55DCDB9A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962071" y="1365326"/>
                  <a:ext cx="278537" cy="161967"/>
                </a:xfrm>
                <a:prstGeom prst="curvedConnector3">
                  <a:avLst>
                    <a:gd name="adj1" fmla="val 34916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연결선: 구부러짐 137">
                  <a:extLst>
                    <a:ext uri="{FF2B5EF4-FFF2-40B4-BE49-F238E27FC236}">
                      <a16:creationId xmlns:a16="http://schemas.microsoft.com/office/drawing/2014/main" id="{957B0D25-D541-4630-AAD9-632C19A595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57073" y="1525076"/>
                  <a:ext cx="251268" cy="97959"/>
                </a:xfrm>
                <a:prstGeom prst="curvedConnector3">
                  <a:avLst>
                    <a:gd name="adj1" fmla="val 36732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자유형: 도형 138">
                  <a:extLst>
                    <a:ext uri="{FF2B5EF4-FFF2-40B4-BE49-F238E27FC236}">
                      <a16:creationId xmlns:a16="http://schemas.microsoft.com/office/drawing/2014/main" id="{8FF613C4-922B-45B0-A788-6C794B7FF086}"/>
                    </a:ext>
                  </a:extLst>
                </p:cNvPr>
                <p:cNvSpPr/>
                <p:nvPr/>
              </p:nvSpPr>
              <p:spPr>
                <a:xfrm>
                  <a:off x="1344187" y="993148"/>
                  <a:ext cx="2095500" cy="1685925"/>
                </a:xfrm>
                <a:custGeom>
                  <a:avLst/>
                  <a:gdLst>
                    <a:gd name="connsiteX0" fmla="*/ 0 w 2095500"/>
                    <a:gd name="connsiteY0" fmla="*/ 866775 h 1685925"/>
                    <a:gd name="connsiteX1" fmla="*/ 495300 w 2095500"/>
                    <a:gd name="connsiteY1" fmla="*/ 485775 h 1685925"/>
                    <a:gd name="connsiteX2" fmla="*/ 1162050 w 2095500"/>
                    <a:gd name="connsiteY2" fmla="*/ 161925 h 1685925"/>
                    <a:gd name="connsiteX3" fmla="*/ 1685925 w 2095500"/>
                    <a:gd name="connsiteY3" fmla="*/ 28575 h 1685925"/>
                    <a:gd name="connsiteX4" fmla="*/ 2028825 w 2095500"/>
                    <a:gd name="connsiteY4" fmla="*/ 0 h 1685925"/>
                    <a:gd name="connsiteX5" fmla="*/ 2095500 w 2095500"/>
                    <a:gd name="connsiteY5" fmla="*/ 1104900 h 1685925"/>
                    <a:gd name="connsiteX6" fmla="*/ 1800225 w 2095500"/>
                    <a:gd name="connsiteY6" fmla="*/ 1123950 h 1685925"/>
                    <a:gd name="connsiteX7" fmla="*/ 1447800 w 2095500"/>
                    <a:gd name="connsiteY7" fmla="*/ 1238250 h 1685925"/>
                    <a:gd name="connsiteX8" fmla="*/ 1047750 w 2095500"/>
                    <a:gd name="connsiteY8" fmla="*/ 1419225 h 1685925"/>
                    <a:gd name="connsiteX9" fmla="*/ 676275 w 2095500"/>
                    <a:gd name="connsiteY9" fmla="*/ 1685925 h 1685925"/>
                    <a:gd name="connsiteX10" fmla="*/ 0 w 2095500"/>
                    <a:gd name="connsiteY10" fmla="*/ 866775 h 1685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95500" h="1685925">
                      <a:moveTo>
                        <a:pt x="0" y="866775"/>
                      </a:moveTo>
                      <a:lnTo>
                        <a:pt x="495300" y="485775"/>
                      </a:lnTo>
                      <a:lnTo>
                        <a:pt x="1162050" y="161925"/>
                      </a:lnTo>
                      <a:lnTo>
                        <a:pt x="1685925" y="28575"/>
                      </a:lnTo>
                      <a:lnTo>
                        <a:pt x="2028825" y="0"/>
                      </a:lnTo>
                      <a:lnTo>
                        <a:pt x="2095500" y="1104900"/>
                      </a:lnTo>
                      <a:lnTo>
                        <a:pt x="1800225" y="1123950"/>
                      </a:lnTo>
                      <a:lnTo>
                        <a:pt x="1447800" y="1238250"/>
                      </a:lnTo>
                      <a:lnTo>
                        <a:pt x="1047750" y="1419225"/>
                      </a:lnTo>
                      <a:lnTo>
                        <a:pt x="676275" y="1685925"/>
                      </a:lnTo>
                      <a:lnTo>
                        <a:pt x="0" y="866775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140" name="그룹 139">
                  <a:extLst>
                    <a:ext uri="{FF2B5EF4-FFF2-40B4-BE49-F238E27FC236}">
                      <a16:creationId xmlns:a16="http://schemas.microsoft.com/office/drawing/2014/main" id="{2F22FB86-CDCB-46B4-85FA-A85CDA96D706}"/>
                    </a:ext>
                  </a:extLst>
                </p:cNvPr>
                <p:cNvGrpSpPr/>
                <p:nvPr/>
              </p:nvGrpSpPr>
              <p:grpSpPr>
                <a:xfrm>
                  <a:off x="303743" y="977303"/>
                  <a:ext cx="6519689" cy="6593706"/>
                  <a:chOff x="973057" y="1898053"/>
                  <a:chExt cx="3956960" cy="4001883"/>
                </a:xfrm>
              </p:grpSpPr>
              <p:sp>
                <p:nvSpPr>
                  <p:cNvPr id="141" name="원호 140">
                    <a:extLst>
                      <a:ext uri="{FF2B5EF4-FFF2-40B4-BE49-F238E27FC236}">
                        <a16:creationId xmlns:a16="http://schemas.microsoft.com/office/drawing/2014/main" id="{15584F4B-18BE-4155-859A-03F89C55D7F1}"/>
                      </a:ext>
                    </a:extLst>
                  </p:cNvPr>
                  <p:cNvSpPr/>
                  <p:nvPr/>
                </p:nvSpPr>
                <p:spPr>
                  <a:xfrm rot="17437171">
                    <a:off x="1553226" y="2578722"/>
                    <a:ext cx="2796622" cy="2794130"/>
                  </a:xfrm>
                  <a:prstGeom prst="arc">
                    <a:avLst>
                      <a:gd name="adj1" fmla="val 17827826"/>
                      <a:gd name="adj2" fmla="val 20180925"/>
                    </a:avLst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2" name="원호 141">
                    <a:extLst>
                      <a:ext uri="{FF2B5EF4-FFF2-40B4-BE49-F238E27FC236}">
                        <a16:creationId xmlns:a16="http://schemas.microsoft.com/office/drawing/2014/main" id="{CAFF3BAD-6C28-4707-925B-FAA560771A2B}"/>
                      </a:ext>
                    </a:extLst>
                  </p:cNvPr>
                  <p:cNvSpPr/>
                  <p:nvPr/>
                </p:nvSpPr>
                <p:spPr>
                  <a:xfrm rot="17437171">
                    <a:off x="950595" y="1920515"/>
                    <a:ext cx="4001883" cy="3956960"/>
                  </a:xfrm>
                  <a:prstGeom prst="arc">
                    <a:avLst>
                      <a:gd name="adj1" fmla="val 17827826"/>
                      <a:gd name="adj2" fmla="val 20180925"/>
                    </a:avLst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cxnSp>
                <p:nvCxnSpPr>
                  <p:cNvPr id="143" name="직선 연결선 142">
                    <a:extLst>
                      <a:ext uri="{FF2B5EF4-FFF2-40B4-BE49-F238E27FC236}">
                        <a16:creationId xmlns:a16="http://schemas.microsoft.com/office/drawing/2014/main" id="{795B3CFB-B78F-4A13-A6AA-2E33FD39DC8B}"/>
                      </a:ext>
                    </a:extLst>
                  </p:cNvPr>
                  <p:cNvCxnSpPr>
                    <a:cxnSpLocks/>
                    <a:stCxn id="141" idx="0"/>
                    <a:endCxn id="142" idx="0"/>
                  </p:cNvCxnSpPr>
                  <p:nvPr/>
                </p:nvCxnSpPr>
                <p:spPr>
                  <a:xfrm flipH="1" flipV="1">
                    <a:off x="1618172" y="2431078"/>
                    <a:ext cx="393850" cy="51038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직선 연결선 143">
                    <a:extLst>
                      <a:ext uri="{FF2B5EF4-FFF2-40B4-BE49-F238E27FC236}">
                        <a16:creationId xmlns:a16="http://schemas.microsoft.com/office/drawing/2014/main" id="{278C6943-4218-4B39-ADE4-5693B61BA34F}"/>
                      </a:ext>
                    </a:extLst>
                  </p:cNvPr>
                  <p:cNvCxnSpPr>
                    <a:cxnSpLocks/>
                    <a:stCxn id="141" idx="2"/>
                    <a:endCxn id="142" idx="2"/>
                  </p:cNvCxnSpPr>
                  <p:nvPr/>
                </p:nvCxnSpPr>
                <p:spPr>
                  <a:xfrm flipH="1" flipV="1">
                    <a:off x="2845902" y="1904515"/>
                    <a:ext cx="31690" cy="67511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BE7E5D-393E-4646-B0E2-C5875C29E6B9}"/>
                  </a:ext>
                </a:extLst>
              </p:cNvPr>
              <p:cNvSpPr txBox="1"/>
              <p:nvPr/>
            </p:nvSpPr>
            <p:spPr>
              <a:xfrm>
                <a:off x="552809" y="4661623"/>
                <a:ext cx="758756" cy="471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Bending</a:t>
                </a:r>
              </a:p>
              <a:p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Magnet</a:t>
                </a:r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B01927D3-2E69-4C8D-8810-96185199C6E0}"/>
                  </a:ext>
                </a:extLst>
              </p:cNvPr>
              <p:cNvSpPr txBox="1"/>
              <p:nvPr/>
            </p:nvSpPr>
            <p:spPr>
              <a:xfrm>
                <a:off x="2171985" y="5704895"/>
                <a:ext cx="784761" cy="471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Insertion</a:t>
                </a:r>
                <a:b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Device</a:t>
                </a:r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452871A4-2F7A-435E-BB87-542501A76506}"/>
                  </a:ext>
                </a:extLst>
              </p:cNvPr>
              <p:cNvSpPr txBox="1"/>
              <p:nvPr/>
            </p:nvSpPr>
            <p:spPr>
              <a:xfrm>
                <a:off x="6230417" y="5285413"/>
                <a:ext cx="1046252" cy="277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ID Beamline</a:t>
                </a:r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79739919-33B9-47BF-8E7B-D2CB942E88B2}"/>
                  </a:ext>
                </a:extLst>
              </p:cNvPr>
              <p:cNvSpPr txBox="1"/>
              <p:nvPr/>
            </p:nvSpPr>
            <p:spPr>
              <a:xfrm>
                <a:off x="3450820" y="4576982"/>
                <a:ext cx="1127155" cy="277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BM</a:t>
                </a:r>
                <a:r>
                  <a:rPr lang="ko-KR" alt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Beamline</a:t>
                </a:r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DA55018E-B79B-4262-8903-4B2509A0FDD8}"/>
                </a:ext>
              </a:extLst>
            </p:cNvPr>
            <p:cNvGrpSpPr/>
            <p:nvPr/>
          </p:nvGrpSpPr>
          <p:grpSpPr>
            <a:xfrm rot="2889211">
              <a:off x="1424276" y="4423667"/>
              <a:ext cx="4287142" cy="4335813"/>
              <a:chOff x="-146931" y="4576067"/>
              <a:chExt cx="4287142" cy="4335813"/>
            </a:xfrm>
          </p:grpSpPr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id="{93BFA545-C0B7-4F64-8771-51F7DFCC2AB5}"/>
                  </a:ext>
                </a:extLst>
              </p:cNvPr>
              <p:cNvSpPr/>
              <p:nvPr/>
            </p:nvSpPr>
            <p:spPr>
              <a:xfrm>
                <a:off x="537232" y="4586486"/>
                <a:ext cx="1377935" cy="1108611"/>
              </a:xfrm>
              <a:custGeom>
                <a:avLst/>
                <a:gdLst>
                  <a:gd name="connsiteX0" fmla="*/ 0 w 2095500"/>
                  <a:gd name="connsiteY0" fmla="*/ 866775 h 1685925"/>
                  <a:gd name="connsiteX1" fmla="*/ 495300 w 2095500"/>
                  <a:gd name="connsiteY1" fmla="*/ 485775 h 1685925"/>
                  <a:gd name="connsiteX2" fmla="*/ 1162050 w 2095500"/>
                  <a:gd name="connsiteY2" fmla="*/ 161925 h 1685925"/>
                  <a:gd name="connsiteX3" fmla="*/ 1685925 w 2095500"/>
                  <a:gd name="connsiteY3" fmla="*/ 28575 h 1685925"/>
                  <a:gd name="connsiteX4" fmla="*/ 2028825 w 2095500"/>
                  <a:gd name="connsiteY4" fmla="*/ 0 h 1685925"/>
                  <a:gd name="connsiteX5" fmla="*/ 2095500 w 2095500"/>
                  <a:gd name="connsiteY5" fmla="*/ 1104900 h 1685925"/>
                  <a:gd name="connsiteX6" fmla="*/ 1800225 w 2095500"/>
                  <a:gd name="connsiteY6" fmla="*/ 1123950 h 1685925"/>
                  <a:gd name="connsiteX7" fmla="*/ 1447800 w 2095500"/>
                  <a:gd name="connsiteY7" fmla="*/ 1238250 h 1685925"/>
                  <a:gd name="connsiteX8" fmla="*/ 1047750 w 2095500"/>
                  <a:gd name="connsiteY8" fmla="*/ 1419225 h 1685925"/>
                  <a:gd name="connsiteX9" fmla="*/ 676275 w 2095500"/>
                  <a:gd name="connsiteY9" fmla="*/ 1685925 h 1685925"/>
                  <a:gd name="connsiteX10" fmla="*/ 0 w 2095500"/>
                  <a:gd name="connsiteY10" fmla="*/ 866775 h 168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95500" h="1685925">
                    <a:moveTo>
                      <a:pt x="0" y="866775"/>
                    </a:moveTo>
                    <a:lnTo>
                      <a:pt x="495300" y="485775"/>
                    </a:lnTo>
                    <a:lnTo>
                      <a:pt x="1162050" y="161925"/>
                    </a:lnTo>
                    <a:lnTo>
                      <a:pt x="1685925" y="28575"/>
                    </a:lnTo>
                    <a:lnTo>
                      <a:pt x="2028825" y="0"/>
                    </a:lnTo>
                    <a:lnTo>
                      <a:pt x="2095500" y="1104900"/>
                    </a:lnTo>
                    <a:lnTo>
                      <a:pt x="1800225" y="1123950"/>
                    </a:lnTo>
                    <a:lnTo>
                      <a:pt x="1447800" y="1238250"/>
                    </a:lnTo>
                    <a:lnTo>
                      <a:pt x="1047750" y="1419225"/>
                    </a:lnTo>
                    <a:lnTo>
                      <a:pt x="676275" y="1685925"/>
                    </a:lnTo>
                    <a:lnTo>
                      <a:pt x="0" y="86677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4" name="원호 73">
                <a:extLst>
                  <a:ext uri="{FF2B5EF4-FFF2-40B4-BE49-F238E27FC236}">
                    <a16:creationId xmlns:a16="http://schemas.microsoft.com/office/drawing/2014/main" id="{DDE3ED2A-0B91-40B6-B04D-12EC33B1EF4F}"/>
                  </a:ext>
                </a:extLst>
              </p:cNvPr>
              <p:cNvSpPr/>
              <p:nvPr/>
            </p:nvSpPr>
            <p:spPr>
              <a:xfrm rot="17437171">
                <a:off x="481649" y="5313533"/>
                <a:ext cx="3029981" cy="3027282"/>
              </a:xfrm>
              <a:prstGeom prst="arc">
                <a:avLst>
                  <a:gd name="adj1" fmla="val 17827826"/>
                  <a:gd name="adj2" fmla="val 20180925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5" name="원호 74">
                <a:extLst>
                  <a:ext uri="{FF2B5EF4-FFF2-40B4-BE49-F238E27FC236}">
                    <a16:creationId xmlns:a16="http://schemas.microsoft.com/office/drawing/2014/main" id="{2C7AC36E-DB55-424D-8356-CF5AA6A18DC3}"/>
                  </a:ext>
                </a:extLst>
              </p:cNvPr>
              <p:cNvSpPr/>
              <p:nvPr/>
            </p:nvSpPr>
            <p:spPr>
              <a:xfrm rot="17437171">
                <a:off x="-171267" y="4600403"/>
                <a:ext cx="4335813" cy="4287142"/>
              </a:xfrm>
              <a:prstGeom prst="arc">
                <a:avLst>
                  <a:gd name="adj1" fmla="val 17827826"/>
                  <a:gd name="adj2" fmla="val 20180925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76" name="직선 연결선 75">
                <a:extLst>
                  <a:ext uri="{FF2B5EF4-FFF2-40B4-BE49-F238E27FC236}">
                    <a16:creationId xmlns:a16="http://schemas.microsoft.com/office/drawing/2014/main" id="{458ABEF2-8C4A-45E1-A1AA-D3C738EC4C71}"/>
                  </a:ext>
                </a:extLst>
              </p:cNvPr>
              <p:cNvCxnSpPr>
                <a:cxnSpLocks/>
                <a:stCxn id="74" idx="0"/>
                <a:endCxn id="75" idx="0"/>
              </p:cNvCxnSpPr>
              <p:nvPr/>
            </p:nvCxnSpPr>
            <p:spPr>
              <a:xfrm flipH="1" flipV="1">
                <a:off x="552015" y="5153569"/>
                <a:ext cx="426714" cy="55297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직선 연결선 76">
                <a:extLst>
                  <a:ext uri="{FF2B5EF4-FFF2-40B4-BE49-F238E27FC236}">
                    <a16:creationId xmlns:a16="http://schemas.microsoft.com/office/drawing/2014/main" id="{0248C23B-1451-40F2-8CFF-4ED60E3A6017}"/>
                  </a:ext>
                </a:extLst>
              </p:cNvPr>
              <p:cNvCxnSpPr>
                <a:cxnSpLocks/>
                <a:stCxn id="74" idx="2"/>
                <a:endCxn id="75" idx="2"/>
              </p:cNvCxnSpPr>
              <p:nvPr/>
            </p:nvCxnSpPr>
            <p:spPr>
              <a:xfrm flipH="1" flipV="1">
                <a:off x="1882190" y="4583068"/>
                <a:ext cx="34334" cy="73145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A9E97E7-B3FA-4399-A620-C7B1AE4E3D1A}"/>
              </a:ext>
            </a:extLst>
          </p:cNvPr>
          <p:cNvGrpSpPr/>
          <p:nvPr/>
        </p:nvGrpSpPr>
        <p:grpSpPr>
          <a:xfrm>
            <a:off x="5753942" y="3120740"/>
            <a:ext cx="3186510" cy="1486964"/>
            <a:chOff x="5753942" y="3120740"/>
            <a:chExt cx="3186510" cy="1486964"/>
          </a:xfrm>
        </p:grpSpPr>
        <p:sp>
          <p:nvSpPr>
            <p:cNvPr id="155" name="타원 154">
              <a:extLst>
                <a:ext uri="{FF2B5EF4-FFF2-40B4-BE49-F238E27FC236}">
                  <a16:creationId xmlns:a16="http://schemas.microsoft.com/office/drawing/2014/main" id="{B4F14C4D-7B4E-4CA0-9140-6F8DAACF6A3C}"/>
                </a:ext>
              </a:extLst>
            </p:cNvPr>
            <p:cNvSpPr/>
            <p:nvPr/>
          </p:nvSpPr>
          <p:spPr>
            <a:xfrm>
              <a:off x="6532800" y="3436628"/>
              <a:ext cx="1620421" cy="52274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7" name="그룹 156">
              <a:extLst>
                <a:ext uri="{FF2B5EF4-FFF2-40B4-BE49-F238E27FC236}">
                  <a16:creationId xmlns:a16="http://schemas.microsoft.com/office/drawing/2014/main" id="{3BD449BF-4DAC-4047-9FCC-53C9D60F1800}"/>
                </a:ext>
              </a:extLst>
            </p:cNvPr>
            <p:cNvGrpSpPr/>
            <p:nvPr/>
          </p:nvGrpSpPr>
          <p:grpSpPr>
            <a:xfrm>
              <a:off x="6844776" y="3572695"/>
              <a:ext cx="954385" cy="240326"/>
              <a:chOff x="7569226" y="4250418"/>
              <a:chExt cx="1612680" cy="307777"/>
            </a:xfrm>
          </p:grpSpPr>
          <p:sp>
            <p:nvSpPr>
              <p:cNvPr id="167" name="타원 166">
                <a:extLst>
                  <a:ext uri="{FF2B5EF4-FFF2-40B4-BE49-F238E27FC236}">
                    <a16:creationId xmlns:a16="http://schemas.microsoft.com/office/drawing/2014/main" id="{8F282407-3680-423C-B7EA-6ED01578923F}"/>
                  </a:ext>
                </a:extLst>
              </p:cNvPr>
              <p:cNvSpPr/>
              <p:nvPr/>
            </p:nvSpPr>
            <p:spPr>
              <a:xfrm>
                <a:off x="7569226" y="4250418"/>
                <a:ext cx="1612680" cy="30777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8" name="그룹 167">
                <a:extLst>
                  <a:ext uri="{FF2B5EF4-FFF2-40B4-BE49-F238E27FC236}">
                    <a16:creationId xmlns:a16="http://schemas.microsoft.com/office/drawing/2014/main" id="{CB271F2C-2A61-4D5D-ABC7-5D4204B3873B}"/>
                  </a:ext>
                </a:extLst>
              </p:cNvPr>
              <p:cNvGrpSpPr/>
              <p:nvPr/>
            </p:nvGrpSpPr>
            <p:grpSpPr>
              <a:xfrm>
                <a:off x="7890978" y="4276221"/>
                <a:ext cx="950778" cy="247043"/>
                <a:chOff x="8423274" y="3788221"/>
                <a:chExt cx="1901554" cy="494086"/>
              </a:xfrm>
            </p:grpSpPr>
            <p:sp>
              <p:nvSpPr>
                <p:cNvPr id="169" name="타원 168">
                  <a:extLst>
                    <a:ext uri="{FF2B5EF4-FFF2-40B4-BE49-F238E27FC236}">
                      <a16:creationId xmlns:a16="http://schemas.microsoft.com/office/drawing/2014/main" id="{B6ED4021-C229-4E8D-B142-0517024E703B}"/>
                    </a:ext>
                  </a:extLst>
                </p:cNvPr>
                <p:cNvSpPr/>
                <p:nvPr/>
              </p:nvSpPr>
              <p:spPr>
                <a:xfrm>
                  <a:off x="8423274" y="3788221"/>
                  <a:ext cx="1901554" cy="494086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타원 169">
                  <a:extLst>
                    <a:ext uri="{FF2B5EF4-FFF2-40B4-BE49-F238E27FC236}">
                      <a16:creationId xmlns:a16="http://schemas.microsoft.com/office/drawing/2014/main" id="{8447A4CC-3133-4A43-8AAA-9CC8BCCEB39A}"/>
                    </a:ext>
                  </a:extLst>
                </p:cNvPr>
                <p:cNvSpPr/>
                <p:nvPr/>
              </p:nvSpPr>
              <p:spPr>
                <a:xfrm>
                  <a:off x="8660110" y="3847162"/>
                  <a:ext cx="1459249" cy="39344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타원 170">
                  <a:extLst>
                    <a:ext uri="{FF2B5EF4-FFF2-40B4-BE49-F238E27FC236}">
                      <a16:creationId xmlns:a16="http://schemas.microsoft.com/office/drawing/2014/main" id="{D9A43DEF-0847-41B0-A298-4D6C7631E6A8}"/>
                    </a:ext>
                  </a:extLst>
                </p:cNvPr>
                <p:cNvSpPr/>
                <p:nvPr/>
              </p:nvSpPr>
              <p:spPr>
                <a:xfrm>
                  <a:off x="8974169" y="3938035"/>
                  <a:ext cx="835854" cy="198119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2" name="타원 171">
                  <a:extLst>
                    <a:ext uri="{FF2B5EF4-FFF2-40B4-BE49-F238E27FC236}">
                      <a16:creationId xmlns:a16="http://schemas.microsoft.com/office/drawing/2014/main" id="{C331B003-3753-4262-B666-AD139DE4BD1E}"/>
                    </a:ext>
                  </a:extLst>
                </p:cNvPr>
                <p:cNvSpPr/>
                <p:nvPr/>
              </p:nvSpPr>
              <p:spPr>
                <a:xfrm>
                  <a:off x="9181906" y="4015057"/>
                  <a:ext cx="420381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1" name="그룹 160">
              <a:extLst>
                <a:ext uri="{FF2B5EF4-FFF2-40B4-BE49-F238E27FC236}">
                  <a16:creationId xmlns:a16="http://schemas.microsoft.com/office/drawing/2014/main" id="{1077CB18-2C22-4B59-832D-BB4225315F93}"/>
                </a:ext>
              </a:extLst>
            </p:cNvPr>
            <p:cNvGrpSpPr/>
            <p:nvPr/>
          </p:nvGrpSpPr>
          <p:grpSpPr>
            <a:xfrm>
              <a:off x="6865672" y="3228660"/>
              <a:ext cx="888174" cy="380371"/>
              <a:chOff x="10554835" y="3704016"/>
              <a:chExt cx="1500800" cy="487128"/>
            </a:xfrm>
          </p:grpSpPr>
          <p:sp>
            <p:nvSpPr>
              <p:cNvPr id="165" name="직사각형 164">
                <a:extLst>
                  <a:ext uri="{FF2B5EF4-FFF2-40B4-BE49-F238E27FC236}">
                    <a16:creationId xmlns:a16="http://schemas.microsoft.com/office/drawing/2014/main" id="{F653AA37-B8E4-4365-8565-161708A12F78}"/>
                  </a:ext>
                </a:extLst>
              </p:cNvPr>
              <p:cNvSpPr/>
              <p:nvPr/>
            </p:nvSpPr>
            <p:spPr>
              <a:xfrm>
                <a:off x="10554835" y="3704016"/>
                <a:ext cx="45719" cy="48712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직사각형 165">
                <a:extLst>
                  <a:ext uri="{FF2B5EF4-FFF2-40B4-BE49-F238E27FC236}">
                    <a16:creationId xmlns:a16="http://schemas.microsoft.com/office/drawing/2014/main" id="{A90B642A-14A2-4A35-B2C8-E3693487AEC5}"/>
                  </a:ext>
                </a:extLst>
              </p:cNvPr>
              <p:cNvSpPr/>
              <p:nvPr/>
            </p:nvSpPr>
            <p:spPr>
              <a:xfrm>
                <a:off x="12009916" y="3704016"/>
                <a:ext cx="45719" cy="48712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2" name="그룹 161">
              <a:extLst>
                <a:ext uri="{FF2B5EF4-FFF2-40B4-BE49-F238E27FC236}">
                  <a16:creationId xmlns:a16="http://schemas.microsoft.com/office/drawing/2014/main" id="{94C3A948-AE6B-4426-A87A-E6A878F8C009}"/>
                </a:ext>
              </a:extLst>
            </p:cNvPr>
            <p:cNvGrpSpPr/>
            <p:nvPr/>
          </p:nvGrpSpPr>
          <p:grpSpPr>
            <a:xfrm>
              <a:off x="6865672" y="3770239"/>
              <a:ext cx="888174" cy="382716"/>
              <a:chOff x="10554835" y="3704016"/>
              <a:chExt cx="1500800" cy="487128"/>
            </a:xfrm>
          </p:grpSpPr>
          <p:sp>
            <p:nvSpPr>
              <p:cNvPr id="163" name="직사각형 162">
                <a:extLst>
                  <a:ext uri="{FF2B5EF4-FFF2-40B4-BE49-F238E27FC236}">
                    <a16:creationId xmlns:a16="http://schemas.microsoft.com/office/drawing/2014/main" id="{B2270CF9-EEED-43E9-81B4-A76C97131FCD}"/>
                  </a:ext>
                </a:extLst>
              </p:cNvPr>
              <p:cNvSpPr/>
              <p:nvPr/>
            </p:nvSpPr>
            <p:spPr>
              <a:xfrm>
                <a:off x="10554835" y="3704016"/>
                <a:ext cx="45719" cy="48712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직사각형 163">
                <a:extLst>
                  <a:ext uri="{FF2B5EF4-FFF2-40B4-BE49-F238E27FC236}">
                    <a16:creationId xmlns:a16="http://schemas.microsoft.com/office/drawing/2014/main" id="{31272EEB-C38F-4F99-A26B-0B692F859346}"/>
                  </a:ext>
                </a:extLst>
              </p:cNvPr>
              <p:cNvSpPr/>
              <p:nvPr/>
            </p:nvSpPr>
            <p:spPr>
              <a:xfrm>
                <a:off x="12009916" y="3704016"/>
                <a:ext cx="45719" cy="48712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441FB3A2-B6EE-4089-8FEA-C222FCE55BA1}"/>
                </a:ext>
              </a:extLst>
            </p:cNvPr>
            <p:cNvSpPr txBox="1"/>
            <p:nvPr/>
          </p:nvSpPr>
          <p:spPr>
            <a:xfrm>
              <a:off x="6904925" y="3120740"/>
              <a:ext cx="861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ID beam</a:t>
              </a:r>
              <a:endParaRPr lang="ko-KR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496205C-11B2-4B1E-A388-D7902BA204C0}"/>
                </a:ext>
              </a:extLst>
            </p:cNvPr>
            <p:cNvSpPr txBox="1"/>
            <p:nvPr/>
          </p:nvSpPr>
          <p:spPr>
            <a:xfrm>
              <a:off x="7989551" y="3149790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BM</a:t>
              </a:r>
              <a:r>
                <a: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endParaRPr lang="ko-KR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B6AC73CF-374B-4438-A986-7FAB09A00F72}"/>
                </a:ext>
              </a:extLst>
            </p:cNvPr>
            <p:cNvSpPr/>
            <p:nvPr/>
          </p:nvSpPr>
          <p:spPr>
            <a:xfrm>
              <a:off x="7516290" y="3515592"/>
              <a:ext cx="1357581" cy="335859"/>
            </a:xfrm>
            <a:prstGeom prst="ellipse">
              <a:avLst/>
            </a:prstGeom>
            <a:solidFill>
              <a:schemeClr val="bg1">
                <a:lumMod val="6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타원 114">
              <a:extLst>
                <a:ext uri="{FF2B5EF4-FFF2-40B4-BE49-F238E27FC236}">
                  <a16:creationId xmlns:a16="http://schemas.microsoft.com/office/drawing/2014/main" id="{F396A54A-5951-408E-936C-195D46D6A568}"/>
                </a:ext>
              </a:extLst>
            </p:cNvPr>
            <p:cNvSpPr/>
            <p:nvPr/>
          </p:nvSpPr>
          <p:spPr>
            <a:xfrm>
              <a:off x="5753942" y="3515592"/>
              <a:ext cx="1357581" cy="335859"/>
            </a:xfrm>
            <a:prstGeom prst="ellipse">
              <a:avLst/>
            </a:prstGeom>
            <a:solidFill>
              <a:schemeClr val="bg1">
                <a:lumMod val="6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3CA9EDAD-B161-40FB-8A8A-CEC4560BDF1D}"/>
                </a:ext>
              </a:extLst>
            </p:cNvPr>
            <p:cNvSpPr txBox="1"/>
            <p:nvPr/>
          </p:nvSpPr>
          <p:spPr>
            <a:xfrm>
              <a:off x="5774676" y="3127290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BM</a:t>
              </a:r>
              <a:r>
                <a: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endParaRPr lang="ko-KR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1BE10D8B-12C3-4296-A611-5A58E2003579}"/>
                </a:ext>
              </a:extLst>
            </p:cNvPr>
            <p:cNvSpPr/>
            <p:nvPr/>
          </p:nvSpPr>
          <p:spPr>
            <a:xfrm>
              <a:off x="6414472" y="4127829"/>
              <a:ext cx="1809240" cy="479875"/>
            </a:xfrm>
            <a:custGeom>
              <a:avLst/>
              <a:gdLst>
                <a:gd name="connsiteX0" fmla="*/ 0 w 1809240"/>
                <a:gd name="connsiteY0" fmla="*/ 478544 h 479875"/>
                <a:gd name="connsiteX1" fmla="*/ 498763 w 1809240"/>
                <a:gd name="connsiteY1" fmla="*/ 410087 h 479875"/>
                <a:gd name="connsiteX2" fmla="*/ 836162 w 1809240"/>
                <a:gd name="connsiteY2" fmla="*/ 28679 h 479875"/>
                <a:gd name="connsiteX3" fmla="*/ 1021976 w 1809240"/>
                <a:gd name="connsiteY3" fmla="*/ 62908 h 479875"/>
                <a:gd name="connsiteX4" fmla="*/ 1237129 w 1809240"/>
                <a:gd name="connsiteY4" fmla="*/ 346519 h 479875"/>
                <a:gd name="connsiteX5" fmla="*/ 1403383 w 1809240"/>
                <a:gd name="connsiteY5" fmla="*/ 454095 h 479875"/>
                <a:gd name="connsiteX6" fmla="*/ 1809240 w 1809240"/>
                <a:gd name="connsiteY6" fmla="*/ 468765 h 47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240" h="479875">
                  <a:moveTo>
                    <a:pt x="0" y="478544"/>
                  </a:moveTo>
                  <a:cubicBezTo>
                    <a:pt x="179701" y="481804"/>
                    <a:pt x="359403" y="485065"/>
                    <a:pt x="498763" y="410087"/>
                  </a:cubicBezTo>
                  <a:cubicBezTo>
                    <a:pt x="638123" y="335109"/>
                    <a:pt x="748960" y="86542"/>
                    <a:pt x="836162" y="28679"/>
                  </a:cubicBezTo>
                  <a:cubicBezTo>
                    <a:pt x="923364" y="-29184"/>
                    <a:pt x="955148" y="9935"/>
                    <a:pt x="1021976" y="62908"/>
                  </a:cubicBezTo>
                  <a:cubicBezTo>
                    <a:pt x="1088804" y="115881"/>
                    <a:pt x="1173561" y="281321"/>
                    <a:pt x="1237129" y="346519"/>
                  </a:cubicBezTo>
                  <a:cubicBezTo>
                    <a:pt x="1300697" y="411717"/>
                    <a:pt x="1308031" y="433721"/>
                    <a:pt x="1403383" y="454095"/>
                  </a:cubicBezTo>
                  <a:cubicBezTo>
                    <a:pt x="1498735" y="474469"/>
                    <a:pt x="1740782" y="461430"/>
                    <a:pt x="1809240" y="468765"/>
                  </a:cubicBezTo>
                </a:path>
              </a:pathLst>
            </a:custGeom>
            <a:solidFill>
              <a:srgbClr val="4472C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296D0CAA-3346-4336-BCF7-62CCDEDF7A07}"/>
                </a:ext>
              </a:extLst>
            </p:cNvPr>
            <p:cNvSpPr/>
            <p:nvPr/>
          </p:nvSpPr>
          <p:spPr>
            <a:xfrm>
              <a:off x="5833744" y="4488583"/>
              <a:ext cx="1285380" cy="112234"/>
            </a:xfrm>
            <a:custGeom>
              <a:avLst/>
              <a:gdLst>
                <a:gd name="connsiteX0" fmla="*/ 0 w 885061"/>
                <a:gd name="connsiteY0" fmla="*/ 63568 h 63568"/>
                <a:gd name="connsiteX1" fmla="*/ 444975 w 885061"/>
                <a:gd name="connsiteY1" fmla="*/ 0 h 63568"/>
                <a:gd name="connsiteX2" fmla="*/ 885061 w 885061"/>
                <a:gd name="connsiteY2" fmla="*/ 63568 h 6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061" h="63568">
                  <a:moveTo>
                    <a:pt x="0" y="63568"/>
                  </a:moveTo>
                  <a:cubicBezTo>
                    <a:pt x="148732" y="31784"/>
                    <a:pt x="297465" y="0"/>
                    <a:pt x="444975" y="0"/>
                  </a:cubicBezTo>
                  <a:cubicBezTo>
                    <a:pt x="592485" y="0"/>
                    <a:pt x="770965" y="46454"/>
                    <a:pt x="885061" y="63568"/>
                  </a:cubicBezTo>
                </a:path>
              </a:pathLst>
            </a:custGeom>
            <a:solidFill>
              <a:schemeClr val="bg1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2" name="자유형: 도형 181">
              <a:extLst>
                <a:ext uri="{FF2B5EF4-FFF2-40B4-BE49-F238E27FC236}">
                  <a16:creationId xmlns:a16="http://schemas.microsoft.com/office/drawing/2014/main" id="{F732097C-6071-4EEB-A1D3-A0B6F2B29CFE}"/>
                </a:ext>
              </a:extLst>
            </p:cNvPr>
            <p:cNvSpPr/>
            <p:nvPr/>
          </p:nvSpPr>
          <p:spPr>
            <a:xfrm>
              <a:off x="7504270" y="4488583"/>
              <a:ext cx="1285380" cy="112234"/>
            </a:xfrm>
            <a:custGeom>
              <a:avLst/>
              <a:gdLst>
                <a:gd name="connsiteX0" fmla="*/ 0 w 885061"/>
                <a:gd name="connsiteY0" fmla="*/ 63568 h 63568"/>
                <a:gd name="connsiteX1" fmla="*/ 444975 w 885061"/>
                <a:gd name="connsiteY1" fmla="*/ 0 h 63568"/>
                <a:gd name="connsiteX2" fmla="*/ 885061 w 885061"/>
                <a:gd name="connsiteY2" fmla="*/ 63568 h 6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061" h="63568">
                  <a:moveTo>
                    <a:pt x="0" y="63568"/>
                  </a:moveTo>
                  <a:cubicBezTo>
                    <a:pt x="148732" y="31784"/>
                    <a:pt x="297465" y="0"/>
                    <a:pt x="444975" y="0"/>
                  </a:cubicBezTo>
                  <a:cubicBezTo>
                    <a:pt x="592485" y="0"/>
                    <a:pt x="770965" y="46454"/>
                    <a:pt x="885061" y="63568"/>
                  </a:cubicBezTo>
                </a:path>
              </a:pathLst>
            </a:custGeom>
            <a:solidFill>
              <a:schemeClr val="bg1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5" name="그룹 184">
            <a:extLst>
              <a:ext uri="{FF2B5EF4-FFF2-40B4-BE49-F238E27FC236}">
                <a16:creationId xmlns:a16="http://schemas.microsoft.com/office/drawing/2014/main" id="{F2CCCA11-FC90-4E97-9239-411CBBDB9450}"/>
              </a:ext>
            </a:extLst>
          </p:cNvPr>
          <p:cNvGrpSpPr/>
          <p:nvPr/>
        </p:nvGrpSpPr>
        <p:grpSpPr>
          <a:xfrm>
            <a:off x="6865672" y="4371093"/>
            <a:ext cx="888174" cy="382716"/>
            <a:chOff x="10554835" y="3704016"/>
            <a:chExt cx="1500800" cy="487128"/>
          </a:xfrm>
        </p:grpSpPr>
        <p:sp>
          <p:nvSpPr>
            <p:cNvPr id="186" name="직사각형 185">
              <a:extLst>
                <a:ext uri="{FF2B5EF4-FFF2-40B4-BE49-F238E27FC236}">
                  <a16:creationId xmlns:a16="http://schemas.microsoft.com/office/drawing/2014/main" id="{9083BB37-C753-4776-8654-BB06BEDD3198}"/>
                </a:ext>
              </a:extLst>
            </p:cNvPr>
            <p:cNvSpPr/>
            <p:nvPr/>
          </p:nvSpPr>
          <p:spPr>
            <a:xfrm>
              <a:off x="10554835" y="3704016"/>
              <a:ext cx="45719" cy="48712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직사각형 186">
              <a:extLst>
                <a:ext uri="{FF2B5EF4-FFF2-40B4-BE49-F238E27FC236}">
                  <a16:creationId xmlns:a16="http://schemas.microsoft.com/office/drawing/2014/main" id="{1D4ED122-0A6B-4037-9C1C-B9527954471E}"/>
                </a:ext>
              </a:extLst>
            </p:cNvPr>
            <p:cNvSpPr/>
            <p:nvPr/>
          </p:nvSpPr>
          <p:spPr>
            <a:xfrm>
              <a:off x="12009916" y="3704016"/>
              <a:ext cx="45719" cy="48712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F7E553-4780-476C-8D51-6443EB2F3D98}"/>
              </a:ext>
            </a:extLst>
          </p:cNvPr>
          <p:cNvSpPr txBox="1"/>
          <p:nvPr/>
        </p:nvSpPr>
        <p:spPr>
          <a:xfrm>
            <a:off x="7740317" y="3900312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Blade</a:t>
            </a:r>
            <a:endParaRPr lang="ko-KR" altLang="en-US" sz="16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AFD83E3-3264-86F6-5C36-92F42FCD40BB}"/>
              </a:ext>
            </a:extLst>
          </p:cNvPr>
          <p:cNvSpPr/>
          <p:nvPr/>
        </p:nvSpPr>
        <p:spPr>
          <a:xfrm>
            <a:off x="0" y="6440848"/>
            <a:ext cx="791220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</a:rPr>
              <a:t>*G. Decker, </a:t>
            </a:r>
            <a:r>
              <a:rPr lang="en-US" altLang="ko-KR" sz="1050" i="1" dirty="0">
                <a:solidFill>
                  <a:schemeClr val="bg1"/>
                </a:solidFill>
              </a:rPr>
              <a:t>Proceedings of PAC</a:t>
            </a:r>
            <a:r>
              <a:rPr lang="en-US" altLang="ko-KR" sz="1050" dirty="0">
                <a:solidFill>
                  <a:schemeClr val="bg1"/>
                </a:solidFill>
              </a:rPr>
              <a:t>, 1999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9" name="사각형: 둥근 대각선 방향 모서리 31">
            <a:extLst>
              <a:ext uri="{FF2B5EF4-FFF2-40B4-BE49-F238E27FC236}">
                <a16:creationId xmlns:a16="http://schemas.microsoft.com/office/drawing/2014/main" id="{593EB28F-A12E-4696-1D17-F9B25DB4D4CF}"/>
              </a:ext>
            </a:extLst>
          </p:cNvPr>
          <p:cNvSpPr/>
          <p:nvPr/>
        </p:nvSpPr>
        <p:spPr>
          <a:xfrm>
            <a:off x="1835726" y="-939"/>
            <a:ext cx="2466110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Ionization Profile Monitor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사각형: 둥근 대각선 방향 모서리 31">
            <a:extLst>
              <a:ext uri="{FF2B5EF4-FFF2-40B4-BE49-F238E27FC236}">
                <a16:creationId xmlns:a16="http://schemas.microsoft.com/office/drawing/2014/main" id="{3BA6038C-A40C-DD33-6CA1-29C02C6AA2EA}"/>
              </a:ext>
            </a:extLst>
          </p:cNvPr>
          <p:cNvSpPr/>
          <p:nvPr/>
        </p:nvSpPr>
        <p:spPr>
          <a:xfrm>
            <a:off x="-1" y="0"/>
            <a:ext cx="1980679" cy="27622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Research</a:t>
            </a:r>
            <a:endParaRPr lang="ko-KR" alt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56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58100</TotalTime>
  <Words>2896</Words>
  <Application>Microsoft Office PowerPoint</Application>
  <PresentationFormat>화면 슬라이드 쇼(4:3)</PresentationFormat>
  <Paragraphs>533</Paragraphs>
  <Slides>35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3" baseType="lpstr">
      <vt:lpstr>Malgun Gothic</vt:lpstr>
      <vt:lpstr>Malgun Gothic</vt:lpstr>
      <vt:lpstr>Arial</vt:lpstr>
      <vt:lpstr>Calibri</vt:lpstr>
      <vt:lpstr>Calibri Light</vt:lpstr>
      <vt:lpstr>Cambria Math</vt:lpstr>
      <vt:lpstr>Wingdings</vt:lpstr>
      <vt:lpstr>Office 테마</vt:lpstr>
      <vt:lpstr>Research plan for graduation: Design and experimental validation of hard X-ray ionization profile monitor for Korea-4GSR</vt:lpstr>
      <vt:lpstr>Contents</vt:lpstr>
      <vt:lpstr>Online bunch length monitor using a fast photodiode</vt:lpstr>
      <vt:lpstr>Online bunch length monitor using a fast photodiode</vt:lpstr>
      <vt:lpstr>Cherenkov diffraction radiation (ChDR) based beam diagnostics</vt:lpstr>
      <vt:lpstr>Cherenkov diffraction radiation (ChDR) based beam diagnostics</vt:lpstr>
      <vt:lpstr>Photon Beam Diagnostics (1/3)</vt:lpstr>
      <vt:lpstr>Photon Beam Diagnostics (2/3)</vt:lpstr>
      <vt:lpstr>Photon Beam Diagnostics(3/3)</vt:lpstr>
      <vt:lpstr>Why the Gas-type Monitor?</vt:lpstr>
      <vt:lpstr>Beam Induced Fluorescence Monitor</vt:lpstr>
      <vt:lpstr>Ionization Profile Monitor (1/2)</vt:lpstr>
      <vt:lpstr>Ionization Profile Monitor (2/2)</vt:lpstr>
      <vt:lpstr>Photon Beam IPM (1/2)</vt:lpstr>
      <vt:lpstr>Photon Beam IPM (2/2)</vt:lpstr>
      <vt:lpstr>Gas Jet IPM</vt:lpstr>
      <vt:lpstr>Summary of IPM</vt:lpstr>
      <vt:lpstr>Main Goal</vt:lpstr>
      <vt:lpstr>1. Gas-Filled Detector</vt:lpstr>
      <vt:lpstr>1. Gas-Filled Detector</vt:lpstr>
      <vt:lpstr>1. Gas-Filled Detector</vt:lpstr>
      <vt:lpstr>2. Electrode Design</vt:lpstr>
      <vt:lpstr>2. Electrode Design</vt:lpstr>
      <vt:lpstr>2. Electrode Design</vt:lpstr>
      <vt:lpstr>2. Electrode Design</vt:lpstr>
      <vt:lpstr>3. Calibration</vt:lpstr>
      <vt:lpstr>3. Calibration</vt:lpstr>
      <vt:lpstr>3. Calibration</vt:lpstr>
      <vt:lpstr>3. Calibration</vt:lpstr>
      <vt:lpstr>3. Calibration</vt:lpstr>
      <vt:lpstr>4 Experimental validation</vt:lpstr>
      <vt:lpstr>4 Experimental validation</vt:lpstr>
      <vt:lpstr>Summary</vt:lpstr>
      <vt:lpstr>Appendix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송우진 Song woojin</dc:creator>
  <cp:lastModifiedBy>송우진(첨단원자력공학부)</cp:lastModifiedBy>
  <cp:revision>742</cp:revision>
  <dcterms:created xsi:type="dcterms:W3CDTF">2023-10-11T01:20:35Z</dcterms:created>
  <dcterms:modified xsi:type="dcterms:W3CDTF">2024-08-07T04:20:26Z</dcterms:modified>
</cp:coreProperties>
</file>