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handoutMasterIdLst>
    <p:handoutMasterId r:id="rId31"/>
  </p:handoutMasterIdLst>
  <p:sldIdLst>
    <p:sldId id="316" r:id="rId2"/>
    <p:sldId id="543" r:id="rId3"/>
    <p:sldId id="552" r:id="rId4"/>
    <p:sldId id="553" r:id="rId5"/>
    <p:sldId id="544" r:id="rId6"/>
    <p:sldId id="536" r:id="rId7"/>
    <p:sldId id="538" r:id="rId8"/>
    <p:sldId id="520" r:id="rId9"/>
    <p:sldId id="529" r:id="rId10"/>
    <p:sldId id="558" r:id="rId11"/>
    <p:sldId id="545" r:id="rId12"/>
    <p:sldId id="517" r:id="rId13"/>
    <p:sldId id="469" r:id="rId14"/>
    <p:sldId id="494" r:id="rId15"/>
    <p:sldId id="501" r:id="rId16"/>
    <p:sldId id="454" r:id="rId17"/>
    <p:sldId id="557" r:id="rId18"/>
    <p:sldId id="556" r:id="rId19"/>
    <p:sldId id="319" r:id="rId20"/>
    <p:sldId id="560" r:id="rId21"/>
    <p:sldId id="561" r:id="rId22"/>
    <p:sldId id="475" r:id="rId23"/>
    <p:sldId id="559" r:id="rId24"/>
    <p:sldId id="477" r:id="rId25"/>
    <p:sldId id="481" r:id="rId26"/>
    <p:sldId id="490" r:id="rId27"/>
    <p:sldId id="495" r:id="rId28"/>
    <p:sldId id="512" r:id="rId29"/>
  </p:sldIdLst>
  <p:sldSz cx="12192000" cy="6858000"/>
  <p:notesSz cx="10234613" cy="70993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기문 남" initials="기남" lastIdx="46" clrIdx="0">
    <p:extLst>
      <p:ext uri="{19B8F6BF-5375-455C-9EA6-DF929625EA0E}">
        <p15:presenceInfo xmlns:p15="http://schemas.microsoft.com/office/powerpoint/2012/main" userId="f2c5ae722209101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3C3"/>
    <a:srgbClr val="1414FF"/>
    <a:srgbClr val="00FF00"/>
    <a:srgbClr val="76FF76"/>
    <a:srgbClr val="FF8080"/>
    <a:srgbClr val="8080FF"/>
    <a:srgbClr val="7878FF"/>
    <a:srgbClr val="D95319"/>
    <a:srgbClr val="39FF39"/>
    <a:srgbClr val="FF2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67" autoAdjust="0"/>
    <p:restoredTop sz="85731" autoAdjust="0"/>
  </p:normalViewPr>
  <p:slideViewPr>
    <p:cSldViewPr snapToGrid="0">
      <p:cViewPr varScale="1">
        <p:scale>
          <a:sx n="97" d="100"/>
          <a:sy n="97" d="100"/>
        </p:scale>
        <p:origin x="12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5" d="100"/>
          <a:sy n="115" d="100"/>
        </p:scale>
        <p:origin x="241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13T19:48:33.272" idx="35">
    <p:pos x="5393" y="852"/>
    <p:text>\뭐가 뭔지도 안써있다</p:text>
    <p:extLst>
      <p:ext uri="{C676402C-5697-4E1C-873F-D02D1690AC5C}">
        <p15:threadingInfo xmlns:p15="http://schemas.microsoft.com/office/powerpoint/2012/main" timeZoneBias="-5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13T19:48:33.272" idx="45">
    <p:pos x="5393" y="852"/>
    <p:text>\뭐가 뭔지도 안써있다</p:text>
    <p:extLst>
      <p:ext uri="{C676402C-5697-4E1C-873F-D02D1690AC5C}">
        <p15:threadingInfo xmlns:p15="http://schemas.microsoft.com/office/powerpoint/2012/main" timeZoneBias="-5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13T19:48:33.272" idx="46">
    <p:pos x="5393" y="852"/>
    <p:text>\뭐가 뭔지도 안써있다</p:text>
    <p:extLst>
      <p:ext uri="{C676402C-5697-4E1C-873F-D02D1690AC5C}">
        <p15:threadingInfo xmlns:p15="http://schemas.microsoft.com/office/powerpoint/2012/main" timeZoneBias="-5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328ADC-CCE2-47A9-86FA-6DAF33AA0E93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C18D73D5-6F78-44A1-B866-F23A84C1C22D}">
      <dgm:prSet phldrT="[텍스트]" custT="1"/>
      <dgm:spPr/>
      <dgm:t>
        <a:bodyPr/>
        <a:lstStyle/>
        <a:p>
          <a:pPr latinLnBrk="1"/>
          <a:r>
            <a:rPr lang="en-US" altLang="ko-KR" sz="2800" dirty="0"/>
            <a:t>Nonlinear Dynamics</a:t>
          </a:r>
        </a:p>
        <a:p>
          <a:pPr latinLnBrk="1"/>
          <a:r>
            <a:rPr lang="en-US" altLang="ko-KR" sz="1800" dirty="0"/>
            <a:t>(Ex. Distortion)</a:t>
          </a:r>
          <a:endParaRPr lang="ko-KR" altLang="en-US" sz="1800" dirty="0"/>
        </a:p>
      </dgm:t>
    </dgm:pt>
    <dgm:pt modelId="{A04EFA14-0593-4C87-9CB1-6BD35B353EAD}" type="parTrans" cxnId="{ACD7F104-D79D-4C90-AA7A-4A65301CF75E}">
      <dgm:prSet/>
      <dgm:spPr/>
      <dgm:t>
        <a:bodyPr/>
        <a:lstStyle/>
        <a:p>
          <a:pPr latinLnBrk="1"/>
          <a:endParaRPr lang="ko-KR" altLang="en-US"/>
        </a:p>
      </dgm:t>
    </dgm:pt>
    <dgm:pt modelId="{AF297A6A-CED9-4E3F-A20A-B076B0BD3348}" type="sibTrans" cxnId="{ACD7F104-D79D-4C90-AA7A-4A65301CF75E}">
      <dgm:prSet/>
      <dgm:spPr/>
      <dgm:t>
        <a:bodyPr/>
        <a:lstStyle/>
        <a:p>
          <a:pPr latinLnBrk="1"/>
          <a:endParaRPr lang="ko-KR" altLang="en-US"/>
        </a:p>
      </dgm:t>
    </dgm:pt>
    <dgm:pt modelId="{4AF1296F-60F1-46A9-A974-A4F5EFCA7BC0}">
      <dgm:prSet phldrT="[텍스트]" custT="1"/>
      <dgm:spPr/>
      <dgm:t>
        <a:bodyPr/>
        <a:lstStyle/>
        <a:p>
          <a:pPr latinLnBrk="1"/>
          <a:r>
            <a:rPr lang="en-US" altLang="ko-KR" sz="2800" dirty="0"/>
            <a:t>Resonant Dynamics</a:t>
          </a:r>
        </a:p>
        <a:p>
          <a:pPr latinLnBrk="1"/>
          <a:r>
            <a:rPr lang="en-US" altLang="ko-KR" sz="1800" dirty="0"/>
            <a:t>(Ex. Divergence)</a:t>
          </a:r>
          <a:endParaRPr lang="ko-KR" altLang="en-US" sz="4400" dirty="0"/>
        </a:p>
      </dgm:t>
    </dgm:pt>
    <dgm:pt modelId="{947654CB-9C2B-4FBB-8912-CED5BE39B1A2}" type="parTrans" cxnId="{5C3D63A5-BBD8-469F-B09D-76A9B24699E1}">
      <dgm:prSet/>
      <dgm:spPr/>
      <dgm:t>
        <a:bodyPr/>
        <a:lstStyle/>
        <a:p>
          <a:pPr latinLnBrk="1"/>
          <a:endParaRPr lang="ko-KR" altLang="en-US"/>
        </a:p>
      </dgm:t>
    </dgm:pt>
    <dgm:pt modelId="{50FC6133-4A7B-4B9C-AE37-CBE2203BBC55}" type="sibTrans" cxnId="{5C3D63A5-BBD8-469F-B09D-76A9B24699E1}">
      <dgm:prSet/>
      <dgm:spPr/>
      <dgm:t>
        <a:bodyPr/>
        <a:lstStyle/>
        <a:p>
          <a:pPr latinLnBrk="1"/>
          <a:endParaRPr lang="ko-KR" altLang="en-US"/>
        </a:p>
      </dgm:t>
    </dgm:pt>
    <dgm:pt modelId="{635F159B-55A9-4E54-BF80-E2160636F004}" type="pres">
      <dgm:prSet presAssocID="{70328ADC-CCE2-47A9-86FA-6DAF33AA0E93}" presName="Name0" presStyleCnt="0">
        <dgm:presLayoutVars>
          <dgm:dir/>
          <dgm:resizeHandles val="exact"/>
        </dgm:presLayoutVars>
      </dgm:prSet>
      <dgm:spPr/>
    </dgm:pt>
    <dgm:pt modelId="{C354B347-7E9E-4447-8DA7-0035A3AA377D}" type="pres">
      <dgm:prSet presAssocID="{C18D73D5-6F78-44A1-B866-F23A84C1C22D}" presName="Name5" presStyleLbl="vennNode1" presStyleIdx="0" presStyleCnt="2" custLinFactNeighborX="-5847">
        <dgm:presLayoutVars>
          <dgm:bulletEnabled val="1"/>
        </dgm:presLayoutVars>
      </dgm:prSet>
      <dgm:spPr/>
    </dgm:pt>
    <dgm:pt modelId="{A9986982-4BBC-431C-81B5-8FB72DFBF3EE}" type="pres">
      <dgm:prSet presAssocID="{AF297A6A-CED9-4E3F-A20A-B076B0BD3348}" presName="space" presStyleCnt="0"/>
      <dgm:spPr/>
    </dgm:pt>
    <dgm:pt modelId="{33301486-79F1-4B7F-8BE2-5C74D7188E9B}" type="pres">
      <dgm:prSet presAssocID="{4AF1296F-60F1-46A9-A974-A4F5EFCA7BC0}" presName="Name5" presStyleLbl="vennNode1" presStyleIdx="1" presStyleCnt="2" custLinFactNeighborX="-7796">
        <dgm:presLayoutVars>
          <dgm:bulletEnabled val="1"/>
        </dgm:presLayoutVars>
      </dgm:prSet>
      <dgm:spPr/>
    </dgm:pt>
  </dgm:ptLst>
  <dgm:cxnLst>
    <dgm:cxn modelId="{ACD7F104-D79D-4C90-AA7A-4A65301CF75E}" srcId="{70328ADC-CCE2-47A9-86FA-6DAF33AA0E93}" destId="{C18D73D5-6F78-44A1-B866-F23A84C1C22D}" srcOrd="0" destOrd="0" parTransId="{A04EFA14-0593-4C87-9CB1-6BD35B353EAD}" sibTransId="{AF297A6A-CED9-4E3F-A20A-B076B0BD3348}"/>
    <dgm:cxn modelId="{4A27562D-DAC1-4855-9896-9CE9677FAD8C}" type="presOf" srcId="{70328ADC-CCE2-47A9-86FA-6DAF33AA0E93}" destId="{635F159B-55A9-4E54-BF80-E2160636F004}" srcOrd="0" destOrd="0" presId="urn:microsoft.com/office/officeart/2005/8/layout/venn3"/>
    <dgm:cxn modelId="{EA640C7E-0845-462B-9EBF-81B30DC5974C}" type="presOf" srcId="{C18D73D5-6F78-44A1-B866-F23A84C1C22D}" destId="{C354B347-7E9E-4447-8DA7-0035A3AA377D}" srcOrd="0" destOrd="0" presId="urn:microsoft.com/office/officeart/2005/8/layout/venn3"/>
    <dgm:cxn modelId="{5C3D63A5-BBD8-469F-B09D-76A9B24699E1}" srcId="{70328ADC-CCE2-47A9-86FA-6DAF33AA0E93}" destId="{4AF1296F-60F1-46A9-A974-A4F5EFCA7BC0}" srcOrd="1" destOrd="0" parTransId="{947654CB-9C2B-4FBB-8912-CED5BE39B1A2}" sibTransId="{50FC6133-4A7B-4B9C-AE37-CBE2203BBC55}"/>
    <dgm:cxn modelId="{838C82FA-9F70-436A-AD9E-FE39B9FCCC55}" type="presOf" srcId="{4AF1296F-60F1-46A9-A974-A4F5EFCA7BC0}" destId="{33301486-79F1-4B7F-8BE2-5C74D7188E9B}" srcOrd="0" destOrd="0" presId="urn:microsoft.com/office/officeart/2005/8/layout/venn3"/>
    <dgm:cxn modelId="{6A7AAFCB-CEEC-4AE2-893E-FE05FA159FB8}" type="presParOf" srcId="{635F159B-55A9-4E54-BF80-E2160636F004}" destId="{C354B347-7E9E-4447-8DA7-0035A3AA377D}" srcOrd="0" destOrd="0" presId="urn:microsoft.com/office/officeart/2005/8/layout/venn3"/>
    <dgm:cxn modelId="{DB5CECC3-C93D-4272-8D01-6766988A1E3A}" type="presParOf" srcId="{635F159B-55A9-4E54-BF80-E2160636F004}" destId="{A9986982-4BBC-431C-81B5-8FB72DFBF3EE}" srcOrd="1" destOrd="0" presId="urn:microsoft.com/office/officeart/2005/8/layout/venn3"/>
    <dgm:cxn modelId="{FA83AB04-8300-4F77-BA14-8FEB82201ADA}" type="presParOf" srcId="{635F159B-55A9-4E54-BF80-E2160636F004}" destId="{33301486-79F1-4B7F-8BE2-5C74D7188E9B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54B347-7E9E-4447-8DA7-0035A3AA377D}">
      <dsp:nvSpPr>
        <dsp:cNvPr id="0" name=""/>
        <dsp:cNvSpPr/>
      </dsp:nvSpPr>
      <dsp:spPr>
        <a:xfrm>
          <a:off x="502138" y="1376"/>
          <a:ext cx="2754115" cy="27541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1568" tIns="35560" rIns="151568" bIns="3556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800" kern="1200" dirty="0"/>
            <a:t>Nonlinear Dynamics</a:t>
          </a:r>
        </a:p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kern="1200" dirty="0"/>
            <a:t>(Ex. Distortion)</a:t>
          </a:r>
          <a:endParaRPr lang="ko-KR" altLang="en-US" sz="1800" kern="1200" dirty="0"/>
        </a:p>
      </dsp:txBody>
      <dsp:txXfrm>
        <a:off x="905469" y="404707"/>
        <a:ext cx="1947453" cy="1947453"/>
      </dsp:txXfrm>
    </dsp:sp>
    <dsp:sp modelId="{33301486-79F1-4B7F-8BE2-5C74D7188E9B}">
      <dsp:nvSpPr>
        <dsp:cNvPr id="0" name=""/>
        <dsp:cNvSpPr/>
      </dsp:nvSpPr>
      <dsp:spPr>
        <a:xfrm>
          <a:off x="2694695" y="1376"/>
          <a:ext cx="2754115" cy="27541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1568" tIns="35560" rIns="151568" bIns="35560" numCol="1" spcCol="1270" anchor="ctr" anchorCtr="0">
          <a:noAutofit/>
        </a:bodyPr>
        <a:lstStyle/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800" kern="1200" dirty="0"/>
            <a:t>Resonant Dynamics</a:t>
          </a:r>
        </a:p>
        <a:p>
          <a:pPr marL="0" lvl="0" indent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kern="1200" dirty="0"/>
            <a:t>(Ex. Divergence)</a:t>
          </a:r>
          <a:endParaRPr lang="ko-KR" altLang="en-US" sz="4400" kern="1200" dirty="0"/>
        </a:p>
      </dsp:txBody>
      <dsp:txXfrm>
        <a:off x="3098026" y="404707"/>
        <a:ext cx="1947453" cy="1947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8" cy="356198"/>
          </a:xfrm>
          <a:prstGeom prst="rect">
            <a:avLst/>
          </a:prstGeom>
        </p:spPr>
        <p:txBody>
          <a:bodyPr vert="horz" lIns="99039" tIns="49520" rIns="99039" bIns="49520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797247" y="0"/>
            <a:ext cx="4434998" cy="356198"/>
          </a:xfrm>
          <a:prstGeom prst="rect">
            <a:avLst/>
          </a:prstGeom>
        </p:spPr>
        <p:txBody>
          <a:bodyPr vert="horz" lIns="99039" tIns="49520" rIns="99039" bIns="49520" rtlCol="0"/>
          <a:lstStyle>
            <a:lvl1pPr algn="r">
              <a:defRPr sz="1300"/>
            </a:lvl1pPr>
          </a:lstStyle>
          <a:p>
            <a:fld id="{817DC19A-883F-468B-A045-BABB217F6E19}" type="datetimeFigureOut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6743104"/>
            <a:ext cx="4434998" cy="356197"/>
          </a:xfrm>
          <a:prstGeom prst="rect">
            <a:avLst/>
          </a:prstGeom>
        </p:spPr>
        <p:txBody>
          <a:bodyPr vert="horz" lIns="99039" tIns="49520" rIns="99039" bIns="49520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797247" y="6743104"/>
            <a:ext cx="4434998" cy="356197"/>
          </a:xfrm>
          <a:prstGeom prst="rect">
            <a:avLst/>
          </a:prstGeom>
        </p:spPr>
        <p:txBody>
          <a:bodyPr vert="horz" lIns="99039" tIns="49520" rIns="99039" bIns="49520" rtlCol="0" anchor="b"/>
          <a:lstStyle>
            <a:lvl1pPr algn="r">
              <a:defRPr sz="1300"/>
            </a:lvl1pPr>
          </a:lstStyle>
          <a:p>
            <a:fld id="{7A956496-A0DC-43E5-BD6B-FE53ED1561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1977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8" cy="356198"/>
          </a:xfrm>
          <a:prstGeom prst="rect">
            <a:avLst/>
          </a:prstGeom>
        </p:spPr>
        <p:txBody>
          <a:bodyPr vert="horz" lIns="99039" tIns="49520" rIns="99039" bIns="49520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797247" y="0"/>
            <a:ext cx="4434998" cy="356198"/>
          </a:xfrm>
          <a:prstGeom prst="rect">
            <a:avLst/>
          </a:prstGeom>
        </p:spPr>
        <p:txBody>
          <a:bodyPr vert="horz" lIns="99039" tIns="49520" rIns="99039" bIns="49520" rtlCol="0"/>
          <a:lstStyle>
            <a:lvl1pPr algn="r">
              <a:defRPr sz="1300"/>
            </a:lvl1pPr>
          </a:lstStyle>
          <a:p>
            <a:fld id="{7E3F7DCE-C5EA-4112-A7FD-076BBC267694}" type="datetimeFigureOut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887413"/>
            <a:ext cx="4256087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9" tIns="49520" rIns="99039" bIns="495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23462" y="3416538"/>
            <a:ext cx="8187690" cy="2795350"/>
          </a:xfrm>
          <a:prstGeom prst="rect">
            <a:avLst/>
          </a:prstGeom>
        </p:spPr>
        <p:txBody>
          <a:bodyPr vert="horz" lIns="99039" tIns="49520" rIns="99039" bIns="495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6743104"/>
            <a:ext cx="4434998" cy="356197"/>
          </a:xfrm>
          <a:prstGeom prst="rect">
            <a:avLst/>
          </a:prstGeom>
        </p:spPr>
        <p:txBody>
          <a:bodyPr vert="horz" lIns="99039" tIns="49520" rIns="99039" bIns="49520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797247" y="6743104"/>
            <a:ext cx="4434998" cy="356197"/>
          </a:xfrm>
          <a:prstGeom prst="rect">
            <a:avLst/>
          </a:prstGeom>
        </p:spPr>
        <p:txBody>
          <a:bodyPr vert="horz" lIns="99039" tIns="49520" rIns="99039" bIns="49520" rtlCol="0" anchor="b"/>
          <a:lstStyle>
            <a:lvl1pPr algn="r">
              <a:defRPr sz="1300"/>
            </a:lvl1pPr>
          </a:lstStyle>
          <a:p>
            <a:fld id="{F0BBC1B0-74C4-49BA-9183-4F3E289C5C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870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C1B0-74C4-49BA-9183-4F3E289C5CC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0540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C1B0-74C4-49BA-9183-4F3E289C5CC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7017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6087" cy="239553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A storage ring circulates electrons in a circular orbit using various magnets.</a:t>
            </a:r>
          </a:p>
          <a:p>
            <a:r>
              <a:rPr lang="en-US" altLang="ko-KR" dirty="0"/>
              <a:t>Electrons oscillate around this orbit, and the number of oscillations per turn is called the tune.</a:t>
            </a:r>
          </a:p>
          <a:p>
            <a:r>
              <a:rPr lang="en-US" altLang="ko-KR" dirty="0"/>
              <a:t>In this figure, the electron oscillates one, two, three, four, and a little more, so the tune is 4.4117.</a:t>
            </a:r>
          </a:p>
          <a:p>
            <a:r>
              <a:rPr lang="en-US" altLang="ko-KR" dirty="0"/>
              <a:t>Generally, the tune is set to avoid rational numbers.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C1B0-74C4-49BA-9183-4F3E289C5CC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6228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6087" cy="239553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When external forces with position-dependent properties are present, they affect the system.</a:t>
            </a:r>
          </a:p>
          <a:p>
            <a:r>
              <a:rPr lang="en-US" altLang="ko-KR" dirty="0"/>
              <a:t>As shown in this figure, if the electron's tune is an integer, it experiences external forces every turn, eventually causing divergence.</a:t>
            </a:r>
          </a:p>
          <a:p>
            <a:r>
              <a:rPr lang="en-US" altLang="ko-KR" dirty="0"/>
              <a:t>If the tune's times 3 is integer, the electron experiences the same force every 3 turns.</a:t>
            </a:r>
          </a:p>
          <a:p>
            <a:r>
              <a:rPr lang="en-US" altLang="ko-KR" dirty="0"/>
              <a:t> If the sum of these forces over 3 turns is not zero, the electron diverges.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C1B0-74C4-49BA-9183-4F3E289C5CC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9475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6087" cy="239553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Let me explain the source of these external forces.</a:t>
            </a:r>
          </a:p>
          <a:p>
            <a:r>
              <a:rPr lang="en-US" altLang="ko-KR" dirty="0"/>
              <a:t>Storage rings include </a:t>
            </a:r>
            <a:r>
              <a:rPr lang="en-US" altLang="ko-KR" dirty="0" err="1"/>
              <a:t>sextupole</a:t>
            </a:r>
            <a:r>
              <a:rPr lang="en-US" altLang="ko-KR" dirty="0"/>
              <a:t> magnets to correct chromatic effects. </a:t>
            </a:r>
          </a:p>
          <a:p>
            <a:r>
              <a:rPr lang="en-US" altLang="ko-KR" dirty="0"/>
              <a:t>However, </a:t>
            </a:r>
            <a:r>
              <a:rPr lang="en-US" altLang="ko-KR" dirty="0" err="1"/>
              <a:t>sextupoles</a:t>
            </a:r>
            <a:r>
              <a:rPr lang="en-US" altLang="ko-KR" dirty="0"/>
              <a:t> also cause some phase space distortion.</a:t>
            </a:r>
          </a:p>
          <a:p>
            <a:r>
              <a:rPr lang="en-US" altLang="ko-KR" dirty="0"/>
              <a:t>This distortion acts as the external force mentioned earlier.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C1B0-74C4-49BA-9183-4F3E289C5CC6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2787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6087" cy="239553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When the tune's integer multiple is close to a rational number, </a:t>
            </a:r>
            <a:r>
              <a:rPr lang="en-US" altLang="ko-KR" dirty="0" err="1"/>
              <a:t>sextupoles</a:t>
            </a:r>
            <a:r>
              <a:rPr lang="en-US" altLang="ko-KR" dirty="0"/>
              <a:t> distort the phase space as shown.</a:t>
            </a:r>
          </a:p>
          <a:p>
            <a:r>
              <a:rPr lang="en-US" altLang="ko-KR" dirty="0"/>
              <a:t>In the stable primary orbit region (sum of </a:t>
            </a:r>
            <a:r>
              <a:rPr lang="en-US" altLang="ko-KR" dirty="0" err="1"/>
              <a:t>F_external</a:t>
            </a:r>
            <a:r>
              <a:rPr lang="en-US" altLang="ko-KR" dirty="0"/>
              <a:t> = 0), the electron remains </a:t>
            </a:r>
            <a:r>
              <a:rPr lang="en-US" altLang="ko-KR" dirty="0" err="1"/>
              <a:t>stable.In</a:t>
            </a:r>
            <a:r>
              <a:rPr lang="en-US" altLang="ko-KR" dirty="0"/>
              <a:t> other regions, the electron diverges unless </a:t>
            </a:r>
            <a:r>
              <a:rPr lang="en-US" altLang="ko-KR" dirty="0" err="1"/>
              <a:t>sextupoles</a:t>
            </a:r>
            <a:r>
              <a:rPr lang="en-US" altLang="ko-KR" dirty="0"/>
              <a:t> are adjusted to make the sum of </a:t>
            </a:r>
            <a:r>
              <a:rPr lang="en-US" altLang="ko-KR" dirty="0" err="1"/>
              <a:t>F_external</a:t>
            </a:r>
            <a:r>
              <a:rPr lang="en-US" altLang="ko-KR" dirty="0"/>
              <a:t> zero in specific phase space regions.</a:t>
            </a:r>
          </a:p>
          <a:p>
            <a:r>
              <a:rPr lang="en-US" altLang="ko-KR" dirty="0"/>
              <a:t>This adjustment creates resonant islands, which are stable and spatially separated from the primary orbit.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C1B0-74C4-49BA-9183-4F3E289C5CC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2345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6087" cy="239553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Several accelerator facilities have utilized this property.</a:t>
            </a:r>
          </a:p>
          <a:p>
            <a:r>
              <a:rPr lang="en-US" altLang="ko-KR" dirty="0"/>
              <a:t>BESSY II successfully separated bunches into resonant islands to create multiple photon beams.SPEAR3 also conducted similar bunch storage experiments.</a:t>
            </a:r>
          </a:p>
          <a:p>
            <a:r>
              <a:rPr lang="en-US" altLang="ko-KR" dirty="0"/>
              <a:t>At CERN, this method is used to split electron beams into resonant islands by reducing the boundary size of the primary </a:t>
            </a:r>
            <a:r>
              <a:rPr lang="en-US" altLang="ko-KR" dirty="0" err="1"/>
              <a:t>orbit.Despite</a:t>
            </a:r>
            <a:r>
              <a:rPr lang="en-US" altLang="ko-KR" dirty="0"/>
              <a:t> these experimental successes, theoretical support is still lacking.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BC1B0-74C4-49BA-9183-4F3E289C5CC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5226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4326-ACC7-4239-AA15-AE1718F10D6B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Picture 2" descr="ë¡ê³ 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811" b="-399"/>
          <a:stretch/>
        </p:blipFill>
        <p:spPr bwMode="auto">
          <a:xfrm>
            <a:off x="8435080" y="266065"/>
            <a:ext cx="2918720" cy="51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555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2D3BE-F871-412A-9001-77371710BE1D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6899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AC1F-40A2-4DF0-816E-007D6A5E7A4C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657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532" y="87837"/>
            <a:ext cx="8401909" cy="81545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533" y="1128589"/>
            <a:ext cx="11035271" cy="504837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CA902-F414-4C75-8524-4F9F6D56DF74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4724400" y="6535744"/>
            <a:ext cx="2743200" cy="365125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fld id="{A58750C3-D76B-4604-A3D8-DFEAF51D5208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10" name="Picture 2" descr="ë¡ê³ 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811" b="-399"/>
          <a:stretch/>
        </p:blipFill>
        <p:spPr bwMode="auto">
          <a:xfrm>
            <a:off x="8720439" y="285230"/>
            <a:ext cx="2918720" cy="51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40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17C9-06C0-4304-943F-ABD8F3ABDCE1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7717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C142E-7B40-4429-8DA4-59CD5663414F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7343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4A1C-2AAA-4CD3-BCA8-7C1A1025E800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2371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0EB76-138C-4466-B0A0-94F6511376E4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364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1442-78DC-4A4A-80ED-2D13933435F6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878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2149E-406D-4920-9E0C-A547F0743114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8859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C21C1-DA32-440F-BCB3-CA75F0584F01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2601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812" y="87837"/>
            <a:ext cx="9720109" cy="815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140E8-16C0-489B-9BD5-0221C5B94E01}" type="datetime1">
              <a:rPr lang="ko-KR" altLang="en-US" smtClean="0"/>
              <a:t>2024-08-06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750C3-D76B-4604-A3D8-DFEAF51D5208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300716" y="960896"/>
            <a:ext cx="116606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 userDrawn="1"/>
        </p:nvCxnSpPr>
        <p:spPr>
          <a:xfrm>
            <a:off x="300711" y="6589189"/>
            <a:ext cx="840953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>
            <a:extLst>
              <a:ext uri="{FF2B5EF4-FFF2-40B4-BE49-F238E27FC236}">
                <a16:creationId xmlns:a16="http://schemas.microsoft.com/office/drawing/2014/main" id="{EA1C9D29-DF18-4C33-BC34-BECE336CA5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013" y="6267103"/>
            <a:ext cx="2496327" cy="5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7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49.png"/><Relationship Id="rId10" Type="http://schemas.microsoft.com/office/2007/relationships/diagramDrawing" Target="../diagrams/drawing1.xml"/><Relationship Id="rId4" Type="http://schemas.openxmlformats.org/officeDocument/2006/relationships/image" Target="../media/image48.png"/><Relationship Id="rId9" Type="http://schemas.openxmlformats.org/officeDocument/2006/relationships/diagramColors" Target="../diagrams/colors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.png"/><Relationship Id="rId7" Type="http://schemas.openxmlformats.org/officeDocument/2006/relationships/image" Target="../media/image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image" Target="../media/image66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comments" Target="../comments/commen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77.png"/><Relationship Id="rId5" Type="http://schemas.microsoft.com/office/2007/relationships/media" Target="../media/media3.mp4"/><Relationship Id="rId10" Type="http://schemas.openxmlformats.org/officeDocument/2006/relationships/image" Target="../media/image76.png"/><Relationship Id="rId4" Type="http://schemas.openxmlformats.org/officeDocument/2006/relationships/video" Target="../media/media2.mp4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comments" Target="../comments/commen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77.png"/><Relationship Id="rId5" Type="http://schemas.microsoft.com/office/2007/relationships/media" Target="../media/media3.mp4"/><Relationship Id="rId10" Type="http://schemas.openxmlformats.org/officeDocument/2006/relationships/image" Target="../media/image76.png"/><Relationship Id="rId4" Type="http://schemas.openxmlformats.org/officeDocument/2006/relationships/video" Target="../media/media2.mp4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77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75.png"/><Relationship Id="rId5" Type="http://schemas.microsoft.com/office/2007/relationships/media" Target="../media/media3.mp4"/><Relationship Id="rId10" Type="http://schemas.openxmlformats.org/officeDocument/2006/relationships/image" Target="../media/image79.png"/><Relationship Id="rId4" Type="http://schemas.openxmlformats.org/officeDocument/2006/relationships/video" Target="../media/media2.mp4"/><Relationship Id="rId9" Type="http://schemas.openxmlformats.org/officeDocument/2006/relationships/image" Target="../media/image74.png"/><Relationship Id="rId14" Type="http://schemas.openxmlformats.org/officeDocument/2006/relationships/comments" Target="../comments/commen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46.png"/><Relationship Id="rId10" Type="http://schemas.openxmlformats.org/officeDocument/2006/relationships/image" Target="../media/image32.png"/><Relationship Id="rId4" Type="http://schemas.openxmlformats.org/officeDocument/2006/relationships/image" Target="../media/image37.png"/><Relationship Id="rId9" Type="http://schemas.openxmlformats.org/officeDocument/2006/relationships/image" Target="../media/image7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CAPhE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Lab Meeting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667000" y="4105276"/>
            <a:ext cx="6858000" cy="1655763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M. Nam </a:t>
            </a:r>
          </a:p>
          <a:p>
            <a:r>
              <a:rPr lang="en-US" altLang="ko-K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and Technology, Pohang 37673, Korea</a:t>
            </a:r>
          </a:p>
          <a:p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2024/08/07</a:t>
            </a:r>
            <a:endParaRPr lang="ko-KR" altLang="ko-K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EC4F00A-33F5-4CD6-AB53-449680A7D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5198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F36180-1E24-4F22-BB77-23DAF0A2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Interest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E43EAEC-66CC-4D4E-ACCC-E71D06D3D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68" y="4618515"/>
            <a:ext cx="5975750" cy="177274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altLang="ko-KR" sz="2000" dirty="0"/>
              <a:t>Theory of Resonant Islands, Amplitude-Dependent Tune Shift, Phase-Dependent Tune Shift and Devil’s Staircase</a:t>
            </a:r>
          </a:p>
          <a:p>
            <a:pPr>
              <a:lnSpc>
                <a:spcPct val="150000"/>
              </a:lnSpc>
            </a:pPr>
            <a:r>
              <a:rPr lang="en-US" altLang="ko-KR" sz="2000" dirty="0"/>
              <a:t>Application : Bunch Separation, Extraction, Etc.</a:t>
            </a:r>
            <a:endParaRPr lang="ko-KR" altLang="en-US" sz="2000" dirty="0"/>
          </a:p>
        </p:txBody>
      </p:sp>
      <p:sp>
        <p:nvSpPr>
          <p:cNvPr id="13" name="슬라이드 번호 개체 틀 12">
            <a:extLst>
              <a:ext uri="{FF2B5EF4-FFF2-40B4-BE49-F238E27FC236}">
                <a16:creationId xmlns:a16="http://schemas.microsoft.com/office/drawing/2014/main" id="{8E048A28-2DD9-418E-AD01-23A85B978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10</a:t>
            </a:fld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87A32F-0838-42B3-BFF3-EFF2670EF54A}"/>
              </a:ext>
            </a:extLst>
          </p:cNvPr>
          <p:cNvSpPr txBox="1"/>
          <p:nvPr/>
        </p:nvSpPr>
        <p:spPr>
          <a:xfrm>
            <a:off x="9046086" y="6605363"/>
            <a:ext cx="24396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M. </a:t>
            </a:r>
            <a:r>
              <a:rPr lang="en-US" altLang="ko-KR" sz="1000" b="1" dirty="0" err="1">
                <a:solidFill>
                  <a:schemeClr val="bg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Giovannozzi</a:t>
            </a: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et al., PRL (2002)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ACC4CA8-3426-4975-B1B2-6B7196D4D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0" r="51851" b="44009"/>
          <a:stretch/>
        </p:blipFill>
        <p:spPr bwMode="auto">
          <a:xfrm>
            <a:off x="5450293" y="1172497"/>
            <a:ext cx="3382047" cy="207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FA7E9F2F-B8A6-4106-842B-C7E23E202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3" r="51851" b="4699"/>
          <a:stretch/>
        </p:blipFill>
        <p:spPr bwMode="auto">
          <a:xfrm>
            <a:off x="8807668" y="1231536"/>
            <a:ext cx="3319485" cy="190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6621187-6D0F-433B-8BF5-8EA88E5DF116}"/>
              </a:ext>
            </a:extLst>
          </p:cNvPr>
          <p:cNvSpPr txBox="1"/>
          <p:nvPr/>
        </p:nvSpPr>
        <p:spPr>
          <a:xfrm>
            <a:off x="8804872" y="934769"/>
            <a:ext cx="42186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chemeClr val="bg1">
                    <a:lumMod val="50000"/>
                  </a:schemeClr>
                </a:solidFill>
              </a:rPr>
              <a:t>Markus </a:t>
            </a:r>
            <a:r>
              <a:rPr lang="en-US" altLang="ko-KR" sz="1200" b="1" dirty="0" err="1">
                <a:solidFill>
                  <a:schemeClr val="bg1">
                    <a:lumMod val="50000"/>
                  </a:schemeClr>
                </a:solidFill>
              </a:rPr>
              <a:t>Ries</a:t>
            </a:r>
            <a:r>
              <a:rPr lang="en-US" altLang="ko-KR" sz="1200" b="1" dirty="0">
                <a:solidFill>
                  <a:schemeClr val="bg1">
                    <a:lumMod val="50000"/>
                  </a:schemeClr>
                </a:solidFill>
              </a:rPr>
              <a:t> et al., Synchrotron SOLEIL 2016</a:t>
            </a:r>
            <a:endParaRPr lang="ko-KR" alt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98AC225-9281-4ECC-ADFB-B4CA5FB025AC}"/>
              </a:ext>
            </a:extLst>
          </p:cNvPr>
          <p:cNvSpPr/>
          <p:nvPr/>
        </p:nvSpPr>
        <p:spPr>
          <a:xfrm>
            <a:off x="8047447" y="3875574"/>
            <a:ext cx="2069692" cy="47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C84D3EC3-457D-4E56-8BC2-98AEBFDBF8A6}"/>
              </a:ext>
            </a:extLst>
          </p:cNvPr>
          <p:cNvSpPr/>
          <p:nvPr/>
        </p:nvSpPr>
        <p:spPr>
          <a:xfrm>
            <a:off x="8147459" y="5028867"/>
            <a:ext cx="2069692" cy="47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EC0B8E-02A6-42CB-AC73-151DEA43B449}"/>
              </a:ext>
            </a:extLst>
          </p:cNvPr>
          <p:cNvSpPr txBox="1"/>
          <p:nvPr/>
        </p:nvSpPr>
        <p:spPr>
          <a:xfrm>
            <a:off x="8791455" y="6120980"/>
            <a:ext cx="3162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ctr">
              <a:buFont typeface="Arial" panose="020B0604020202020204" pitchFamily="34" charset="0"/>
              <a:buChar char="•"/>
            </a:pPr>
            <a:r>
              <a:rPr lang="en-US" altLang="ko-KR" sz="1400" dirty="0"/>
              <a:t>4</a:t>
            </a:r>
            <a:r>
              <a:rPr lang="en-US" altLang="ko-KR" sz="1400" baseline="30000" dirty="0"/>
              <a:t>th</a:t>
            </a:r>
            <a:r>
              <a:rPr lang="en-US" altLang="ko-KR" sz="1400" dirty="0"/>
              <a:t> order Splitting (SPS)</a:t>
            </a:r>
            <a:endParaRPr lang="ko-KR" altLang="en-US" sz="1400" dirty="0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D55D78E7-1A57-4F9F-8804-38478CA635D7}"/>
              </a:ext>
            </a:extLst>
          </p:cNvPr>
          <p:cNvGrpSpPr/>
          <p:nvPr/>
        </p:nvGrpSpPr>
        <p:grpSpPr>
          <a:xfrm>
            <a:off x="9046086" y="3810133"/>
            <a:ext cx="2653039" cy="2378371"/>
            <a:chOff x="8906807" y="3810133"/>
            <a:chExt cx="2653038" cy="2378371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EE16F771-E4E5-4F1A-8D5B-A086D03D7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06807" y="3810133"/>
              <a:ext cx="2653038" cy="237837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1A8B407-4025-439A-9AB2-6DB72601CE39}"/>
                </a:ext>
              </a:extLst>
            </p:cNvPr>
            <p:cNvSpPr txBox="1"/>
            <p:nvPr/>
          </p:nvSpPr>
          <p:spPr>
            <a:xfrm>
              <a:off x="10293791" y="3906946"/>
              <a:ext cx="82053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800" b="1" dirty="0">
                  <a:latin typeface="times" panose="02020603050405020304" pitchFamily="18" charset="0"/>
                  <a:cs typeface="times" panose="02020603050405020304" pitchFamily="18" charset="0"/>
                </a:rPr>
                <a:t>9000</a:t>
              </a:r>
              <a:r>
                <a:rPr lang="en-US" altLang="ko-KR" sz="900" b="1" dirty="0">
                  <a:latin typeface="times" panose="02020603050405020304" pitchFamily="18" charset="0"/>
                  <a:cs typeface="times" panose="02020603050405020304" pitchFamily="18" charset="0"/>
                </a:rPr>
                <a:t> turn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8EE5210-2E5A-46C0-A801-4387A40A60A3}"/>
                </a:ext>
              </a:extLst>
            </p:cNvPr>
            <p:cNvSpPr txBox="1"/>
            <p:nvPr/>
          </p:nvSpPr>
          <p:spPr>
            <a:xfrm>
              <a:off x="8910714" y="3906946"/>
              <a:ext cx="82053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00" b="1" dirty="0">
                  <a:latin typeface="times" panose="02020603050405020304" pitchFamily="18" charset="0"/>
                  <a:cs typeface="times" panose="02020603050405020304" pitchFamily="18" charset="0"/>
                </a:rPr>
                <a:t>0 turn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F0CAB99-6A53-4EBA-B84D-5A9D8BC8BC66}"/>
                </a:ext>
              </a:extLst>
            </p:cNvPr>
            <p:cNvSpPr txBox="1"/>
            <p:nvPr/>
          </p:nvSpPr>
          <p:spPr>
            <a:xfrm>
              <a:off x="10284264" y="5045747"/>
              <a:ext cx="82053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800" b="1" dirty="0">
                  <a:latin typeface="times" panose="02020603050405020304" pitchFamily="18" charset="0"/>
                  <a:cs typeface="times" panose="02020603050405020304" pitchFamily="18" charset="0"/>
                </a:rPr>
                <a:t>42000</a:t>
              </a:r>
              <a:r>
                <a:rPr lang="en-US" altLang="ko-KR" sz="900" b="1" dirty="0">
                  <a:latin typeface="times" panose="02020603050405020304" pitchFamily="18" charset="0"/>
                  <a:cs typeface="times" panose="02020603050405020304" pitchFamily="18" charset="0"/>
                </a:rPr>
                <a:t> turn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7C84BC1-83B2-40EE-8AB6-9982F1257658}"/>
                </a:ext>
              </a:extLst>
            </p:cNvPr>
            <p:cNvSpPr txBox="1"/>
            <p:nvPr/>
          </p:nvSpPr>
          <p:spPr>
            <a:xfrm>
              <a:off x="9010726" y="5052821"/>
              <a:ext cx="82053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800" b="1" dirty="0">
                  <a:latin typeface="times" panose="02020603050405020304" pitchFamily="18" charset="0"/>
                  <a:cs typeface="times" panose="02020603050405020304" pitchFamily="18" charset="0"/>
                </a:rPr>
                <a:t>34000</a:t>
              </a:r>
              <a:r>
                <a:rPr lang="en-US" altLang="ko-KR" sz="900" b="1" dirty="0">
                  <a:latin typeface="times" panose="02020603050405020304" pitchFamily="18" charset="0"/>
                  <a:cs typeface="times" panose="02020603050405020304" pitchFamily="18" charset="0"/>
                </a:rPr>
                <a:t> turn</a:t>
              </a:r>
            </a:p>
          </p:txBody>
        </p:sp>
      </p:grpSp>
      <p:pic>
        <p:nvPicPr>
          <p:cNvPr id="17" name="그림 16">
            <a:extLst>
              <a:ext uri="{FF2B5EF4-FFF2-40B4-BE49-F238E27FC236}">
                <a16:creationId xmlns:a16="http://schemas.microsoft.com/office/drawing/2014/main" id="{E5A97746-7F32-4ADA-8B4F-396382089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367" y="3877773"/>
            <a:ext cx="2421851" cy="2258251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D9B18F24-5944-4BE6-A89F-916CCBDC2277}"/>
              </a:ext>
            </a:extLst>
          </p:cNvPr>
          <p:cNvSpPr txBox="1"/>
          <p:nvPr/>
        </p:nvSpPr>
        <p:spPr>
          <a:xfrm>
            <a:off x="6898640" y="3273297"/>
            <a:ext cx="4354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ctr">
              <a:buFont typeface="Arial" panose="020B0604020202020204" pitchFamily="34" charset="0"/>
              <a:buChar char="•"/>
            </a:pPr>
            <a:r>
              <a:rPr lang="en-US" altLang="ko-KR" sz="1400" dirty="0"/>
              <a:t>Separation for Multi Mode Operation (BESSY II)</a:t>
            </a:r>
            <a:endParaRPr lang="ko-KR" altLang="en-US" sz="14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75E641-8597-4D39-A77D-9EA9CAFB2C54}"/>
              </a:ext>
            </a:extLst>
          </p:cNvPr>
          <p:cNvSpPr txBox="1"/>
          <p:nvPr/>
        </p:nvSpPr>
        <p:spPr>
          <a:xfrm>
            <a:off x="6023142" y="6120980"/>
            <a:ext cx="3162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ctr">
              <a:buFont typeface="Arial" panose="020B0604020202020204" pitchFamily="34" charset="0"/>
              <a:buChar char="•"/>
            </a:pPr>
            <a:r>
              <a:rPr lang="en-US" altLang="ko-KR" sz="1400" dirty="0"/>
              <a:t>3</a:t>
            </a:r>
            <a:r>
              <a:rPr lang="en-US" altLang="ko-KR" sz="1400" baseline="30000" dirty="0"/>
              <a:t>rd</a:t>
            </a:r>
            <a:r>
              <a:rPr lang="en-US" altLang="ko-KR" sz="1400" dirty="0"/>
              <a:t> order Splitting (SPS)</a:t>
            </a:r>
            <a:endParaRPr lang="ko-KR" altLang="en-US" sz="1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E7F47FA-AD9F-4736-8BF4-75DD39EBF589}"/>
              </a:ext>
            </a:extLst>
          </p:cNvPr>
          <p:cNvSpPr txBox="1"/>
          <p:nvPr/>
        </p:nvSpPr>
        <p:spPr>
          <a:xfrm>
            <a:off x="7790393" y="3896572"/>
            <a:ext cx="82053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800" b="1" dirty="0">
                <a:latin typeface="times" panose="02020603050405020304" pitchFamily="18" charset="0"/>
                <a:cs typeface="times" panose="02020603050405020304" pitchFamily="18" charset="0"/>
              </a:rPr>
              <a:t>2000</a:t>
            </a:r>
            <a:r>
              <a:rPr lang="en-US" altLang="ko-KR" sz="900" b="1" dirty="0">
                <a:latin typeface="times" panose="02020603050405020304" pitchFamily="18" charset="0"/>
                <a:cs typeface="times" panose="02020603050405020304" pitchFamily="18" charset="0"/>
              </a:rPr>
              <a:t> turn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4819DB1-7766-4989-AACB-0B2E03A85CEA}"/>
              </a:ext>
            </a:extLst>
          </p:cNvPr>
          <p:cNvSpPr txBox="1"/>
          <p:nvPr/>
        </p:nvSpPr>
        <p:spPr>
          <a:xfrm>
            <a:off x="6407317" y="3896572"/>
            <a:ext cx="82053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900" b="1" dirty="0">
                <a:latin typeface="times" panose="02020603050405020304" pitchFamily="18" charset="0"/>
                <a:cs typeface="times" panose="02020603050405020304" pitchFamily="18" charset="0"/>
              </a:rPr>
              <a:t>0 turn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0997D72-FA3C-4A76-9B0F-79373223BAA3}"/>
              </a:ext>
            </a:extLst>
          </p:cNvPr>
          <p:cNvSpPr txBox="1"/>
          <p:nvPr/>
        </p:nvSpPr>
        <p:spPr>
          <a:xfrm>
            <a:off x="7780868" y="5035372"/>
            <a:ext cx="82053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800" b="1" dirty="0">
                <a:latin typeface="times" panose="02020603050405020304" pitchFamily="18" charset="0"/>
                <a:cs typeface="times" panose="02020603050405020304" pitchFamily="18" charset="0"/>
              </a:rPr>
              <a:t>20000</a:t>
            </a:r>
            <a:r>
              <a:rPr lang="en-US" altLang="ko-KR" sz="900" b="1" dirty="0">
                <a:latin typeface="times" panose="02020603050405020304" pitchFamily="18" charset="0"/>
                <a:cs typeface="times" panose="02020603050405020304" pitchFamily="18" charset="0"/>
              </a:rPr>
              <a:t> turn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14B45E-CC41-44AC-9F54-31189899471F}"/>
              </a:ext>
            </a:extLst>
          </p:cNvPr>
          <p:cNvSpPr txBox="1"/>
          <p:nvPr/>
        </p:nvSpPr>
        <p:spPr>
          <a:xfrm>
            <a:off x="6507329" y="5042447"/>
            <a:ext cx="82053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800" b="1" dirty="0">
                <a:latin typeface="times" panose="02020603050405020304" pitchFamily="18" charset="0"/>
                <a:cs typeface="times" panose="02020603050405020304" pitchFamily="18" charset="0"/>
              </a:rPr>
              <a:t>4000</a:t>
            </a:r>
            <a:r>
              <a:rPr lang="en-US" altLang="ko-KR" sz="900" b="1" dirty="0">
                <a:latin typeface="times" panose="02020603050405020304" pitchFamily="18" charset="0"/>
                <a:cs typeface="times" panose="02020603050405020304" pitchFamily="18" charset="0"/>
              </a:rPr>
              <a:t> turn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B963CA3-9F80-4320-AC47-44CFAA29A3E3}"/>
              </a:ext>
            </a:extLst>
          </p:cNvPr>
          <p:cNvSpPr txBox="1"/>
          <p:nvPr/>
        </p:nvSpPr>
        <p:spPr>
          <a:xfrm>
            <a:off x="6351818" y="6605363"/>
            <a:ext cx="24396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R. </a:t>
            </a:r>
            <a:r>
              <a:rPr lang="en-US" altLang="ko-KR" sz="1000" b="1" dirty="0" err="1">
                <a:solidFill>
                  <a:schemeClr val="bg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Cappi</a:t>
            </a:r>
            <a:r>
              <a:rPr lang="en-US" altLang="ko-KR" sz="1000" b="1" dirty="0">
                <a:solidFill>
                  <a:schemeClr val="bg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et al., PRST-AB (2004)</a:t>
            </a:r>
          </a:p>
        </p:txBody>
      </p:sp>
      <p:graphicFrame>
        <p:nvGraphicFramePr>
          <p:cNvPr id="43" name="내용 개체 틀 7">
            <a:extLst>
              <a:ext uri="{FF2B5EF4-FFF2-40B4-BE49-F238E27FC236}">
                <a16:creationId xmlns:a16="http://schemas.microsoft.com/office/drawing/2014/main" id="{ED416803-6F22-4F51-B5E8-36A03C02CF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425994"/>
              </p:ext>
            </p:extLst>
          </p:nvPr>
        </p:nvGraphicFramePr>
        <p:xfrm>
          <a:off x="287257" y="1465975"/>
          <a:ext cx="6026099" cy="2756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AC91B16D-3CD6-45CE-BFE2-83FFD9A690B7}"/>
              </a:ext>
            </a:extLst>
          </p:cNvPr>
          <p:cNvCxnSpPr>
            <a:cxnSpLocks/>
          </p:cNvCxnSpPr>
          <p:nvPr/>
        </p:nvCxnSpPr>
        <p:spPr>
          <a:xfrm>
            <a:off x="3256643" y="3048000"/>
            <a:ext cx="0" cy="139518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679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AE5FD1-D142-4801-8A1B-78EAC1D3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64FD78B-0B65-42F0-8397-706B8F1BC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078802"/>
            <a:ext cx="8686800" cy="2548863"/>
          </a:xfrm>
        </p:spPr>
        <p:txBody>
          <a:bodyPr>
            <a:normAutofit/>
          </a:bodyPr>
          <a:lstStyle/>
          <a:p>
            <a:pPr algn="ctr"/>
            <a:r>
              <a:rPr lang="en-US" altLang="ko-K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I’ve done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C96C19E-A545-493C-9DD5-8F28B8732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pPr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492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73E768-12D9-4E72-96B0-DA549749C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(New Parameter)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8687C1E-6114-4D61-AEC9-B51ADCED3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12</a:t>
            </a:fld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내용 개체 틀 8">
                <a:extLst>
                  <a:ext uri="{FF2B5EF4-FFF2-40B4-BE49-F238E27FC236}">
                    <a16:creationId xmlns:a16="http://schemas.microsoft.com/office/drawing/2014/main" id="{FED94832-BF73-438C-A430-8943E44BAC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596" y="5472796"/>
                <a:ext cx="11372997" cy="7481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5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5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ko-KR" sz="1500" b="1">
                            <a:latin typeface="Cambria Math" panose="02040503050406030204" pitchFamily="18" charset="0"/>
                          </a:rPr>
                          <m:t>𝐜𝐨𝐧</m:t>
                        </m:r>
                      </m:sub>
                    </m:sSub>
                  </m:oMath>
                </a14:m>
                <a:r>
                  <a:rPr lang="en-US" altLang="ko-KR" sz="1500" dirty="0"/>
                  <a:t> shows bad match, so I suggested the revised one.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500" dirty="0"/>
                  <a:t>Contours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5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5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ko-KR" sz="1500" b="1">
                            <a:latin typeface="Cambria Math" panose="02040503050406030204" pitchFamily="18" charset="0"/>
                          </a:rPr>
                          <m:t>𝐫𝐞𝐯</m:t>
                        </m:r>
                      </m:sub>
                    </m:sSub>
                  </m:oMath>
                </a14:m>
                <a:r>
                  <a:rPr lang="en-US" altLang="ko-KR" sz="1500" dirty="0"/>
                  <a:t> shows better performance than those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5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5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ko-KR" sz="1500" b="1">
                            <a:latin typeface="Cambria Math" panose="02040503050406030204" pitchFamily="18" charset="0"/>
                          </a:rPr>
                          <m:t>𝐜𝐨𝐧</m:t>
                        </m:r>
                      </m:sub>
                    </m:sSub>
                  </m:oMath>
                </a14:m>
                <a:r>
                  <a:rPr lang="en-US" altLang="ko-KR" sz="1500" dirty="0"/>
                  <a:t>.</a:t>
                </a:r>
              </a:p>
            </p:txBody>
          </p:sp>
        </mc:Choice>
        <mc:Fallback>
          <p:sp>
            <p:nvSpPr>
              <p:cNvPr id="14" name="내용 개체 틀 8">
                <a:extLst>
                  <a:ext uri="{FF2B5EF4-FFF2-40B4-BE49-F238E27FC236}">
                    <a16:creationId xmlns:a16="http://schemas.microsoft.com/office/drawing/2014/main" id="{FED94832-BF73-438C-A430-8943E44BA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96" y="5472796"/>
                <a:ext cx="11372997" cy="748112"/>
              </a:xfrm>
              <a:prstGeom prst="rect">
                <a:avLst/>
              </a:prstGeom>
              <a:blipFill>
                <a:blip r:embed="rId2"/>
                <a:stretch>
                  <a:fillRect l="-161" b="-245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그룹 11">
            <a:extLst>
              <a:ext uri="{FF2B5EF4-FFF2-40B4-BE49-F238E27FC236}">
                <a16:creationId xmlns:a16="http://schemas.microsoft.com/office/drawing/2014/main" id="{F0248F24-CE8A-4864-A17A-F6E69B724F0B}"/>
              </a:ext>
            </a:extLst>
          </p:cNvPr>
          <p:cNvGrpSpPr/>
          <p:nvPr/>
        </p:nvGrpSpPr>
        <p:grpSpPr>
          <a:xfrm>
            <a:off x="-1915241" y="971868"/>
            <a:ext cx="11821849" cy="3859811"/>
            <a:chOff x="-1308389" y="822245"/>
            <a:chExt cx="8166632" cy="2666392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A68C3372-DDC9-4D2E-A13B-B775B1C85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8484"/>
            <a:stretch/>
          </p:blipFill>
          <p:spPr>
            <a:xfrm>
              <a:off x="4786164" y="1231998"/>
              <a:ext cx="2072079" cy="225663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70A229-52AB-45E2-8CFB-E3CDE3CD4028}"/>
                </a:ext>
              </a:extLst>
            </p:cNvPr>
            <p:cNvSpPr txBox="1"/>
            <p:nvPr/>
          </p:nvSpPr>
          <p:spPr>
            <a:xfrm>
              <a:off x="-1308389" y="822245"/>
              <a:ext cx="4112332" cy="191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latin typeface="times" panose="02020603050405020304" pitchFamily="18" charset="0"/>
                  <a:cs typeface="times" panose="02020603050405020304" pitchFamily="18" charset="0"/>
                </a:rPr>
                <a:t>KM Nam et al., PRAB (2024)</a:t>
              </a:r>
            </a:p>
          </p:txBody>
        </p: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EA1214CA-B918-4731-90D6-5E1854E93D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84"/>
          <a:stretch/>
        </p:blipFill>
        <p:spPr>
          <a:xfrm>
            <a:off x="1743753" y="1599606"/>
            <a:ext cx="2999499" cy="32666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C49247-478E-440B-A00A-22255FF7A5B6}"/>
              </a:ext>
            </a:extLst>
          </p:cNvPr>
          <p:cNvSpPr txBox="1"/>
          <p:nvPr/>
        </p:nvSpPr>
        <p:spPr>
          <a:xfrm>
            <a:off x="6864590" y="1444566"/>
            <a:ext cx="60142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2800" dirty="0"/>
              <a:t>(b)</a:t>
            </a:r>
            <a:endParaRPr lang="ko-KR" alt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748577-B22C-4800-BA43-397EB2565D90}"/>
              </a:ext>
            </a:extLst>
          </p:cNvPr>
          <p:cNvSpPr txBox="1"/>
          <p:nvPr/>
        </p:nvSpPr>
        <p:spPr>
          <a:xfrm>
            <a:off x="1824633" y="1444565"/>
            <a:ext cx="70382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2800" dirty="0"/>
              <a:t>(a)</a:t>
            </a:r>
            <a:endParaRPr lang="ko-KR" alt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29322A-8926-483E-9968-3BAC994842C9}"/>
                  </a:ext>
                </a:extLst>
              </p:cNvPr>
              <p:cNvSpPr txBox="1"/>
              <p:nvPr/>
            </p:nvSpPr>
            <p:spPr>
              <a:xfrm>
                <a:off x="1029326" y="5049037"/>
                <a:ext cx="4659719" cy="509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44" indent="-285744" algn="ctr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ko-KR" b="1">
                            <a:latin typeface="Cambria Math" panose="02040503050406030204" pitchFamily="18" charset="0"/>
                          </a:rPr>
                          <m:t>𝐜𝐨𝐧</m:t>
                        </m:r>
                      </m:sub>
                    </m:sSub>
                    <m:r>
                      <a:rPr lang="en-US" altLang="ko-KR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ko-KR" b="1">
                            <a:latin typeface="Cambria Math" panose="02040503050406030204" pitchFamily="18" charset="0"/>
                          </a:rPr>
                          <m:t>𝐧𝐞𝐚𝐫</m:t>
                        </m:r>
                      </m:sub>
                    </m:sSub>
                    <m:r>
                      <a:rPr lang="en-US" altLang="ko-KR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ko-K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ko-K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sSub>
                      <m:sSubPr>
                        <m:ctrlPr>
                          <a:rPr lang="en-US" altLang="ko-K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ko-KR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𝐅𝐚𝐫</m:t>
                        </m:r>
                      </m:sub>
                    </m:sSub>
                    <m:sSup>
                      <m:sSupPr>
                        <m:ctrlPr>
                          <a:rPr lang="en-US" altLang="ko-K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ko-KR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ko-KR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  <m:sup>
                                <m:r>
                                  <a:rPr lang="en-US" altLang="ko-KR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  <m:r>
                              <a:rPr lang="en-US" altLang="ko-K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altLang="ko-KR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altLang="ko-KR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  <m:sup>
                                <m:r>
                                  <a:rPr lang="en-US" altLang="ko-KR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altLang="ko-K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ko-KR" altLang="en-US" b="1" dirty="0">
                    <a:solidFill>
                      <a:srgbClr val="FF0000"/>
                    </a:solidFill>
                  </a:rPr>
                  <a:t> </a:t>
                </a:r>
                <a:endParaRPr lang="ko-KR" altLang="en-US" b="1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29322A-8926-483E-9968-3BAC99484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326" y="5049037"/>
                <a:ext cx="4659719" cy="509307"/>
              </a:xfrm>
              <a:prstGeom prst="rect">
                <a:avLst/>
              </a:prstGeom>
              <a:blipFill>
                <a:blip r:embed="rId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147DB0-8ABB-4EDC-A0C1-4B59B779E59F}"/>
                  </a:ext>
                </a:extLst>
              </p:cNvPr>
              <p:cNvSpPr txBox="1"/>
              <p:nvPr/>
            </p:nvSpPr>
            <p:spPr>
              <a:xfrm>
                <a:off x="6096002" y="5064063"/>
                <a:ext cx="4659719" cy="509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44" indent="-285744" algn="ctr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ko-KR" b="1">
                            <a:latin typeface="Cambria Math" panose="02040503050406030204" pitchFamily="18" charset="0"/>
                          </a:rPr>
                          <m:t>𝐫𝐞𝐯</m:t>
                        </m:r>
                      </m:sub>
                    </m:sSub>
                    <m:r>
                      <a:rPr lang="en-US" altLang="ko-KR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ko-KR" b="1">
                            <a:latin typeface="Cambria Math" panose="02040503050406030204" pitchFamily="18" charset="0"/>
                          </a:rPr>
                          <m:t>𝐧𝐞𝐚𝐫</m:t>
                        </m:r>
                      </m:sub>
                    </m:sSub>
                    <m:r>
                      <a:rPr lang="en-US" altLang="ko-KR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ko-K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ko-K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sSub>
                      <m:sSubPr>
                        <m:ctrlPr>
                          <a:rPr lang="en-US" altLang="ko-K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ko-K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sSup>
                      <m:sSupPr>
                        <m:ctrlPr>
                          <a:rPr lang="en-US" altLang="ko-K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ko-KR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ko-KR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  <m:sup>
                                <m:r>
                                  <a:rPr lang="en-US" altLang="ko-KR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  <m:r>
                              <a:rPr lang="en-US" altLang="ko-K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altLang="ko-KR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altLang="ko-KR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  <m:sup>
                                <m:r>
                                  <a:rPr lang="en-US" altLang="ko-KR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altLang="ko-K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ko-KR" altLang="en-US" b="1" dirty="0"/>
                  <a:t> 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147DB0-8ABB-4EDC-A0C1-4B59B779E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2" y="5064063"/>
                <a:ext cx="4659719" cy="509307"/>
              </a:xfrm>
              <a:prstGeom prst="rect">
                <a:avLst/>
              </a:prstGeom>
              <a:blipFill>
                <a:blip r:embed="rId5"/>
                <a:stretch>
                  <a:fillRect b="-36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8165465-40B8-43E8-BCC3-8229A984B4FD}"/>
              </a:ext>
            </a:extLst>
          </p:cNvPr>
          <p:cNvSpPr txBox="1"/>
          <p:nvPr/>
        </p:nvSpPr>
        <p:spPr>
          <a:xfrm>
            <a:off x="8057793" y="971869"/>
            <a:ext cx="59529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>
                <a:latin typeface="times" panose="02020603050405020304" pitchFamily="18" charset="0"/>
                <a:cs typeface="times" panose="02020603050405020304" pitchFamily="18" charset="0"/>
              </a:rPr>
              <a:t>KM Nam et al., PRAB (2024)</a:t>
            </a: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1CF1F524-B1D5-4EFA-9289-969687869CF5}"/>
              </a:ext>
            </a:extLst>
          </p:cNvPr>
          <p:cNvCxnSpPr/>
          <p:nvPr/>
        </p:nvCxnSpPr>
        <p:spPr>
          <a:xfrm>
            <a:off x="8635865" y="1696591"/>
            <a:ext cx="26193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5B03AB1-F056-4812-BC9D-0B688BF06CB6}"/>
              </a:ext>
            </a:extLst>
          </p:cNvPr>
          <p:cNvSpPr txBox="1"/>
          <p:nvPr/>
        </p:nvSpPr>
        <p:spPr>
          <a:xfrm>
            <a:off x="8936727" y="1569634"/>
            <a:ext cx="61964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/>
              <a:t>Theory</a:t>
            </a:r>
            <a:endParaRPr lang="ko-KR" altLang="en-US" sz="1000" dirty="0"/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4684C600-C551-4739-A1F0-6242EBBD652A}"/>
              </a:ext>
            </a:extLst>
          </p:cNvPr>
          <p:cNvCxnSpPr/>
          <p:nvPr/>
        </p:nvCxnSpPr>
        <p:spPr>
          <a:xfrm>
            <a:off x="9556376" y="1696591"/>
            <a:ext cx="261937" cy="0"/>
          </a:xfrm>
          <a:prstGeom prst="line">
            <a:avLst/>
          </a:prstGeom>
          <a:ln w="57150">
            <a:solidFill>
              <a:srgbClr val="FF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1020B5-4F65-471F-8846-E0354FC55DDE}"/>
              </a:ext>
            </a:extLst>
          </p:cNvPr>
          <p:cNvSpPr txBox="1"/>
          <p:nvPr/>
        </p:nvSpPr>
        <p:spPr>
          <a:xfrm>
            <a:off x="9735185" y="1569634"/>
            <a:ext cx="916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/>
              <a:t>Tracking</a:t>
            </a:r>
            <a:endParaRPr lang="ko-KR" altLang="en-US" sz="1100" dirty="0"/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84F86AE5-CA4B-4BF6-8820-9DBD3429CB9A}"/>
              </a:ext>
            </a:extLst>
          </p:cNvPr>
          <p:cNvCxnSpPr/>
          <p:nvPr/>
        </p:nvCxnSpPr>
        <p:spPr>
          <a:xfrm>
            <a:off x="3684554" y="1696591"/>
            <a:ext cx="26193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79A77C8-0AC6-43DA-93F7-52F69F42C85C}"/>
              </a:ext>
            </a:extLst>
          </p:cNvPr>
          <p:cNvSpPr txBox="1"/>
          <p:nvPr/>
        </p:nvSpPr>
        <p:spPr>
          <a:xfrm>
            <a:off x="3985418" y="1569634"/>
            <a:ext cx="61964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/>
              <a:t>Theory</a:t>
            </a:r>
            <a:endParaRPr lang="ko-KR" altLang="en-US" sz="1000" dirty="0"/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723F16CE-605B-497B-8ED0-80FEBE56CFB9}"/>
              </a:ext>
            </a:extLst>
          </p:cNvPr>
          <p:cNvCxnSpPr/>
          <p:nvPr/>
        </p:nvCxnSpPr>
        <p:spPr>
          <a:xfrm>
            <a:off x="4605065" y="1696591"/>
            <a:ext cx="261937" cy="0"/>
          </a:xfrm>
          <a:prstGeom prst="line">
            <a:avLst/>
          </a:prstGeom>
          <a:ln w="57150">
            <a:solidFill>
              <a:srgbClr val="FF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6E73114-6BF0-4AB4-8FFC-0F7698A3D9BF}"/>
              </a:ext>
            </a:extLst>
          </p:cNvPr>
          <p:cNvSpPr txBox="1"/>
          <p:nvPr/>
        </p:nvSpPr>
        <p:spPr>
          <a:xfrm>
            <a:off x="4783874" y="1569634"/>
            <a:ext cx="916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/>
              <a:t>Tracking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01702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24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73E768-12D9-4E72-96B0-DA549749C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(New Parameter, Varying tune)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59DC5EDE-7E70-4FE1-8C39-B2C4C2B7C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35"/>
          <a:stretch/>
        </p:blipFill>
        <p:spPr>
          <a:xfrm>
            <a:off x="899421" y="1092226"/>
            <a:ext cx="6979304" cy="1957057"/>
          </a:xfr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8687C1E-6114-4D61-AEC9-B51ADCED3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13</a:t>
            </a:fld>
            <a:endParaRPr lang="ko-KR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내용 개체 틀 8">
                <a:extLst>
                  <a:ext uri="{FF2B5EF4-FFF2-40B4-BE49-F238E27FC236}">
                    <a16:creationId xmlns:a16="http://schemas.microsoft.com/office/drawing/2014/main" id="{DD31D853-A82B-400A-9872-9A18CFC4CA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8532" y="5895334"/>
                <a:ext cx="11372997" cy="7481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ko-KR" sz="2000" dirty="0"/>
                  <a:t>While varying tune, contours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ko-KR" sz="2000" b="1">
                            <a:latin typeface="Cambria Math" panose="02040503050406030204" pitchFamily="18" charset="0"/>
                          </a:rPr>
                          <m:t>𝐫𝐞𝐯</m:t>
                        </m:r>
                      </m:sub>
                    </m:sSub>
                  </m:oMath>
                </a14:m>
                <a:r>
                  <a:rPr lang="en-US" altLang="ko-KR" sz="2000" dirty="0"/>
                  <a:t> shows better performance than those of</a:t>
                </a:r>
                <a14:m>
                  <m:oMath xmlns:m="http://schemas.openxmlformats.org/officeDocument/2006/math"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ko-K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ko-KR" sz="2000" b="1">
                            <a:latin typeface="Cambria Math" panose="02040503050406030204" pitchFamily="18" charset="0"/>
                          </a:rPr>
                          <m:t>𝐜𝐨𝐧</m:t>
                        </m:r>
                      </m:sub>
                    </m:sSub>
                  </m:oMath>
                </a14:m>
                <a:r>
                  <a:rPr lang="en-US" altLang="ko-KR" sz="2000" dirty="0"/>
                  <a:t>.</a:t>
                </a:r>
              </a:p>
            </p:txBody>
          </p:sp>
        </mc:Choice>
        <mc:Fallback>
          <p:sp>
            <p:nvSpPr>
              <p:cNvPr id="7" name="내용 개체 틀 8">
                <a:extLst>
                  <a:ext uri="{FF2B5EF4-FFF2-40B4-BE49-F238E27FC236}">
                    <a16:creationId xmlns:a16="http://schemas.microsoft.com/office/drawing/2014/main" id="{DD31D853-A82B-400A-9872-9A18CFC4C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32" y="5895334"/>
                <a:ext cx="11372997" cy="748112"/>
              </a:xfrm>
              <a:prstGeom prst="rect">
                <a:avLst/>
              </a:prstGeom>
              <a:blipFill>
                <a:blip r:embed="rId3"/>
                <a:stretch>
                  <a:fillRect l="-4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F15FC8-2F97-4F60-98F2-AE0212E8A711}"/>
                  </a:ext>
                </a:extLst>
              </p:cNvPr>
              <p:cNvSpPr txBox="1"/>
              <p:nvPr/>
            </p:nvSpPr>
            <p:spPr>
              <a:xfrm>
                <a:off x="7878725" y="1341005"/>
                <a:ext cx="4659719" cy="1644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44" indent="-285744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ko-KR" sz="1600" b="1">
                            <a:latin typeface="Cambria Math" panose="02040503050406030204" pitchFamily="18" charset="0"/>
                          </a:rPr>
                          <m:t>𝐜𝐨𝐧</m:t>
                        </m:r>
                      </m:sub>
                    </m:sSub>
                    <m:r>
                      <a:rPr lang="en-US" altLang="ko-KR" sz="16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ko-KR" sz="1600" b="1">
                            <a:latin typeface="Cambria Math" panose="02040503050406030204" pitchFamily="18" charset="0"/>
                          </a:rPr>
                          <m:t>𝐧𝐞𝐚𝐫</m:t>
                        </m:r>
                      </m:sub>
                    </m:sSub>
                    <m:r>
                      <a:rPr lang="en-US" altLang="ko-KR" sz="1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ko-KR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ko-KR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sSub>
                      <m:sSubPr>
                        <m:ctrlPr>
                          <a:rPr lang="en-US" altLang="ko-KR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ko-KR" sz="16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𝐟𝐚𝐫</m:t>
                        </m:r>
                      </m:sub>
                    </m:sSub>
                    <m:sSup>
                      <m:sSupPr>
                        <m:ctrlPr>
                          <a:rPr lang="en-US" altLang="ko-KR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en-US" altLang="ko-KR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altLang="ko-KR" sz="1600" b="1" dirty="0"/>
              </a:p>
              <a:p>
                <a:pPr marL="285744" indent="-285744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 sz="1600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600" b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ko-KR" sz="1600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ko-KR" sz="1600" b="1">
                        <a:latin typeface="Cambria Math" panose="02040503050406030204" pitchFamily="18" charset="0"/>
                      </a:rPr>
                      <m:t>𝟑𝟑𝟐𝟓</m:t>
                    </m:r>
                    <m:r>
                      <a:rPr lang="en-US" altLang="ko-KR" sz="1600" b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ko-KR" sz="1600" b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b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ko-KR" sz="1600" b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altLang="ko-KR" sz="1600" b="1" dirty="0"/>
              </a:p>
              <a:p>
                <a:pPr marL="285744" indent="-285744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altLang="ko-KR" sz="16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sub>
                    </m:sSub>
                    <m:r>
                      <a:rPr lang="en-US" altLang="ko-KR" sz="16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ko-KR" altLang="en-US" sz="1600" b="1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F15FC8-2F97-4F60-98F2-AE0212E8A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8725" y="1341005"/>
                <a:ext cx="4659719" cy="1644553"/>
              </a:xfrm>
              <a:prstGeom prst="rect">
                <a:avLst/>
              </a:prstGeom>
              <a:blipFill>
                <a:blip r:embed="rId4"/>
                <a:stretch>
                  <a:fillRect l="-52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2CA624-DEC9-42E2-BDF7-3D3FAF01401A}"/>
                  </a:ext>
                </a:extLst>
              </p:cNvPr>
              <p:cNvSpPr txBox="1"/>
              <p:nvPr/>
            </p:nvSpPr>
            <p:spPr>
              <a:xfrm>
                <a:off x="7878725" y="3611389"/>
                <a:ext cx="4659719" cy="14814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44" indent="-285744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ko-KR" sz="1600" b="1">
                            <a:latin typeface="Cambria Math" panose="02040503050406030204" pitchFamily="18" charset="0"/>
                          </a:rPr>
                          <m:t>𝐫𝐞𝐯</m:t>
                        </m:r>
                      </m:sub>
                    </m:sSub>
                    <m:r>
                      <a:rPr lang="en-US" altLang="ko-KR" sz="16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ko-KR" sz="1600" b="1">
                            <a:latin typeface="Cambria Math" panose="02040503050406030204" pitchFamily="18" charset="0"/>
                          </a:rPr>
                          <m:t>𝐧𝐞𝐚𝐫</m:t>
                        </m:r>
                      </m:sub>
                    </m:sSub>
                    <m:r>
                      <a:rPr lang="en-US" altLang="ko-KR" sz="1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ko-KR" sz="1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ko-KR" sz="16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sSub>
                      <m:sSubPr>
                        <m:ctrlPr>
                          <a:rPr lang="en-US" altLang="ko-KR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1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ko-KR" sz="1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sz="16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sSup>
                      <m:sSupPr>
                        <m:ctrlPr>
                          <a:rPr lang="en-US" altLang="ko-KR" sz="1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b="1" i="1"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en-US" altLang="ko-KR" sz="1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altLang="ko-KR" sz="1600" b="1" dirty="0"/>
              </a:p>
              <a:p>
                <a:pPr marL="285744" indent="-285744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 sz="1600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600" b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ko-KR" sz="1600" b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ko-KR" sz="1600" b="1">
                        <a:latin typeface="Cambria Math" panose="02040503050406030204" pitchFamily="18" charset="0"/>
                      </a:rPr>
                      <m:t>𝟑𝟑𝟐𝟓</m:t>
                    </m:r>
                    <m:r>
                      <a:rPr lang="en-US" altLang="ko-KR" sz="1600" b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ko-KR" sz="1600" b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altLang="ko-KR" sz="1600" b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ko-KR" sz="1600" b="1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lang="en-US" altLang="ko-KR" sz="1600" b="1" dirty="0"/>
              </a:p>
              <a:p>
                <a:pPr marL="285744" indent="-285744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altLang="ko-KR" sz="16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sub>
                    </m:sSub>
                    <m:r>
                      <a:rPr lang="en-US" altLang="ko-KR" sz="16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ko-KR" sz="1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ko-KR" altLang="en-US" sz="1600" b="1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2CA624-DEC9-42E2-BDF7-3D3FAF014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8725" y="3611389"/>
                <a:ext cx="4659719" cy="1481431"/>
              </a:xfrm>
              <a:prstGeom prst="rect">
                <a:avLst/>
              </a:prstGeom>
              <a:blipFill>
                <a:blip r:embed="rId5"/>
                <a:stretch>
                  <a:fillRect l="-52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F10ADB-8C0D-4F0A-902D-0688DC58DCCF}"/>
                  </a:ext>
                </a:extLst>
              </p:cNvPr>
              <p:cNvSpPr txBox="1"/>
              <p:nvPr/>
            </p:nvSpPr>
            <p:spPr>
              <a:xfrm>
                <a:off x="1413449" y="3113022"/>
                <a:ext cx="10413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44" indent="-285744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altLang="ko-KR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ko-KR" alt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F10ADB-8C0D-4F0A-902D-0688DC58D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449" y="3113022"/>
                <a:ext cx="1041311" cy="276999"/>
              </a:xfrm>
              <a:prstGeom prst="rect">
                <a:avLst/>
              </a:prstGeom>
              <a:blipFill>
                <a:blip r:embed="rId6"/>
                <a:stretch>
                  <a:fillRect l="-12865" t="-20000" r="-3509" b="-4444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A573294-C4B5-4E72-8F2A-FF80FFD5EECA}"/>
                  </a:ext>
                </a:extLst>
              </p:cNvPr>
              <p:cNvSpPr txBox="1"/>
              <p:nvPr/>
            </p:nvSpPr>
            <p:spPr>
              <a:xfrm>
                <a:off x="3112709" y="3047779"/>
                <a:ext cx="1012841" cy="4074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44" indent="-285744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altLang="ko-K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endParaRPr lang="ko-KR" alt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A573294-C4B5-4E72-8F2A-FF80FFD5E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2709" y="3047779"/>
                <a:ext cx="1012841" cy="407484"/>
              </a:xfrm>
              <a:prstGeom prst="rect">
                <a:avLst/>
              </a:prstGeom>
              <a:blipFill>
                <a:blip r:embed="rId7"/>
                <a:stretch>
                  <a:fillRect l="-13253" t="-1493" r="-4819" b="-134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4054EF-9D51-490C-BFB9-03E1631C6761}"/>
                  </a:ext>
                </a:extLst>
              </p:cNvPr>
              <p:cNvSpPr txBox="1"/>
              <p:nvPr/>
            </p:nvSpPr>
            <p:spPr>
              <a:xfrm>
                <a:off x="4888169" y="3047779"/>
                <a:ext cx="1224438" cy="4074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44" indent="-285744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altLang="ko-KR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endParaRPr lang="ko-KR" alt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4054EF-9D51-490C-BFB9-03E1631C6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169" y="3047779"/>
                <a:ext cx="1224438" cy="407484"/>
              </a:xfrm>
              <a:prstGeom prst="rect">
                <a:avLst/>
              </a:prstGeom>
              <a:blipFill>
                <a:blip r:embed="rId8"/>
                <a:stretch>
                  <a:fillRect l="-10945" t="-1493" r="-3483" b="-134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384B85-FA80-41AF-B25C-719CC4EF5B30}"/>
                  </a:ext>
                </a:extLst>
              </p:cNvPr>
              <p:cNvSpPr txBox="1"/>
              <p:nvPr/>
            </p:nvSpPr>
            <p:spPr>
              <a:xfrm>
                <a:off x="6747449" y="3113022"/>
                <a:ext cx="12144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44" indent="-285744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altLang="ko-KR" i="1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ko-KR" alt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384B85-FA80-41AF-B25C-719CC4EF5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449" y="3113022"/>
                <a:ext cx="1214435" cy="276999"/>
              </a:xfrm>
              <a:prstGeom prst="rect">
                <a:avLst/>
              </a:prstGeom>
              <a:blipFill>
                <a:blip r:embed="rId9"/>
                <a:stretch>
                  <a:fillRect l="-11055" t="-20000" r="-3015" b="-4444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BA8B1FB-AD98-49BA-8785-D953267FBD3E}"/>
                  </a:ext>
                </a:extLst>
              </p:cNvPr>
              <p:cNvSpPr txBox="1"/>
              <p:nvPr/>
            </p:nvSpPr>
            <p:spPr>
              <a:xfrm>
                <a:off x="1413449" y="5566954"/>
                <a:ext cx="10413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44" indent="-285744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altLang="ko-KR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ko-KR" altLang="en-US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BA8B1FB-AD98-49BA-8785-D953267FB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449" y="5566954"/>
                <a:ext cx="1041311" cy="276999"/>
              </a:xfrm>
              <a:prstGeom prst="rect">
                <a:avLst/>
              </a:prstGeom>
              <a:blipFill>
                <a:blip r:embed="rId10"/>
                <a:stretch>
                  <a:fillRect l="-12865" t="-19565" r="-3509" b="-434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3478AC1-BCD9-45E9-8A0A-57D7491BF6C7}"/>
                  </a:ext>
                </a:extLst>
              </p:cNvPr>
              <p:cNvSpPr txBox="1"/>
              <p:nvPr/>
            </p:nvSpPr>
            <p:spPr>
              <a:xfrm>
                <a:off x="3112709" y="5501711"/>
                <a:ext cx="1012841" cy="4074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44" indent="-285744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altLang="ko-K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endParaRPr lang="ko-KR" altLang="en-US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3478AC1-BCD9-45E9-8A0A-57D7491BF6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2709" y="5501711"/>
                <a:ext cx="1012841" cy="407484"/>
              </a:xfrm>
              <a:prstGeom prst="rect">
                <a:avLst/>
              </a:prstGeom>
              <a:blipFill>
                <a:blip r:embed="rId11"/>
                <a:stretch>
                  <a:fillRect l="-13253" t="-1515" r="-4819" b="-1515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366A3CA-5048-4653-ABFC-E30B32653D21}"/>
                  </a:ext>
                </a:extLst>
              </p:cNvPr>
              <p:cNvSpPr txBox="1"/>
              <p:nvPr/>
            </p:nvSpPr>
            <p:spPr>
              <a:xfrm>
                <a:off x="4888169" y="5501711"/>
                <a:ext cx="1224438" cy="4074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44" indent="-285744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altLang="ko-KR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endParaRPr lang="ko-KR" altLang="en-US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366A3CA-5048-4653-ABFC-E30B32653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169" y="5501711"/>
                <a:ext cx="1224438" cy="407484"/>
              </a:xfrm>
              <a:prstGeom prst="rect">
                <a:avLst/>
              </a:prstGeom>
              <a:blipFill>
                <a:blip r:embed="rId12"/>
                <a:stretch>
                  <a:fillRect l="-10945" t="-1515" r="-3483" b="-1515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CC330F9-2931-410C-BD1B-EE560B581B4C}"/>
                  </a:ext>
                </a:extLst>
              </p:cNvPr>
              <p:cNvSpPr txBox="1"/>
              <p:nvPr/>
            </p:nvSpPr>
            <p:spPr>
              <a:xfrm>
                <a:off x="6747449" y="5566954"/>
                <a:ext cx="12144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44" indent="-285744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altLang="ko-KR" i="1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ko-KR" altLang="en-US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CC330F9-2931-410C-BD1B-EE560B581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449" y="5566954"/>
                <a:ext cx="1214435" cy="276999"/>
              </a:xfrm>
              <a:prstGeom prst="rect">
                <a:avLst/>
              </a:prstGeom>
              <a:blipFill>
                <a:blip r:embed="rId13"/>
                <a:stretch>
                  <a:fillRect l="-11055" t="-19565" r="-3015" b="-434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40601640-90E6-4430-9372-ADD33445A447}"/>
              </a:ext>
            </a:extLst>
          </p:cNvPr>
          <p:cNvSpPr txBox="1"/>
          <p:nvPr/>
        </p:nvSpPr>
        <p:spPr>
          <a:xfrm>
            <a:off x="8057793" y="971869"/>
            <a:ext cx="59529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>
                <a:latin typeface="times" panose="02020603050405020304" pitchFamily="18" charset="0"/>
                <a:cs typeface="times" panose="02020603050405020304" pitchFamily="18" charset="0"/>
              </a:rPr>
              <a:t>KM Nam et al., PRAB (2024)</a:t>
            </a:r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B3048C38-4BFD-4898-87D6-1167359E4BD8}"/>
              </a:ext>
            </a:extLst>
          </p:cNvPr>
          <p:cNvCxnSpPr/>
          <p:nvPr/>
        </p:nvCxnSpPr>
        <p:spPr>
          <a:xfrm>
            <a:off x="8010128" y="1154635"/>
            <a:ext cx="26193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E59BF89-D8BC-4909-B7F8-2B6736499657}"/>
              </a:ext>
            </a:extLst>
          </p:cNvPr>
          <p:cNvSpPr txBox="1"/>
          <p:nvPr/>
        </p:nvSpPr>
        <p:spPr>
          <a:xfrm>
            <a:off x="8310990" y="1027678"/>
            <a:ext cx="61964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/>
              <a:t>Theory</a:t>
            </a:r>
            <a:endParaRPr lang="ko-KR" altLang="en-US" sz="1000" dirty="0"/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E1AC6AE0-CEEC-474A-8D5A-111B59020B01}"/>
              </a:ext>
            </a:extLst>
          </p:cNvPr>
          <p:cNvCxnSpPr/>
          <p:nvPr/>
        </p:nvCxnSpPr>
        <p:spPr>
          <a:xfrm>
            <a:off x="8930638" y="1154635"/>
            <a:ext cx="261937" cy="0"/>
          </a:xfrm>
          <a:prstGeom prst="line">
            <a:avLst/>
          </a:prstGeom>
          <a:ln w="57150">
            <a:solidFill>
              <a:srgbClr val="FF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B5AB984-0121-45F1-804E-9EF885719DFF}"/>
              </a:ext>
            </a:extLst>
          </p:cNvPr>
          <p:cNvSpPr txBox="1"/>
          <p:nvPr/>
        </p:nvSpPr>
        <p:spPr>
          <a:xfrm>
            <a:off x="9109447" y="1027678"/>
            <a:ext cx="916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/>
              <a:t>Tracking</a:t>
            </a:r>
            <a:endParaRPr lang="ko-KR" altLang="en-US" sz="1100" dirty="0"/>
          </a:p>
        </p:txBody>
      </p: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91B71AA8-D201-4C30-A8BA-1674506BBDCC}"/>
              </a:ext>
            </a:extLst>
          </p:cNvPr>
          <p:cNvCxnSpPr/>
          <p:nvPr/>
        </p:nvCxnSpPr>
        <p:spPr>
          <a:xfrm>
            <a:off x="8010128" y="3583748"/>
            <a:ext cx="26193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6334858-DBC8-4715-9E7D-448687577D29}"/>
              </a:ext>
            </a:extLst>
          </p:cNvPr>
          <p:cNvSpPr txBox="1"/>
          <p:nvPr/>
        </p:nvSpPr>
        <p:spPr>
          <a:xfrm>
            <a:off x="8310990" y="3456791"/>
            <a:ext cx="61964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/>
              <a:t>Theory</a:t>
            </a:r>
            <a:endParaRPr lang="ko-KR" altLang="en-US" sz="1000" dirty="0"/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EC308630-7CBE-4776-B7F3-FF8AD920597D}"/>
              </a:ext>
            </a:extLst>
          </p:cNvPr>
          <p:cNvCxnSpPr/>
          <p:nvPr/>
        </p:nvCxnSpPr>
        <p:spPr>
          <a:xfrm>
            <a:off x="8930638" y="3583748"/>
            <a:ext cx="261937" cy="0"/>
          </a:xfrm>
          <a:prstGeom prst="line">
            <a:avLst/>
          </a:prstGeom>
          <a:ln w="57150">
            <a:solidFill>
              <a:srgbClr val="FF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99D41B0-69BA-43F7-A7BF-D9EEFF832ADA}"/>
              </a:ext>
            </a:extLst>
          </p:cNvPr>
          <p:cNvSpPr txBox="1"/>
          <p:nvPr/>
        </p:nvSpPr>
        <p:spPr>
          <a:xfrm>
            <a:off x="9109447" y="3456791"/>
            <a:ext cx="916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/>
              <a:t>Tracking</a:t>
            </a:r>
            <a:endParaRPr lang="ko-KR" altLang="en-US" sz="1100" dirty="0"/>
          </a:p>
        </p:txBody>
      </p:sp>
      <p:pic>
        <p:nvPicPr>
          <p:cNvPr id="35" name="내용 개체 틀 5">
            <a:extLst>
              <a:ext uri="{FF2B5EF4-FFF2-40B4-BE49-F238E27FC236}">
                <a16:creationId xmlns:a16="http://schemas.microsoft.com/office/drawing/2014/main" id="{8A81F971-8FF3-4BD5-B9F7-C4E441D920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6"/>
          <a:stretch/>
        </p:blipFill>
        <p:spPr>
          <a:xfrm>
            <a:off x="899419" y="3596020"/>
            <a:ext cx="6979304" cy="19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5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9484B0-C358-498D-BA3C-649A4A841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Space Manipulation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화살표: 오른쪽 21">
            <a:extLst>
              <a:ext uri="{FF2B5EF4-FFF2-40B4-BE49-F238E27FC236}">
                <a16:creationId xmlns:a16="http://schemas.microsoft.com/office/drawing/2014/main" id="{38DD787A-1F1A-452E-BFF7-FA68E1B47EB0}"/>
              </a:ext>
            </a:extLst>
          </p:cNvPr>
          <p:cNvSpPr/>
          <p:nvPr/>
        </p:nvSpPr>
        <p:spPr>
          <a:xfrm>
            <a:off x="3817438" y="1932137"/>
            <a:ext cx="1426129" cy="17100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F49C8B7-4A78-40E6-B8AF-3E7432239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" r="26"/>
          <a:stretch/>
        </p:blipFill>
        <p:spPr>
          <a:xfrm>
            <a:off x="5643716" y="1575803"/>
            <a:ext cx="2477729" cy="1850519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3C2C0D0-4E2E-4716-ADE1-DDCF62ACA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14</a:t>
            </a:fld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27E5D9-59D6-4CE8-989E-A29E223E3575}"/>
                  </a:ext>
                </a:extLst>
              </p:cNvPr>
              <p:cNvSpPr txBox="1"/>
              <p:nvPr/>
            </p:nvSpPr>
            <p:spPr>
              <a:xfrm>
                <a:off x="1665796" y="6642558"/>
                <a:ext cx="4572000" cy="200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7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altLang="ko-KR" sz="700" b="1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ko-KR" sz="700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ko-KR" altLang="en-US" sz="700" b="1" dirty="0" err="1"/>
                  <a:t>Developing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a</a:t>
                </a:r>
                <a:r>
                  <a:rPr lang="ko-KR" altLang="en-US" sz="700" b="1" dirty="0"/>
                  <a:t> 50 </a:t>
                </a:r>
                <a:r>
                  <a:rPr lang="ko-KR" altLang="en-US" sz="700" b="1" dirty="0" err="1"/>
                  <a:t>MeV</a:t>
                </a:r>
                <a:r>
                  <a:rPr lang="ko-KR" altLang="en-US" sz="700" b="1" dirty="0"/>
                  <a:t> LPA-</a:t>
                </a:r>
                <a:r>
                  <a:rPr lang="ko-KR" altLang="en-US" sz="700" b="1" dirty="0" err="1"/>
                  <a:t>based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Injector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at</a:t>
                </a:r>
                <a:r>
                  <a:rPr lang="ko-KR" altLang="en-US" sz="700" b="1" dirty="0"/>
                  <a:t> ATHENA </a:t>
                </a:r>
                <a:r>
                  <a:rPr lang="ko-KR" altLang="en-US" sz="700" b="1" dirty="0" err="1"/>
                  <a:t>for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a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Compact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Storage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Ring</a:t>
                </a:r>
                <a:r>
                  <a:rPr lang="ko-KR" altLang="en-US" sz="700" b="1" dirty="0"/>
                  <a:t> </a:t>
                </a:r>
                <a:r>
                  <a:rPr lang="en-US" altLang="ko-KR" sz="700" b="1" dirty="0"/>
                  <a:t>(unpublished)</a:t>
                </a:r>
                <a:endParaRPr lang="ko-KR" altLang="en-US" sz="700" b="1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27E5D9-59D6-4CE8-989E-A29E223E3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796" y="6642558"/>
                <a:ext cx="4572000" cy="200055"/>
              </a:xfrm>
              <a:prstGeom prst="rect">
                <a:avLst/>
              </a:prstGeom>
              <a:blipFill>
                <a:blip r:embed="rId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내용 개체 틀 9">
            <a:extLst>
              <a:ext uri="{FF2B5EF4-FFF2-40B4-BE49-F238E27FC236}">
                <a16:creationId xmlns:a16="http://schemas.microsoft.com/office/drawing/2014/main" id="{84C45A3B-0D10-4E3F-AF99-A08F77D1FE86}"/>
              </a:ext>
            </a:extLst>
          </p:cNvPr>
          <p:cNvSpPr txBox="1">
            <a:spLocks/>
          </p:cNvSpPr>
          <p:nvPr/>
        </p:nvSpPr>
        <p:spPr>
          <a:xfrm>
            <a:off x="318532" y="4968567"/>
            <a:ext cx="8276453" cy="1428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/>
              <a:t>Previously, phase space was predicted from lattice information.</a:t>
            </a:r>
          </a:p>
          <a:p>
            <a:r>
              <a:rPr lang="en-US" altLang="ko-KR" sz="2000" dirty="0"/>
              <a:t>This approach outlines constructing lattices to achieve desired phase spaces.</a:t>
            </a:r>
          </a:p>
        </p:txBody>
      </p:sp>
      <p:pic>
        <p:nvPicPr>
          <p:cNvPr id="70" name="그림 69">
            <a:extLst>
              <a:ext uri="{FF2B5EF4-FFF2-40B4-BE49-F238E27FC236}">
                <a16:creationId xmlns:a16="http://schemas.microsoft.com/office/drawing/2014/main" id="{D6A2233B-BFAC-471E-A202-7EAA5E71D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466" y="1340953"/>
            <a:ext cx="2757323" cy="2705809"/>
          </a:xfrm>
          <a:prstGeom prst="rect">
            <a:avLst/>
          </a:prstGeom>
        </p:spPr>
      </p:pic>
      <p:cxnSp>
        <p:nvCxnSpPr>
          <p:cNvPr id="71" name="직선 연결선 70">
            <a:extLst>
              <a:ext uri="{FF2B5EF4-FFF2-40B4-BE49-F238E27FC236}">
                <a16:creationId xmlns:a16="http://schemas.microsoft.com/office/drawing/2014/main" id="{FCA244D1-3EFD-432B-BBB3-FA08565C014A}"/>
              </a:ext>
            </a:extLst>
          </p:cNvPr>
          <p:cNvCxnSpPr/>
          <p:nvPr/>
        </p:nvCxnSpPr>
        <p:spPr>
          <a:xfrm>
            <a:off x="2081274" y="1415339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71">
            <a:extLst>
              <a:ext uri="{FF2B5EF4-FFF2-40B4-BE49-F238E27FC236}">
                <a16:creationId xmlns:a16="http://schemas.microsoft.com/office/drawing/2014/main" id="{9DABBEA3-41BC-4A56-B597-EB913BAD43DE}"/>
              </a:ext>
            </a:extLst>
          </p:cNvPr>
          <p:cNvCxnSpPr/>
          <p:nvPr/>
        </p:nvCxnSpPr>
        <p:spPr>
          <a:xfrm>
            <a:off x="2081274" y="1415339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3794BAF6-3EEE-411A-91D8-76435C27FD2A}"/>
              </a:ext>
            </a:extLst>
          </p:cNvPr>
          <p:cNvGrpSpPr/>
          <p:nvPr/>
        </p:nvGrpSpPr>
        <p:grpSpPr>
          <a:xfrm rot="18900000">
            <a:off x="1309314" y="1724862"/>
            <a:ext cx="244255" cy="103932"/>
            <a:chOff x="2094860" y="1924051"/>
            <a:chExt cx="449096" cy="0"/>
          </a:xfrm>
        </p:grpSpPr>
        <p:cxnSp>
          <p:nvCxnSpPr>
            <p:cNvPr id="74" name="직선 연결선 73">
              <a:extLst>
                <a:ext uri="{FF2B5EF4-FFF2-40B4-BE49-F238E27FC236}">
                  <a16:creationId xmlns:a16="http://schemas.microsoft.com/office/drawing/2014/main" id="{A876CDC7-3860-4F9E-8E3A-7EAEE005F602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>
              <a:extLst>
                <a:ext uri="{FF2B5EF4-FFF2-40B4-BE49-F238E27FC236}">
                  <a16:creationId xmlns:a16="http://schemas.microsoft.com/office/drawing/2014/main" id="{17B31A51-D1F1-4275-B0FB-E775500A306F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직선 연결선 75">
            <a:extLst>
              <a:ext uri="{FF2B5EF4-FFF2-40B4-BE49-F238E27FC236}">
                <a16:creationId xmlns:a16="http://schemas.microsoft.com/office/drawing/2014/main" id="{AE3DD4C5-8F70-455C-B9F6-CB21FDE0D261}"/>
              </a:ext>
            </a:extLst>
          </p:cNvPr>
          <p:cNvCxnSpPr/>
          <p:nvPr/>
        </p:nvCxnSpPr>
        <p:spPr>
          <a:xfrm>
            <a:off x="2081274" y="3890068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07CF54F8-3732-47A2-AEC7-5A1C4A0E8D4E}"/>
              </a:ext>
            </a:extLst>
          </p:cNvPr>
          <p:cNvCxnSpPr/>
          <p:nvPr/>
        </p:nvCxnSpPr>
        <p:spPr>
          <a:xfrm>
            <a:off x="2081274" y="3890068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그룹 77">
            <a:extLst>
              <a:ext uri="{FF2B5EF4-FFF2-40B4-BE49-F238E27FC236}">
                <a16:creationId xmlns:a16="http://schemas.microsoft.com/office/drawing/2014/main" id="{02FBDA18-7728-46D4-A18C-A04C19FD2EC0}"/>
              </a:ext>
            </a:extLst>
          </p:cNvPr>
          <p:cNvGrpSpPr/>
          <p:nvPr/>
        </p:nvGrpSpPr>
        <p:grpSpPr>
          <a:xfrm rot="18900000">
            <a:off x="3132724" y="3550121"/>
            <a:ext cx="244255" cy="103932"/>
            <a:chOff x="2094860" y="1924051"/>
            <a:chExt cx="449096" cy="0"/>
          </a:xfrm>
        </p:grpSpPr>
        <p:cxnSp>
          <p:nvCxnSpPr>
            <p:cNvPr id="79" name="직선 연결선 78">
              <a:extLst>
                <a:ext uri="{FF2B5EF4-FFF2-40B4-BE49-F238E27FC236}">
                  <a16:creationId xmlns:a16="http://schemas.microsoft.com/office/drawing/2014/main" id="{050136E3-3E1D-4A3C-9ED2-2E8C884C82D6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>
              <a:extLst>
                <a:ext uri="{FF2B5EF4-FFF2-40B4-BE49-F238E27FC236}">
                  <a16:creationId xmlns:a16="http://schemas.microsoft.com/office/drawing/2014/main" id="{B4873B53-455C-41F4-9692-6857EC64DD2C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직선 연결선 80">
            <a:extLst>
              <a:ext uri="{FF2B5EF4-FFF2-40B4-BE49-F238E27FC236}">
                <a16:creationId xmlns:a16="http://schemas.microsoft.com/office/drawing/2014/main" id="{FEE6FF8C-875A-4599-90DE-06559DE2CA5E}"/>
              </a:ext>
            </a:extLst>
          </p:cNvPr>
          <p:cNvCxnSpPr>
            <a:cxnSpLocks/>
          </p:cNvCxnSpPr>
          <p:nvPr/>
        </p:nvCxnSpPr>
        <p:spPr>
          <a:xfrm rot="16200000">
            <a:off x="838999" y="2655173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연결선 81">
            <a:extLst>
              <a:ext uri="{FF2B5EF4-FFF2-40B4-BE49-F238E27FC236}">
                <a16:creationId xmlns:a16="http://schemas.microsoft.com/office/drawing/2014/main" id="{E0FECBBF-12C3-48A6-9414-C20C104BAC11}"/>
              </a:ext>
            </a:extLst>
          </p:cNvPr>
          <p:cNvCxnSpPr>
            <a:cxnSpLocks/>
          </p:cNvCxnSpPr>
          <p:nvPr/>
        </p:nvCxnSpPr>
        <p:spPr>
          <a:xfrm rot="16200000">
            <a:off x="838999" y="2655173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연결선 82">
            <a:extLst>
              <a:ext uri="{FF2B5EF4-FFF2-40B4-BE49-F238E27FC236}">
                <a16:creationId xmlns:a16="http://schemas.microsoft.com/office/drawing/2014/main" id="{E613476C-37AE-4BBF-9CFD-DD7267CB6017}"/>
              </a:ext>
            </a:extLst>
          </p:cNvPr>
          <p:cNvCxnSpPr>
            <a:cxnSpLocks/>
          </p:cNvCxnSpPr>
          <p:nvPr/>
        </p:nvCxnSpPr>
        <p:spPr>
          <a:xfrm rot="16200000">
            <a:off x="3318166" y="2655173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직선 연결선 83">
            <a:extLst>
              <a:ext uri="{FF2B5EF4-FFF2-40B4-BE49-F238E27FC236}">
                <a16:creationId xmlns:a16="http://schemas.microsoft.com/office/drawing/2014/main" id="{B4047322-3218-4474-9EA4-82A2446E6173}"/>
              </a:ext>
            </a:extLst>
          </p:cNvPr>
          <p:cNvCxnSpPr>
            <a:cxnSpLocks/>
          </p:cNvCxnSpPr>
          <p:nvPr/>
        </p:nvCxnSpPr>
        <p:spPr>
          <a:xfrm rot="16200000">
            <a:off x="3318166" y="2655173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3A81AA12-0D93-4CEF-836A-EA3C63D8C6D8}"/>
              </a:ext>
            </a:extLst>
          </p:cNvPr>
          <p:cNvGrpSpPr/>
          <p:nvPr/>
        </p:nvGrpSpPr>
        <p:grpSpPr>
          <a:xfrm rot="13500000">
            <a:off x="3131842" y="1649474"/>
            <a:ext cx="244255" cy="103932"/>
            <a:chOff x="2094860" y="1924051"/>
            <a:chExt cx="449096" cy="0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8554BEE9-8525-42BF-B843-FBC830DDE5B3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3D5D82B9-82F5-4260-A95F-6F54ED53F49B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그룹 87">
            <a:extLst>
              <a:ext uri="{FF2B5EF4-FFF2-40B4-BE49-F238E27FC236}">
                <a16:creationId xmlns:a16="http://schemas.microsoft.com/office/drawing/2014/main" id="{832DDDB8-2666-4F1B-8080-41D71CA862A8}"/>
              </a:ext>
            </a:extLst>
          </p:cNvPr>
          <p:cNvGrpSpPr/>
          <p:nvPr/>
        </p:nvGrpSpPr>
        <p:grpSpPr>
          <a:xfrm rot="13500000">
            <a:off x="1307970" y="3478882"/>
            <a:ext cx="244255" cy="103932"/>
            <a:chOff x="2094860" y="1924051"/>
            <a:chExt cx="449096" cy="0"/>
          </a:xfrm>
        </p:grpSpPr>
        <p:cxnSp>
          <p:nvCxnSpPr>
            <p:cNvPr id="89" name="직선 연결선 88">
              <a:extLst>
                <a:ext uri="{FF2B5EF4-FFF2-40B4-BE49-F238E27FC236}">
                  <a16:creationId xmlns:a16="http://schemas.microsoft.com/office/drawing/2014/main" id="{A38271B7-B8CA-405F-AF35-0E0C250A8482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>
              <a:extLst>
                <a:ext uri="{FF2B5EF4-FFF2-40B4-BE49-F238E27FC236}">
                  <a16:creationId xmlns:a16="http://schemas.microsoft.com/office/drawing/2014/main" id="{9766A2AE-76B4-4069-9205-A71FCCF6B124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1" name="그림 90">
            <a:extLst>
              <a:ext uri="{FF2B5EF4-FFF2-40B4-BE49-F238E27FC236}">
                <a16:creationId xmlns:a16="http://schemas.microsoft.com/office/drawing/2014/main" id="{0EA4BDC8-66CB-4349-BAB7-1F57B9D54A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5" r="77994" b="83961"/>
          <a:stretch/>
        </p:blipFill>
        <p:spPr>
          <a:xfrm>
            <a:off x="422633" y="1039589"/>
            <a:ext cx="920511" cy="301363"/>
          </a:xfrm>
          <a:prstGeom prst="rect">
            <a:avLst/>
          </a:prstGeom>
        </p:spPr>
      </p:pic>
      <p:cxnSp>
        <p:nvCxnSpPr>
          <p:cNvPr id="92" name="직선 연결선 91">
            <a:extLst>
              <a:ext uri="{FF2B5EF4-FFF2-40B4-BE49-F238E27FC236}">
                <a16:creationId xmlns:a16="http://schemas.microsoft.com/office/drawing/2014/main" id="{AF9F1148-541A-46CF-BD1A-3E3407E88D80}"/>
              </a:ext>
            </a:extLst>
          </p:cNvPr>
          <p:cNvCxnSpPr/>
          <p:nvPr/>
        </p:nvCxnSpPr>
        <p:spPr>
          <a:xfrm>
            <a:off x="545432" y="1181899"/>
            <a:ext cx="261937" cy="0"/>
          </a:xfrm>
          <a:prstGeom prst="line">
            <a:avLst/>
          </a:prstGeom>
          <a:ln w="57150">
            <a:solidFill>
              <a:srgbClr val="808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F0B7B51A-F6EE-4942-B574-04BCDEA2334D}"/>
              </a:ext>
            </a:extLst>
          </p:cNvPr>
          <p:cNvSpPr txBox="1"/>
          <p:nvPr/>
        </p:nvSpPr>
        <p:spPr>
          <a:xfrm>
            <a:off x="846294" y="1054941"/>
            <a:ext cx="61964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Dipole</a:t>
            </a:r>
            <a:endParaRPr lang="ko-KR" altLang="en-US" sz="1051" dirty="0"/>
          </a:p>
        </p:txBody>
      </p:sp>
      <p:cxnSp>
        <p:nvCxnSpPr>
          <p:cNvPr id="94" name="직선 연결선 93">
            <a:extLst>
              <a:ext uri="{FF2B5EF4-FFF2-40B4-BE49-F238E27FC236}">
                <a16:creationId xmlns:a16="http://schemas.microsoft.com/office/drawing/2014/main" id="{FB51F25E-0F90-4600-8E0C-092CDAC40C97}"/>
              </a:ext>
            </a:extLst>
          </p:cNvPr>
          <p:cNvCxnSpPr/>
          <p:nvPr/>
        </p:nvCxnSpPr>
        <p:spPr>
          <a:xfrm>
            <a:off x="1465943" y="1181899"/>
            <a:ext cx="261937" cy="0"/>
          </a:xfrm>
          <a:prstGeom prst="line">
            <a:avLst/>
          </a:prstGeom>
          <a:ln w="57150">
            <a:solidFill>
              <a:srgbClr val="FF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75DF44F6-8A3B-41A1-85A7-4A006B04F5FF}"/>
              </a:ext>
            </a:extLst>
          </p:cNvPr>
          <p:cNvSpPr txBox="1"/>
          <p:nvPr/>
        </p:nvSpPr>
        <p:spPr>
          <a:xfrm>
            <a:off x="1815076" y="1054941"/>
            <a:ext cx="9160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Quadrupole</a:t>
            </a:r>
            <a:endParaRPr lang="ko-KR" altLang="en-US" sz="1200" dirty="0"/>
          </a:p>
        </p:txBody>
      </p:sp>
      <p:cxnSp>
        <p:nvCxnSpPr>
          <p:cNvPr id="96" name="직선 연결선 95">
            <a:extLst>
              <a:ext uri="{FF2B5EF4-FFF2-40B4-BE49-F238E27FC236}">
                <a16:creationId xmlns:a16="http://schemas.microsoft.com/office/drawing/2014/main" id="{425F46C4-F739-47EA-9924-F914CF7F9DC8}"/>
              </a:ext>
            </a:extLst>
          </p:cNvPr>
          <p:cNvCxnSpPr/>
          <p:nvPr/>
        </p:nvCxnSpPr>
        <p:spPr>
          <a:xfrm>
            <a:off x="2811712" y="1181899"/>
            <a:ext cx="261937" cy="0"/>
          </a:xfrm>
          <a:prstGeom prst="line">
            <a:avLst/>
          </a:prstGeom>
          <a:ln w="57150">
            <a:solidFill>
              <a:srgbClr val="76F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2BC4E950-55D8-466C-9995-D7954D3FAFB6}"/>
              </a:ext>
            </a:extLst>
          </p:cNvPr>
          <p:cNvSpPr txBox="1"/>
          <p:nvPr/>
        </p:nvSpPr>
        <p:spPr>
          <a:xfrm>
            <a:off x="3127773" y="1054941"/>
            <a:ext cx="9160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err="1"/>
              <a:t>Sextupole</a:t>
            </a:r>
            <a:endParaRPr lang="ko-KR" altLang="en-US" sz="1200" dirty="0"/>
          </a:p>
        </p:txBody>
      </p:sp>
      <p:grpSp>
        <p:nvGrpSpPr>
          <p:cNvPr id="98" name="그룹 97">
            <a:extLst>
              <a:ext uri="{FF2B5EF4-FFF2-40B4-BE49-F238E27FC236}">
                <a16:creationId xmlns:a16="http://schemas.microsoft.com/office/drawing/2014/main" id="{DA5ED298-7D70-4361-9098-231CB143933E}"/>
              </a:ext>
            </a:extLst>
          </p:cNvPr>
          <p:cNvGrpSpPr/>
          <p:nvPr/>
        </p:nvGrpSpPr>
        <p:grpSpPr>
          <a:xfrm>
            <a:off x="433144" y="1340951"/>
            <a:ext cx="918475" cy="271651"/>
            <a:chOff x="940750" y="1630724"/>
            <a:chExt cx="918474" cy="271651"/>
          </a:xfrm>
        </p:grpSpPr>
        <p:pic>
          <p:nvPicPr>
            <p:cNvPr id="99" name="그림 98">
              <a:extLst>
                <a:ext uri="{FF2B5EF4-FFF2-40B4-BE49-F238E27FC236}">
                  <a16:creationId xmlns:a16="http://schemas.microsoft.com/office/drawing/2014/main" id="{A65D151F-1269-43ED-8E0B-7473606CC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5" r="90240" b="83961"/>
            <a:stretch/>
          </p:blipFill>
          <p:spPr>
            <a:xfrm>
              <a:off x="940750" y="1630724"/>
              <a:ext cx="368063" cy="271651"/>
            </a:xfrm>
            <a:prstGeom prst="rect">
              <a:avLst/>
            </a:prstGeom>
          </p:spPr>
        </p:pic>
        <p:pic>
          <p:nvPicPr>
            <p:cNvPr id="100" name="그림 99">
              <a:extLst>
                <a:ext uri="{FF2B5EF4-FFF2-40B4-BE49-F238E27FC236}">
                  <a16:creationId xmlns:a16="http://schemas.microsoft.com/office/drawing/2014/main" id="{DC8AD21B-22F3-4216-8F5A-CD48CF741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1" t="6005" r="78168" b="83961"/>
            <a:stretch/>
          </p:blipFill>
          <p:spPr>
            <a:xfrm>
              <a:off x="1423651" y="1630724"/>
              <a:ext cx="435573" cy="271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8910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9484B0-C358-498D-BA3C-649A4A841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Space Manipulation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43B95B04-DDD0-4D40-A0F5-B5AFD098C437}"/>
              </a:ext>
            </a:extLst>
          </p:cNvPr>
          <p:cNvGrpSpPr/>
          <p:nvPr/>
        </p:nvGrpSpPr>
        <p:grpSpPr>
          <a:xfrm>
            <a:off x="3817438" y="1932140"/>
            <a:ext cx="1426129" cy="995515"/>
            <a:chOff x="3514778" y="1454891"/>
            <a:chExt cx="1426129" cy="995515"/>
          </a:xfrm>
        </p:grpSpPr>
        <p:sp>
          <p:nvSpPr>
            <p:cNvPr id="22" name="화살표: 오른쪽 21">
              <a:extLst>
                <a:ext uri="{FF2B5EF4-FFF2-40B4-BE49-F238E27FC236}">
                  <a16:creationId xmlns:a16="http://schemas.microsoft.com/office/drawing/2014/main" id="{38DD787A-1F1A-452E-BFF7-FA68E1B47EB0}"/>
                </a:ext>
              </a:extLst>
            </p:cNvPr>
            <p:cNvSpPr/>
            <p:nvPr/>
          </p:nvSpPr>
          <p:spPr>
            <a:xfrm>
              <a:off x="3514778" y="1454891"/>
              <a:ext cx="1426129" cy="17100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" name="화살표: 오른쪽 23">
              <a:extLst>
                <a:ext uri="{FF2B5EF4-FFF2-40B4-BE49-F238E27FC236}">
                  <a16:creationId xmlns:a16="http://schemas.microsoft.com/office/drawing/2014/main" id="{D81AE414-AF37-45DA-801B-C89989711DF8}"/>
                </a:ext>
              </a:extLst>
            </p:cNvPr>
            <p:cNvSpPr/>
            <p:nvPr/>
          </p:nvSpPr>
          <p:spPr>
            <a:xfrm flipH="1">
              <a:off x="3514778" y="2115618"/>
              <a:ext cx="1426129" cy="17100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B32264A-5668-4141-9AF1-C807903B7CDA}"/>
                </a:ext>
              </a:extLst>
            </p:cNvPr>
            <p:cNvSpPr txBox="1"/>
            <p:nvPr/>
          </p:nvSpPr>
          <p:spPr>
            <a:xfrm>
              <a:off x="4029378" y="1865631"/>
              <a:ext cx="46139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내용 개체 틀 9">
            <a:extLst>
              <a:ext uri="{FF2B5EF4-FFF2-40B4-BE49-F238E27FC236}">
                <a16:creationId xmlns:a16="http://schemas.microsoft.com/office/drawing/2014/main" id="{F7B1E271-9304-4B6D-9B78-B29DBD26E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532" y="4968567"/>
            <a:ext cx="8276453" cy="1428795"/>
          </a:xfrm>
        </p:spPr>
        <p:txBody>
          <a:bodyPr>
            <a:normAutofit/>
          </a:bodyPr>
          <a:lstStyle/>
          <a:p>
            <a:r>
              <a:rPr lang="en-US" altLang="ko-KR" sz="2000" dirty="0"/>
              <a:t>Previously, phase space was predicted from lattice information.</a:t>
            </a:r>
          </a:p>
          <a:p>
            <a:r>
              <a:rPr lang="en-US" altLang="ko-KR" sz="2000" dirty="0"/>
              <a:t>This approach outlines constructing lattices to achieve desired phase spaces.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3C2C0D0-4E2E-4716-ADE1-DDCF62ACA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15</a:t>
            </a:fld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27E5D9-59D6-4CE8-989E-A29E223E3575}"/>
                  </a:ext>
                </a:extLst>
              </p:cNvPr>
              <p:cNvSpPr txBox="1"/>
              <p:nvPr/>
            </p:nvSpPr>
            <p:spPr>
              <a:xfrm>
                <a:off x="1665796" y="6642558"/>
                <a:ext cx="4572000" cy="200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7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altLang="ko-KR" sz="700" b="1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ko-KR" sz="700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ko-KR" altLang="en-US" sz="700" b="1" dirty="0" err="1"/>
                  <a:t>Developing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a</a:t>
                </a:r>
                <a:r>
                  <a:rPr lang="ko-KR" altLang="en-US" sz="700" b="1" dirty="0"/>
                  <a:t> 50 </a:t>
                </a:r>
                <a:r>
                  <a:rPr lang="ko-KR" altLang="en-US" sz="700" b="1" dirty="0" err="1"/>
                  <a:t>MeV</a:t>
                </a:r>
                <a:r>
                  <a:rPr lang="ko-KR" altLang="en-US" sz="700" b="1" dirty="0"/>
                  <a:t> LPA-</a:t>
                </a:r>
                <a:r>
                  <a:rPr lang="ko-KR" altLang="en-US" sz="700" b="1" dirty="0" err="1"/>
                  <a:t>based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Injector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at</a:t>
                </a:r>
                <a:r>
                  <a:rPr lang="ko-KR" altLang="en-US" sz="700" b="1" dirty="0"/>
                  <a:t> ATHENA </a:t>
                </a:r>
                <a:r>
                  <a:rPr lang="ko-KR" altLang="en-US" sz="700" b="1" dirty="0" err="1"/>
                  <a:t>for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a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Compact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Storage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Ring</a:t>
                </a:r>
                <a:r>
                  <a:rPr lang="ko-KR" altLang="en-US" sz="700" b="1" dirty="0"/>
                  <a:t> </a:t>
                </a:r>
                <a:r>
                  <a:rPr lang="en-US" altLang="ko-KR" sz="700" b="1" dirty="0"/>
                  <a:t>(unpublished)</a:t>
                </a:r>
                <a:endParaRPr lang="ko-KR" altLang="en-US" sz="700" b="1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27E5D9-59D6-4CE8-989E-A29E223E3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796" y="6642558"/>
                <a:ext cx="4572000" cy="200055"/>
              </a:xfrm>
              <a:prstGeom prst="rect">
                <a:avLst/>
              </a:prstGeom>
              <a:blipFill>
                <a:blip r:embed="rId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그림 11">
            <a:extLst>
              <a:ext uri="{FF2B5EF4-FFF2-40B4-BE49-F238E27FC236}">
                <a16:creationId xmlns:a16="http://schemas.microsoft.com/office/drawing/2014/main" id="{8A54918E-8145-4BA8-97EF-F52EF35EF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" r="26"/>
          <a:stretch/>
        </p:blipFill>
        <p:spPr>
          <a:xfrm>
            <a:off x="5643716" y="1575803"/>
            <a:ext cx="2477729" cy="1850519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295192A3-B97A-42C3-8B92-A365EDAA5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466" y="1340953"/>
            <a:ext cx="2757323" cy="2705809"/>
          </a:xfrm>
          <a:prstGeom prst="rect">
            <a:avLst/>
          </a:prstGeom>
        </p:spPr>
      </p:pic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2225F473-5717-4504-9FC1-ED23BE0A0A90}"/>
              </a:ext>
            </a:extLst>
          </p:cNvPr>
          <p:cNvCxnSpPr/>
          <p:nvPr/>
        </p:nvCxnSpPr>
        <p:spPr>
          <a:xfrm>
            <a:off x="2081274" y="1415339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307C5F18-03CA-4E1F-9403-CE3619E49210}"/>
              </a:ext>
            </a:extLst>
          </p:cNvPr>
          <p:cNvCxnSpPr/>
          <p:nvPr/>
        </p:nvCxnSpPr>
        <p:spPr>
          <a:xfrm>
            <a:off x="2081274" y="1415339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F320F943-49AA-4682-85F9-477E11227938}"/>
              </a:ext>
            </a:extLst>
          </p:cNvPr>
          <p:cNvGrpSpPr/>
          <p:nvPr/>
        </p:nvGrpSpPr>
        <p:grpSpPr>
          <a:xfrm rot="18900000">
            <a:off x="1309314" y="1724862"/>
            <a:ext cx="244255" cy="103932"/>
            <a:chOff x="2094860" y="1924051"/>
            <a:chExt cx="449096" cy="0"/>
          </a:xfrm>
        </p:grpSpPr>
        <p:cxnSp>
          <p:nvCxnSpPr>
            <p:cNvPr id="54" name="직선 연결선 53">
              <a:extLst>
                <a:ext uri="{FF2B5EF4-FFF2-40B4-BE49-F238E27FC236}">
                  <a16:creationId xmlns:a16="http://schemas.microsoft.com/office/drawing/2014/main" id="{A06C3713-FC06-4AE4-86AA-FCDAB8C26351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>
              <a:extLst>
                <a:ext uri="{FF2B5EF4-FFF2-40B4-BE49-F238E27FC236}">
                  <a16:creationId xmlns:a16="http://schemas.microsoft.com/office/drawing/2014/main" id="{F117E764-A70C-441D-8BBA-1FB0B3941AFD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B8FE1720-73F8-4E5A-B9BB-2C819AE2FF55}"/>
              </a:ext>
            </a:extLst>
          </p:cNvPr>
          <p:cNvCxnSpPr>
            <a:cxnSpLocks/>
          </p:cNvCxnSpPr>
          <p:nvPr/>
        </p:nvCxnSpPr>
        <p:spPr>
          <a:xfrm rot="16200000">
            <a:off x="838999" y="2655173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53472F79-1002-4A86-AD2C-2B6A5325ACAC}"/>
              </a:ext>
            </a:extLst>
          </p:cNvPr>
          <p:cNvCxnSpPr>
            <a:cxnSpLocks/>
          </p:cNvCxnSpPr>
          <p:nvPr/>
        </p:nvCxnSpPr>
        <p:spPr>
          <a:xfrm rot="16200000">
            <a:off x="838999" y="2655173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92EDDC20-A2EF-4A32-9501-D150001E82B2}"/>
              </a:ext>
            </a:extLst>
          </p:cNvPr>
          <p:cNvCxnSpPr>
            <a:cxnSpLocks/>
          </p:cNvCxnSpPr>
          <p:nvPr/>
        </p:nvCxnSpPr>
        <p:spPr>
          <a:xfrm rot="16200000">
            <a:off x="3318166" y="2655173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FB46B304-A8AA-4D7F-BA93-3591D17D226C}"/>
              </a:ext>
            </a:extLst>
          </p:cNvPr>
          <p:cNvCxnSpPr>
            <a:cxnSpLocks/>
          </p:cNvCxnSpPr>
          <p:nvPr/>
        </p:nvCxnSpPr>
        <p:spPr>
          <a:xfrm rot="16200000">
            <a:off x="3318166" y="2655173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E18EB306-0939-48B4-8446-979B82CA9CFA}"/>
              </a:ext>
            </a:extLst>
          </p:cNvPr>
          <p:cNvGrpSpPr/>
          <p:nvPr/>
        </p:nvGrpSpPr>
        <p:grpSpPr>
          <a:xfrm rot="13500000">
            <a:off x="3131842" y="1649474"/>
            <a:ext cx="244255" cy="103932"/>
            <a:chOff x="2094860" y="1924051"/>
            <a:chExt cx="449096" cy="0"/>
          </a:xfrm>
        </p:grpSpPr>
        <p:cxnSp>
          <p:nvCxnSpPr>
            <p:cNvPr id="61" name="직선 연결선 60">
              <a:extLst>
                <a:ext uri="{FF2B5EF4-FFF2-40B4-BE49-F238E27FC236}">
                  <a16:creationId xmlns:a16="http://schemas.microsoft.com/office/drawing/2014/main" id="{52AE3433-F966-486A-AE70-E2C12280B2EB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 61">
              <a:extLst>
                <a:ext uri="{FF2B5EF4-FFF2-40B4-BE49-F238E27FC236}">
                  <a16:creationId xmlns:a16="http://schemas.microsoft.com/office/drawing/2014/main" id="{9B70D447-04B1-49E9-B0DF-60A93B0FF69A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3" name="그림 62">
            <a:extLst>
              <a:ext uri="{FF2B5EF4-FFF2-40B4-BE49-F238E27FC236}">
                <a16:creationId xmlns:a16="http://schemas.microsoft.com/office/drawing/2014/main" id="{E1254021-8E09-4713-A463-7CE917876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5" r="77994" b="83961"/>
          <a:stretch/>
        </p:blipFill>
        <p:spPr>
          <a:xfrm>
            <a:off x="422633" y="1039589"/>
            <a:ext cx="920511" cy="301363"/>
          </a:xfrm>
          <a:prstGeom prst="rect">
            <a:avLst/>
          </a:prstGeom>
        </p:spPr>
      </p:pic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id="{334C2713-7BE4-438F-B51B-E8940322732F}"/>
              </a:ext>
            </a:extLst>
          </p:cNvPr>
          <p:cNvCxnSpPr/>
          <p:nvPr/>
        </p:nvCxnSpPr>
        <p:spPr>
          <a:xfrm>
            <a:off x="545432" y="1181899"/>
            <a:ext cx="261937" cy="0"/>
          </a:xfrm>
          <a:prstGeom prst="line">
            <a:avLst/>
          </a:prstGeom>
          <a:ln w="57150">
            <a:solidFill>
              <a:srgbClr val="808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E978A67-198E-4F20-A4AA-DCE33E4A02BD}"/>
              </a:ext>
            </a:extLst>
          </p:cNvPr>
          <p:cNvSpPr txBox="1"/>
          <p:nvPr/>
        </p:nvSpPr>
        <p:spPr>
          <a:xfrm>
            <a:off x="846294" y="1054941"/>
            <a:ext cx="61964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Dipole</a:t>
            </a:r>
            <a:endParaRPr lang="ko-KR" altLang="en-US" sz="1051" dirty="0"/>
          </a:p>
        </p:txBody>
      </p:sp>
      <p:cxnSp>
        <p:nvCxnSpPr>
          <p:cNvPr id="66" name="직선 연결선 65">
            <a:extLst>
              <a:ext uri="{FF2B5EF4-FFF2-40B4-BE49-F238E27FC236}">
                <a16:creationId xmlns:a16="http://schemas.microsoft.com/office/drawing/2014/main" id="{F3E16D8A-7A11-4808-90E0-A8209B56E132}"/>
              </a:ext>
            </a:extLst>
          </p:cNvPr>
          <p:cNvCxnSpPr/>
          <p:nvPr/>
        </p:nvCxnSpPr>
        <p:spPr>
          <a:xfrm>
            <a:off x="1465943" y="1181899"/>
            <a:ext cx="261937" cy="0"/>
          </a:xfrm>
          <a:prstGeom prst="line">
            <a:avLst/>
          </a:prstGeom>
          <a:ln w="57150">
            <a:solidFill>
              <a:srgbClr val="FF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20B17C9-5E4D-4F12-B761-DE7A32233E2B}"/>
              </a:ext>
            </a:extLst>
          </p:cNvPr>
          <p:cNvSpPr txBox="1"/>
          <p:nvPr/>
        </p:nvSpPr>
        <p:spPr>
          <a:xfrm>
            <a:off x="1815076" y="1054941"/>
            <a:ext cx="9160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Quadrupole</a:t>
            </a:r>
            <a:endParaRPr lang="ko-KR" altLang="en-US" sz="1200" dirty="0"/>
          </a:p>
        </p:txBody>
      </p:sp>
      <p:cxnSp>
        <p:nvCxnSpPr>
          <p:cNvPr id="68" name="직선 연결선 67">
            <a:extLst>
              <a:ext uri="{FF2B5EF4-FFF2-40B4-BE49-F238E27FC236}">
                <a16:creationId xmlns:a16="http://schemas.microsoft.com/office/drawing/2014/main" id="{5251CF8F-EF33-48DE-B1EE-A89FF35E221B}"/>
              </a:ext>
            </a:extLst>
          </p:cNvPr>
          <p:cNvCxnSpPr/>
          <p:nvPr/>
        </p:nvCxnSpPr>
        <p:spPr>
          <a:xfrm>
            <a:off x="2811712" y="1181899"/>
            <a:ext cx="261937" cy="0"/>
          </a:xfrm>
          <a:prstGeom prst="line">
            <a:avLst/>
          </a:prstGeom>
          <a:ln w="57150">
            <a:solidFill>
              <a:srgbClr val="76F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59453BD-8546-445A-BE0E-0EC3503E8B66}"/>
              </a:ext>
            </a:extLst>
          </p:cNvPr>
          <p:cNvSpPr txBox="1"/>
          <p:nvPr/>
        </p:nvSpPr>
        <p:spPr>
          <a:xfrm>
            <a:off x="3127773" y="1054941"/>
            <a:ext cx="9160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err="1"/>
              <a:t>Sextupole</a:t>
            </a:r>
            <a:endParaRPr lang="ko-KR" altLang="en-US" sz="1200" dirty="0"/>
          </a:p>
        </p:txBody>
      </p: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EB831AF3-58C6-490F-8345-4A95B0448AC7}"/>
              </a:ext>
            </a:extLst>
          </p:cNvPr>
          <p:cNvGrpSpPr/>
          <p:nvPr/>
        </p:nvGrpSpPr>
        <p:grpSpPr>
          <a:xfrm>
            <a:off x="433144" y="1340951"/>
            <a:ext cx="918475" cy="271651"/>
            <a:chOff x="940750" y="1630724"/>
            <a:chExt cx="918474" cy="271651"/>
          </a:xfrm>
        </p:grpSpPr>
        <p:pic>
          <p:nvPicPr>
            <p:cNvPr id="71" name="그림 70">
              <a:extLst>
                <a:ext uri="{FF2B5EF4-FFF2-40B4-BE49-F238E27FC236}">
                  <a16:creationId xmlns:a16="http://schemas.microsoft.com/office/drawing/2014/main" id="{5FC9DDEC-3E77-4E82-906C-2CDD97F1B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5" r="90240" b="83961"/>
            <a:stretch/>
          </p:blipFill>
          <p:spPr>
            <a:xfrm>
              <a:off x="940750" y="1630724"/>
              <a:ext cx="368063" cy="271651"/>
            </a:xfrm>
            <a:prstGeom prst="rect">
              <a:avLst/>
            </a:prstGeom>
          </p:spPr>
        </p:pic>
        <p:pic>
          <p:nvPicPr>
            <p:cNvPr id="72" name="그림 71">
              <a:extLst>
                <a:ext uri="{FF2B5EF4-FFF2-40B4-BE49-F238E27FC236}">
                  <a16:creationId xmlns:a16="http://schemas.microsoft.com/office/drawing/2014/main" id="{6E2C766D-1DD2-47C1-A27B-9EF15A4B4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1" t="6005" r="78168" b="83961"/>
            <a:stretch/>
          </p:blipFill>
          <p:spPr>
            <a:xfrm>
              <a:off x="1423651" y="1630724"/>
              <a:ext cx="435573" cy="271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0394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9484B0-C358-498D-BA3C-649A4A841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Space Manipulation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43B95B04-DDD0-4D40-A0F5-B5AFD098C437}"/>
              </a:ext>
            </a:extLst>
          </p:cNvPr>
          <p:cNvGrpSpPr/>
          <p:nvPr/>
        </p:nvGrpSpPr>
        <p:grpSpPr>
          <a:xfrm>
            <a:off x="3817438" y="1932140"/>
            <a:ext cx="1426129" cy="995515"/>
            <a:chOff x="3514778" y="1454891"/>
            <a:chExt cx="1426129" cy="995515"/>
          </a:xfrm>
        </p:grpSpPr>
        <p:sp>
          <p:nvSpPr>
            <p:cNvPr id="22" name="화살표: 오른쪽 21">
              <a:extLst>
                <a:ext uri="{FF2B5EF4-FFF2-40B4-BE49-F238E27FC236}">
                  <a16:creationId xmlns:a16="http://schemas.microsoft.com/office/drawing/2014/main" id="{38DD787A-1F1A-452E-BFF7-FA68E1B47EB0}"/>
                </a:ext>
              </a:extLst>
            </p:cNvPr>
            <p:cNvSpPr/>
            <p:nvPr/>
          </p:nvSpPr>
          <p:spPr>
            <a:xfrm>
              <a:off x="3514778" y="1454891"/>
              <a:ext cx="1426129" cy="17100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" name="화살표: 오른쪽 23">
              <a:extLst>
                <a:ext uri="{FF2B5EF4-FFF2-40B4-BE49-F238E27FC236}">
                  <a16:creationId xmlns:a16="http://schemas.microsoft.com/office/drawing/2014/main" id="{D81AE414-AF37-45DA-801B-C89989711DF8}"/>
                </a:ext>
              </a:extLst>
            </p:cNvPr>
            <p:cNvSpPr/>
            <p:nvPr/>
          </p:nvSpPr>
          <p:spPr>
            <a:xfrm flipH="1">
              <a:off x="3514778" y="2115618"/>
              <a:ext cx="1426129" cy="17100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B32264A-5668-4141-9AF1-C807903B7CDA}"/>
                </a:ext>
              </a:extLst>
            </p:cNvPr>
            <p:cNvSpPr txBox="1"/>
            <p:nvPr/>
          </p:nvSpPr>
          <p:spPr>
            <a:xfrm>
              <a:off x="4029378" y="1865631"/>
              <a:ext cx="46139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내용 개체 틀 9">
            <a:extLst>
              <a:ext uri="{FF2B5EF4-FFF2-40B4-BE49-F238E27FC236}">
                <a16:creationId xmlns:a16="http://schemas.microsoft.com/office/drawing/2014/main" id="{F7B1E271-9304-4B6D-9B78-B29DBD26E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532" y="4968567"/>
            <a:ext cx="8276453" cy="1428795"/>
          </a:xfrm>
        </p:spPr>
        <p:txBody>
          <a:bodyPr>
            <a:normAutofit/>
          </a:bodyPr>
          <a:lstStyle/>
          <a:p>
            <a:r>
              <a:rPr lang="en-US" altLang="ko-KR" sz="2000" dirty="0"/>
              <a:t>Previously, phase space was predicted from lattice information.</a:t>
            </a:r>
          </a:p>
          <a:p>
            <a:r>
              <a:rPr lang="en-US" altLang="ko-KR" sz="2000" dirty="0"/>
              <a:t>This approach outlines constructing lattices to achieve desired phase spaces.</a:t>
            </a:r>
          </a:p>
          <a:p>
            <a:r>
              <a:rPr lang="en-US" altLang="ko-KR" sz="2000" dirty="0">
                <a:solidFill>
                  <a:srgbClr val="FF0000"/>
                </a:solidFill>
              </a:rPr>
              <a:t>Chromaticity</a:t>
            </a:r>
            <a:r>
              <a:rPr lang="en-US" altLang="ko-KR" sz="2000" dirty="0"/>
              <a:t> should be also considered simultaneously</a:t>
            </a:r>
            <a:endParaRPr lang="ko-KR" altLang="en-US" sz="2000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3C2C0D0-4E2E-4716-ADE1-DDCF62ACA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16</a:t>
            </a:fld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27E5D9-59D6-4CE8-989E-A29E223E3575}"/>
                  </a:ext>
                </a:extLst>
              </p:cNvPr>
              <p:cNvSpPr txBox="1"/>
              <p:nvPr/>
            </p:nvSpPr>
            <p:spPr>
              <a:xfrm>
                <a:off x="1665796" y="6642558"/>
                <a:ext cx="4572000" cy="200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7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altLang="ko-KR" sz="700" b="1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ko-KR" sz="700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ko-KR" altLang="en-US" sz="700" b="1" dirty="0" err="1"/>
                  <a:t>Developing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a</a:t>
                </a:r>
                <a:r>
                  <a:rPr lang="ko-KR" altLang="en-US" sz="700" b="1" dirty="0"/>
                  <a:t> 50 </a:t>
                </a:r>
                <a:r>
                  <a:rPr lang="ko-KR" altLang="en-US" sz="700" b="1" dirty="0" err="1"/>
                  <a:t>MeV</a:t>
                </a:r>
                <a:r>
                  <a:rPr lang="ko-KR" altLang="en-US" sz="700" b="1" dirty="0"/>
                  <a:t> LPA-</a:t>
                </a:r>
                <a:r>
                  <a:rPr lang="ko-KR" altLang="en-US" sz="700" b="1" dirty="0" err="1"/>
                  <a:t>based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Injector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at</a:t>
                </a:r>
                <a:r>
                  <a:rPr lang="ko-KR" altLang="en-US" sz="700" b="1" dirty="0"/>
                  <a:t> ATHENA </a:t>
                </a:r>
                <a:r>
                  <a:rPr lang="ko-KR" altLang="en-US" sz="700" b="1" dirty="0" err="1"/>
                  <a:t>for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a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Compact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Storage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Ring</a:t>
                </a:r>
                <a:r>
                  <a:rPr lang="ko-KR" altLang="en-US" sz="700" b="1" dirty="0"/>
                  <a:t> </a:t>
                </a:r>
                <a:r>
                  <a:rPr lang="en-US" altLang="ko-KR" sz="700" b="1" dirty="0"/>
                  <a:t>(unpublished)</a:t>
                </a:r>
                <a:endParaRPr lang="ko-KR" altLang="en-US" sz="700" b="1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27E5D9-59D6-4CE8-989E-A29E223E3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796" y="6642558"/>
                <a:ext cx="4572000" cy="200055"/>
              </a:xfrm>
              <a:prstGeom prst="rect">
                <a:avLst/>
              </a:prstGeom>
              <a:blipFill>
                <a:blip r:embed="rId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그림 16">
            <a:extLst>
              <a:ext uri="{FF2B5EF4-FFF2-40B4-BE49-F238E27FC236}">
                <a16:creationId xmlns:a16="http://schemas.microsoft.com/office/drawing/2014/main" id="{10C1769A-F9CC-481D-87DE-878A1D82A6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" r="26"/>
          <a:stretch/>
        </p:blipFill>
        <p:spPr>
          <a:xfrm>
            <a:off x="5643716" y="1575803"/>
            <a:ext cx="2477729" cy="185051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63CAE2E1-B6A8-4E55-A158-6F1A00C8C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466" y="1340953"/>
            <a:ext cx="2757323" cy="2705809"/>
          </a:xfrm>
          <a:prstGeom prst="rect">
            <a:avLst/>
          </a:prstGeom>
        </p:spPr>
      </p:pic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6A38E761-1ECE-4398-8FE9-5AED1D232964}"/>
              </a:ext>
            </a:extLst>
          </p:cNvPr>
          <p:cNvCxnSpPr/>
          <p:nvPr/>
        </p:nvCxnSpPr>
        <p:spPr>
          <a:xfrm>
            <a:off x="2081274" y="1415339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E472E589-0B92-488C-BF5A-47D704A24F6E}"/>
              </a:ext>
            </a:extLst>
          </p:cNvPr>
          <p:cNvCxnSpPr/>
          <p:nvPr/>
        </p:nvCxnSpPr>
        <p:spPr>
          <a:xfrm>
            <a:off x="2081274" y="1415339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8F3BD26A-FE9B-4590-B714-ED3B48AD5BBA}"/>
              </a:ext>
            </a:extLst>
          </p:cNvPr>
          <p:cNvGrpSpPr/>
          <p:nvPr/>
        </p:nvGrpSpPr>
        <p:grpSpPr>
          <a:xfrm rot="18900000">
            <a:off x="1309314" y="1724862"/>
            <a:ext cx="244255" cy="103932"/>
            <a:chOff x="2094860" y="1924051"/>
            <a:chExt cx="449096" cy="0"/>
          </a:xfrm>
        </p:grpSpPr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7994769C-8160-4711-A696-696CFDBA49FD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47538359-1131-444D-AA52-4D02F9DE5865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4A3BE44E-DA3D-453A-83B5-8F05F8FDF0AC}"/>
              </a:ext>
            </a:extLst>
          </p:cNvPr>
          <p:cNvCxnSpPr>
            <a:cxnSpLocks/>
          </p:cNvCxnSpPr>
          <p:nvPr/>
        </p:nvCxnSpPr>
        <p:spPr>
          <a:xfrm rot="16200000">
            <a:off x="838999" y="2655173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22C04810-05DB-4025-A53B-90AB12A1CBFE}"/>
              </a:ext>
            </a:extLst>
          </p:cNvPr>
          <p:cNvCxnSpPr>
            <a:cxnSpLocks/>
          </p:cNvCxnSpPr>
          <p:nvPr/>
        </p:nvCxnSpPr>
        <p:spPr>
          <a:xfrm rot="16200000">
            <a:off x="838999" y="2655173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AFF71F5F-EFE1-4022-83F4-67E2F060FCBA}"/>
              </a:ext>
            </a:extLst>
          </p:cNvPr>
          <p:cNvGrpSpPr/>
          <p:nvPr/>
        </p:nvGrpSpPr>
        <p:grpSpPr>
          <a:xfrm rot="13500000">
            <a:off x="3131842" y="1649474"/>
            <a:ext cx="244255" cy="103932"/>
            <a:chOff x="2094860" y="1924051"/>
            <a:chExt cx="449096" cy="0"/>
          </a:xfrm>
        </p:grpSpPr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E11F6273-2B28-451E-9370-F00DB77D268C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9C4D74F1-6721-42B2-B4F7-5CADCAA25467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그림 47">
            <a:extLst>
              <a:ext uri="{FF2B5EF4-FFF2-40B4-BE49-F238E27FC236}">
                <a16:creationId xmlns:a16="http://schemas.microsoft.com/office/drawing/2014/main" id="{EB80F1EB-0564-4E45-8697-3877BE9114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5" r="77994" b="83961"/>
          <a:stretch/>
        </p:blipFill>
        <p:spPr>
          <a:xfrm>
            <a:off x="422633" y="1039589"/>
            <a:ext cx="920511" cy="301363"/>
          </a:xfrm>
          <a:prstGeom prst="rect">
            <a:avLst/>
          </a:prstGeom>
        </p:spPr>
      </p:pic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C96B5A05-6CA1-45DC-A696-4A79421A4406}"/>
              </a:ext>
            </a:extLst>
          </p:cNvPr>
          <p:cNvCxnSpPr/>
          <p:nvPr/>
        </p:nvCxnSpPr>
        <p:spPr>
          <a:xfrm>
            <a:off x="545432" y="1181899"/>
            <a:ext cx="261937" cy="0"/>
          </a:xfrm>
          <a:prstGeom prst="line">
            <a:avLst/>
          </a:prstGeom>
          <a:ln w="57150">
            <a:solidFill>
              <a:srgbClr val="808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68C1B67-48E4-446F-821A-75C3264BFA97}"/>
              </a:ext>
            </a:extLst>
          </p:cNvPr>
          <p:cNvSpPr txBox="1"/>
          <p:nvPr/>
        </p:nvSpPr>
        <p:spPr>
          <a:xfrm>
            <a:off x="846294" y="1054941"/>
            <a:ext cx="61964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Dipole</a:t>
            </a:r>
            <a:endParaRPr lang="ko-KR" altLang="en-US" sz="1051" dirty="0"/>
          </a:p>
        </p:txBody>
      </p: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435E48C0-1D84-45E8-AFDB-1B8F1C6485AE}"/>
              </a:ext>
            </a:extLst>
          </p:cNvPr>
          <p:cNvCxnSpPr/>
          <p:nvPr/>
        </p:nvCxnSpPr>
        <p:spPr>
          <a:xfrm>
            <a:off x="1465943" y="1181899"/>
            <a:ext cx="261937" cy="0"/>
          </a:xfrm>
          <a:prstGeom prst="line">
            <a:avLst/>
          </a:prstGeom>
          <a:ln w="57150">
            <a:solidFill>
              <a:srgbClr val="FF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91867C2-75C8-4066-9A76-B17610CAAB1E}"/>
              </a:ext>
            </a:extLst>
          </p:cNvPr>
          <p:cNvSpPr txBox="1"/>
          <p:nvPr/>
        </p:nvSpPr>
        <p:spPr>
          <a:xfrm>
            <a:off x="1815076" y="1054941"/>
            <a:ext cx="9160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Quadrupole</a:t>
            </a:r>
            <a:endParaRPr lang="ko-KR" altLang="en-US" sz="1200" dirty="0"/>
          </a:p>
        </p:txBody>
      </p: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CBF4646C-C007-4B11-9DF0-8EA8BA6E8BC9}"/>
              </a:ext>
            </a:extLst>
          </p:cNvPr>
          <p:cNvCxnSpPr/>
          <p:nvPr/>
        </p:nvCxnSpPr>
        <p:spPr>
          <a:xfrm>
            <a:off x="2811712" y="1181899"/>
            <a:ext cx="261937" cy="0"/>
          </a:xfrm>
          <a:prstGeom prst="line">
            <a:avLst/>
          </a:prstGeom>
          <a:ln w="57150">
            <a:solidFill>
              <a:srgbClr val="76F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8CD27C55-D06F-4EBE-B304-2C00CEF750AC}"/>
              </a:ext>
            </a:extLst>
          </p:cNvPr>
          <p:cNvSpPr txBox="1"/>
          <p:nvPr/>
        </p:nvSpPr>
        <p:spPr>
          <a:xfrm>
            <a:off x="3127773" y="1054941"/>
            <a:ext cx="9160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err="1"/>
              <a:t>Sextupole</a:t>
            </a:r>
            <a:endParaRPr lang="ko-KR" altLang="en-US" sz="1200" dirty="0"/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F043B22B-9D0B-406E-9D89-70B2B7117261}"/>
              </a:ext>
            </a:extLst>
          </p:cNvPr>
          <p:cNvGrpSpPr/>
          <p:nvPr/>
        </p:nvGrpSpPr>
        <p:grpSpPr>
          <a:xfrm>
            <a:off x="433144" y="1340951"/>
            <a:ext cx="918475" cy="271651"/>
            <a:chOff x="940750" y="1630724"/>
            <a:chExt cx="918474" cy="271651"/>
          </a:xfrm>
        </p:grpSpPr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AE1074F2-0738-4B7F-86C5-FDE0E7546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5" r="90240" b="83961"/>
            <a:stretch/>
          </p:blipFill>
          <p:spPr>
            <a:xfrm>
              <a:off x="940750" y="1630724"/>
              <a:ext cx="368063" cy="271651"/>
            </a:xfrm>
            <a:prstGeom prst="rect">
              <a:avLst/>
            </a:prstGeom>
          </p:spPr>
        </p:pic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34BAC6FE-8FE2-470B-990A-7A4A852C9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1" t="6005" r="78168" b="83961"/>
            <a:stretch/>
          </p:blipFill>
          <p:spPr>
            <a:xfrm>
              <a:off x="1423651" y="1630724"/>
              <a:ext cx="435573" cy="271649"/>
            </a:xfrm>
            <a:prstGeom prst="rect">
              <a:avLst/>
            </a:prstGeom>
          </p:spPr>
        </p:pic>
      </p:grpSp>
      <p:pic>
        <p:nvPicPr>
          <p:cNvPr id="32" name="그림 31">
            <a:extLst>
              <a:ext uri="{FF2B5EF4-FFF2-40B4-BE49-F238E27FC236}">
                <a16:creationId xmlns:a16="http://schemas.microsoft.com/office/drawing/2014/main" id="{204AD23C-AA9A-4C79-B209-7A12AA785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381" y="3464459"/>
            <a:ext cx="2742501" cy="143491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BAD700C-D7DA-4E77-87F9-23F6501ED490}"/>
              </a:ext>
            </a:extLst>
          </p:cNvPr>
          <p:cNvSpPr txBox="1"/>
          <p:nvPr/>
        </p:nvSpPr>
        <p:spPr>
          <a:xfrm>
            <a:off x="3175679" y="3829899"/>
            <a:ext cx="641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endParaRPr lang="ko-KR" altLang="en-US" dirty="0"/>
          </a:p>
        </p:txBody>
      </p: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74D21817-5839-4561-ABE8-4AAD12533F07}"/>
              </a:ext>
            </a:extLst>
          </p:cNvPr>
          <p:cNvCxnSpPr>
            <a:cxnSpLocks/>
          </p:cNvCxnSpPr>
          <p:nvPr/>
        </p:nvCxnSpPr>
        <p:spPr>
          <a:xfrm rot="16200000">
            <a:off x="3318166" y="2655173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5A98482F-E28C-4E4F-9C09-FE2550D0198E}"/>
              </a:ext>
            </a:extLst>
          </p:cNvPr>
          <p:cNvCxnSpPr>
            <a:cxnSpLocks/>
          </p:cNvCxnSpPr>
          <p:nvPr/>
        </p:nvCxnSpPr>
        <p:spPr>
          <a:xfrm rot="16200000">
            <a:off x="3318166" y="2655173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011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그림 37">
            <a:extLst>
              <a:ext uri="{FF2B5EF4-FFF2-40B4-BE49-F238E27FC236}">
                <a16:creationId xmlns:a16="http://schemas.microsoft.com/office/drawing/2014/main" id="{B9F6D95D-6022-4051-B906-FB1680C55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466" y="1340953"/>
            <a:ext cx="2757323" cy="2705809"/>
          </a:xfrm>
          <a:prstGeom prst="rect">
            <a:avLst/>
          </a:prstGeom>
        </p:spPr>
      </p:pic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B91B1B05-D959-45CA-860F-6A809824F5F5}"/>
              </a:ext>
            </a:extLst>
          </p:cNvPr>
          <p:cNvCxnSpPr/>
          <p:nvPr/>
        </p:nvCxnSpPr>
        <p:spPr>
          <a:xfrm>
            <a:off x="2081274" y="1415339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9B4994B0-B44D-4B14-95EE-E387044D7FAC}"/>
              </a:ext>
            </a:extLst>
          </p:cNvPr>
          <p:cNvCxnSpPr/>
          <p:nvPr/>
        </p:nvCxnSpPr>
        <p:spPr>
          <a:xfrm>
            <a:off x="2081274" y="1415339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F5230E07-5806-4B2D-A379-64C74ECE2E07}"/>
              </a:ext>
            </a:extLst>
          </p:cNvPr>
          <p:cNvGrpSpPr/>
          <p:nvPr/>
        </p:nvGrpSpPr>
        <p:grpSpPr>
          <a:xfrm rot="18900000">
            <a:off x="1309314" y="1724862"/>
            <a:ext cx="244255" cy="103932"/>
            <a:chOff x="2094860" y="1924051"/>
            <a:chExt cx="449096" cy="0"/>
          </a:xfrm>
        </p:grpSpPr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228FC777-7A33-411F-AACC-2363444C4159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A753DE1C-0D9A-426B-BBB7-CA98F58B6054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056B0F6A-0DBE-48AA-9D68-A5D3580D8258}"/>
              </a:ext>
            </a:extLst>
          </p:cNvPr>
          <p:cNvCxnSpPr>
            <a:cxnSpLocks/>
          </p:cNvCxnSpPr>
          <p:nvPr/>
        </p:nvCxnSpPr>
        <p:spPr>
          <a:xfrm rot="16200000">
            <a:off x="838999" y="2655173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EAB7D23A-2D9B-4F3C-963F-9201E0351502}"/>
              </a:ext>
            </a:extLst>
          </p:cNvPr>
          <p:cNvCxnSpPr>
            <a:cxnSpLocks/>
          </p:cNvCxnSpPr>
          <p:nvPr/>
        </p:nvCxnSpPr>
        <p:spPr>
          <a:xfrm rot="16200000">
            <a:off x="838999" y="2655173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0E40D92C-B591-4863-8C4F-AA92661A9865}"/>
              </a:ext>
            </a:extLst>
          </p:cNvPr>
          <p:cNvGrpSpPr/>
          <p:nvPr/>
        </p:nvGrpSpPr>
        <p:grpSpPr>
          <a:xfrm rot="13500000">
            <a:off x="3131842" y="1649474"/>
            <a:ext cx="244255" cy="103932"/>
            <a:chOff x="2094860" y="1924051"/>
            <a:chExt cx="449096" cy="0"/>
          </a:xfrm>
        </p:grpSpPr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F9B14D5D-3B1A-48A2-A83C-60EC3F5A45D0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3440016C-4149-4E9E-A643-BDB4163E0E18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그림 48">
            <a:extLst>
              <a:ext uri="{FF2B5EF4-FFF2-40B4-BE49-F238E27FC236}">
                <a16:creationId xmlns:a16="http://schemas.microsoft.com/office/drawing/2014/main" id="{FE975F9F-6F68-43FF-BB4D-0610E4306F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5" r="77994" b="83961"/>
          <a:stretch/>
        </p:blipFill>
        <p:spPr>
          <a:xfrm>
            <a:off x="422633" y="1039589"/>
            <a:ext cx="920511" cy="301363"/>
          </a:xfrm>
          <a:prstGeom prst="rect">
            <a:avLst/>
          </a:prstGeom>
        </p:spPr>
      </p:pic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84895F22-5706-4F51-BED2-ACDE3AAE5D8A}"/>
              </a:ext>
            </a:extLst>
          </p:cNvPr>
          <p:cNvCxnSpPr/>
          <p:nvPr/>
        </p:nvCxnSpPr>
        <p:spPr>
          <a:xfrm>
            <a:off x="545432" y="1181899"/>
            <a:ext cx="261937" cy="0"/>
          </a:xfrm>
          <a:prstGeom prst="line">
            <a:avLst/>
          </a:prstGeom>
          <a:ln w="57150">
            <a:solidFill>
              <a:srgbClr val="808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7C8C61F-843C-4A2D-BBC1-3111974F18DA}"/>
              </a:ext>
            </a:extLst>
          </p:cNvPr>
          <p:cNvSpPr txBox="1"/>
          <p:nvPr/>
        </p:nvSpPr>
        <p:spPr>
          <a:xfrm>
            <a:off x="846294" y="1054941"/>
            <a:ext cx="61964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Dipole</a:t>
            </a:r>
            <a:endParaRPr lang="ko-KR" altLang="en-US" sz="1051" dirty="0"/>
          </a:p>
        </p:txBody>
      </p: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5B7FD3FB-759A-46D8-810C-8167CCC36198}"/>
              </a:ext>
            </a:extLst>
          </p:cNvPr>
          <p:cNvCxnSpPr/>
          <p:nvPr/>
        </p:nvCxnSpPr>
        <p:spPr>
          <a:xfrm>
            <a:off x="1465943" y="1181899"/>
            <a:ext cx="261937" cy="0"/>
          </a:xfrm>
          <a:prstGeom prst="line">
            <a:avLst/>
          </a:prstGeom>
          <a:ln w="57150">
            <a:solidFill>
              <a:srgbClr val="FF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DBEE522-97B6-4C99-83E3-104B1400F901}"/>
              </a:ext>
            </a:extLst>
          </p:cNvPr>
          <p:cNvSpPr txBox="1"/>
          <p:nvPr/>
        </p:nvSpPr>
        <p:spPr>
          <a:xfrm>
            <a:off x="1815076" y="1054941"/>
            <a:ext cx="9160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Quadrupole</a:t>
            </a:r>
            <a:endParaRPr lang="ko-KR" altLang="en-US" sz="1200" dirty="0"/>
          </a:p>
        </p:txBody>
      </p: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6FB45778-4EAC-4A43-B885-CCB9AF4F83BE}"/>
              </a:ext>
            </a:extLst>
          </p:cNvPr>
          <p:cNvCxnSpPr/>
          <p:nvPr/>
        </p:nvCxnSpPr>
        <p:spPr>
          <a:xfrm>
            <a:off x="2811712" y="1181899"/>
            <a:ext cx="261937" cy="0"/>
          </a:xfrm>
          <a:prstGeom prst="line">
            <a:avLst/>
          </a:prstGeom>
          <a:ln w="57150">
            <a:solidFill>
              <a:srgbClr val="76F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53438C7-ED2F-4618-BA3F-30980C810EE6}"/>
              </a:ext>
            </a:extLst>
          </p:cNvPr>
          <p:cNvSpPr txBox="1"/>
          <p:nvPr/>
        </p:nvSpPr>
        <p:spPr>
          <a:xfrm>
            <a:off x="3127773" y="1054941"/>
            <a:ext cx="9160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err="1"/>
              <a:t>Sextupole</a:t>
            </a:r>
            <a:endParaRPr lang="ko-KR" altLang="en-US" sz="1200" dirty="0"/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7F969215-4C95-40AF-A53B-ECD0FD3365C5}"/>
              </a:ext>
            </a:extLst>
          </p:cNvPr>
          <p:cNvGrpSpPr/>
          <p:nvPr/>
        </p:nvGrpSpPr>
        <p:grpSpPr>
          <a:xfrm>
            <a:off x="433144" y="1340951"/>
            <a:ext cx="918475" cy="271651"/>
            <a:chOff x="940750" y="1630724"/>
            <a:chExt cx="918474" cy="271651"/>
          </a:xfrm>
        </p:grpSpPr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4370C9A2-2E29-4C25-A42A-DDEF7D11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5" r="90240" b="83961"/>
            <a:stretch/>
          </p:blipFill>
          <p:spPr>
            <a:xfrm>
              <a:off x="940750" y="1630724"/>
              <a:ext cx="368063" cy="271651"/>
            </a:xfrm>
            <a:prstGeom prst="rect">
              <a:avLst/>
            </a:prstGeom>
          </p:spPr>
        </p:pic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D31CC281-5E66-4BD1-ACE8-4D258070F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1" t="6005" r="78168" b="83961"/>
            <a:stretch/>
          </p:blipFill>
          <p:spPr>
            <a:xfrm>
              <a:off x="1423651" y="1630724"/>
              <a:ext cx="435573" cy="271649"/>
            </a:xfrm>
            <a:prstGeom prst="rect">
              <a:avLst/>
            </a:prstGeom>
          </p:spPr>
        </p:pic>
      </p:grp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4C31BF66-35A0-42FA-A02F-A0A1340917A3}"/>
              </a:ext>
            </a:extLst>
          </p:cNvPr>
          <p:cNvCxnSpPr>
            <a:cxnSpLocks/>
          </p:cNvCxnSpPr>
          <p:nvPr/>
        </p:nvCxnSpPr>
        <p:spPr>
          <a:xfrm rot="16200000">
            <a:off x="3318166" y="2655173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id="{58D81BAE-4B18-4C36-8987-8F618BCCABB5}"/>
              </a:ext>
            </a:extLst>
          </p:cNvPr>
          <p:cNvCxnSpPr>
            <a:cxnSpLocks/>
          </p:cNvCxnSpPr>
          <p:nvPr/>
        </p:nvCxnSpPr>
        <p:spPr>
          <a:xfrm rot="16200000">
            <a:off x="3318166" y="2655173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AF9484B0-C358-498D-BA3C-649A4A841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Space Manipulation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43B95B04-DDD0-4D40-A0F5-B5AFD098C437}"/>
              </a:ext>
            </a:extLst>
          </p:cNvPr>
          <p:cNvGrpSpPr/>
          <p:nvPr/>
        </p:nvGrpSpPr>
        <p:grpSpPr>
          <a:xfrm>
            <a:off x="3817438" y="1932140"/>
            <a:ext cx="1426129" cy="995515"/>
            <a:chOff x="3514778" y="1454891"/>
            <a:chExt cx="1426129" cy="995515"/>
          </a:xfrm>
        </p:grpSpPr>
        <p:sp>
          <p:nvSpPr>
            <p:cNvPr id="22" name="화살표: 오른쪽 21">
              <a:extLst>
                <a:ext uri="{FF2B5EF4-FFF2-40B4-BE49-F238E27FC236}">
                  <a16:creationId xmlns:a16="http://schemas.microsoft.com/office/drawing/2014/main" id="{38DD787A-1F1A-452E-BFF7-FA68E1B47EB0}"/>
                </a:ext>
              </a:extLst>
            </p:cNvPr>
            <p:cNvSpPr/>
            <p:nvPr/>
          </p:nvSpPr>
          <p:spPr>
            <a:xfrm>
              <a:off x="3514778" y="1454891"/>
              <a:ext cx="1426129" cy="17100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" name="화살표: 오른쪽 23">
              <a:extLst>
                <a:ext uri="{FF2B5EF4-FFF2-40B4-BE49-F238E27FC236}">
                  <a16:creationId xmlns:a16="http://schemas.microsoft.com/office/drawing/2014/main" id="{D81AE414-AF37-45DA-801B-C89989711DF8}"/>
                </a:ext>
              </a:extLst>
            </p:cNvPr>
            <p:cNvSpPr/>
            <p:nvPr/>
          </p:nvSpPr>
          <p:spPr>
            <a:xfrm flipH="1">
              <a:off x="3514778" y="2115618"/>
              <a:ext cx="1426129" cy="17100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B32264A-5668-4141-9AF1-C807903B7CDA}"/>
                </a:ext>
              </a:extLst>
            </p:cNvPr>
            <p:cNvSpPr txBox="1"/>
            <p:nvPr/>
          </p:nvSpPr>
          <p:spPr>
            <a:xfrm>
              <a:off x="4029378" y="1865631"/>
              <a:ext cx="46139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내용 개체 틀 9">
            <a:extLst>
              <a:ext uri="{FF2B5EF4-FFF2-40B4-BE49-F238E27FC236}">
                <a16:creationId xmlns:a16="http://schemas.microsoft.com/office/drawing/2014/main" id="{F7B1E271-9304-4B6D-9B78-B29DBD26E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532" y="4968567"/>
            <a:ext cx="8276453" cy="1428795"/>
          </a:xfrm>
        </p:spPr>
        <p:txBody>
          <a:bodyPr>
            <a:normAutofit/>
          </a:bodyPr>
          <a:lstStyle/>
          <a:p>
            <a:r>
              <a:rPr lang="en-US" altLang="ko-KR" sz="2000" dirty="0"/>
              <a:t>Previously, phase space was predicted from lattice information.</a:t>
            </a:r>
          </a:p>
          <a:p>
            <a:r>
              <a:rPr lang="en-US" altLang="ko-KR" sz="2000" dirty="0"/>
              <a:t>This approach outlines constructing lattices to achieve desired phase spaces.</a:t>
            </a:r>
          </a:p>
          <a:p>
            <a:r>
              <a:rPr lang="en-US" altLang="ko-KR" sz="2000" dirty="0">
                <a:solidFill>
                  <a:srgbClr val="FF0000"/>
                </a:solidFill>
              </a:rPr>
              <a:t>Chromaticity</a:t>
            </a:r>
            <a:r>
              <a:rPr lang="en-US" altLang="ko-KR" sz="2000" dirty="0"/>
              <a:t> should be also considered simultaneously</a:t>
            </a:r>
            <a:endParaRPr lang="ko-KR" altLang="en-US" sz="2000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3C2C0D0-4E2E-4716-ADE1-DDCF62ACA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17</a:t>
            </a:fld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27E5D9-59D6-4CE8-989E-A29E223E3575}"/>
                  </a:ext>
                </a:extLst>
              </p:cNvPr>
              <p:cNvSpPr txBox="1"/>
              <p:nvPr/>
            </p:nvSpPr>
            <p:spPr>
              <a:xfrm>
                <a:off x="1665796" y="6642558"/>
                <a:ext cx="4572000" cy="200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7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altLang="ko-KR" sz="700" b="1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ko-KR" sz="700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ko-KR" altLang="en-US" sz="700" b="1" dirty="0" err="1"/>
                  <a:t>Developing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a</a:t>
                </a:r>
                <a:r>
                  <a:rPr lang="ko-KR" altLang="en-US" sz="700" b="1" dirty="0"/>
                  <a:t> 50 </a:t>
                </a:r>
                <a:r>
                  <a:rPr lang="ko-KR" altLang="en-US" sz="700" b="1" dirty="0" err="1"/>
                  <a:t>MeV</a:t>
                </a:r>
                <a:r>
                  <a:rPr lang="ko-KR" altLang="en-US" sz="700" b="1" dirty="0"/>
                  <a:t> LPA-</a:t>
                </a:r>
                <a:r>
                  <a:rPr lang="ko-KR" altLang="en-US" sz="700" b="1" dirty="0" err="1"/>
                  <a:t>based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Injector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at</a:t>
                </a:r>
                <a:r>
                  <a:rPr lang="ko-KR" altLang="en-US" sz="700" b="1" dirty="0"/>
                  <a:t> ATHENA </a:t>
                </a:r>
                <a:r>
                  <a:rPr lang="ko-KR" altLang="en-US" sz="700" b="1" dirty="0" err="1"/>
                  <a:t>for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a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Compact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Storage</a:t>
                </a:r>
                <a:r>
                  <a:rPr lang="ko-KR" altLang="en-US" sz="700" b="1" dirty="0"/>
                  <a:t> </a:t>
                </a:r>
                <a:r>
                  <a:rPr lang="ko-KR" altLang="en-US" sz="700" b="1" dirty="0" err="1"/>
                  <a:t>Ring</a:t>
                </a:r>
                <a:r>
                  <a:rPr lang="ko-KR" altLang="en-US" sz="700" b="1" dirty="0"/>
                  <a:t> </a:t>
                </a:r>
                <a:r>
                  <a:rPr lang="en-US" altLang="ko-KR" sz="700" b="1" dirty="0"/>
                  <a:t>(unpublished)</a:t>
                </a:r>
                <a:endParaRPr lang="ko-KR" altLang="en-US" sz="700" b="1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27E5D9-59D6-4CE8-989E-A29E223E3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796" y="6642558"/>
                <a:ext cx="4572000" cy="200055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그림 16">
            <a:extLst>
              <a:ext uri="{FF2B5EF4-FFF2-40B4-BE49-F238E27FC236}">
                <a16:creationId xmlns:a16="http://schemas.microsoft.com/office/drawing/2014/main" id="{10C1769A-F9CC-481D-87DE-878A1D82A6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" r="26"/>
          <a:stretch/>
        </p:blipFill>
        <p:spPr>
          <a:xfrm>
            <a:off x="5643716" y="1575803"/>
            <a:ext cx="2477729" cy="18505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68407D4-1791-4337-950B-4E70620EDBEB}"/>
                  </a:ext>
                </a:extLst>
              </p:cNvPr>
              <p:cNvSpPr txBox="1"/>
              <p:nvPr/>
            </p:nvSpPr>
            <p:spPr>
              <a:xfrm>
                <a:off x="8659191" y="1147530"/>
                <a:ext cx="2550571" cy="3688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ko-KR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sz="1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ko-KR" sz="1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ko-KR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ko-KR" sz="1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ko-KR" sz="1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3,0,</m:t>
                              </m:r>
                              <m:sSub>
                                <m:sSubPr>
                                  <m:ctrlPr>
                                    <a:rPr lang="en-US" altLang="ko-KR" sz="1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altLang="ko-KR" sz="12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  <m:sSub>
                                    <m:sSubPr>
                                      <m:ctrlPr>
                                        <a:rPr lang="en-US" altLang="ko-KR" sz="12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2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12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sub>
                              </m:sSub>
                            </m:sub>
                          </m:sSub>
                          <m:r>
                            <a:rPr lang="en-US" altLang="ko-KR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sz="1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altLang="ko-KR" sz="1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ko-KR" sz="1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ko-KR" sz="1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br>
                  <a:rPr lang="en-US" altLang="ko-KR" sz="1200" dirty="0">
                    <a:cs typeface="Times New Roman" panose="02020603050405020304" pitchFamily="18" charset="0"/>
                  </a:rPr>
                </a:br>
                <a:endParaRPr lang="ko-KR" altLang="en-US" sz="12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68407D4-1791-4337-950B-4E70620ED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9191" y="1147530"/>
                <a:ext cx="2550571" cy="3688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그룹 2">
            <a:extLst>
              <a:ext uri="{FF2B5EF4-FFF2-40B4-BE49-F238E27FC236}">
                <a16:creationId xmlns:a16="http://schemas.microsoft.com/office/drawing/2014/main" id="{41C745C1-D096-4ACC-BA13-FF93A468FC19}"/>
              </a:ext>
            </a:extLst>
          </p:cNvPr>
          <p:cNvGrpSpPr/>
          <p:nvPr/>
        </p:nvGrpSpPr>
        <p:grpSpPr>
          <a:xfrm>
            <a:off x="9035147" y="3527162"/>
            <a:ext cx="2794459" cy="1160270"/>
            <a:chOff x="8892426" y="5251324"/>
            <a:chExt cx="2794459" cy="1160270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3D3A4CE4-E85E-4C9D-B71C-644FC0EAE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0444"/>
            <a:stretch/>
          </p:blipFill>
          <p:spPr>
            <a:xfrm>
              <a:off x="8892426" y="5251324"/>
              <a:ext cx="1358460" cy="1160270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556AA6C3-F6F5-47A0-A7F2-B14A581BB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038" r="-4423"/>
            <a:stretch/>
          </p:blipFill>
          <p:spPr>
            <a:xfrm>
              <a:off x="10250886" y="5251324"/>
              <a:ext cx="1435999" cy="1160270"/>
            </a:xfrm>
            <a:prstGeom prst="rect">
              <a:avLst/>
            </a:prstGeom>
          </p:spPr>
        </p:pic>
      </p:grpSp>
      <p:pic>
        <p:nvPicPr>
          <p:cNvPr id="27" name="그림 26">
            <a:extLst>
              <a:ext uri="{FF2B5EF4-FFF2-40B4-BE49-F238E27FC236}">
                <a16:creationId xmlns:a16="http://schemas.microsoft.com/office/drawing/2014/main" id="{CC773B18-B417-4521-A5D3-4A539ED8E4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941" t="60611" r="42942" b="17059"/>
          <a:stretch/>
        </p:blipFill>
        <p:spPr>
          <a:xfrm>
            <a:off x="8955120" y="1612600"/>
            <a:ext cx="2918348" cy="1810871"/>
          </a:xfrm>
          <a:prstGeom prst="rect">
            <a:avLst/>
          </a:prstGeom>
        </p:spPr>
      </p:pic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864CC947-498D-4331-BBC8-4EFCADB37E9F}"/>
              </a:ext>
            </a:extLst>
          </p:cNvPr>
          <p:cNvCxnSpPr>
            <a:cxnSpLocks/>
          </p:cNvCxnSpPr>
          <p:nvPr/>
        </p:nvCxnSpPr>
        <p:spPr>
          <a:xfrm>
            <a:off x="8561634" y="1315313"/>
            <a:ext cx="34739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492C65F9-8B54-4AA7-9BC3-59975899382B}"/>
              </a:ext>
            </a:extLst>
          </p:cNvPr>
          <p:cNvCxnSpPr>
            <a:cxnSpLocks/>
          </p:cNvCxnSpPr>
          <p:nvPr/>
        </p:nvCxnSpPr>
        <p:spPr>
          <a:xfrm>
            <a:off x="8561635" y="2232630"/>
            <a:ext cx="34739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327F25D4-1D59-4B35-B2A7-6CEE205585B5}"/>
              </a:ext>
            </a:extLst>
          </p:cNvPr>
          <p:cNvCxnSpPr>
            <a:cxnSpLocks/>
          </p:cNvCxnSpPr>
          <p:nvPr/>
        </p:nvCxnSpPr>
        <p:spPr>
          <a:xfrm>
            <a:off x="8515763" y="4113035"/>
            <a:ext cx="34739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그림 35">
            <a:extLst>
              <a:ext uri="{FF2B5EF4-FFF2-40B4-BE49-F238E27FC236}">
                <a16:creationId xmlns:a16="http://schemas.microsoft.com/office/drawing/2014/main" id="{AABA1CEA-A593-4286-8E4D-4675ED1B90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0381" y="3464459"/>
            <a:ext cx="2742501" cy="143491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144AD43-C645-49D0-92C3-F8188235A604}"/>
              </a:ext>
            </a:extLst>
          </p:cNvPr>
          <p:cNvSpPr txBox="1"/>
          <p:nvPr/>
        </p:nvSpPr>
        <p:spPr>
          <a:xfrm>
            <a:off x="3175679" y="3829899"/>
            <a:ext cx="641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endParaRPr lang="ko-KR" altLang="en-US" dirty="0"/>
          </a:p>
        </p:txBody>
      </p:sp>
      <p:pic>
        <p:nvPicPr>
          <p:cNvPr id="61" name="그림 60">
            <a:extLst>
              <a:ext uri="{FF2B5EF4-FFF2-40B4-BE49-F238E27FC236}">
                <a16:creationId xmlns:a16="http://schemas.microsoft.com/office/drawing/2014/main" id="{A61D02B7-8CCF-4EA0-BB6E-BCE29C8B13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" r="26"/>
          <a:stretch/>
        </p:blipFill>
        <p:spPr>
          <a:xfrm>
            <a:off x="9196098" y="4687432"/>
            <a:ext cx="2045802" cy="1527929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2133CC0C-787F-4F28-A9CE-E1EFACEE7F6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2" t="16190" r="23362" b="23645"/>
          <a:stretch/>
        </p:blipFill>
        <p:spPr>
          <a:xfrm>
            <a:off x="9520884" y="4805953"/>
            <a:ext cx="1585266" cy="1084076"/>
          </a:xfrm>
          <a:prstGeom prst="rect">
            <a:avLst/>
          </a:prstGeom>
        </p:spPr>
      </p:pic>
      <p:cxnSp>
        <p:nvCxnSpPr>
          <p:cNvPr id="63" name="직선 화살표 연결선 62">
            <a:extLst>
              <a:ext uri="{FF2B5EF4-FFF2-40B4-BE49-F238E27FC236}">
                <a16:creationId xmlns:a16="http://schemas.microsoft.com/office/drawing/2014/main" id="{262781B2-9F21-41BA-AAC1-D94F21254009}"/>
              </a:ext>
            </a:extLst>
          </p:cNvPr>
          <p:cNvCxnSpPr>
            <a:cxnSpLocks/>
          </p:cNvCxnSpPr>
          <p:nvPr/>
        </p:nvCxnSpPr>
        <p:spPr>
          <a:xfrm>
            <a:off x="8515763" y="5477015"/>
            <a:ext cx="34739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009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AE5FD1-D142-4801-8A1B-78EAC1D3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64FD78B-0B65-42F0-8397-706B8F1BC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078802"/>
            <a:ext cx="8686800" cy="2548863"/>
          </a:xfrm>
        </p:spPr>
        <p:txBody>
          <a:bodyPr>
            <a:normAutofit/>
          </a:bodyPr>
          <a:lstStyle/>
          <a:p>
            <a:pPr algn="ctr"/>
            <a:r>
              <a:rPr lang="en-US" altLang="ko-K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Plan</a:t>
            </a:r>
            <a:br>
              <a:rPr lang="en-US" altLang="ko-K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(Future Paper)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C96C19E-A545-493C-9DD5-8F28B8732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pPr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1511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내용 개체 틀 2">
            <a:extLst>
              <a:ext uri="{FF2B5EF4-FFF2-40B4-BE49-F238E27FC236}">
                <a16:creationId xmlns:a16="http://schemas.microsoft.com/office/drawing/2014/main" id="{5B2D1246-3495-4DD0-A8B0-52171BD6C70B}"/>
              </a:ext>
            </a:extLst>
          </p:cNvPr>
          <p:cNvSpPr txBox="1">
            <a:spLocks/>
          </p:cNvSpPr>
          <p:nvPr/>
        </p:nvSpPr>
        <p:spPr>
          <a:xfrm>
            <a:off x="657226" y="4882396"/>
            <a:ext cx="9860548" cy="15701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800" dirty="0"/>
              <a:t>Conventional Hamiltonian cannot predict the motion of electron confined in closed region.</a:t>
            </a:r>
          </a:p>
          <a:p>
            <a:pPr>
              <a:lnSpc>
                <a:spcPct val="150000"/>
              </a:lnSpc>
            </a:pPr>
            <a:r>
              <a:rPr lang="en-US" altLang="ko-KR" sz="1800" dirty="0"/>
              <a:t>In conventional models, the action should not change.</a:t>
            </a:r>
          </a:p>
          <a:p>
            <a:pPr>
              <a:lnSpc>
                <a:spcPct val="150000"/>
              </a:lnSpc>
            </a:pPr>
            <a:r>
              <a:rPr lang="en-US" altLang="ko-KR" sz="1800" dirty="0"/>
              <a:t>If the action is the same, do particles with the same action have the same tune?</a:t>
            </a:r>
          </a:p>
          <a:p>
            <a:pPr>
              <a:lnSpc>
                <a:spcPct val="150000"/>
              </a:lnSpc>
            </a:pPr>
            <a:r>
              <a:rPr lang="en-US" altLang="ko-KR" sz="1800" dirty="0"/>
              <a:t>Devil’s Staircase phenomenon -&gt; Need for theoretical calculations on dynamics.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83FD72A-08A0-4206-9C3C-A90C2CDE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19</a:t>
            </a:fld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C8D55-B148-4FA2-B5E8-1B9794D3E49B}"/>
              </a:ext>
            </a:extLst>
          </p:cNvPr>
          <p:cNvSpPr txBox="1"/>
          <p:nvPr/>
        </p:nvSpPr>
        <p:spPr>
          <a:xfrm>
            <a:off x="8413289" y="6041310"/>
            <a:ext cx="399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ko-KR" dirty="0"/>
              <a:t>Devil’s Staircase (flat tune region)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93EEBA-D361-4A7B-BF1F-8A27154C1D1F}"/>
              </a:ext>
            </a:extLst>
          </p:cNvPr>
          <p:cNvSpPr txBox="1"/>
          <p:nvPr/>
        </p:nvSpPr>
        <p:spPr>
          <a:xfrm>
            <a:off x="4536745" y="3772573"/>
            <a:ext cx="3540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Nonlinear Filamentation</a:t>
            </a:r>
            <a:endParaRPr lang="ko-KR" altLang="en-US" dirty="0"/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BAB25501-4E51-442C-833E-AA67BA306A63}"/>
              </a:ext>
            </a:extLst>
          </p:cNvPr>
          <p:cNvGrpSpPr/>
          <p:nvPr/>
        </p:nvGrpSpPr>
        <p:grpSpPr>
          <a:xfrm>
            <a:off x="8413288" y="3881334"/>
            <a:ext cx="3353909" cy="2206760"/>
            <a:chOff x="8268579" y="2965513"/>
            <a:chExt cx="3829574" cy="2519732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60C0704A-6EE8-4E03-BCB2-F94527544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7000"/>
            </a:blip>
            <a:srcRect l="59040" t="26161" r="11926" b="23684"/>
            <a:stretch/>
          </p:blipFill>
          <p:spPr>
            <a:xfrm>
              <a:off x="9405229" y="2965513"/>
              <a:ext cx="2692924" cy="2519732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AD7BF6D4-78CF-447E-B2CF-B8106269F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7000"/>
            </a:blip>
            <a:srcRect l="53488" t="37827" r="44183" b="40891"/>
            <a:stretch/>
          </p:blipFill>
          <p:spPr>
            <a:xfrm>
              <a:off x="9100391" y="3639591"/>
              <a:ext cx="215975" cy="1069181"/>
            </a:xfrm>
            <a:prstGeom prst="rect">
              <a:avLst/>
            </a:prstGeom>
          </p:spPr>
        </p:pic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7886B834-A2F0-4AAA-B627-8A3CD2BD7F58}"/>
                </a:ext>
              </a:extLst>
            </p:cNvPr>
            <p:cNvGrpSpPr/>
            <p:nvPr/>
          </p:nvGrpSpPr>
          <p:grpSpPr>
            <a:xfrm>
              <a:off x="8268579" y="3168186"/>
              <a:ext cx="939800" cy="1806095"/>
              <a:chOff x="7467600" y="1352255"/>
              <a:chExt cx="763312" cy="1806095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ED843F9-49B5-4BCA-8EC2-9DEE1658D986}"/>
                  </a:ext>
                </a:extLst>
              </p:cNvPr>
              <p:cNvSpPr txBox="1"/>
              <p:nvPr/>
            </p:nvSpPr>
            <p:spPr>
              <a:xfrm>
                <a:off x="7467600" y="1352255"/>
                <a:ext cx="76331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ko-KR" sz="1100" dirty="0"/>
                  <a:t>0.335</a:t>
                </a:r>
                <a:endParaRPr lang="ko-KR" altLang="en-US" sz="110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EE1DE7-DE75-4987-AE38-655976BA1234}"/>
                  </a:ext>
                </a:extLst>
              </p:cNvPr>
              <p:cNvSpPr txBox="1"/>
              <p:nvPr/>
            </p:nvSpPr>
            <p:spPr>
              <a:xfrm>
                <a:off x="7467600" y="1838602"/>
                <a:ext cx="76331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ko-KR" sz="1100" dirty="0"/>
                  <a:t>0.334</a:t>
                </a:r>
                <a:endParaRPr lang="ko-KR" altLang="en-US" sz="110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D454868-0B2C-4067-9C87-62FD112EE9D7}"/>
                  </a:ext>
                </a:extLst>
              </p:cNvPr>
              <p:cNvSpPr txBox="1"/>
              <p:nvPr/>
            </p:nvSpPr>
            <p:spPr>
              <a:xfrm>
                <a:off x="7467600" y="2365721"/>
                <a:ext cx="76331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ko-KR" sz="1100" dirty="0"/>
                  <a:t>0.333</a:t>
                </a:r>
                <a:endParaRPr lang="ko-KR" altLang="en-US" sz="1100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EA563FC-ED1D-4816-BB97-21AFE13EFEE4}"/>
                  </a:ext>
                </a:extLst>
              </p:cNvPr>
              <p:cNvSpPr txBox="1"/>
              <p:nvPr/>
            </p:nvSpPr>
            <p:spPr>
              <a:xfrm>
                <a:off x="7467600" y="2896740"/>
                <a:ext cx="76331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ko-KR" sz="1100" dirty="0"/>
                  <a:t>0.332</a:t>
                </a:r>
                <a:endParaRPr lang="ko-KR" altLang="en-US" sz="1100" dirty="0"/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7654F14-5AFA-4645-A666-3D2190E62BFD}"/>
              </a:ext>
            </a:extLst>
          </p:cNvPr>
          <p:cNvSpPr txBox="1"/>
          <p:nvPr/>
        </p:nvSpPr>
        <p:spPr>
          <a:xfrm>
            <a:off x="894917" y="3772573"/>
            <a:ext cx="253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Filamentation</a:t>
            </a:r>
            <a:endParaRPr lang="ko-KR" altLang="en-US" dirty="0"/>
          </a:p>
        </p:txBody>
      </p:sp>
      <p:pic>
        <p:nvPicPr>
          <p:cNvPr id="28" name="animation6_ston2_test_883">
            <a:hlinkClick r:id="" action="ppaction://media"/>
            <a:extLst>
              <a:ext uri="{FF2B5EF4-FFF2-40B4-BE49-F238E27FC236}">
                <a16:creationId xmlns:a16="http://schemas.microsoft.com/office/drawing/2014/main" id="{CAA782BD-89E1-4414-8874-5D019C4363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84345" y="1246717"/>
            <a:ext cx="3256860" cy="2442645"/>
          </a:xfrm>
          <a:prstGeom prst="rect">
            <a:avLst/>
          </a:prstGeom>
        </p:spPr>
      </p:pic>
      <p:pic>
        <p:nvPicPr>
          <p:cNvPr id="29" name="animation6_ston2_test_8837">
            <a:hlinkClick r:id="" action="ppaction://media"/>
            <a:extLst>
              <a:ext uri="{FF2B5EF4-FFF2-40B4-BE49-F238E27FC236}">
                <a16:creationId xmlns:a16="http://schemas.microsoft.com/office/drawing/2014/main" id="{EBEE9000-A627-434B-AFAD-C78050C60E4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6876" y="1251811"/>
            <a:ext cx="3256860" cy="244264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FD4632F-144F-461D-B761-B22F5DE80527}"/>
              </a:ext>
            </a:extLst>
          </p:cNvPr>
          <p:cNvSpPr txBox="1"/>
          <p:nvPr/>
        </p:nvSpPr>
        <p:spPr>
          <a:xfrm>
            <a:off x="8543860" y="3772573"/>
            <a:ext cx="3540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Nonlinear Filamentation</a:t>
            </a:r>
            <a:endParaRPr lang="ko-KR" altLang="en-US" dirty="0"/>
          </a:p>
        </p:txBody>
      </p:sp>
      <p:pic>
        <p:nvPicPr>
          <p:cNvPr id="33" name="animation6_ston2_test_883788">
            <a:hlinkClick r:id="" action="ppaction://media"/>
            <a:extLst>
              <a:ext uri="{FF2B5EF4-FFF2-40B4-BE49-F238E27FC236}">
                <a16:creationId xmlns:a16="http://schemas.microsoft.com/office/drawing/2014/main" id="{160E6018-80AD-4F28-AEFE-F2EABB6D9FF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13288" y="1293007"/>
            <a:ext cx="3250233" cy="243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083D11-9AEF-4FB7-BD4F-B8AFAE24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Index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1CD2F36-5748-4FB3-97DE-1C0212A88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3200" b="1" dirty="0"/>
              <a:t>Introducing Myself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3200" b="1" dirty="0"/>
              <a:t>Introduction</a:t>
            </a:r>
            <a:br>
              <a:rPr lang="en-US" altLang="ko-KR" sz="3200" dirty="0"/>
            </a:br>
            <a:r>
              <a:rPr lang="en-US" altLang="ko-KR" sz="3200" dirty="0"/>
              <a:t>- Basic Concept, Research Interest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3200" b="1" dirty="0"/>
              <a:t>What I’ve done</a:t>
            </a:r>
            <a:endParaRPr lang="en-US" altLang="ko-KR" sz="32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3200" b="1" dirty="0"/>
              <a:t>Research Plan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 sz="3200" b="1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D1BF951-46FB-4DC2-901D-8CD3BCF81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4335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내용 개체 틀 2">
            <a:extLst>
              <a:ext uri="{FF2B5EF4-FFF2-40B4-BE49-F238E27FC236}">
                <a16:creationId xmlns:a16="http://schemas.microsoft.com/office/drawing/2014/main" id="{5B2D1246-3495-4DD0-A8B0-52171BD6C70B}"/>
              </a:ext>
            </a:extLst>
          </p:cNvPr>
          <p:cNvSpPr txBox="1">
            <a:spLocks/>
          </p:cNvSpPr>
          <p:nvPr/>
        </p:nvSpPr>
        <p:spPr>
          <a:xfrm>
            <a:off x="657226" y="4882396"/>
            <a:ext cx="9860548" cy="15701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800" dirty="0"/>
              <a:t>Conventional Hamiltonian cannot predict the motion of electron confined in closed region.</a:t>
            </a:r>
          </a:p>
          <a:p>
            <a:pPr>
              <a:lnSpc>
                <a:spcPct val="150000"/>
              </a:lnSpc>
            </a:pPr>
            <a:r>
              <a:rPr lang="en-US" altLang="ko-KR" sz="1800" dirty="0"/>
              <a:t>In conventional models, the action should not change.</a:t>
            </a:r>
          </a:p>
          <a:p>
            <a:pPr>
              <a:lnSpc>
                <a:spcPct val="150000"/>
              </a:lnSpc>
            </a:pPr>
            <a:r>
              <a:rPr lang="en-US" altLang="ko-KR" sz="1800" dirty="0"/>
              <a:t>If the action is the same, do particles with the same action have the same tune?</a:t>
            </a:r>
          </a:p>
          <a:p>
            <a:pPr>
              <a:lnSpc>
                <a:spcPct val="150000"/>
              </a:lnSpc>
            </a:pPr>
            <a:r>
              <a:rPr lang="en-US" altLang="ko-KR" sz="1800" dirty="0"/>
              <a:t>Devil’s Staircase phenomenon -&gt; Need for theoretical calculations on dynamics.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83FD72A-08A0-4206-9C3C-A90C2CDE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20</a:t>
            </a:fld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C8D55-B148-4FA2-B5E8-1B9794D3E49B}"/>
              </a:ext>
            </a:extLst>
          </p:cNvPr>
          <p:cNvSpPr txBox="1"/>
          <p:nvPr/>
        </p:nvSpPr>
        <p:spPr>
          <a:xfrm>
            <a:off x="8413289" y="6041310"/>
            <a:ext cx="399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ko-KR" dirty="0"/>
              <a:t>Devil’s Staircase (flat tune region)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93EEBA-D361-4A7B-BF1F-8A27154C1D1F}"/>
              </a:ext>
            </a:extLst>
          </p:cNvPr>
          <p:cNvSpPr txBox="1"/>
          <p:nvPr/>
        </p:nvSpPr>
        <p:spPr>
          <a:xfrm>
            <a:off x="4536745" y="3772573"/>
            <a:ext cx="3540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Nonlinear Filamentation</a:t>
            </a:r>
            <a:endParaRPr lang="ko-KR" altLang="en-US" dirty="0"/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BAB25501-4E51-442C-833E-AA67BA306A63}"/>
              </a:ext>
            </a:extLst>
          </p:cNvPr>
          <p:cNvGrpSpPr/>
          <p:nvPr/>
        </p:nvGrpSpPr>
        <p:grpSpPr>
          <a:xfrm>
            <a:off x="8413288" y="3881334"/>
            <a:ext cx="3353909" cy="2206760"/>
            <a:chOff x="8268579" y="2965513"/>
            <a:chExt cx="3829574" cy="2519732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60C0704A-6EE8-4E03-BCB2-F94527544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7000"/>
            </a:blip>
            <a:srcRect l="59040" t="26161" r="11926" b="23684"/>
            <a:stretch/>
          </p:blipFill>
          <p:spPr>
            <a:xfrm>
              <a:off x="9405229" y="2965513"/>
              <a:ext cx="2692924" cy="2519732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AD7BF6D4-78CF-447E-B2CF-B8106269F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7000"/>
            </a:blip>
            <a:srcRect l="53488" t="37827" r="44183" b="40891"/>
            <a:stretch/>
          </p:blipFill>
          <p:spPr>
            <a:xfrm>
              <a:off x="9100391" y="3639591"/>
              <a:ext cx="215975" cy="1069181"/>
            </a:xfrm>
            <a:prstGeom prst="rect">
              <a:avLst/>
            </a:prstGeom>
          </p:spPr>
        </p:pic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7886B834-A2F0-4AAA-B627-8A3CD2BD7F58}"/>
                </a:ext>
              </a:extLst>
            </p:cNvPr>
            <p:cNvGrpSpPr/>
            <p:nvPr/>
          </p:nvGrpSpPr>
          <p:grpSpPr>
            <a:xfrm>
              <a:off x="8268579" y="3168186"/>
              <a:ext cx="939800" cy="1806095"/>
              <a:chOff x="7467600" y="1352255"/>
              <a:chExt cx="763312" cy="1806095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ED843F9-49B5-4BCA-8EC2-9DEE1658D986}"/>
                  </a:ext>
                </a:extLst>
              </p:cNvPr>
              <p:cNvSpPr txBox="1"/>
              <p:nvPr/>
            </p:nvSpPr>
            <p:spPr>
              <a:xfrm>
                <a:off x="7467600" y="1352255"/>
                <a:ext cx="76331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ko-KR" sz="1100" dirty="0"/>
                  <a:t>0.335</a:t>
                </a:r>
                <a:endParaRPr lang="ko-KR" altLang="en-US" sz="110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EE1DE7-DE75-4987-AE38-655976BA1234}"/>
                  </a:ext>
                </a:extLst>
              </p:cNvPr>
              <p:cNvSpPr txBox="1"/>
              <p:nvPr/>
            </p:nvSpPr>
            <p:spPr>
              <a:xfrm>
                <a:off x="7467600" y="1838602"/>
                <a:ext cx="76331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ko-KR" sz="1100" dirty="0"/>
                  <a:t>0.334</a:t>
                </a:r>
                <a:endParaRPr lang="ko-KR" altLang="en-US" sz="110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D454868-0B2C-4067-9C87-62FD112EE9D7}"/>
                  </a:ext>
                </a:extLst>
              </p:cNvPr>
              <p:cNvSpPr txBox="1"/>
              <p:nvPr/>
            </p:nvSpPr>
            <p:spPr>
              <a:xfrm>
                <a:off x="7467600" y="2365721"/>
                <a:ext cx="76331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ko-KR" sz="1100" dirty="0"/>
                  <a:t>0.333</a:t>
                </a:r>
                <a:endParaRPr lang="ko-KR" altLang="en-US" sz="1100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EA563FC-ED1D-4816-BB97-21AFE13EFEE4}"/>
                  </a:ext>
                </a:extLst>
              </p:cNvPr>
              <p:cNvSpPr txBox="1"/>
              <p:nvPr/>
            </p:nvSpPr>
            <p:spPr>
              <a:xfrm>
                <a:off x="7467600" y="2896740"/>
                <a:ext cx="76331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ko-KR" sz="1100" dirty="0"/>
                  <a:t>0.332</a:t>
                </a:r>
                <a:endParaRPr lang="ko-KR" altLang="en-US" sz="1100" dirty="0"/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7654F14-5AFA-4645-A666-3D2190E62BFD}"/>
              </a:ext>
            </a:extLst>
          </p:cNvPr>
          <p:cNvSpPr txBox="1"/>
          <p:nvPr/>
        </p:nvSpPr>
        <p:spPr>
          <a:xfrm>
            <a:off x="894917" y="3772573"/>
            <a:ext cx="253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Filamentation</a:t>
            </a:r>
            <a:endParaRPr lang="ko-KR" altLang="en-US" dirty="0"/>
          </a:p>
        </p:txBody>
      </p:sp>
      <p:pic>
        <p:nvPicPr>
          <p:cNvPr id="28" name="animation6_ston2_test_883">
            <a:hlinkClick r:id="" action="ppaction://media"/>
            <a:extLst>
              <a:ext uri="{FF2B5EF4-FFF2-40B4-BE49-F238E27FC236}">
                <a16:creationId xmlns:a16="http://schemas.microsoft.com/office/drawing/2014/main" id="{CAA782BD-89E1-4414-8874-5D019C4363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84345" y="1246717"/>
            <a:ext cx="3256860" cy="2442645"/>
          </a:xfrm>
          <a:prstGeom prst="rect">
            <a:avLst/>
          </a:prstGeom>
        </p:spPr>
      </p:pic>
      <p:pic>
        <p:nvPicPr>
          <p:cNvPr id="29" name="animation6_ston2_test_8837">
            <a:hlinkClick r:id="" action="ppaction://media"/>
            <a:extLst>
              <a:ext uri="{FF2B5EF4-FFF2-40B4-BE49-F238E27FC236}">
                <a16:creationId xmlns:a16="http://schemas.microsoft.com/office/drawing/2014/main" id="{EBEE9000-A627-434B-AFAD-C78050C60E4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6876" y="1251811"/>
            <a:ext cx="3256860" cy="244264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FD4632F-144F-461D-B761-B22F5DE80527}"/>
              </a:ext>
            </a:extLst>
          </p:cNvPr>
          <p:cNvSpPr txBox="1"/>
          <p:nvPr/>
        </p:nvSpPr>
        <p:spPr>
          <a:xfrm>
            <a:off x="8543860" y="3772573"/>
            <a:ext cx="3540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Nonlinear Filamentation</a:t>
            </a:r>
            <a:endParaRPr lang="ko-KR" altLang="en-US" dirty="0"/>
          </a:p>
        </p:txBody>
      </p:sp>
      <p:pic>
        <p:nvPicPr>
          <p:cNvPr id="33" name="animation6_ston2_test_883788">
            <a:hlinkClick r:id="" action="ppaction://media"/>
            <a:extLst>
              <a:ext uri="{FF2B5EF4-FFF2-40B4-BE49-F238E27FC236}">
                <a16:creationId xmlns:a16="http://schemas.microsoft.com/office/drawing/2014/main" id="{160E6018-80AD-4F28-AEFE-F2EABB6D9FF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13288" y="1293007"/>
            <a:ext cx="3250233" cy="243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3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내용 개체 틀 2">
            <a:extLst>
              <a:ext uri="{FF2B5EF4-FFF2-40B4-BE49-F238E27FC236}">
                <a16:creationId xmlns:a16="http://schemas.microsoft.com/office/drawing/2014/main" id="{5B2D1246-3495-4DD0-A8B0-52171BD6C70B}"/>
              </a:ext>
            </a:extLst>
          </p:cNvPr>
          <p:cNvSpPr txBox="1">
            <a:spLocks/>
          </p:cNvSpPr>
          <p:nvPr/>
        </p:nvSpPr>
        <p:spPr>
          <a:xfrm>
            <a:off x="657226" y="4882396"/>
            <a:ext cx="9860548" cy="15701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800" dirty="0"/>
              <a:t>Conventional Hamiltonian cannot predict the motion of electron confined in closed region.</a:t>
            </a:r>
          </a:p>
          <a:p>
            <a:pPr>
              <a:lnSpc>
                <a:spcPct val="150000"/>
              </a:lnSpc>
            </a:pPr>
            <a:r>
              <a:rPr lang="en-US" altLang="ko-KR" sz="1800" dirty="0"/>
              <a:t>In conventional models, the action should not change.</a:t>
            </a:r>
          </a:p>
          <a:p>
            <a:pPr>
              <a:lnSpc>
                <a:spcPct val="150000"/>
              </a:lnSpc>
            </a:pPr>
            <a:r>
              <a:rPr lang="en-US" altLang="ko-KR" sz="1800" dirty="0"/>
              <a:t>If the action is the same, do particles with the same action have the same tune?</a:t>
            </a:r>
          </a:p>
          <a:p>
            <a:pPr>
              <a:lnSpc>
                <a:spcPct val="150000"/>
              </a:lnSpc>
            </a:pPr>
            <a:r>
              <a:rPr lang="en-US" altLang="ko-KR" sz="1800" dirty="0"/>
              <a:t>Devil’s Staircase phenomenon -&gt; Need for theoretical calculations on dynamics.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83FD72A-08A0-4206-9C3C-A90C2CDE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21</a:t>
            </a:fld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C8D55-B148-4FA2-B5E8-1B9794D3E49B}"/>
              </a:ext>
            </a:extLst>
          </p:cNvPr>
          <p:cNvSpPr txBox="1"/>
          <p:nvPr/>
        </p:nvSpPr>
        <p:spPr>
          <a:xfrm>
            <a:off x="8413289" y="6041310"/>
            <a:ext cx="399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ko-KR" dirty="0"/>
              <a:t>Devil’s Staircase (flat tune region)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093EEBA-D361-4A7B-BF1F-8A27154C1D1F}"/>
                  </a:ext>
                </a:extLst>
              </p:cNvPr>
              <p:cNvSpPr txBox="1"/>
              <p:nvPr/>
            </p:nvSpPr>
            <p:spPr>
              <a:xfrm>
                <a:off x="4536745" y="3772573"/>
                <a:ext cx="35401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b="0" dirty="0"/>
                  <a:t>Predicted Result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rev</m:t>
                            </m:r>
                          </m:sub>
                        </m:sSub>
                      </m:e>
                    </m:d>
                  </m:oMath>
                </a14:m>
                <a:endParaRPr lang="ko-KR" altLang="en-US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093EEBA-D361-4A7B-BF1F-8A27154C1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745" y="3772573"/>
                <a:ext cx="3540155" cy="369332"/>
              </a:xfrm>
              <a:prstGeom prst="rect">
                <a:avLst/>
              </a:prstGeom>
              <a:blipFill>
                <a:blip r:embed="rId8"/>
                <a:stretch>
                  <a:fillRect l="-1033" t="-10000" b="-2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그룹 30">
            <a:extLst>
              <a:ext uri="{FF2B5EF4-FFF2-40B4-BE49-F238E27FC236}">
                <a16:creationId xmlns:a16="http://schemas.microsoft.com/office/drawing/2014/main" id="{BAB25501-4E51-442C-833E-AA67BA306A63}"/>
              </a:ext>
            </a:extLst>
          </p:cNvPr>
          <p:cNvGrpSpPr/>
          <p:nvPr/>
        </p:nvGrpSpPr>
        <p:grpSpPr>
          <a:xfrm>
            <a:off x="8413288" y="3881334"/>
            <a:ext cx="3353909" cy="2206760"/>
            <a:chOff x="8268579" y="2965513"/>
            <a:chExt cx="3829574" cy="2519732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60C0704A-6EE8-4E03-BCB2-F94527544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 amt="77000"/>
            </a:blip>
            <a:srcRect l="59040" t="26161" r="11926" b="23684"/>
            <a:stretch/>
          </p:blipFill>
          <p:spPr>
            <a:xfrm>
              <a:off x="9405229" y="2965513"/>
              <a:ext cx="2692924" cy="2519732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AD7BF6D4-78CF-447E-B2CF-B8106269F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 amt="77000"/>
            </a:blip>
            <a:srcRect l="53488" t="37827" r="44183" b="40891"/>
            <a:stretch/>
          </p:blipFill>
          <p:spPr>
            <a:xfrm>
              <a:off x="9100391" y="3639591"/>
              <a:ext cx="215975" cy="1069181"/>
            </a:xfrm>
            <a:prstGeom prst="rect">
              <a:avLst/>
            </a:prstGeom>
          </p:spPr>
        </p:pic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7886B834-A2F0-4AAA-B627-8A3CD2BD7F58}"/>
                </a:ext>
              </a:extLst>
            </p:cNvPr>
            <p:cNvGrpSpPr/>
            <p:nvPr/>
          </p:nvGrpSpPr>
          <p:grpSpPr>
            <a:xfrm>
              <a:off x="8268579" y="3168186"/>
              <a:ext cx="939800" cy="1806095"/>
              <a:chOff x="7467600" y="1352255"/>
              <a:chExt cx="763312" cy="1806095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ED843F9-49B5-4BCA-8EC2-9DEE1658D986}"/>
                  </a:ext>
                </a:extLst>
              </p:cNvPr>
              <p:cNvSpPr txBox="1"/>
              <p:nvPr/>
            </p:nvSpPr>
            <p:spPr>
              <a:xfrm>
                <a:off x="7467600" y="1352255"/>
                <a:ext cx="76331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ko-KR" sz="1100" dirty="0"/>
                  <a:t>0.335</a:t>
                </a:r>
                <a:endParaRPr lang="ko-KR" altLang="en-US" sz="110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EE1DE7-DE75-4987-AE38-655976BA1234}"/>
                  </a:ext>
                </a:extLst>
              </p:cNvPr>
              <p:cNvSpPr txBox="1"/>
              <p:nvPr/>
            </p:nvSpPr>
            <p:spPr>
              <a:xfrm>
                <a:off x="7467600" y="1838602"/>
                <a:ext cx="76331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ko-KR" sz="1100" dirty="0"/>
                  <a:t>0.334</a:t>
                </a:r>
                <a:endParaRPr lang="ko-KR" altLang="en-US" sz="110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D454868-0B2C-4067-9C87-62FD112EE9D7}"/>
                  </a:ext>
                </a:extLst>
              </p:cNvPr>
              <p:cNvSpPr txBox="1"/>
              <p:nvPr/>
            </p:nvSpPr>
            <p:spPr>
              <a:xfrm>
                <a:off x="7467600" y="2365721"/>
                <a:ext cx="76331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ko-KR" sz="1100" dirty="0"/>
                  <a:t>0.333</a:t>
                </a:r>
                <a:endParaRPr lang="ko-KR" altLang="en-US" sz="1100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EA563FC-ED1D-4816-BB97-21AFE13EFEE4}"/>
                  </a:ext>
                </a:extLst>
              </p:cNvPr>
              <p:cNvSpPr txBox="1"/>
              <p:nvPr/>
            </p:nvSpPr>
            <p:spPr>
              <a:xfrm>
                <a:off x="7467600" y="2896740"/>
                <a:ext cx="76331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ko-KR" sz="1100" dirty="0"/>
                  <a:t>0.332</a:t>
                </a:r>
                <a:endParaRPr lang="ko-KR" altLang="en-US" sz="1100" dirty="0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7654F14-5AFA-4645-A666-3D2190E62BFD}"/>
                  </a:ext>
                </a:extLst>
              </p:cNvPr>
              <p:cNvSpPr txBox="1"/>
              <p:nvPr/>
            </p:nvSpPr>
            <p:spPr>
              <a:xfrm>
                <a:off x="894917" y="3772573"/>
                <a:ext cx="26788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b="0" dirty="0"/>
                  <a:t>Predicted Result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b="0" i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con</m:t>
                            </m:r>
                          </m:sub>
                        </m:sSub>
                      </m:e>
                    </m:d>
                  </m:oMath>
                </a14:m>
                <a:endParaRPr lang="ko-KR" altLang="en-US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7654F14-5AFA-4645-A666-3D2190E62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917" y="3772573"/>
                <a:ext cx="2678819" cy="369332"/>
              </a:xfrm>
              <a:prstGeom prst="rect">
                <a:avLst/>
              </a:prstGeom>
              <a:blipFill>
                <a:blip r:embed="rId10"/>
                <a:stretch>
                  <a:fillRect l="-1595" t="-10000" b="-2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animation6_ston2_test_883">
            <a:hlinkClick r:id="" action="ppaction://media"/>
            <a:extLst>
              <a:ext uri="{FF2B5EF4-FFF2-40B4-BE49-F238E27FC236}">
                <a16:creationId xmlns:a16="http://schemas.microsoft.com/office/drawing/2014/main" id="{CAA782BD-89E1-4414-8874-5D019C4363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4345" y="1246717"/>
            <a:ext cx="3256860" cy="2442645"/>
          </a:xfrm>
          <a:prstGeom prst="rect">
            <a:avLst/>
          </a:prstGeom>
        </p:spPr>
      </p:pic>
      <p:pic>
        <p:nvPicPr>
          <p:cNvPr id="29" name="animation6_ston2_test_8837">
            <a:hlinkClick r:id="" action="ppaction://media"/>
            <a:extLst>
              <a:ext uri="{FF2B5EF4-FFF2-40B4-BE49-F238E27FC236}">
                <a16:creationId xmlns:a16="http://schemas.microsoft.com/office/drawing/2014/main" id="{EBEE9000-A627-434B-AFAD-C78050C60E4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6876" y="1251811"/>
            <a:ext cx="3256860" cy="244264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FD4632F-144F-461D-B761-B22F5DE80527}"/>
              </a:ext>
            </a:extLst>
          </p:cNvPr>
          <p:cNvSpPr txBox="1"/>
          <p:nvPr/>
        </p:nvSpPr>
        <p:spPr>
          <a:xfrm>
            <a:off x="8543860" y="3772573"/>
            <a:ext cx="3540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Nonlinear Filamentation</a:t>
            </a:r>
            <a:endParaRPr lang="ko-KR" altLang="en-US" dirty="0"/>
          </a:p>
        </p:txBody>
      </p:sp>
      <p:pic>
        <p:nvPicPr>
          <p:cNvPr id="33" name="animation6_ston2_test_883788">
            <a:hlinkClick r:id="" action="ppaction://media"/>
            <a:extLst>
              <a:ext uri="{FF2B5EF4-FFF2-40B4-BE49-F238E27FC236}">
                <a16:creationId xmlns:a16="http://schemas.microsoft.com/office/drawing/2014/main" id="{160E6018-80AD-4F28-AEFE-F2EABB6D9FF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13288" y="1293007"/>
            <a:ext cx="3250233" cy="243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4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ADCD3DA-20F6-48EE-84EE-BE54CA5AC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Tracking Data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7D9CFC7C-6CA6-48BE-92A2-A1AFF57F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22</a:t>
            </a:fld>
            <a:endParaRPr lang="ko-KR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내용 개체 틀 19">
                <a:extLst>
                  <a:ext uri="{FF2B5EF4-FFF2-40B4-BE49-F238E27FC236}">
                    <a16:creationId xmlns:a16="http://schemas.microsoft.com/office/drawing/2014/main" id="{D933A2E2-CF3D-4E17-B25F-0BB83DD7F1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8532" y="4667253"/>
                <a:ext cx="11619468" cy="1509713"/>
              </a:xfrm>
            </p:spPr>
            <p:txBody>
              <a:bodyPr>
                <a:normAutofit fontScale="55000" lnSpcReduction="20000"/>
              </a:bodyPr>
              <a:lstStyle/>
              <a:p>
                <a:pPr>
                  <a:lnSpc>
                    <a:spcPct val="170000"/>
                  </a:lnSpc>
                </a:pPr>
                <a:r>
                  <a:rPr lang="en-US" altLang="ko-KR" dirty="0"/>
                  <a:t>Blue dots are tracking results and orange line is theoretical prediction</a:t>
                </a:r>
              </a:p>
              <a:p>
                <a:pPr>
                  <a:lnSpc>
                    <a:spcPct val="170000"/>
                  </a:lnSpc>
                </a:pPr>
                <a:r>
                  <a:rPr lang="en-US" altLang="ko-KR" dirty="0"/>
                  <a:t>In the primary orbit, </a:t>
                </a:r>
                <a14:m>
                  <m:oMath xmlns:m="http://schemas.openxmlformats.org/officeDocument/2006/math">
                    <m:r>
                      <a:rPr lang="en-US" altLang="ko-KR" b="0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altLang="ko-KR" dirty="0"/>
                  <a:t> increases indefinitely with each turn. Therefore, as the averaging range increases, the average value converges to a constant. In contrast, in the islands, </a:t>
                </a:r>
                <a14:m>
                  <m:oMath xmlns:m="http://schemas.openxmlformats.org/officeDocument/2006/math">
                    <m:r>
                      <a:rPr lang="en-US" altLang="ko-KR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ko-KR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dirty="0"/>
                  <a:t>is confined, so as the averaging range increases, the average value of </a:t>
                </a:r>
                <a14:m>
                  <m:oMath xmlns:m="http://schemas.openxmlformats.org/officeDocument/2006/math">
                    <m:r>
                      <a:rPr lang="en-US" altLang="ko-KR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ko-KR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dirty="0"/>
                  <a:t>converges to zero.</a:t>
                </a:r>
                <a:endParaRPr lang="ko-KR" altLang="en-US" dirty="0"/>
              </a:p>
            </p:txBody>
          </p:sp>
        </mc:Choice>
        <mc:Fallback>
          <p:sp>
            <p:nvSpPr>
              <p:cNvPr id="20" name="내용 개체 틀 19">
                <a:extLst>
                  <a:ext uri="{FF2B5EF4-FFF2-40B4-BE49-F238E27FC236}">
                    <a16:creationId xmlns:a16="http://schemas.microsoft.com/office/drawing/2014/main" id="{D933A2E2-CF3D-4E17-B25F-0BB83DD7F1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8532" y="4667253"/>
                <a:ext cx="11619468" cy="1509713"/>
              </a:xfrm>
              <a:blipFill>
                <a:blip r:embed="rId2"/>
                <a:stretch>
                  <a:fillRect l="-157" r="-104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그룹 51">
            <a:extLst>
              <a:ext uri="{FF2B5EF4-FFF2-40B4-BE49-F238E27FC236}">
                <a16:creationId xmlns:a16="http://schemas.microsoft.com/office/drawing/2014/main" id="{73C24626-E55F-44F2-9EBF-97D67CBF7F2A}"/>
              </a:ext>
            </a:extLst>
          </p:cNvPr>
          <p:cNvGrpSpPr/>
          <p:nvPr/>
        </p:nvGrpSpPr>
        <p:grpSpPr>
          <a:xfrm>
            <a:off x="5633338" y="1944189"/>
            <a:ext cx="2827701" cy="1578563"/>
            <a:chOff x="5687649" y="1438378"/>
            <a:chExt cx="2827701" cy="1578562"/>
          </a:xfrm>
        </p:grpSpPr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BA010714-AFCB-4DFB-A1BB-4E4437184A5D}"/>
                </a:ext>
              </a:extLst>
            </p:cNvPr>
            <p:cNvSpPr/>
            <p:nvPr/>
          </p:nvSpPr>
          <p:spPr>
            <a:xfrm>
              <a:off x="7499350" y="1438378"/>
              <a:ext cx="1016000" cy="231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D58A64C6-D782-4B65-8A89-E6ECE4ED4E17}"/>
                </a:ext>
              </a:extLst>
            </p:cNvPr>
            <p:cNvSpPr/>
            <p:nvPr/>
          </p:nvSpPr>
          <p:spPr>
            <a:xfrm>
              <a:off x="5687649" y="2785268"/>
              <a:ext cx="1016000" cy="231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051AB9F2-7F84-4DFC-9903-959725CE6172}"/>
                </a:ext>
              </a:extLst>
            </p:cNvPr>
            <p:cNvSpPr/>
            <p:nvPr/>
          </p:nvSpPr>
          <p:spPr>
            <a:xfrm>
              <a:off x="7499350" y="2785268"/>
              <a:ext cx="1016000" cy="2316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0C2DB1E1-41BA-40A2-9AEA-DA4E5AC3609F}"/>
              </a:ext>
            </a:extLst>
          </p:cNvPr>
          <p:cNvGrpSpPr/>
          <p:nvPr/>
        </p:nvGrpSpPr>
        <p:grpSpPr>
          <a:xfrm>
            <a:off x="895211" y="1146756"/>
            <a:ext cx="10724709" cy="3317089"/>
            <a:chOff x="1753527" y="1146757"/>
            <a:chExt cx="8717451" cy="269625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7E7245-4E17-45A8-9E9F-1B677FD80603}"/>
                </a:ext>
              </a:extLst>
            </p:cNvPr>
            <p:cNvSpPr txBox="1"/>
            <p:nvPr/>
          </p:nvSpPr>
          <p:spPr>
            <a:xfrm>
              <a:off x="5016122" y="3473680"/>
              <a:ext cx="2370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 algn="ctr">
                <a:buFont typeface="Arial" panose="020B0604020202020204" pitchFamily="34" charset="0"/>
                <a:buChar char="•"/>
              </a:pPr>
              <a:r>
                <a:rPr lang="en-US" altLang="ko-KR" dirty="0"/>
                <a:t>Islands</a:t>
              </a:r>
              <a:endParaRPr lang="ko-KR" altLang="en-US" dirty="0"/>
            </a:p>
          </p:txBody>
        </p:sp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C6169D4A-B92C-4FB4-921B-D6C6E53644C3}"/>
                </a:ext>
              </a:extLst>
            </p:cNvPr>
            <p:cNvGrpSpPr/>
            <p:nvPr/>
          </p:nvGrpSpPr>
          <p:grpSpPr>
            <a:xfrm>
              <a:off x="1753527" y="1146757"/>
              <a:ext cx="8684948" cy="2670278"/>
              <a:chOff x="434339" y="1169866"/>
              <a:chExt cx="8684948" cy="2670278"/>
            </a:xfrm>
          </p:grpSpPr>
          <p:grpSp>
            <p:nvGrpSpPr>
              <p:cNvPr id="49" name="그룹 48">
                <a:extLst>
                  <a:ext uri="{FF2B5EF4-FFF2-40B4-BE49-F238E27FC236}">
                    <a16:creationId xmlns:a16="http://schemas.microsoft.com/office/drawing/2014/main" id="{DD9FD6D8-8BEA-4091-89E3-567DED478390}"/>
                  </a:ext>
                </a:extLst>
              </p:cNvPr>
              <p:cNvGrpSpPr/>
              <p:nvPr/>
            </p:nvGrpSpPr>
            <p:grpSpPr>
              <a:xfrm>
                <a:off x="434339" y="1204303"/>
                <a:ext cx="2828823" cy="2635841"/>
                <a:chOff x="558159" y="1204303"/>
                <a:chExt cx="3683916" cy="3432601"/>
              </a:xfrm>
            </p:grpSpPr>
            <p:pic>
              <p:nvPicPr>
                <p:cNvPr id="48" name="그림 47">
                  <a:extLst>
                    <a:ext uri="{FF2B5EF4-FFF2-40B4-BE49-F238E27FC236}">
                      <a16:creationId xmlns:a16="http://schemas.microsoft.com/office/drawing/2014/main" id="{EDD8646E-17F3-42F2-8C31-38AB9511BE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649"/>
                <a:stretch/>
              </p:blipFill>
              <p:spPr>
                <a:xfrm>
                  <a:off x="558159" y="1204303"/>
                  <a:ext cx="3683916" cy="3283558"/>
                </a:xfrm>
                <a:prstGeom prst="rect">
                  <a:avLst/>
                </a:prstGeom>
              </p:spPr>
            </p:pic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D746A6D-B1A6-482A-88F7-C652F69218F2}"/>
                    </a:ext>
                  </a:extLst>
                </p:cNvPr>
                <p:cNvSpPr txBox="1"/>
                <p:nvPr/>
              </p:nvSpPr>
              <p:spPr>
                <a:xfrm>
                  <a:off x="1268915" y="4155931"/>
                  <a:ext cx="2370031" cy="4809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44" indent="-285744">
                    <a:buFont typeface="Arial" panose="020B0604020202020204" pitchFamily="34" charset="0"/>
                    <a:buChar char="•"/>
                  </a:pPr>
                  <a:r>
                    <a:rPr lang="en-US" altLang="ko-KR" dirty="0"/>
                    <a:t>Primary Orbit</a:t>
                  </a:r>
                  <a:endParaRPr lang="ko-KR" altLang="en-US" dirty="0"/>
                </a:p>
              </p:txBody>
            </p:sp>
          </p:grpSp>
          <p:pic>
            <p:nvPicPr>
              <p:cNvPr id="54" name="그림 53">
                <a:extLst>
                  <a:ext uri="{FF2B5EF4-FFF2-40B4-BE49-F238E27FC236}">
                    <a16:creationId xmlns:a16="http://schemas.microsoft.com/office/drawing/2014/main" id="{2732A916-D453-4E62-BAE2-25316B29AF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57" b="10820"/>
              <a:stretch/>
            </p:blipFill>
            <p:spPr>
              <a:xfrm>
                <a:off x="3380936" y="1169866"/>
                <a:ext cx="2957041" cy="2337480"/>
              </a:xfrm>
              <a:prstGeom prst="rect">
                <a:avLst/>
              </a:prstGeom>
            </p:spPr>
          </p:pic>
          <p:pic>
            <p:nvPicPr>
              <p:cNvPr id="56" name="그림 55">
                <a:extLst>
                  <a:ext uri="{FF2B5EF4-FFF2-40B4-BE49-F238E27FC236}">
                    <a16:creationId xmlns:a16="http://schemas.microsoft.com/office/drawing/2014/main" id="{CA4358C3-8430-4D3F-B35C-2D9F81DDE0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29" t="23008" r="3035"/>
              <a:stretch/>
            </p:blipFill>
            <p:spPr>
              <a:xfrm>
                <a:off x="6455751" y="1542980"/>
                <a:ext cx="2663536" cy="1844040"/>
              </a:xfrm>
              <a:prstGeom prst="rect">
                <a:avLst/>
              </a:prstGeom>
            </p:spPr>
          </p:pic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F043F66-992D-4085-8129-5412BC5C5D79}"/>
                </a:ext>
              </a:extLst>
            </p:cNvPr>
            <p:cNvSpPr txBox="1"/>
            <p:nvPr/>
          </p:nvSpPr>
          <p:spPr>
            <a:xfrm>
              <a:off x="8100947" y="3473681"/>
              <a:ext cx="2370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 algn="ctr">
                <a:buFont typeface="Arial" panose="020B0604020202020204" pitchFamily="34" charset="0"/>
                <a:buChar char="•"/>
              </a:pPr>
              <a:r>
                <a:rPr lang="en-US" altLang="ko-KR" dirty="0"/>
                <a:t>Devil’s Staircase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78124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AE5FD1-D142-4801-8A1B-78EAC1D3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64FD78B-0B65-42F0-8397-706B8F1BC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078802"/>
            <a:ext cx="8686800" cy="25488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you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C96C19E-A545-493C-9DD5-8F28B8732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pPr/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9842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79882C-9954-4385-9549-9D498C7CA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Contour (Lie transform)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내용 개체 틀 9">
            <a:extLst>
              <a:ext uri="{FF2B5EF4-FFF2-40B4-BE49-F238E27FC236}">
                <a16:creationId xmlns:a16="http://schemas.microsoft.com/office/drawing/2014/main" id="{9EE772CB-77D2-461A-A5AF-EB73B9558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4"/>
          <a:stretch/>
        </p:blipFill>
        <p:spPr>
          <a:xfrm>
            <a:off x="2592288" y="1111410"/>
            <a:ext cx="6448425" cy="4165399"/>
          </a:xfrm>
        </p:spPr>
      </p:pic>
      <p:grpSp>
        <p:nvGrpSpPr>
          <p:cNvPr id="53" name="그룹 52">
            <a:extLst>
              <a:ext uri="{FF2B5EF4-FFF2-40B4-BE49-F238E27FC236}">
                <a16:creationId xmlns:a16="http://schemas.microsoft.com/office/drawing/2014/main" id="{9B305BDD-49DF-478E-A2FC-BF7AFE5EC21E}"/>
              </a:ext>
            </a:extLst>
          </p:cNvPr>
          <p:cNvGrpSpPr/>
          <p:nvPr/>
        </p:nvGrpSpPr>
        <p:grpSpPr>
          <a:xfrm>
            <a:off x="3581579" y="1450062"/>
            <a:ext cx="5023215" cy="2958799"/>
            <a:chOff x="1638128" y="1693341"/>
            <a:chExt cx="5023215" cy="2958799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2C695269-D9B0-4EB7-ADF7-A9CA8DA36E4C}"/>
                </a:ext>
              </a:extLst>
            </p:cNvPr>
            <p:cNvGrpSpPr/>
            <p:nvPr/>
          </p:nvGrpSpPr>
          <p:grpSpPr>
            <a:xfrm>
              <a:off x="3695528" y="3570560"/>
              <a:ext cx="1032470" cy="1081580"/>
              <a:chOff x="3695528" y="3570560"/>
              <a:chExt cx="1032470" cy="1081580"/>
            </a:xfrm>
          </p:grpSpPr>
          <p:cxnSp>
            <p:nvCxnSpPr>
              <p:cNvPr id="13" name="직선 연결선 12">
                <a:extLst>
                  <a:ext uri="{FF2B5EF4-FFF2-40B4-BE49-F238E27FC236}">
                    <a16:creationId xmlns:a16="http://schemas.microsoft.com/office/drawing/2014/main" id="{2905B81D-14D4-4A97-B183-D7FAB71920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23314" y="3570560"/>
                <a:ext cx="349113" cy="60468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7B231101-5F4C-4696-92E4-A6E166C48A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7189" y="4177624"/>
                <a:ext cx="550809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직선 연결선 15">
                <a:extLst>
                  <a:ext uri="{FF2B5EF4-FFF2-40B4-BE49-F238E27FC236}">
                    <a16:creationId xmlns:a16="http://schemas.microsoft.com/office/drawing/2014/main" id="{B307A90D-7A8C-40DB-A487-3C586CE4433A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 flipH="1" flipV="1">
                <a:off x="3823313" y="4175242"/>
                <a:ext cx="349113" cy="60468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0FE058E4-672A-4FBE-A5D5-525081D3A604}"/>
                </a:ext>
              </a:extLst>
            </p:cNvPr>
            <p:cNvGrpSpPr/>
            <p:nvPr/>
          </p:nvGrpSpPr>
          <p:grpSpPr>
            <a:xfrm>
              <a:off x="5619578" y="3570560"/>
              <a:ext cx="1039384" cy="1081580"/>
              <a:chOff x="3695528" y="3570560"/>
              <a:chExt cx="1039384" cy="1081580"/>
            </a:xfrm>
          </p:grpSpPr>
          <p:cxnSp>
            <p:nvCxnSpPr>
              <p:cNvPr id="19" name="직선 연결선 18">
                <a:extLst>
                  <a:ext uri="{FF2B5EF4-FFF2-40B4-BE49-F238E27FC236}">
                    <a16:creationId xmlns:a16="http://schemas.microsoft.com/office/drawing/2014/main" id="{6ADFC2FB-F935-4DF2-A9AC-5BE3DC0E0B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23314" y="3570560"/>
                <a:ext cx="349113" cy="60468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직선 연결선 19">
                <a:extLst>
                  <a:ext uri="{FF2B5EF4-FFF2-40B4-BE49-F238E27FC236}">
                    <a16:creationId xmlns:a16="http://schemas.microsoft.com/office/drawing/2014/main" id="{B6D962A8-6165-401D-A96E-76340BDD8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7189" y="4177624"/>
                <a:ext cx="557723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C3711BE6-8351-46F2-B6E0-5436176FC57B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 flipH="1" flipV="1">
                <a:off x="3823313" y="4175242"/>
                <a:ext cx="349113" cy="60468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9B3F55B1-44BD-4131-8C24-06E5EAA53DB3}"/>
                </a:ext>
              </a:extLst>
            </p:cNvPr>
            <p:cNvGrpSpPr/>
            <p:nvPr/>
          </p:nvGrpSpPr>
          <p:grpSpPr>
            <a:xfrm>
              <a:off x="1638128" y="3570560"/>
              <a:ext cx="1032740" cy="1081580"/>
              <a:chOff x="3695528" y="3570560"/>
              <a:chExt cx="1032740" cy="1081580"/>
            </a:xfrm>
          </p:grpSpPr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E831AEE4-3328-4542-BE31-64116428AD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23314" y="3570560"/>
                <a:ext cx="349113" cy="60468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8B5CAA5A-3486-4922-B86A-217C051FDE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7189" y="4177624"/>
                <a:ext cx="551079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연결선 24">
                <a:extLst>
                  <a:ext uri="{FF2B5EF4-FFF2-40B4-BE49-F238E27FC236}">
                    <a16:creationId xmlns:a16="http://schemas.microsoft.com/office/drawing/2014/main" id="{43B968A4-41E4-4A44-B57D-30268BE82FD7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 flipH="1" flipV="1">
                <a:off x="3823313" y="4175242"/>
                <a:ext cx="349113" cy="60468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C116756D-DE26-4E2E-B8E2-EB0391B24C02}"/>
                </a:ext>
              </a:extLst>
            </p:cNvPr>
            <p:cNvGrpSpPr/>
            <p:nvPr/>
          </p:nvGrpSpPr>
          <p:grpSpPr>
            <a:xfrm>
              <a:off x="3697909" y="1693341"/>
              <a:ext cx="1032470" cy="1081580"/>
              <a:chOff x="3695528" y="3570560"/>
              <a:chExt cx="1032470" cy="1081580"/>
            </a:xfrm>
          </p:grpSpPr>
          <p:cxnSp>
            <p:nvCxnSpPr>
              <p:cNvPr id="42" name="직선 연결선 41">
                <a:extLst>
                  <a:ext uri="{FF2B5EF4-FFF2-40B4-BE49-F238E27FC236}">
                    <a16:creationId xmlns:a16="http://schemas.microsoft.com/office/drawing/2014/main" id="{80BA0C0B-EEA3-4BBC-92E9-29A86E0CFD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23314" y="3570560"/>
                <a:ext cx="349113" cy="60468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직선 연결선 42">
                <a:extLst>
                  <a:ext uri="{FF2B5EF4-FFF2-40B4-BE49-F238E27FC236}">
                    <a16:creationId xmlns:a16="http://schemas.microsoft.com/office/drawing/2014/main" id="{B83FC45E-889B-4F72-98AD-41F0E913A9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7189" y="4177624"/>
                <a:ext cx="550809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직선 연결선 43">
                <a:extLst>
                  <a:ext uri="{FF2B5EF4-FFF2-40B4-BE49-F238E27FC236}">
                    <a16:creationId xmlns:a16="http://schemas.microsoft.com/office/drawing/2014/main" id="{E6F9B1A9-930F-4F8C-8AF0-9D4C0629B579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 flipH="1" flipV="1">
                <a:off x="3823313" y="4175242"/>
                <a:ext cx="349113" cy="60468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436768F2-54D9-458E-A4F4-FE1BD4C4B7E6}"/>
                </a:ext>
              </a:extLst>
            </p:cNvPr>
            <p:cNvGrpSpPr/>
            <p:nvPr/>
          </p:nvGrpSpPr>
          <p:grpSpPr>
            <a:xfrm>
              <a:off x="5621959" y="1693341"/>
              <a:ext cx="1039384" cy="1081580"/>
              <a:chOff x="3695528" y="3570560"/>
              <a:chExt cx="1039384" cy="1081580"/>
            </a:xfrm>
          </p:grpSpPr>
          <p:cxnSp>
            <p:nvCxnSpPr>
              <p:cNvPr id="46" name="직선 연결선 45">
                <a:extLst>
                  <a:ext uri="{FF2B5EF4-FFF2-40B4-BE49-F238E27FC236}">
                    <a16:creationId xmlns:a16="http://schemas.microsoft.com/office/drawing/2014/main" id="{7EBACB31-FEE2-440B-929F-19F5A44AA4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23314" y="3570560"/>
                <a:ext cx="349113" cy="60468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>
                <a:extLst>
                  <a:ext uri="{FF2B5EF4-FFF2-40B4-BE49-F238E27FC236}">
                    <a16:creationId xmlns:a16="http://schemas.microsoft.com/office/drawing/2014/main" id="{ED130336-2C36-4C93-9C25-3D83E912A7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7189" y="4177624"/>
                <a:ext cx="557723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47">
                <a:extLst>
                  <a:ext uri="{FF2B5EF4-FFF2-40B4-BE49-F238E27FC236}">
                    <a16:creationId xmlns:a16="http://schemas.microsoft.com/office/drawing/2014/main" id="{4497C38F-41DE-4771-8922-20A227D5D899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 flipH="1" flipV="1">
                <a:off x="3823313" y="4175242"/>
                <a:ext cx="349113" cy="60468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69AD7839-1641-4D3F-B3B6-0B27B741DD93}"/>
                </a:ext>
              </a:extLst>
            </p:cNvPr>
            <p:cNvGrpSpPr/>
            <p:nvPr/>
          </p:nvGrpSpPr>
          <p:grpSpPr>
            <a:xfrm>
              <a:off x="1640509" y="1693341"/>
              <a:ext cx="1032740" cy="1081580"/>
              <a:chOff x="3695528" y="3570560"/>
              <a:chExt cx="1032740" cy="1081580"/>
            </a:xfrm>
          </p:grpSpPr>
          <p:cxnSp>
            <p:nvCxnSpPr>
              <p:cNvPr id="50" name="직선 연결선 49">
                <a:extLst>
                  <a:ext uri="{FF2B5EF4-FFF2-40B4-BE49-F238E27FC236}">
                    <a16:creationId xmlns:a16="http://schemas.microsoft.com/office/drawing/2014/main" id="{AA1C481C-8594-48F3-8E32-F7D852705A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23314" y="3570560"/>
                <a:ext cx="349113" cy="60468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직선 연결선 50">
                <a:extLst>
                  <a:ext uri="{FF2B5EF4-FFF2-40B4-BE49-F238E27FC236}">
                    <a16:creationId xmlns:a16="http://schemas.microsoft.com/office/drawing/2014/main" id="{706827D2-663D-4DE4-A556-C4C78739E6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77189" y="4177624"/>
                <a:ext cx="551079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연결선 51">
                <a:extLst>
                  <a:ext uri="{FF2B5EF4-FFF2-40B4-BE49-F238E27FC236}">
                    <a16:creationId xmlns:a16="http://schemas.microsoft.com/office/drawing/2014/main" id="{B24C1C14-0573-4A57-B904-5AB371C00610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 flipH="1" flipV="1">
                <a:off x="3823313" y="4175242"/>
                <a:ext cx="349113" cy="60468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슬라이드 번호 개체 틀 54">
            <a:extLst>
              <a:ext uri="{FF2B5EF4-FFF2-40B4-BE49-F238E27FC236}">
                <a16:creationId xmlns:a16="http://schemas.microsoft.com/office/drawing/2014/main" id="{3A6F8AD1-3053-42BD-9DBB-7BAE6D9CC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24</a:t>
            </a:fld>
            <a:endParaRPr lang="ko-KR" altLang="en-US"/>
          </a:p>
        </p:txBody>
      </p:sp>
      <p:sp>
        <p:nvSpPr>
          <p:cNvPr id="56" name="내용 개체 틀 2">
            <a:extLst>
              <a:ext uri="{FF2B5EF4-FFF2-40B4-BE49-F238E27FC236}">
                <a16:creationId xmlns:a16="http://schemas.microsoft.com/office/drawing/2014/main" id="{61CA437F-3948-4980-8552-0F6DC02A399F}"/>
              </a:ext>
            </a:extLst>
          </p:cNvPr>
          <p:cNvSpPr txBox="1">
            <a:spLocks/>
          </p:cNvSpPr>
          <p:nvPr/>
        </p:nvSpPr>
        <p:spPr>
          <a:xfrm>
            <a:off x="1762899" y="5014412"/>
            <a:ext cx="8276453" cy="1481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/>
              <a:t>(a-c) : Weak high order effect (</a:t>
            </a:r>
            <a:r>
              <a:rPr lang="en-US" altLang="ko-KR" sz="1800" dirty="0" err="1"/>
              <a:t>sextupole</a:t>
            </a:r>
            <a:r>
              <a:rPr lang="en-US" altLang="ko-KR" sz="1800" dirty="0"/>
              <a:t>) Family</a:t>
            </a:r>
          </a:p>
          <a:p>
            <a:r>
              <a:rPr lang="en-US" altLang="ko-KR" sz="1800" dirty="0"/>
              <a:t>(d-f) : Strong High Order Effect Family</a:t>
            </a:r>
          </a:p>
          <a:p>
            <a:r>
              <a:rPr lang="en-US" altLang="ko-KR" sz="1800" dirty="0"/>
              <a:t>The larger the high order effect, the better the effect of using Lie perturbation..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957119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D69189-D8E1-402F-A4FB-7942E28E6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 Transform (APPENDIX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행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D1FE8B7D-2CD6-49F4-B866-47CD46D59D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62899" y="1160505"/>
                <a:ext cx="8276453" cy="5375235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600" dirty="0"/>
                  <a:t>Consider the Generating function </a:t>
                </a:r>
                <a:br>
                  <a:rPr lang="en-US" altLang="ko-KR" sz="2000" dirty="0"/>
                </a:br>
                <a14:m>
                  <m:oMath xmlns:m="http://schemas.openxmlformats.org/officeDocument/2006/math">
                    <m:r>
                      <a:rPr lang="en-US" altLang="ko-KR" sz="1400" i="1">
                        <a:latin typeface="Cambria Math" panose="02040503050406030204" pitchFamily="18" charset="0"/>
                        <a:ea typeface="함초롬바탕" panose="02030604000101010101" pitchFamily="18" charset="-127"/>
                      </a:rPr>
                      <m:t>𝐹</m:t>
                    </m:r>
                    <m:d>
                      <m:dPr>
                        <m:ctrlPr>
                          <a:rPr lang="ko-KR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  <m:t>𝑞</m:t>
                        </m:r>
                        <m: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  <m:t>,</m:t>
                        </m:r>
                        <m:sSup>
                          <m:sSup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</a:rPr>
                            </m:ctrlPr>
                          </m:sSupPr>
                          <m:e>
                            <m:r>
                              <a:rPr lang="en-US" altLang="ko-KR" sz="14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ko-KR" sz="14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altLang="ko-KR" sz="1400" i="1">
                        <a:latin typeface="Cambria Math" panose="02040503050406030204" pitchFamily="18" charset="0"/>
                        <a:ea typeface="함초롬바탕" panose="02030604000101010101" pitchFamily="18" charset="-127"/>
                      </a:rPr>
                      <m:t>=</m:t>
                    </m:r>
                    <m:r>
                      <a:rPr lang="en-US" altLang="ko-KR" sz="1400" i="1">
                        <a:latin typeface="Cambria Math" panose="02040503050406030204" pitchFamily="18" charset="0"/>
                        <a:ea typeface="함초롬바탕" panose="02030604000101010101" pitchFamily="18" charset="-127"/>
                      </a:rPr>
                      <m:t>𝑞</m:t>
                    </m:r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  <m:t>𝑝</m:t>
                        </m:r>
                      </m:e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  <m:t>∗</m:t>
                        </m:r>
                      </m:sup>
                    </m:sSup>
                    <m:r>
                      <a:rPr lang="en-US" altLang="ko-KR" sz="1400" i="1">
                        <a:latin typeface="Cambria Math" panose="02040503050406030204" pitchFamily="18" charset="0"/>
                        <a:ea typeface="함초롬바탕" panose="02030604000101010101" pitchFamily="18" charset="-127"/>
                      </a:rPr>
                      <m:t>+</m:t>
                    </m:r>
                    <m:r>
                      <a:rPr lang="en-US" altLang="ko-KR" sz="1400" i="1">
                        <a:latin typeface="Cambria Math" panose="02040503050406030204" pitchFamily="18" charset="0"/>
                        <a:ea typeface="함초롬바탕" panose="02030604000101010101" pitchFamily="18" charset="-127"/>
                      </a:rPr>
                      <m:t>𝜖</m:t>
                    </m:r>
                    <m:sSup>
                      <m:sSupPr>
                        <m:ctrlPr>
                          <a:rPr lang="ko-KR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  <m:t>𝐹</m:t>
                        </m:r>
                      </m:e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  <m:t>(1)</m:t>
                        </m:r>
                      </m:sup>
                    </m:sSup>
                    <m:d>
                      <m:dPr>
                        <m:ctrlPr>
                          <a:rPr lang="ko-KR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  <m:t>𝑞</m:t>
                        </m:r>
                        <m: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  <m:t>,</m:t>
                        </m:r>
                        <m:sSup>
                          <m:sSup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</a:rPr>
                            </m:ctrlPr>
                          </m:sSupPr>
                          <m:e>
                            <m:r>
                              <a:rPr lang="en-US" altLang="ko-KR" sz="14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ko-KR" sz="14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altLang="ko-KR" sz="1400" i="1">
                        <a:latin typeface="Cambria Math" panose="02040503050406030204" pitchFamily="18" charset="0"/>
                        <a:ea typeface="함초롬바탕" panose="02030604000101010101" pitchFamily="18" charset="-127"/>
                      </a:rPr>
                      <m:t>+</m:t>
                    </m:r>
                    <m:sSup>
                      <m:sSupPr>
                        <m:ctrlPr>
                          <a:rPr lang="ko-KR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  <m:t>𝜖</m:t>
                        </m:r>
                      </m:e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ko-KR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  <m:t>𝐹</m:t>
                        </m:r>
                      </m:e>
                      <m:sup>
                        <m:d>
                          <m:dPr>
                            <m:ctrlPr>
                              <a:rPr lang="ko-KR" altLang="ko-K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4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</a:rPr>
                              <m:t>2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ko-KR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  <m:t>𝑞</m:t>
                        </m:r>
                        <m: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  <m:t>,</m:t>
                        </m:r>
                        <m:sSup>
                          <m:sSup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</a:rPr>
                            </m:ctrlPr>
                          </m:sSupPr>
                          <m:e>
                            <m:r>
                              <a:rPr lang="en-US" altLang="ko-KR" sz="14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ko-KR" sz="14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altLang="ko-KR" sz="1400" i="1">
                        <a:latin typeface="Cambria Math" panose="02040503050406030204" pitchFamily="18" charset="0"/>
                        <a:ea typeface="함초롬바탕" panose="02030604000101010101" pitchFamily="18" charset="-127"/>
                      </a:rPr>
                      <m:t>+⋯</m:t>
                    </m:r>
                  </m:oMath>
                </a14:m>
                <a:br>
                  <a:rPr lang="en-US" altLang="ko-KR" sz="1400" dirty="0">
                    <a:latin typeface="Times New Roman" panose="02020603050405020304" pitchFamily="18" charset="0"/>
                    <a:ea typeface="함초롬바탕" panose="02030604000101010101" pitchFamily="18" charset="-127"/>
                  </a:rPr>
                </a:br>
                <a14:m>
                  <m:oMath xmlns:m="http://schemas.openxmlformats.org/officeDocument/2006/math">
                    <m:r>
                      <a:rPr lang="en-US" altLang="ko-KR" sz="1400" i="1">
                        <a:latin typeface="Cambria Math" panose="02040503050406030204" pitchFamily="18" charset="0"/>
                        <a:ea typeface="함초롬바탕" panose="02030604000101010101" pitchFamily="18" charset="-127"/>
                      </a:rPr>
                      <m:t>𝑝</m:t>
                    </m:r>
                    <m:r>
                      <a:rPr lang="en-US" altLang="ko-KR" sz="1400" i="1">
                        <a:latin typeface="Cambria Math" panose="02040503050406030204" pitchFamily="18" charset="0"/>
                        <a:ea typeface="함초롬바탕" panose="02030604000101010101" pitchFamily="18" charset="-127"/>
                      </a:rPr>
                      <m:t>=</m:t>
                    </m:r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  <m:t>𝑝</m:t>
                        </m:r>
                      </m:e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  <m:t>∗</m:t>
                        </m:r>
                      </m:sup>
                    </m:sSup>
                    <m:r>
                      <a:rPr lang="en-US" altLang="ko-KR" sz="1400" i="1">
                        <a:latin typeface="Cambria Math" panose="02040503050406030204" pitchFamily="18" charset="0"/>
                        <a:ea typeface="함초롬바탕" panose="02030604000101010101" pitchFamily="18" charset="-127"/>
                      </a:rPr>
                      <m:t>,</m:t>
                    </m:r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  <m:t>𝑞</m:t>
                        </m:r>
                      </m:e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  <m:t>∗</m:t>
                        </m:r>
                      </m:sup>
                    </m:sSup>
                    <m:r>
                      <a:rPr lang="en-US" altLang="ko-KR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4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ko-KR" sz="1400" i="1">
                        <a:latin typeface="Cambria Math" panose="02040503050406030204" pitchFamily="18" charset="0"/>
                      </a:rPr>
                      <m:t>  </m:t>
                    </m:r>
                    <m:d>
                      <m:d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endParaRPr lang="en-US" altLang="ko-KR" sz="1400" dirty="0"/>
              </a:p>
              <a:p>
                <a:pPr>
                  <a:lnSpc>
                    <a:spcPct val="150000"/>
                  </a:lnSpc>
                </a:pPr>
                <a:r>
                  <a:rPr lang="en-US" altLang="ko-KR" sz="1400" dirty="0"/>
                  <a:t>When we consider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  <m:t>𝑝</m:t>
                        </m:r>
                      </m:e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ko-KR" sz="1400" dirty="0"/>
                  <a:t>,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</m:ctrlPr>
                        </m:sSup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𝑝</m:t>
                          </m:r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∗</m:t>
                          </m:r>
                        </m:sup>
                      </m:sSup>
                      <m:r>
                        <a:rPr lang="en-US" altLang="ko-KR" sz="1400" i="1">
                          <a:latin typeface="Cambria Math" panose="02040503050406030204" pitchFamily="18" charset="0"/>
                          <a:ea typeface="함초롬바탕" panose="02030604000101010101" pitchFamily="18" charset="-127"/>
                        </a:rPr>
                        <m:t>=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  <a:ea typeface="함초롬바탕" panose="02030604000101010101" pitchFamily="18" charset="-127"/>
                        </a:rPr>
                        <m:t>𝑝</m:t>
                      </m:r>
                      <m:r>
                        <a:rPr lang="en-US" altLang="ko-KR" sz="1400" i="1">
                          <a:latin typeface="Cambria Math" panose="02040503050406030204" pitchFamily="18" charset="0"/>
                          <a:ea typeface="함초롬바탕" panose="02030604000101010101" pitchFamily="18" charset="-127"/>
                        </a:rPr>
                        <m:t>−</m:t>
                      </m:r>
                      <m:r>
                        <a:rPr lang="el-GR" altLang="ko-KR" sz="1400" i="1">
                          <a:latin typeface="Cambria Math" panose="02040503050406030204" pitchFamily="18" charset="0"/>
                          <a:ea typeface="함초롬바탕" panose="02030604000101010101" pitchFamily="18" charset="-127"/>
                        </a:rPr>
                        <m:t>𝜖</m:t>
                      </m:r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</m:ctrlPr>
                        </m:fPr>
                        <m:num>
                          <m:r>
                            <a:rPr lang="el-GR" altLang="ko-KR" sz="1400" i="1"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</m:ctrlPr>
                            </m:s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  <m:t>𝑞</m:t>
                              </m:r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ko-KR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ko-KR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𝜕</m:t>
                          </m:r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𝑞</m:t>
                          </m:r>
                        </m:den>
                      </m:f>
                      <m:r>
                        <a:rPr lang="en-US" altLang="ko-KR" sz="1400" i="1">
                          <a:latin typeface="Cambria Math" panose="02040503050406030204" pitchFamily="18" charset="0"/>
                          <a:ea typeface="함초롬바탕" panose="02030604000101010101" pitchFamily="18" charset="-127"/>
                        </a:rPr>
                        <m:t> −</m:t>
                      </m:r>
                      <m:sSup>
                        <m:sSupPr>
                          <m:ctrlPr>
                            <a:rPr lang="el-GR" altLang="ko-KR" sz="1400" i="1"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</m:ctrlPr>
                        </m:sSupPr>
                        <m:e>
                          <m:r>
                            <a:rPr lang="el-GR" altLang="ko-KR" sz="1400" i="1"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𝜖</m:t>
                          </m:r>
                        </m:e>
                        <m:sup>
                          <m:r>
                            <a:rPr lang="el-GR" altLang="ko-KR" sz="1400" i="1"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</m:ctrlPr>
                        </m:fPr>
                        <m:num>
                          <m:r>
                            <a:rPr lang="el-GR" altLang="ko-KR" sz="1400" i="1"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</m:ctrlPr>
                            </m:s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ko-KR" sz="1400" i="1"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  <m:t>𝑞</m:t>
                              </m:r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ko-KR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ko-KR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𝜕</m:t>
                          </m:r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𝑞</m:t>
                          </m:r>
                        </m:den>
                      </m:f>
                      <m:r>
                        <a:rPr lang="en-US" altLang="ko-KR" sz="1400" i="1">
                          <a:latin typeface="Cambria Math" panose="02040503050406030204" pitchFamily="18" charset="0"/>
                          <a:ea typeface="함초롬바탕" panose="02030604000101010101" pitchFamily="18" charset="-127"/>
                        </a:rPr>
                        <m:t>+⋯</m:t>
                      </m:r>
                    </m:oMath>
                    <m:oMath xmlns:m="http://schemas.openxmlformats.org/officeDocument/2006/math">
                      <m:r>
                        <a:rPr lang="en-US" altLang="ko-KR" sz="1400" i="1">
                          <a:latin typeface="Cambria Math" panose="02040503050406030204" pitchFamily="18" charset="0"/>
                          <a:ea typeface="함초롬바탕" panose="02030604000101010101" pitchFamily="18" charset="-127"/>
                        </a:rPr>
                        <m:t>   =</m:t>
                      </m:r>
                      <m:r>
                        <a:rPr lang="en-US" altLang="ko-KR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함초롬바탕" panose="02030604000101010101" pitchFamily="18" charset="-127"/>
                        </a:rPr>
                        <m:t>𝑝</m:t>
                      </m:r>
                      <m:r>
                        <a:rPr lang="en-US" altLang="ko-KR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함초롬바탕" panose="02030604000101010101" pitchFamily="18" charset="-127"/>
                        </a:rPr>
                        <m:t>−</m:t>
                      </m:r>
                      <m:r>
                        <a:rPr lang="el-GR" altLang="ko-KR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함초롬바탕" panose="02030604000101010101" pitchFamily="18" charset="-127"/>
                        </a:rPr>
                        <m:t>𝜖</m:t>
                      </m:r>
                      <m:f>
                        <m:fPr>
                          <m:ctrlP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</m:ctrlPr>
                        </m:fPr>
                        <m:num>
                          <m:r>
                            <a:rPr lang="el-GR" altLang="ko-K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</m:ctrlPr>
                            </m:sSupPr>
                            <m:e>
                              <m: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ko-K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  <m:t>𝑞</m:t>
                              </m:r>
                              <m: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en-US" altLang="ko-K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𝑝</m:t>
                                  </m:r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−</m:t>
                                  </m:r>
                                  <m:r>
                                    <a:rPr lang="el-GR" altLang="ko-KR" sz="1400" i="1"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𝜖</m:t>
                                  </m:r>
                                  <m:f>
                                    <m:f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l-GR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𝜕</m:t>
                                      </m:r>
                                      <m:sSup>
                                        <m:sSup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  <m:t>𝐹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  <m:t>1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  <m:t>𝑞</m:t>
                                          </m:r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  <m:t>,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  <m:t>𝑝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𝜕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𝑞</m:t>
                                      </m:r>
                                    </m:den>
                                  </m:f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 −</m:t>
                                  </m:r>
                                  <m:sSup>
                                    <m:sSupPr>
                                      <m:ctrlPr>
                                        <a:rPr lang="el-GR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l-GR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𝜖</m:t>
                                      </m:r>
                                    </m:e>
                                    <m:sup>
                                      <m:r>
                                        <a:rPr lang="el-GR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2</m:t>
                                      </m:r>
                                    </m:sup>
                                  </m:sSup>
                                  <m:f>
                                    <m:f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l-GR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𝜕</m:t>
                                      </m:r>
                                      <m:sSup>
                                        <m:sSup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  <m:t>𝐹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  <m:t>2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  <m:t>𝑞</m:t>
                                          </m:r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  <m:t>,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  <m:t>𝑝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𝜕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𝑞</m:t>
                                      </m:r>
                                    </m:den>
                                  </m:f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+⋯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ko-KR" sz="1400" dirty="0">
                                      <a:ea typeface="함초롬바탕" panose="02030604000101010101" pitchFamily="18" charset="-127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𝜕</m:t>
                          </m:r>
                          <m: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𝑞</m:t>
                          </m:r>
                        </m:den>
                      </m:f>
                      <m:r>
                        <a:rPr lang="en-US" altLang="ko-KR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함초롬바탕" panose="02030604000101010101" pitchFamily="18" charset="-127"/>
                        </a:rPr>
                        <m:t> −</m:t>
                      </m:r>
                      <m:sSup>
                        <m:sSupPr>
                          <m:ctrlPr>
                            <a:rPr lang="el-GR" altLang="ko-K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</m:ctrlPr>
                        </m:sSupPr>
                        <m:e>
                          <m:r>
                            <a:rPr lang="el-GR" altLang="ko-K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𝜖</m:t>
                          </m:r>
                        </m:e>
                        <m:sup>
                          <m:r>
                            <a:rPr lang="el-GR" altLang="ko-K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</m:ctrlPr>
                        </m:fPr>
                        <m:num>
                          <m:r>
                            <a:rPr lang="el-GR" altLang="ko-K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</m:ctrlPr>
                            </m:sSupPr>
                            <m:e>
                              <m: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ko-K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  <m:t>𝑞</m:t>
                              </m:r>
                              <m: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en-US" altLang="ko-K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𝑝</m:t>
                                  </m:r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−</m:t>
                                  </m:r>
                                  <m:r>
                                    <a:rPr lang="el-GR" altLang="ko-KR" sz="1400" i="1"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𝜖</m:t>
                                  </m:r>
                                  <m:f>
                                    <m:f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l-GR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𝜕</m:t>
                                      </m:r>
                                      <m:sSup>
                                        <m:sSup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  <m:t>𝐹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  <m:t>1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  <m:t>𝑞</m:t>
                                          </m:r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  <m:t>,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  <m:t>𝑝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𝜕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𝑞</m:t>
                                      </m:r>
                                    </m:den>
                                  </m:f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 −</m:t>
                                  </m:r>
                                  <m:sSup>
                                    <m:sSupPr>
                                      <m:ctrlPr>
                                        <a:rPr lang="el-GR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l-GR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𝜖</m:t>
                                      </m:r>
                                    </m:e>
                                    <m:sup>
                                      <m:r>
                                        <a:rPr lang="el-GR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2</m:t>
                                      </m:r>
                                    </m:sup>
                                  </m:sSup>
                                  <m:f>
                                    <m:fPr>
                                      <m:ctrlPr>
                                        <a:rPr lang="en-US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l-GR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𝜕</m:t>
                                      </m:r>
                                      <m:sSup>
                                        <m:sSup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  <m:t>𝐹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ko-KR" sz="1400" i="1"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  <m:t>2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  <m:t>𝑞</m:t>
                                          </m:r>
                                          <m:r>
                                            <a:rPr lang="en-US" altLang="ko-KR" sz="1400" i="1"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  <m:t>,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  <m:t>𝑝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𝜕</m:t>
                                      </m:r>
                                      <m:r>
                                        <a:rPr lang="en-US" altLang="ko-KR" sz="1400" i="1"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𝑞</m:t>
                                      </m:r>
                                    </m:den>
                                  </m:f>
                                  <m:r>
                                    <a:rPr lang="en-US" altLang="ko-KR" sz="1400" i="1"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+⋯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ko-KR" sz="1400" dirty="0">
                                      <a:ea typeface="함초롬바탕" panose="02030604000101010101" pitchFamily="18" charset="-127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𝜕</m:t>
                          </m:r>
                          <m: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𝑞</m:t>
                          </m:r>
                        </m:den>
                      </m:f>
                      <m:r>
                        <a:rPr lang="en-US" altLang="ko-KR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함초롬바탕" panose="02030604000101010101" pitchFamily="18" charset="-127"/>
                        </a:rPr>
                        <m:t>+⋯</m:t>
                      </m:r>
                    </m:oMath>
                    <m:oMath xmlns:m="http://schemas.openxmlformats.org/officeDocument/2006/math">
                      <m:r>
                        <a:rPr lang="en-US" altLang="ko-KR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함초롬바탕" panose="02030604000101010101" pitchFamily="18" charset="-127"/>
                        </a:rPr>
                        <m:t>=</m:t>
                      </m:r>
                      <m:r>
                        <a:rPr lang="en-US" altLang="ko-KR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함초롬바탕" panose="02030604000101010101" pitchFamily="18" charset="-127"/>
                        </a:rPr>
                        <m:t>𝑝</m:t>
                      </m:r>
                      <m:r>
                        <a:rPr lang="en-US" altLang="ko-KR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함초롬바탕" panose="02030604000101010101" pitchFamily="18" charset="-127"/>
                        </a:rPr>
                        <m:t>−</m:t>
                      </m:r>
                      <m:r>
                        <a:rPr lang="el-GR" altLang="ko-KR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함초롬바탕" panose="02030604000101010101" pitchFamily="18" charset="-127"/>
                        </a:rPr>
                        <m:t>𝜖</m:t>
                      </m:r>
                      <m:f>
                        <m:fPr>
                          <m:ctrlP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</m:ctrlPr>
                        </m:fPr>
                        <m:num>
                          <m:r>
                            <a:rPr lang="el-GR" altLang="ko-K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</m:ctrlPr>
                            </m:sSupPr>
                            <m:e>
                              <m: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  <m:t>𝐹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ko-K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  <m:t>𝑞</m:t>
                              </m:r>
                              <m: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함초롬바탕" panose="02030604000101010101" pitchFamily="18" charset="-127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en-US" altLang="ko-K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𝑝</m:t>
                                  </m:r>
                                  <m:r>
                                    <a:rPr lang="en-US" altLang="ko-K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−</m:t>
                                  </m:r>
                                  <m:r>
                                    <a:rPr lang="el-GR" altLang="ko-K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𝜖</m:t>
                                  </m:r>
                                  <m:f>
                                    <m:fPr>
                                      <m:ctrlPr>
                                        <a:rPr lang="en-US" altLang="ko-KR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l-GR" altLang="ko-KR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𝜕</m:t>
                                      </m:r>
                                      <m:sSup>
                                        <m:sSupPr>
                                          <m:ctrlPr>
                                            <a:rPr lang="en-US" altLang="ko-KR" sz="1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ko-KR" sz="1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  <m:t>𝐹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altLang="ko-KR" sz="1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ko-KR" sz="1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  <m:t>1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altLang="ko-KR" sz="1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ko-KR" sz="1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  <m:t>𝑞</m:t>
                                          </m:r>
                                          <m:r>
                                            <a:rPr lang="en-US" altLang="ko-KR" sz="1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  <m:t>,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  <m:t>𝑝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  <m:d>
                                            <m:dPr>
                                              <m:ctrlP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  <m:t>𝑞</m:t>
                                              </m:r>
                                              <m: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  <m:t>,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altLang="ko-KR" sz="1400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함초롬바탕" panose="02030604000101010101" pitchFamily="18" charset="-127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altLang="ko-KR" sz="1400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함초롬바탕" panose="02030604000101010101" pitchFamily="18" charset="-127"/>
                                                    </a:rPr>
                                                    <m:t>𝑝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altLang="ko-KR" sz="1400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함초롬바탕" panose="02030604000101010101" pitchFamily="18" charset="-127"/>
                                                    </a:rPr>
                                                    <m:t>∗</m:t>
                                                  </m:r>
                                                </m:sup>
                                              </m:sSup>
                                              <m:d>
                                                <m:dPr>
                                                  <m:ctrlPr>
                                                    <a:rPr lang="en-US" altLang="ko-KR" sz="1400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함초롬바탕" panose="02030604000101010101" pitchFamily="18" charset="-127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altLang="ko-KR" sz="1400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함초롬바탕" panose="02030604000101010101" pitchFamily="18" charset="-127"/>
                                                    </a:rPr>
                                                    <m:t>𝑞</m:t>
                                                  </m:r>
                                                  <m:r>
                                                    <a:rPr lang="en-US" altLang="ko-KR" sz="1400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함초롬바탕" panose="02030604000101010101" pitchFamily="18" charset="-127"/>
                                                    </a:rPr>
                                                    <m:t>,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lang="en-US" altLang="ko-KR" sz="1400" i="1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함초롬바탕" panose="02030604000101010101" pitchFamily="18" charset="-127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altLang="ko-KR" sz="1400" i="1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함초롬바탕" panose="02030604000101010101" pitchFamily="18" charset="-127"/>
                                                        </a:rPr>
                                                        <m:t>𝑝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altLang="ko-KR" sz="1400" i="1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함초롬바탕" panose="02030604000101010101" pitchFamily="18" charset="-127"/>
                                                        </a:rPr>
                                                        <m:t>∗</m:t>
                                                      </m:r>
                                                    </m:sup>
                                                  </m:sSup>
                                                  <m:d>
                                                    <m:dPr>
                                                      <m:ctrlPr>
                                                        <a:rPr lang="en-US" altLang="ko-KR" sz="1400" i="1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함초롬바탕" panose="02030604000101010101" pitchFamily="18" charset="-127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altLang="ko-KR" sz="1400" i="1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함초롬바탕" panose="02030604000101010101" pitchFamily="18" charset="-127"/>
                                                        </a:rPr>
                                                        <m:t>𝑞</m:t>
                                                      </m:r>
                                                      <m:r>
                                                        <a:rPr lang="en-US" altLang="ko-KR" sz="1400" i="1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함초롬바탕" panose="02030604000101010101" pitchFamily="18" charset="-127"/>
                                                        </a:rPr>
                                                        <m:t>,</m:t>
                                                      </m:r>
                                                      <m:sSup>
                                                        <m:sSupPr>
                                                          <m:ctrlPr>
                                                            <a:rPr lang="en-US" altLang="ko-KR" sz="1400" i="1">
                                                              <a:solidFill>
                                                                <a:srgbClr val="FF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함초롬바탕" panose="02030604000101010101" pitchFamily="18" charset="-127"/>
                                                            </a:rPr>
                                                          </m:ctrlPr>
                                                        </m:sSupPr>
                                                        <m:e>
                                                          <m:r>
                                                            <a:rPr lang="en-US" altLang="ko-KR" sz="1400" i="1">
                                                              <a:solidFill>
                                                                <a:srgbClr val="FF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함초롬바탕" panose="02030604000101010101" pitchFamily="18" charset="-127"/>
                                                            </a:rPr>
                                                            <m:t>𝑝</m:t>
                                                          </m:r>
                                                        </m:e>
                                                        <m:sup>
                                                          <m:r>
                                                            <a:rPr lang="en-US" altLang="ko-KR" sz="1400" i="1">
                                                              <a:solidFill>
                                                                <a:srgbClr val="FF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함초롬바탕" panose="02030604000101010101" pitchFamily="18" charset="-127"/>
                                                            </a:rPr>
                                                            <m:t>∗</m:t>
                                                          </m:r>
                                                        </m:sup>
                                                      </m:sSup>
                                                      <m:r>
                                                        <a:rPr lang="en-US" altLang="ko-KR" sz="1400" i="1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함초롬바탕" panose="02030604000101010101" pitchFamily="18" charset="-127"/>
                                                        </a:rPr>
                                                        <m:t>…</m:t>
                                                      </m:r>
                                                    </m:e>
                                                  </m:d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ko-KR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𝜕</m:t>
                                      </m:r>
                                      <m:r>
                                        <a:rPr lang="en-US" altLang="ko-KR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𝑞</m:t>
                                      </m:r>
                                    </m:den>
                                  </m:f>
                                  <m:r>
                                    <a:rPr lang="en-US" altLang="ko-K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 −</m:t>
                                  </m:r>
                                  <m:sSup>
                                    <m:sSupPr>
                                      <m:ctrlPr>
                                        <a:rPr lang="el-GR" altLang="ko-KR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l-GR" altLang="ko-KR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𝜖</m:t>
                                      </m:r>
                                    </m:e>
                                    <m:sup>
                                      <m:r>
                                        <a:rPr lang="el-GR" altLang="ko-KR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2</m:t>
                                      </m:r>
                                    </m:sup>
                                  </m:sSup>
                                  <m:f>
                                    <m:fPr>
                                      <m:ctrlPr>
                                        <a:rPr lang="en-US" altLang="ko-KR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l-GR" altLang="ko-KR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𝜕</m:t>
                                      </m:r>
                                      <m:sSup>
                                        <m:sSupPr>
                                          <m:ctrlPr>
                                            <a:rPr lang="en-US" altLang="ko-KR" sz="1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ko-KR" sz="1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  <m:t>𝐹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altLang="ko-KR" sz="1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ko-KR" sz="1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  <m:t>2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altLang="ko-KR" sz="1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ko-KR" sz="1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  <m:t>𝑞</m:t>
                                          </m:r>
                                          <m:r>
                                            <a:rPr lang="en-US" altLang="ko-KR" sz="1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함초롬바탕" panose="02030604000101010101" pitchFamily="18" charset="-127"/>
                                            </a:rPr>
                                            <m:t>,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  <m:t>𝑝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ko-KR" sz="1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함초롬바탕" panose="02030604000101010101" pitchFamily="18" charset="-127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ko-KR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𝜕</m:t>
                                      </m:r>
                                      <m:r>
                                        <a:rPr lang="en-US" altLang="ko-KR" sz="1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함초롬바탕" panose="02030604000101010101" pitchFamily="18" charset="-127"/>
                                        </a:rPr>
                                        <m:t>𝑞</m:t>
                                      </m:r>
                                    </m:den>
                                  </m:f>
                                  <m:r>
                                    <a:rPr lang="en-US" altLang="ko-KR" sz="1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함초롬바탕" panose="02030604000101010101" pitchFamily="18" charset="-127"/>
                                    </a:rPr>
                                    <m:t>+⋯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ko-KR" sz="1400" dirty="0">
                                      <a:solidFill>
                                        <a:prstClr val="black"/>
                                      </a:solidFill>
                                      <a:ea typeface="함초롬바탕" panose="02030604000101010101" pitchFamily="18" charset="-127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𝜕</m:t>
                          </m:r>
                          <m: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함초롬바탕" panose="02030604000101010101" pitchFamily="18" charset="-127"/>
                            </a:rPr>
                            <m:t>𝑞</m:t>
                          </m:r>
                        </m:den>
                      </m:f>
                      <m:r>
                        <a:rPr lang="en-US" altLang="ko-KR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함초롬바탕" panose="02030604000101010101" pitchFamily="18" charset="-127"/>
                        </a:rPr>
                        <m:t> +⋯</m:t>
                      </m:r>
                    </m:oMath>
                  </m:oMathPara>
                </a14:m>
                <a:br>
                  <a:rPr lang="en-US" altLang="ko-KR" sz="1400" dirty="0">
                    <a:solidFill>
                      <a:prstClr val="black"/>
                    </a:solidFill>
                    <a:ea typeface="함초롬바탕" panose="02030604000101010101" pitchFamily="18" charset="-127"/>
                  </a:rPr>
                </a:br>
                <a:br>
                  <a:rPr lang="en-US" altLang="ko-KR" sz="1400" dirty="0">
                    <a:solidFill>
                      <a:prstClr val="black"/>
                    </a:solidFill>
                    <a:ea typeface="함초롬바탕" panose="02030604000101010101" pitchFamily="18" charset="-127"/>
                  </a:rPr>
                </a:br>
                <a:endParaRPr lang="en-US" altLang="ko-KR" sz="1400" dirty="0"/>
              </a:p>
              <a:p>
                <a:pPr>
                  <a:lnSpc>
                    <a:spcPct val="150000"/>
                  </a:lnSpc>
                </a:pPr>
                <a:r>
                  <a:rPr lang="en-US" altLang="ko-KR" sz="1600" dirty="0"/>
                  <a:t>Consider the two successive Canonical transform. If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ko-KR" sz="1600" i="1">
                        <a:latin typeface="Cambria Math" panose="02040503050406030204" pitchFamily="18" charset="0"/>
                      </a:rPr>
                      <m:t>≅</m:t>
                    </m:r>
                    <m:sSup>
                      <m:sSup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ko-KR" sz="1600" dirty="0"/>
                  <a:t>, </a:t>
                </a:r>
                <a:br>
                  <a:rPr lang="en-US" altLang="ko-KR" sz="1600" dirty="0"/>
                </a:br>
                <a:r>
                  <a:rPr lang="en-US" altLang="ko-KR" sz="1600" dirty="0"/>
                  <a:t>we can transform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altLang="ko-KR" sz="1600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ko-K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br>
                  <a:rPr lang="en-US" altLang="ko-KR" sz="2000" dirty="0"/>
                </a:br>
                <a:endParaRPr lang="ko-KR" altLang="ko-KR" sz="2000" dirty="0"/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D1FE8B7D-2CD6-49F4-B866-47CD46D59D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62899" y="1160505"/>
                <a:ext cx="8276453" cy="537523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슬라이드 번호 개체 틀 17">
            <a:extLst>
              <a:ext uri="{FF2B5EF4-FFF2-40B4-BE49-F238E27FC236}">
                <a16:creationId xmlns:a16="http://schemas.microsoft.com/office/drawing/2014/main" id="{9A3064C4-FAFF-429F-A714-510996082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25</a:t>
            </a:fld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B66EFCD6-F7C1-4C6D-A513-B1FCF101261B}"/>
              </a:ext>
            </a:extLst>
          </p:cNvPr>
          <p:cNvGrpSpPr/>
          <p:nvPr/>
        </p:nvGrpSpPr>
        <p:grpSpPr>
          <a:xfrm>
            <a:off x="6521193" y="4236920"/>
            <a:ext cx="3518159" cy="1693436"/>
            <a:chOff x="895350" y="1700241"/>
            <a:chExt cx="3986106" cy="1918678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1301B4FC-14E8-4EEA-85BC-864A03B717B0}"/>
                </a:ext>
              </a:extLst>
            </p:cNvPr>
            <p:cNvGrpSpPr/>
            <p:nvPr/>
          </p:nvGrpSpPr>
          <p:grpSpPr>
            <a:xfrm>
              <a:off x="895350" y="1700241"/>
              <a:ext cx="3986106" cy="1575193"/>
              <a:chOff x="895350" y="1700241"/>
              <a:chExt cx="3986106" cy="1575193"/>
            </a:xfrm>
          </p:grpSpPr>
          <p:pic>
            <p:nvPicPr>
              <p:cNvPr id="24" name="그림 23">
                <a:extLst>
                  <a:ext uri="{FF2B5EF4-FFF2-40B4-BE49-F238E27FC236}">
                    <a16:creationId xmlns:a16="http://schemas.microsoft.com/office/drawing/2014/main" id="{FB75E5AB-FD36-400A-A47C-350530D35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686" b="15564"/>
              <a:stretch/>
            </p:blipFill>
            <p:spPr>
              <a:xfrm>
                <a:off x="895350" y="1700241"/>
                <a:ext cx="3676650" cy="1575193"/>
              </a:xfrm>
              <a:prstGeom prst="rect">
                <a:avLst/>
              </a:prstGeom>
            </p:spPr>
          </p:pic>
          <p:cxnSp>
            <p:nvCxnSpPr>
              <p:cNvPr id="25" name="직선 화살표 연결선 24">
                <a:extLst>
                  <a:ext uri="{FF2B5EF4-FFF2-40B4-BE49-F238E27FC236}">
                    <a16:creationId xmlns:a16="http://schemas.microsoft.com/office/drawing/2014/main" id="{DB2431FB-2DD6-4923-920C-1EF9ABDC93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79388" y="2484788"/>
                <a:ext cx="774336" cy="57023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BC5032-4918-4F76-BF0E-55F5BA641C1F}"/>
                  </a:ext>
                </a:extLst>
              </p:cNvPr>
              <p:cNvSpPr txBox="1"/>
              <p:nvPr/>
            </p:nvSpPr>
            <p:spPr>
              <a:xfrm>
                <a:off x="3044268" y="2784388"/>
                <a:ext cx="1837188" cy="418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/>
                  <a:t>Lie Transform</a:t>
                </a:r>
                <a:endParaRPr lang="ko-KR" alt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E6E615-AB0A-4AA4-A2E4-87223340A67E}"/>
                </a:ext>
              </a:extLst>
            </p:cNvPr>
            <p:cNvSpPr txBox="1"/>
            <p:nvPr/>
          </p:nvSpPr>
          <p:spPr>
            <a:xfrm>
              <a:off x="1603200" y="3322513"/>
              <a:ext cx="1952376" cy="2964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b="1" dirty="0">
                  <a:latin typeface="times" panose="02020603050405020304" pitchFamily="18" charset="0"/>
                  <a:cs typeface="times" panose="02020603050405020304" pitchFamily="18" charset="0"/>
                </a:rPr>
                <a:t>Mello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3717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8E31A7-8AB4-4B05-BA2C-2D415378C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APPENDIX</a:t>
            </a:r>
            <a:r>
              <a:rPr lang="ko-KR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로 날리자</a:t>
            </a:r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01DDF31F-9827-4E13-AB4E-BE304C8C8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-319" r="23018" b="184"/>
          <a:stretch/>
        </p:blipFill>
        <p:spPr>
          <a:xfrm>
            <a:off x="7524188" y="3331694"/>
            <a:ext cx="2637784" cy="3204047"/>
          </a:xfrm>
        </p:spPr>
      </p:pic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A10EF80-1F80-4E5C-9423-4EDD6497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t>26</a:t>
            </a:fld>
            <a:endParaRPr lang="ko-KR" altLang="en-US"/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36A00018-C190-444A-BCDD-274A26577638}"/>
              </a:ext>
            </a:extLst>
          </p:cNvPr>
          <p:cNvCxnSpPr/>
          <p:nvPr/>
        </p:nvCxnSpPr>
        <p:spPr>
          <a:xfrm flipH="1" flipV="1">
            <a:off x="3359946" y="1814514"/>
            <a:ext cx="264319" cy="5000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3D0ADCD5-FDBD-4B8B-8713-0F7B431CA9AD}"/>
              </a:ext>
            </a:extLst>
          </p:cNvPr>
          <p:cNvCxnSpPr>
            <a:cxnSpLocks/>
          </p:cNvCxnSpPr>
          <p:nvPr/>
        </p:nvCxnSpPr>
        <p:spPr>
          <a:xfrm flipH="1">
            <a:off x="3359946" y="3114675"/>
            <a:ext cx="264319" cy="3201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8A9B9D44-7FCE-4321-81F8-E3D6984A4116}"/>
              </a:ext>
            </a:extLst>
          </p:cNvPr>
          <p:cNvCxnSpPr>
            <a:cxnSpLocks/>
          </p:cNvCxnSpPr>
          <p:nvPr/>
        </p:nvCxnSpPr>
        <p:spPr>
          <a:xfrm flipH="1">
            <a:off x="4702971" y="2492637"/>
            <a:ext cx="10001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>
            <a:extLst>
              <a:ext uri="{FF2B5EF4-FFF2-40B4-BE49-F238E27FC236}">
                <a16:creationId xmlns:a16="http://schemas.microsoft.com/office/drawing/2014/main" id="{688A3A44-3037-479A-B410-EC691873C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051" y="1023457"/>
            <a:ext cx="2510920" cy="226519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E2A6AE0-E365-4BB3-A571-F6B8F81EA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268" y="1023459"/>
            <a:ext cx="2510920" cy="226518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AAF9F98-A660-422B-93EB-7F34F9381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531" y="1023459"/>
            <a:ext cx="2510920" cy="2265189"/>
          </a:xfrm>
          <a:prstGeom prst="rect">
            <a:avLst/>
          </a:prstGeom>
        </p:spPr>
      </p:pic>
      <p:sp>
        <p:nvSpPr>
          <p:cNvPr id="22" name="내용 개체 틀 2">
            <a:extLst>
              <a:ext uri="{FF2B5EF4-FFF2-40B4-BE49-F238E27FC236}">
                <a16:creationId xmlns:a16="http://schemas.microsoft.com/office/drawing/2014/main" id="{50FD18C7-175A-453E-9608-F0B1B658099E}"/>
              </a:ext>
            </a:extLst>
          </p:cNvPr>
          <p:cNvSpPr txBox="1">
            <a:spLocks/>
          </p:cNvSpPr>
          <p:nvPr/>
        </p:nvSpPr>
        <p:spPr>
          <a:xfrm>
            <a:off x="1762899" y="4235913"/>
            <a:ext cx="8276453" cy="1481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/>
              <a:t>Second Order Better Matching</a:t>
            </a:r>
          </a:p>
          <a:p>
            <a:r>
              <a:rPr lang="ko-KR" altLang="en-US" sz="1800" dirty="0"/>
              <a:t>정량화 정의도 써야 함 </a:t>
            </a:r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1727698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F0B7B8-745A-421C-B911-9EF6651B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 Transform (Result)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92AFE427-95EC-4A68-A2EB-101AB451A7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62899" y="3842161"/>
                <a:ext cx="8276453" cy="2438183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70000"/>
                  </a:lnSpc>
                </a:pPr>
                <a:r>
                  <a:rPr lang="en-US" altLang="ko-KR" sz="900" dirty="0"/>
                  <a:t>Variable transform</a:t>
                </a:r>
                <a:br>
                  <a:rPr lang="en-US" altLang="ko-KR" sz="9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sz="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sz="9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ko-KR" sz="9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altLang="ko-KR" sz="900" i="1">
                        <a:latin typeface="Cambria Math" panose="02040503050406030204" pitchFamily="18" charset="0"/>
                        <a:ea typeface="함초롬바탕" panose="02030604000101010101" pitchFamily="18" charset="-127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ko-KR" altLang="ko-KR" sz="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sz="9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ko-KR" sz="9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altLang="ko-KR" sz="900" i="1">
                        <a:latin typeface="Cambria Math" panose="02040503050406030204" pitchFamily="18" charset="0"/>
                        <a:ea typeface="함초롬바탕" panose="02030604000101010101" pitchFamily="18" charset="-127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ko-KR" altLang="ko-KR" sz="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ko-KR" sz="9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ko-KR" sz="9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ko-KR" altLang="ko-KR" sz="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ko-KR" sz="9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ko-KR" sz="9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f>
                          <m:f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9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9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bSup>
                    <m:d>
                      <m:dPr>
                        <m:ctrlPr>
                          <a:rPr lang="ko-KR" altLang="ko-KR" sz="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9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3,0</m:t>
                            </m:r>
                          </m:sub>
                        </m:sSub>
                        <m:func>
                          <m:func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900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3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func>
                        <m:r>
                          <a:rPr lang="en-US" altLang="ko-KR" sz="9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9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1,0</m:t>
                            </m:r>
                          </m:sub>
                        </m:sSub>
                        <m:func>
                          <m:func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900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func>
                      </m:e>
                    </m:d>
                    <m:r>
                      <a:rPr lang="en-US" altLang="ko-KR" sz="900" i="1">
                        <a:latin typeface="Cambria Math" panose="02040503050406030204" pitchFamily="18" charset="0"/>
                        <a:ea typeface="함초롬바탕" panose="02030604000101010101" pitchFamily="18" charset="-127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ko-KR" altLang="ko-KR" sz="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ko-KR" sz="9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9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sSub>
                      <m:sSubPr>
                        <m:ctrlPr>
                          <a:rPr lang="ko-KR" altLang="ko-KR" sz="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sz="9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ko-KR" sz="9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ko-KR" altLang="ko-KR" sz="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ko-KR" sz="9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rPr>
                          <m:t>9</m:t>
                        </m:r>
                        <m:sSubSup>
                          <m:sSubSup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9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3,0</m:t>
                            </m:r>
                          </m:sub>
                          <m:sup>
                            <m:r>
                              <a:rPr lang="en-US" altLang="ko-KR" sz="9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func>
                          <m:func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900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6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func>
                        <m:r>
                          <a:rPr lang="en-US" altLang="ko-KR" sz="9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12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3,0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1,0</m:t>
                                </m:r>
                              </m:sub>
                            </m:sSub>
                            <m:r>
                              <a:rPr lang="en-US" altLang="ko-KR" sz="9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−16</m:t>
                            </m:r>
                            <m:d>
                              <m:d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ko-KR" altLang="ko-KR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900" i="1">
                                        <a:latin typeface="Cambria Math" panose="02040503050406030204" pitchFamily="18" charset="0"/>
                                        <a:ea typeface="함초롬바탕" panose="02030604000101010101" pitchFamily="18" charset="-127"/>
                                        <a:cs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ko-KR" sz="900" i="1">
                                        <a:latin typeface="Cambria Math" panose="02040503050406030204" pitchFamily="18" charset="0"/>
                                        <a:ea typeface="함초롬바탕" panose="02030604000101010101" pitchFamily="18" charset="-127"/>
                                        <a:cs typeface="Times New Roman" panose="02020603050405020304" pitchFamily="18" charset="0"/>
                                      </a:rPr>
                                      <m:t>2,3</m:t>
                                    </m:r>
                                  </m:sub>
                                </m:s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ko-KR" altLang="ko-KR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900" i="1">
                                        <a:latin typeface="Cambria Math" panose="02040503050406030204" pitchFamily="18" charset="0"/>
                                        <a:ea typeface="함초롬바탕" panose="02030604000101010101" pitchFamily="18" charset="-127"/>
                                        <a:cs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ko-KR" sz="900" i="1">
                                        <a:latin typeface="Cambria Math" panose="02040503050406030204" pitchFamily="18" charset="0"/>
                                        <a:ea typeface="함초롬바탕" panose="02030604000101010101" pitchFamily="18" charset="-127"/>
                                        <a:cs typeface="Times New Roman" panose="02020603050405020304" pitchFamily="18" charset="0"/>
                                      </a:rPr>
                                      <m:t>2,6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func>
                          <m:func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900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4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func>
                        <m:r>
                          <a:rPr lang="en-US" altLang="ko-KR" sz="9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Times New Roman" panose="020206030504050203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3</m:t>
                            </m:r>
                            <m:sSubSup>
                              <m:sSubSup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1,0</m:t>
                                </m:r>
                              </m:sub>
                              <m:sup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ko-KR" sz="9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−16</m:t>
                            </m:r>
                            <m:d>
                              <m:d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ko-KR" altLang="ko-KR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900" i="1">
                                        <a:latin typeface="Cambria Math" panose="02040503050406030204" pitchFamily="18" charset="0"/>
                                        <a:ea typeface="함초롬바탕" panose="02030604000101010101" pitchFamily="18" charset="-127"/>
                                        <a:cs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ko-KR" sz="900" i="1">
                                        <a:latin typeface="Cambria Math" panose="02040503050406030204" pitchFamily="18" charset="0"/>
                                        <a:ea typeface="함초롬바탕" panose="02030604000101010101" pitchFamily="18" charset="-127"/>
                                        <a:cs typeface="Times New Roman" panose="02020603050405020304" pitchFamily="18" charset="0"/>
                                      </a:rPr>
                                      <m:t>2,2</m:t>
                                    </m:r>
                                  </m:sub>
                                </m:s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ko-KR" altLang="ko-KR" sz="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900" i="1">
                                        <a:latin typeface="Cambria Math" panose="02040503050406030204" pitchFamily="18" charset="0"/>
                                        <a:ea typeface="함초롬바탕" panose="02030604000101010101" pitchFamily="18" charset="-127"/>
                                        <a:cs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ko-KR" sz="900" i="1">
                                        <a:latin typeface="Cambria Math" panose="02040503050406030204" pitchFamily="18" charset="0"/>
                                        <a:ea typeface="함초롬바탕" panose="02030604000101010101" pitchFamily="18" charset="-127"/>
                                        <a:cs typeface="Times New Roman" panose="02020603050405020304" pitchFamily="18" charset="0"/>
                                      </a:rPr>
                                      <m:t>2,4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ko-KR" sz="9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−6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3,0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1,0</m:t>
                                </m:r>
                              </m:sub>
                            </m:sSub>
                          </m:e>
                        </m:d>
                        <m:func>
                          <m:func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900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func>
                      </m:e>
                    </m:d>
                  </m:oMath>
                </a14:m>
                <a:br>
                  <a:rPr lang="en-US" altLang="ko-KR" sz="900" dirty="0">
                    <a:ea typeface="함초롬바탕" panose="02030604000101010101" pitchFamily="18" charset="-127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sz="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ko-KR" sz="9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ko-KR" altLang="ko-KR" sz="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ko-KR" sz="9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ko-KR" altLang="ko-KR" sz="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f>
                          <m:f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bSup>
                    <m:d>
                      <m:dPr>
                        <m:ctrlPr>
                          <a:rPr lang="ko-KR" altLang="ko-KR" sz="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3</m:t>
                        </m:r>
                        <m:sSub>
                          <m:sSub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3,0</m:t>
                            </m:r>
                          </m:sub>
                        </m:sSub>
                        <m:func>
                          <m:func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9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func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1,0</m:t>
                            </m:r>
                          </m:sub>
                        </m:sSub>
                        <m:func>
                          <m:func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9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func>
                      </m:e>
                    </m:d>
                    <m:r>
                      <a:rPr lang="en-US" altLang="ko-KR" sz="9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ko-KR" altLang="ko-KR" sz="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ko-KR" altLang="ko-KR" sz="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2,7</m:t>
                            </m:r>
                          </m:sub>
                        </m:sSub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2,8</m:t>
                                </m:r>
                              </m:sub>
                            </m:sSub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+2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2,2</m:t>
                                </m:r>
                              </m:sub>
                            </m:sSub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+2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2,4</m:t>
                                </m:r>
                              </m:sub>
                            </m:sSub>
                          </m:e>
                        </m:d>
                        <m:func>
                          <m:func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9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func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2,3</m:t>
                                </m:r>
                              </m:sub>
                            </m:sSub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+4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2,6</m:t>
                                </m:r>
                              </m:sub>
                            </m:sSub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2,8</m:t>
                                </m:r>
                              </m:sub>
                            </m:sSub>
                          </m:e>
                        </m:d>
                        <m:func>
                          <m:func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9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func>
                      </m:e>
                    </m:d>
                  </m:oMath>
                </a14:m>
                <a:br>
                  <a:rPr lang="en-US" altLang="ko-KR" sz="9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sz="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ko-KR" sz="9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ko-KR" altLang="ko-KR" sz="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ko-KR" sz="9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ko-KR" altLang="ko-KR" sz="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ko-KR" altLang="ko-KR" sz="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f>
                          <m:f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bSup>
                    <m:d>
                      <m:dPr>
                        <m:ctrlPr>
                          <a:rPr lang="ko-KR" altLang="ko-KR" sz="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3,0</m:t>
                            </m:r>
                          </m:sub>
                        </m:sSub>
                        <m:func>
                          <m:func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9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func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1,0</m:t>
                            </m:r>
                          </m:sub>
                        </m:sSub>
                        <m:func>
                          <m:func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9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func>
                      </m:e>
                    </m:d>
                    <m:r>
                      <a:rPr lang="en-US" altLang="ko-KR" sz="9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ko-KR" altLang="ko-KR" sz="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sSub>
                      <m:sSubPr>
                        <m:ctrlPr>
                          <a:rPr lang="ko-KR" altLang="ko-KR" sz="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ko-KR" altLang="ko-KR" sz="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16</m:t>
                            </m:r>
                            <m:d>
                              <m:d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ko-KR" altLang="ko-KR" sz="9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9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ko-KR" sz="900" i="1">
                                        <a:latin typeface="Cambria Math" panose="02040503050406030204" pitchFamily="18" charset="0"/>
                                      </a:rPr>
                                      <m:t>2,2</m:t>
                                    </m:r>
                                  </m:sub>
                                </m:s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ko-KR" altLang="ko-KR" sz="9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9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ko-KR" sz="900" i="1">
                                        <a:latin typeface="Cambria Math" panose="02040503050406030204" pitchFamily="18" charset="0"/>
                                      </a:rPr>
                                      <m:t>2,4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−6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3,0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1,0</m:t>
                                </m:r>
                              </m:sub>
                            </m:sSub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+3</m:t>
                            </m:r>
                            <m:sSubSup>
                              <m:sSubSup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1,0</m:t>
                                </m:r>
                              </m:sub>
                              <m:sup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func>
                          <m:func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9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func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16</m:t>
                            </m:r>
                            <m:d>
                              <m:d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ko-KR" altLang="ko-KR" sz="9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9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ko-KR" sz="900" i="1">
                                        <a:latin typeface="Cambria Math" panose="02040503050406030204" pitchFamily="18" charset="0"/>
                                      </a:rPr>
                                      <m:t>2,3</m:t>
                                    </m:r>
                                  </m:sub>
                                </m:s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ko-KR" altLang="ko-KR" sz="9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9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ko-KR" sz="900" i="1">
                                        <a:latin typeface="Cambria Math" panose="02040503050406030204" pitchFamily="18" charset="0"/>
                                      </a:rPr>
                                      <m:t>2,6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+12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3,0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1,0</m:t>
                                </m:r>
                              </m:sub>
                            </m:sSub>
                          </m:e>
                        </m:d>
                        <m:func>
                          <m:func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9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func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+9</m:t>
                        </m:r>
                        <m:sSubSup>
                          <m:sSubSup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3,0</m:t>
                            </m:r>
                          </m:sub>
                          <m:sup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func>
                          <m:func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9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func>
                      </m:e>
                    </m:d>
                  </m:oMath>
                </a14:m>
                <a:br>
                  <a:rPr lang="en-US" altLang="ko-KR" sz="9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sz="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ko-KR" sz="9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ko-KR" altLang="ko-KR" sz="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ko-KR" sz="900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ko-KR" altLang="ko-KR" sz="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f>
                          <m:f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bSup>
                    <m:d>
                      <m:dPr>
                        <m:ctrlPr>
                          <a:rPr lang="ko-KR" altLang="ko-KR" sz="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3</m:t>
                        </m:r>
                        <m:sSub>
                          <m:sSub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3,0</m:t>
                            </m:r>
                          </m:sub>
                        </m:sSub>
                        <m:func>
                          <m:func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9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func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1,0</m:t>
                            </m:r>
                          </m:sub>
                        </m:sSub>
                        <m:func>
                          <m:func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9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func>
                      </m:e>
                    </m:d>
                    <m:r>
                      <a:rPr lang="en-US" altLang="ko-KR" sz="9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ko-KR" altLang="ko-KR" sz="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ko-KR" altLang="ko-KR" sz="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2,6</m:t>
                            </m:r>
                          </m:sub>
                        </m:sSub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2,7</m:t>
                                </m:r>
                              </m:sub>
                            </m:sSub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d>
                              <m:d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ko-KR" altLang="ko-KR" sz="9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9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ko-KR" sz="900" i="1">
                                        <a:latin typeface="Cambria Math" panose="02040503050406030204" pitchFamily="18" charset="0"/>
                                      </a:rPr>
                                      <m:t>2,2</m:t>
                                    </m:r>
                                  </m:sub>
                                </m:s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ko-KR" altLang="ko-KR" sz="9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9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ko-KR" sz="900" i="1">
                                        <a:latin typeface="Cambria Math" panose="02040503050406030204" pitchFamily="18" charset="0"/>
                                      </a:rPr>
                                      <m:t>2,4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func>
                          <m:func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9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func>
                        <m:r>
                          <a:rPr lang="en-US" altLang="ko-KR" sz="9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2,8</m:t>
                                </m:r>
                              </m:sub>
                            </m:sSub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−4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2,5</m:t>
                                </m:r>
                              </m:sub>
                            </m:sSub>
                          </m:e>
                        </m:d>
                        <m:func>
                          <m:funcPr>
                            <m:ctrlPr>
                              <a:rPr lang="ko-KR" altLang="ko-KR" sz="9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sz="9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altLang="ko-KR" sz="9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sSub>
                              <m:sSubPr>
                                <m:ctrlPr>
                                  <a:rPr lang="ko-KR" altLang="ko-K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ko-KR" sz="9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func>
                      </m:e>
                    </m:d>
                  </m:oMath>
                </a14:m>
                <a:br>
                  <a:rPr lang="en-US" altLang="ko-KR" sz="900" dirty="0"/>
                </a:br>
                <a:r>
                  <a:rPr lang="en-US" altLang="ko-KR" sz="900" dirty="0"/>
                  <a:t>coefficients are in Thesis</a:t>
                </a:r>
                <a:br>
                  <a:rPr lang="en-US" altLang="ko-KR" sz="900" dirty="0"/>
                </a:br>
                <a:endParaRPr lang="ko-KR" altLang="en-US" sz="900" dirty="0"/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92AFE427-95EC-4A68-A2EB-101AB451A7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62899" y="3842161"/>
                <a:ext cx="8276453" cy="243818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928D6B3-5CBC-4A96-BD58-E4DCDA16D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pPr/>
              <a:t>27</a:t>
            </a:fld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A7DA935-9619-40F6-92C1-1B7A29835A80}"/>
              </a:ext>
            </a:extLst>
          </p:cNvPr>
          <p:cNvGrpSpPr/>
          <p:nvPr/>
        </p:nvGrpSpPr>
        <p:grpSpPr>
          <a:xfrm>
            <a:off x="5842057" y="1430782"/>
            <a:ext cx="3986107" cy="1883882"/>
            <a:chOff x="895350" y="1700241"/>
            <a:chExt cx="3986106" cy="1883882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C0C9E50E-2DD9-4C5F-92AB-FB9BF297F0E6}"/>
                </a:ext>
              </a:extLst>
            </p:cNvPr>
            <p:cNvGrpSpPr/>
            <p:nvPr/>
          </p:nvGrpSpPr>
          <p:grpSpPr>
            <a:xfrm>
              <a:off x="895350" y="1700241"/>
              <a:ext cx="3986106" cy="1575193"/>
              <a:chOff x="895350" y="1700241"/>
              <a:chExt cx="3986106" cy="1575193"/>
            </a:xfrm>
          </p:grpSpPr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id="{86C36AD2-CA75-4423-964A-12383C2BCD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686" b="15564"/>
              <a:stretch/>
            </p:blipFill>
            <p:spPr>
              <a:xfrm>
                <a:off x="895350" y="1700241"/>
                <a:ext cx="3676650" cy="1575193"/>
              </a:xfrm>
              <a:prstGeom prst="rect">
                <a:avLst/>
              </a:prstGeom>
            </p:spPr>
          </p:pic>
          <p:cxnSp>
            <p:nvCxnSpPr>
              <p:cNvPr id="7" name="직선 화살표 연결선 6">
                <a:extLst>
                  <a:ext uri="{FF2B5EF4-FFF2-40B4-BE49-F238E27FC236}">
                    <a16:creationId xmlns:a16="http://schemas.microsoft.com/office/drawing/2014/main" id="{B7D29984-A288-4008-9327-18955AF2E1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79388" y="2484788"/>
                <a:ext cx="774336" cy="57023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9FCB91-8FE3-45BE-A006-AB35DEF0396D}"/>
                  </a:ext>
                </a:extLst>
              </p:cNvPr>
              <p:cNvSpPr txBox="1"/>
              <p:nvPr/>
            </p:nvSpPr>
            <p:spPr>
              <a:xfrm>
                <a:off x="3044268" y="2784387"/>
                <a:ext cx="18371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/>
                  <a:t>Lie Transform</a:t>
                </a:r>
                <a:endParaRPr lang="ko-KR" altLang="en-US" dirty="0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E4C0C8-9EC2-4E95-B328-64BD484EE63A}"/>
                </a:ext>
              </a:extLst>
            </p:cNvPr>
            <p:cNvSpPr txBox="1"/>
            <p:nvPr/>
          </p:nvSpPr>
          <p:spPr>
            <a:xfrm>
              <a:off x="1603201" y="3322513"/>
              <a:ext cx="195237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b="1" dirty="0">
                  <a:latin typeface="times" panose="02020603050405020304" pitchFamily="18" charset="0"/>
                  <a:cs typeface="times" panose="02020603050405020304" pitchFamily="18" charset="0"/>
                </a:rPr>
                <a:t>Mello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481408-1233-4B5B-82F7-FD7AFD676798}"/>
                  </a:ext>
                </a:extLst>
              </p:cNvPr>
              <p:cNvSpPr txBox="1"/>
              <p:nvPr/>
            </p:nvSpPr>
            <p:spPr>
              <a:xfrm>
                <a:off x="1762898" y="3281292"/>
                <a:ext cx="4580388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𝑛𝑒𝑤</m:t>
                          </m:r>
                        </m:sup>
                      </m:sSup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altLang="ko-KR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3,0,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b>
                                <m:sSub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sub>
                          </m:sSub>
                        </m:sub>
                      </m:sSub>
                      <m:sSup>
                        <m:sSup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f>
                            <m:f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func>
                      <m:r>
                        <a:rPr lang="en-US" altLang="ko-KR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p>
                        <m:sSup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481408-1233-4B5B-82F7-FD7AFD676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898" y="3281292"/>
                <a:ext cx="4580388" cy="610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4193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DE17A3C-67CA-45FA-B341-CF3F50614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Dynamics in Islands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AB95C01-BA95-43A6-9A03-E5D2063CFB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62899" y="1610687"/>
                <a:ext cx="8276453" cy="4925053"/>
              </a:xfrm>
            </p:spPr>
            <p:txBody>
              <a:bodyPr>
                <a:no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altLang="ko-KR" sz="1200" kern="10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200" kern="10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ko-KR" sz="1200" i="1" kern="10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&lt;0, </m:t>
                    </m:r>
                    <m:r>
                      <a:rPr lang="en-US" altLang="ko-KR" sz="1200" i="1" kern="10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aln/>
                      </m:rPr>
                      <a:rPr lang="en-US" altLang="ko-KR" sz="1200" i="1" kern="10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ko-KR" altLang="ko-KR" sz="12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ko-KR" sz="1200" i="1" kern="10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ko-KR" sz="1200" i="1" kern="10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 sz="1200" i="1" kern="10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ko-KR" altLang="ko-KR" sz="12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ko-KR" altLang="ko-KR" sz="12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200" i="1" kern="10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altLang="ko-KR" sz="1200" i="1" kern="10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ko-KR" altLang="ko-KR" sz="12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ko-KR" altLang="ko-KR" sz="1200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200" i="1" kern="100">
                                    <a:latin typeface="Cambria Math" panose="02040503050406030204" pitchFamily="18" charset="0"/>
                                    <a:ea typeface="맑은 고딕" panose="020B0503020000020004" pitchFamily="50" charset="-127"/>
                                    <a:cs typeface="Times New Roman" panose="020206030504050203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altLang="ko-KR" sz="1200" i="1" kern="100">
                                    <a:latin typeface="Cambria Math" panose="02040503050406030204" pitchFamily="18" charset="0"/>
                                    <a:ea typeface="맑은 고딕" panose="020B0503020000020004" pitchFamily="50" charset="-127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altLang="ko-KR" sz="1200" i="1" kern="10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altLang="ko-KR" sz="1200" i="1" kern="10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𝜂</m:t>
                        </m:r>
                      </m:den>
                    </m:f>
                    <m:d>
                      <m:dPr>
                        <m:ctrlPr>
                          <a:rPr lang="ko-KR" altLang="ko-KR" sz="12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ko-KR" sz="1200" i="1" kern="10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1−</m:t>
                        </m:r>
                        <m:r>
                          <a:rPr lang="en-US" altLang="ko-KR" sz="1200" i="1" kern="10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𝑐𝑛</m:t>
                        </m:r>
                        <m:d>
                          <m:dPr>
                            <m:ctrlPr>
                              <a:rPr lang="ko-KR" altLang="ko-KR" sz="12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200" i="1" kern="10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  <m:rad>
                              <m:radPr>
                                <m:degHide m:val="on"/>
                                <m:ctrlPr>
                                  <a:rPr lang="ko-KR" altLang="ko-KR" sz="1200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ko-KR" sz="1200" i="1" kern="100">
                                    <a:latin typeface="Cambria Math" panose="02040503050406030204" pitchFamily="18" charset="0"/>
                                    <a:ea typeface="맑은 고딕" panose="020B0503020000020004" pitchFamily="50" charset="-127"/>
                                    <a:cs typeface="Times New Roman" panose="02020603050405020304" pitchFamily="18" charset="0"/>
                                  </a:rPr>
                                  <m:t>𝜂</m:t>
                                </m:r>
                              </m:e>
                            </m:rad>
                            <m:r>
                              <a:rPr lang="en-US" altLang="ko-KR" sz="1200" i="1" kern="10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𝜃</m:t>
                            </m:r>
                            <m:r>
                              <a:rPr lang="en-US" altLang="ko-KR" sz="1200" kern="10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;</m:t>
                            </m:r>
                            <m:rad>
                              <m:radPr>
                                <m:degHide m:val="on"/>
                                <m:ctrlPr>
                                  <a:rPr lang="ko-KR" altLang="ko-KR" sz="1200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ko-KR" altLang="ko-KR" sz="1200" i="1" kern="1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ko-KR" sz="1200" i="1" kern="100">
                                        <a:latin typeface="Cambria Math" panose="02040503050406030204" pitchFamily="18" charset="0"/>
                                        <a:ea typeface="맑은 고딕" panose="020B0503020000020004" pitchFamily="50" charset="-127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ko-KR" sz="1200" i="1" kern="100">
                                        <a:latin typeface="Cambria Math" panose="02040503050406030204" pitchFamily="18" charset="0"/>
                                        <a:ea typeface="맑은 고딕" panose="020B0503020000020004" pitchFamily="50" charset="-127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altLang="ko-KR" sz="1200" i="1" kern="100">
                                    <a:latin typeface="Cambria Math" panose="02040503050406030204" pitchFamily="18" charset="0"/>
                                    <a:ea typeface="맑은 고딕" panose="020B0503020000020004" pitchFamily="50" charset="-127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ko-KR" altLang="ko-KR" sz="1200" i="1" kern="1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ko-KR" sz="1200" i="1" kern="100">
                                        <a:latin typeface="Cambria Math" panose="02040503050406030204" pitchFamily="18" charset="0"/>
                                        <a:ea typeface="맑은 고딕" panose="020B0503020000020004" pitchFamily="50" charset="-127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  <m:sSub>
                                      <m:sSubPr>
                                        <m:ctrlPr>
                                          <a:rPr lang="ko-KR" altLang="ko-KR" sz="1200" i="1" kern="1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200" i="1" kern="100">
                                            <a:latin typeface="Cambria Math" panose="02040503050406030204" pitchFamily="18" charset="0"/>
                                            <a:ea typeface="맑은 고딕" panose="020B0503020000020004" pitchFamily="50" charset="-127"/>
                                            <a:cs typeface="Times New Roman" panose="020206030504050203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altLang="ko-KR" sz="1200" i="1" kern="100">
                                            <a:latin typeface="Cambria Math" panose="02040503050406030204" pitchFamily="18" charset="0"/>
                                            <a:ea typeface="맑은 고딕" panose="020B0503020000020004" pitchFamily="50" charset="-127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ko-KR" sz="1200" i="1" kern="100">
                                        <a:latin typeface="Cambria Math" panose="02040503050406030204" pitchFamily="18" charset="0"/>
                                        <a:ea typeface="맑은 고딕" panose="020B0503020000020004" pitchFamily="50" charset="-127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ko-KR" sz="1200" i="1" kern="100">
                                        <a:latin typeface="Cambria Math" panose="02040503050406030204" pitchFamily="18" charset="0"/>
                                        <a:ea typeface="맑은 고딕" panose="020B0503020000020004" pitchFamily="50" charset="-127"/>
                                        <a:cs typeface="Times New Roman" panose="02020603050405020304" pitchFamily="18" charset="0"/>
                                      </a:rPr>
                                      <m:t>𝜂</m:t>
                                    </m:r>
                                  </m:den>
                                </m:f>
                              </m:e>
                            </m:rad>
                          </m:e>
                        </m:d>
                      </m:e>
                    </m:d>
                    <m:eqArr>
                      <m:eqArrPr>
                        <m:ctrlPr>
                          <a:rPr lang="ko-KR" altLang="ko-KR" sz="12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eqArrPr>
                      <m:e>
                        <m:r>
                          <m:rPr>
                            <m:aln/>
                          </m:rPr>
                          <a:rPr lang="en-US" altLang="ko-KR" sz="1200" i="1" kern="100">
                            <a:latin typeface="Cambria Math" panose="02040503050406030204" pitchFamily="18" charset="0"/>
                            <a:ea typeface="맑은 고딕" panose="020B0503020000020004" pitchFamily="50" charset="-127"/>
                            <a:cs typeface="Times New Roman" panose="020206030504050203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ko-KR" altLang="ko-KR" sz="12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ko-KR" altLang="ko-KR" sz="1200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1200" i="1" kern="100">
                                    <a:latin typeface="Cambria Math" panose="02040503050406030204" pitchFamily="18" charset="0"/>
                                    <a:ea typeface="맑은 고딕" panose="020B0503020000020004" pitchFamily="50" charset="-127"/>
                                    <a:cs typeface="Times New Roman" panose="02020603050405020304" pitchFamily="18" charset="0"/>
                                  </a:rPr>
                                  <m:t>2−</m:t>
                                </m:r>
                                <m:f>
                                  <m:fPr>
                                    <m:ctrlPr>
                                      <a:rPr lang="ko-KR" altLang="ko-KR" sz="1200" i="1" kern="1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ko-KR" altLang="ko-KR" sz="1200" i="1" kern="1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ko-KR" altLang="ko-KR" sz="1200" i="1" kern="10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ko-KR" sz="1200" i="1" kern="100">
                                                <a:latin typeface="Cambria Math" panose="02040503050406030204" pitchFamily="18" charset="0"/>
                                                <a:ea typeface="맑은 고딕" panose="020B0503020000020004" pitchFamily="50" charset="-127"/>
                                                <a:cs typeface="Times New Roman" panose="020206030504050203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ko-KR" sz="1200" i="1" kern="100">
                                                <a:latin typeface="Cambria Math" panose="02040503050406030204" pitchFamily="18" charset="0"/>
                                                <a:ea typeface="맑은 고딕" panose="020B0503020000020004" pitchFamily="50" charset="-127"/>
                                                <a:cs typeface="Times New Roman" panose="02020603050405020304" pitchFamily="18" charset="0"/>
                                              </a:rPr>
                                              <m:t>′′</m:t>
                                            </m:r>
                                          </m:sup>
                                        </m:sSup>
                                        <m:d>
                                          <m:dPr>
                                            <m:ctrlPr>
                                              <a:rPr lang="ko-KR" altLang="ko-KR" sz="1200" i="1" kern="10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ko-KR" altLang="ko-KR" sz="1200" i="1" kern="10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ko-KR" sz="1200" i="1" kern="100">
                                                    <a:latin typeface="Cambria Math" panose="02040503050406030204" pitchFamily="18" charset="0"/>
                                                    <a:ea typeface="맑은 고딕" panose="020B0503020000020004" pitchFamily="50" charset="-127"/>
                                                    <a:cs typeface="Times New Roman" panose="02020603050405020304" pitchFamily="18" charset="0"/>
                                                  </a:rPr>
                                                  <m:t>𝐽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ko-KR" sz="1200" i="1" kern="100">
                                                    <a:latin typeface="Cambria Math" panose="02040503050406030204" pitchFamily="18" charset="0"/>
                                                    <a:ea typeface="맑은 고딕" panose="020B0503020000020004" pitchFamily="50" charset="-127"/>
                                                    <a:cs typeface="Times New Roman" panose="020206030504050203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r>
                                          <a:rPr lang="en-US" altLang="ko-KR" sz="1200" i="1" kern="100">
                                            <a:latin typeface="Cambria Math" panose="02040503050406030204" pitchFamily="18" charset="0"/>
                                            <a:ea typeface="맑은 고딕" panose="020B0503020000020004" pitchFamily="50" charset="-127"/>
                                            <a:cs typeface="Times New Roman" panose="02020603050405020304" pitchFamily="18" charset="0"/>
                                          </a:rPr>
                                          <m:t>+24</m:t>
                                        </m:r>
                                        <m:d>
                                          <m:dPr>
                                            <m:ctrlPr>
                                              <a:rPr lang="ko-KR" altLang="ko-KR" sz="1200" i="1" kern="10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ko-KR" sz="1200" i="1" kern="100">
                                                <a:latin typeface="Cambria Math" panose="02040503050406030204" pitchFamily="18" charset="0"/>
                                                <a:ea typeface="맑은 고딕" panose="020B0503020000020004" pitchFamily="50" charset="-127"/>
                                                <a:cs typeface="Times New Roman" panose="02020603050405020304" pitchFamily="18" charset="0"/>
                                              </a:rPr>
                                              <m:t>𝜂</m:t>
                                            </m:r>
                                            <m:r>
                                              <a:rPr lang="en-US" altLang="ko-KR" sz="1200" i="1" kern="100">
                                                <a:latin typeface="Cambria Math" panose="02040503050406030204" pitchFamily="18" charset="0"/>
                                                <a:ea typeface="맑은 고딕" panose="020B0503020000020004" pitchFamily="50" charset="-127"/>
                                                <a:cs typeface="Times New Roman" panose="020206030504050203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ko-KR" altLang="ko-KR" sz="1200" i="1" kern="10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ko-KR" sz="1200" i="1" kern="100">
                                                    <a:latin typeface="Cambria Math" panose="02040503050406030204" pitchFamily="18" charset="0"/>
                                                    <a:ea typeface="맑은 고딕" panose="020B0503020000020004" pitchFamily="50" charset="-127"/>
                                                    <a:cs typeface="Times New Roman" panose="02020603050405020304" pitchFamily="18" charset="0"/>
                                                  </a:rPr>
                                                  <m:t>𝑒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ko-KR" sz="1200" i="1" kern="100">
                                                    <a:latin typeface="Cambria Math" panose="02040503050406030204" pitchFamily="18" charset="0"/>
                                                    <a:ea typeface="맑은 고딕" panose="020B0503020000020004" pitchFamily="50" charset="-127"/>
                                                    <a:cs typeface="Times New Roman" panose="020206030504050203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num>
                                  <m:den>
                                    <m:r>
                                      <a:rPr lang="en-US" altLang="ko-KR" sz="1200" i="1" kern="100">
                                        <a:latin typeface="Cambria Math" panose="02040503050406030204" pitchFamily="18" charset="0"/>
                                        <a:ea typeface="맑은 고딕" panose="020B0503020000020004" pitchFamily="50" charset="-127"/>
                                        <a:cs typeface="Times New Roman" panose="02020603050405020304" pitchFamily="18" charset="0"/>
                                      </a:rPr>
                                      <m:t>24</m:t>
                                    </m:r>
                                    <m:r>
                                      <a:rPr lang="en-US" altLang="ko-KR" sz="1200" i="1" kern="100">
                                        <a:latin typeface="Cambria Math" panose="02040503050406030204" pitchFamily="18" charset="0"/>
                                        <a:ea typeface="맑은 고딕" panose="020B0503020000020004" pitchFamily="50" charset="-127"/>
                                        <a:cs typeface="Times New Roman" panose="02020603050405020304" pitchFamily="18" charset="0"/>
                                      </a:rPr>
                                      <m:t>𝜂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ko-KR" altLang="ko-KR" sz="1200" i="1" kern="1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1200" i="1" kern="100">
                                        <a:latin typeface="Cambria Math" panose="02040503050406030204" pitchFamily="18" charset="0"/>
                                        <a:ea typeface="맑은 고딕" panose="020B0503020000020004" pitchFamily="50" charset="-127"/>
                                        <a:cs typeface="Times New Roman" panose="02020603050405020304" pitchFamily="18" charset="0"/>
                                      </a:rPr>
                                      <m:t>1−</m:t>
                                    </m:r>
                                    <m:r>
                                      <a:rPr lang="en-US" altLang="ko-KR" sz="1200" i="1" kern="100">
                                        <a:latin typeface="Cambria Math" panose="02040503050406030204" pitchFamily="18" charset="0"/>
                                        <a:ea typeface="맑은 고딕" panose="020B0503020000020004" pitchFamily="50" charset="-127"/>
                                        <a:cs typeface="Times New Roman" panose="02020603050405020304" pitchFamily="18" charset="0"/>
                                      </a:rPr>
                                      <m:t>𝑐𝑛</m:t>
                                    </m:r>
                                    <m:d>
                                      <m:dPr>
                                        <m:ctrlPr>
                                          <a:rPr lang="ko-KR" altLang="ko-KR" sz="1200" i="1" kern="1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ko-KR" sz="1200" i="1" kern="100">
                                            <a:latin typeface="Cambria Math" panose="02040503050406030204" pitchFamily="18" charset="0"/>
                                            <a:ea typeface="맑은 고딕" panose="020B0503020000020004" pitchFamily="50" charset="-127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ko-KR" altLang="ko-KR" sz="1200" i="1" kern="10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altLang="ko-KR" sz="1200" i="1" kern="100">
                                                <a:latin typeface="Cambria Math" panose="02040503050406030204" pitchFamily="18" charset="0"/>
                                                <a:ea typeface="맑은 고딕" panose="020B0503020000020004" pitchFamily="50" charset="-127"/>
                                                <a:cs typeface="Times New Roman" panose="02020603050405020304" pitchFamily="18" charset="0"/>
                                              </a:rPr>
                                              <m:t>𝜂</m:t>
                                            </m:r>
                                          </m:e>
                                        </m:rad>
                                        <m:r>
                                          <a:rPr lang="en-US" altLang="ko-KR" sz="1200" i="1" kern="100">
                                            <a:latin typeface="Cambria Math" panose="02040503050406030204" pitchFamily="18" charset="0"/>
                                            <a:ea typeface="맑은 고딕" panose="020B0503020000020004" pitchFamily="50" charset="-127"/>
                                            <a:cs typeface="Times New Roman" panose="02020603050405020304" pitchFamily="18" charset="0"/>
                                          </a:rPr>
                                          <m:t>𝜃</m:t>
                                        </m:r>
                                        <m:r>
                                          <a:rPr lang="en-US" altLang="ko-KR" sz="1200" kern="100">
                                            <a:latin typeface="Cambria Math" panose="02040503050406030204" pitchFamily="18" charset="0"/>
                                            <a:ea typeface="맑은 고딕" panose="020B0503020000020004" pitchFamily="50" charset="-127"/>
                                            <a:cs typeface="Times New Roman" panose="02020603050405020304" pitchFamily="18" charset="0"/>
                                          </a:rPr>
                                          <m:t>;</m:t>
                                        </m:r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ko-KR" altLang="ko-KR" sz="1200" i="1" kern="10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f>
                                              <m:fPr>
                                                <m:ctrlPr>
                                                  <a:rPr lang="ko-KR" altLang="ko-KR" sz="1200" i="1" kern="10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ko-KR" sz="1200" i="1" kern="100">
                                                    <a:latin typeface="Cambria Math" panose="02040503050406030204" pitchFamily="18" charset="0"/>
                                                    <a:ea typeface="맑은 고딕" panose="020B0503020000020004" pitchFamily="50" charset="-127"/>
                                                    <a:cs typeface="Times New Roman" panose="020206030504050203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altLang="ko-KR" sz="1200" i="1" kern="100">
                                                    <a:latin typeface="Cambria Math" panose="02040503050406030204" pitchFamily="18" charset="0"/>
                                                    <a:ea typeface="맑은 고딕" panose="020B0503020000020004" pitchFamily="50" charset="-127"/>
                                                    <a:cs typeface="Times New Roman" panose="02020603050405020304" pitchFamily="18" charset="0"/>
                                                  </a:rPr>
                                                  <m:t>2</m:t>
                                                </m:r>
                                              </m:den>
                                            </m:f>
                                            <m:r>
                                              <a:rPr lang="en-US" altLang="ko-KR" sz="1200" i="1" kern="100">
                                                <a:latin typeface="Cambria Math" panose="02040503050406030204" pitchFamily="18" charset="0"/>
                                                <a:ea typeface="맑은 고딕" panose="020B0503020000020004" pitchFamily="50" charset="-127"/>
                                                <a:cs typeface="Times New Roman" panose="02020603050405020304" pitchFamily="18" charset="0"/>
                                              </a:rPr>
                                              <m:t>−</m:t>
                                            </m:r>
                                            <m:f>
                                              <m:fPr>
                                                <m:ctrlPr>
                                                  <a:rPr lang="ko-KR" altLang="ko-KR" sz="1200" i="1" kern="10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altLang="ko-KR" sz="1200" i="1" kern="100">
                                                    <a:latin typeface="Cambria Math" panose="02040503050406030204" pitchFamily="18" charset="0"/>
                                                    <a:ea typeface="맑은 고딕" panose="020B0503020000020004" pitchFamily="50" charset="-127"/>
                                                    <a:cs typeface="Times New Roman" panose="02020603050405020304" pitchFamily="18" charset="0"/>
                                                  </a:rPr>
                                                  <m:t>3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ko-KR" altLang="ko-KR" sz="1200" i="1" kern="10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Times New Roman" panose="020206030504050203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altLang="ko-KR" sz="1200" i="1" kern="100">
                                                        <a:latin typeface="Cambria Math" panose="02040503050406030204" pitchFamily="18" charset="0"/>
                                                        <a:ea typeface="맑은 고딕" panose="020B0503020000020004" pitchFamily="50" charset="-127"/>
                                                        <a:cs typeface="Times New Roman" panose="02020603050405020304" pitchFamily="18" charset="0"/>
                                                      </a:rPr>
                                                      <m:t>𝑒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altLang="ko-KR" sz="1200" i="1" kern="100">
                                                        <a:latin typeface="Cambria Math" panose="02040503050406030204" pitchFamily="18" charset="0"/>
                                                        <a:ea typeface="맑은 고딕" panose="020B0503020000020004" pitchFamily="50" charset="-127"/>
                                                        <a:cs typeface="Times New Roman" panose="020206030504050203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b>
                                                </m:sSub>
                                              </m:num>
                                              <m:den>
                                                <m:r>
                                                  <a:rPr lang="en-US" altLang="ko-KR" sz="1200" i="1" kern="100">
                                                    <a:latin typeface="Cambria Math" panose="02040503050406030204" pitchFamily="18" charset="0"/>
                                                    <a:ea typeface="맑은 고딕" panose="020B0503020000020004" pitchFamily="50" charset="-127"/>
                                                    <a:cs typeface="Times New Roman" panose="02020603050405020304" pitchFamily="18" charset="0"/>
                                                  </a:rPr>
                                                  <m:t>4</m:t>
                                                </m:r>
                                                <m:r>
                                                  <a:rPr lang="en-US" altLang="ko-KR" sz="1200" i="1" kern="100">
                                                    <a:latin typeface="Cambria Math" panose="02040503050406030204" pitchFamily="18" charset="0"/>
                                                    <a:ea typeface="맑은 고딕" panose="020B0503020000020004" pitchFamily="50" charset="-127"/>
                                                    <a:cs typeface="Times New Roman" panose="02020603050405020304" pitchFamily="18" charset="0"/>
                                                  </a:rPr>
                                                  <m:t>𝜂</m:t>
                                                </m:r>
                                              </m:den>
                                            </m:f>
                                          </m:e>
                                        </m:rad>
                                      </m:e>
                                    </m:d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altLang="ko-KR" sz="1200" i="1" kern="100">
                                <a:latin typeface="Cambria Math" panose="02040503050406030204" pitchFamily="18" charset="0"/>
                                <a:ea typeface="맑은 고딕" panose="020B0503020000020004" pitchFamily="50" charset="-127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p>
                      </m:e>
                    </m:eqArr>
                  </m:oMath>
                </a14:m>
                <a:endParaRPr lang="ko-KR" altLang="ko-KR" sz="1200" kern="100" dirty="0">
                  <a:latin typeface="맑은 고딕" panose="020B0503020000020004" pitchFamily="50" charset="-127"/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함초롬바탕" panose="02030604000101010101" pitchFamily="18" charset="-127"/>
                          </a:rPr>
                        </m:ctrlPr>
                      </m:sSubPr>
                      <m:e>
                        <m:r>
                          <a:rPr lang="en-US" altLang="ko-KR" sz="12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함초롬바탕" panose="02030604000101010101" pitchFamily="18" charset="-127"/>
                          </a:rPr>
                          <m:t>𝑔</m:t>
                        </m:r>
                      </m:e>
                      <m:sub>
                        <m:r>
                          <a:rPr lang="en-US" altLang="ko-KR" sz="12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함초롬바탕" panose="02030604000101010101" pitchFamily="18" charset="-127"/>
                          </a:rPr>
                          <m:t>2</m:t>
                        </m:r>
                      </m:sub>
                    </m:sSub>
                    <m:r>
                      <a:rPr lang="en-US" altLang="ko-KR" sz="1200" i="1">
                        <a:latin typeface="Cambria Math" panose="02040503050406030204" pitchFamily="18" charset="0"/>
                        <a:ea typeface="함초롬바탕" panose="02030604000101010101" pitchFamily="18" charset="-127"/>
                        <a:cs typeface="함초롬바탕" panose="02030604000101010101" pitchFamily="18" charset="-127"/>
                      </a:rPr>
                      <m:t>&gt;0</m:t>
                    </m:r>
                  </m:oMath>
                </a14:m>
                <a:r>
                  <a:rPr lang="en-US" altLang="ko-KR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함초롬바탕" panose="02030604000101010101" pitchFamily="18" charset="-127"/>
                          </a:rPr>
                        </m:ctrlPr>
                      </m:sSubPr>
                      <m:e>
                        <m:r>
                          <a:rPr lang="en-US" altLang="ko-KR" sz="12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함초롬바탕" panose="02030604000101010101" pitchFamily="18" charset="-127"/>
                          </a:rPr>
                          <m:t>𝑒</m:t>
                        </m:r>
                      </m:e>
                      <m:sub>
                        <m:r>
                          <a:rPr lang="en-US" altLang="ko-KR" sz="12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함초롬바탕" panose="02030604000101010101" pitchFamily="18" charset="-127"/>
                          </a:rPr>
                          <m:t>2</m:t>
                        </m:r>
                      </m:sub>
                    </m:sSub>
                    <m:r>
                      <a:rPr lang="en-US" altLang="ko-KR" sz="1200" i="1">
                        <a:latin typeface="Cambria Math" panose="02040503050406030204" pitchFamily="18" charset="0"/>
                        <a:ea typeface="함초롬바탕" panose="02030604000101010101" pitchFamily="18" charset="-127"/>
                        <a:cs typeface="함초롬바탕" panose="02030604000101010101" pitchFamily="18" charset="-127"/>
                      </a:rPr>
                      <m:t>=±</m:t>
                    </m:r>
                    <m:rad>
                      <m:radPr>
                        <m:degHide m:val="on"/>
                        <m:ctrlPr>
                          <a:rPr lang="ko-KR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함초롬바탕" panose="02030604000101010101" pitchFamily="18" charset="-127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ko-KR" altLang="ko-KR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함초롬바탕" panose="02030604000101010101" pitchFamily="18" charset="-127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ko-KR" altLang="ko-KR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함초롬바탕" panose="02030604000101010101" pitchFamily="18" charset="-127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2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함초롬바탕" panose="02030604000101010101" pitchFamily="18" charset="-127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altLang="ko-KR" sz="12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함초롬바탕" panose="02030604000101010101" pitchFamily="18" charset="-127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ko-KR" sz="12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함초롬바탕" panose="02030604000101010101" pitchFamily="18" charset="-127"/>
                              </a:rPr>
                              <m:t>3</m:t>
                            </m:r>
                          </m:den>
                        </m:f>
                      </m:e>
                    </m:rad>
                    <m:func>
                      <m:funcPr>
                        <m:ctrlPr>
                          <a:rPr lang="ko-KR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함초롬바탕" panose="02030604000101010101" pitchFamily="18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1200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함초롬바탕" panose="02030604000101010101" pitchFamily="18" charset="-127"/>
                          </a:rPr>
                          <m:t>cosh</m:t>
                        </m:r>
                      </m:fName>
                      <m:e>
                        <m:r>
                          <a:rPr lang="en-US" altLang="ko-KR" sz="12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함초롬바탕" panose="02030604000101010101" pitchFamily="18" charset="-127"/>
                          </a:rPr>
                          <m:t>𝜒</m:t>
                        </m:r>
                      </m:e>
                    </m:func>
                    <m:r>
                      <a:rPr lang="en-US" altLang="ko-KR" sz="1200" i="1">
                        <a:latin typeface="Cambria Math" panose="02040503050406030204" pitchFamily="18" charset="0"/>
                        <a:ea typeface="함초롬바탕" panose="02030604000101010101" pitchFamily="18" charset="-127"/>
                        <a:cs typeface="함초롬바탕" panose="02030604000101010101" pitchFamily="18" charset="-127"/>
                      </a:rPr>
                      <m:t>,  </m:t>
                    </m:r>
                    <m:r>
                      <a:rPr lang="en-US" altLang="ko-KR" sz="1200" i="1">
                        <a:latin typeface="Cambria Math" panose="02040503050406030204" pitchFamily="18" charset="0"/>
                        <a:ea typeface="함초롬바탕" panose="02030604000101010101" pitchFamily="18" charset="-127"/>
                        <a:cs typeface="함초롬바탕" panose="02030604000101010101" pitchFamily="18" charset="-127"/>
                      </a:rPr>
                      <m:t>𝜒</m:t>
                    </m:r>
                    <m:r>
                      <a:rPr lang="en-US" altLang="ko-KR" sz="1200" i="1">
                        <a:latin typeface="Cambria Math" panose="02040503050406030204" pitchFamily="18" charset="0"/>
                        <a:ea typeface="함초롬바탕" panose="02030604000101010101" pitchFamily="18" charset="-127"/>
                        <a:cs typeface="함초롬바탕" panose="02030604000101010101" pitchFamily="18" charset="-127"/>
                      </a:rPr>
                      <m:t>=</m:t>
                    </m:r>
                    <m:f>
                      <m:fPr>
                        <m:ctrlPr>
                          <a:rPr lang="ko-KR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함초롬바탕" panose="02030604000101010101" pitchFamily="18" charset="-127"/>
                          </a:rPr>
                        </m:ctrlPr>
                      </m:fPr>
                      <m:num>
                        <m:r>
                          <a:rPr lang="en-US" altLang="ko-KR" sz="12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함초롬바탕" panose="02030604000101010101" pitchFamily="18" charset="-127"/>
                          </a:rPr>
                          <m:t>1</m:t>
                        </m:r>
                      </m:num>
                      <m:den>
                        <m:r>
                          <a:rPr lang="en-US" altLang="ko-KR" sz="12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함초롬바탕" panose="02030604000101010101" pitchFamily="18" charset="-127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ko-KR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함초롬바탕" panose="02030604000101010101" pitchFamily="18" charset="-127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ko-KR" altLang="ko-KR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함초롬바탕" panose="02030604000101010101" pitchFamily="18" charset="-127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ko-KR" sz="1200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함초롬바탕" panose="02030604000101010101" pitchFamily="18" charset="-127"/>
                              </a:rPr>
                              <m:t>cosh</m:t>
                            </m:r>
                          </m:e>
                          <m:sup>
                            <m:r>
                              <a:rPr lang="en-US" altLang="ko-KR" sz="12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함초롬바탕" panose="02030604000101010101" pitchFamily="18" charset="-127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rad>
                          <m:radPr>
                            <m:degHide m:val="on"/>
                            <m:ctrlPr>
                              <a:rPr lang="ko-KR" altLang="ko-KR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함초롬바탕" panose="02030604000101010101" pitchFamily="18" charset="-127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ko-KR" altLang="ko-KR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함초롬바탕" panose="02030604000101010101" pitchFamily="18" charset="-127"/>
                                  </a:rPr>
                                </m:ctrlPr>
                              </m:fPr>
                              <m:num>
                                <m:r>
                                  <a:rPr lang="en-US" altLang="ko-KR" sz="12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함초롬바탕" panose="02030604000101010101" pitchFamily="18" charset="-127"/>
                                  </a:rPr>
                                  <m:t>27</m:t>
                                </m:r>
                                <m:sSubSup>
                                  <m:sSubSupPr>
                                    <m:ctrlPr>
                                      <a:rPr lang="ko-KR" altLang="ko-KR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함초롬바탕" panose="02030604000101010101" pitchFamily="18" charset="-127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ko-KR" sz="1200" i="1">
                                        <a:latin typeface="Cambria Math" panose="02040503050406030204" pitchFamily="18" charset="0"/>
                                        <a:ea typeface="함초롬바탕" panose="02030604000101010101" pitchFamily="18" charset="-127"/>
                                        <a:cs typeface="함초롬바탕" panose="02030604000101010101" pitchFamily="18" charset="-127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altLang="ko-KR" sz="1200" i="1">
                                        <a:latin typeface="Cambria Math" panose="02040503050406030204" pitchFamily="18" charset="0"/>
                                        <a:ea typeface="함초롬바탕" panose="02030604000101010101" pitchFamily="18" charset="-127"/>
                                        <a:cs typeface="함초롬바탕" panose="02030604000101010101" pitchFamily="18" charset="-127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altLang="ko-KR" sz="1200" i="1">
                                        <a:latin typeface="Cambria Math" panose="02040503050406030204" pitchFamily="18" charset="0"/>
                                        <a:ea typeface="함초롬바탕" panose="02030604000101010101" pitchFamily="18" charset="-127"/>
                                        <a:cs typeface="함초롬바탕" panose="02030604000101010101" pitchFamily="18" charset="-127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bSup>
                                  <m:sSubSupPr>
                                    <m:ctrlPr>
                                      <a:rPr lang="ko-KR" altLang="ko-KR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함초롬바탕" panose="02030604000101010101" pitchFamily="18" charset="-127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ko-KR" sz="1200" i="1">
                                        <a:latin typeface="Cambria Math" panose="02040503050406030204" pitchFamily="18" charset="0"/>
                                        <a:ea typeface="함초롬바탕" panose="02030604000101010101" pitchFamily="18" charset="-127"/>
                                        <a:cs typeface="함초롬바탕" panose="02030604000101010101" pitchFamily="18" charset="-127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altLang="ko-KR" sz="1200" i="1">
                                        <a:latin typeface="Cambria Math" panose="02040503050406030204" pitchFamily="18" charset="0"/>
                                        <a:ea typeface="함초롬바탕" panose="02030604000101010101" pitchFamily="18" charset="-127"/>
                                        <a:cs typeface="함초롬바탕" panose="02030604000101010101" pitchFamily="18" charset="-127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ko-KR" sz="1200" i="1">
                                        <a:latin typeface="Cambria Math" panose="02040503050406030204" pitchFamily="18" charset="0"/>
                                        <a:ea typeface="함초롬바탕" panose="02030604000101010101" pitchFamily="18" charset="-127"/>
                                        <a:cs typeface="함초롬바탕" panose="02030604000101010101" pitchFamily="18" charset="-127"/>
                                      </a:rPr>
                                      <m:t>3</m:t>
                                    </m:r>
                                  </m:sup>
                                </m:sSubSup>
                              </m:den>
                            </m:f>
                          </m:e>
                        </m:rad>
                      </m:e>
                    </m:func>
                  </m:oMath>
                </a14:m>
                <a:r>
                  <a:rPr lang="ko-KR" altLang="en-US" sz="1200" dirty="0"/>
                  <a:t> </a:t>
                </a:r>
                <a:r>
                  <a:rPr lang="en-US" altLang="ko-KR" sz="1200" dirty="0"/>
                  <a:t>and </a:t>
                </a:r>
                <a14:m>
                  <m:oMath xmlns:m="http://schemas.openxmlformats.org/officeDocument/2006/math">
                    <m:r>
                      <a:rPr lang="en-US" altLang="ko-KR" sz="12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ko-KR" sz="12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ko-KR" sz="12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ko-KR" sz="12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sSubSup>
                          <m:sSubSupPr>
                            <m:ctrlPr>
                              <a:rPr lang="en-US" altLang="ko-KR" sz="12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12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ko-KR" sz="12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ko-KR" sz="12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ko-KR" sz="12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ko-KR" sz="12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1200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200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altLang="ko-KR" sz="1200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ko-KR" sz="12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rad>
                  </m:oMath>
                </a14:m>
                <a:endParaRPr lang="en-US" altLang="ko-KR" sz="12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함초롬바탕" panose="02030604000101010101" pitchFamily="18" charset="-127"/>
                          </a:rPr>
                        </m:ctrlPr>
                      </m:sSubPr>
                      <m:e>
                        <m:r>
                          <a:rPr lang="en-US" altLang="ko-KR" sz="12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함초롬바탕" panose="02030604000101010101" pitchFamily="18" charset="-127"/>
                          </a:rPr>
                          <m:t>𝑔</m:t>
                        </m:r>
                      </m:e>
                      <m:sub>
                        <m:r>
                          <a:rPr lang="en-US" altLang="ko-KR" sz="12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함초롬바탕" panose="02030604000101010101" pitchFamily="18" charset="-127"/>
                          </a:rPr>
                          <m:t>2</m:t>
                        </m:r>
                      </m:sub>
                    </m:sSub>
                    <m:r>
                      <a:rPr lang="en-US" altLang="ko-KR" sz="1200" i="1">
                        <a:latin typeface="Cambria Math" panose="02040503050406030204" pitchFamily="18" charset="0"/>
                        <a:ea typeface="함초롬바탕" panose="02030604000101010101" pitchFamily="18" charset="-127"/>
                        <a:cs typeface="함초롬바탕" panose="02030604000101010101" pitchFamily="18" charset="-127"/>
                      </a:rPr>
                      <m:t>&lt;0</m:t>
                    </m:r>
                  </m:oMath>
                </a14:m>
                <a:r>
                  <a:rPr lang="en-US" altLang="ko-KR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함초롬바탕" panose="02030604000101010101" pitchFamily="18" charset="-127"/>
                          </a:rPr>
                        </m:ctrlPr>
                      </m:sSubPr>
                      <m:e>
                        <m:r>
                          <a:rPr lang="en-US" altLang="ko-KR" sz="12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함초롬바탕" panose="02030604000101010101" pitchFamily="18" charset="-127"/>
                          </a:rPr>
                          <m:t>𝑒</m:t>
                        </m:r>
                      </m:e>
                      <m:sub>
                        <m:r>
                          <a:rPr lang="en-US" altLang="ko-KR" sz="12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함초롬바탕" panose="02030604000101010101" pitchFamily="18" charset="-127"/>
                          </a:rPr>
                          <m:t>2</m:t>
                        </m:r>
                      </m:sub>
                    </m:sSub>
                    <m:r>
                      <a:rPr lang="en-US" altLang="ko-KR" sz="1200" i="1">
                        <a:latin typeface="Cambria Math" panose="02040503050406030204" pitchFamily="18" charset="0"/>
                        <a:ea typeface="함초롬바탕" panose="02030604000101010101" pitchFamily="18" charset="-127"/>
                        <a:cs typeface="함초롬바탕" panose="02030604000101010101" pitchFamily="18" charset="-127"/>
                      </a:rPr>
                      <m:t>=±</m:t>
                    </m:r>
                    <m:rad>
                      <m:radPr>
                        <m:degHide m:val="on"/>
                        <m:ctrlPr>
                          <a:rPr lang="ko-KR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함초롬바탕" panose="02030604000101010101" pitchFamily="18" charset="-127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ko-KR" altLang="ko-KR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함초롬바탕" panose="02030604000101010101" pitchFamily="18" charset="-127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ko-KR" altLang="ko-KR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함초롬바탕" panose="02030604000101010101" pitchFamily="18" charset="-127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함초롬바탕" panose="02030604000101010101" pitchFamily="18" charset="-127"/>
                                  </a:rPr>
                                  <m:t>−</m:t>
                                </m:r>
                                <m:r>
                                  <a:rPr lang="en-US" altLang="ko-KR" sz="12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함초롬바탕" panose="02030604000101010101" pitchFamily="18" charset="-127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altLang="ko-KR" sz="12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함초롬바탕" panose="02030604000101010101" pitchFamily="18" charset="-127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ko-KR" sz="12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함초롬바탕" panose="02030604000101010101" pitchFamily="18" charset="-127"/>
                              </a:rPr>
                              <m:t>3</m:t>
                            </m:r>
                          </m:den>
                        </m:f>
                      </m:e>
                    </m:rad>
                    <m:func>
                      <m:funcPr>
                        <m:ctrlPr>
                          <a:rPr lang="ko-KR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함초롬바탕" panose="02030604000101010101" pitchFamily="18" charset="-127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12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함초롬바탕" panose="02030604000101010101" pitchFamily="18" charset="-127"/>
                          </a:rPr>
                          <m:t>sin</m:t>
                        </m:r>
                        <m:r>
                          <m:rPr>
                            <m:sty m:val="p"/>
                          </m:rPr>
                          <a:rPr lang="en-US" altLang="ko-KR" sz="1200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함초롬바탕" panose="02030604000101010101" pitchFamily="18" charset="-127"/>
                          </a:rPr>
                          <m:t>h</m:t>
                        </m:r>
                      </m:fName>
                      <m:e>
                        <m:r>
                          <a:rPr lang="en-US" altLang="ko-KR" sz="12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함초롬바탕" panose="02030604000101010101" pitchFamily="18" charset="-127"/>
                          </a:rPr>
                          <m:t>𝜒</m:t>
                        </m:r>
                      </m:e>
                    </m:func>
                    <m:r>
                      <a:rPr lang="en-US" altLang="ko-KR" sz="1200" i="1">
                        <a:latin typeface="Cambria Math" panose="02040503050406030204" pitchFamily="18" charset="0"/>
                        <a:ea typeface="함초롬바탕" panose="02030604000101010101" pitchFamily="18" charset="-127"/>
                        <a:cs typeface="함초롬바탕" panose="02030604000101010101" pitchFamily="18" charset="-127"/>
                      </a:rPr>
                      <m:t>,  </m:t>
                    </m:r>
                    <m:r>
                      <a:rPr lang="en-US" altLang="ko-KR" sz="1200" i="1">
                        <a:latin typeface="Cambria Math" panose="02040503050406030204" pitchFamily="18" charset="0"/>
                        <a:ea typeface="함초롬바탕" panose="02030604000101010101" pitchFamily="18" charset="-127"/>
                        <a:cs typeface="함초롬바탕" panose="02030604000101010101" pitchFamily="18" charset="-127"/>
                      </a:rPr>
                      <m:t>𝜒</m:t>
                    </m:r>
                    <m:r>
                      <a:rPr lang="en-US" altLang="ko-KR" sz="1200" i="1">
                        <a:latin typeface="Cambria Math" panose="02040503050406030204" pitchFamily="18" charset="0"/>
                        <a:ea typeface="함초롬바탕" panose="02030604000101010101" pitchFamily="18" charset="-127"/>
                        <a:cs typeface="함초롬바탕" panose="02030604000101010101" pitchFamily="18" charset="-127"/>
                      </a:rPr>
                      <m:t>=</m:t>
                    </m:r>
                    <m:f>
                      <m:fPr>
                        <m:ctrlPr>
                          <a:rPr lang="ko-KR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함초롬바탕" panose="02030604000101010101" pitchFamily="18" charset="-127"/>
                          </a:rPr>
                        </m:ctrlPr>
                      </m:fPr>
                      <m:num>
                        <m:r>
                          <a:rPr lang="en-US" altLang="ko-KR" sz="12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함초롬바탕" panose="02030604000101010101" pitchFamily="18" charset="-127"/>
                          </a:rPr>
                          <m:t>1</m:t>
                        </m:r>
                      </m:num>
                      <m:den>
                        <m:r>
                          <a:rPr lang="en-US" altLang="ko-KR" sz="1200" i="1">
                            <a:latin typeface="Cambria Math" panose="02040503050406030204" pitchFamily="18" charset="0"/>
                            <a:ea typeface="함초롬바탕" panose="02030604000101010101" pitchFamily="18" charset="-127"/>
                            <a:cs typeface="함초롬바탕" panose="02030604000101010101" pitchFamily="18" charset="-127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ko-KR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함초롬바탕" panose="02030604000101010101" pitchFamily="18" charset="-127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ko-KR" altLang="ko-KR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함초롬바탕" panose="02030604000101010101" pitchFamily="18" charset="-127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ko-KR" sz="1200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함초롬바탕" panose="02030604000101010101" pitchFamily="18" charset="-127"/>
                              </a:rPr>
                              <m:t>cosh</m:t>
                            </m:r>
                          </m:e>
                          <m:sup>
                            <m:r>
                              <a:rPr lang="en-US" altLang="ko-KR" sz="1200" i="1">
                                <a:latin typeface="Cambria Math" panose="02040503050406030204" pitchFamily="18" charset="0"/>
                                <a:ea typeface="함초롬바탕" panose="02030604000101010101" pitchFamily="18" charset="-127"/>
                                <a:cs typeface="함초롬바탕" panose="02030604000101010101" pitchFamily="18" charset="-127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rad>
                          <m:radPr>
                            <m:degHide m:val="on"/>
                            <m:ctrlPr>
                              <a:rPr lang="ko-KR" altLang="ko-KR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함초롬바탕" panose="02030604000101010101" pitchFamily="18" charset="-127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ko-KR" altLang="ko-KR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함초롬바탕" panose="02030604000101010101" pitchFamily="18" charset="-127"/>
                                  </a:rPr>
                                </m:ctrlPr>
                              </m:fPr>
                              <m:num>
                                <m:r>
                                  <a:rPr lang="en-US" altLang="ko-KR" sz="1200" i="1">
                                    <a:latin typeface="Cambria Math" panose="02040503050406030204" pitchFamily="18" charset="0"/>
                                    <a:ea typeface="함초롬바탕" panose="02030604000101010101" pitchFamily="18" charset="-127"/>
                                    <a:cs typeface="함초롬바탕" panose="02030604000101010101" pitchFamily="18" charset="-127"/>
                                  </a:rPr>
                                  <m:t>27</m:t>
                                </m:r>
                                <m:sSubSup>
                                  <m:sSubSupPr>
                                    <m:ctrlPr>
                                      <a:rPr lang="ko-KR" altLang="ko-KR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함초롬바탕" panose="02030604000101010101" pitchFamily="18" charset="-127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ko-KR" sz="1200" i="1">
                                        <a:latin typeface="Cambria Math" panose="02040503050406030204" pitchFamily="18" charset="0"/>
                                        <a:ea typeface="함초롬바탕" panose="02030604000101010101" pitchFamily="18" charset="-127"/>
                                        <a:cs typeface="함초롬바탕" panose="02030604000101010101" pitchFamily="18" charset="-127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altLang="ko-KR" sz="1200" i="1">
                                        <a:latin typeface="Cambria Math" panose="02040503050406030204" pitchFamily="18" charset="0"/>
                                        <a:ea typeface="함초롬바탕" panose="02030604000101010101" pitchFamily="18" charset="-127"/>
                                        <a:cs typeface="함초롬바탕" panose="02030604000101010101" pitchFamily="18" charset="-127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altLang="ko-KR" sz="1200" i="1">
                                        <a:latin typeface="Cambria Math" panose="02040503050406030204" pitchFamily="18" charset="0"/>
                                        <a:ea typeface="함초롬바탕" panose="02030604000101010101" pitchFamily="18" charset="-127"/>
                                        <a:cs typeface="함초롬바탕" panose="02030604000101010101" pitchFamily="18" charset="-127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bSup>
                                  <m:sSubSupPr>
                                    <m:ctrlPr>
                                      <a:rPr lang="ko-KR" altLang="ko-KR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함초롬바탕" panose="02030604000101010101" pitchFamily="18" charset="-127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ko-KR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함초롬바탕" panose="02030604000101010101" pitchFamily="18" charset="-127"/>
                                      </a:rPr>
                                      <m:t>−</m:t>
                                    </m:r>
                                    <m:r>
                                      <a:rPr lang="en-US" altLang="ko-KR" sz="1200" i="1">
                                        <a:latin typeface="Cambria Math" panose="02040503050406030204" pitchFamily="18" charset="0"/>
                                        <a:ea typeface="함초롬바탕" panose="02030604000101010101" pitchFamily="18" charset="-127"/>
                                        <a:cs typeface="함초롬바탕" panose="02030604000101010101" pitchFamily="18" charset="-127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altLang="ko-KR" sz="1200" i="1">
                                        <a:latin typeface="Cambria Math" panose="02040503050406030204" pitchFamily="18" charset="0"/>
                                        <a:ea typeface="함초롬바탕" panose="02030604000101010101" pitchFamily="18" charset="-127"/>
                                        <a:cs typeface="함초롬바탕" panose="02030604000101010101" pitchFamily="18" charset="-127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ko-KR" sz="1200" i="1">
                                        <a:latin typeface="Cambria Math" panose="02040503050406030204" pitchFamily="18" charset="0"/>
                                        <a:ea typeface="함초롬바탕" panose="02030604000101010101" pitchFamily="18" charset="-127"/>
                                        <a:cs typeface="함초롬바탕" panose="02030604000101010101" pitchFamily="18" charset="-127"/>
                                      </a:rPr>
                                      <m:t>3</m:t>
                                    </m:r>
                                  </m:sup>
                                </m:sSubSup>
                              </m:den>
                            </m:f>
                          </m:e>
                        </m:rad>
                      </m:e>
                    </m:func>
                  </m:oMath>
                </a14:m>
                <a:r>
                  <a:rPr lang="ko-KR" altLang="en-US" sz="1200" dirty="0"/>
                  <a:t> </a:t>
                </a:r>
                <a:r>
                  <a:rPr lang="en-US" altLang="ko-KR" sz="1200" dirty="0"/>
                  <a:t>and </a:t>
                </a:r>
                <a14:m>
                  <m:oMath xmlns:m="http://schemas.openxmlformats.org/officeDocument/2006/math">
                    <m:r>
                      <a:rPr lang="en-US" altLang="ko-KR" sz="12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ko-KR" sz="12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ko-KR" sz="12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ko-KR" sz="12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sSubSup>
                          <m:sSubSupPr>
                            <m:ctrlPr>
                              <a:rPr lang="en-US" altLang="ko-KR" sz="12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12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ko-KR" sz="12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ko-KR" sz="12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ko-KR" sz="12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ko-KR" sz="12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1200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200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altLang="ko-KR" sz="1200" i="1" kern="1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ko-KR" sz="12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rad>
                  </m:oMath>
                </a14:m>
                <a:endParaRPr lang="en-US" altLang="ko-KR" sz="1200" dirty="0"/>
              </a:p>
              <a:p>
                <a:endParaRPr lang="en-US" altLang="ko-KR" sz="1200" dirty="0"/>
              </a:p>
              <a:p>
                <a:endParaRPr lang="ko-KR" altLang="en-US" sz="1200" dirty="0"/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CAB95C01-BA95-43A6-9A03-E5D2063CFB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62899" y="1610687"/>
                <a:ext cx="8276453" cy="492505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60EB21E-C8EE-4003-9703-50E601C3D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pPr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8566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A70435-D7E3-42D2-8E87-1B82280CB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Introducing Myself</a:t>
            </a:r>
            <a:endParaRPr lang="ko-KR" altLang="en-US" b="1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BDFDE93-9BC4-49D5-9417-30A23B4E9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8014B8B-7C14-499E-9BB6-1557E5A8D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7" y="1351491"/>
            <a:ext cx="2062461" cy="2420409"/>
          </a:xfrm>
          <a:prstGeom prst="rect">
            <a:avLst/>
          </a:prstGeom>
        </p:spPr>
      </p:pic>
      <p:graphicFrame>
        <p:nvGraphicFramePr>
          <p:cNvPr id="12" name="표 12">
            <a:extLst>
              <a:ext uri="{FF2B5EF4-FFF2-40B4-BE49-F238E27FC236}">
                <a16:creationId xmlns:a16="http://schemas.microsoft.com/office/drawing/2014/main" id="{97BD619B-E019-4C98-8E85-BAAE171C34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773447"/>
              </p:ext>
            </p:extLst>
          </p:nvPr>
        </p:nvGraphicFramePr>
        <p:xfrm>
          <a:off x="3630916" y="4499242"/>
          <a:ext cx="8128000" cy="1738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541">
                  <a:extLst>
                    <a:ext uri="{9D8B030D-6E8A-4147-A177-3AD203B41FA5}">
                      <a16:colId xmlns:a16="http://schemas.microsoft.com/office/drawing/2014/main" val="1189185023"/>
                    </a:ext>
                  </a:extLst>
                </a:gridCol>
                <a:gridCol w="2409372">
                  <a:extLst>
                    <a:ext uri="{9D8B030D-6E8A-4147-A177-3AD203B41FA5}">
                      <a16:colId xmlns:a16="http://schemas.microsoft.com/office/drawing/2014/main" val="899201280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367155349"/>
                    </a:ext>
                  </a:extLst>
                </a:gridCol>
                <a:gridCol w="3500287">
                  <a:extLst>
                    <a:ext uri="{9D8B030D-6E8A-4147-A177-3AD203B41FA5}">
                      <a16:colId xmlns:a16="http://schemas.microsoft.com/office/drawing/2014/main" val="2580757795"/>
                    </a:ext>
                  </a:extLst>
                </a:gridCol>
              </a:tblGrid>
              <a:tr h="57943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lt"/>
                        </a:rPr>
                        <a:t>Name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Ki Moon Nam</a:t>
                      </a:r>
                      <a:endParaRPr lang="ko-KR" alt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lt"/>
                        </a:rPr>
                        <a:t>E-Mail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>
                          <a:solidFill>
                            <a:schemeClr val="tx1"/>
                          </a:solidFill>
                          <a:latin typeface="+mn-lt"/>
                        </a:rPr>
                        <a:t>ngw5756756@postech.ac.kr</a:t>
                      </a:r>
                      <a:endParaRPr lang="ko-KR" altLang="en-US" sz="2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928028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Birth</a:t>
                      </a:r>
                      <a:endParaRPr lang="ko-KR" alt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lt"/>
                        </a:rPr>
                        <a:t>1992-11-26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Address</a:t>
                      </a:r>
                      <a:endParaRPr lang="ko-KR" alt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lt"/>
                        </a:rPr>
                        <a:t>PAL-ISSC 402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482116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Tel</a:t>
                      </a:r>
                      <a:endParaRPr lang="ko-KR" alt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lt"/>
                        </a:rPr>
                        <a:t>010-9660-6360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70453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17677B8-5A89-4B17-9279-29095B96A2EC}"/>
              </a:ext>
            </a:extLst>
          </p:cNvPr>
          <p:cNvSpPr txBox="1"/>
          <p:nvPr/>
        </p:nvSpPr>
        <p:spPr>
          <a:xfrm>
            <a:off x="3714750" y="117034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b="1" dirty="0"/>
              <a:t>About Myself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304BAF-59A9-4A68-85A2-15E065879B0E}"/>
              </a:ext>
            </a:extLst>
          </p:cNvPr>
          <p:cNvSpPr txBox="1"/>
          <p:nvPr/>
        </p:nvSpPr>
        <p:spPr>
          <a:xfrm>
            <a:off x="3714750" y="1681442"/>
            <a:ext cx="8229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I am a graduate student in the Division of Advanced Nuclear Engineering, scheduled to receive my Ph.D. on August 9, 2024. From August 16, I will officially begin my postdoc at </a:t>
            </a:r>
            <a:r>
              <a:rPr lang="en-US" altLang="ko-KR" dirty="0" err="1"/>
              <a:t>CAPhE</a:t>
            </a:r>
            <a:r>
              <a:rPr lang="en-US" altLang="ko-KR" dirty="0"/>
              <a:t> in POSTECH, focusing on relativistic beam dynamics. I am interested in a variety of beam dynamics in storage rings.</a:t>
            </a:r>
          </a:p>
          <a:p>
            <a:endParaRPr lang="en-US" altLang="ko-KR" dirty="0"/>
          </a:p>
          <a:p>
            <a:r>
              <a:rPr lang="en-US" altLang="ko-KR" dirty="0"/>
              <a:t> During my early years, I didn't have any senior students, so I navigated my lab life alone. I am very pleased to greet and meet the various members of </a:t>
            </a:r>
            <a:r>
              <a:rPr lang="en-US" altLang="ko-KR" dirty="0" err="1"/>
              <a:t>CAPhE</a:t>
            </a:r>
            <a:r>
              <a:rPr lang="en-US" altLang="ko-KR" dirty="0"/>
              <a:t>. I hope to maintain good relationships and conduct excellent research together moving forward</a:t>
            </a:r>
          </a:p>
        </p:txBody>
      </p:sp>
      <p:pic>
        <p:nvPicPr>
          <p:cNvPr id="1026" name="Picture 2" descr="포항공과대학교 - 나무위키">
            <a:extLst>
              <a:ext uri="{FF2B5EF4-FFF2-40B4-BE49-F238E27FC236}">
                <a16:creationId xmlns:a16="http://schemas.microsoft.com/office/drawing/2014/main" id="{DA08B6A3-15F8-475D-9BC4-FE41DBCB5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69" y="4499243"/>
            <a:ext cx="1738313" cy="17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006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23AB35-F162-4350-B489-3A749654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Career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068BF2D-6996-45D4-8C3B-B9F22EE48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015FED25-9809-4726-BA57-826223373810}"/>
              </a:ext>
            </a:extLst>
          </p:cNvPr>
          <p:cNvCxnSpPr>
            <a:cxnSpLocks/>
          </p:cNvCxnSpPr>
          <p:nvPr/>
        </p:nvCxnSpPr>
        <p:spPr>
          <a:xfrm>
            <a:off x="1477296" y="1381125"/>
            <a:ext cx="951547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5F87912-07AB-4A6B-9D03-89C24EDE704C}"/>
              </a:ext>
            </a:extLst>
          </p:cNvPr>
          <p:cNvCxnSpPr>
            <a:cxnSpLocks/>
          </p:cNvCxnSpPr>
          <p:nvPr/>
        </p:nvCxnSpPr>
        <p:spPr>
          <a:xfrm>
            <a:off x="1477296" y="2048496"/>
            <a:ext cx="951547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D0B858B3-DFFE-400E-9C8D-91DF2BE75B14}"/>
              </a:ext>
            </a:extLst>
          </p:cNvPr>
          <p:cNvCxnSpPr>
            <a:cxnSpLocks/>
          </p:cNvCxnSpPr>
          <p:nvPr/>
        </p:nvCxnSpPr>
        <p:spPr>
          <a:xfrm>
            <a:off x="1477296" y="3745328"/>
            <a:ext cx="951547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97942B7-EB28-45E5-ABE5-F8B091CD4110}"/>
              </a:ext>
            </a:extLst>
          </p:cNvPr>
          <p:cNvSpPr txBox="1"/>
          <p:nvPr/>
        </p:nvSpPr>
        <p:spPr>
          <a:xfrm>
            <a:off x="1447798" y="1691759"/>
            <a:ext cx="7943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0" i="0" u="none" strike="noStrike" baseline="0" dirty="0"/>
              <a:t>Pohang University of Science and Technology (POSTECH), </a:t>
            </a:r>
            <a:r>
              <a:rPr lang="en-US" altLang="ko-KR" sz="1400" dirty="0"/>
              <a:t>Department of Physics</a:t>
            </a:r>
            <a:endParaRPr lang="ko-KR" alt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C84CB2-6CFC-47B3-8075-E6E637C64AFC}"/>
              </a:ext>
            </a:extLst>
          </p:cNvPr>
          <p:cNvSpPr txBox="1"/>
          <p:nvPr/>
        </p:nvSpPr>
        <p:spPr>
          <a:xfrm>
            <a:off x="891816" y="1196459"/>
            <a:ext cx="1343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dirty="0"/>
              <a:t>B.S. </a:t>
            </a:r>
            <a:endParaRPr lang="ko-KR" altLang="en-US" sz="2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AA4B8D-4E0C-4925-A862-E2E07CF917B8}"/>
              </a:ext>
            </a:extLst>
          </p:cNvPr>
          <p:cNvSpPr txBox="1"/>
          <p:nvPr/>
        </p:nvSpPr>
        <p:spPr>
          <a:xfrm>
            <a:off x="761537" y="1857995"/>
            <a:ext cx="1343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b="1" dirty="0"/>
              <a:t>M.S.</a:t>
            </a:r>
            <a:endParaRPr lang="ko-KR" altLang="en-US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89D021-086E-4A19-B7F9-082D302562C4}"/>
              </a:ext>
            </a:extLst>
          </p:cNvPr>
          <p:cNvSpPr txBox="1"/>
          <p:nvPr/>
        </p:nvSpPr>
        <p:spPr>
          <a:xfrm>
            <a:off x="420946" y="3452740"/>
            <a:ext cx="1343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b="1" dirty="0"/>
              <a:t>Ph. D.</a:t>
            </a:r>
            <a:endParaRPr lang="ko-KR" altLang="en-US" sz="2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34A57D-ABBA-47DD-A3F7-5BFEC7BBD0B8}"/>
              </a:ext>
            </a:extLst>
          </p:cNvPr>
          <p:cNvSpPr txBox="1"/>
          <p:nvPr/>
        </p:nvSpPr>
        <p:spPr>
          <a:xfrm>
            <a:off x="1447798" y="1363920"/>
            <a:ext cx="794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b="0" i="0" u="none" strike="noStrike" baseline="0" dirty="0"/>
              <a:t>2012.3 ~ 2017. 2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C6FE04-22F3-4C3C-A4F9-1A60746A0C06}"/>
              </a:ext>
            </a:extLst>
          </p:cNvPr>
          <p:cNvSpPr txBox="1"/>
          <p:nvPr/>
        </p:nvSpPr>
        <p:spPr>
          <a:xfrm>
            <a:off x="1447797" y="2381969"/>
            <a:ext cx="10258427" cy="13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0" i="0" u="none" strike="noStrike" baseline="0" dirty="0"/>
              <a:t>Pohang University of Science and Technology (POSTECH), </a:t>
            </a:r>
            <a:r>
              <a:rPr lang="en-US" altLang="ko-KR" sz="1400" dirty="0"/>
              <a:t>Division of Advanced Nuclear Engineering</a:t>
            </a:r>
          </a:p>
          <a:p>
            <a:pPr>
              <a:lnSpc>
                <a:spcPct val="150000"/>
              </a:lnSpc>
            </a:pPr>
            <a:r>
              <a:rPr lang="en-US" altLang="ko-KR" sz="1400" dirty="0"/>
              <a:t>Major in Theoretical Accelerator Physics and Industrial Accelerator Design</a:t>
            </a:r>
          </a:p>
          <a:p>
            <a:pPr>
              <a:lnSpc>
                <a:spcPct val="150000"/>
              </a:lnSpc>
            </a:pPr>
            <a:r>
              <a:rPr lang="en-US" altLang="ko-KR" sz="1400" dirty="0"/>
              <a:t>Thesis : A Simulation Study of a ERL based EUV-FEL for Lithography</a:t>
            </a:r>
          </a:p>
          <a:p>
            <a:pPr>
              <a:lnSpc>
                <a:spcPct val="150000"/>
              </a:lnSpc>
            </a:pPr>
            <a:r>
              <a:rPr lang="en-US" altLang="ko-KR" sz="1400" dirty="0"/>
              <a:t>Advisor : Prof </a:t>
            </a:r>
            <a:r>
              <a:rPr lang="en-US" altLang="ko-KR" sz="1400" dirty="0" err="1"/>
              <a:t>Gunsu</a:t>
            </a:r>
            <a:r>
              <a:rPr lang="en-US" altLang="ko-KR" sz="1400" dirty="0"/>
              <a:t> Yun and Dr. Yong </a:t>
            </a:r>
            <a:r>
              <a:rPr lang="en-US" altLang="ko-KR" sz="1400" dirty="0" err="1"/>
              <a:t>Woon</a:t>
            </a:r>
            <a:r>
              <a:rPr lang="en-US" altLang="ko-KR" sz="1400" dirty="0"/>
              <a:t> Parc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933E9D-71DC-456C-8A8C-C945E1DDF5D9}"/>
              </a:ext>
            </a:extLst>
          </p:cNvPr>
          <p:cNvSpPr txBox="1"/>
          <p:nvPr/>
        </p:nvSpPr>
        <p:spPr>
          <a:xfrm>
            <a:off x="1447798" y="2054130"/>
            <a:ext cx="794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b="0" i="0" u="none" strike="noStrike" baseline="0" dirty="0"/>
              <a:t>2017.3 ~ 2019. 2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A2EF77-9414-4F99-AC3E-25B4CBC77219}"/>
              </a:ext>
            </a:extLst>
          </p:cNvPr>
          <p:cNvSpPr txBox="1"/>
          <p:nvPr/>
        </p:nvSpPr>
        <p:spPr>
          <a:xfrm>
            <a:off x="1447797" y="4056139"/>
            <a:ext cx="10258427" cy="13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0" i="0" u="none" strike="noStrike" baseline="0" dirty="0"/>
              <a:t>Pohang University of Science and Technology (POSTECH), </a:t>
            </a:r>
            <a:r>
              <a:rPr lang="en-US" altLang="ko-KR" sz="1400" dirty="0"/>
              <a:t>Division of Advanced Nuclear Engineering</a:t>
            </a:r>
          </a:p>
          <a:p>
            <a:pPr>
              <a:lnSpc>
                <a:spcPct val="150000"/>
              </a:lnSpc>
            </a:pPr>
            <a:r>
              <a:rPr lang="en-US" altLang="ko-KR" sz="1400" dirty="0"/>
              <a:t>Major in Theoretical Accelerator Physics and Beam Dynamics</a:t>
            </a:r>
          </a:p>
          <a:p>
            <a:pPr algn="l">
              <a:lnSpc>
                <a:spcPct val="150000"/>
              </a:lnSpc>
            </a:pPr>
            <a:r>
              <a:rPr lang="en-US" altLang="ko-KR" sz="1400" dirty="0"/>
              <a:t>Thesis : </a:t>
            </a:r>
            <a:r>
              <a:rPr lang="en-US" altLang="ko-KR" sz="1400" b="0" i="0" u="none" strike="noStrike" baseline="0" dirty="0"/>
              <a:t>Revised Hamiltonian near Third-integer Resonance and its dynamics in Electron Storage Ring</a:t>
            </a: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en-US" altLang="ko-KR" sz="1400" dirty="0"/>
              <a:t>Advisor : Prof </a:t>
            </a:r>
            <a:r>
              <a:rPr lang="en-US" altLang="ko-KR" sz="1400" dirty="0" err="1"/>
              <a:t>Gunsu</a:t>
            </a:r>
            <a:r>
              <a:rPr lang="en-US" altLang="ko-KR" sz="1400" dirty="0"/>
              <a:t> Yun and Dr. Yong </a:t>
            </a:r>
            <a:r>
              <a:rPr lang="en-US" altLang="ko-KR" sz="1400" dirty="0" err="1"/>
              <a:t>Woon</a:t>
            </a:r>
            <a:r>
              <a:rPr lang="en-US" altLang="ko-KR" sz="1400" dirty="0"/>
              <a:t> Parc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B05735-E490-4B96-8BA1-BD0E894C7771}"/>
              </a:ext>
            </a:extLst>
          </p:cNvPr>
          <p:cNvSpPr txBox="1"/>
          <p:nvPr/>
        </p:nvSpPr>
        <p:spPr>
          <a:xfrm>
            <a:off x="1447798" y="3728300"/>
            <a:ext cx="794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b="0" i="0" u="none" strike="noStrike" baseline="0" dirty="0"/>
              <a:t>2019. 3 ~ 2024. 8</a:t>
            </a:r>
            <a:endParaRPr lang="ko-KR" altLang="en-US" dirty="0"/>
          </a:p>
        </p:txBody>
      </p: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6E586C36-9A75-4B39-86E3-5EB21D9E6B3F}"/>
              </a:ext>
            </a:extLst>
          </p:cNvPr>
          <p:cNvCxnSpPr>
            <a:cxnSpLocks/>
          </p:cNvCxnSpPr>
          <p:nvPr/>
        </p:nvCxnSpPr>
        <p:spPr>
          <a:xfrm>
            <a:off x="1563329" y="5562829"/>
            <a:ext cx="942944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D67F82C-91AB-4C25-93C7-CCE843D78F50}"/>
              </a:ext>
            </a:extLst>
          </p:cNvPr>
          <p:cNvSpPr txBox="1"/>
          <p:nvPr/>
        </p:nvSpPr>
        <p:spPr>
          <a:xfrm>
            <a:off x="318532" y="5260678"/>
            <a:ext cx="1343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b="1" dirty="0"/>
              <a:t>Future</a:t>
            </a:r>
            <a:endParaRPr lang="ko-KR" altLang="en-US" sz="28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7AF134-3D45-4220-8222-9107D11C3B82}"/>
              </a:ext>
            </a:extLst>
          </p:cNvPr>
          <p:cNvSpPr txBox="1"/>
          <p:nvPr/>
        </p:nvSpPr>
        <p:spPr>
          <a:xfrm>
            <a:off x="1447796" y="55456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0" i="0" u="none" strike="noStrike" baseline="0" dirty="0"/>
              <a:t>2024. 8 ~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77478B-163E-4910-A12B-163D1501E2C7}"/>
              </a:ext>
            </a:extLst>
          </p:cNvPr>
          <p:cNvSpPr txBox="1"/>
          <p:nvPr/>
        </p:nvSpPr>
        <p:spPr>
          <a:xfrm>
            <a:off x="1447797" y="5892350"/>
            <a:ext cx="10258427" cy="7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/>
              <a:t>Postdoc at </a:t>
            </a:r>
            <a:r>
              <a:rPr lang="en-US" altLang="ko-KR" sz="1400" dirty="0" err="1"/>
              <a:t>CAPhE</a:t>
            </a:r>
            <a:r>
              <a:rPr lang="en-US" altLang="ko-KR" sz="1400" dirty="0"/>
              <a:t>, </a:t>
            </a:r>
            <a:r>
              <a:rPr lang="en-US" altLang="ko-KR" sz="1400" dirty="0" err="1"/>
              <a:t>Postech</a:t>
            </a:r>
            <a:r>
              <a:rPr lang="en-US" altLang="ko-KR" sz="14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/>
              <a:t>Advisor : </a:t>
            </a:r>
            <a:r>
              <a:rPr lang="en-US" altLang="ko-KR" sz="1400" b="1" dirty="0"/>
              <a:t>Prof. Moses Chung</a:t>
            </a:r>
          </a:p>
        </p:txBody>
      </p:sp>
    </p:spTree>
    <p:extLst>
      <p:ext uri="{BB962C8B-B14F-4D97-AF65-F5344CB8AC3E}">
        <p14:creationId xmlns:p14="http://schemas.microsoft.com/office/powerpoint/2010/main" val="40657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AE5FD1-D142-4801-8A1B-78EAC1D3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64FD78B-0B65-42F0-8397-706B8F1BC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078802"/>
            <a:ext cx="8686800" cy="2548863"/>
          </a:xfrm>
        </p:spPr>
        <p:txBody>
          <a:bodyPr>
            <a:normAutofit/>
          </a:bodyPr>
          <a:lstStyle/>
          <a:p>
            <a:pPr algn="ctr"/>
            <a:r>
              <a:rPr lang="en-US" altLang="ko-K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C96C19E-A545-493C-9DD5-8F28B8732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pPr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5050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그림 224">
            <a:extLst>
              <a:ext uri="{FF2B5EF4-FFF2-40B4-BE49-F238E27FC236}">
                <a16:creationId xmlns:a16="http://schemas.microsoft.com/office/drawing/2014/main" id="{01D26A21-BCFE-4296-B295-F3EA45193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911" y="1697265"/>
            <a:ext cx="2757323" cy="2705809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E2D79CA5-31F8-49B6-8DA6-C334ED053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Storage Ring and Tune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51BC7C7D-AB51-44D5-90D0-A94A695074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8531" y="4489319"/>
                <a:ext cx="11771868" cy="2093491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7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ko-KR" sz="1600" dirty="0"/>
                  <a:t>A storage ring circulates electrons in a circular orbit using various magnets.</a:t>
                </a:r>
              </a:p>
              <a:p>
                <a:pPr>
                  <a:lnSpc>
                    <a:spcPct val="17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ko-KR" sz="1600" dirty="0"/>
                  <a:t>Electrons </a:t>
                </a:r>
                <a:r>
                  <a:rPr lang="en-US" altLang="ko-KR" sz="1600" dirty="0">
                    <a:solidFill>
                      <a:srgbClr val="FF0000"/>
                    </a:solidFill>
                  </a:rPr>
                  <a:t>oscillate</a:t>
                </a:r>
                <a:r>
                  <a:rPr lang="en-US" altLang="ko-KR" sz="1600" dirty="0"/>
                  <a:t> around this orbit as they circulate and </a:t>
                </a:r>
                <a:r>
                  <a:rPr lang="en-US" altLang="ko-KR" sz="1600" dirty="0">
                    <a:solidFill>
                      <a:srgbClr val="FF0000"/>
                    </a:solidFill>
                  </a:rPr>
                  <a:t>the number of oscillations per turn </a:t>
                </a:r>
                <a:r>
                  <a:rPr lang="en-US" altLang="ko-KR" sz="1600" dirty="0"/>
                  <a:t>is called the </a:t>
                </a:r>
                <a:r>
                  <a:rPr lang="en-US" altLang="ko-KR" sz="1600" dirty="0">
                    <a:solidFill>
                      <a:srgbClr val="FF0000"/>
                    </a:solidFill>
                  </a:rPr>
                  <a:t>tune</a:t>
                </a:r>
                <a:r>
                  <a:rPr lang="en-US" altLang="ko-KR" sz="1600" dirty="0"/>
                  <a:t> and denoted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ko-K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ko-KR" sz="1600" dirty="0">
                    <a:solidFill>
                      <a:srgbClr val="FF0000"/>
                    </a:solidFill>
                  </a:rPr>
                  <a:t>. </a:t>
                </a:r>
                <a:endParaRPr lang="en-US" altLang="ko-KR" sz="1600" dirty="0"/>
              </a:p>
              <a:p>
                <a:pPr>
                  <a:lnSpc>
                    <a:spcPct val="17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ko-KR" sz="1600" dirty="0"/>
                  <a:t>Tune is mainly determined by the dipole and quadrupole; initial electron conditions do not affect tune.</a:t>
                </a:r>
              </a:p>
              <a:p>
                <a:pPr>
                  <a:lnSpc>
                    <a:spcPct val="17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ko-KR" sz="1600" dirty="0"/>
                  <a:t>In general, tune is set to </a:t>
                </a:r>
                <a:r>
                  <a:rPr lang="en-US" altLang="ko-KR" sz="1600" dirty="0">
                    <a:solidFill>
                      <a:srgbClr val="FF0000"/>
                    </a:solidFill>
                  </a:rPr>
                  <a:t>avoid rational numbers.</a:t>
                </a:r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51BC7C7D-AB51-44D5-90D0-A94A695074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8531" y="4489319"/>
                <a:ext cx="11771868" cy="2093491"/>
              </a:xfrm>
              <a:blipFill>
                <a:blip r:embed="rId4"/>
                <a:stretch>
                  <a:fillRect l="-207" b="-290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2158135-1011-4B96-9B18-378A498E0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07879D-356A-46C6-899D-05BDE2D39B0E}"/>
              </a:ext>
            </a:extLst>
          </p:cNvPr>
          <p:cNvSpPr txBox="1"/>
          <p:nvPr/>
        </p:nvSpPr>
        <p:spPr>
          <a:xfrm>
            <a:off x="473336" y="1091165"/>
            <a:ext cx="439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ctr">
              <a:buFont typeface="Wingdings" panose="05000000000000000000" pitchFamily="2" charset="2"/>
              <a:buChar char="ü"/>
            </a:pPr>
            <a:r>
              <a:rPr lang="en-US" altLang="ko-KR" b="1" dirty="0"/>
              <a:t>Schematic layout of a storage ring</a:t>
            </a:r>
            <a:endParaRPr lang="ko-KR" altLang="en-US" b="1" dirty="0"/>
          </a:p>
        </p:txBody>
      </p:sp>
      <p:cxnSp>
        <p:nvCxnSpPr>
          <p:cNvPr id="75" name="직선 연결선 74">
            <a:extLst>
              <a:ext uri="{FF2B5EF4-FFF2-40B4-BE49-F238E27FC236}">
                <a16:creationId xmlns:a16="http://schemas.microsoft.com/office/drawing/2014/main" id="{CB9012DE-48F8-4799-9391-34F671C16368}"/>
              </a:ext>
            </a:extLst>
          </p:cNvPr>
          <p:cNvCxnSpPr/>
          <p:nvPr/>
        </p:nvCxnSpPr>
        <p:spPr>
          <a:xfrm>
            <a:off x="2582719" y="1771651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연결선 82">
            <a:extLst>
              <a:ext uri="{FF2B5EF4-FFF2-40B4-BE49-F238E27FC236}">
                <a16:creationId xmlns:a16="http://schemas.microsoft.com/office/drawing/2014/main" id="{0428BB7A-247A-41F7-B20A-F9A5103D549D}"/>
              </a:ext>
            </a:extLst>
          </p:cNvPr>
          <p:cNvCxnSpPr/>
          <p:nvPr/>
        </p:nvCxnSpPr>
        <p:spPr>
          <a:xfrm>
            <a:off x="2582719" y="4246380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연결선 88">
            <a:extLst>
              <a:ext uri="{FF2B5EF4-FFF2-40B4-BE49-F238E27FC236}">
                <a16:creationId xmlns:a16="http://schemas.microsoft.com/office/drawing/2014/main" id="{B93E11C5-3BBB-4F69-99FD-DA3352E7FD9B}"/>
              </a:ext>
            </a:extLst>
          </p:cNvPr>
          <p:cNvCxnSpPr>
            <a:cxnSpLocks/>
          </p:cNvCxnSpPr>
          <p:nvPr/>
        </p:nvCxnSpPr>
        <p:spPr>
          <a:xfrm flipV="1">
            <a:off x="1522131" y="2844550"/>
            <a:ext cx="0" cy="449097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연결선 90">
            <a:extLst>
              <a:ext uri="{FF2B5EF4-FFF2-40B4-BE49-F238E27FC236}">
                <a16:creationId xmlns:a16="http://schemas.microsoft.com/office/drawing/2014/main" id="{D71E57E9-124F-405D-80B6-386E6379967F}"/>
              </a:ext>
            </a:extLst>
          </p:cNvPr>
          <p:cNvCxnSpPr>
            <a:cxnSpLocks/>
          </p:cNvCxnSpPr>
          <p:nvPr/>
        </p:nvCxnSpPr>
        <p:spPr>
          <a:xfrm rot="16200000">
            <a:off x="3907151" y="3069099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그림 103">
            <a:extLst>
              <a:ext uri="{FF2B5EF4-FFF2-40B4-BE49-F238E27FC236}">
                <a16:creationId xmlns:a16="http://schemas.microsoft.com/office/drawing/2014/main" id="{4D6D1AA7-CD30-40E1-ABD6-B4035190DE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5" r="77994" b="83961"/>
          <a:stretch/>
        </p:blipFill>
        <p:spPr>
          <a:xfrm>
            <a:off x="924078" y="1395901"/>
            <a:ext cx="920511" cy="301363"/>
          </a:xfrm>
          <a:prstGeom prst="rect">
            <a:avLst/>
          </a:prstGeom>
        </p:spPr>
      </p:pic>
      <p:cxnSp>
        <p:nvCxnSpPr>
          <p:cNvPr id="100" name="직선 연결선 99">
            <a:extLst>
              <a:ext uri="{FF2B5EF4-FFF2-40B4-BE49-F238E27FC236}">
                <a16:creationId xmlns:a16="http://schemas.microsoft.com/office/drawing/2014/main" id="{630B72B2-488E-4889-B338-D0D33DDE519D}"/>
              </a:ext>
            </a:extLst>
          </p:cNvPr>
          <p:cNvCxnSpPr/>
          <p:nvPr/>
        </p:nvCxnSpPr>
        <p:spPr>
          <a:xfrm>
            <a:off x="1046877" y="1538211"/>
            <a:ext cx="261937" cy="0"/>
          </a:xfrm>
          <a:prstGeom prst="line">
            <a:avLst/>
          </a:prstGeom>
          <a:ln w="57150">
            <a:solidFill>
              <a:srgbClr val="808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A1CF08C6-0B24-40C5-A8AD-F2DBAB8A8AE2}"/>
              </a:ext>
            </a:extLst>
          </p:cNvPr>
          <p:cNvSpPr txBox="1"/>
          <p:nvPr/>
        </p:nvSpPr>
        <p:spPr>
          <a:xfrm>
            <a:off x="1347739" y="1411253"/>
            <a:ext cx="61964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Dipole</a:t>
            </a:r>
            <a:endParaRPr lang="ko-KR" altLang="en-US" sz="1051" dirty="0"/>
          </a:p>
        </p:txBody>
      </p:sp>
      <p:cxnSp>
        <p:nvCxnSpPr>
          <p:cNvPr id="114" name="직선 연결선 113">
            <a:extLst>
              <a:ext uri="{FF2B5EF4-FFF2-40B4-BE49-F238E27FC236}">
                <a16:creationId xmlns:a16="http://schemas.microsoft.com/office/drawing/2014/main" id="{98AA369E-8935-40F8-9282-0DF2A4159338}"/>
              </a:ext>
            </a:extLst>
          </p:cNvPr>
          <p:cNvCxnSpPr/>
          <p:nvPr/>
        </p:nvCxnSpPr>
        <p:spPr>
          <a:xfrm>
            <a:off x="1967388" y="1538211"/>
            <a:ext cx="261937" cy="0"/>
          </a:xfrm>
          <a:prstGeom prst="line">
            <a:avLst/>
          </a:prstGeom>
          <a:ln w="57150">
            <a:solidFill>
              <a:srgbClr val="FF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7BD8DC5E-7D07-44B7-993B-52F0F1CFCDB8}"/>
              </a:ext>
            </a:extLst>
          </p:cNvPr>
          <p:cNvSpPr txBox="1"/>
          <p:nvPr/>
        </p:nvSpPr>
        <p:spPr>
          <a:xfrm>
            <a:off x="2316521" y="1411253"/>
            <a:ext cx="9160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Quadrupole</a:t>
            </a:r>
            <a:endParaRPr lang="ko-KR" altLang="en-US" sz="1200" dirty="0"/>
          </a:p>
        </p:txBody>
      </p:sp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917DDBA5-87FE-458E-BB1D-BB024E21B12A}"/>
              </a:ext>
            </a:extLst>
          </p:cNvPr>
          <p:cNvGrpSpPr/>
          <p:nvPr/>
        </p:nvGrpSpPr>
        <p:grpSpPr>
          <a:xfrm>
            <a:off x="934589" y="1697263"/>
            <a:ext cx="918475" cy="271651"/>
            <a:chOff x="940750" y="1630724"/>
            <a:chExt cx="918474" cy="271651"/>
          </a:xfrm>
        </p:grpSpPr>
        <p:pic>
          <p:nvPicPr>
            <p:cNvPr id="118" name="그림 117">
              <a:extLst>
                <a:ext uri="{FF2B5EF4-FFF2-40B4-BE49-F238E27FC236}">
                  <a16:creationId xmlns:a16="http://schemas.microsoft.com/office/drawing/2014/main" id="{5EDFCEB5-B0E9-44A8-B07C-BAA681289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5" r="90240" b="83961"/>
            <a:stretch/>
          </p:blipFill>
          <p:spPr>
            <a:xfrm>
              <a:off x="940750" y="1630724"/>
              <a:ext cx="368063" cy="271651"/>
            </a:xfrm>
            <a:prstGeom prst="rect">
              <a:avLst/>
            </a:prstGeom>
          </p:spPr>
        </p:pic>
        <p:pic>
          <p:nvPicPr>
            <p:cNvPr id="119" name="그림 118">
              <a:extLst>
                <a:ext uri="{FF2B5EF4-FFF2-40B4-BE49-F238E27FC236}">
                  <a16:creationId xmlns:a16="http://schemas.microsoft.com/office/drawing/2014/main" id="{CE5A4FE8-62AE-4FFB-AC28-2DC922653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1" t="6005" r="78168" b="83961"/>
            <a:stretch/>
          </p:blipFill>
          <p:spPr>
            <a:xfrm>
              <a:off x="1423651" y="1630724"/>
              <a:ext cx="435573" cy="271649"/>
            </a:xfrm>
            <a:prstGeom prst="rect">
              <a:avLst/>
            </a:prstGeom>
          </p:spPr>
        </p:pic>
      </p:grpSp>
      <p:sp>
        <p:nvSpPr>
          <p:cNvPr id="182" name="TextBox 181">
            <a:extLst>
              <a:ext uri="{FF2B5EF4-FFF2-40B4-BE49-F238E27FC236}">
                <a16:creationId xmlns:a16="http://schemas.microsoft.com/office/drawing/2014/main" id="{484E37E7-16B0-4A46-95B0-3352C539D179}"/>
              </a:ext>
            </a:extLst>
          </p:cNvPr>
          <p:cNvSpPr txBox="1"/>
          <p:nvPr/>
        </p:nvSpPr>
        <p:spPr>
          <a:xfrm>
            <a:off x="6247285" y="1118494"/>
            <a:ext cx="4951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ctr">
              <a:buFont typeface="Wingdings" panose="05000000000000000000" pitchFamily="2" charset="2"/>
              <a:buChar char="ü"/>
            </a:pPr>
            <a:r>
              <a:rPr lang="en-US" altLang="ko-KR" b="1" dirty="0"/>
              <a:t>Motion of Stable Electron in a storage ring</a:t>
            </a:r>
            <a:endParaRPr lang="ko-KR" altLang="en-US" b="1" dirty="0"/>
          </a:p>
        </p:txBody>
      </p:sp>
      <p:pic>
        <p:nvPicPr>
          <p:cNvPr id="183" name="그림 182">
            <a:extLst>
              <a:ext uri="{FF2B5EF4-FFF2-40B4-BE49-F238E27FC236}">
                <a16:creationId xmlns:a16="http://schemas.microsoft.com/office/drawing/2014/main" id="{B5E9DE88-0849-4393-81EF-33BD5A6BD6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5" b="83961"/>
          <a:stretch/>
        </p:blipFill>
        <p:spPr>
          <a:xfrm>
            <a:off x="6413031" y="1423232"/>
            <a:ext cx="4183040" cy="301363"/>
          </a:xfrm>
          <a:prstGeom prst="rect">
            <a:avLst/>
          </a:prstGeom>
        </p:spPr>
      </p:pic>
      <p:pic>
        <p:nvPicPr>
          <p:cNvPr id="184" name="그림 183">
            <a:extLst>
              <a:ext uri="{FF2B5EF4-FFF2-40B4-BE49-F238E27FC236}">
                <a16:creationId xmlns:a16="http://schemas.microsoft.com/office/drawing/2014/main" id="{B240A846-F10E-4742-8078-549CD1618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4" b="19294"/>
          <a:stretch/>
        </p:blipFill>
        <p:spPr>
          <a:xfrm>
            <a:off x="6895521" y="1736199"/>
            <a:ext cx="3329095" cy="1533357"/>
          </a:xfrm>
          <a:prstGeom prst="rect">
            <a:avLst/>
          </a:prstGeom>
        </p:spPr>
      </p:pic>
      <p:grpSp>
        <p:nvGrpSpPr>
          <p:cNvPr id="185" name="그룹 184">
            <a:extLst>
              <a:ext uri="{FF2B5EF4-FFF2-40B4-BE49-F238E27FC236}">
                <a16:creationId xmlns:a16="http://schemas.microsoft.com/office/drawing/2014/main" id="{F0956ADE-D701-4381-89D6-C4C277CEF784}"/>
              </a:ext>
            </a:extLst>
          </p:cNvPr>
          <p:cNvGrpSpPr/>
          <p:nvPr/>
        </p:nvGrpSpPr>
        <p:grpSpPr>
          <a:xfrm>
            <a:off x="6727125" y="1607900"/>
            <a:ext cx="871407" cy="806938"/>
            <a:chOff x="5616319" y="2271871"/>
            <a:chExt cx="871407" cy="806937"/>
          </a:xfrm>
        </p:grpSpPr>
        <p:cxnSp>
          <p:nvCxnSpPr>
            <p:cNvPr id="186" name="직선 화살표 연결선 185">
              <a:extLst>
                <a:ext uri="{FF2B5EF4-FFF2-40B4-BE49-F238E27FC236}">
                  <a16:creationId xmlns:a16="http://schemas.microsoft.com/office/drawing/2014/main" id="{1340ADD0-C76C-418E-9820-F77F4B4E85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00072" y="3001633"/>
              <a:ext cx="398515" cy="3999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직선 화살표 연결선 186">
              <a:extLst>
                <a:ext uri="{FF2B5EF4-FFF2-40B4-BE49-F238E27FC236}">
                  <a16:creationId xmlns:a16="http://schemas.microsoft.com/office/drawing/2014/main" id="{EF4681B8-0A24-4414-BFC0-B6C505950D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94874" y="2625725"/>
              <a:ext cx="0" cy="41527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직선 화살표 연결선 187">
              <a:extLst>
                <a:ext uri="{FF2B5EF4-FFF2-40B4-BE49-F238E27FC236}">
                  <a16:creationId xmlns:a16="http://schemas.microsoft.com/office/drawing/2014/main" id="{97BD4BC6-F085-4886-AD59-896D10C6A4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96067" y="2553916"/>
              <a:ext cx="186150" cy="48994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E7DEED96-A40B-4AB1-97CA-58AD7364594F}"/>
                    </a:ext>
                  </a:extLst>
                </p:cNvPr>
                <p:cNvSpPr txBox="1"/>
                <p:nvPr/>
              </p:nvSpPr>
              <p:spPr>
                <a:xfrm>
                  <a:off x="5616319" y="2709476"/>
                  <a:ext cx="20043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E7DEED96-A40B-4AB1-97CA-58AD736459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6319" y="2709476"/>
                  <a:ext cx="200437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40625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0" name="TextBox 189">
                  <a:extLst>
                    <a:ext uri="{FF2B5EF4-FFF2-40B4-BE49-F238E27FC236}">
                      <a16:creationId xmlns:a16="http://schemas.microsoft.com/office/drawing/2014/main" id="{5BFC9F53-01FF-47F7-9BEB-50250C15F8F5}"/>
                    </a:ext>
                  </a:extLst>
                </p:cNvPr>
                <p:cNvSpPr txBox="1"/>
                <p:nvPr/>
              </p:nvSpPr>
              <p:spPr>
                <a:xfrm>
                  <a:off x="5943230" y="2394798"/>
                  <a:ext cx="20043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>
            <p:sp>
              <p:nvSpPr>
                <p:cNvPr id="190" name="TextBox 189">
                  <a:extLst>
                    <a:ext uri="{FF2B5EF4-FFF2-40B4-BE49-F238E27FC236}">
                      <a16:creationId xmlns:a16="http://schemas.microsoft.com/office/drawing/2014/main" id="{5BFC9F53-01FF-47F7-9BEB-50250C15F8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3230" y="2394798"/>
                  <a:ext cx="200437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51515" b="-655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DE16FD56-F4BF-4F37-BCE8-48F41EAF1834}"/>
                    </a:ext>
                  </a:extLst>
                </p:cNvPr>
                <p:cNvSpPr txBox="1"/>
                <p:nvPr/>
              </p:nvSpPr>
              <p:spPr>
                <a:xfrm>
                  <a:off x="6287289" y="2271871"/>
                  <a:ext cx="20043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DE16FD56-F4BF-4F37-BCE8-48F41EAF18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7289" y="2271871"/>
                  <a:ext cx="200437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34375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A72602E-8F93-4758-8BAF-C68B948939A8}"/>
              </a:ext>
            </a:extLst>
          </p:cNvPr>
          <p:cNvSpPr/>
          <p:nvPr/>
        </p:nvSpPr>
        <p:spPr>
          <a:xfrm>
            <a:off x="2243395" y="4424365"/>
            <a:ext cx="1331696" cy="201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2" name="직사각형 191">
            <a:extLst>
              <a:ext uri="{FF2B5EF4-FFF2-40B4-BE49-F238E27FC236}">
                <a16:creationId xmlns:a16="http://schemas.microsoft.com/office/drawing/2014/main" id="{60754817-18C8-4BBB-9168-1E65CF2D3CAA}"/>
              </a:ext>
            </a:extLst>
          </p:cNvPr>
          <p:cNvSpPr/>
          <p:nvPr/>
        </p:nvSpPr>
        <p:spPr>
          <a:xfrm>
            <a:off x="2582719" y="4314733"/>
            <a:ext cx="484332" cy="201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3" name="직사각형 192">
            <a:extLst>
              <a:ext uri="{FF2B5EF4-FFF2-40B4-BE49-F238E27FC236}">
                <a16:creationId xmlns:a16="http://schemas.microsoft.com/office/drawing/2014/main" id="{7DD40296-4F83-464A-B60D-731FEC6291EB}"/>
              </a:ext>
            </a:extLst>
          </p:cNvPr>
          <p:cNvSpPr/>
          <p:nvPr/>
        </p:nvSpPr>
        <p:spPr>
          <a:xfrm rot="16200000">
            <a:off x="1836182" y="3011485"/>
            <a:ext cx="484332" cy="201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4" name="그림 193">
            <a:extLst>
              <a:ext uri="{FF2B5EF4-FFF2-40B4-BE49-F238E27FC236}">
                <a16:creationId xmlns:a16="http://schemas.microsoft.com/office/drawing/2014/main" id="{1ACA07C3-2BF3-4F1B-A66D-B784D9BC1C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t="28283" r="11630" b="17953"/>
          <a:stretch/>
        </p:blipFill>
        <p:spPr>
          <a:xfrm>
            <a:off x="6033226" y="3218810"/>
            <a:ext cx="2531221" cy="1418719"/>
          </a:xfrm>
          <a:prstGeom prst="rect">
            <a:avLst/>
          </a:prstGeom>
        </p:spPr>
      </p:pic>
      <p:sp>
        <p:nvSpPr>
          <p:cNvPr id="195" name="TextBox 194">
            <a:extLst>
              <a:ext uri="{FF2B5EF4-FFF2-40B4-BE49-F238E27FC236}">
                <a16:creationId xmlns:a16="http://schemas.microsoft.com/office/drawing/2014/main" id="{D9578797-D99B-473F-897B-E8CD1D66E0C1}"/>
              </a:ext>
            </a:extLst>
          </p:cNvPr>
          <p:cNvSpPr txBox="1"/>
          <p:nvPr/>
        </p:nvSpPr>
        <p:spPr>
          <a:xfrm>
            <a:off x="6842731" y="4030681"/>
            <a:ext cx="629187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1" b="1" dirty="0"/>
              <a:t>3 cycle</a:t>
            </a:r>
            <a:endParaRPr lang="ko-KR" altLang="en-US" sz="1051" b="1" dirty="0"/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A5129CB1-79C7-42CF-866C-8D1317490AC3}"/>
              </a:ext>
            </a:extLst>
          </p:cNvPr>
          <p:cNvSpPr txBox="1"/>
          <p:nvPr/>
        </p:nvSpPr>
        <p:spPr>
          <a:xfrm>
            <a:off x="8056839" y="4153793"/>
            <a:ext cx="73675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1" b="1" dirty="0"/>
              <a:t>4 cycle</a:t>
            </a:r>
            <a:endParaRPr lang="ko-KR" altLang="en-US" sz="1051" b="1" dirty="0"/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47EFF828-330C-467E-83DE-5A2E3C93EE0E}"/>
              </a:ext>
            </a:extLst>
          </p:cNvPr>
          <p:cNvSpPr txBox="1"/>
          <p:nvPr/>
        </p:nvSpPr>
        <p:spPr>
          <a:xfrm>
            <a:off x="7319228" y="3765009"/>
            <a:ext cx="89905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1" b="1" dirty="0"/>
              <a:t>0.4117 cycle</a:t>
            </a:r>
            <a:endParaRPr lang="ko-KR" altLang="en-US" sz="1051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4E4004E5-75C9-4C96-B9E3-A920FBD2AE45}"/>
                  </a:ext>
                </a:extLst>
              </p:cNvPr>
              <p:cNvSpPr txBox="1"/>
              <p:nvPr/>
            </p:nvSpPr>
            <p:spPr>
              <a:xfrm>
                <a:off x="6667296" y="4510903"/>
                <a:ext cx="1292896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100" b="1" i="1" dirty="0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ko-KR" sz="1100" b="1" i="1" dirty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altLang="ko-KR" sz="1100" b="1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100" b="1" i="1" dirty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altLang="ko-KR" sz="1100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ko-KR" sz="1100" b="1" i="1" dirty="0">
                          <a:latin typeface="Cambria Math" panose="02040503050406030204" pitchFamily="18" charset="0"/>
                        </a:rPr>
                        <m:t>𝟒𝟏𝟏𝟕</m:t>
                      </m:r>
                    </m:oMath>
                  </m:oMathPara>
                </a14:m>
                <a:endParaRPr lang="ko-KR" altLang="en-US" sz="1100" b="1" dirty="0"/>
              </a:p>
            </p:txBody>
          </p:sp>
        </mc:Choice>
        <mc:Fallback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4E4004E5-75C9-4C96-B9E3-A920FBD2AE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296" y="4510903"/>
                <a:ext cx="1292896" cy="2616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2" name="TextBox 201">
            <a:extLst>
              <a:ext uri="{FF2B5EF4-FFF2-40B4-BE49-F238E27FC236}">
                <a16:creationId xmlns:a16="http://schemas.microsoft.com/office/drawing/2014/main" id="{2CB23D85-63ED-4179-BB05-9AD29F4276A7}"/>
              </a:ext>
            </a:extLst>
          </p:cNvPr>
          <p:cNvSpPr txBox="1"/>
          <p:nvPr/>
        </p:nvSpPr>
        <p:spPr>
          <a:xfrm>
            <a:off x="7246234" y="3113231"/>
            <a:ext cx="59367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1" b="1" dirty="0"/>
              <a:t>1 cycle</a:t>
            </a:r>
            <a:endParaRPr lang="ko-KR" altLang="en-US" sz="1051" b="1" dirty="0"/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DD9CB31C-8EF0-41BE-A3D9-1EC724A92037}"/>
              </a:ext>
            </a:extLst>
          </p:cNvPr>
          <p:cNvSpPr txBox="1"/>
          <p:nvPr/>
        </p:nvSpPr>
        <p:spPr>
          <a:xfrm>
            <a:off x="6427017" y="3716668"/>
            <a:ext cx="593671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1" b="1" dirty="0"/>
              <a:t>2 cycle</a:t>
            </a:r>
            <a:endParaRPr lang="ko-KR" altLang="en-US" sz="1051" b="1" dirty="0"/>
          </a:p>
        </p:txBody>
      </p:sp>
      <p:pic>
        <p:nvPicPr>
          <p:cNvPr id="197" name="그림 196">
            <a:extLst>
              <a:ext uri="{FF2B5EF4-FFF2-40B4-BE49-F238E27FC236}">
                <a16:creationId xmlns:a16="http://schemas.microsoft.com/office/drawing/2014/main" id="{4B4C2AE9-83AC-4C74-85F2-F4D64495CD3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1" t="29367" r="11583" b="21590"/>
          <a:stretch/>
        </p:blipFill>
        <p:spPr>
          <a:xfrm>
            <a:off x="8513774" y="3214016"/>
            <a:ext cx="2647765" cy="13010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30ED98ED-AD7B-45A5-A832-15B6BD6BA814}"/>
                  </a:ext>
                </a:extLst>
              </p:cNvPr>
              <p:cNvSpPr txBox="1"/>
              <p:nvPr/>
            </p:nvSpPr>
            <p:spPr>
              <a:xfrm>
                <a:off x="9008574" y="4510904"/>
                <a:ext cx="186047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100" b="1" i="1" dirty="0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ko-KR" sz="1100" b="1" i="1" dirty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altLang="ko-KR" sz="1100" b="1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100" b="1" i="1" dirty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altLang="ko-KR" sz="1100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ko-KR" sz="1100" b="1" i="1" dirty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ko-KR" altLang="en-US" sz="1100" b="1" dirty="0"/>
              </a:p>
            </p:txBody>
          </p:sp>
        </mc:Choice>
        <mc:Fallback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30ED98ED-AD7B-45A5-A832-15B6BD6BA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8574" y="4510904"/>
                <a:ext cx="1860479" cy="2616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0" name="TextBox 199">
            <a:extLst>
              <a:ext uri="{FF2B5EF4-FFF2-40B4-BE49-F238E27FC236}">
                <a16:creationId xmlns:a16="http://schemas.microsoft.com/office/drawing/2014/main" id="{221BED01-19FE-4029-9A54-81ECF75052DF}"/>
              </a:ext>
            </a:extLst>
          </p:cNvPr>
          <p:cNvSpPr txBox="1"/>
          <p:nvPr/>
        </p:nvSpPr>
        <p:spPr>
          <a:xfrm>
            <a:off x="11025630" y="3733727"/>
            <a:ext cx="567433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1" b="1" dirty="0"/>
              <a:t>4 cycle</a:t>
            </a:r>
            <a:endParaRPr lang="ko-KR" altLang="en-US" sz="1051" b="1" dirty="0"/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2CE294CB-BE17-4882-93F5-A6173E6220E1}"/>
              </a:ext>
            </a:extLst>
          </p:cNvPr>
          <p:cNvSpPr txBox="1"/>
          <p:nvPr/>
        </p:nvSpPr>
        <p:spPr>
          <a:xfrm>
            <a:off x="9493831" y="3113226"/>
            <a:ext cx="73675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1" b="1" dirty="0"/>
              <a:t>1 cycle</a:t>
            </a:r>
            <a:endParaRPr lang="ko-KR" altLang="en-US" sz="1051" b="1" dirty="0"/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DF11FCEE-438E-4747-881B-B3A09BB62178}"/>
              </a:ext>
            </a:extLst>
          </p:cNvPr>
          <p:cNvSpPr txBox="1"/>
          <p:nvPr/>
        </p:nvSpPr>
        <p:spPr>
          <a:xfrm>
            <a:off x="9041362" y="3727254"/>
            <a:ext cx="73675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1" b="1" dirty="0"/>
              <a:t>2 cycle</a:t>
            </a:r>
            <a:endParaRPr lang="ko-KR" altLang="en-US" sz="1051" b="1" dirty="0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07800022-03FE-4535-AE2C-190579392245}"/>
              </a:ext>
            </a:extLst>
          </p:cNvPr>
          <p:cNvSpPr txBox="1"/>
          <p:nvPr/>
        </p:nvSpPr>
        <p:spPr>
          <a:xfrm>
            <a:off x="9614605" y="3967165"/>
            <a:ext cx="736759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1" b="1" dirty="0"/>
              <a:t>3 cycle</a:t>
            </a:r>
            <a:endParaRPr lang="ko-KR" altLang="en-US" sz="1051" b="1" dirty="0"/>
          </a:p>
        </p:txBody>
      </p:sp>
      <p:cxnSp>
        <p:nvCxnSpPr>
          <p:cNvPr id="223" name="직선 연결선 222">
            <a:extLst>
              <a:ext uri="{FF2B5EF4-FFF2-40B4-BE49-F238E27FC236}">
                <a16:creationId xmlns:a16="http://schemas.microsoft.com/office/drawing/2014/main" id="{07C81C60-FA3E-47E3-A9FA-9A8284673B46}"/>
              </a:ext>
            </a:extLst>
          </p:cNvPr>
          <p:cNvCxnSpPr/>
          <p:nvPr/>
        </p:nvCxnSpPr>
        <p:spPr>
          <a:xfrm>
            <a:off x="3313157" y="1538211"/>
            <a:ext cx="261937" cy="0"/>
          </a:xfrm>
          <a:prstGeom prst="line">
            <a:avLst/>
          </a:prstGeom>
          <a:ln w="57150">
            <a:solidFill>
              <a:srgbClr val="76F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>
            <a:extLst>
              <a:ext uri="{FF2B5EF4-FFF2-40B4-BE49-F238E27FC236}">
                <a16:creationId xmlns:a16="http://schemas.microsoft.com/office/drawing/2014/main" id="{F93AD863-091C-49BA-9E69-5F802AC45641}"/>
              </a:ext>
            </a:extLst>
          </p:cNvPr>
          <p:cNvSpPr txBox="1"/>
          <p:nvPr/>
        </p:nvSpPr>
        <p:spPr>
          <a:xfrm>
            <a:off x="3629218" y="1411253"/>
            <a:ext cx="9160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err="1"/>
              <a:t>Sextupole</a:t>
            </a:r>
            <a:endParaRPr lang="ko-KR" altLang="en-US" sz="1200" dirty="0"/>
          </a:p>
        </p:txBody>
      </p:sp>
      <p:cxnSp>
        <p:nvCxnSpPr>
          <p:cNvPr id="226" name="직선 연결선 225">
            <a:extLst>
              <a:ext uri="{FF2B5EF4-FFF2-40B4-BE49-F238E27FC236}">
                <a16:creationId xmlns:a16="http://schemas.microsoft.com/office/drawing/2014/main" id="{B03DEB50-F50A-4682-B389-B033C4DD881C}"/>
              </a:ext>
            </a:extLst>
          </p:cNvPr>
          <p:cNvCxnSpPr/>
          <p:nvPr/>
        </p:nvCxnSpPr>
        <p:spPr>
          <a:xfrm>
            <a:off x="2582719" y="1771651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직선 연결선 226">
            <a:extLst>
              <a:ext uri="{FF2B5EF4-FFF2-40B4-BE49-F238E27FC236}">
                <a16:creationId xmlns:a16="http://schemas.microsoft.com/office/drawing/2014/main" id="{42DA4793-7160-4290-A1B6-ABB950DE1E35}"/>
              </a:ext>
            </a:extLst>
          </p:cNvPr>
          <p:cNvCxnSpPr/>
          <p:nvPr/>
        </p:nvCxnSpPr>
        <p:spPr>
          <a:xfrm>
            <a:off x="2582719" y="1771651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8" name="그룹 227">
            <a:extLst>
              <a:ext uri="{FF2B5EF4-FFF2-40B4-BE49-F238E27FC236}">
                <a16:creationId xmlns:a16="http://schemas.microsoft.com/office/drawing/2014/main" id="{A5743F0F-7ADA-40D3-9CE0-969290C0343D}"/>
              </a:ext>
            </a:extLst>
          </p:cNvPr>
          <p:cNvGrpSpPr/>
          <p:nvPr/>
        </p:nvGrpSpPr>
        <p:grpSpPr>
          <a:xfrm rot="18900000">
            <a:off x="1810759" y="2081174"/>
            <a:ext cx="244255" cy="103932"/>
            <a:chOff x="2094860" y="1924051"/>
            <a:chExt cx="449096" cy="0"/>
          </a:xfrm>
        </p:grpSpPr>
        <p:cxnSp>
          <p:nvCxnSpPr>
            <p:cNvPr id="229" name="직선 연결선 228">
              <a:extLst>
                <a:ext uri="{FF2B5EF4-FFF2-40B4-BE49-F238E27FC236}">
                  <a16:creationId xmlns:a16="http://schemas.microsoft.com/office/drawing/2014/main" id="{FBDFAE57-C065-4980-96D3-B328230720D9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직선 연결선 229">
              <a:extLst>
                <a:ext uri="{FF2B5EF4-FFF2-40B4-BE49-F238E27FC236}">
                  <a16:creationId xmlns:a16="http://schemas.microsoft.com/office/drawing/2014/main" id="{295E91E8-92E8-47AD-A68D-0EFE0AD3D29A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1" name="직선 연결선 230">
            <a:extLst>
              <a:ext uri="{FF2B5EF4-FFF2-40B4-BE49-F238E27FC236}">
                <a16:creationId xmlns:a16="http://schemas.microsoft.com/office/drawing/2014/main" id="{5282F5C0-2683-4928-AF1F-560CD3894D79}"/>
              </a:ext>
            </a:extLst>
          </p:cNvPr>
          <p:cNvCxnSpPr/>
          <p:nvPr/>
        </p:nvCxnSpPr>
        <p:spPr>
          <a:xfrm>
            <a:off x="2582719" y="4246380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직선 연결선 231">
            <a:extLst>
              <a:ext uri="{FF2B5EF4-FFF2-40B4-BE49-F238E27FC236}">
                <a16:creationId xmlns:a16="http://schemas.microsoft.com/office/drawing/2014/main" id="{47B1F49D-D891-4EC3-ABBF-EEB8E2FE08EE}"/>
              </a:ext>
            </a:extLst>
          </p:cNvPr>
          <p:cNvCxnSpPr/>
          <p:nvPr/>
        </p:nvCxnSpPr>
        <p:spPr>
          <a:xfrm>
            <a:off x="2582719" y="4246380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3" name="그룹 232">
            <a:extLst>
              <a:ext uri="{FF2B5EF4-FFF2-40B4-BE49-F238E27FC236}">
                <a16:creationId xmlns:a16="http://schemas.microsoft.com/office/drawing/2014/main" id="{44501BC7-B6D1-4F41-8EAC-CD838768D71D}"/>
              </a:ext>
            </a:extLst>
          </p:cNvPr>
          <p:cNvGrpSpPr/>
          <p:nvPr/>
        </p:nvGrpSpPr>
        <p:grpSpPr>
          <a:xfrm rot="18900000">
            <a:off x="3634169" y="3906433"/>
            <a:ext cx="244255" cy="103932"/>
            <a:chOff x="2094860" y="1924051"/>
            <a:chExt cx="449096" cy="0"/>
          </a:xfrm>
        </p:grpSpPr>
        <p:cxnSp>
          <p:nvCxnSpPr>
            <p:cNvPr id="234" name="직선 연결선 233">
              <a:extLst>
                <a:ext uri="{FF2B5EF4-FFF2-40B4-BE49-F238E27FC236}">
                  <a16:creationId xmlns:a16="http://schemas.microsoft.com/office/drawing/2014/main" id="{26A64A74-88A3-47F5-A7EB-B33D012CC555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직선 연결선 234">
              <a:extLst>
                <a:ext uri="{FF2B5EF4-FFF2-40B4-BE49-F238E27FC236}">
                  <a16:creationId xmlns:a16="http://schemas.microsoft.com/office/drawing/2014/main" id="{F5C62EB5-986B-45A6-AE42-593B2D3AE085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6" name="직선 연결선 235">
            <a:extLst>
              <a:ext uri="{FF2B5EF4-FFF2-40B4-BE49-F238E27FC236}">
                <a16:creationId xmlns:a16="http://schemas.microsoft.com/office/drawing/2014/main" id="{C2552AC4-6529-44CD-BD49-876F9C9C1247}"/>
              </a:ext>
            </a:extLst>
          </p:cNvPr>
          <p:cNvCxnSpPr>
            <a:cxnSpLocks/>
          </p:cNvCxnSpPr>
          <p:nvPr/>
        </p:nvCxnSpPr>
        <p:spPr>
          <a:xfrm rot="16200000">
            <a:off x="1340444" y="3011485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직선 연결선 236">
            <a:extLst>
              <a:ext uri="{FF2B5EF4-FFF2-40B4-BE49-F238E27FC236}">
                <a16:creationId xmlns:a16="http://schemas.microsoft.com/office/drawing/2014/main" id="{156FFBAF-FE33-43A1-878A-6D3E478A350A}"/>
              </a:ext>
            </a:extLst>
          </p:cNvPr>
          <p:cNvCxnSpPr>
            <a:cxnSpLocks/>
          </p:cNvCxnSpPr>
          <p:nvPr/>
        </p:nvCxnSpPr>
        <p:spPr>
          <a:xfrm rot="16200000">
            <a:off x="1340444" y="3011485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직선 연결선 237">
            <a:extLst>
              <a:ext uri="{FF2B5EF4-FFF2-40B4-BE49-F238E27FC236}">
                <a16:creationId xmlns:a16="http://schemas.microsoft.com/office/drawing/2014/main" id="{B93FC226-2942-43C6-8235-F9F1EDA97E8B}"/>
              </a:ext>
            </a:extLst>
          </p:cNvPr>
          <p:cNvCxnSpPr>
            <a:cxnSpLocks/>
          </p:cNvCxnSpPr>
          <p:nvPr/>
        </p:nvCxnSpPr>
        <p:spPr>
          <a:xfrm rot="16200000">
            <a:off x="3819611" y="3011485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직선 연결선 238">
            <a:extLst>
              <a:ext uri="{FF2B5EF4-FFF2-40B4-BE49-F238E27FC236}">
                <a16:creationId xmlns:a16="http://schemas.microsoft.com/office/drawing/2014/main" id="{3983B25E-0981-49FD-B850-C403DA6E7EFA}"/>
              </a:ext>
            </a:extLst>
          </p:cNvPr>
          <p:cNvCxnSpPr>
            <a:cxnSpLocks/>
          </p:cNvCxnSpPr>
          <p:nvPr/>
        </p:nvCxnSpPr>
        <p:spPr>
          <a:xfrm rot="16200000">
            <a:off x="3819611" y="3011485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그룹 239">
            <a:extLst>
              <a:ext uri="{FF2B5EF4-FFF2-40B4-BE49-F238E27FC236}">
                <a16:creationId xmlns:a16="http://schemas.microsoft.com/office/drawing/2014/main" id="{6E1B4EB9-7FA4-49D0-87C3-F26649438A2C}"/>
              </a:ext>
            </a:extLst>
          </p:cNvPr>
          <p:cNvGrpSpPr/>
          <p:nvPr/>
        </p:nvGrpSpPr>
        <p:grpSpPr>
          <a:xfrm rot="13500000">
            <a:off x="3633287" y="2005786"/>
            <a:ext cx="244255" cy="103932"/>
            <a:chOff x="2094860" y="1924051"/>
            <a:chExt cx="449096" cy="0"/>
          </a:xfrm>
        </p:grpSpPr>
        <p:cxnSp>
          <p:nvCxnSpPr>
            <p:cNvPr id="241" name="직선 연결선 240">
              <a:extLst>
                <a:ext uri="{FF2B5EF4-FFF2-40B4-BE49-F238E27FC236}">
                  <a16:creationId xmlns:a16="http://schemas.microsoft.com/office/drawing/2014/main" id="{418938EE-2370-44D1-91DD-1C5370E893A3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직선 연결선 241">
              <a:extLst>
                <a:ext uri="{FF2B5EF4-FFF2-40B4-BE49-F238E27FC236}">
                  <a16:creationId xmlns:a16="http://schemas.microsoft.com/office/drawing/2014/main" id="{356485B8-3D86-46E3-B97A-CBC7B20A77C3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그룹 242">
            <a:extLst>
              <a:ext uri="{FF2B5EF4-FFF2-40B4-BE49-F238E27FC236}">
                <a16:creationId xmlns:a16="http://schemas.microsoft.com/office/drawing/2014/main" id="{AC21ECF3-804B-4C16-82B3-4919F050C629}"/>
              </a:ext>
            </a:extLst>
          </p:cNvPr>
          <p:cNvGrpSpPr/>
          <p:nvPr/>
        </p:nvGrpSpPr>
        <p:grpSpPr>
          <a:xfrm rot="13500000">
            <a:off x="1809415" y="3835194"/>
            <a:ext cx="244255" cy="103932"/>
            <a:chOff x="2094860" y="1924051"/>
            <a:chExt cx="449096" cy="0"/>
          </a:xfrm>
        </p:grpSpPr>
        <p:cxnSp>
          <p:nvCxnSpPr>
            <p:cNvPr id="244" name="직선 연결선 243">
              <a:extLst>
                <a:ext uri="{FF2B5EF4-FFF2-40B4-BE49-F238E27FC236}">
                  <a16:creationId xmlns:a16="http://schemas.microsoft.com/office/drawing/2014/main" id="{CAE5311C-E6B7-44C0-A935-1657EEA9273E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직선 연결선 244">
              <a:extLst>
                <a:ext uri="{FF2B5EF4-FFF2-40B4-BE49-F238E27FC236}">
                  <a16:creationId xmlns:a16="http://schemas.microsoft.com/office/drawing/2014/main" id="{B20E61FC-D20E-425A-8FAD-CBEA5BE5CF8F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9664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A48D5D6D-9D52-4D89-BCF2-8093AA1C9A38}"/>
              </a:ext>
            </a:extLst>
          </p:cNvPr>
          <p:cNvGrpSpPr/>
          <p:nvPr/>
        </p:nvGrpSpPr>
        <p:grpSpPr>
          <a:xfrm>
            <a:off x="7654351" y="3641534"/>
            <a:ext cx="4429236" cy="1993931"/>
            <a:chOff x="8935595" y="3224361"/>
            <a:chExt cx="3154804" cy="1420213"/>
          </a:xfrm>
        </p:grpSpPr>
        <p:pic>
          <p:nvPicPr>
            <p:cNvPr id="88" name="그림 87">
              <a:extLst>
                <a:ext uri="{FF2B5EF4-FFF2-40B4-BE49-F238E27FC236}">
                  <a16:creationId xmlns:a16="http://schemas.microsoft.com/office/drawing/2014/main" id="{672D7842-7EED-47A3-B9DA-125AE723E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6" b="26872"/>
            <a:stretch/>
          </p:blipFill>
          <p:spPr>
            <a:xfrm>
              <a:off x="8935595" y="3224361"/>
              <a:ext cx="3154804" cy="119209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22C89862-DD25-42B3-89B2-212EFD2CB3F2}"/>
                    </a:ext>
                  </a:extLst>
                </p:cNvPr>
                <p:cNvSpPr txBox="1"/>
                <p:nvPr/>
              </p:nvSpPr>
              <p:spPr>
                <a:xfrm>
                  <a:off x="9760880" y="4403433"/>
                  <a:ext cx="1860478" cy="2411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b="1" i="1" dirty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altLang="ko-KR" sz="1600" b="1" i="1" dirty="0"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altLang="ko-KR" sz="1600" b="1" i="1" dirty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r>
                          <a:rPr lang="en-US" altLang="ko-KR" sz="1600" b="1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sz="1600" b="1" i="1" dirty="0"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altLang="ko-KR" sz="1600" b="1" i="1" dirty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ko-KR" sz="1600" b="1" i="1" dirty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ko-KR" altLang="en-US" sz="1600" b="1" dirty="0"/>
                </a:p>
              </p:txBody>
            </p:sp>
          </mc:Choice>
          <mc:Fallback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22C89862-DD25-42B3-89B2-212EFD2CB3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60880" y="4403433"/>
                  <a:ext cx="1860478" cy="24114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제목 1">
            <a:extLst>
              <a:ext uri="{FF2B5EF4-FFF2-40B4-BE49-F238E27FC236}">
                <a16:creationId xmlns:a16="http://schemas.microsoft.com/office/drawing/2014/main" id="{E2D79CA5-31F8-49B6-8DA6-C334ED053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Tune and Resonance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1BC7C7D-AB51-44D5-90D0-A94A69507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531" y="5663364"/>
            <a:ext cx="11771868" cy="834477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When external forces with position-dependent properties are present, they affect the system. 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/>
              <a:t>If the tune is an </a:t>
            </a:r>
            <a:r>
              <a:rPr lang="en-US" altLang="ko-KR" sz="1400" dirty="0">
                <a:solidFill>
                  <a:srgbClr val="FF0000"/>
                </a:solidFill>
              </a:rPr>
              <a:t>integer multiple of a resonance</a:t>
            </a:r>
            <a:r>
              <a:rPr lang="en-US" altLang="ko-KR" sz="1400" dirty="0"/>
              <a:t>, these external forces </a:t>
            </a:r>
            <a:r>
              <a:rPr lang="en-US" altLang="ko-KR" sz="1400" dirty="0">
                <a:solidFill>
                  <a:srgbClr val="FF0000"/>
                </a:solidFill>
              </a:rPr>
              <a:t>accumulate</a:t>
            </a:r>
            <a:r>
              <a:rPr lang="en-US" altLang="ko-KR" sz="1400" dirty="0"/>
              <a:t> continuously and it makes electrons diverge.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endParaRPr lang="en-US" altLang="ko-KR" sz="1400" dirty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endParaRPr lang="en-US" altLang="ko-KR" sz="32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2158135-1011-4B96-9B18-378A498E0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07879D-356A-46C6-899D-05BDE2D39B0E}"/>
              </a:ext>
            </a:extLst>
          </p:cNvPr>
          <p:cNvSpPr txBox="1"/>
          <p:nvPr/>
        </p:nvSpPr>
        <p:spPr>
          <a:xfrm>
            <a:off x="473336" y="1091165"/>
            <a:ext cx="439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ctr">
              <a:buFont typeface="Wingdings" panose="05000000000000000000" pitchFamily="2" charset="2"/>
              <a:buChar char="ü"/>
            </a:pPr>
            <a:r>
              <a:rPr lang="en-US" altLang="ko-KR" b="1" dirty="0"/>
              <a:t>Schematic layout of a storage ring</a:t>
            </a:r>
            <a:endParaRPr lang="ko-KR" alt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1286CA-A71E-4905-A686-B2042D5ED49C}"/>
              </a:ext>
            </a:extLst>
          </p:cNvPr>
          <p:cNvSpPr txBox="1"/>
          <p:nvPr/>
        </p:nvSpPr>
        <p:spPr>
          <a:xfrm>
            <a:off x="6316886" y="1091165"/>
            <a:ext cx="4951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ctr">
              <a:buFont typeface="Wingdings" panose="05000000000000000000" pitchFamily="2" charset="2"/>
              <a:buChar char="ü"/>
            </a:pPr>
            <a:r>
              <a:rPr lang="en-US" altLang="ko-KR" b="1" dirty="0"/>
              <a:t>Motion of Stable Electron in a storage ring</a:t>
            </a:r>
            <a:endParaRPr lang="ko-KR" altLang="en-US" b="1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D035C34-2A6F-4720-9368-51F8CAC50D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5" b="83961"/>
          <a:stretch/>
        </p:blipFill>
        <p:spPr>
          <a:xfrm>
            <a:off x="6482632" y="1395901"/>
            <a:ext cx="4183040" cy="301363"/>
          </a:xfrm>
          <a:prstGeom prst="rect">
            <a:avLst/>
          </a:prstGeom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id="{0D60F0E6-8F79-4561-81C9-0E060B85E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911" y="1697265"/>
            <a:ext cx="2757323" cy="2705809"/>
          </a:xfrm>
          <a:prstGeom prst="rect">
            <a:avLst/>
          </a:prstGeom>
        </p:spPr>
      </p:pic>
      <p:cxnSp>
        <p:nvCxnSpPr>
          <p:cNvPr id="75" name="직선 연결선 74">
            <a:extLst>
              <a:ext uri="{FF2B5EF4-FFF2-40B4-BE49-F238E27FC236}">
                <a16:creationId xmlns:a16="http://schemas.microsoft.com/office/drawing/2014/main" id="{CB9012DE-48F8-4799-9391-34F671C16368}"/>
              </a:ext>
            </a:extLst>
          </p:cNvPr>
          <p:cNvCxnSpPr/>
          <p:nvPr/>
        </p:nvCxnSpPr>
        <p:spPr>
          <a:xfrm>
            <a:off x="2582719" y="1771651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직선 연결선 78">
            <a:extLst>
              <a:ext uri="{FF2B5EF4-FFF2-40B4-BE49-F238E27FC236}">
                <a16:creationId xmlns:a16="http://schemas.microsoft.com/office/drawing/2014/main" id="{0B02E90A-0ECE-4FBF-A875-B2CA4CB90006}"/>
              </a:ext>
            </a:extLst>
          </p:cNvPr>
          <p:cNvCxnSpPr/>
          <p:nvPr/>
        </p:nvCxnSpPr>
        <p:spPr>
          <a:xfrm>
            <a:off x="2582719" y="1771651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3B58DA3F-930D-42B0-A263-0CE38FC9AA21}"/>
              </a:ext>
            </a:extLst>
          </p:cNvPr>
          <p:cNvGrpSpPr/>
          <p:nvPr/>
        </p:nvGrpSpPr>
        <p:grpSpPr>
          <a:xfrm rot="18900000">
            <a:off x="1810759" y="2081174"/>
            <a:ext cx="244255" cy="103932"/>
            <a:chOff x="2094860" y="1924051"/>
            <a:chExt cx="449096" cy="0"/>
          </a:xfrm>
        </p:grpSpPr>
        <p:cxnSp>
          <p:nvCxnSpPr>
            <p:cNvPr id="80" name="직선 연결선 79">
              <a:extLst>
                <a:ext uri="{FF2B5EF4-FFF2-40B4-BE49-F238E27FC236}">
                  <a16:creationId xmlns:a16="http://schemas.microsoft.com/office/drawing/2014/main" id="{003BC426-A611-42DA-B088-8BB4E9CDEA59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>
              <a:extLst>
                <a:ext uri="{FF2B5EF4-FFF2-40B4-BE49-F238E27FC236}">
                  <a16:creationId xmlns:a16="http://schemas.microsoft.com/office/drawing/2014/main" id="{76DAF5A0-B048-4437-9C39-826197A8E9AD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직선 연결선 82">
            <a:extLst>
              <a:ext uri="{FF2B5EF4-FFF2-40B4-BE49-F238E27FC236}">
                <a16:creationId xmlns:a16="http://schemas.microsoft.com/office/drawing/2014/main" id="{0428BB7A-247A-41F7-B20A-F9A5103D549D}"/>
              </a:ext>
            </a:extLst>
          </p:cNvPr>
          <p:cNvCxnSpPr/>
          <p:nvPr/>
        </p:nvCxnSpPr>
        <p:spPr>
          <a:xfrm>
            <a:off x="2582719" y="4246380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직선 연결선 83">
            <a:extLst>
              <a:ext uri="{FF2B5EF4-FFF2-40B4-BE49-F238E27FC236}">
                <a16:creationId xmlns:a16="http://schemas.microsoft.com/office/drawing/2014/main" id="{CDD9098E-54C7-4EBE-A55C-D441CC5979DF}"/>
              </a:ext>
            </a:extLst>
          </p:cNvPr>
          <p:cNvCxnSpPr/>
          <p:nvPr/>
        </p:nvCxnSpPr>
        <p:spPr>
          <a:xfrm>
            <a:off x="2582719" y="4246380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A197289D-B24B-41F7-A525-1566E2D94818}"/>
              </a:ext>
            </a:extLst>
          </p:cNvPr>
          <p:cNvGrpSpPr/>
          <p:nvPr/>
        </p:nvGrpSpPr>
        <p:grpSpPr>
          <a:xfrm rot="18900000">
            <a:off x="3634169" y="3906433"/>
            <a:ext cx="244255" cy="103932"/>
            <a:chOff x="2094860" y="1924051"/>
            <a:chExt cx="449096" cy="0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0819654F-EDD3-43DB-A9F5-4E25E496ACB0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81AE3999-ECDC-49A9-B1E0-69027D1D7D56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" name="직선 연결선 88">
            <a:extLst>
              <a:ext uri="{FF2B5EF4-FFF2-40B4-BE49-F238E27FC236}">
                <a16:creationId xmlns:a16="http://schemas.microsoft.com/office/drawing/2014/main" id="{B93E11C5-3BBB-4F69-99FD-DA3352E7FD9B}"/>
              </a:ext>
            </a:extLst>
          </p:cNvPr>
          <p:cNvCxnSpPr>
            <a:cxnSpLocks/>
          </p:cNvCxnSpPr>
          <p:nvPr/>
        </p:nvCxnSpPr>
        <p:spPr>
          <a:xfrm rot="16200000">
            <a:off x="1340444" y="3011485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직선 연결선 89">
            <a:extLst>
              <a:ext uri="{FF2B5EF4-FFF2-40B4-BE49-F238E27FC236}">
                <a16:creationId xmlns:a16="http://schemas.microsoft.com/office/drawing/2014/main" id="{B9A995E3-7252-4395-85FD-59784BA647D0}"/>
              </a:ext>
            </a:extLst>
          </p:cNvPr>
          <p:cNvCxnSpPr>
            <a:cxnSpLocks/>
          </p:cNvCxnSpPr>
          <p:nvPr/>
        </p:nvCxnSpPr>
        <p:spPr>
          <a:xfrm rot="16200000">
            <a:off x="1340444" y="3011485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연결선 90">
            <a:extLst>
              <a:ext uri="{FF2B5EF4-FFF2-40B4-BE49-F238E27FC236}">
                <a16:creationId xmlns:a16="http://schemas.microsoft.com/office/drawing/2014/main" id="{D71E57E9-124F-405D-80B6-386E6379967F}"/>
              </a:ext>
            </a:extLst>
          </p:cNvPr>
          <p:cNvCxnSpPr>
            <a:cxnSpLocks/>
          </p:cNvCxnSpPr>
          <p:nvPr/>
        </p:nvCxnSpPr>
        <p:spPr>
          <a:xfrm rot="16200000">
            <a:off x="3819611" y="3011485"/>
            <a:ext cx="449096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연결선 91">
            <a:extLst>
              <a:ext uri="{FF2B5EF4-FFF2-40B4-BE49-F238E27FC236}">
                <a16:creationId xmlns:a16="http://schemas.microsoft.com/office/drawing/2014/main" id="{6FC04F65-6419-4635-8D1B-39AA77512730}"/>
              </a:ext>
            </a:extLst>
          </p:cNvPr>
          <p:cNvCxnSpPr>
            <a:cxnSpLocks/>
          </p:cNvCxnSpPr>
          <p:nvPr/>
        </p:nvCxnSpPr>
        <p:spPr>
          <a:xfrm rot="16200000">
            <a:off x="3819611" y="3011485"/>
            <a:ext cx="44909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그룹 92">
            <a:extLst>
              <a:ext uri="{FF2B5EF4-FFF2-40B4-BE49-F238E27FC236}">
                <a16:creationId xmlns:a16="http://schemas.microsoft.com/office/drawing/2014/main" id="{1E434932-004D-4752-BE60-AD304652234A}"/>
              </a:ext>
            </a:extLst>
          </p:cNvPr>
          <p:cNvGrpSpPr/>
          <p:nvPr/>
        </p:nvGrpSpPr>
        <p:grpSpPr>
          <a:xfrm rot="13500000">
            <a:off x="3633287" y="2005786"/>
            <a:ext cx="244255" cy="103932"/>
            <a:chOff x="2094860" y="1924051"/>
            <a:chExt cx="449096" cy="0"/>
          </a:xfrm>
        </p:grpSpPr>
        <p:cxnSp>
          <p:nvCxnSpPr>
            <p:cNvPr id="94" name="직선 연결선 93">
              <a:extLst>
                <a:ext uri="{FF2B5EF4-FFF2-40B4-BE49-F238E27FC236}">
                  <a16:creationId xmlns:a16="http://schemas.microsoft.com/office/drawing/2014/main" id="{280A01D1-0CFD-4419-A6E7-F2C78541FFB6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연결선 94">
              <a:extLst>
                <a:ext uri="{FF2B5EF4-FFF2-40B4-BE49-F238E27FC236}">
                  <a16:creationId xmlns:a16="http://schemas.microsoft.com/office/drawing/2014/main" id="{94C2A051-796A-4926-AB7C-5905C9E78E94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4AFB8694-CF06-4540-996D-58EE66FB866F}"/>
              </a:ext>
            </a:extLst>
          </p:cNvPr>
          <p:cNvGrpSpPr/>
          <p:nvPr/>
        </p:nvGrpSpPr>
        <p:grpSpPr>
          <a:xfrm rot="13500000">
            <a:off x="1809415" y="3835194"/>
            <a:ext cx="244255" cy="103932"/>
            <a:chOff x="2094860" y="1924051"/>
            <a:chExt cx="449096" cy="0"/>
          </a:xfrm>
        </p:grpSpPr>
        <p:cxnSp>
          <p:nvCxnSpPr>
            <p:cNvPr id="97" name="직선 연결선 96">
              <a:extLst>
                <a:ext uri="{FF2B5EF4-FFF2-40B4-BE49-F238E27FC236}">
                  <a16:creationId xmlns:a16="http://schemas.microsoft.com/office/drawing/2014/main" id="{643D34A5-4109-48E4-B23E-FF9DC28B76DA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연결선 97">
              <a:extLst>
                <a:ext uri="{FF2B5EF4-FFF2-40B4-BE49-F238E27FC236}">
                  <a16:creationId xmlns:a16="http://schemas.microsoft.com/office/drawing/2014/main" id="{8B25E4CC-BA33-4DB6-801E-E450FB760DB9}"/>
                </a:ext>
              </a:extLst>
            </p:cNvPr>
            <p:cNvCxnSpPr/>
            <p:nvPr/>
          </p:nvCxnSpPr>
          <p:spPr>
            <a:xfrm>
              <a:off x="2094860" y="1924051"/>
              <a:ext cx="449096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4" name="그림 103">
            <a:extLst>
              <a:ext uri="{FF2B5EF4-FFF2-40B4-BE49-F238E27FC236}">
                <a16:creationId xmlns:a16="http://schemas.microsoft.com/office/drawing/2014/main" id="{4D6D1AA7-CD30-40E1-ABD6-B4035190DE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5" r="77994" b="83961"/>
          <a:stretch/>
        </p:blipFill>
        <p:spPr>
          <a:xfrm>
            <a:off x="924078" y="1395901"/>
            <a:ext cx="920511" cy="301363"/>
          </a:xfrm>
          <a:prstGeom prst="rect">
            <a:avLst/>
          </a:prstGeom>
        </p:spPr>
      </p:pic>
      <p:cxnSp>
        <p:nvCxnSpPr>
          <p:cNvPr id="100" name="직선 연결선 99">
            <a:extLst>
              <a:ext uri="{FF2B5EF4-FFF2-40B4-BE49-F238E27FC236}">
                <a16:creationId xmlns:a16="http://schemas.microsoft.com/office/drawing/2014/main" id="{630B72B2-488E-4889-B338-D0D33DDE519D}"/>
              </a:ext>
            </a:extLst>
          </p:cNvPr>
          <p:cNvCxnSpPr/>
          <p:nvPr/>
        </p:nvCxnSpPr>
        <p:spPr>
          <a:xfrm>
            <a:off x="1046877" y="1538211"/>
            <a:ext cx="261937" cy="0"/>
          </a:xfrm>
          <a:prstGeom prst="line">
            <a:avLst/>
          </a:prstGeom>
          <a:ln w="57150">
            <a:solidFill>
              <a:srgbClr val="808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A1CF08C6-0B24-40C5-A8AD-F2DBAB8A8AE2}"/>
              </a:ext>
            </a:extLst>
          </p:cNvPr>
          <p:cNvSpPr txBox="1"/>
          <p:nvPr/>
        </p:nvSpPr>
        <p:spPr>
          <a:xfrm>
            <a:off x="1347739" y="1411253"/>
            <a:ext cx="61964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Dipole</a:t>
            </a:r>
            <a:endParaRPr lang="ko-KR" altLang="en-US" sz="1051" dirty="0"/>
          </a:p>
        </p:txBody>
      </p:sp>
      <p:cxnSp>
        <p:nvCxnSpPr>
          <p:cNvPr id="114" name="직선 연결선 113">
            <a:extLst>
              <a:ext uri="{FF2B5EF4-FFF2-40B4-BE49-F238E27FC236}">
                <a16:creationId xmlns:a16="http://schemas.microsoft.com/office/drawing/2014/main" id="{98AA369E-8935-40F8-9282-0DF2A4159338}"/>
              </a:ext>
            </a:extLst>
          </p:cNvPr>
          <p:cNvCxnSpPr/>
          <p:nvPr/>
        </p:nvCxnSpPr>
        <p:spPr>
          <a:xfrm>
            <a:off x="1967388" y="1538211"/>
            <a:ext cx="261937" cy="0"/>
          </a:xfrm>
          <a:prstGeom prst="line">
            <a:avLst/>
          </a:prstGeom>
          <a:ln w="57150">
            <a:solidFill>
              <a:srgbClr val="FF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7BD8DC5E-7D07-44B7-993B-52F0F1CFCDB8}"/>
              </a:ext>
            </a:extLst>
          </p:cNvPr>
          <p:cNvSpPr txBox="1"/>
          <p:nvPr/>
        </p:nvSpPr>
        <p:spPr>
          <a:xfrm>
            <a:off x="2316521" y="1411253"/>
            <a:ext cx="9160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Quadrupole</a:t>
            </a:r>
            <a:endParaRPr lang="ko-KR" altLang="en-US" sz="1200" dirty="0"/>
          </a:p>
        </p:txBody>
      </p:sp>
      <p:cxnSp>
        <p:nvCxnSpPr>
          <p:cNvPr id="116" name="직선 연결선 115">
            <a:extLst>
              <a:ext uri="{FF2B5EF4-FFF2-40B4-BE49-F238E27FC236}">
                <a16:creationId xmlns:a16="http://schemas.microsoft.com/office/drawing/2014/main" id="{1116BC08-2CB0-494F-B0D5-B1D8D212E727}"/>
              </a:ext>
            </a:extLst>
          </p:cNvPr>
          <p:cNvCxnSpPr/>
          <p:nvPr/>
        </p:nvCxnSpPr>
        <p:spPr>
          <a:xfrm>
            <a:off x="3313157" y="1538211"/>
            <a:ext cx="261937" cy="0"/>
          </a:xfrm>
          <a:prstGeom prst="line">
            <a:avLst/>
          </a:prstGeom>
          <a:ln w="57150">
            <a:solidFill>
              <a:srgbClr val="76FF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296F3D4F-C895-49E4-9F0A-9D05A31F65D5}"/>
              </a:ext>
            </a:extLst>
          </p:cNvPr>
          <p:cNvSpPr txBox="1"/>
          <p:nvPr/>
        </p:nvSpPr>
        <p:spPr>
          <a:xfrm>
            <a:off x="3629218" y="1411253"/>
            <a:ext cx="9160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err="1"/>
              <a:t>Sextupole</a:t>
            </a:r>
            <a:endParaRPr lang="ko-KR" altLang="en-US" sz="1200" dirty="0"/>
          </a:p>
        </p:txBody>
      </p:sp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917DDBA5-87FE-458E-BB1D-BB024E21B12A}"/>
              </a:ext>
            </a:extLst>
          </p:cNvPr>
          <p:cNvGrpSpPr/>
          <p:nvPr/>
        </p:nvGrpSpPr>
        <p:grpSpPr>
          <a:xfrm>
            <a:off x="934589" y="1697263"/>
            <a:ext cx="918475" cy="271651"/>
            <a:chOff x="940750" y="1630724"/>
            <a:chExt cx="918474" cy="271651"/>
          </a:xfrm>
        </p:grpSpPr>
        <p:pic>
          <p:nvPicPr>
            <p:cNvPr id="118" name="그림 117">
              <a:extLst>
                <a:ext uri="{FF2B5EF4-FFF2-40B4-BE49-F238E27FC236}">
                  <a16:creationId xmlns:a16="http://schemas.microsoft.com/office/drawing/2014/main" id="{5EDFCEB5-B0E9-44A8-B07C-BAA681289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5" r="90240" b="83961"/>
            <a:stretch/>
          </p:blipFill>
          <p:spPr>
            <a:xfrm>
              <a:off x="940750" y="1630724"/>
              <a:ext cx="368063" cy="271651"/>
            </a:xfrm>
            <a:prstGeom prst="rect">
              <a:avLst/>
            </a:prstGeom>
          </p:spPr>
        </p:pic>
        <p:pic>
          <p:nvPicPr>
            <p:cNvPr id="119" name="그림 118">
              <a:extLst>
                <a:ext uri="{FF2B5EF4-FFF2-40B4-BE49-F238E27FC236}">
                  <a16:creationId xmlns:a16="http://schemas.microsoft.com/office/drawing/2014/main" id="{CE5A4FE8-62AE-4FFB-AC28-2DC922653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1" t="6005" r="78168" b="83961"/>
            <a:stretch/>
          </p:blipFill>
          <p:spPr>
            <a:xfrm>
              <a:off x="1423651" y="1630724"/>
              <a:ext cx="435573" cy="271649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662F93F-0473-47B4-8E04-02DB488F6B75}"/>
              </a:ext>
            </a:extLst>
          </p:cNvPr>
          <p:cNvGrpSpPr/>
          <p:nvPr/>
        </p:nvGrpSpPr>
        <p:grpSpPr>
          <a:xfrm>
            <a:off x="4112929" y="3533620"/>
            <a:ext cx="4249776" cy="2170472"/>
            <a:chOff x="5120298" y="3005755"/>
            <a:chExt cx="3242405" cy="1655981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35E36B74-D542-450C-A37D-6A016FC497BE}"/>
                </a:ext>
              </a:extLst>
            </p:cNvPr>
            <p:cNvGrpSpPr/>
            <p:nvPr/>
          </p:nvGrpSpPr>
          <p:grpSpPr>
            <a:xfrm>
              <a:off x="5283414" y="3106546"/>
              <a:ext cx="2647765" cy="1555190"/>
              <a:chOff x="5283414" y="3106546"/>
              <a:chExt cx="2647765" cy="1555190"/>
            </a:xfrm>
          </p:grpSpPr>
          <p:pic>
            <p:nvPicPr>
              <p:cNvPr id="45" name="그림 44">
                <a:extLst>
                  <a:ext uri="{FF2B5EF4-FFF2-40B4-BE49-F238E27FC236}">
                    <a16:creationId xmlns:a16="http://schemas.microsoft.com/office/drawing/2014/main" id="{C4D2D676-4290-4FE1-A712-AAFBECB9AD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61" t="29367" r="11583" b="21590"/>
              <a:stretch/>
            </p:blipFill>
            <p:spPr>
              <a:xfrm>
                <a:off x="5283414" y="3106546"/>
                <a:ext cx="2647765" cy="1301030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4D67723A-1C0C-4394-92E5-FE0EECF93C75}"/>
                      </a:ext>
                    </a:extLst>
                  </p:cNvPr>
                  <p:cNvSpPr txBox="1"/>
                  <p:nvPr/>
                </p:nvSpPr>
                <p:spPr>
                  <a:xfrm>
                    <a:off x="5778214" y="4403433"/>
                    <a:ext cx="1860478" cy="25830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1600" b="1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b="1" i="1" dirty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altLang="ko-KR" sz="1600" b="1" i="1" dirty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  <m:r>
                            <a:rPr lang="en-US" altLang="ko-KR" sz="1600" b="1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ko-KR" sz="1600" b="1" i="1" dirty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altLang="ko-KR" sz="1600" b="1" i="1" dirty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ko-KR" sz="1600" b="1" i="1" dirty="0">
                              <a:latin typeface="Cambria Math" panose="02040503050406030204" pitchFamily="18" charset="0"/>
                            </a:rPr>
                            <m:t>𝟎</m:t>
                          </m:r>
                        </m:oMath>
                      </m:oMathPara>
                    </a14:m>
                    <a:endParaRPr lang="ko-KR" altLang="en-US" sz="1600" b="1" dirty="0"/>
                  </a:p>
                </p:txBody>
              </p:sp>
            </mc:Choice>
            <mc:Fallback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4D67723A-1C0C-4394-92E5-FE0EECF93C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78214" y="4403433"/>
                    <a:ext cx="1860478" cy="25830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A65BA7F-89D1-4A09-8A7B-E7FDFB29BB81}"/>
                </a:ext>
              </a:extLst>
            </p:cNvPr>
            <p:cNvSpPr txBox="1"/>
            <p:nvPr/>
          </p:nvSpPr>
          <p:spPr>
            <a:xfrm>
              <a:off x="7795270" y="3626256"/>
              <a:ext cx="567433" cy="234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/>
                <a:t>4 cycle</a:t>
              </a:r>
              <a:endParaRPr lang="ko-KR" altLang="en-US" sz="1400" b="1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17F9BAA-CD3F-43F9-AFAC-45100E0E34D2}"/>
                </a:ext>
              </a:extLst>
            </p:cNvPr>
            <p:cNvSpPr txBox="1"/>
            <p:nvPr/>
          </p:nvSpPr>
          <p:spPr>
            <a:xfrm>
              <a:off x="6263471" y="3005755"/>
              <a:ext cx="736758" cy="234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/>
                <a:t>1 cycle</a:t>
              </a:r>
              <a:endParaRPr lang="ko-KR" altLang="en-US" sz="1400" b="1" dirty="0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83F5F683-9A5A-4B7B-892E-275A5FB3BE75}"/>
                </a:ext>
              </a:extLst>
            </p:cNvPr>
            <p:cNvSpPr txBox="1"/>
            <p:nvPr/>
          </p:nvSpPr>
          <p:spPr>
            <a:xfrm>
              <a:off x="5811001" y="3619783"/>
              <a:ext cx="736758" cy="234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/>
                <a:t>2 cycle</a:t>
              </a:r>
              <a:endParaRPr lang="ko-KR" altLang="en-US" sz="1400" b="1" dirty="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74AB2F46-EFB2-4E70-9728-96A079E28835}"/>
                </a:ext>
              </a:extLst>
            </p:cNvPr>
            <p:cNvSpPr txBox="1"/>
            <p:nvPr/>
          </p:nvSpPr>
          <p:spPr>
            <a:xfrm>
              <a:off x="6384244" y="3859695"/>
              <a:ext cx="736758" cy="234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/>
                <a:t>3 cycle</a:t>
              </a:r>
              <a:endParaRPr lang="ko-KR" altLang="en-US" sz="1400" b="1" dirty="0"/>
            </a:p>
          </p:txBody>
        </p:sp>
        <p:grpSp>
          <p:nvGrpSpPr>
            <p:cNvPr id="164" name="그룹 163">
              <a:extLst>
                <a:ext uri="{FF2B5EF4-FFF2-40B4-BE49-F238E27FC236}">
                  <a16:creationId xmlns:a16="http://schemas.microsoft.com/office/drawing/2014/main" id="{E91C1F76-4F6A-45AE-9EC1-78558D432F27}"/>
                </a:ext>
              </a:extLst>
            </p:cNvPr>
            <p:cNvGrpSpPr/>
            <p:nvPr/>
          </p:nvGrpSpPr>
          <p:grpSpPr>
            <a:xfrm rot="21173064">
              <a:off x="5120298" y="3136887"/>
              <a:ext cx="667997" cy="762996"/>
              <a:chOff x="5737431" y="2405727"/>
              <a:chExt cx="667997" cy="762996"/>
            </a:xfrm>
          </p:grpSpPr>
          <p:cxnSp>
            <p:nvCxnSpPr>
              <p:cNvPr id="165" name="직선 화살표 연결선 164">
                <a:extLst>
                  <a:ext uri="{FF2B5EF4-FFF2-40B4-BE49-F238E27FC236}">
                    <a16:creationId xmlns:a16="http://schemas.microsoft.com/office/drawing/2014/main" id="{DDC71EFA-17B0-411B-B973-3E2BC44DDC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17803" y="3013449"/>
                <a:ext cx="280783" cy="2818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직선 화살표 연결선 165">
                <a:extLst>
                  <a:ext uri="{FF2B5EF4-FFF2-40B4-BE49-F238E27FC236}">
                    <a16:creationId xmlns:a16="http://schemas.microsoft.com/office/drawing/2014/main" id="{39ACE7AD-CA70-4FBA-9A98-85454062E509}"/>
                  </a:ext>
                </a:extLst>
              </p:cNvPr>
              <p:cNvCxnSpPr>
                <a:cxnSpLocks/>
              </p:cNvCxnSpPr>
              <p:nvPr/>
            </p:nvCxnSpPr>
            <p:spPr>
              <a:xfrm rot="426936" flipV="1">
                <a:off x="6215893" y="2702921"/>
                <a:ext cx="0" cy="33938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직선 화살표 연결선 166">
                <a:extLst>
                  <a:ext uri="{FF2B5EF4-FFF2-40B4-BE49-F238E27FC236}">
                    <a16:creationId xmlns:a16="http://schemas.microsoft.com/office/drawing/2014/main" id="{9AF7C43A-38CC-48F1-867E-F8EA36CD13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96067" y="2809740"/>
                <a:ext cx="88951" cy="23411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8" name="TextBox 167">
                    <a:extLst>
                      <a:ext uri="{FF2B5EF4-FFF2-40B4-BE49-F238E27FC236}">
                        <a16:creationId xmlns:a16="http://schemas.microsoft.com/office/drawing/2014/main" id="{D99CE2C2-EA27-4488-8953-AFD715B07606}"/>
                      </a:ext>
                    </a:extLst>
                  </p:cNvPr>
                  <p:cNvSpPr txBox="1"/>
                  <p:nvPr/>
                </p:nvSpPr>
                <p:spPr>
                  <a:xfrm rot="426936">
                    <a:off x="5737431" y="2769528"/>
                    <a:ext cx="200438" cy="39919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ko-KR" altLang="en-US" sz="2800" dirty="0"/>
                  </a:p>
                </p:txBody>
              </p:sp>
            </mc:Choice>
            <mc:Fallback>
              <p:sp>
                <p:nvSpPr>
                  <p:cNvPr id="168" name="TextBox 167">
                    <a:extLst>
                      <a:ext uri="{FF2B5EF4-FFF2-40B4-BE49-F238E27FC236}">
                        <a16:creationId xmlns:a16="http://schemas.microsoft.com/office/drawing/2014/main" id="{D99CE2C2-EA27-4488-8953-AFD715B0760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426936">
                    <a:off x="5737431" y="2769528"/>
                    <a:ext cx="200438" cy="39919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4651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9" name="TextBox 168">
                    <a:extLst>
                      <a:ext uri="{FF2B5EF4-FFF2-40B4-BE49-F238E27FC236}">
                        <a16:creationId xmlns:a16="http://schemas.microsoft.com/office/drawing/2014/main" id="{B7F71409-6FFF-4C6D-BE35-A636C6A56B61}"/>
                      </a:ext>
                    </a:extLst>
                  </p:cNvPr>
                  <p:cNvSpPr txBox="1"/>
                  <p:nvPr/>
                </p:nvSpPr>
                <p:spPr>
                  <a:xfrm rot="426936">
                    <a:off x="6029856" y="2405727"/>
                    <a:ext cx="200438" cy="39919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ko-KR" altLang="en-US" sz="2800" dirty="0"/>
                  </a:p>
                </p:txBody>
              </p:sp>
            </mc:Choice>
            <mc:Fallback>
              <p:sp>
                <p:nvSpPr>
                  <p:cNvPr id="169" name="TextBox 168">
                    <a:extLst>
                      <a:ext uri="{FF2B5EF4-FFF2-40B4-BE49-F238E27FC236}">
                        <a16:creationId xmlns:a16="http://schemas.microsoft.com/office/drawing/2014/main" id="{B7F71409-6FFF-4C6D-BE35-A636C6A56B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426936">
                    <a:off x="6029856" y="2405727"/>
                    <a:ext cx="200438" cy="39919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9302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70" name="TextBox 169">
                    <a:extLst>
                      <a:ext uri="{FF2B5EF4-FFF2-40B4-BE49-F238E27FC236}">
                        <a16:creationId xmlns:a16="http://schemas.microsoft.com/office/drawing/2014/main" id="{BFE1920F-B6C2-4DD3-B675-17BACD5E658B}"/>
                      </a:ext>
                    </a:extLst>
                  </p:cNvPr>
                  <p:cNvSpPr txBox="1"/>
                  <p:nvPr/>
                </p:nvSpPr>
                <p:spPr>
                  <a:xfrm rot="426936">
                    <a:off x="6204990" y="2554433"/>
                    <a:ext cx="200438" cy="39919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</m:oMath>
                      </m:oMathPara>
                    </a14:m>
                    <a:endParaRPr lang="ko-KR" altLang="en-US" sz="2800" dirty="0"/>
                  </a:p>
                </p:txBody>
              </p:sp>
            </mc:Choice>
            <mc:Fallback>
              <p:sp>
                <p:nvSpPr>
                  <p:cNvPr id="170" name="TextBox 169">
                    <a:extLst>
                      <a:ext uri="{FF2B5EF4-FFF2-40B4-BE49-F238E27FC236}">
                        <a16:creationId xmlns:a16="http://schemas.microsoft.com/office/drawing/2014/main" id="{BFE1920F-B6C2-4DD3-B675-17BACD5E65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426936">
                    <a:off x="6204990" y="2554433"/>
                    <a:ext cx="200438" cy="39919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82" name="그림 81">
            <a:extLst>
              <a:ext uri="{FF2B5EF4-FFF2-40B4-BE49-F238E27FC236}">
                <a16:creationId xmlns:a16="http://schemas.microsoft.com/office/drawing/2014/main" id="{63E15B18-734B-4347-8A46-9DFD3B80B2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4" b="19294"/>
          <a:stretch/>
        </p:blipFill>
        <p:spPr>
          <a:xfrm>
            <a:off x="5960813" y="1736199"/>
            <a:ext cx="3992208" cy="1838783"/>
          </a:xfrm>
          <a:prstGeom prst="rect">
            <a:avLst/>
          </a:prstGeom>
        </p:spPr>
      </p:pic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596F72F1-B87D-4B0B-ABA6-ECEC5F017D1D}"/>
              </a:ext>
            </a:extLst>
          </p:cNvPr>
          <p:cNvCxnSpPr>
            <a:cxnSpLocks/>
          </p:cNvCxnSpPr>
          <p:nvPr/>
        </p:nvCxnSpPr>
        <p:spPr>
          <a:xfrm flipH="1" flipV="1">
            <a:off x="6741284" y="4666832"/>
            <a:ext cx="278780" cy="2798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30EE134-3CB0-468C-A2AB-977B71C3089E}"/>
                  </a:ext>
                </a:extLst>
              </p:cNvPr>
              <p:cNvSpPr txBox="1"/>
              <p:nvPr/>
            </p:nvSpPr>
            <p:spPr>
              <a:xfrm>
                <a:off x="6889505" y="4796935"/>
                <a:ext cx="15296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1" dirty="0">
                              <a:latin typeface="Cambria Math" panose="02040503050406030204" pitchFamily="18" charset="0"/>
                            </a:rPr>
                            <m:t>𝚺</m:t>
                          </m:r>
                          <m:r>
                            <a:rPr lang="en-US" altLang="ko-KR" sz="1400" b="1" i="1" dirty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ko-KR" sz="1400" b="1" dirty="0">
                              <a:latin typeface="Cambria Math" panose="02040503050406030204" pitchFamily="18" charset="0"/>
                            </a:rPr>
                            <m:t>𝐞𝐱𝐭𝐞𝐫𝐧𝐚𝐥</m:t>
                          </m:r>
                        </m:sub>
                      </m:sSub>
                      <m:r>
                        <a:rPr lang="en-US" altLang="ko-KR" sz="1400" b="1" i="1" dirty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US" altLang="ko-KR" sz="1400" b="1" i="1" dirty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ko-KR" altLang="en-US" sz="1400" b="1" dirty="0"/>
              </a:p>
            </p:txBody>
          </p:sp>
        </mc:Choice>
        <mc:Fallback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30EE134-3CB0-468C-A2AB-977B71C30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05" y="4796935"/>
                <a:ext cx="1529691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직선 화살표 연결선 68">
            <a:extLst>
              <a:ext uri="{FF2B5EF4-FFF2-40B4-BE49-F238E27FC236}">
                <a16:creationId xmlns:a16="http://schemas.microsoft.com/office/drawing/2014/main" id="{07D69AB5-09E1-4F5B-A58D-27361EA6BBB3}"/>
              </a:ext>
            </a:extLst>
          </p:cNvPr>
          <p:cNvCxnSpPr>
            <a:cxnSpLocks/>
          </p:cNvCxnSpPr>
          <p:nvPr/>
        </p:nvCxnSpPr>
        <p:spPr>
          <a:xfrm flipH="1">
            <a:off x="8720440" y="2786936"/>
            <a:ext cx="46196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BB38318-4436-4662-9C2A-D5D004B47444}"/>
                  </a:ext>
                </a:extLst>
              </p:cNvPr>
              <p:cNvSpPr txBox="1"/>
              <p:nvPr/>
            </p:nvSpPr>
            <p:spPr>
              <a:xfrm>
                <a:off x="9581157" y="2684295"/>
                <a:ext cx="153983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1" dirty="0">
                          <a:latin typeface="Cambria Math" panose="02040503050406030204" pitchFamily="18" charset="0"/>
                        </a:rPr>
                        <m:t>𝚺</m:t>
                      </m:r>
                      <m:sSub>
                        <m:sSubPr>
                          <m:ctrlPr>
                            <a:rPr lang="en-US" altLang="ko-KR" sz="14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1" i="1" dirty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ko-KR" sz="1400" b="1" dirty="0">
                              <a:latin typeface="Cambria Math" panose="02040503050406030204" pitchFamily="18" charset="0"/>
                            </a:rPr>
                            <m:t>𝐞𝐱𝐭𝐞𝐫𝐧𝐚𝐥</m:t>
                          </m:r>
                        </m:sub>
                      </m:sSub>
                      <m:r>
                        <a:rPr lang="en-US" altLang="ko-KR" sz="1400" b="1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400" b="1" i="1" dirty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ko-KR" altLang="en-US" sz="1400" b="1" dirty="0"/>
              </a:p>
            </p:txBody>
          </p:sp>
        </mc:Choice>
        <mc:Fallback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BB38318-4436-4662-9C2A-D5D004B47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1157" y="2684295"/>
                <a:ext cx="1539833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직선 화살표 연결선 72">
            <a:extLst>
              <a:ext uri="{FF2B5EF4-FFF2-40B4-BE49-F238E27FC236}">
                <a16:creationId xmlns:a16="http://schemas.microsoft.com/office/drawing/2014/main" id="{7F225F11-1CDD-4780-96D7-3CC0A599CC82}"/>
              </a:ext>
            </a:extLst>
          </p:cNvPr>
          <p:cNvCxnSpPr>
            <a:cxnSpLocks/>
          </p:cNvCxnSpPr>
          <p:nvPr/>
        </p:nvCxnSpPr>
        <p:spPr>
          <a:xfrm>
            <a:off x="9432133" y="2786936"/>
            <a:ext cx="21026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화살표 연결선 76">
            <a:extLst>
              <a:ext uri="{FF2B5EF4-FFF2-40B4-BE49-F238E27FC236}">
                <a16:creationId xmlns:a16="http://schemas.microsoft.com/office/drawing/2014/main" id="{C9C797CA-594D-4485-A4F7-EAB072B8CB57}"/>
              </a:ext>
            </a:extLst>
          </p:cNvPr>
          <p:cNvCxnSpPr>
            <a:cxnSpLocks/>
          </p:cNvCxnSpPr>
          <p:nvPr/>
        </p:nvCxnSpPr>
        <p:spPr>
          <a:xfrm>
            <a:off x="9190601" y="2786936"/>
            <a:ext cx="24153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화살표 연결선 77">
            <a:extLst>
              <a:ext uri="{FF2B5EF4-FFF2-40B4-BE49-F238E27FC236}">
                <a16:creationId xmlns:a16="http://schemas.microsoft.com/office/drawing/2014/main" id="{8CCBA435-5C17-454E-B752-3772253084CA}"/>
              </a:ext>
            </a:extLst>
          </p:cNvPr>
          <p:cNvCxnSpPr>
            <a:cxnSpLocks/>
          </p:cNvCxnSpPr>
          <p:nvPr/>
        </p:nvCxnSpPr>
        <p:spPr>
          <a:xfrm flipH="1">
            <a:off x="10468161" y="4518347"/>
            <a:ext cx="5434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직선 화살표 연결선 100">
            <a:extLst>
              <a:ext uri="{FF2B5EF4-FFF2-40B4-BE49-F238E27FC236}">
                <a16:creationId xmlns:a16="http://schemas.microsoft.com/office/drawing/2014/main" id="{FAC4A1B6-2723-4A84-9EC1-AE47E3DF97B5}"/>
              </a:ext>
            </a:extLst>
          </p:cNvPr>
          <p:cNvCxnSpPr>
            <a:cxnSpLocks/>
          </p:cNvCxnSpPr>
          <p:nvPr/>
        </p:nvCxnSpPr>
        <p:spPr>
          <a:xfrm>
            <a:off x="11572841" y="4518347"/>
            <a:ext cx="21026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직선 화살표 연결선 101">
            <a:extLst>
              <a:ext uri="{FF2B5EF4-FFF2-40B4-BE49-F238E27FC236}">
                <a16:creationId xmlns:a16="http://schemas.microsoft.com/office/drawing/2014/main" id="{E92AB468-3EEE-4CC5-9FA1-AC9550F18E9E}"/>
              </a:ext>
            </a:extLst>
          </p:cNvPr>
          <p:cNvCxnSpPr>
            <a:cxnSpLocks/>
          </p:cNvCxnSpPr>
          <p:nvPr/>
        </p:nvCxnSpPr>
        <p:spPr>
          <a:xfrm>
            <a:off x="11569664" y="4432621"/>
            <a:ext cx="21344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89C99F33-77E5-4066-B035-A40EE8895B18}"/>
                  </a:ext>
                </a:extLst>
              </p:cNvPr>
              <p:cNvSpPr txBox="1"/>
              <p:nvPr/>
            </p:nvSpPr>
            <p:spPr>
              <a:xfrm>
                <a:off x="9408863" y="4478363"/>
                <a:ext cx="15296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1" dirty="0">
                              <a:latin typeface="Cambria Math" panose="02040503050406030204" pitchFamily="18" charset="0"/>
                            </a:rPr>
                            <m:t>𝚺</m:t>
                          </m:r>
                          <m:r>
                            <a:rPr lang="en-US" altLang="ko-KR" sz="1400" b="1" i="1" dirty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ko-KR" sz="1400" b="1" dirty="0">
                              <a:latin typeface="Cambria Math" panose="02040503050406030204" pitchFamily="18" charset="0"/>
                            </a:rPr>
                            <m:t>𝐞𝐱𝐭𝐞𝐫𝐧𝐚𝐥</m:t>
                          </m:r>
                        </m:sub>
                      </m:sSub>
                      <m:r>
                        <a:rPr lang="en-US" altLang="ko-KR" sz="1400" b="1" i="1" dirty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US" altLang="ko-KR" sz="1400" b="1" i="1" dirty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ko-KR" altLang="en-US" sz="1400" b="1" dirty="0"/>
              </a:p>
            </p:txBody>
          </p:sp>
        </mc:Choice>
        <mc:Fallback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89C99F33-77E5-4066-B035-A40EE8895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8863" y="4478363"/>
                <a:ext cx="1529691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3" name="그룹 172">
            <a:extLst>
              <a:ext uri="{FF2B5EF4-FFF2-40B4-BE49-F238E27FC236}">
                <a16:creationId xmlns:a16="http://schemas.microsoft.com/office/drawing/2014/main" id="{EBC46FFD-227D-4C5F-9092-6D3E6FEED31C}"/>
              </a:ext>
            </a:extLst>
          </p:cNvPr>
          <p:cNvGrpSpPr/>
          <p:nvPr/>
        </p:nvGrpSpPr>
        <p:grpSpPr>
          <a:xfrm>
            <a:off x="6252395" y="1771654"/>
            <a:ext cx="720005" cy="784275"/>
            <a:chOff x="5687271" y="2394797"/>
            <a:chExt cx="720005" cy="784274"/>
          </a:xfrm>
        </p:grpSpPr>
        <p:cxnSp>
          <p:nvCxnSpPr>
            <p:cNvPr id="174" name="직선 화살표 연결선 173">
              <a:extLst>
                <a:ext uri="{FF2B5EF4-FFF2-40B4-BE49-F238E27FC236}">
                  <a16:creationId xmlns:a16="http://schemas.microsoft.com/office/drawing/2014/main" id="{50F673AD-0DDE-4B75-91CE-BFA4BBE3D2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17803" y="3013449"/>
              <a:ext cx="280783" cy="2818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직선 화살표 연결선 174">
              <a:extLst>
                <a:ext uri="{FF2B5EF4-FFF2-40B4-BE49-F238E27FC236}">
                  <a16:creationId xmlns:a16="http://schemas.microsoft.com/office/drawing/2014/main" id="{AC990BC5-74BA-4BBE-AE9E-3ED7E19E68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94874" y="2625725"/>
              <a:ext cx="0" cy="41527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직선 화살표 연결선 175">
              <a:extLst>
                <a:ext uri="{FF2B5EF4-FFF2-40B4-BE49-F238E27FC236}">
                  <a16:creationId xmlns:a16="http://schemas.microsoft.com/office/drawing/2014/main" id="{0E09D635-29EE-4B5A-935A-7D3AC57377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96067" y="2809740"/>
              <a:ext cx="88951" cy="2341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9F5BC976-B004-444B-9798-3030D6994051}"/>
                    </a:ext>
                  </a:extLst>
                </p:cNvPr>
                <p:cNvSpPr txBox="1"/>
                <p:nvPr/>
              </p:nvSpPr>
              <p:spPr>
                <a:xfrm>
                  <a:off x="5687271" y="2809739"/>
                  <a:ext cx="20043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9F5BC976-B004-444B-9798-3030D69940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7271" y="2809739"/>
                  <a:ext cx="200439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3636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24DE13DD-A7E8-490A-9043-37AAD7CA92BE}"/>
                    </a:ext>
                  </a:extLst>
                </p:cNvPr>
                <p:cNvSpPr txBox="1"/>
                <p:nvPr/>
              </p:nvSpPr>
              <p:spPr>
                <a:xfrm>
                  <a:off x="5943230" y="2394797"/>
                  <a:ext cx="20043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24DE13DD-A7E8-490A-9043-37AAD7CA92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3230" y="2394797"/>
                  <a:ext cx="200439" cy="369332"/>
                </a:xfrm>
                <a:prstGeom prst="rect">
                  <a:avLst/>
                </a:prstGeom>
                <a:blipFill>
                  <a:blip r:embed="rId15"/>
                  <a:stretch>
                    <a:fillRect r="-51515" b="-83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C7865731-7F4F-4644-992E-4B6F9C394D53}"/>
                    </a:ext>
                  </a:extLst>
                </p:cNvPr>
                <p:cNvSpPr txBox="1"/>
                <p:nvPr/>
              </p:nvSpPr>
              <p:spPr>
                <a:xfrm>
                  <a:off x="6206837" y="2554549"/>
                  <a:ext cx="20043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C7865731-7F4F-4644-992E-4B6F9C394D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837" y="2554549"/>
                  <a:ext cx="200439" cy="369332"/>
                </a:xfrm>
                <a:prstGeom prst="rect">
                  <a:avLst/>
                </a:prstGeom>
                <a:blipFill>
                  <a:blip r:embed="rId16"/>
                  <a:stretch>
                    <a:fillRect r="-3030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5" name="직선 화살표 연결선 104">
            <a:extLst>
              <a:ext uri="{FF2B5EF4-FFF2-40B4-BE49-F238E27FC236}">
                <a16:creationId xmlns:a16="http://schemas.microsoft.com/office/drawing/2014/main" id="{BCAC5BE1-4BF2-40EE-B618-BFFEAC66CC31}"/>
              </a:ext>
            </a:extLst>
          </p:cNvPr>
          <p:cNvCxnSpPr>
            <a:cxnSpLocks/>
          </p:cNvCxnSpPr>
          <p:nvPr/>
        </p:nvCxnSpPr>
        <p:spPr>
          <a:xfrm flipH="1">
            <a:off x="10801350" y="4646196"/>
            <a:ext cx="21026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D1311A30-43B4-4818-898F-3862D13C3AE8}"/>
                  </a:ext>
                </a:extLst>
              </p:cNvPr>
              <p:cNvSpPr txBox="1"/>
              <p:nvPr/>
            </p:nvSpPr>
            <p:spPr>
              <a:xfrm>
                <a:off x="6829778" y="3537810"/>
                <a:ext cx="243850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b="1" i="1" dirty="0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ko-KR" sz="1600" b="1" i="1" dirty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altLang="ko-KR" sz="1600" b="1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600" b="1" i="1" dirty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altLang="ko-KR" sz="1600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ko-KR" sz="1600" b="1" i="1" dirty="0">
                          <a:latin typeface="Cambria Math" panose="02040503050406030204" pitchFamily="18" charset="0"/>
                        </a:rPr>
                        <m:t>𝟒𝟏𝟏𝟕</m:t>
                      </m:r>
                    </m:oMath>
                  </m:oMathPara>
                </a14:m>
                <a:endParaRPr lang="ko-KR" altLang="en-US" sz="1600" b="1" dirty="0"/>
              </a:p>
            </p:txBody>
          </p:sp>
        </mc:Choice>
        <mc:Fallback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D1311A30-43B4-4818-898F-3862D13C3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9778" y="3537810"/>
                <a:ext cx="2438503" cy="3385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66EFF5CC-2230-4064-9495-E21A29450699}"/>
              </a:ext>
            </a:extLst>
          </p:cNvPr>
          <p:cNvCxnSpPr/>
          <p:nvPr/>
        </p:nvCxnSpPr>
        <p:spPr>
          <a:xfrm>
            <a:off x="9485696" y="5635463"/>
            <a:ext cx="13573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94DE46CE-3F13-40DE-8063-1A1EC7D6DC8C}"/>
              </a:ext>
            </a:extLst>
          </p:cNvPr>
          <p:cNvSpPr txBox="1"/>
          <p:nvPr/>
        </p:nvSpPr>
        <p:spPr>
          <a:xfrm>
            <a:off x="9458429" y="5641297"/>
            <a:ext cx="2612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</a:rPr>
              <a:t>Third Integer Resonance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7902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0A036E-6ECD-455F-B00C-7C0D1C647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of External Force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0FC4F81-235C-4C4D-90E6-B5EA69481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750C3-D76B-4604-A3D8-DFEAF51D5208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9846024-53FD-4EBC-BE13-DECEF5294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3" r="12003"/>
          <a:stretch/>
        </p:blipFill>
        <p:spPr>
          <a:xfrm>
            <a:off x="6132471" y="1992438"/>
            <a:ext cx="2303355" cy="2375025"/>
          </a:xfrm>
          <a:prstGeom prst="rect">
            <a:avLst/>
          </a:prstGeom>
        </p:spPr>
      </p:pic>
      <p:grpSp>
        <p:nvGrpSpPr>
          <p:cNvPr id="129" name="그룹 128">
            <a:extLst>
              <a:ext uri="{FF2B5EF4-FFF2-40B4-BE49-F238E27FC236}">
                <a16:creationId xmlns:a16="http://schemas.microsoft.com/office/drawing/2014/main" id="{773AAEC1-3EC2-4078-880C-40A2DBF211FE}"/>
              </a:ext>
            </a:extLst>
          </p:cNvPr>
          <p:cNvGrpSpPr/>
          <p:nvPr/>
        </p:nvGrpSpPr>
        <p:grpSpPr>
          <a:xfrm>
            <a:off x="8759021" y="1340712"/>
            <a:ext cx="2888983" cy="3098531"/>
            <a:chOff x="8134254" y="1353994"/>
            <a:chExt cx="3806792" cy="4082912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E37AD15D-8F2D-497B-B69C-FD1891205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8" t="8283" r="28390" b="81949"/>
            <a:stretch/>
          </p:blipFill>
          <p:spPr>
            <a:xfrm>
              <a:off x="8263126" y="1353994"/>
              <a:ext cx="3677920" cy="390726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DD1818A7-1CA8-468E-88E2-5E66DE70A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3" r="14708"/>
            <a:stretch/>
          </p:blipFill>
          <p:spPr>
            <a:xfrm>
              <a:off x="8134254" y="1810403"/>
              <a:ext cx="3541881" cy="3626503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D624547-876B-43CD-BCBE-DFCDCB8298CD}"/>
              </a:ext>
            </a:extLst>
          </p:cNvPr>
          <p:cNvSpPr txBox="1"/>
          <p:nvPr/>
        </p:nvSpPr>
        <p:spPr>
          <a:xfrm>
            <a:off x="6916318" y="4452525"/>
            <a:ext cx="799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/>
              <a:t>Stable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BAA4D35-B9AA-4CF3-BA2A-999ABE58B199}"/>
                  </a:ext>
                </a:extLst>
              </p:cNvPr>
              <p:cNvSpPr txBox="1"/>
              <p:nvPr/>
            </p:nvSpPr>
            <p:spPr>
              <a:xfrm>
                <a:off x="6988536" y="4868338"/>
                <a:ext cx="30784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altLang="ko-KR" sz="1200" b="1" dirty="0"/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BAA4D35-B9AA-4CF3-BA2A-999ABE58B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536" y="4868338"/>
                <a:ext cx="307843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원호 52">
            <a:extLst>
              <a:ext uri="{FF2B5EF4-FFF2-40B4-BE49-F238E27FC236}">
                <a16:creationId xmlns:a16="http://schemas.microsoft.com/office/drawing/2014/main" id="{C841722F-7917-4A63-859C-A84AE8C2B384}"/>
              </a:ext>
            </a:extLst>
          </p:cNvPr>
          <p:cNvSpPr/>
          <p:nvPr/>
        </p:nvSpPr>
        <p:spPr>
          <a:xfrm rot="10800000">
            <a:off x="6835540" y="3910524"/>
            <a:ext cx="1046665" cy="1985777"/>
          </a:xfrm>
          <a:prstGeom prst="arc">
            <a:avLst>
              <a:gd name="adj1" fmla="val 10747246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907ED18B-062B-45B6-889E-1D2DEF72227C}"/>
              </a:ext>
            </a:extLst>
          </p:cNvPr>
          <p:cNvGrpSpPr/>
          <p:nvPr/>
        </p:nvGrpSpPr>
        <p:grpSpPr>
          <a:xfrm flipH="1">
            <a:off x="6340176" y="4766470"/>
            <a:ext cx="1538344" cy="168975"/>
            <a:chOff x="3279419" y="4909170"/>
            <a:chExt cx="1538344" cy="211111"/>
          </a:xfrm>
        </p:grpSpPr>
        <p:sp>
          <p:nvSpPr>
            <p:cNvPr id="55" name="원호 54">
              <a:extLst>
                <a:ext uri="{FF2B5EF4-FFF2-40B4-BE49-F238E27FC236}">
                  <a16:creationId xmlns:a16="http://schemas.microsoft.com/office/drawing/2014/main" id="{911B9856-90B5-45E3-AC45-F0A74AAAA983}"/>
                </a:ext>
              </a:extLst>
            </p:cNvPr>
            <p:cNvSpPr/>
            <p:nvPr/>
          </p:nvSpPr>
          <p:spPr>
            <a:xfrm>
              <a:off x="3279419" y="4910909"/>
              <a:ext cx="1538344" cy="209372"/>
            </a:xfrm>
            <a:prstGeom prst="arc">
              <a:avLst>
                <a:gd name="adj1" fmla="val 5543030"/>
                <a:gd name="adj2" fmla="val 16367529"/>
              </a:avLst>
            </a:prstGeom>
            <a:ln w="19050">
              <a:solidFill>
                <a:srgbClr val="0D13C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원호 55">
              <a:extLst>
                <a:ext uri="{FF2B5EF4-FFF2-40B4-BE49-F238E27FC236}">
                  <a16:creationId xmlns:a16="http://schemas.microsoft.com/office/drawing/2014/main" id="{266BA8C1-E30A-4326-BB1F-BCB8F23EDF5E}"/>
                </a:ext>
              </a:extLst>
            </p:cNvPr>
            <p:cNvSpPr/>
            <p:nvPr/>
          </p:nvSpPr>
          <p:spPr>
            <a:xfrm rot="10800000">
              <a:off x="3757170" y="4909170"/>
              <a:ext cx="561555" cy="209372"/>
            </a:xfrm>
            <a:prstGeom prst="arc">
              <a:avLst>
                <a:gd name="adj1" fmla="val 6635188"/>
                <a:gd name="adj2" fmla="val 16367529"/>
              </a:avLst>
            </a:prstGeom>
            <a:ln w="19050">
              <a:solidFill>
                <a:srgbClr val="0D13C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CCDC9DC-B318-496E-AD99-95C255DE31FB}"/>
                  </a:ext>
                </a:extLst>
              </p:cNvPr>
              <p:cNvSpPr txBox="1"/>
              <p:nvPr/>
            </p:nvSpPr>
            <p:spPr>
              <a:xfrm>
                <a:off x="7491330" y="5476817"/>
                <a:ext cx="27542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altLang="ko-KR" sz="1200" b="1" dirty="0"/>
              </a:p>
            </p:txBody>
          </p:sp>
        </mc:Choice>
        <mc:Fallback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CCDC9DC-B318-496E-AD99-95C255DE3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330" y="5476817"/>
                <a:ext cx="275428" cy="276999"/>
              </a:xfrm>
              <a:prstGeom prst="rect">
                <a:avLst/>
              </a:prstGeom>
              <a:blipFill>
                <a:blip r:embed="rId7"/>
                <a:stretch>
                  <a:fillRect l="-222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그룹 61">
            <a:extLst>
              <a:ext uri="{FF2B5EF4-FFF2-40B4-BE49-F238E27FC236}">
                <a16:creationId xmlns:a16="http://schemas.microsoft.com/office/drawing/2014/main" id="{1B65D5C7-EABF-4DA3-908D-26D97B2C3111}"/>
              </a:ext>
            </a:extLst>
          </p:cNvPr>
          <p:cNvGrpSpPr/>
          <p:nvPr/>
        </p:nvGrpSpPr>
        <p:grpSpPr>
          <a:xfrm flipH="1">
            <a:off x="6819339" y="5646189"/>
            <a:ext cx="807244" cy="168975"/>
            <a:chOff x="3279419" y="4909170"/>
            <a:chExt cx="1538344" cy="211111"/>
          </a:xfrm>
        </p:grpSpPr>
        <p:sp>
          <p:nvSpPr>
            <p:cNvPr id="63" name="원호 62">
              <a:extLst>
                <a:ext uri="{FF2B5EF4-FFF2-40B4-BE49-F238E27FC236}">
                  <a16:creationId xmlns:a16="http://schemas.microsoft.com/office/drawing/2014/main" id="{BD8BA388-8F85-469B-8769-AA373304AC31}"/>
                </a:ext>
              </a:extLst>
            </p:cNvPr>
            <p:cNvSpPr/>
            <p:nvPr/>
          </p:nvSpPr>
          <p:spPr>
            <a:xfrm>
              <a:off x="3279419" y="4910909"/>
              <a:ext cx="1538344" cy="209372"/>
            </a:xfrm>
            <a:prstGeom prst="arc">
              <a:avLst>
                <a:gd name="adj1" fmla="val 5543030"/>
                <a:gd name="adj2" fmla="val 16367529"/>
              </a:avLst>
            </a:prstGeom>
            <a:ln w="19050">
              <a:solidFill>
                <a:srgbClr val="0D13C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원호 63">
              <a:extLst>
                <a:ext uri="{FF2B5EF4-FFF2-40B4-BE49-F238E27FC236}">
                  <a16:creationId xmlns:a16="http://schemas.microsoft.com/office/drawing/2014/main" id="{9EAD7EC0-186E-468F-B4A5-65806978AFD6}"/>
                </a:ext>
              </a:extLst>
            </p:cNvPr>
            <p:cNvSpPr/>
            <p:nvPr/>
          </p:nvSpPr>
          <p:spPr>
            <a:xfrm rot="10800000">
              <a:off x="3757170" y="4909170"/>
              <a:ext cx="561555" cy="209372"/>
            </a:xfrm>
            <a:prstGeom prst="arc">
              <a:avLst>
                <a:gd name="adj1" fmla="val 6635188"/>
                <a:gd name="adj2" fmla="val 16367529"/>
              </a:avLst>
            </a:prstGeom>
            <a:ln w="19050">
              <a:solidFill>
                <a:srgbClr val="0D13C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7" name="그림 16">
            <a:extLst>
              <a:ext uri="{FF2B5EF4-FFF2-40B4-BE49-F238E27FC236}">
                <a16:creationId xmlns:a16="http://schemas.microsoft.com/office/drawing/2014/main" id="{D44127B9-84C8-4B75-9C38-F9B263AD19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0" r="20964"/>
          <a:stretch/>
        </p:blipFill>
        <p:spPr>
          <a:xfrm>
            <a:off x="579842" y="1992438"/>
            <a:ext cx="2158943" cy="2375025"/>
          </a:xfrm>
          <a:prstGeom prst="rect">
            <a:avLst/>
          </a:prstGeom>
        </p:spPr>
      </p:pic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E578F37C-5F1D-4116-8B2C-E33E626E881D}"/>
              </a:ext>
            </a:extLst>
          </p:cNvPr>
          <p:cNvCxnSpPr>
            <a:cxnSpLocks/>
          </p:cNvCxnSpPr>
          <p:nvPr/>
        </p:nvCxnSpPr>
        <p:spPr>
          <a:xfrm flipV="1">
            <a:off x="1009109" y="5934653"/>
            <a:ext cx="1729675" cy="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원호 24">
            <a:extLst>
              <a:ext uri="{FF2B5EF4-FFF2-40B4-BE49-F238E27FC236}">
                <a16:creationId xmlns:a16="http://schemas.microsoft.com/office/drawing/2014/main" id="{262AC54B-1053-4E62-B2E5-8EBA0B65F624}"/>
              </a:ext>
            </a:extLst>
          </p:cNvPr>
          <p:cNvSpPr/>
          <p:nvPr/>
        </p:nvSpPr>
        <p:spPr>
          <a:xfrm rot="10800000">
            <a:off x="1314133" y="3897242"/>
            <a:ext cx="1099864" cy="1985777"/>
          </a:xfrm>
          <a:prstGeom prst="arc">
            <a:avLst>
              <a:gd name="adj1" fmla="val 10465125"/>
              <a:gd name="adj2" fmla="val 44409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9B24CB-9B01-4F7F-80D8-2BE121950BFE}"/>
              </a:ext>
            </a:extLst>
          </p:cNvPr>
          <p:cNvSpPr txBox="1"/>
          <p:nvPr/>
        </p:nvSpPr>
        <p:spPr>
          <a:xfrm>
            <a:off x="1398486" y="4439243"/>
            <a:ext cx="8434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/>
              <a:t>Stable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23A7A4-72A4-4693-A062-8140EFAF042B}"/>
                  </a:ext>
                </a:extLst>
              </p:cNvPr>
              <p:cNvSpPr txBox="1"/>
              <p:nvPr/>
            </p:nvSpPr>
            <p:spPr>
              <a:xfrm>
                <a:off x="1680387" y="5357909"/>
                <a:ext cx="32491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altLang="ko-KR" sz="1200" b="1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23A7A4-72A4-4693-A062-8140EFAF0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387" y="5357909"/>
                <a:ext cx="324915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E6B0B71-162E-4B68-9F20-21E698ABDD3E}"/>
                  </a:ext>
                </a:extLst>
              </p:cNvPr>
              <p:cNvSpPr txBox="1"/>
              <p:nvPr/>
            </p:nvSpPr>
            <p:spPr>
              <a:xfrm>
                <a:off x="1676203" y="4840879"/>
                <a:ext cx="31853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altLang="ko-KR" sz="1200" b="1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E6B0B71-162E-4B68-9F20-21E698ABD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203" y="4840879"/>
                <a:ext cx="318533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타원 34">
            <a:extLst>
              <a:ext uri="{FF2B5EF4-FFF2-40B4-BE49-F238E27FC236}">
                <a16:creationId xmlns:a16="http://schemas.microsoft.com/office/drawing/2014/main" id="{17170C11-7052-4CA4-8D8F-944F556A1985}"/>
              </a:ext>
            </a:extLst>
          </p:cNvPr>
          <p:cNvSpPr/>
          <p:nvPr/>
        </p:nvSpPr>
        <p:spPr>
          <a:xfrm>
            <a:off x="1313227" y="4770536"/>
            <a:ext cx="1096941" cy="152400"/>
          </a:xfrm>
          <a:prstGeom prst="ellipse">
            <a:avLst/>
          </a:prstGeom>
          <a:noFill/>
          <a:ln w="19050">
            <a:solidFill>
              <a:srgbClr val="0D13C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0AF783B-6EC2-4F1E-8627-E141A1150E94}"/>
              </a:ext>
            </a:extLst>
          </p:cNvPr>
          <p:cNvSpPr txBox="1"/>
          <p:nvPr/>
        </p:nvSpPr>
        <p:spPr>
          <a:xfrm>
            <a:off x="875156" y="1170371"/>
            <a:ext cx="236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 algn="ctr">
              <a:buFont typeface="Wingdings" panose="05000000000000000000" pitchFamily="2" charset="2"/>
              <a:buChar char="ü"/>
            </a:pPr>
            <a:r>
              <a:rPr lang="en-US" altLang="ko-KR" b="1" dirty="0"/>
              <a:t>Ideal (No Electron Energy Deviation)</a:t>
            </a:r>
            <a:endParaRPr lang="ko-KR" altLang="en-US" b="1" dirty="0"/>
          </a:p>
        </p:txBody>
      </p:sp>
      <p:cxnSp>
        <p:nvCxnSpPr>
          <p:cNvPr id="87" name="직선 화살표 연결선 86">
            <a:extLst>
              <a:ext uri="{FF2B5EF4-FFF2-40B4-BE49-F238E27FC236}">
                <a16:creationId xmlns:a16="http://schemas.microsoft.com/office/drawing/2014/main" id="{D7D11DB4-F52B-4DC1-8AA9-C3B7AD6F01A7}"/>
              </a:ext>
            </a:extLst>
          </p:cNvPr>
          <p:cNvCxnSpPr>
            <a:cxnSpLocks/>
          </p:cNvCxnSpPr>
          <p:nvPr/>
        </p:nvCxnSpPr>
        <p:spPr>
          <a:xfrm flipV="1">
            <a:off x="1011148" y="4820101"/>
            <a:ext cx="0" cy="11181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화살표 연결선 88">
            <a:extLst>
              <a:ext uri="{FF2B5EF4-FFF2-40B4-BE49-F238E27FC236}">
                <a16:creationId xmlns:a16="http://schemas.microsoft.com/office/drawing/2014/main" id="{98FF92F2-62D0-4500-A470-A5FC00C927B0}"/>
              </a:ext>
            </a:extLst>
          </p:cNvPr>
          <p:cNvCxnSpPr>
            <a:cxnSpLocks/>
          </p:cNvCxnSpPr>
          <p:nvPr/>
        </p:nvCxnSpPr>
        <p:spPr>
          <a:xfrm flipH="1">
            <a:off x="718814" y="5938278"/>
            <a:ext cx="290297" cy="3482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직선 화살표 연결선 95">
            <a:extLst>
              <a:ext uri="{FF2B5EF4-FFF2-40B4-BE49-F238E27FC236}">
                <a16:creationId xmlns:a16="http://schemas.microsoft.com/office/drawing/2014/main" id="{5C09E86A-D82A-4D69-97BE-45F64A1A05A1}"/>
              </a:ext>
            </a:extLst>
          </p:cNvPr>
          <p:cNvCxnSpPr>
            <a:cxnSpLocks/>
          </p:cNvCxnSpPr>
          <p:nvPr/>
        </p:nvCxnSpPr>
        <p:spPr>
          <a:xfrm flipV="1">
            <a:off x="6580493" y="5934653"/>
            <a:ext cx="1729675" cy="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직선 화살표 연결선 96">
            <a:extLst>
              <a:ext uri="{FF2B5EF4-FFF2-40B4-BE49-F238E27FC236}">
                <a16:creationId xmlns:a16="http://schemas.microsoft.com/office/drawing/2014/main" id="{0393C7CD-036B-4E64-A781-5660DF36C11F}"/>
              </a:ext>
            </a:extLst>
          </p:cNvPr>
          <p:cNvCxnSpPr>
            <a:cxnSpLocks/>
          </p:cNvCxnSpPr>
          <p:nvPr/>
        </p:nvCxnSpPr>
        <p:spPr>
          <a:xfrm flipV="1">
            <a:off x="6582533" y="4820101"/>
            <a:ext cx="0" cy="11181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화살표 연결선 97">
            <a:extLst>
              <a:ext uri="{FF2B5EF4-FFF2-40B4-BE49-F238E27FC236}">
                <a16:creationId xmlns:a16="http://schemas.microsoft.com/office/drawing/2014/main" id="{87FCCBED-B137-4266-8B20-2F023130B384}"/>
              </a:ext>
            </a:extLst>
          </p:cNvPr>
          <p:cNvCxnSpPr>
            <a:cxnSpLocks/>
          </p:cNvCxnSpPr>
          <p:nvPr/>
        </p:nvCxnSpPr>
        <p:spPr>
          <a:xfrm flipH="1">
            <a:off x="6290200" y="5938278"/>
            <a:ext cx="290297" cy="3482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D27B8A00-E852-4BCA-AF25-07A1EC666D67}"/>
              </a:ext>
            </a:extLst>
          </p:cNvPr>
          <p:cNvSpPr txBox="1"/>
          <p:nvPr/>
        </p:nvSpPr>
        <p:spPr>
          <a:xfrm>
            <a:off x="8650121" y="4452525"/>
            <a:ext cx="3541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altLang="ko-KR" dirty="0">
                <a:solidFill>
                  <a:srgbClr val="FF0000"/>
                </a:solidFill>
              </a:rPr>
              <a:t>Nonlinear</a:t>
            </a:r>
            <a:r>
              <a:rPr lang="en-US" altLang="ko-KR" dirty="0"/>
              <a:t> Phase Space Distortion Due to </a:t>
            </a:r>
            <a:r>
              <a:rPr lang="en-US" altLang="ko-KR" dirty="0" err="1"/>
              <a:t>Sextupole</a:t>
            </a:r>
            <a:r>
              <a:rPr lang="en-US" altLang="ko-KR" dirty="0"/>
              <a:t> magnet</a:t>
            </a:r>
            <a:endParaRPr lang="ko-KR" altLang="en-US" dirty="0"/>
          </a:p>
        </p:txBody>
      </p:sp>
      <p:pic>
        <p:nvPicPr>
          <p:cNvPr id="103" name="그림 102">
            <a:extLst>
              <a:ext uri="{FF2B5EF4-FFF2-40B4-BE49-F238E27FC236}">
                <a16:creationId xmlns:a16="http://schemas.microsoft.com/office/drawing/2014/main" id="{D66A9D29-8DB8-4902-B27C-11A843027C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0" t="39529" r="83047" b="51768"/>
          <a:stretch/>
        </p:blipFill>
        <p:spPr>
          <a:xfrm rot="5400000">
            <a:off x="2538973" y="5680749"/>
            <a:ext cx="192928" cy="206692"/>
          </a:xfrm>
          <a:prstGeom prst="rect">
            <a:avLst/>
          </a:prstGeom>
        </p:spPr>
      </p:pic>
      <p:pic>
        <p:nvPicPr>
          <p:cNvPr id="104" name="그림 103">
            <a:extLst>
              <a:ext uri="{FF2B5EF4-FFF2-40B4-BE49-F238E27FC236}">
                <a16:creationId xmlns:a16="http://schemas.microsoft.com/office/drawing/2014/main" id="{1170BB0C-3AB4-4F03-B5E7-08F2EF6A51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0" t="91068" r="45335" b="2215"/>
          <a:stretch/>
        </p:blipFill>
        <p:spPr>
          <a:xfrm>
            <a:off x="479870" y="6126956"/>
            <a:ext cx="176212" cy="159544"/>
          </a:xfrm>
          <a:prstGeom prst="rect">
            <a:avLst/>
          </a:prstGeom>
        </p:spPr>
      </p:pic>
      <p:pic>
        <p:nvPicPr>
          <p:cNvPr id="105" name="그림 104">
            <a:extLst>
              <a:ext uri="{FF2B5EF4-FFF2-40B4-BE49-F238E27FC236}">
                <a16:creationId xmlns:a16="http://schemas.microsoft.com/office/drawing/2014/main" id="{475C26D6-1F36-4625-B4CE-C819A3FBB8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0" t="39529" r="83047" b="51768"/>
          <a:stretch/>
        </p:blipFill>
        <p:spPr>
          <a:xfrm rot="5400000">
            <a:off x="8110359" y="5680749"/>
            <a:ext cx="192928" cy="206692"/>
          </a:xfrm>
          <a:prstGeom prst="rect">
            <a:avLst/>
          </a:prstGeom>
        </p:spPr>
      </p:pic>
      <p:pic>
        <p:nvPicPr>
          <p:cNvPr id="106" name="그림 105">
            <a:extLst>
              <a:ext uri="{FF2B5EF4-FFF2-40B4-BE49-F238E27FC236}">
                <a16:creationId xmlns:a16="http://schemas.microsoft.com/office/drawing/2014/main" id="{9A11E98E-6920-4DC2-9976-4D05492BC0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0" t="91068" r="45335" b="2215"/>
          <a:stretch/>
        </p:blipFill>
        <p:spPr>
          <a:xfrm>
            <a:off x="6051255" y="6126956"/>
            <a:ext cx="176212" cy="159544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6DB99592-975C-4ED9-ABD9-4BBFD6CF7A31}"/>
              </a:ext>
            </a:extLst>
          </p:cNvPr>
          <p:cNvSpPr txBox="1"/>
          <p:nvPr/>
        </p:nvSpPr>
        <p:spPr>
          <a:xfrm>
            <a:off x="6449414" y="1170369"/>
            <a:ext cx="1774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Sextupole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</a:t>
            </a:r>
            <a:endParaRPr lang="ko-KR" altLang="en-US" dirty="0"/>
          </a:p>
        </p:txBody>
      </p:sp>
      <p:pic>
        <p:nvPicPr>
          <p:cNvPr id="108" name="그림 107">
            <a:extLst>
              <a:ext uri="{FF2B5EF4-FFF2-40B4-BE49-F238E27FC236}">
                <a16:creationId xmlns:a16="http://schemas.microsoft.com/office/drawing/2014/main" id="{3A32CD4F-80C1-49CD-8B74-916AE783F3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6" t="18049" r="29912" b="29239"/>
          <a:stretch/>
        </p:blipFill>
        <p:spPr>
          <a:xfrm>
            <a:off x="1291078" y="5589885"/>
            <a:ext cx="1163503" cy="1251955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41" name="타원 40">
            <a:extLst>
              <a:ext uri="{FF2B5EF4-FFF2-40B4-BE49-F238E27FC236}">
                <a16:creationId xmlns:a16="http://schemas.microsoft.com/office/drawing/2014/main" id="{CB8EEB2B-C581-4DAE-99BA-3DAE17CB048F}"/>
              </a:ext>
            </a:extLst>
          </p:cNvPr>
          <p:cNvSpPr/>
          <p:nvPr/>
        </p:nvSpPr>
        <p:spPr>
          <a:xfrm>
            <a:off x="1580006" y="5640267"/>
            <a:ext cx="597695" cy="152400"/>
          </a:xfrm>
          <a:prstGeom prst="ellipse">
            <a:avLst/>
          </a:prstGeom>
          <a:noFill/>
          <a:ln w="19050">
            <a:solidFill>
              <a:srgbClr val="0D13C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0" name="그림 109">
            <a:extLst>
              <a:ext uri="{FF2B5EF4-FFF2-40B4-BE49-F238E27FC236}">
                <a16:creationId xmlns:a16="http://schemas.microsoft.com/office/drawing/2014/main" id="{F3435246-6DB9-444D-8D75-CAEB6AEB0E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3" t="20380" r="29874" b="34183"/>
          <a:stretch/>
        </p:blipFill>
        <p:spPr>
          <a:xfrm>
            <a:off x="6869097" y="5654317"/>
            <a:ext cx="1046667" cy="1079131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125" name="그림 124">
            <a:extLst>
              <a:ext uri="{FF2B5EF4-FFF2-40B4-BE49-F238E27FC236}">
                <a16:creationId xmlns:a16="http://schemas.microsoft.com/office/drawing/2014/main" id="{7A271CF9-B6A9-493F-95E0-8483B9F4E5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916" t="20802" r="33535" b="6731"/>
          <a:stretch/>
        </p:blipFill>
        <p:spPr>
          <a:xfrm>
            <a:off x="3113236" y="2616806"/>
            <a:ext cx="2696041" cy="2675797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F20A8F87-5977-4605-B052-FC1C3B9270E0}"/>
              </a:ext>
            </a:extLst>
          </p:cNvPr>
          <p:cNvSpPr txBox="1"/>
          <p:nvPr/>
        </p:nvSpPr>
        <p:spPr>
          <a:xfrm>
            <a:off x="230713" y="6605228"/>
            <a:ext cx="328422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b="1" dirty="0">
                <a:solidFill>
                  <a:schemeClr val="bg2">
                    <a:lumMod val="10000"/>
                  </a:schemeClr>
                </a:solidFill>
              </a:rPr>
              <a:t>Helmut Wiedemann et al., Springer (4</a:t>
            </a:r>
            <a:r>
              <a:rPr lang="en-US" altLang="ko-KR" sz="1000" b="1" baseline="30000" dirty="0">
                <a:solidFill>
                  <a:schemeClr val="bg2">
                    <a:lumMod val="10000"/>
                  </a:schemeClr>
                </a:solidFill>
              </a:rPr>
              <a:t>th</a:t>
            </a:r>
            <a:r>
              <a:rPr lang="en-US" altLang="ko-KR" sz="1000" b="1" dirty="0">
                <a:solidFill>
                  <a:schemeClr val="bg2">
                    <a:lumMod val="10000"/>
                  </a:schemeClr>
                </a:solidFill>
              </a:rPr>
              <a:t> edition), 2007</a:t>
            </a:r>
            <a:endParaRPr lang="ko-KR" altLang="en-US" sz="1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9E5F176-755A-41D2-9015-2D05820EED8D}"/>
              </a:ext>
            </a:extLst>
          </p:cNvPr>
          <p:cNvSpPr txBox="1"/>
          <p:nvPr/>
        </p:nvSpPr>
        <p:spPr>
          <a:xfrm>
            <a:off x="3280155" y="1213070"/>
            <a:ext cx="2362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 algn="ctr">
              <a:buFont typeface="Wingdings" panose="05000000000000000000" pitchFamily="2" charset="2"/>
              <a:buChar char="ü"/>
            </a:pPr>
            <a:r>
              <a:rPr lang="en-US" altLang="ko-KR" b="1" dirty="0"/>
              <a:t>Practical (Chromatic effect and correction)</a:t>
            </a:r>
            <a:endParaRPr lang="ko-KR" altLang="en-US" b="1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B5E1B97C-9247-4ADF-AA0F-81DAA58C39C9}"/>
              </a:ext>
            </a:extLst>
          </p:cNvPr>
          <p:cNvSpPr txBox="1"/>
          <p:nvPr/>
        </p:nvSpPr>
        <p:spPr>
          <a:xfrm>
            <a:off x="8650121" y="5357909"/>
            <a:ext cx="3541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ü"/>
            </a:pPr>
            <a:r>
              <a:rPr lang="en-US" altLang="ko-KR" dirty="0"/>
              <a:t>This distortion exerts an external force on electrons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8497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55E8C39-13A5-4D2D-B8EC-96CF552C81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8" t="30277" r="15739" b="42477"/>
          <a:stretch/>
        </p:blipFill>
        <p:spPr>
          <a:xfrm rot="21222445">
            <a:off x="9153044" y="6031641"/>
            <a:ext cx="1461768" cy="878791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203" name="그림 202">
            <a:extLst>
              <a:ext uri="{FF2B5EF4-FFF2-40B4-BE49-F238E27FC236}">
                <a16:creationId xmlns:a16="http://schemas.microsoft.com/office/drawing/2014/main" id="{6FFCA780-C02A-4E71-BBB4-4C48236B40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6" t="32272" r="37239" b="44182"/>
          <a:stretch/>
        </p:blipFill>
        <p:spPr>
          <a:xfrm>
            <a:off x="1872520" y="6021049"/>
            <a:ext cx="766763" cy="84296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F40A036E-6ECD-455F-B00C-7C0D1C647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Space (Near Resonance)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0FC4F81-235C-4C4D-90E6-B5EA69481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2305" y="6504732"/>
            <a:ext cx="2743200" cy="365125"/>
          </a:xfrm>
        </p:spPr>
        <p:txBody>
          <a:bodyPr/>
          <a:lstStyle/>
          <a:p>
            <a:fld id="{A58750C3-D76B-4604-A3D8-DFEAF51D5208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150" name="타원 149">
            <a:extLst>
              <a:ext uri="{FF2B5EF4-FFF2-40B4-BE49-F238E27FC236}">
                <a16:creationId xmlns:a16="http://schemas.microsoft.com/office/drawing/2014/main" id="{2A6F7D64-66A3-408C-B9F5-8A6405C0D328}"/>
              </a:ext>
            </a:extLst>
          </p:cNvPr>
          <p:cNvSpPr/>
          <p:nvPr/>
        </p:nvSpPr>
        <p:spPr>
          <a:xfrm>
            <a:off x="9209602" y="5516657"/>
            <a:ext cx="752893" cy="84683"/>
          </a:xfrm>
          <a:prstGeom prst="ellipse">
            <a:avLst/>
          </a:prstGeom>
          <a:noFill/>
          <a:ln w="28575">
            <a:solidFill>
              <a:srgbClr val="0D13C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7" name="타원 156">
            <a:extLst>
              <a:ext uri="{FF2B5EF4-FFF2-40B4-BE49-F238E27FC236}">
                <a16:creationId xmlns:a16="http://schemas.microsoft.com/office/drawing/2014/main" id="{D70A69C3-0F48-4449-B1E1-DE59331CE818}"/>
              </a:ext>
            </a:extLst>
          </p:cNvPr>
          <p:cNvSpPr/>
          <p:nvPr/>
        </p:nvSpPr>
        <p:spPr>
          <a:xfrm>
            <a:off x="9919810" y="5516657"/>
            <a:ext cx="752893" cy="84683"/>
          </a:xfrm>
          <a:prstGeom prst="ellipse">
            <a:avLst/>
          </a:prstGeom>
          <a:noFill/>
          <a:ln w="28575">
            <a:solidFill>
              <a:srgbClr val="0D13C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D84F116-648E-435B-B843-0CBCF90770B2}"/>
              </a:ext>
            </a:extLst>
          </p:cNvPr>
          <p:cNvGrpSpPr/>
          <p:nvPr/>
        </p:nvGrpSpPr>
        <p:grpSpPr>
          <a:xfrm>
            <a:off x="462339" y="1608990"/>
            <a:ext cx="3914655" cy="3577735"/>
            <a:chOff x="462338" y="1608989"/>
            <a:chExt cx="2941586" cy="2688414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89846024-53FD-4EBC-BE13-DECEF5294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2" r="13632"/>
            <a:stretch/>
          </p:blipFill>
          <p:spPr>
            <a:xfrm>
              <a:off x="462338" y="1608989"/>
              <a:ext cx="2695473" cy="2688414"/>
            </a:xfrm>
            <a:prstGeom prst="rect">
              <a:avLst/>
            </a:prstGeom>
          </p:spPr>
        </p:pic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5A6CFEC9-C9E9-488F-A6FE-527C4C37AF08}"/>
                </a:ext>
              </a:extLst>
            </p:cNvPr>
            <p:cNvGrpSpPr/>
            <p:nvPr/>
          </p:nvGrpSpPr>
          <p:grpSpPr>
            <a:xfrm>
              <a:off x="2346725" y="2498587"/>
              <a:ext cx="388235" cy="575784"/>
              <a:chOff x="1970525" y="2709856"/>
              <a:chExt cx="313094" cy="464344"/>
            </a:xfrm>
          </p:grpSpPr>
          <p:cxnSp>
            <p:nvCxnSpPr>
              <p:cNvPr id="12" name="직선 화살표 연결선 11">
                <a:extLst>
                  <a:ext uri="{FF2B5EF4-FFF2-40B4-BE49-F238E27FC236}">
                    <a16:creationId xmlns:a16="http://schemas.microsoft.com/office/drawing/2014/main" id="{669B30E0-479E-4A06-999E-BE8DF5CAD6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0525" y="2709856"/>
                <a:ext cx="313094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직선 화살표 연결선 95">
                <a:extLst>
                  <a:ext uri="{FF2B5EF4-FFF2-40B4-BE49-F238E27FC236}">
                    <a16:creationId xmlns:a16="http://schemas.microsoft.com/office/drawing/2014/main" id="{2D984070-38CB-4162-BE7A-CD6D709337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70526" y="3174200"/>
                <a:ext cx="296424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165DEDBE-3453-4F66-87E4-3EDCB0E3BEBC}"/>
                </a:ext>
              </a:extLst>
            </p:cNvPr>
            <p:cNvGrpSpPr/>
            <p:nvPr/>
          </p:nvGrpSpPr>
          <p:grpSpPr>
            <a:xfrm rot="7200000">
              <a:off x="1410567" y="3044172"/>
              <a:ext cx="388235" cy="575784"/>
              <a:chOff x="1970525" y="2709856"/>
              <a:chExt cx="313094" cy="464344"/>
            </a:xfrm>
          </p:grpSpPr>
          <p:cxnSp>
            <p:nvCxnSpPr>
              <p:cNvPr id="98" name="직선 화살표 연결선 97">
                <a:extLst>
                  <a:ext uri="{FF2B5EF4-FFF2-40B4-BE49-F238E27FC236}">
                    <a16:creationId xmlns:a16="http://schemas.microsoft.com/office/drawing/2014/main" id="{2A61B6F3-DC76-44C0-A46E-E1228B822E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0525" y="2709856"/>
                <a:ext cx="313094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직선 화살표 연결선 98">
                <a:extLst>
                  <a:ext uri="{FF2B5EF4-FFF2-40B4-BE49-F238E27FC236}">
                    <a16:creationId xmlns:a16="http://schemas.microsoft.com/office/drawing/2014/main" id="{6C62D5FB-6BF8-4FEE-8BE7-04BB249339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70526" y="3174200"/>
                <a:ext cx="296424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그룹 99">
              <a:extLst>
                <a:ext uri="{FF2B5EF4-FFF2-40B4-BE49-F238E27FC236}">
                  <a16:creationId xmlns:a16="http://schemas.microsoft.com/office/drawing/2014/main" id="{5EAAFE08-BBA7-403E-8DC8-6A07283EAF02}"/>
                </a:ext>
              </a:extLst>
            </p:cNvPr>
            <p:cNvGrpSpPr/>
            <p:nvPr/>
          </p:nvGrpSpPr>
          <p:grpSpPr>
            <a:xfrm rot="14400000">
              <a:off x="1402438" y="1943353"/>
              <a:ext cx="371838" cy="551463"/>
              <a:chOff x="1970526" y="2709858"/>
              <a:chExt cx="313094" cy="464342"/>
            </a:xfrm>
          </p:grpSpPr>
          <p:cxnSp>
            <p:nvCxnSpPr>
              <p:cNvPr id="101" name="직선 화살표 연결선 100">
                <a:extLst>
                  <a:ext uri="{FF2B5EF4-FFF2-40B4-BE49-F238E27FC236}">
                    <a16:creationId xmlns:a16="http://schemas.microsoft.com/office/drawing/2014/main" id="{DD5ACBD5-E733-4208-AE78-C2630401C3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0526" y="2709858"/>
                <a:ext cx="313094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직선 화살표 연결선 101">
                <a:extLst>
                  <a:ext uri="{FF2B5EF4-FFF2-40B4-BE49-F238E27FC236}">
                    <a16:creationId xmlns:a16="http://schemas.microsoft.com/office/drawing/2014/main" id="{BDC56D52-1109-46BF-8C1B-847E41139F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70526" y="3174200"/>
                <a:ext cx="296424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66A1A24-818C-425F-B6C9-90F3DCA8DD5B}"/>
                </a:ext>
              </a:extLst>
            </p:cNvPr>
            <p:cNvSpPr txBox="1"/>
            <p:nvPr/>
          </p:nvSpPr>
          <p:spPr>
            <a:xfrm>
              <a:off x="2386820" y="2488157"/>
              <a:ext cx="1017104" cy="300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Loss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96C6DBB-AF8C-40F1-93AE-56AA14BBBC0E}"/>
                </a:ext>
              </a:extLst>
            </p:cNvPr>
            <p:cNvSpPr txBox="1"/>
            <p:nvPr/>
          </p:nvSpPr>
          <p:spPr>
            <a:xfrm>
              <a:off x="1010909" y="1830077"/>
              <a:ext cx="1017104" cy="300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Loss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D73CC49-3EDE-495F-BC60-D5C23CD3981C}"/>
                </a:ext>
              </a:extLst>
            </p:cNvPr>
            <p:cNvSpPr txBox="1"/>
            <p:nvPr/>
          </p:nvSpPr>
          <p:spPr>
            <a:xfrm>
              <a:off x="1194351" y="3423651"/>
              <a:ext cx="1017104" cy="300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Loss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1" name="그림 50">
            <a:extLst>
              <a:ext uri="{FF2B5EF4-FFF2-40B4-BE49-F238E27FC236}">
                <a16:creationId xmlns:a16="http://schemas.microsoft.com/office/drawing/2014/main" id="{B248BECA-79BE-4A8F-8BB1-F02A4DFC9C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r="13632"/>
          <a:stretch/>
        </p:blipFill>
        <p:spPr>
          <a:xfrm>
            <a:off x="7852626" y="1619776"/>
            <a:ext cx="3289959" cy="3227285"/>
          </a:xfrm>
          <a:prstGeom prst="rect">
            <a:avLst/>
          </a:prstGeom>
        </p:spPr>
      </p:pic>
      <p:sp>
        <p:nvSpPr>
          <p:cNvPr id="59" name="원호 58">
            <a:extLst>
              <a:ext uri="{FF2B5EF4-FFF2-40B4-BE49-F238E27FC236}">
                <a16:creationId xmlns:a16="http://schemas.microsoft.com/office/drawing/2014/main" id="{D5FC080C-5653-411D-9B1A-4259AA852C61}"/>
              </a:ext>
            </a:extLst>
          </p:cNvPr>
          <p:cNvSpPr/>
          <p:nvPr/>
        </p:nvSpPr>
        <p:spPr>
          <a:xfrm rot="10800000">
            <a:off x="9392250" y="6011835"/>
            <a:ext cx="366993" cy="468263"/>
          </a:xfrm>
          <a:prstGeom prst="arc">
            <a:avLst>
              <a:gd name="adj1" fmla="val 10797219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원호 59">
            <a:extLst>
              <a:ext uri="{FF2B5EF4-FFF2-40B4-BE49-F238E27FC236}">
                <a16:creationId xmlns:a16="http://schemas.microsoft.com/office/drawing/2014/main" id="{01F6AE66-B990-45E8-A428-E2CA4015DDC4}"/>
              </a:ext>
            </a:extLst>
          </p:cNvPr>
          <p:cNvSpPr/>
          <p:nvPr/>
        </p:nvSpPr>
        <p:spPr>
          <a:xfrm rot="10800000" flipV="1">
            <a:off x="9759244" y="5555807"/>
            <a:ext cx="366995" cy="1356612"/>
          </a:xfrm>
          <a:prstGeom prst="arc">
            <a:avLst>
              <a:gd name="adj1" fmla="val 10839430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원호 64">
            <a:extLst>
              <a:ext uri="{FF2B5EF4-FFF2-40B4-BE49-F238E27FC236}">
                <a16:creationId xmlns:a16="http://schemas.microsoft.com/office/drawing/2014/main" id="{0C33505E-8B40-4DDE-B063-81896D433654}"/>
              </a:ext>
            </a:extLst>
          </p:cNvPr>
          <p:cNvSpPr/>
          <p:nvPr/>
        </p:nvSpPr>
        <p:spPr>
          <a:xfrm rot="10800000" flipV="1">
            <a:off x="8191350" y="5280042"/>
            <a:ext cx="1200895" cy="2008047"/>
          </a:xfrm>
          <a:prstGeom prst="arc">
            <a:avLst>
              <a:gd name="adj1" fmla="val 10797219"/>
              <a:gd name="adj2" fmla="val 1441761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원호 67">
            <a:extLst>
              <a:ext uri="{FF2B5EF4-FFF2-40B4-BE49-F238E27FC236}">
                <a16:creationId xmlns:a16="http://schemas.microsoft.com/office/drawing/2014/main" id="{12B0E69F-80B2-47FB-9177-4755971E3CE4}"/>
              </a:ext>
            </a:extLst>
          </p:cNvPr>
          <p:cNvSpPr/>
          <p:nvPr/>
        </p:nvSpPr>
        <p:spPr>
          <a:xfrm rot="10800000">
            <a:off x="10125589" y="5994502"/>
            <a:ext cx="366993" cy="468263"/>
          </a:xfrm>
          <a:prstGeom prst="arc">
            <a:avLst>
              <a:gd name="adj1" fmla="val 10497865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73A7AB5-7BFC-4F9D-9131-62787DE22D8D}"/>
                  </a:ext>
                </a:extLst>
              </p:cNvPr>
              <p:cNvSpPr txBox="1"/>
              <p:nvPr/>
            </p:nvSpPr>
            <p:spPr>
              <a:xfrm>
                <a:off x="10022652" y="5604047"/>
                <a:ext cx="67298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altLang="ko-KR" sz="1200" b="1" dirty="0"/>
              </a:p>
            </p:txBody>
          </p:sp>
        </mc:Choice>
        <mc:Fallback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73A7AB5-7BFC-4F9D-9131-62787DE2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2652" y="5604047"/>
                <a:ext cx="672989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6241D47-F1B5-4F27-96F2-2E10E0514559}"/>
                  </a:ext>
                </a:extLst>
              </p:cNvPr>
              <p:cNvSpPr txBox="1"/>
              <p:nvPr/>
            </p:nvSpPr>
            <p:spPr>
              <a:xfrm>
                <a:off x="9438015" y="5588003"/>
                <a:ext cx="34560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altLang="ko-KR" sz="1200" b="1" dirty="0"/>
              </a:p>
            </p:txBody>
          </p:sp>
        </mc:Choice>
        <mc:Fallback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6241D47-F1B5-4F27-96F2-2E10E0514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8015" y="5588003"/>
                <a:ext cx="345605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TextBox 135">
            <a:extLst>
              <a:ext uri="{FF2B5EF4-FFF2-40B4-BE49-F238E27FC236}">
                <a16:creationId xmlns:a16="http://schemas.microsoft.com/office/drawing/2014/main" id="{1EEE50D0-536B-4F76-ABC1-04628C9EE650}"/>
              </a:ext>
            </a:extLst>
          </p:cNvPr>
          <p:cNvSpPr txBox="1"/>
          <p:nvPr/>
        </p:nvSpPr>
        <p:spPr>
          <a:xfrm>
            <a:off x="8698262" y="1031872"/>
            <a:ext cx="2482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ko-KR" altLang="en-US" sz="2400" dirty="0"/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A64CC726-8B13-4043-8552-6BF62A3E3E9C}"/>
              </a:ext>
            </a:extLst>
          </p:cNvPr>
          <p:cNvGrpSpPr/>
          <p:nvPr/>
        </p:nvGrpSpPr>
        <p:grpSpPr>
          <a:xfrm>
            <a:off x="2271536" y="2640513"/>
            <a:ext cx="429045" cy="1099337"/>
            <a:chOff x="2271536" y="2640511"/>
            <a:chExt cx="429045" cy="1099337"/>
          </a:xfrm>
        </p:grpSpPr>
        <p:sp>
          <p:nvSpPr>
            <p:cNvPr id="34" name="원호 33">
              <a:extLst>
                <a:ext uri="{FF2B5EF4-FFF2-40B4-BE49-F238E27FC236}">
                  <a16:creationId xmlns:a16="http://schemas.microsoft.com/office/drawing/2014/main" id="{193D829F-6880-4FE4-8708-7470D9993FB3}"/>
                </a:ext>
              </a:extLst>
            </p:cNvPr>
            <p:cNvSpPr/>
            <p:nvPr/>
          </p:nvSpPr>
          <p:spPr>
            <a:xfrm>
              <a:off x="2271536" y="2684501"/>
              <a:ext cx="425947" cy="1055347"/>
            </a:xfrm>
            <a:prstGeom prst="arc">
              <a:avLst>
                <a:gd name="adj1" fmla="val 17295643"/>
                <a:gd name="adj2" fmla="val 0"/>
              </a:avLst>
            </a:prstGeom>
            <a:ln w="28575">
              <a:solidFill>
                <a:srgbClr val="0D1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2" name="원호 141">
              <a:extLst>
                <a:ext uri="{FF2B5EF4-FFF2-40B4-BE49-F238E27FC236}">
                  <a16:creationId xmlns:a16="http://schemas.microsoft.com/office/drawing/2014/main" id="{C95C5822-569A-43F3-AAA7-4777A3B22950}"/>
                </a:ext>
              </a:extLst>
            </p:cNvPr>
            <p:cNvSpPr/>
            <p:nvPr/>
          </p:nvSpPr>
          <p:spPr>
            <a:xfrm flipV="1">
              <a:off x="2274634" y="2640511"/>
              <a:ext cx="425947" cy="1055347"/>
            </a:xfrm>
            <a:prstGeom prst="arc">
              <a:avLst>
                <a:gd name="adj1" fmla="val 17295643"/>
                <a:gd name="adj2" fmla="val 0"/>
              </a:avLst>
            </a:prstGeom>
            <a:ln w="28575">
              <a:solidFill>
                <a:srgbClr val="0D1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4" name="그룹 143">
            <a:extLst>
              <a:ext uri="{FF2B5EF4-FFF2-40B4-BE49-F238E27FC236}">
                <a16:creationId xmlns:a16="http://schemas.microsoft.com/office/drawing/2014/main" id="{29B9EF07-E635-465B-9301-9CCD0E7BBFA6}"/>
              </a:ext>
            </a:extLst>
          </p:cNvPr>
          <p:cNvGrpSpPr/>
          <p:nvPr/>
        </p:nvGrpSpPr>
        <p:grpSpPr>
          <a:xfrm rot="7200000">
            <a:off x="2149647" y="2712210"/>
            <a:ext cx="429045" cy="1099337"/>
            <a:chOff x="2271536" y="2640511"/>
            <a:chExt cx="429045" cy="1099337"/>
          </a:xfrm>
        </p:grpSpPr>
        <p:sp>
          <p:nvSpPr>
            <p:cNvPr id="145" name="원호 144">
              <a:extLst>
                <a:ext uri="{FF2B5EF4-FFF2-40B4-BE49-F238E27FC236}">
                  <a16:creationId xmlns:a16="http://schemas.microsoft.com/office/drawing/2014/main" id="{6BDDB50F-90C2-4677-BFB8-76AC6248CF9F}"/>
                </a:ext>
              </a:extLst>
            </p:cNvPr>
            <p:cNvSpPr/>
            <p:nvPr/>
          </p:nvSpPr>
          <p:spPr>
            <a:xfrm>
              <a:off x="2271536" y="2684501"/>
              <a:ext cx="425947" cy="1055347"/>
            </a:xfrm>
            <a:prstGeom prst="arc">
              <a:avLst>
                <a:gd name="adj1" fmla="val 17295643"/>
                <a:gd name="adj2" fmla="val 0"/>
              </a:avLst>
            </a:prstGeom>
            <a:ln w="28575">
              <a:solidFill>
                <a:srgbClr val="0D1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6" name="원호 145">
              <a:extLst>
                <a:ext uri="{FF2B5EF4-FFF2-40B4-BE49-F238E27FC236}">
                  <a16:creationId xmlns:a16="http://schemas.microsoft.com/office/drawing/2014/main" id="{FDE74D57-EBCB-4470-97F1-AB787667B118}"/>
                </a:ext>
              </a:extLst>
            </p:cNvPr>
            <p:cNvSpPr/>
            <p:nvPr/>
          </p:nvSpPr>
          <p:spPr>
            <a:xfrm flipV="1">
              <a:off x="2274634" y="2640511"/>
              <a:ext cx="425947" cy="1055347"/>
            </a:xfrm>
            <a:prstGeom prst="arc">
              <a:avLst>
                <a:gd name="adj1" fmla="val 17295643"/>
                <a:gd name="adj2" fmla="val 0"/>
              </a:avLst>
            </a:prstGeom>
            <a:ln w="28575">
              <a:solidFill>
                <a:srgbClr val="0D1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7" name="그룹 146">
            <a:extLst>
              <a:ext uri="{FF2B5EF4-FFF2-40B4-BE49-F238E27FC236}">
                <a16:creationId xmlns:a16="http://schemas.microsoft.com/office/drawing/2014/main" id="{9379D95A-5832-4F1E-9348-DD6ECC178E59}"/>
              </a:ext>
            </a:extLst>
          </p:cNvPr>
          <p:cNvGrpSpPr/>
          <p:nvPr/>
        </p:nvGrpSpPr>
        <p:grpSpPr>
          <a:xfrm rot="14400000">
            <a:off x="2150620" y="2573233"/>
            <a:ext cx="429045" cy="1099337"/>
            <a:chOff x="2271536" y="2640511"/>
            <a:chExt cx="429045" cy="1099337"/>
          </a:xfrm>
        </p:grpSpPr>
        <p:sp>
          <p:nvSpPr>
            <p:cNvPr id="148" name="원호 147">
              <a:extLst>
                <a:ext uri="{FF2B5EF4-FFF2-40B4-BE49-F238E27FC236}">
                  <a16:creationId xmlns:a16="http://schemas.microsoft.com/office/drawing/2014/main" id="{BE99509C-2178-4D85-B1EC-94584133CAED}"/>
                </a:ext>
              </a:extLst>
            </p:cNvPr>
            <p:cNvSpPr/>
            <p:nvPr/>
          </p:nvSpPr>
          <p:spPr>
            <a:xfrm>
              <a:off x="2271536" y="2684501"/>
              <a:ext cx="425947" cy="1055347"/>
            </a:xfrm>
            <a:prstGeom prst="arc">
              <a:avLst>
                <a:gd name="adj1" fmla="val 17295643"/>
                <a:gd name="adj2" fmla="val 0"/>
              </a:avLst>
            </a:prstGeom>
            <a:ln w="28575">
              <a:solidFill>
                <a:srgbClr val="0D1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9" name="원호 148">
              <a:extLst>
                <a:ext uri="{FF2B5EF4-FFF2-40B4-BE49-F238E27FC236}">
                  <a16:creationId xmlns:a16="http://schemas.microsoft.com/office/drawing/2014/main" id="{F816F052-FF18-4D03-B333-F0A0D79DC2E5}"/>
                </a:ext>
              </a:extLst>
            </p:cNvPr>
            <p:cNvSpPr/>
            <p:nvPr/>
          </p:nvSpPr>
          <p:spPr>
            <a:xfrm flipV="1">
              <a:off x="2274634" y="2640511"/>
              <a:ext cx="425947" cy="1055347"/>
            </a:xfrm>
            <a:prstGeom prst="arc">
              <a:avLst>
                <a:gd name="adj1" fmla="val 17295643"/>
                <a:gd name="adj2" fmla="val 0"/>
              </a:avLst>
            </a:prstGeom>
            <a:ln w="28575">
              <a:solidFill>
                <a:srgbClr val="0D13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4" name="원호 153">
            <a:extLst>
              <a:ext uri="{FF2B5EF4-FFF2-40B4-BE49-F238E27FC236}">
                <a16:creationId xmlns:a16="http://schemas.microsoft.com/office/drawing/2014/main" id="{5CDCAD36-1EBD-44A7-9783-B84F5AE202AF}"/>
              </a:ext>
            </a:extLst>
          </p:cNvPr>
          <p:cNvSpPr/>
          <p:nvPr/>
        </p:nvSpPr>
        <p:spPr>
          <a:xfrm rot="10800000" flipV="1">
            <a:off x="8046468" y="5563472"/>
            <a:ext cx="2326267" cy="866091"/>
          </a:xfrm>
          <a:prstGeom prst="arc">
            <a:avLst>
              <a:gd name="adj1" fmla="val 16194045"/>
              <a:gd name="adj2" fmla="val 2014033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5" name="원호 154">
            <a:extLst>
              <a:ext uri="{FF2B5EF4-FFF2-40B4-BE49-F238E27FC236}">
                <a16:creationId xmlns:a16="http://schemas.microsoft.com/office/drawing/2014/main" id="{38FC7703-16F9-4A9E-9CB6-0171FE1EC644}"/>
              </a:ext>
            </a:extLst>
          </p:cNvPr>
          <p:cNvSpPr/>
          <p:nvPr/>
        </p:nvSpPr>
        <p:spPr>
          <a:xfrm rot="10800000" flipH="1" flipV="1">
            <a:off x="10492582" y="5195923"/>
            <a:ext cx="1200895" cy="2008048"/>
          </a:xfrm>
          <a:prstGeom prst="arc">
            <a:avLst>
              <a:gd name="adj1" fmla="val 10797219"/>
              <a:gd name="adj2" fmla="val 14035299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6" name="원호 155">
            <a:extLst>
              <a:ext uri="{FF2B5EF4-FFF2-40B4-BE49-F238E27FC236}">
                <a16:creationId xmlns:a16="http://schemas.microsoft.com/office/drawing/2014/main" id="{37D79B0B-75B9-48D2-A381-CE9182A4998D}"/>
              </a:ext>
            </a:extLst>
          </p:cNvPr>
          <p:cNvSpPr/>
          <p:nvPr/>
        </p:nvSpPr>
        <p:spPr>
          <a:xfrm rot="10800000" flipH="1" flipV="1">
            <a:off x="9458577" y="5559208"/>
            <a:ext cx="2326267" cy="866091"/>
          </a:xfrm>
          <a:prstGeom prst="arc">
            <a:avLst>
              <a:gd name="adj1" fmla="val 16194045"/>
              <a:gd name="adj2" fmla="val 2014033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CEEB1E27-7425-4E99-ABEF-31E1DCCFE821}"/>
              </a:ext>
            </a:extLst>
          </p:cNvPr>
          <p:cNvGrpSpPr/>
          <p:nvPr/>
        </p:nvGrpSpPr>
        <p:grpSpPr>
          <a:xfrm>
            <a:off x="4031735" y="2635179"/>
            <a:ext cx="3587128" cy="3577735"/>
            <a:chOff x="4031734" y="2635179"/>
            <a:chExt cx="3587128" cy="3577734"/>
          </a:xfrm>
        </p:grpSpPr>
        <p:grpSp>
          <p:nvGrpSpPr>
            <p:cNvPr id="205" name="그룹 204">
              <a:extLst>
                <a:ext uri="{FF2B5EF4-FFF2-40B4-BE49-F238E27FC236}">
                  <a16:creationId xmlns:a16="http://schemas.microsoft.com/office/drawing/2014/main" id="{DE825D5E-64CA-4A04-959B-EBF7EA26D3FE}"/>
                </a:ext>
              </a:extLst>
            </p:cNvPr>
            <p:cNvGrpSpPr/>
            <p:nvPr/>
          </p:nvGrpSpPr>
          <p:grpSpPr>
            <a:xfrm>
              <a:off x="4031734" y="2635179"/>
              <a:ext cx="3587128" cy="3577734"/>
              <a:chOff x="462338" y="1608989"/>
              <a:chExt cx="2695473" cy="2688414"/>
            </a:xfrm>
          </p:grpSpPr>
          <p:pic>
            <p:nvPicPr>
              <p:cNvPr id="206" name="그림 205">
                <a:extLst>
                  <a:ext uri="{FF2B5EF4-FFF2-40B4-BE49-F238E27FC236}">
                    <a16:creationId xmlns:a16="http://schemas.microsoft.com/office/drawing/2014/main" id="{719A20D8-359D-4D8F-98B3-91B28EFFB3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72" r="13632"/>
              <a:stretch/>
            </p:blipFill>
            <p:spPr>
              <a:xfrm>
                <a:off x="462338" y="1608989"/>
                <a:ext cx="2695473" cy="2688414"/>
              </a:xfrm>
              <a:prstGeom prst="rect">
                <a:avLst/>
              </a:prstGeom>
            </p:spPr>
          </p:pic>
          <p:grpSp>
            <p:nvGrpSpPr>
              <p:cNvPr id="207" name="그룹 206">
                <a:extLst>
                  <a:ext uri="{FF2B5EF4-FFF2-40B4-BE49-F238E27FC236}">
                    <a16:creationId xmlns:a16="http://schemas.microsoft.com/office/drawing/2014/main" id="{5C9F14A7-97CE-40C8-8DF2-4EF4B4C8FD1C}"/>
                  </a:ext>
                </a:extLst>
              </p:cNvPr>
              <p:cNvGrpSpPr/>
              <p:nvPr/>
            </p:nvGrpSpPr>
            <p:grpSpPr>
              <a:xfrm>
                <a:off x="2346728" y="2498587"/>
                <a:ext cx="367566" cy="575784"/>
                <a:chOff x="1970525" y="2709856"/>
                <a:chExt cx="296425" cy="464344"/>
              </a:xfrm>
            </p:grpSpPr>
            <p:cxnSp>
              <p:nvCxnSpPr>
                <p:cNvPr id="217" name="직선 화살표 연결선 216">
                  <a:extLst>
                    <a:ext uri="{FF2B5EF4-FFF2-40B4-BE49-F238E27FC236}">
                      <a16:creationId xmlns:a16="http://schemas.microsoft.com/office/drawing/2014/main" id="{B6285C30-BEB6-4AE1-BF37-BABE4EE54B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0525" y="2709856"/>
                  <a:ext cx="296425" cy="227442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직선 화살표 연결선 217">
                  <a:extLst>
                    <a:ext uri="{FF2B5EF4-FFF2-40B4-BE49-F238E27FC236}">
                      <a16:creationId xmlns:a16="http://schemas.microsoft.com/office/drawing/2014/main" id="{49E9696D-B878-429F-B6FF-99DF137314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970526" y="2937298"/>
                  <a:ext cx="296424" cy="236902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8" name="그룹 207">
                <a:extLst>
                  <a:ext uri="{FF2B5EF4-FFF2-40B4-BE49-F238E27FC236}">
                    <a16:creationId xmlns:a16="http://schemas.microsoft.com/office/drawing/2014/main" id="{B5E84880-0C4C-4277-9F6D-57C5EA5E789D}"/>
                  </a:ext>
                </a:extLst>
              </p:cNvPr>
              <p:cNvGrpSpPr/>
              <p:nvPr/>
            </p:nvGrpSpPr>
            <p:grpSpPr>
              <a:xfrm rot="7200000">
                <a:off x="1515804" y="3135641"/>
                <a:ext cx="287886" cy="532811"/>
                <a:chOff x="2037661" y="2660508"/>
                <a:chExt cx="232167" cy="429688"/>
              </a:xfrm>
            </p:grpSpPr>
            <p:cxnSp>
              <p:nvCxnSpPr>
                <p:cNvPr id="215" name="직선 화살표 연결선 214">
                  <a:extLst>
                    <a:ext uri="{FF2B5EF4-FFF2-40B4-BE49-F238E27FC236}">
                      <a16:creationId xmlns:a16="http://schemas.microsoft.com/office/drawing/2014/main" id="{A5806E99-6E6E-4113-885F-482DBB3F62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4400000" flipH="1">
                  <a:off x="1943647" y="2756409"/>
                  <a:ext cx="306947" cy="11514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직선 화살표 연결선 215">
                  <a:extLst>
                    <a:ext uri="{FF2B5EF4-FFF2-40B4-BE49-F238E27FC236}">
                      <a16:creationId xmlns:a16="http://schemas.microsoft.com/office/drawing/2014/main" id="{1B325FD7-D777-47A5-9515-B6230FD9A4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4400000" flipH="1" flipV="1">
                  <a:off x="2092627" y="2912995"/>
                  <a:ext cx="122235" cy="232167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9" name="그룹 208">
                <a:extLst>
                  <a:ext uri="{FF2B5EF4-FFF2-40B4-BE49-F238E27FC236}">
                    <a16:creationId xmlns:a16="http://schemas.microsoft.com/office/drawing/2014/main" id="{B4C07B8F-B197-4208-9035-D7867961F365}"/>
                  </a:ext>
                </a:extLst>
              </p:cNvPr>
              <p:cNvGrpSpPr/>
              <p:nvPr/>
            </p:nvGrpSpPr>
            <p:grpSpPr>
              <a:xfrm rot="14400000">
                <a:off x="1434003" y="1915280"/>
                <a:ext cx="460953" cy="507401"/>
                <a:chOff x="1937494" y="2805005"/>
                <a:chExt cx="388130" cy="427240"/>
              </a:xfrm>
            </p:grpSpPr>
            <p:cxnSp>
              <p:nvCxnSpPr>
                <p:cNvPr id="213" name="직선 화살표 연결선 212">
                  <a:extLst>
                    <a:ext uri="{FF2B5EF4-FFF2-40B4-BE49-F238E27FC236}">
                      <a16:creationId xmlns:a16="http://schemas.microsoft.com/office/drawing/2014/main" id="{EE85A532-43DD-490E-A138-EF907B2767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7200000" flipV="1">
                  <a:off x="2117497" y="2625002"/>
                  <a:ext cx="28123" cy="38813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직선 화살표 연결선 213">
                  <a:extLst>
                    <a:ext uri="{FF2B5EF4-FFF2-40B4-BE49-F238E27FC236}">
                      <a16:creationId xmlns:a16="http://schemas.microsoft.com/office/drawing/2014/main" id="{DF70E011-3A80-44A6-80C2-58BCCAAB12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7200000">
                  <a:off x="1935247" y="2980341"/>
                  <a:ext cx="371052" cy="13275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9" name="그룹 218">
              <a:extLst>
                <a:ext uri="{FF2B5EF4-FFF2-40B4-BE49-F238E27FC236}">
                  <a16:creationId xmlns:a16="http://schemas.microsoft.com/office/drawing/2014/main" id="{19503634-E032-4A11-A8B2-45B0CC3BDB01}"/>
                </a:ext>
              </a:extLst>
            </p:cNvPr>
            <p:cNvGrpSpPr/>
            <p:nvPr/>
          </p:nvGrpSpPr>
          <p:grpSpPr>
            <a:xfrm>
              <a:off x="5840932" y="3666701"/>
              <a:ext cx="429045" cy="1099337"/>
              <a:chOff x="2271536" y="2640511"/>
              <a:chExt cx="429045" cy="1099337"/>
            </a:xfrm>
          </p:grpSpPr>
          <p:sp>
            <p:nvSpPr>
              <p:cNvPr id="220" name="원호 219">
                <a:extLst>
                  <a:ext uri="{FF2B5EF4-FFF2-40B4-BE49-F238E27FC236}">
                    <a16:creationId xmlns:a16="http://schemas.microsoft.com/office/drawing/2014/main" id="{1012276C-E84D-4F2A-9872-0DA2675720DA}"/>
                  </a:ext>
                </a:extLst>
              </p:cNvPr>
              <p:cNvSpPr/>
              <p:nvPr/>
            </p:nvSpPr>
            <p:spPr>
              <a:xfrm>
                <a:off x="2271536" y="2684501"/>
                <a:ext cx="425947" cy="1055347"/>
              </a:xfrm>
              <a:prstGeom prst="arc">
                <a:avLst>
                  <a:gd name="adj1" fmla="val 17295643"/>
                  <a:gd name="adj2" fmla="val 0"/>
                </a:avLst>
              </a:prstGeom>
              <a:ln w="28575">
                <a:solidFill>
                  <a:srgbClr val="0D13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1" name="원호 220">
                <a:extLst>
                  <a:ext uri="{FF2B5EF4-FFF2-40B4-BE49-F238E27FC236}">
                    <a16:creationId xmlns:a16="http://schemas.microsoft.com/office/drawing/2014/main" id="{9F6A3838-780D-484C-B998-3894918B6775}"/>
                  </a:ext>
                </a:extLst>
              </p:cNvPr>
              <p:cNvSpPr/>
              <p:nvPr/>
            </p:nvSpPr>
            <p:spPr>
              <a:xfrm flipV="1">
                <a:off x="2274634" y="2640511"/>
                <a:ext cx="425947" cy="1055347"/>
              </a:xfrm>
              <a:prstGeom prst="arc">
                <a:avLst>
                  <a:gd name="adj1" fmla="val 17295643"/>
                  <a:gd name="adj2" fmla="val 0"/>
                </a:avLst>
              </a:prstGeom>
              <a:ln w="28575">
                <a:solidFill>
                  <a:srgbClr val="0D13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2" name="그룹 221">
              <a:extLst>
                <a:ext uri="{FF2B5EF4-FFF2-40B4-BE49-F238E27FC236}">
                  <a16:creationId xmlns:a16="http://schemas.microsoft.com/office/drawing/2014/main" id="{D5701D65-482F-4899-BED2-31D2B9C10F3E}"/>
                </a:ext>
              </a:extLst>
            </p:cNvPr>
            <p:cNvGrpSpPr/>
            <p:nvPr/>
          </p:nvGrpSpPr>
          <p:grpSpPr>
            <a:xfrm rot="7200000">
              <a:off x="5719042" y="3738399"/>
              <a:ext cx="429045" cy="1099337"/>
              <a:chOff x="2271536" y="2640511"/>
              <a:chExt cx="429045" cy="1099337"/>
            </a:xfrm>
          </p:grpSpPr>
          <p:sp>
            <p:nvSpPr>
              <p:cNvPr id="223" name="원호 222">
                <a:extLst>
                  <a:ext uri="{FF2B5EF4-FFF2-40B4-BE49-F238E27FC236}">
                    <a16:creationId xmlns:a16="http://schemas.microsoft.com/office/drawing/2014/main" id="{18BE0139-63B7-448F-9E03-2EE137B369C3}"/>
                  </a:ext>
                </a:extLst>
              </p:cNvPr>
              <p:cNvSpPr/>
              <p:nvPr/>
            </p:nvSpPr>
            <p:spPr>
              <a:xfrm>
                <a:off x="2271536" y="2684501"/>
                <a:ext cx="425947" cy="1055347"/>
              </a:xfrm>
              <a:prstGeom prst="arc">
                <a:avLst>
                  <a:gd name="adj1" fmla="val 17295643"/>
                  <a:gd name="adj2" fmla="val 0"/>
                </a:avLst>
              </a:prstGeom>
              <a:ln w="28575">
                <a:solidFill>
                  <a:srgbClr val="0D13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4" name="원호 223">
                <a:extLst>
                  <a:ext uri="{FF2B5EF4-FFF2-40B4-BE49-F238E27FC236}">
                    <a16:creationId xmlns:a16="http://schemas.microsoft.com/office/drawing/2014/main" id="{38926A8E-A10E-4F71-B6E1-63FF3648E7DB}"/>
                  </a:ext>
                </a:extLst>
              </p:cNvPr>
              <p:cNvSpPr/>
              <p:nvPr/>
            </p:nvSpPr>
            <p:spPr>
              <a:xfrm flipV="1">
                <a:off x="2274634" y="2640511"/>
                <a:ext cx="425947" cy="1055347"/>
              </a:xfrm>
              <a:prstGeom prst="arc">
                <a:avLst>
                  <a:gd name="adj1" fmla="val 17295643"/>
                  <a:gd name="adj2" fmla="val 0"/>
                </a:avLst>
              </a:prstGeom>
              <a:ln w="28575">
                <a:solidFill>
                  <a:srgbClr val="0D13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25" name="그룹 224">
              <a:extLst>
                <a:ext uri="{FF2B5EF4-FFF2-40B4-BE49-F238E27FC236}">
                  <a16:creationId xmlns:a16="http://schemas.microsoft.com/office/drawing/2014/main" id="{8CAEC54C-B52B-4922-9119-C030F345AC7B}"/>
                </a:ext>
              </a:extLst>
            </p:cNvPr>
            <p:cNvGrpSpPr/>
            <p:nvPr/>
          </p:nvGrpSpPr>
          <p:grpSpPr>
            <a:xfrm rot="14400000">
              <a:off x="5720015" y="3599421"/>
              <a:ext cx="429045" cy="1099337"/>
              <a:chOff x="2271536" y="2640511"/>
              <a:chExt cx="429045" cy="1099337"/>
            </a:xfrm>
          </p:grpSpPr>
          <p:sp>
            <p:nvSpPr>
              <p:cNvPr id="226" name="원호 225">
                <a:extLst>
                  <a:ext uri="{FF2B5EF4-FFF2-40B4-BE49-F238E27FC236}">
                    <a16:creationId xmlns:a16="http://schemas.microsoft.com/office/drawing/2014/main" id="{5AF25DD2-8AB8-4522-A4F6-3C4B4374EEF6}"/>
                  </a:ext>
                </a:extLst>
              </p:cNvPr>
              <p:cNvSpPr/>
              <p:nvPr/>
            </p:nvSpPr>
            <p:spPr>
              <a:xfrm>
                <a:off x="2271536" y="2684501"/>
                <a:ext cx="425947" cy="1055347"/>
              </a:xfrm>
              <a:prstGeom prst="arc">
                <a:avLst>
                  <a:gd name="adj1" fmla="val 17295643"/>
                  <a:gd name="adj2" fmla="val 0"/>
                </a:avLst>
              </a:prstGeom>
              <a:ln w="28575">
                <a:solidFill>
                  <a:srgbClr val="0D13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7" name="원호 226">
                <a:extLst>
                  <a:ext uri="{FF2B5EF4-FFF2-40B4-BE49-F238E27FC236}">
                    <a16:creationId xmlns:a16="http://schemas.microsoft.com/office/drawing/2014/main" id="{3C9E42B3-0151-4A84-A3D6-C6D5F817D7BA}"/>
                  </a:ext>
                </a:extLst>
              </p:cNvPr>
              <p:cNvSpPr/>
              <p:nvPr/>
            </p:nvSpPr>
            <p:spPr>
              <a:xfrm flipV="1">
                <a:off x="2274634" y="2640511"/>
                <a:ext cx="425947" cy="1055347"/>
              </a:xfrm>
              <a:prstGeom prst="arc">
                <a:avLst>
                  <a:gd name="adj1" fmla="val 17295643"/>
                  <a:gd name="adj2" fmla="val 0"/>
                </a:avLst>
              </a:prstGeom>
              <a:ln w="28575">
                <a:solidFill>
                  <a:srgbClr val="0D13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1062D4C0-4A50-42C1-9009-5CCF582E1F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73"/>
          <a:stretch/>
        </p:blipFill>
        <p:spPr>
          <a:xfrm>
            <a:off x="4779504" y="1122864"/>
            <a:ext cx="2040845" cy="1071469"/>
          </a:xfrm>
          <a:prstGeom prst="rect">
            <a:avLst/>
          </a:prstGeom>
        </p:spPr>
      </p:pic>
      <p:sp>
        <p:nvSpPr>
          <p:cNvPr id="88" name="화살표: 오른쪽 87">
            <a:extLst>
              <a:ext uri="{FF2B5EF4-FFF2-40B4-BE49-F238E27FC236}">
                <a16:creationId xmlns:a16="http://schemas.microsoft.com/office/drawing/2014/main" id="{2D813815-A2C2-4D6A-81B9-0320F74ECE9E}"/>
              </a:ext>
            </a:extLst>
          </p:cNvPr>
          <p:cNvSpPr/>
          <p:nvPr/>
        </p:nvSpPr>
        <p:spPr>
          <a:xfrm>
            <a:off x="7438199" y="2584450"/>
            <a:ext cx="551428" cy="27313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E928220-E82F-45F1-923F-14AD888F9EBF}"/>
              </a:ext>
            </a:extLst>
          </p:cNvPr>
          <p:cNvSpPr txBox="1"/>
          <p:nvPr/>
        </p:nvSpPr>
        <p:spPr>
          <a:xfrm>
            <a:off x="6539477" y="1753454"/>
            <a:ext cx="2253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Resonant</a:t>
            </a:r>
            <a:br>
              <a:rPr lang="en-US" altLang="ko-K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Islands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B099CCA9-CD96-4DF5-90A3-D54AA065ABBE}"/>
              </a:ext>
            </a:extLst>
          </p:cNvPr>
          <p:cNvGrpSpPr/>
          <p:nvPr/>
        </p:nvGrpSpPr>
        <p:grpSpPr>
          <a:xfrm>
            <a:off x="9040569" y="2481497"/>
            <a:ext cx="1100311" cy="1099337"/>
            <a:chOff x="9040568" y="2481496"/>
            <a:chExt cx="1100310" cy="1099337"/>
          </a:xfrm>
        </p:grpSpPr>
        <p:grpSp>
          <p:nvGrpSpPr>
            <p:cNvPr id="93" name="그룹 92">
              <a:extLst>
                <a:ext uri="{FF2B5EF4-FFF2-40B4-BE49-F238E27FC236}">
                  <a16:creationId xmlns:a16="http://schemas.microsoft.com/office/drawing/2014/main" id="{A4CE1DEE-D8EE-4738-902D-627199AE9138}"/>
                </a:ext>
              </a:extLst>
            </p:cNvPr>
            <p:cNvGrpSpPr/>
            <p:nvPr/>
          </p:nvGrpSpPr>
          <p:grpSpPr>
            <a:xfrm>
              <a:off x="9497604" y="2481496"/>
              <a:ext cx="429045" cy="1099337"/>
              <a:chOff x="2271536" y="2640511"/>
              <a:chExt cx="429045" cy="1099337"/>
            </a:xfrm>
          </p:grpSpPr>
          <p:sp>
            <p:nvSpPr>
              <p:cNvPr id="95" name="원호 94">
                <a:extLst>
                  <a:ext uri="{FF2B5EF4-FFF2-40B4-BE49-F238E27FC236}">
                    <a16:creationId xmlns:a16="http://schemas.microsoft.com/office/drawing/2014/main" id="{DA5240D6-570D-4D37-AEB7-3F66FCBD0E52}"/>
                  </a:ext>
                </a:extLst>
              </p:cNvPr>
              <p:cNvSpPr/>
              <p:nvPr/>
            </p:nvSpPr>
            <p:spPr>
              <a:xfrm>
                <a:off x="2271536" y="2684501"/>
                <a:ext cx="425947" cy="1055347"/>
              </a:xfrm>
              <a:prstGeom prst="arc">
                <a:avLst>
                  <a:gd name="adj1" fmla="val 17295643"/>
                  <a:gd name="adj2" fmla="val 0"/>
                </a:avLst>
              </a:prstGeom>
              <a:ln w="28575">
                <a:solidFill>
                  <a:srgbClr val="0D13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" name="원호 104">
                <a:extLst>
                  <a:ext uri="{FF2B5EF4-FFF2-40B4-BE49-F238E27FC236}">
                    <a16:creationId xmlns:a16="http://schemas.microsoft.com/office/drawing/2014/main" id="{F4AEFEDF-4CA7-4E52-894D-C59BECC8FBDA}"/>
                  </a:ext>
                </a:extLst>
              </p:cNvPr>
              <p:cNvSpPr/>
              <p:nvPr/>
            </p:nvSpPr>
            <p:spPr>
              <a:xfrm flipV="1">
                <a:off x="2274634" y="2640511"/>
                <a:ext cx="425947" cy="1055347"/>
              </a:xfrm>
              <a:prstGeom prst="arc">
                <a:avLst>
                  <a:gd name="adj1" fmla="val 17295643"/>
                  <a:gd name="adj2" fmla="val 0"/>
                </a:avLst>
              </a:prstGeom>
              <a:ln w="28575">
                <a:solidFill>
                  <a:srgbClr val="0D13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7" name="그룹 106">
              <a:extLst>
                <a:ext uri="{FF2B5EF4-FFF2-40B4-BE49-F238E27FC236}">
                  <a16:creationId xmlns:a16="http://schemas.microsoft.com/office/drawing/2014/main" id="{8FF40CEF-3AED-428C-B8EC-8BE58959B0AD}"/>
                </a:ext>
              </a:extLst>
            </p:cNvPr>
            <p:cNvGrpSpPr/>
            <p:nvPr/>
          </p:nvGrpSpPr>
          <p:grpSpPr>
            <a:xfrm rot="7200000">
              <a:off x="9375714" y="2553194"/>
              <a:ext cx="429045" cy="1099337"/>
              <a:chOff x="2271536" y="2640511"/>
              <a:chExt cx="429045" cy="1099337"/>
            </a:xfrm>
          </p:grpSpPr>
          <p:sp>
            <p:nvSpPr>
              <p:cNvPr id="108" name="원호 107">
                <a:extLst>
                  <a:ext uri="{FF2B5EF4-FFF2-40B4-BE49-F238E27FC236}">
                    <a16:creationId xmlns:a16="http://schemas.microsoft.com/office/drawing/2014/main" id="{3B9E2B71-2892-46D0-B20C-12E3C697D0D4}"/>
                  </a:ext>
                </a:extLst>
              </p:cNvPr>
              <p:cNvSpPr/>
              <p:nvPr/>
            </p:nvSpPr>
            <p:spPr>
              <a:xfrm>
                <a:off x="2271536" y="2684501"/>
                <a:ext cx="425947" cy="1055347"/>
              </a:xfrm>
              <a:prstGeom prst="arc">
                <a:avLst>
                  <a:gd name="adj1" fmla="val 17295643"/>
                  <a:gd name="adj2" fmla="val 0"/>
                </a:avLst>
              </a:prstGeom>
              <a:ln w="28575">
                <a:solidFill>
                  <a:srgbClr val="0D13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" name="원호 108">
                <a:extLst>
                  <a:ext uri="{FF2B5EF4-FFF2-40B4-BE49-F238E27FC236}">
                    <a16:creationId xmlns:a16="http://schemas.microsoft.com/office/drawing/2014/main" id="{6DA268B7-6124-4872-95FF-5EF2FFB8B265}"/>
                  </a:ext>
                </a:extLst>
              </p:cNvPr>
              <p:cNvSpPr/>
              <p:nvPr/>
            </p:nvSpPr>
            <p:spPr>
              <a:xfrm flipV="1">
                <a:off x="2274634" y="2640511"/>
                <a:ext cx="425947" cy="1055347"/>
              </a:xfrm>
              <a:prstGeom prst="arc">
                <a:avLst>
                  <a:gd name="adj1" fmla="val 17295643"/>
                  <a:gd name="adj2" fmla="val 0"/>
                </a:avLst>
              </a:prstGeom>
              <a:ln w="28575">
                <a:solidFill>
                  <a:srgbClr val="0D13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10" name="그룹 109">
              <a:extLst>
                <a:ext uri="{FF2B5EF4-FFF2-40B4-BE49-F238E27FC236}">
                  <a16:creationId xmlns:a16="http://schemas.microsoft.com/office/drawing/2014/main" id="{3C5D8A1C-0C87-4009-A5B0-1B85D28ECA84}"/>
                </a:ext>
              </a:extLst>
            </p:cNvPr>
            <p:cNvGrpSpPr/>
            <p:nvPr/>
          </p:nvGrpSpPr>
          <p:grpSpPr>
            <a:xfrm rot="14400000">
              <a:off x="9376687" y="2414216"/>
              <a:ext cx="429045" cy="1099337"/>
              <a:chOff x="2271536" y="2640511"/>
              <a:chExt cx="429045" cy="1099337"/>
            </a:xfrm>
          </p:grpSpPr>
          <p:sp>
            <p:nvSpPr>
              <p:cNvPr id="111" name="원호 110">
                <a:extLst>
                  <a:ext uri="{FF2B5EF4-FFF2-40B4-BE49-F238E27FC236}">
                    <a16:creationId xmlns:a16="http://schemas.microsoft.com/office/drawing/2014/main" id="{C0F3652D-7BF6-4287-8383-A5B0B1B2C099}"/>
                  </a:ext>
                </a:extLst>
              </p:cNvPr>
              <p:cNvSpPr/>
              <p:nvPr/>
            </p:nvSpPr>
            <p:spPr>
              <a:xfrm>
                <a:off x="2271536" y="2684501"/>
                <a:ext cx="425947" cy="1055347"/>
              </a:xfrm>
              <a:prstGeom prst="arc">
                <a:avLst>
                  <a:gd name="adj1" fmla="val 17295643"/>
                  <a:gd name="adj2" fmla="val 0"/>
                </a:avLst>
              </a:prstGeom>
              <a:ln w="28575">
                <a:solidFill>
                  <a:srgbClr val="0D13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" name="원호 111">
                <a:extLst>
                  <a:ext uri="{FF2B5EF4-FFF2-40B4-BE49-F238E27FC236}">
                    <a16:creationId xmlns:a16="http://schemas.microsoft.com/office/drawing/2014/main" id="{7DF73777-E1E5-455E-A0F9-AF29A7ABAD8B}"/>
                  </a:ext>
                </a:extLst>
              </p:cNvPr>
              <p:cNvSpPr/>
              <p:nvPr/>
            </p:nvSpPr>
            <p:spPr>
              <a:xfrm flipV="1">
                <a:off x="2274634" y="2640511"/>
                <a:ext cx="425947" cy="1055347"/>
              </a:xfrm>
              <a:prstGeom prst="arc">
                <a:avLst>
                  <a:gd name="adj1" fmla="val 17295643"/>
                  <a:gd name="adj2" fmla="val 0"/>
                </a:avLst>
              </a:prstGeom>
              <a:ln w="28575">
                <a:solidFill>
                  <a:srgbClr val="0D13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3A803C9D-A1FB-4CF6-AF61-6C14A9DD03EB}"/>
              </a:ext>
            </a:extLst>
          </p:cNvPr>
          <p:cNvGrpSpPr/>
          <p:nvPr/>
        </p:nvGrpSpPr>
        <p:grpSpPr>
          <a:xfrm>
            <a:off x="9689401" y="2695953"/>
            <a:ext cx="983249" cy="698823"/>
            <a:chOff x="9689399" y="2695951"/>
            <a:chExt cx="1044509" cy="698823"/>
          </a:xfrm>
        </p:grpSpPr>
        <p:grpSp>
          <p:nvGrpSpPr>
            <p:cNvPr id="116" name="그룹 115">
              <a:extLst>
                <a:ext uri="{FF2B5EF4-FFF2-40B4-BE49-F238E27FC236}">
                  <a16:creationId xmlns:a16="http://schemas.microsoft.com/office/drawing/2014/main" id="{FE2A09D8-2A47-4907-86A4-D111DE8A3EB4}"/>
                </a:ext>
              </a:extLst>
            </p:cNvPr>
            <p:cNvGrpSpPr/>
            <p:nvPr/>
          </p:nvGrpSpPr>
          <p:grpSpPr>
            <a:xfrm rot="3600000">
              <a:off x="9940950" y="2601816"/>
              <a:ext cx="547899" cy="1038017"/>
              <a:chOff x="2271536" y="2640511"/>
              <a:chExt cx="429045" cy="1099337"/>
            </a:xfrm>
          </p:grpSpPr>
          <p:sp>
            <p:nvSpPr>
              <p:cNvPr id="117" name="원호 116">
                <a:extLst>
                  <a:ext uri="{FF2B5EF4-FFF2-40B4-BE49-F238E27FC236}">
                    <a16:creationId xmlns:a16="http://schemas.microsoft.com/office/drawing/2014/main" id="{B7FF9374-CBD3-4D2F-A2C3-73A265FF9165}"/>
                  </a:ext>
                </a:extLst>
              </p:cNvPr>
              <p:cNvSpPr/>
              <p:nvPr/>
            </p:nvSpPr>
            <p:spPr>
              <a:xfrm>
                <a:off x="2271536" y="2684501"/>
                <a:ext cx="425947" cy="1055347"/>
              </a:xfrm>
              <a:prstGeom prst="arc">
                <a:avLst>
                  <a:gd name="adj1" fmla="val 17295643"/>
                  <a:gd name="adj2" fmla="val 0"/>
                </a:avLst>
              </a:prstGeom>
              <a:ln w="28575">
                <a:solidFill>
                  <a:srgbClr val="0D13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" name="원호 117">
                <a:extLst>
                  <a:ext uri="{FF2B5EF4-FFF2-40B4-BE49-F238E27FC236}">
                    <a16:creationId xmlns:a16="http://schemas.microsoft.com/office/drawing/2014/main" id="{C066CE35-208E-4F65-873B-57C90E3F37F2}"/>
                  </a:ext>
                </a:extLst>
              </p:cNvPr>
              <p:cNvSpPr/>
              <p:nvPr/>
            </p:nvSpPr>
            <p:spPr>
              <a:xfrm flipV="1">
                <a:off x="2274634" y="2640511"/>
                <a:ext cx="425947" cy="1055347"/>
              </a:xfrm>
              <a:prstGeom prst="arc">
                <a:avLst>
                  <a:gd name="adj1" fmla="val 16820879"/>
                  <a:gd name="adj2" fmla="val 0"/>
                </a:avLst>
              </a:prstGeom>
              <a:ln w="28575">
                <a:solidFill>
                  <a:srgbClr val="0D13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23" name="그룹 122">
              <a:extLst>
                <a:ext uri="{FF2B5EF4-FFF2-40B4-BE49-F238E27FC236}">
                  <a16:creationId xmlns:a16="http://schemas.microsoft.com/office/drawing/2014/main" id="{741E4300-F48B-4492-8A67-1FEBF761937A}"/>
                </a:ext>
              </a:extLst>
            </p:cNvPr>
            <p:cNvGrpSpPr/>
            <p:nvPr/>
          </p:nvGrpSpPr>
          <p:grpSpPr>
            <a:xfrm rot="18000000" flipV="1">
              <a:off x="9934458" y="2450892"/>
              <a:ext cx="547899" cy="1038017"/>
              <a:chOff x="2271536" y="2640511"/>
              <a:chExt cx="429045" cy="1099337"/>
            </a:xfrm>
          </p:grpSpPr>
          <p:sp>
            <p:nvSpPr>
              <p:cNvPr id="124" name="원호 123">
                <a:extLst>
                  <a:ext uri="{FF2B5EF4-FFF2-40B4-BE49-F238E27FC236}">
                    <a16:creationId xmlns:a16="http://schemas.microsoft.com/office/drawing/2014/main" id="{3DDA5B4A-6481-47A8-B782-53C4A9CAFF88}"/>
                  </a:ext>
                </a:extLst>
              </p:cNvPr>
              <p:cNvSpPr/>
              <p:nvPr/>
            </p:nvSpPr>
            <p:spPr>
              <a:xfrm>
                <a:off x="2271536" y="2684501"/>
                <a:ext cx="425947" cy="1055347"/>
              </a:xfrm>
              <a:prstGeom prst="arc">
                <a:avLst>
                  <a:gd name="adj1" fmla="val 17295643"/>
                  <a:gd name="adj2" fmla="val 0"/>
                </a:avLst>
              </a:prstGeom>
              <a:ln w="28575">
                <a:solidFill>
                  <a:srgbClr val="0D13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5" name="원호 124">
                <a:extLst>
                  <a:ext uri="{FF2B5EF4-FFF2-40B4-BE49-F238E27FC236}">
                    <a16:creationId xmlns:a16="http://schemas.microsoft.com/office/drawing/2014/main" id="{5940EE89-9BE3-4E28-B414-E568EE4D72DC}"/>
                  </a:ext>
                </a:extLst>
              </p:cNvPr>
              <p:cNvSpPr/>
              <p:nvPr/>
            </p:nvSpPr>
            <p:spPr>
              <a:xfrm flipV="1">
                <a:off x="2274634" y="2640511"/>
                <a:ext cx="425947" cy="1055347"/>
              </a:xfrm>
              <a:prstGeom prst="arc">
                <a:avLst>
                  <a:gd name="adj1" fmla="val 16820879"/>
                  <a:gd name="adj2" fmla="val 0"/>
                </a:avLst>
              </a:prstGeom>
              <a:ln w="28575">
                <a:solidFill>
                  <a:srgbClr val="0D13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42CA821-F2E4-42D9-8D4D-75946D1007C4}"/>
              </a:ext>
            </a:extLst>
          </p:cNvPr>
          <p:cNvSpPr txBox="1"/>
          <p:nvPr/>
        </p:nvSpPr>
        <p:spPr>
          <a:xfrm>
            <a:off x="8822855" y="5173442"/>
            <a:ext cx="13740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/>
              <a:t>Boundary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E013210-E240-4F4B-87C4-3C8731B07FC5}"/>
              </a:ext>
            </a:extLst>
          </p:cNvPr>
          <p:cNvSpPr txBox="1"/>
          <p:nvPr/>
        </p:nvSpPr>
        <p:spPr>
          <a:xfrm>
            <a:off x="9956148" y="5162651"/>
            <a:ext cx="12155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/>
              <a:t>Boundary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0D072AF7-E274-4210-85B5-DEE648FA3EAF}"/>
              </a:ext>
            </a:extLst>
          </p:cNvPr>
          <p:cNvSpPr txBox="1"/>
          <p:nvPr/>
        </p:nvSpPr>
        <p:spPr>
          <a:xfrm>
            <a:off x="134812" y="1031871"/>
            <a:ext cx="42421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 Integer Resonance</a:t>
            </a:r>
          </a:p>
        </p:txBody>
      </p:sp>
      <p:cxnSp>
        <p:nvCxnSpPr>
          <p:cNvPr id="179" name="직선 화살표 연결선 178">
            <a:extLst>
              <a:ext uri="{FF2B5EF4-FFF2-40B4-BE49-F238E27FC236}">
                <a16:creationId xmlns:a16="http://schemas.microsoft.com/office/drawing/2014/main" id="{17208209-8804-410D-95B2-CCB5A1612C30}"/>
              </a:ext>
            </a:extLst>
          </p:cNvPr>
          <p:cNvCxnSpPr>
            <a:cxnSpLocks/>
          </p:cNvCxnSpPr>
          <p:nvPr/>
        </p:nvCxnSpPr>
        <p:spPr>
          <a:xfrm flipV="1">
            <a:off x="9049984" y="6145131"/>
            <a:ext cx="1729675" cy="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직선 화살표 연결선 179">
            <a:extLst>
              <a:ext uri="{FF2B5EF4-FFF2-40B4-BE49-F238E27FC236}">
                <a16:creationId xmlns:a16="http://schemas.microsoft.com/office/drawing/2014/main" id="{39CC6985-1500-4405-9835-84ECE1E52728}"/>
              </a:ext>
            </a:extLst>
          </p:cNvPr>
          <p:cNvCxnSpPr>
            <a:cxnSpLocks/>
          </p:cNvCxnSpPr>
          <p:nvPr/>
        </p:nvCxnSpPr>
        <p:spPr>
          <a:xfrm flipH="1">
            <a:off x="8759689" y="6148755"/>
            <a:ext cx="290297" cy="3482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1" name="그림 180">
            <a:extLst>
              <a:ext uri="{FF2B5EF4-FFF2-40B4-BE49-F238E27FC236}">
                <a16:creationId xmlns:a16="http://schemas.microsoft.com/office/drawing/2014/main" id="{264F3B19-AD9D-4681-A804-0D8316C739F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0" t="39529" r="83047" b="51768"/>
          <a:stretch/>
        </p:blipFill>
        <p:spPr>
          <a:xfrm rot="5400000">
            <a:off x="10579848" y="5891226"/>
            <a:ext cx="192928" cy="206692"/>
          </a:xfrm>
          <a:prstGeom prst="rect">
            <a:avLst/>
          </a:prstGeom>
        </p:spPr>
      </p:pic>
      <p:pic>
        <p:nvPicPr>
          <p:cNvPr id="182" name="그림 181">
            <a:extLst>
              <a:ext uri="{FF2B5EF4-FFF2-40B4-BE49-F238E27FC236}">
                <a16:creationId xmlns:a16="http://schemas.microsoft.com/office/drawing/2014/main" id="{4B119D25-734A-4F9C-9D16-E36DF93E7B5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0" t="91068" r="45335" b="2215"/>
          <a:stretch/>
        </p:blipFill>
        <p:spPr>
          <a:xfrm>
            <a:off x="8520745" y="6337433"/>
            <a:ext cx="176212" cy="159544"/>
          </a:xfrm>
          <a:prstGeom prst="rect">
            <a:avLst/>
          </a:prstGeom>
        </p:spPr>
      </p:pic>
      <p:cxnSp>
        <p:nvCxnSpPr>
          <p:cNvPr id="183" name="직선 화살표 연결선 182">
            <a:extLst>
              <a:ext uri="{FF2B5EF4-FFF2-40B4-BE49-F238E27FC236}">
                <a16:creationId xmlns:a16="http://schemas.microsoft.com/office/drawing/2014/main" id="{CE0DFFC4-AB4C-42F8-B964-A666811A55BF}"/>
              </a:ext>
            </a:extLst>
          </p:cNvPr>
          <p:cNvCxnSpPr>
            <a:cxnSpLocks/>
          </p:cNvCxnSpPr>
          <p:nvPr/>
        </p:nvCxnSpPr>
        <p:spPr>
          <a:xfrm flipV="1">
            <a:off x="9052023" y="5028913"/>
            <a:ext cx="0" cy="11181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원호 185">
            <a:extLst>
              <a:ext uri="{FF2B5EF4-FFF2-40B4-BE49-F238E27FC236}">
                <a16:creationId xmlns:a16="http://schemas.microsoft.com/office/drawing/2014/main" id="{04E62671-899B-4679-B13D-DE653A7B7566}"/>
              </a:ext>
            </a:extLst>
          </p:cNvPr>
          <p:cNvSpPr/>
          <p:nvPr/>
        </p:nvSpPr>
        <p:spPr>
          <a:xfrm rot="10800000">
            <a:off x="2089672" y="5636663"/>
            <a:ext cx="406845" cy="866092"/>
          </a:xfrm>
          <a:prstGeom prst="arc">
            <a:avLst>
              <a:gd name="adj1" fmla="val 10797219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7" name="원호 186">
            <a:extLst>
              <a:ext uri="{FF2B5EF4-FFF2-40B4-BE49-F238E27FC236}">
                <a16:creationId xmlns:a16="http://schemas.microsoft.com/office/drawing/2014/main" id="{EAAF6959-4107-43E3-B47E-662601BCE7EC}"/>
              </a:ext>
            </a:extLst>
          </p:cNvPr>
          <p:cNvSpPr/>
          <p:nvPr/>
        </p:nvSpPr>
        <p:spPr>
          <a:xfrm rot="10800000" flipV="1">
            <a:off x="2496515" y="5589661"/>
            <a:ext cx="406847" cy="1028387"/>
          </a:xfrm>
          <a:prstGeom prst="arc">
            <a:avLst>
              <a:gd name="adj1" fmla="val 16117131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D2AC20D1-A47B-4FF3-ADB4-35DC9CB519A9}"/>
                  </a:ext>
                </a:extLst>
              </p:cNvPr>
              <p:cNvSpPr txBox="1"/>
              <p:nvPr/>
            </p:nvSpPr>
            <p:spPr>
              <a:xfrm>
                <a:off x="2140406" y="5826965"/>
                <a:ext cx="38313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ko-KR" sz="1200" b="1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altLang="ko-KR" sz="1200" b="1" dirty="0"/>
              </a:p>
            </p:txBody>
          </p:sp>
        </mc:Choice>
        <mc:Fallback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D2AC20D1-A47B-4FF3-ADB4-35DC9CB51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406" y="5826965"/>
                <a:ext cx="383135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9" name="타원 188">
            <a:extLst>
              <a:ext uri="{FF2B5EF4-FFF2-40B4-BE49-F238E27FC236}">
                <a16:creationId xmlns:a16="http://schemas.microsoft.com/office/drawing/2014/main" id="{D7F98E59-B964-4BA6-B933-DF50303A9376}"/>
              </a:ext>
            </a:extLst>
          </p:cNvPr>
          <p:cNvSpPr/>
          <p:nvPr/>
        </p:nvSpPr>
        <p:spPr>
          <a:xfrm>
            <a:off x="1881558" y="5541429"/>
            <a:ext cx="817855" cy="84683"/>
          </a:xfrm>
          <a:prstGeom prst="ellipse">
            <a:avLst/>
          </a:prstGeom>
          <a:noFill/>
          <a:ln w="28575">
            <a:solidFill>
              <a:srgbClr val="1414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183A4FF8-63F1-4DFD-8D7A-177C25C30707}"/>
              </a:ext>
            </a:extLst>
          </p:cNvPr>
          <p:cNvSpPr txBox="1"/>
          <p:nvPr/>
        </p:nvSpPr>
        <p:spPr>
          <a:xfrm>
            <a:off x="1702233" y="5162651"/>
            <a:ext cx="10878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/>
              <a:t>Boundary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DB12A55-92DA-4DFA-913F-D0D5F83CCF01}"/>
              </a:ext>
            </a:extLst>
          </p:cNvPr>
          <p:cNvSpPr txBox="1"/>
          <p:nvPr/>
        </p:nvSpPr>
        <p:spPr>
          <a:xfrm>
            <a:off x="2703747" y="5230018"/>
            <a:ext cx="9787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FF0000"/>
                </a:solidFill>
              </a:rPr>
              <a:t>Loss</a:t>
            </a:r>
          </a:p>
        </p:txBody>
      </p:sp>
      <p:sp>
        <p:nvSpPr>
          <p:cNvPr id="192" name="원호 191">
            <a:extLst>
              <a:ext uri="{FF2B5EF4-FFF2-40B4-BE49-F238E27FC236}">
                <a16:creationId xmlns:a16="http://schemas.microsoft.com/office/drawing/2014/main" id="{C1B4F0BA-9050-43EC-B33B-7823440C2490}"/>
              </a:ext>
            </a:extLst>
          </p:cNvPr>
          <p:cNvSpPr/>
          <p:nvPr/>
        </p:nvSpPr>
        <p:spPr>
          <a:xfrm rot="10800000" flipV="1">
            <a:off x="720248" y="5573216"/>
            <a:ext cx="2326267" cy="866091"/>
          </a:xfrm>
          <a:prstGeom prst="arc">
            <a:avLst>
              <a:gd name="adj1" fmla="val 16194045"/>
              <a:gd name="adj2" fmla="val 2014033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0176B6D3-E0AE-47BC-A13F-62C21E32003C}"/>
              </a:ext>
            </a:extLst>
          </p:cNvPr>
          <p:cNvSpPr txBox="1"/>
          <p:nvPr/>
        </p:nvSpPr>
        <p:spPr>
          <a:xfrm>
            <a:off x="656636" y="5250631"/>
            <a:ext cx="9819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FF0000"/>
                </a:solidFill>
              </a:rPr>
              <a:t>Loss</a:t>
            </a:r>
          </a:p>
        </p:txBody>
      </p:sp>
      <p:cxnSp>
        <p:nvCxnSpPr>
          <p:cNvPr id="194" name="직선 화살표 연결선 193">
            <a:extLst>
              <a:ext uri="{FF2B5EF4-FFF2-40B4-BE49-F238E27FC236}">
                <a16:creationId xmlns:a16="http://schemas.microsoft.com/office/drawing/2014/main" id="{7DCE8597-0509-405F-B73C-BD7E0AB689BB}"/>
              </a:ext>
            </a:extLst>
          </p:cNvPr>
          <p:cNvCxnSpPr>
            <a:cxnSpLocks/>
          </p:cNvCxnSpPr>
          <p:nvPr/>
        </p:nvCxnSpPr>
        <p:spPr>
          <a:xfrm flipV="1">
            <a:off x="1410303" y="6145131"/>
            <a:ext cx="1729675" cy="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직선 화살표 연결선 194">
            <a:extLst>
              <a:ext uri="{FF2B5EF4-FFF2-40B4-BE49-F238E27FC236}">
                <a16:creationId xmlns:a16="http://schemas.microsoft.com/office/drawing/2014/main" id="{F3121155-A062-4770-AE2F-BFB8D76AC1AE}"/>
              </a:ext>
            </a:extLst>
          </p:cNvPr>
          <p:cNvCxnSpPr>
            <a:cxnSpLocks/>
          </p:cNvCxnSpPr>
          <p:nvPr/>
        </p:nvCxnSpPr>
        <p:spPr>
          <a:xfrm flipH="1">
            <a:off x="1120009" y="6148755"/>
            <a:ext cx="290297" cy="3482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6" name="그림 195">
            <a:extLst>
              <a:ext uri="{FF2B5EF4-FFF2-40B4-BE49-F238E27FC236}">
                <a16:creationId xmlns:a16="http://schemas.microsoft.com/office/drawing/2014/main" id="{DBA5472F-1093-4ECC-BCB8-710D5F58F3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0" t="39529" r="83047" b="51768"/>
          <a:stretch/>
        </p:blipFill>
        <p:spPr>
          <a:xfrm rot="5400000">
            <a:off x="2940167" y="5891226"/>
            <a:ext cx="192928" cy="206692"/>
          </a:xfrm>
          <a:prstGeom prst="rect">
            <a:avLst/>
          </a:prstGeom>
        </p:spPr>
      </p:pic>
      <p:pic>
        <p:nvPicPr>
          <p:cNvPr id="197" name="그림 196">
            <a:extLst>
              <a:ext uri="{FF2B5EF4-FFF2-40B4-BE49-F238E27FC236}">
                <a16:creationId xmlns:a16="http://schemas.microsoft.com/office/drawing/2014/main" id="{AB61D237-B4C4-4ACF-97C2-E93141344A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0" t="91068" r="45335" b="2215"/>
          <a:stretch/>
        </p:blipFill>
        <p:spPr>
          <a:xfrm>
            <a:off x="881063" y="6337433"/>
            <a:ext cx="176212" cy="159544"/>
          </a:xfrm>
          <a:prstGeom prst="rect">
            <a:avLst/>
          </a:prstGeom>
        </p:spPr>
      </p:pic>
      <p:cxnSp>
        <p:nvCxnSpPr>
          <p:cNvPr id="198" name="직선 화살표 연결선 197">
            <a:extLst>
              <a:ext uri="{FF2B5EF4-FFF2-40B4-BE49-F238E27FC236}">
                <a16:creationId xmlns:a16="http://schemas.microsoft.com/office/drawing/2014/main" id="{6A21926F-9EBC-4424-AB4B-7A4A1768D024}"/>
              </a:ext>
            </a:extLst>
          </p:cNvPr>
          <p:cNvCxnSpPr>
            <a:cxnSpLocks/>
          </p:cNvCxnSpPr>
          <p:nvPr/>
        </p:nvCxnSpPr>
        <p:spPr>
          <a:xfrm flipV="1">
            <a:off x="1412343" y="5028913"/>
            <a:ext cx="0" cy="11181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직선 화살표 연결선 198">
            <a:extLst>
              <a:ext uri="{FF2B5EF4-FFF2-40B4-BE49-F238E27FC236}">
                <a16:creationId xmlns:a16="http://schemas.microsoft.com/office/drawing/2014/main" id="{AE7F6E14-4C1A-4405-A6C6-A6AF203967CD}"/>
              </a:ext>
            </a:extLst>
          </p:cNvPr>
          <p:cNvCxnSpPr>
            <a:cxnSpLocks/>
          </p:cNvCxnSpPr>
          <p:nvPr/>
        </p:nvCxnSpPr>
        <p:spPr>
          <a:xfrm flipH="1">
            <a:off x="1127449" y="5509014"/>
            <a:ext cx="452217" cy="935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직선 화살표 연결선 199">
            <a:extLst>
              <a:ext uri="{FF2B5EF4-FFF2-40B4-BE49-F238E27FC236}">
                <a16:creationId xmlns:a16="http://schemas.microsoft.com/office/drawing/2014/main" id="{51F00C45-97EF-4646-B93D-B0740F5D5AE7}"/>
              </a:ext>
            </a:extLst>
          </p:cNvPr>
          <p:cNvCxnSpPr>
            <a:cxnSpLocks/>
          </p:cNvCxnSpPr>
          <p:nvPr/>
        </p:nvCxnSpPr>
        <p:spPr>
          <a:xfrm>
            <a:off x="2963448" y="5529923"/>
            <a:ext cx="452217" cy="935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원호 200">
            <a:extLst>
              <a:ext uri="{FF2B5EF4-FFF2-40B4-BE49-F238E27FC236}">
                <a16:creationId xmlns:a16="http://schemas.microsoft.com/office/drawing/2014/main" id="{3C4296E4-B2F5-412F-8389-52E13C301AEE}"/>
              </a:ext>
            </a:extLst>
          </p:cNvPr>
          <p:cNvSpPr/>
          <p:nvPr/>
        </p:nvSpPr>
        <p:spPr>
          <a:xfrm rot="10800000" flipV="1">
            <a:off x="1706893" y="5576700"/>
            <a:ext cx="382771" cy="1193465"/>
          </a:xfrm>
          <a:prstGeom prst="arc">
            <a:avLst>
              <a:gd name="adj1" fmla="val 10797219"/>
              <a:gd name="adj2" fmla="val 16232449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2" name="원호 201">
            <a:extLst>
              <a:ext uri="{FF2B5EF4-FFF2-40B4-BE49-F238E27FC236}">
                <a16:creationId xmlns:a16="http://schemas.microsoft.com/office/drawing/2014/main" id="{DEA64337-F548-4E0C-9CF8-01222E273B91}"/>
              </a:ext>
            </a:extLst>
          </p:cNvPr>
          <p:cNvSpPr/>
          <p:nvPr/>
        </p:nvSpPr>
        <p:spPr>
          <a:xfrm rot="10800000" flipH="1" flipV="1">
            <a:off x="1436501" y="5588003"/>
            <a:ext cx="2505583" cy="866091"/>
          </a:xfrm>
          <a:prstGeom prst="arc">
            <a:avLst>
              <a:gd name="adj1" fmla="val 16194045"/>
              <a:gd name="adj2" fmla="val 2052220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CF46E6BC-5EC9-4D71-9296-3911A9DE4863}"/>
              </a:ext>
            </a:extLst>
          </p:cNvPr>
          <p:cNvSpPr txBox="1"/>
          <p:nvPr/>
        </p:nvSpPr>
        <p:spPr>
          <a:xfrm>
            <a:off x="10834606" y="5230018"/>
            <a:ext cx="9787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FF0000"/>
                </a:solidFill>
              </a:rPr>
              <a:t>Loss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FF7D739E-0054-41D3-BFC2-0961BA677742}"/>
              </a:ext>
            </a:extLst>
          </p:cNvPr>
          <p:cNvSpPr txBox="1"/>
          <p:nvPr/>
        </p:nvSpPr>
        <p:spPr>
          <a:xfrm>
            <a:off x="8000924" y="5250631"/>
            <a:ext cx="9819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FF0000"/>
                </a:solidFill>
              </a:rPr>
              <a:t>Loss</a:t>
            </a:r>
          </a:p>
        </p:txBody>
      </p:sp>
      <p:cxnSp>
        <p:nvCxnSpPr>
          <p:cNvPr id="245" name="직선 화살표 연결선 244">
            <a:extLst>
              <a:ext uri="{FF2B5EF4-FFF2-40B4-BE49-F238E27FC236}">
                <a16:creationId xmlns:a16="http://schemas.microsoft.com/office/drawing/2014/main" id="{775CD2FB-2545-4685-824F-D4EB4B03A974}"/>
              </a:ext>
            </a:extLst>
          </p:cNvPr>
          <p:cNvCxnSpPr>
            <a:cxnSpLocks/>
          </p:cNvCxnSpPr>
          <p:nvPr/>
        </p:nvCxnSpPr>
        <p:spPr>
          <a:xfrm flipH="1">
            <a:off x="8471737" y="5509014"/>
            <a:ext cx="452217" cy="935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직선 화살표 연결선 245">
            <a:extLst>
              <a:ext uri="{FF2B5EF4-FFF2-40B4-BE49-F238E27FC236}">
                <a16:creationId xmlns:a16="http://schemas.microsoft.com/office/drawing/2014/main" id="{8A667B5A-E96D-4FC1-8890-2F3AFAD40946}"/>
              </a:ext>
            </a:extLst>
          </p:cNvPr>
          <p:cNvCxnSpPr>
            <a:cxnSpLocks/>
          </p:cNvCxnSpPr>
          <p:nvPr/>
        </p:nvCxnSpPr>
        <p:spPr>
          <a:xfrm>
            <a:off x="11094305" y="5529923"/>
            <a:ext cx="452217" cy="935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화살표: 오른쪽 246">
            <a:extLst>
              <a:ext uri="{FF2B5EF4-FFF2-40B4-BE49-F238E27FC236}">
                <a16:creationId xmlns:a16="http://schemas.microsoft.com/office/drawing/2014/main" id="{060C30F1-2B69-4FB6-A2EA-DC2C130F04A2}"/>
              </a:ext>
            </a:extLst>
          </p:cNvPr>
          <p:cNvSpPr/>
          <p:nvPr/>
        </p:nvSpPr>
        <p:spPr>
          <a:xfrm>
            <a:off x="3880113" y="2801165"/>
            <a:ext cx="551428" cy="27313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B69B7103-619F-46FE-B619-2F23A2BF92B5}"/>
                  </a:ext>
                </a:extLst>
              </p:cNvPr>
              <p:cNvSpPr txBox="1"/>
              <p:nvPr/>
            </p:nvSpPr>
            <p:spPr>
              <a:xfrm>
                <a:off x="2981390" y="1528166"/>
                <a:ext cx="225340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By adjusting </a:t>
                </a:r>
                <a:r>
                  <a:rPr lang="en-US" altLang="ko-KR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sextupole</a:t>
                </a:r>
                <a:endParaRPr lang="en-US" altLang="ko-K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ko-KR" sz="2400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2400" b="1" dirty="0">
                        <a:latin typeface="Cambria Math" panose="02040503050406030204" pitchFamily="18" charset="0"/>
                      </a:rPr>
                      <m:t>𝚺</m:t>
                    </m:r>
                    <m:sSub>
                      <m:sSubPr>
                        <m:ctrlPr>
                          <a:rPr lang="en-US" altLang="ko-KR" sz="24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1" i="1" dirty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ko-KR" sz="2400" b="1" dirty="0">
                            <a:latin typeface="Cambria Math" panose="02040503050406030204" pitchFamily="18" charset="0"/>
                          </a:rPr>
                          <m:t>𝐞𝐱𝐭𝐞𝐫𝐧𝐚𝐥</m:t>
                        </m:r>
                      </m:sub>
                    </m:sSub>
                    <m:r>
                      <a:rPr lang="en-US" altLang="ko-KR" sz="2400" b="1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2400" b="1" i="1" dirty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ko-KR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  <a:endParaRPr lang="ko-KR" altLang="en-US" sz="2400" dirty="0"/>
              </a:p>
            </p:txBody>
          </p:sp>
        </mc:Choice>
        <mc:Fallback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B69B7103-619F-46FE-B619-2F23A2BF9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390" y="1528166"/>
                <a:ext cx="2253409" cy="1200329"/>
              </a:xfrm>
              <a:prstGeom prst="rect">
                <a:avLst/>
              </a:prstGeom>
              <a:blipFill>
                <a:blip r:embed="rId12"/>
                <a:stretch>
                  <a:fillRect l="-4595" t="-4569" r="-7838" b="-1319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0" name="직선 화살표 연결선 249">
            <a:extLst>
              <a:ext uri="{FF2B5EF4-FFF2-40B4-BE49-F238E27FC236}">
                <a16:creationId xmlns:a16="http://schemas.microsoft.com/office/drawing/2014/main" id="{298EF282-8E50-4114-84C7-B0CB5B089DB9}"/>
              </a:ext>
            </a:extLst>
          </p:cNvPr>
          <p:cNvCxnSpPr>
            <a:cxnSpLocks/>
          </p:cNvCxnSpPr>
          <p:nvPr/>
        </p:nvCxnSpPr>
        <p:spPr>
          <a:xfrm>
            <a:off x="2528349" y="3333141"/>
            <a:ext cx="367415" cy="5970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A5F42F02-A120-4685-97B1-0D8C299649D8}"/>
                  </a:ext>
                </a:extLst>
              </p:cNvPr>
              <p:cNvSpPr txBox="1"/>
              <p:nvPr/>
            </p:nvSpPr>
            <p:spPr>
              <a:xfrm>
                <a:off x="9642004" y="1861342"/>
                <a:ext cx="15296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ko-KR" sz="1400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b="1" dirty="0">
                              <a:latin typeface="Cambria Math" panose="02040503050406030204" pitchFamily="18" charset="0"/>
                            </a:rPr>
                            <m:t>𝚺</m:t>
                          </m:r>
                          <m:sSub>
                            <m:sSubPr>
                              <m:ctrlPr>
                                <a:rPr lang="en-US" altLang="ko-KR" sz="1400" b="1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1" i="1" dirty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ko-KR" sz="1400" b="1" dirty="0">
                                  <a:latin typeface="Cambria Math" panose="02040503050406030204" pitchFamily="18" charset="0"/>
                                </a:rPr>
                                <m:t>𝐞𝐱𝐭𝐞𝐫𝐧𝐚𝐥</m:t>
                              </m:r>
                            </m:sub>
                          </m:sSub>
                          <m:r>
                            <a:rPr lang="en-US" altLang="ko-KR" sz="1400" b="1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ko-KR" sz="1400" b="1" i="1" dirty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</m:oMath>
                  </m:oMathPara>
                </a14:m>
                <a:endParaRPr lang="ko-KR" altLang="en-US" sz="1400" b="1" dirty="0"/>
              </a:p>
            </p:txBody>
          </p:sp>
        </mc:Choice>
        <mc:Fallback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A5F42F02-A120-4685-97B1-0D8C2996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2004" y="1861342"/>
                <a:ext cx="1529691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3" name="직선 화살표 연결선 252">
            <a:extLst>
              <a:ext uri="{FF2B5EF4-FFF2-40B4-BE49-F238E27FC236}">
                <a16:creationId xmlns:a16="http://schemas.microsoft.com/office/drawing/2014/main" id="{D751817E-B190-441C-8582-0C05B313A337}"/>
              </a:ext>
            </a:extLst>
          </p:cNvPr>
          <p:cNvCxnSpPr>
            <a:cxnSpLocks/>
          </p:cNvCxnSpPr>
          <p:nvPr/>
        </p:nvCxnSpPr>
        <p:spPr>
          <a:xfrm flipH="1">
            <a:off x="10337977" y="2123475"/>
            <a:ext cx="147619" cy="9480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직선 화살표 연결선 253">
            <a:extLst>
              <a:ext uri="{FF2B5EF4-FFF2-40B4-BE49-F238E27FC236}">
                <a16:creationId xmlns:a16="http://schemas.microsoft.com/office/drawing/2014/main" id="{C2897F07-52A2-4142-A21C-A6248C31E2E4}"/>
              </a:ext>
            </a:extLst>
          </p:cNvPr>
          <p:cNvCxnSpPr>
            <a:cxnSpLocks/>
          </p:cNvCxnSpPr>
          <p:nvPr/>
        </p:nvCxnSpPr>
        <p:spPr>
          <a:xfrm flipH="1">
            <a:off x="9691607" y="2142472"/>
            <a:ext cx="793988" cy="9554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26D882C7-9812-4176-88A9-4155F87DAF71}"/>
                  </a:ext>
                </a:extLst>
              </p:cNvPr>
              <p:cNvSpPr txBox="1"/>
              <p:nvPr/>
            </p:nvSpPr>
            <p:spPr>
              <a:xfrm>
                <a:off x="2801276" y="3214594"/>
                <a:ext cx="15296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ko-KR" sz="1400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b="1" dirty="0">
                              <a:latin typeface="Cambria Math" panose="02040503050406030204" pitchFamily="18" charset="0"/>
                            </a:rPr>
                            <m:t>𝚺</m:t>
                          </m:r>
                          <m:sSub>
                            <m:sSubPr>
                              <m:ctrlPr>
                                <a:rPr lang="en-US" altLang="ko-KR" sz="1400" b="1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1" i="1" dirty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ko-KR" sz="1400" b="1" dirty="0">
                                  <a:latin typeface="Cambria Math" panose="02040503050406030204" pitchFamily="18" charset="0"/>
                                </a:rPr>
                                <m:t>𝐞𝐱𝐭𝐞𝐫𝐧𝐚𝐥</m:t>
                              </m:r>
                            </m:sub>
                          </m:sSub>
                          <m:r>
                            <a:rPr lang="en-US" altLang="ko-KR" sz="1400" b="1" i="1" dirty="0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US" altLang="ko-KR" sz="1400" b="1" i="1" dirty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</m:oMath>
                  </m:oMathPara>
                </a14:m>
                <a:endParaRPr lang="ko-KR" altLang="en-US" sz="1400" b="1" dirty="0"/>
              </a:p>
            </p:txBody>
          </p:sp>
        </mc:Choice>
        <mc:Fallback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26D882C7-9812-4176-88A9-4155F87DA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1276" y="3214594"/>
                <a:ext cx="1529691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id="{821D2763-B888-4614-9D2C-DBCDE38C1D7F}"/>
                  </a:ext>
                </a:extLst>
              </p:cNvPr>
              <p:cNvSpPr txBox="1"/>
              <p:nvPr/>
            </p:nvSpPr>
            <p:spPr>
              <a:xfrm>
                <a:off x="2765575" y="3802884"/>
                <a:ext cx="15296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>
                    <a:latin typeface="Cambria Math" panose="02040503050406030204" pitchFamily="18" charset="0"/>
                  </a:rPr>
                  <a:t>Primary Orbit</a:t>
                </a:r>
                <a:br>
                  <a:rPr lang="en-US" altLang="ko-KR" sz="1400" b="1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ko-KR" sz="1400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b="1" dirty="0">
                              <a:latin typeface="Cambria Math" panose="02040503050406030204" pitchFamily="18" charset="0"/>
                            </a:rPr>
                            <m:t>𝚺</m:t>
                          </m:r>
                          <m:sSub>
                            <m:sSubPr>
                              <m:ctrlPr>
                                <a:rPr lang="en-US" altLang="ko-KR" sz="1400" b="1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b="1" i="1" dirty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ko-KR" sz="1400" b="1" dirty="0">
                                  <a:latin typeface="Cambria Math" panose="02040503050406030204" pitchFamily="18" charset="0"/>
                                </a:rPr>
                                <m:t>𝐞𝐱𝐭𝐞𝐫𝐧𝐚𝐥</m:t>
                              </m:r>
                            </m:sub>
                          </m:sSub>
                          <m:r>
                            <a:rPr lang="en-US" altLang="ko-KR" sz="1400" b="1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ko-KR" sz="1400" b="1" i="1" dirty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</m:oMath>
                  </m:oMathPara>
                </a14:m>
                <a:endParaRPr lang="ko-KR" altLang="en-US" sz="1400" b="1" dirty="0"/>
              </a:p>
            </p:txBody>
          </p:sp>
        </mc:Choice>
        <mc:Fallback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id="{821D2763-B888-4614-9D2C-DBCDE38C1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575" y="3802884"/>
                <a:ext cx="1529691" cy="523220"/>
              </a:xfrm>
              <a:prstGeom prst="rect">
                <a:avLst/>
              </a:prstGeom>
              <a:blipFill>
                <a:blip r:embed="rId15"/>
                <a:stretch>
                  <a:fillRect t="-348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594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7" grpId="0" animBg="1"/>
      <p:bldP spid="59" grpId="0" animBg="1"/>
      <p:bldP spid="60" grpId="0" animBg="1"/>
      <p:bldP spid="65" grpId="0" animBg="1"/>
      <p:bldP spid="68" grpId="0" animBg="1"/>
      <p:bldP spid="70" grpId="0"/>
      <p:bldP spid="71" grpId="0"/>
      <p:bldP spid="154" grpId="0" animBg="1"/>
      <p:bldP spid="155" grpId="0" animBg="1"/>
      <p:bldP spid="156" grpId="0" animBg="1"/>
      <p:bldP spid="88" grpId="0" animBg="1"/>
      <p:bldP spid="92" grpId="0"/>
      <p:bldP spid="130" grpId="0"/>
      <p:bldP spid="133" grpId="0"/>
      <p:bldP spid="243" grpId="0"/>
      <p:bldP spid="244" grpId="0"/>
      <p:bldP spid="247" grpId="0" animBg="1"/>
      <p:bldP spid="248" grpId="0"/>
      <p:bldP spid="252" grpId="0"/>
    </p:bld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4">
      <a:majorFont>
        <a:latin typeface="Calibri Light"/>
        <a:ea typeface="맑은 고딕"/>
        <a:cs typeface=""/>
      </a:majorFont>
      <a:minorFont>
        <a:latin typeface="Times New Roman"/>
        <a:ea typeface="함초롬바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ete" id="{EE268424-B69E-4A70-B63C-CB4A3014A832}" vid="{5E60670B-A584-4AE2-BF0E-CE0A75F0AA7E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Templete</Template>
  <TotalTime>35341</TotalTime>
  <Words>2033</Words>
  <Application>Microsoft Office PowerPoint</Application>
  <PresentationFormat>와이드스크린</PresentationFormat>
  <Paragraphs>343</Paragraphs>
  <Slides>28</Slides>
  <Notes>7</Notes>
  <HiddenSlides>0</HiddenSlides>
  <MMClips>9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6" baseType="lpstr">
      <vt:lpstr>맑은 고딕</vt:lpstr>
      <vt:lpstr>Arial</vt:lpstr>
      <vt:lpstr>Calibri Light</vt:lpstr>
      <vt:lpstr>Cambria Math</vt:lpstr>
      <vt:lpstr>times</vt:lpstr>
      <vt:lpstr>Times New Roman</vt:lpstr>
      <vt:lpstr>Wingdings</vt:lpstr>
      <vt:lpstr>Office 테마</vt:lpstr>
      <vt:lpstr> CAPhE Lab Meeting</vt:lpstr>
      <vt:lpstr>Index</vt:lpstr>
      <vt:lpstr>Introducing Myself</vt:lpstr>
      <vt:lpstr>Career</vt:lpstr>
      <vt:lpstr>PowerPoint 프레젠테이션</vt:lpstr>
      <vt:lpstr>Storage Ring and Tune</vt:lpstr>
      <vt:lpstr>Tune and Resonance </vt:lpstr>
      <vt:lpstr>Source of External Force</vt:lpstr>
      <vt:lpstr>Phase Space (Near Resonance)</vt:lpstr>
      <vt:lpstr>Research Interest</vt:lpstr>
      <vt:lpstr>PowerPoint 프레젠테이션</vt:lpstr>
      <vt:lpstr>Result (New Parameter)</vt:lpstr>
      <vt:lpstr>Result (New Parameter, Varying tune)</vt:lpstr>
      <vt:lpstr>Phase Space Manipulation</vt:lpstr>
      <vt:lpstr>Phase Space Manipulation</vt:lpstr>
      <vt:lpstr>Phase Space Manipulation</vt:lpstr>
      <vt:lpstr>Phase Space Manipulation</vt:lpstr>
      <vt:lpstr>PowerPoint 프레젠테이션</vt:lpstr>
      <vt:lpstr>Outline</vt:lpstr>
      <vt:lpstr>Outline</vt:lpstr>
      <vt:lpstr>Outline</vt:lpstr>
      <vt:lpstr>Vs Tracking Data</vt:lpstr>
      <vt:lpstr>PowerPoint 프레젠테이션</vt:lpstr>
      <vt:lpstr>Contour (Lie transform)</vt:lpstr>
      <vt:lpstr>Lie Transform (APPENDIX행)</vt:lpstr>
      <vt:lpstr>APPENDIX로 날리자</vt:lpstr>
      <vt:lpstr>Lie Transform (Result)</vt:lpstr>
      <vt:lpstr>Dynamics in Islands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Resonance Hamiltonian to ‘Devil’s Staircase’</dc:title>
  <dc:creator>기문 남</dc:creator>
  <cp:lastModifiedBy>기문 남</cp:lastModifiedBy>
  <cp:revision>428</cp:revision>
  <cp:lastPrinted>2024-06-22T09:06:14Z</cp:lastPrinted>
  <dcterms:created xsi:type="dcterms:W3CDTF">2024-03-22T01:12:11Z</dcterms:created>
  <dcterms:modified xsi:type="dcterms:W3CDTF">2024-08-07T04:23:18Z</dcterms:modified>
</cp:coreProperties>
</file>