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58" r:id="rId2"/>
  </p:sldMasterIdLst>
  <p:notesMasterIdLst>
    <p:notesMasterId r:id="rId24"/>
  </p:notesMasterIdLst>
  <p:sldIdLst>
    <p:sldId id="375" r:id="rId3"/>
    <p:sldId id="485" r:id="rId4"/>
    <p:sldId id="495" r:id="rId5"/>
    <p:sldId id="486" r:id="rId6"/>
    <p:sldId id="487" r:id="rId7"/>
    <p:sldId id="514" r:id="rId8"/>
    <p:sldId id="501" r:id="rId9"/>
    <p:sldId id="502" r:id="rId10"/>
    <p:sldId id="513" r:id="rId11"/>
    <p:sldId id="257" r:id="rId12"/>
    <p:sldId id="492" r:id="rId13"/>
    <p:sldId id="491" r:id="rId14"/>
    <p:sldId id="484" r:id="rId15"/>
    <p:sldId id="488" r:id="rId16"/>
    <p:sldId id="510" r:id="rId17"/>
    <p:sldId id="499" r:id="rId18"/>
    <p:sldId id="503" r:id="rId19"/>
    <p:sldId id="505" r:id="rId20"/>
    <p:sldId id="508" r:id="rId21"/>
    <p:sldId id="507" r:id="rId22"/>
    <p:sldId id="515" r:id="rId23"/>
  </p:sldIdLst>
  <p:sldSz cx="12192000" cy="6858000"/>
  <p:notesSz cx="6797675" cy="9928225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1A2BBF9-8EAB-41D6-8564-80BEB44AB657}">
          <p14:sldIdLst>
            <p14:sldId id="375"/>
            <p14:sldId id="485"/>
          </p14:sldIdLst>
        </p14:section>
        <p14:section name="Introduction" id="{F6FB9428-94A9-49EB-A4B9-725C52B86136}">
          <p14:sldIdLst>
            <p14:sldId id="495"/>
            <p14:sldId id="486"/>
            <p14:sldId id="487"/>
          </p14:sldIdLst>
        </p14:section>
        <p14:section name="Characterization" id="{84DD9F85-4029-493D-9212-98865BCE4253}">
          <p14:sldIdLst>
            <p14:sldId id="514"/>
            <p14:sldId id="501"/>
            <p14:sldId id="502"/>
          </p14:sldIdLst>
        </p14:section>
        <p14:section name="Benchmarks" id="{DA60BEE7-CA72-4C6C-B959-0565DB21F379}">
          <p14:sldIdLst>
            <p14:sldId id="513"/>
            <p14:sldId id="257"/>
            <p14:sldId id="492"/>
            <p14:sldId id="491"/>
            <p14:sldId id="484"/>
            <p14:sldId id="488"/>
            <p14:sldId id="510"/>
          </p14:sldIdLst>
        </p14:section>
        <p14:section name="Feedback" id="{9E2597F8-25D8-4B87-837A-CDA9C50E7138}">
          <p14:sldIdLst>
            <p14:sldId id="499"/>
            <p14:sldId id="503"/>
            <p14:sldId id="505"/>
          </p14:sldIdLst>
        </p14:section>
        <p14:section name="Conclusion" id="{4E77D062-7100-450F-A726-D00DFF589DE2}">
          <p14:sldIdLst>
            <p14:sldId id="508"/>
            <p14:sldId id="507"/>
            <p14:sldId id="51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0406"/>
    <a:srgbClr val="FFA500"/>
    <a:srgbClr val="00B0F0"/>
    <a:srgbClr val="00E5FF"/>
    <a:srgbClr val="4690DA"/>
    <a:srgbClr val="0000FF"/>
    <a:srgbClr val="C386FF"/>
    <a:srgbClr val="FFFFFF"/>
    <a:srgbClr val="F3EDEB"/>
    <a:srgbClr val="54B8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99" autoAdjust="0"/>
    <p:restoredTop sz="91484" autoAdjust="0"/>
  </p:normalViewPr>
  <p:slideViewPr>
    <p:cSldViewPr snapToGrid="0">
      <p:cViewPr>
        <p:scale>
          <a:sx n="75" d="100"/>
          <a:sy n="75" d="100"/>
        </p:scale>
        <p:origin x="36" y="-168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33" d="100"/>
        <a:sy n="33" d="100"/>
      </p:scale>
      <p:origin x="0" y="-15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1" dirty="0"/>
              <a:t>Additional collective dose (+12.5</a:t>
            </a:r>
            <a:r>
              <a:rPr lang="en-US" sz="1200" b="1" baseline="0" dirty="0"/>
              <a:t> p.mSv)</a:t>
            </a:r>
            <a:endParaRPr lang="en-US" sz="1200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Additional Collective Dose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8175-4BEE-9AB5-E805297603A2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2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2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8175-4BEE-9AB5-E805297603A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Activities not considered in the initial scope</c:v>
                </c:pt>
                <c:pt idx="1">
                  <c:v>Operational difficulties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6.5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2A-4B12-90CF-27C580D57AA7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7D2F1A0-D74F-0346-A6D6-508C28449A8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0AB6A3-3DF0-FF4E-9614-23DA6A7649A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C971F36-AD2C-FA41-A159-52D0AA47DFC2}" type="datetimeFigureOut">
              <a:rPr lang="en-GB"/>
              <a:pPr>
                <a:defRPr/>
              </a:pPr>
              <a:t>18/10/2026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A22D3926-DB09-4546-AE07-CE0F9AF8287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36280B0-699C-834D-99C8-F287AF2DD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noProof="0"/>
              <a:t>Click to edit Master text styles</a:t>
            </a:r>
          </a:p>
          <a:p>
            <a:pPr lvl="1"/>
            <a:r>
              <a:rPr lang="en-GB" altLang="en-US" noProof="0"/>
              <a:t>Second level</a:t>
            </a:r>
          </a:p>
          <a:p>
            <a:pPr lvl="2"/>
            <a:r>
              <a:rPr lang="en-GB" altLang="en-US" noProof="0"/>
              <a:t>Third level</a:t>
            </a:r>
          </a:p>
          <a:p>
            <a:pPr lvl="3"/>
            <a:r>
              <a:rPr lang="en-GB" altLang="en-US" noProof="0"/>
              <a:t>Fourth level</a:t>
            </a:r>
          </a:p>
          <a:p>
            <a:pPr lvl="4"/>
            <a:r>
              <a:rPr lang="en-GB" alt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721D6E-4E92-7C49-A46F-7C6D8793A34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1000E6-30A3-C643-AFF3-EC8A2B239F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2C05565-35B0-F04E-BA1D-0FA4AD27F76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C05565-35B0-F04E-BA1D-0FA4AD27F763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5567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C05565-35B0-F04E-BA1D-0FA4AD27F763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2072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10515600" cy="2387600"/>
          </a:xfrm>
        </p:spPr>
        <p:txBody>
          <a:bodyPr anchor="b">
            <a:normAutofit/>
          </a:bodyPr>
          <a:lstStyle>
            <a:lvl1pPr algn="l">
              <a:defRPr sz="46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105156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7E30E8-C435-F346-825C-4B9230A97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E39AF2D-067B-7B4D-9A30-69F8B2C9BC2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1C3BB-3D6E-CE4D-8B16-1A2DDA0D3A3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8A0910B-E85B-0CB8-EDA6-C2C44BD799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9772" y="6418263"/>
            <a:ext cx="37847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GB"/>
              <a:t>RP studies and operational experience from CTD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7490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532ED1-7191-F948-A4A2-7318F411C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4896188-1C5F-694D-8C6B-1FA2CA0214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3B6E73-054D-6C4E-9975-9A683C5A967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2E02F54-5B7F-B7E1-FA59-2CDE54E1E5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9772" y="6418263"/>
            <a:ext cx="37847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GB"/>
              <a:t>RP studies and operational experience from CTD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6728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196234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196234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B29A604-DB0B-E94F-AE2E-8CE9913BC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DEF9D0-68BD-634F-B876-06D382A916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72101F-6B99-614B-8565-79324F6F180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B90910D-3C55-8A4B-612C-7A6D451992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9772" y="6418263"/>
            <a:ext cx="37847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GB"/>
              <a:t>RP studies and operational experience from CTD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0028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3420000" cy="4101042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6000" y="1825625"/>
            <a:ext cx="3420000" cy="4101042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8668C51-C960-0D4C-BFF7-F96E4514645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7933800" y="1825625"/>
            <a:ext cx="3420000" cy="4101042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B1D902E-1197-374C-AC97-CFE956DDBD2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FFF02E3-2E05-3944-B750-7AAFBCC1612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20D698-E8D5-BB4D-895B-89EE952D3A3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099E00-0A20-3B98-81BA-06DDA53F29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9772" y="6418263"/>
            <a:ext cx="37847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GB"/>
              <a:t>RP studies and operational experience from CTD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2373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5085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5085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6987D3E-7CA5-BA47-B2F9-C5B36D925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B9BDCFD-CE17-474D-935F-B7559CA427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DC34C9-00E0-D742-BE52-39B07CBF350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6FB375F0-0A33-5F62-4FB0-627ABBD1118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409772" y="6418263"/>
            <a:ext cx="37847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GB"/>
              <a:t>RP studies and operational experience from CTD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0440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BA8B197-D71E-DD42-B56C-69CFF11B0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EFB59AF-8E24-7946-95D8-A518BFE5288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A69FA1-B048-DD41-98A9-3CA9AFCDB77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FCF0B00-370C-E87D-5D7C-18D3D26E71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9772" y="6418263"/>
            <a:ext cx="37847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GB"/>
              <a:t>RP studies and operational experience from CTD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7834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64A2D4E-4189-CA4B-A2EE-F4C727379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093BDEE1-7BFB-8A4F-81CA-BB58E92B97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719D1-DCC1-3149-88C4-91C47D30F00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E02ACB-0483-CA44-45C5-664A849ED9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9772" y="6418263"/>
            <a:ext cx="37847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GB"/>
              <a:t>RP studies and operational experience from CTD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2302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  <a:lvl2pPr>
              <a:defRPr sz="28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CF02630-B49F-4949-93AD-71D094A34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4F2A15-BEFC-C94F-96B6-404B5C1775E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EDB7FD-2ECA-DE4D-9982-0839717E515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1B59272-161C-82E7-BB07-7C5BF4BCF7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9772" y="6418263"/>
            <a:ext cx="37847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GB"/>
              <a:t>RP studies and operational experience from CTD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1621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D96F824-7D53-2340-AE1A-7348FB377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D3994B-B1A9-C942-A725-14DA23EB80B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82ECF0-2374-F048-9206-C3C9010A35A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1B255BD-368B-BEC4-F51D-453DDB5F11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9772" y="6418263"/>
            <a:ext cx="37847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GB"/>
              <a:t>RP studies and operational experience from CTD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4111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>
            <a:extLst>
              <a:ext uri="{FF2B5EF4-FFF2-40B4-BE49-F238E27FC236}">
                <a16:creationId xmlns:a16="http://schemas.microsoft.com/office/drawing/2014/main" id="{0B5176FC-B237-9E46-B257-FEA50489BA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1225073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2744" y="2083242"/>
            <a:ext cx="11346512" cy="2118485"/>
          </a:xfrm>
        </p:spPr>
        <p:txBody>
          <a:bodyPr lIns="0" tIns="0" rIns="0" bIns="0" anchor="b" anchorCtr="0">
            <a:normAutofit/>
          </a:bodyPr>
          <a:lstStyle>
            <a:lvl1pPr algn="l">
              <a:defRPr sz="5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7565" y="5860111"/>
            <a:ext cx="5820355" cy="997889"/>
          </a:xfrm>
        </p:spPr>
        <p:txBody>
          <a:bodyPr lIns="0" tIns="0" rIns="0" bIns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Click to edit Master subtitle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EDDC63-4E56-CC47-B08B-A05C77F233B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4605" y="6359055"/>
            <a:ext cx="4215160" cy="498945"/>
          </a:xfrm>
          <a:prstGeom prst="rect">
            <a:avLst/>
          </a:prstGeom>
        </p:spPr>
        <p:txBody>
          <a:bodyPr rIns="0"/>
          <a:lstStyle>
            <a:lvl1pPr marL="0" indent="0" algn="r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r">
              <a:buNone/>
              <a:defRPr>
                <a:solidFill>
                  <a:schemeClr val="bg1"/>
                </a:solidFill>
              </a:defRPr>
            </a:lvl2pPr>
            <a:lvl3pPr marL="914400" indent="0" algn="r">
              <a:buNone/>
              <a:defRPr>
                <a:solidFill>
                  <a:schemeClr val="bg1"/>
                </a:solidFill>
              </a:defRPr>
            </a:lvl3pPr>
            <a:lvl4pPr marL="1371600" indent="0" algn="r">
              <a:buNone/>
              <a:defRPr>
                <a:solidFill>
                  <a:schemeClr val="bg1"/>
                </a:solidFill>
              </a:defRPr>
            </a:lvl4pPr>
            <a:lvl5pPr marL="1828800" indent="0" algn="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90804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>
            <a:extLst>
              <a:ext uri="{FF2B5EF4-FFF2-40B4-BE49-F238E27FC236}">
                <a16:creationId xmlns:a16="http://schemas.microsoft.com/office/drawing/2014/main" id="{0B5176FC-B237-9E46-B257-FEA50489BA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1225073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2744" y="2083242"/>
            <a:ext cx="11346512" cy="2118485"/>
          </a:xfrm>
        </p:spPr>
        <p:txBody>
          <a:bodyPr lIns="0" tIns="0" rIns="0" bIns="0" anchor="b" anchorCtr="0">
            <a:normAutofit/>
          </a:bodyPr>
          <a:lstStyle>
            <a:lvl1pPr algn="l">
              <a:defRPr sz="5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7565" y="5860111"/>
            <a:ext cx="5820355" cy="997889"/>
          </a:xfrm>
        </p:spPr>
        <p:txBody>
          <a:bodyPr lIns="0" tIns="0" rIns="0" bIns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Click to edit Master subtitle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EDDC63-4E56-CC47-B08B-A05C77F233B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4605" y="6359055"/>
            <a:ext cx="4215160" cy="498945"/>
          </a:xfrm>
          <a:prstGeom prst="rect">
            <a:avLst/>
          </a:prstGeom>
        </p:spPr>
        <p:txBody>
          <a:bodyPr rIns="0"/>
          <a:lstStyle>
            <a:lvl1pPr marL="0" indent="0" algn="r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r">
              <a:buNone/>
              <a:defRPr>
                <a:solidFill>
                  <a:schemeClr val="bg1"/>
                </a:solidFill>
              </a:defRPr>
            </a:lvl2pPr>
            <a:lvl3pPr marL="914400" indent="0" algn="r">
              <a:buNone/>
              <a:defRPr>
                <a:solidFill>
                  <a:schemeClr val="bg1"/>
                </a:solidFill>
              </a:defRPr>
            </a:lvl3pPr>
            <a:lvl4pPr marL="1371600" indent="0" algn="r">
              <a:buNone/>
              <a:defRPr>
                <a:solidFill>
                  <a:schemeClr val="bg1"/>
                </a:solidFill>
              </a:defRPr>
            </a:lvl4pPr>
            <a:lvl5pPr marL="1828800" indent="0" algn="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55230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i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D3DCDF7-F89E-9344-9C81-F4112A8C20DF}"/>
              </a:ext>
            </a:extLst>
          </p:cNvPr>
          <p:cNvGrpSpPr>
            <a:grpSpLocks/>
          </p:cNvGrpSpPr>
          <p:nvPr/>
        </p:nvGrpSpPr>
        <p:grpSpPr bwMode="auto">
          <a:xfrm>
            <a:off x="5248275" y="2582863"/>
            <a:ext cx="1695450" cy="1692275"/>
            <a:chOff x="5002612" y="2336416"/>
            <a:chExt cx="2186777" cy="218516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61090161-7359-CF48-A3D2-DD296FFBFD3E}"/>
                </a:ext>
              </a:extLst>
            </p:cNvPr>
            <p:cNvSpPr/>
            <p:nvPr/>
          </p:nvSpPr>
          <p:spPr>
            <a:xfrm>
              <a:off x="5002612" y="2336416"/>
              <a:ext cx="2186777" cy="218516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EF43ABD-DE2B-CE4F-AC82-5FEF87E8CB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1580" y="2603638"/>
              <a:ext cx="1668840" cy="1650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16006226-C252-164D-8391-A0037DFA04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388" y="4300538"/>
            <a:ext cx="1673225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17908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61AEEF49-554C-8140-BBE6-E53E35E27B7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260975" y="2603500"/>
            <a:ext cx="1670050" cy="1651000"/>
            <a:chOff x="3314" y="1640"/>
            <a:chExt cx="1052" cy="1040"/>
          </a:xfrm>
          <a:solidFill>
            <a:schemeClr val="tx1"/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9912E116-3B70-9D41-8DA5-7E0203729A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0" y="1928"/>
              <a:ext cx="137" cy="159"/>
            </a:xfrm>
            <a:custGeom>
              <a:avLst/>
              <a:gdLst>
                <a:gd name="T0" fmla="*/ 134 w 137"/>
                <a:gd name="T1" fmla="*/ 143 h 159"/>
                <a:gd name="T2" fmla="*/ 117 w 137"/>
                <a:gd name="T3" fmla="*/ 151 h 159"/>
                <a:gd name="T4" fmla="*/ 92 w 137"/>
                <a:gd name="T5" fmla="*/ 157 h 159"/>
                <a:gd name="T6" fmla="*/ 82 w 137"/>
                <a:gd name="T7" fmla="*/ 159 h 159"/>
                <a:gd name="T8" fmla="*/ 48 w 137"/>
                <a:gd name="T9" fmla="*/ 153 h 159"/>
                <a:gd name="T10" fmla="*/ 22 w 137"/>
                <a:gd name="T11" fmla="*/ 137 h 159"/>
                <a:gd name="T12" fmla="*/ 5 w 137"/>
                <a:gd name="T13" fmla="*/ 111 h 159"/>
                <a:gd name="T14" fmla="*/ 0 w 137"/>
                <a:gd name="T15" fmla="*/ 79 h 159"/>
                <a:gd name="T16" fmla="*/ 1 w 137"/>
                <a:gd name="T17" fmla="*/ 62 h 159"/>
                <a:gd name="T18" fmla="*/ 12 w 137"/>
                <a:gd name="T19" fmla="*/ 33 h 159"/>
                <a:gd name="T20" fmla="*/ 35 w 137"/>
                <a:gd name="T21" fmla="*/ 13 h 159"/>
                <a:gd name="T22" fmla="*/ 67 w 137"/>
                <a:gd name="T23" fmla="*/ 2 h 159"/>
                <a:gd name="T24" fmla="*/ 84 w 137"/>
                <a:gd name="T25" fmla="*/ 0 h 159"/>
                <a:gd name="T26" fmla="*/ 112 w 137"/>
                <a:gd name="T27" fmla="*/ 3 h 159"/>
                <a:gd name="T28" fmla="*/ 137 w 137"/>
                <a:gd name="T29" fmla="*/ 10 h 159"/>
                <a:gd name="T30" fmla="*/ 134 w 137"/>
                <a:gd name="T31" fmla="*/ 20 h 159"/>
                <a:gd name="T32" fmla="*/ 130 w 137"/>
                <a:gd name="T33" fmla="*/ 29 h 159"/>
                <a:gd name="T34" fmla="*/ 122 w 137"/>
                <a:gd name="T35" fmla="*/ 22 h 159"/>
                <a:gd name="T36" fmla="*/ 98 w 137"/>
                <a:gd name="T37" fmla="*/ 12 h 159"/>
                <a:gd name="T38" fmla="*/ 82 w 137"/>
                <a:gd name="T39" fmla="*/ 10 h 159"/>
                <a:gd name="T40" fmla="*/ 61 w 137"/>
                <a:gd name="T41" fmla="*/ 14 h 159"/>
                <a:gd name="T42" fmla="*/ 42 w 137"/>
                <a:gd name="T43" fmla="*/ 27 h 159"/>
                <a:gd name="T44" fmla="*/ 28 w 137"/>
                <a:gd name="T45" fmla="*/ 49 h 159"/>
                <a:gd name="T46" fmla="*/ 22 w 137"/>
                <a:gd name="T47" fmla="*/ 79 h 159"/>
                <a:gd name="T48" fmla="*/ 24 w 137"/>
                <a:gd name="T49" fmla="*/ 94 h 159"/>
                <a:gd name="T50" fmla="*/ 34 w 137"/>
                <a:gd name="T51" fmla="*/ 120 h 159"/>
                <a:gd name="T52" fmla="*/ 52 w 137"/>
                <a:gd name="T53" fmla="*/ 137 h 159"/>
                <a:gd name="T54" fmla="*/ 74 w 137"/>
                <a:gd name="T55" fmla="*/ 146 h 159"/>
                <a:gd name="T56" fmla="*/ 85 w 137"/>
                <a:gd name="T57" fmla="*/ 147 h 159"/>
                <a:gd name="T58" fmla="*/ 102 w 137"/>
                <a:gd name="T59" fmla="*/ 144 h 159"/>
                <a:gd name="T60" fmla="*/ 117 w 137"/>
                <a:gd name="T61" fmla="*/ 139 h 159"/>
                <a:gd name="T62" fmla="*/ 137 w 137"/>
                <a:gd name="T63" fmla="*/ 124 h 159"/>
                <a:gd name="T64" fmla="*/ 134 w 137"/>
                <a:gd name="T65" fmla="*/ 143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7" h="159">
                  <a:moveTo>
                    <a:pt x="134" y="143"/>
                  </a:moveTo>
                  <a:lnTo>
                    <a:pt x="134" y="143"/>
                  </a:lnTo>
                  <a:lnTo>
                    <a:pt x="127" y="147"/>
                  </a:lnTo>
                  <a:lnTo>
                    <a:pt x="117" y="151"/>
                  </a:lnTo>
                  <a:lnTo>
                    <a:pt x="101" y="156"/>
                  </a:lnTo>
                  <a:lnTo>
                    <a:pt x="92" y="157"/>
                  </a:lnTo>
                  <a:lnTo>
                    <a:pt x="82" y="159"/>
                  </a:lnTo>
                  <a:lnTo>
                    <a:pt x="82" y="159"/>
                  </a:lnTo>
                  <a:lnTo>
                    <a:pt x="65" y="157"/>
                  </a:lnTo>
                  <a:lnTo>
                    <a:pt x="48" y="153"/>
                  </a:lnTo>
                  <a:lnTo>
                    <a:pt x="34" y="146"/>
                  </a:lnTo>
                  <a:lnTo>
                    <a:pt x="22" y="137"/>
                  </a:lnTo>
                  <a:lnTo>
                    <a:pt x="12" y="124"/>
                  </a:lnTo>
                  <a:lnTo>
                    <a:pt x="5" y="111"/>
                  </a:lnTo>
                  <a:lnTo>
                    <a:pt x="1" y="96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1" y="62"/>
                  </a:lnTo>
                  <a:lnTo>
                    <a:pt x="5" y="46"/>
                  </a:lnTo>
                  <a:lnTo>
                    <a:pt x="12" y="33"/>
                  </a:lnTo>
                  <a:lnTo>
                    <a:pt x="22" y="22"/>
                  </a:lnTo>
                  <a:lnTo>
                    <a:pt x="35" y="13"/>
                  </a:lnTo>
                  <a:lnTo>
                    <a:pt x="50" y="6"/>
                  </a:lnTo>
                  <a:lnTo>
                    <a:pt x="67" y="2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98" y="0"/>
                  </a:lnTo>
                  <a:lnTo>
                    <a:pt x="112" y="3"/>
                  </a:lnTo>
                  <a:lnTo>
                    <a:pt x="127" y="7"/>
                  </a:lnTo>
                  <a:lnTo>
                    <a:pt x="137" y="10"/>
                  </a:lnTo>
                  <a:lnTo>
                    <a:pt x="137" y="10"/>
                  </a:lnTo>
                  <a:lnTo>
                    <a:pt x="134" y="20"/>
                  </a:lnTo>
                  <a:lnTo>
                    <a:pt x="131" y="29"/>
                  </a:lnTo>
                  <a:lnTo>
                    <a:pt x="130" y="29"/>
                  </a:lnTo>
                  <a:lnTo>
                    <a:pt x="130" y="29"/>
                  </a:lnTo>
                  <a:lnTo>
                    <a:pt x="122" y="22"/>
                  </a:lnTo>
                  <a:lnTo>
                    <a:pt x="111" y="16"/>
                  </a:lnTo>
                  <a:lnTo>
                    <a:pt x="98" y="12"/>
                  </a:lnTo>
                  <a:lnTo>
                    <a:pt x="82" y="10"/>
                  </a:lnTo>
                  <a:lnTo>
                    <a:pt x="82" y="10"/>
                  </a:lnTo>
                  <a:lnTo>
                    <a:pt x="72" y="10"/>
                  </a:lnTo>
                  <a:lnTo>
                    <a:pt x="61" y="14"/>
                  </a:lnTo>
                  <a:lnTo>
                    <a:pt x="51" y="19"/>
                  </a:lnTo>
                  <a:lnTo>
                    <a:pt x="42" y="27"/>
                  </a:lnTo>
                  <a:lnTo>
                    <a:pt x="34" y="36"/>
                  </a:lnTo>
                  <a:lnTo>
                    <a:pt x="28" y="49"/>
                  </a:lnTo>
                  <a:lnTo>
                    <a:pt x="24" y="63"/>
                  </a:lnTo>
                  <a:lnTo>
                    <a:pt x="22" y="79"/>
                  </a:lnTo>
                  <a:lnTo>
                    <a:pt x="22" y="79"/>
                  </a:lnTo>
                  <a:lnTo>
                    <a:pt x="24" y="94"/>
                  </a:lnTo>
                  <a:lnTo>
                    <a:pt x="28" y="107"/>
                  </a:lnTo>
                  <a:lnTo>
                    <a:pt x="34" y="120"/>
                  </a:lnTo>
                  <a:lnTo>
                    <a:pt x="42" y="129"/>
                  </a:lnTo>
                  <a:lnTo>
                    <a:pt x="52" y="137"/>
                  </a:lnTo>
                  <a:lnTo>
                    <a:pt x="62" y="143"/>
                  </a:lnTo>
                  <a:lnTo>
                    <a:pt x="74" y="146"/>
                  </a:lnTo>
                  <a:lnTo>
                    <a:pt x="85" y="147"/>
                  </a:lnTo>
                  <a:lnTo>
                    <a:pt x="85" y="147"/>
                  </a:lnTo>
                  <a:lnTo>
                    <a:pt x="94" y="146"/>
                  </a:lnTo>
                  <a:lnTo>
                    <a:pt x="102" y="144"/>
                  </a:lnTo>
                  <a:lnTo>
                    <a:pt x="110" y="143"/>
                  </a:lnTo>
                  <a:lnTo>
                    <a:pt x="117" y="139"/>
                  </a:lnTo>
                  <a:lnTo>
                    <a:pt x="127" y="131"/>
                  </a:lnTo>
                  <a:lnTo>
                    <a:pt x="137" y="124"/>
                  </a:lnTo>
                  <a:lnTo>
                    <a:pt x="137" y="126"/>
                  </a:lnTo>
                  <a:lnTo>
                    <a:pt x="134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CA348DAD-3C1E-1C46-B3BB-35BD527D97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2" y="1931"/>
              <a:ext cx="96" cy="153"/>
            </a:xfrm>
            <a:custGeom>
              <a:avLst/>
              <a:gdLst>
                <a:gd name="T0" fmla="*/ 95 w 96"/>
                <a:gd name="T1" fmla="*/ 144 h 153"/>
                <a:gd name="T2" fmla="*/ 95 w 96"/>
                <a:gd name="T3" fmla="*/ 144 h 153"/>
                <a:gd name="T4" fmla="*/ 96 w 96"/>
                <a:gd name="T5" fmla="*/ 136 h 153"/>
                <a:gd name="T6" fmla="*/ 96 w 96"/>
                <a:gd name="T7" fmla="*/ 136 h 153"/>
                <a:gd name="T8" fmla="*/ 59 w 96"/>
                <a:gd name="T9" fmla="*/ 137 h 153"/>
                <a:gd name="T10" fmla="*/ 23 w 96"/>
                <a:gd name="T11" fmla="*/ 138 h 153"/>
                <a:gd name="T12" fmla="*/ 23 w 96"/>
                <a:gd name="T13" fmla="*/ 138 h 153"/>
                <a:gd name="T14" fmla="*/ 23 w 96"/>
                <a:gd name="T15" fmla="*/ 80 h 153"/>
                <a:gd name="T16" fmla="*/ 23 w 96"/>
                <a:gd name="T17" fmla="*/ 80 h 153"/>
                <a:gd name="T18" fmla="*/ 47 w 96"/>
                <a:gd name="T19" fmla="*/ 80 h 153"/>
                <a:gd name="T20" fmla="*/ 79 w 96"/>
                <a:gd name="T21" fmla="*/ 81 h 153"/>
                <a:gd name="T22" fmla="*/ 79 w 96"/>
                <a:gd name="T23" fmla="*/ 81 h 153"/>
                <a:gd name="T24" fmla="*/ 77 w 96"/>
                <a:gd name="T25" fmla="*/ 74 h 153"/>
                <a:gd name="T26" fmla="*/ 77 w 96"/>
                <a:gd name="T27" fmla="*/ 74 h 153"/>
                <a:gd name="T28" fmla="*/ 79 w 96"/>
                <a:gd name="T29" fmla="*/ 66 h 153"/>
                <a:gd name="T30" fmla="*/ 79 w 96"/>
                <a:gd name="T31" fmla="*/ 66 h 153"/>
                <a:gd name="T32" fmla="*/ 56 w 96"/>
                <a:gd name="T33" fmla="*/ 67 h 153"/>
                <a:gd name="T34" fmla="*/ 23 w 96"/>
                <a:gd name="T35" fmla="*/ 67 h 153"/>
                <a:gd name="T36" fmla="*/ 23 w 96"/>
                <a:gd name="T37" fmla="*/ 67 h 153"/>
                <a:gd name="T38" fmla="*/ 23 w 96"/>
                <a:gd name="T39" fmla="*/ 11 h 153"/>
                <a:gd name="T40" fmla="*/ 23 w 96"/>
                <a:gd name="T41" fmla="*/ 11 h 153"/>
                <a:gd name="T42" fmla="*/ 63 w 96"/>
                <a:gd name="T43" fmla="*/ 13 h 153"/>
                <a:gd name="T44" fmla="*/ 93 w 96"/>
                <a:gd name="T45" fmla="*/ 14 h 153"/>
                <a:gd name="T46" fmla="*/ 93 w 96"/>
                <a:gd name="T47" fmla="*/ 14 h 153"/>
                <a:gd name="T48" fmla="*/ 92 w 96"/>
                <a:gd name="T49" fmla="*/ 7 h 153"/>
                <a:gd name="T50" fmla="*/ 92 w 96"/>
                <a:gd name="T51" fmla="*/ 7 h 153"/>
                <a:gd name="T52" fmla="*/ 93 w 96"/>
                <a:gd name="T53" fmla="*/ 0 h 153"/>
                <a:gd name="T54" fmla="*/ 93 w 96"/>
                <a:gd name="T55" fmla="*/ 0 h 153"/>
                <a:gd name="T56" fmla="*/ 47 w 96"/>
                <a:gd name="T57" fmla="*/ 1 h 153"/>
                <a:gd name="T58" fmla="*/ 47 w 96"/>
                <a:gd name="T59" fmla="*/ 1 h 153"/>
                <a:gd name="T60" fmla="*/ 0 w 96"/>
                <a:gd name="T61" fmla="*/ 0 h 153"/>
                <a:gd name="T62" fmla="*/ 0 w 96"/>
                <a:gd name="T63" fmla="*/ 0 h 153"/>
                <a:gd name="T64" fmla="*/ 0 w 96"/>
                <a:gd name="T65" fmla="*/ 29 h 153"/>
                <a:gd name="T66" fmla="*/ 2 w 96"/>
                <a:gd name="T67" fmla="*/ 57 h 153"/>
                <a:gd name="T68" fmla="*/ 2 w 96"/>
                <a:gd name="T69" fmla="*/ 94 h 153"/>
                <a:gd name="T70" fmla="*/ 2 w 96"/>
                <a:gd name="T71" fmla="*/ 94 h 153"/>
                <a:gd name="T72" fmla="*/ 0 w 96"/>
                <a:gd name="T73" fmla="*/ 124 h 153"/>
                <a:gd name="T74" fmla="*/ 0 w 96"/>
                <a:gd name="T75" fmla="*/ 153 h 153"/>
                <a:gd name="T76" fmla="*/ 0 w 96"/>
                <a:gd name="T77" fmla="*/ 153 h 153"/>
                <a:gd name="T78" fmla="*/ 47 w 96"/>
                <a:gd name="T79" fmla="*/ 151 h 153"/>
                <a:gd name="T80" fmla="*/ 47 w 96"/>
                <a:gd name="T81" fmla="*/ 151 h 153"/>
                <a:gd name="T82" fmla="*/ 49 w 96"/>
                <a:gd name="T83" fmla="*/ 151 h 153"/>
                <a:gd name="T84" fmla="*/ 49 w 96"/>
                <a:gd name="T85" fmla="*/ 151 h 153"/>
                <a:gd name="T86" fmla="*/ 66 w 96"/>
                <a:gd name="T87" fmla="*/ 151 h 153"/>
                <a:gd name="T88" fmla="*/ 66 w 96"/>
                <a:gd name="T89" fmla="*/ 151 h 153"/>
                <a:gd name="T90" fmla="*/ 96 w 96"/>
                <a:gd name="T91" fmla="*/ 153 h 153"/>
                <a:gd name="T92" fmla="*/ 96 w 96"/>
                <a:gd name="T93" fmla="*/ 153 h 153"/>
                <a:gd name="T94" fmla="*/ 96 w 96"/>
                <a:gd name="T95" fmla="*/ 153 h 153"/>
                <a:gd name="T96" fmla="*/ 96 w 96"/>
                <a:gd name="T97" fmla="*/ 153 h 153"/>
                <a:gd name="T98" fmla="*/ 95 w 96"/>
                <a:gd name="T99" fmla="*/ 144 h 153"/>
                <a:gd name="T100" fmla="*/ 95 w 96"/>
                <a:gd name="T101" fmla="*/ 144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6" h="153">
                  <a:moveTo>
                    <a:pt x="95" y="144"/>
                  </a:moveTo>
                  <a:lnTo>
                    <a:pt x="95" y="144"/>
                  </a:lnTo>
                  <a:lnTo>
                    <a:pt x="96" y="136"/>
                  </a:lnTo>
                  <a:lnTo>
                    <a:pt x="96" y="136"/>
                  </a:lnTo>
                  <a:lnTo>
                    <a:pt x="59" y="137"/>
                  </a:lnTo>
                  <a:lnTo>
                    <a:pt x="23" y="138"/>
                  </a:lnTo>
                  <a:lnTo>
                    <a:pt x="23" y="138"/>
                  </a:lnTo>
                  <a:lnTo>
                    <a:pt x="23" y="80"/>
                  </a:lnTo>
                  <a:lnTo>
                    <a:pt x="23" y="80"/>
                  </a:lnTo>
                  <a:lnTo>
                    <a:pt x="47" y="80"/>
                  </a:lnTo>
                  <a:lnTo>
                    <a:pt x="79" y="81"/>
                  </a:lnTo>
                  <a:lnTo>
                    <a:pt x="79" y="81"/>
                  </a:lnTo>
                  <a:lnTo>
                    <a:pt x="77" y="74"/>
                  </a:lnTo>
                  <a:lnTo>
                    <a:pt x="77" y="74"/>
                  </a:lnTo>
                  <a:lnTo>
                    <a:pt x="79" y="66"/>
                  </a:lnTo>
                  <a:lnTo>
                    <a:pt x="79" y="66"/>
                  </a:lnTo>
                  <a:lnTo>
                    <a:pt x="56" y="67"/>
                  </a:lnTo>
                  <a:lnTo>
                    <a:pt x="23" y="67"/>
                  </a:lnTo>
                  <a:lnTo>
                    <a:pt x="23" y="67"/>
                  </a:lnTo>
                  <a:lnTo>
                    <a:pt x="23" y="11"/>
                  </a:lnTo>
                  <a:lnTo>
                    <a:pt x="23" y="11"/>
                  </a:lnTo>
                  <a:lnTo>
                    <a:pt x="63" y="13"/>
                  </a:lnTo>
                  <a:lnTo>
                    <a:pt x="93" y="14"/>
                  </a:lnTo>
                  <a:lnTo>
                    <a:pt x="93" y="14"/>
                  </a:lnTo>
                  <a:lnTo>
                    <a:pt x="92" y="7"/>
                  </a:lnTo>
                  <a:lnTo>
                    <a:pt x="92" y="7"/>
                  </a:lnTo>
                  <a:lnTo>
                    <a:pt x="93" y="0"/>
                  </a:lnTo>
                  <a:lnTo>
                    <a:pt x="93" y="0"/>
                  </a:lnTo>
                  <a:lnTo>
                    <a:pt x="47" y="1"/>
                  </a:lnTo>
                  <a:lnTo>
                    <a:pt x="47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9"/>
                  </a:lnTo>
                  <a:lnTo>
                    <a:pt x="2" y="57"/>
                  </a:lnTo>
                  <a:lnTo>
                    <a:pt x="2" y="94"/>
                  </a:lnTo>
                  <a:lnTo>
                    <a:pt x="2" y="94"/>
                  </a:lnTo>
                  <a:lnTo>
                    <a:pt x="0" y="124"/>
                  </a:lnTo>
                  <a:lnTo>
                    <a:pt x="0" y="153"/>
                  </a:lnTo>
                  <a:lnTo>
                    <a:pt x="0" y="153"/>
                  </a:lnTo>
                  <a:lnTo>
                    <a:pt x="47" y="151"/>
                  </a:lnTo>
                  <a:lnTo>
                    <a:pt x="47" y="151"/>
                  </a:lnTo>
                  <a:lnTo>
                    <a:pt x="49" y="151"/>
                  </a:lnTo>
                  <a:lnTo>
                    <a:pt x="49" y="151"/>
                  </a:lnTo>
                  <a:lnTo>
                    <a:pt x="66" y="151"/>
                  </a:lnTo>
                  <a:lnTo>
                    <a:pt x="66" y="151"/>
                  </a:lnTo>
                  <a:lnTo>
                    <a:pt x="96" y="153"/>
                  </a:lnTo>
                  <a:lnTo>
                    <a:pt x="96" y="153"/>
                  </a:lnTo>
                  <a:lnTo>
                    <a:pt x="96" y="153"/>
                  </a:lnTo>
                  <a:lnTo>
                    <a:pt x="96" y="153"/>
                  </a:lnTo>
                  <a:lnTo>
                    <a:pt x="95" y="144"/>
                  </a:lnTo>
                  <a:lnTo>
                    <a:pt x="95" y="1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326E76DE-F303-DB44-AD5D-9F5601E8B0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84" y="1931"/>
              <a:ext cx="117" cy="153"/>
            </a:xfrm>
            <a:custGeom>
              <a:avLst/>
              <a:gdLst>
                <a:gd name="T0" fmla="*/ 23 w 117"/>
                <a:gd name="T1" fmla="*/ 96 h 153"/>
                <a:gd name="T2" fmla="*/ 23 w 117"/>
                <a:gd name="T3" fmla="*/ 124 h 153"/>
                <a:gd name="T4" fmla="*/ 24 w 117"/>
                <a:gd name="T5" fmla="*/ 153 h 153"/>
                <a:gd name="T6" fmla="*/ 13 w 117"/>
                <a:gd name="T7" fmla="*/ 151 h 153"/>
                <a:gd name="T8" fmla="*/ 0 w 117"/>
                <a:gd name="T9" fmla="*/ 153 h 153"/>
                <a:gd name="T10" fmla="*/ 3 w 117"/>
                <a:gd name="T11" fmla="*/ 96 h 153"/>
                <a:gd name="T12" fmla="*/ 3 w 117"/>
                <a:gd name="T13" fmla="*/ 57 h 153"/>
                <a:gd name="T14" fmla="*/ 0 w 117"/>
                <a:gd name="T15" fmla="*/ 0 h 153"/>
                <a:gd name="T16" fmla="*/ 28 w 117"/>
                <a:gd name="T17" fmla="*/ 1 h 153"/>
                <a:gd name="T18" fmla="*/ 53 w 117"/>
                <a:gd name="T19" fmla="*/ 0 h 153"/>
                <a:gd name="T20" fmla="*/ 63 w 117"/>
                <a:gd name="T21" fmla="*/ 0 h 153"/>
                <a:gd name="T22" fmla="*/ 80 w 117"/>
                <a:gd name="T23" fmla="*/ 3 h 153"/>
                <a:gd name="T24" fmla="*/ 92 w 117"/>
                <a:gd name="T25" fmla="*/ 11 h 153"/>
                <a:gd name="T26" fmla="*/ 100 w 117"/>
                <a:gd name="T27" fmla="*/ 26 h 153"/>
                <a:gd name="T28" fmla="*/ 101 w 117"/>
                <a:gd name="T29" fmla="*/ 34 h 153"/>
                <a:gd name="T30" fmla="*/ 97 w 117"/>
                <a:gd name="T31" fmla="*/ 54 h 153"/>
                <a:gd name="T32" fmla="*/ 84 w 117"/>
                <a:gd name="T33" fmla="*/ 66 h 153"/>
                <a:gd name="T34" fmla="*/ 70 w 117"/>
                <a:gd name="T35" fmla="*/ 74 h 153"/>
                <a:gd name="T36" fmla="*/ 55 w 117"/>
                <a:gd name="T37" fmla="*/ 77 h 153"/>
                <a:gd name="T38" fmla="*/ 117 w 117"/>
                <a:gd name="T39" fmla="*/ 153 h 153"/>
                <a:gd name="T40" fmla="*/ 104 w 117"/>
                <a:gd name="T41" fmla="*/ 151 h 153"/>
                <a:gd name="T42" fmla="*/ 90 w 117"/>
                <a:gd name="T43" fmla="*/ 153 h 153"/>
                <a:gd name="T44" fmla="*/ 65 w 117"/>
                <a:gd name="T45" fmla="*/ 117 h 153"/>
                <a:gd name="T46" fmla="*/ 34 w 117"/>
                <a:gd name="T47" fmla="*/ 77 h 153"/>
                <a:gd name="T48" fmla="*/ 23 w 117"/>
                <a:gd name="T49" fmla="*/ 77 h 153"/>
                <a:gd name="T50" fmla="*/ 37 w 117"/>
                <a:gd name="T51" fmla="*/ 70 h 153"/>
                <a:gd name="T52" fmla="*/ 51 w 117"/>
                <a:gd name="T53" fmla="*/ 69 h 153"/>
                <a:gd name="T54" fmla="*/ 65 w 117"/>
                <a:gd name="T55" fmla="*/ 63 h 153"/>
                <a:gd name="T56" fmla="*/ 75 w 117"/>
                <a:gd name="T57" fmla="*/ 53 h 153"/>
                <a:gd name="T58" fmla="*/ 80 w 117"/>
                <a:gd name="T59" fmla="*/ 39 h 153"/>
                <a:gd name="T60" fmla="*/ 78 w 117"/>
                <a:gd name="T61" fmla="*/ 30 h 153"/>
                <a:gd name="T62" fmla="*/ 72 w 117"/>
                <a:gd name="T63" fmla="*/ 19 h 153"/>
                <a:gd name="T64" fmla="*/ 63 w 117"/>
                <a:gd name="T65" fmla="*/ 13 h 153"/>
                <a:gd name="T66" fmla="*/ 45 w 117"/>
                <a:gd name="T67" fmla="*/ 9 h 153"/>
                <a:gd name="T68" fmla="*/ 24 w 117"/>
                <a:gd name="T69" fmla="*/ 10 h 153"/>
                <a:gd name="T70" fmla="*/ 23 w 117"/>
                <a:gd name="T71" fmla="*/ 57 h 153"/>
                <a:gd name="T72" fmla="*/ 23 w 117"/>
                <a:gd name="T73" fmla="*/ 69 h 153"/>
                <a:gd name="T74" fmla="*/ 37 w 117"/>
                <a:gd name="T75" fmla="*/ 7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7" h="153">
                  <a:moveTo>
                    <a:pt x="23" y="77"/>
                  </a:moveTo>
                  <a:lnTo>
                    <a:pt x="23" y="96"/>
                  </a:lnTo>
                  <a:lnTo>
                    <a:pt x="23" y="96"/>
                  </a:lnTo>
                  <a:lnTo>
                    <a:pt x="23" y="124"/>
                  </a:lnTo>
                  <a:lnTo>
                    <a:pt x="24" y="153"/>
                  </a:lnTo>
                  <a:lnTo>
                    <a:pt x="24" y="153"/>
                  </a:lnTo>
                  <a:lnTo>
                    <a:pt x="13" y="151"/>
                  </a:lnTo>
                  <a:lnTo>
                    <a:pt x="13" y="151"/>
                  </a:lnTo>
                  <a:lnTo>
                    <a:pt x="0" y="153"/>
                  </a:lnTo>
                  <a:lnTo>
                    <a:pt x="0" y="153"/>
                  </a:lnTo>
                  <a:lnTo>
                    <a:pt x="1" y="124"/>
                  </a:lnTo>
                  <a:lnTo>
                    <a:pt x="3" y="96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1" y="29"/>
                  </a:lnTo>
                  <a:lnTo>
                    <a:pt x="0" y="0"/>
                  </a:lnTo>
                  <a:lnTo>
                    <a:pt x="0" y="0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53" y="0"/>
                  </a:lnTo>
                  <a:lnTo>
                    <a:pt x="53" y="0"/>
                  </a:lnTo>
                  <a:lnTo>
                    <a:pt x="63" y="0"/>
                  </a:lnTo>
                  <a:lnTo>
                    <a:pt x="71" y="1"/>
                  </a:lnTo>
                  <a:lnTo>
                    <a:pt x="80" y="3"/>
                  </a:lnTo>
                  <a:lnTo>
                    <a:pt x="87" y="7"/>
                  </a:lnTo>
                  <a:lnTo>
                    <a:pt x="92" y="11"/>
                  </a:lnTo>
                  <a:lnTo>
                    <a:pt x="97" y="17"/>
                  </a:lnTo>
                  <a:lnTo>
                    <a:pt x="100" y="26"/>
                  </a:lnTo>
                  <a:lnTo>
                    <a:pt x="101" y="34"/>
                  </a:lnTo>
                  <a:lnTo>
                    <a:pt x="101" y="34"/>
                  </a:lnTo>
                  <a:lnTo>
                    <a:pt x="100" y="46"/>
                  </a:lnTo>
                  <a:lnTo>
                    <a:pt x="97" y="54"/>
                  </a:lnTo>
                  <a:lnTo>
                    <a:pt x="91" y="61"/>
                  </a:lnTo>
                  <a:lnTo>
                    <a:pt x="84" y="66"/>
                  </a:lnTo>
                  <a:lnTo>
                    <a:pt x="77" y="70"/>
                  </a:lnTo>
                  <a:lnTo>
                    <a:pt x="70" y="74"/>
                  </a:lnTo>
                  <a:lnTo>
                    <a:pt x="55" y="77"/>
                  </a:lnTo>
                  <a:lnTo>
                    <a:pt x="55" y="77"/>
                  </a:lnTo>
                  <a:lnTo>
                    <a:pt x="85" y="114"/>
                  </a:lnTo>
                  <a:lnTo>
                    <a:pt x="117" y="153"/>
                  </a:lnTo>
                  <a:lnTo>
                    <a:pt x="117" y="153"/>
                  </a:lnTo>
                  <a:lnTo>
                    <a:pt x="104" y="151"/>
                  </a:lnTo>
                  <a:lnTo>
                    <a:pt x="104" y="151"/>
                  </a:lnTo>
                  <a:lnTo>
                    <a:pt x="90" y="153"/>
                  </a:lnTo>
                  <a:lnTo>
                    <a:pt x="90" y="153"/>
                  </a:lnTo>
                  <a:lnTo>
                    <a:pt x="65" y="117"/>
                  </a:lnTo>
                  <a:lnTo>
                    <a:pt x="50" y="96"/>
                  </a:lnTo>
                  <a:lnTo>
                    <a:pt x="34" y="77"/>
                  </a:lnTo>
                  <a:lnTo>
                    <a:pt x="34" y="77"/>
                  </a:lnTo>
                  <a:lnTo>
                    <a:pt x="23" y="77"/>
                  </a:lnTo>
                  <a:lnTo>
                    <a:pt x="23" y="77"/>
                  </a:lnTo>
                  <a:close/>
                  <a:moveTo>
                    <a:pt x="37" y="70"/>
                  </a:moveTo>
                  <a:lnTo>
                    <a:pt x="37" y="70"/>
                  </a:lnTo>
                  <a:lnTo>
                    <a:pt x="51" y="69"/>
                  </a:lnTo>
                  <a:lnTo>
                    <a:pt x="58" y="66"/>
                  </a:lnTo>
                  <a:lnTo>
                    <a:pt x="65" y="63"/>
                  </a:lnTo>
                  <a:lnTo>
                    <a:pt x="71" y="59"/>
                  </a:lnTo>
                  <a:lnTo>
                    <a:pt x="75" y="53"/>
                  </a:lnTo>
                  <a:lnTo>
                    <a:pt x="78" y="47"/>
                  </a:lnTo>
                  <a:lnTo>
                    <a:pt x="80" y="39"/>
                  </a:lnTo>
                  <a:lnTo>
                    <a:pt x="80" y="39"/>
                  </a:lnTo>
                  <a:lnTo>
                    <a:pt x="78" y="30"/>
                  </a:lnTo>
                  <a:lnTo>
                    <a:pt x="77" y="24"/>
                  </a:lnTo>
                  <a:lnTo>
                    <a:pt x="72" y="19"/>
                  </a:lnTo>
                  <a:lnTo>
                    <a:pt x="68" y="16"/>
                  </a:lnTo>
                  <a:lnTo>
                    <a:pt x="63" y="13"/>
                  </a:lnTo>
                  <a:lnTo>
                    <a:pt x="57" y="10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3" y="57"/>
                  </a:lnTo>
                  <a:lnTo>
                    <a:pt x="23" y="57"/>
                  </a:lnTo>
                  <a:lnTo>
                    <a:pt x="23" y="69"/>
                  </a:lnTo>
                  <a:lnTo>
                    <a:pt x="23" y="69"/>
                  </a:lnTo>
                  <a:lnTo>
                    <a:pt x="37" y="70"/>
                  </a:lnTo>
                  <a:lnTo>
                    <a:pt x="37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B009572F-B6CF-F441-AD74-EC5666D06A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1" y="1930"/>
              <a:ext cx="135" cy="155"/>
            </a:xfrm>
            <a:custGeom>
              <a:avLst/>
              <a:gdLst>
                <a:gd name="T0" fmla="*/ 135 w 135"/>
                <a:gd name="T1" fmla="*/ 1 h 155"/>
                <a:gd name="T2" fmla="*/ 135 w 135"/>
                <a:gd name="T3" fmla="*/ 1 h 155"/>
                <a:gd name="T4" fmla="*/ 125 w 135"/>
                <a:gd name="T5" fmla="*/ 1 h 155"/>
                <a:gd name="T6" fmla="*/ 125 w 135"/>
                <a:gd name="T7" fmla="*/ 1 h 155"/>
                <a:gd name="T8" fmla="*/ 117 w 135"/>
                <a:gd name="T9" fmla="*/ 1 h 155"/>
                <a:gd name="T10" fmla="*/ 117 w 135"/>
                <a:gd name="T11" fmla="*/ 1 h 155"/>
                <a:gd name="T12" fmla="*/ 118 w 135"/>
                <a:gd name="T13" fmla="*/ 37 h 155"/>
                <a:gd name="T14" fmla="*/ 120 w 135"/>
                <a:gd name="T15" fmla="*/ 74 h 155"/>
                <a:gd name="T16" fmla="*/ 120 w 135"/>
                <a:gd name="T17" fmla="*/ 74 h 155"/>
                <a:gd name="T18" fmla="*/ 118 w 135"/>
                <a:gd name="T19" fmla="*/ 114 h 155"/>
                <a:gd name="T20" fmla="*/ 118 w 135"/>
                <a:gd name="T21" fmla="*/ 114 h 155"/>
                <a:gd name="T22" fmla="*/ 10 w 135"/>
                <a:gd name="T23" fmla="*/ 0 h 155"/>
                <a:gd name="T24" fmla="*/ 1 w 135"/>
                <a:gd name="T25" fmla="*/ 0 h 155"/>
                <a:gd name="T26" fmla="*/ 1 w 135"/>
                <a:gd name="T27" fmla="*/ 0 h 155"/>
                <a:gd name="T28" fmla="*/ 3 w 135"/>
                <a:gd name="T29" fmla="*/ 57 h 155"/>
                <a:gd name="T30" fmla="*/ 3 w 135"/>
                <a:gd name="T31" fmla="*/ 57 h 155"/>
                <a:gd name="T32" fmla="*/ 3 w 135"/>
                <a:gd name="T33" fmla="*/ 109 h 155"/>
                <a:gd name="T34" fmla="*/ 0 w 135"/>
                <a:gd name="T35" fmla="*/ 154 h 155"/>
                <a:gd name="T36" fmla="*/ 0 w 135"/>
                <a:gd name="T37" fmla="*/ 154 h 155"/>
                <a:gd name="T38" fmla="*/ 10 w 135"/>
                <a:gd name="T39" fmla="*/ 152 h 155"/>
                <a:gd name="T40" fmla="*/ 10 w 135"/>
                <a:gd name="T41" fmla="*/ 152 h 155"/>
                <a:gd name="T42" fmla="*/ 20 w 135"/>
                <a:gd name="T43" fmla="*/ 154 h 155"/>
                <a:gd name="T44" fmla="*/ 20 w 135"/>
                <a:gd name="T45" fmla="*/ 154 h 155"/>
                <a:gd name="T46" fmla="*/ 18 w 135"/>
                <a:gd name="T47" fmla="*/ 118 h 155"/>
                <a:gd name="T48" fmla="*/ 17 w 135"/>
                <a:gd name="T49" fmla="*/ 79 h 155"/>
                <a:gd name="T50" fmla="*/ 17 w 135"/>
                <a:gd name="T51" fmla="*/ 79 h 155"/>
                <a:gd name="T52" fmla="*/ 17 w 135"/>
                <a:gd name="T53" fmla="*/ 38 h 155"/>
                <a:gd name="T54" fmla="*/ 17 w 135"/>
                <a:gd name="T55" fmla="*/ 38 h 155"/>
                <a:gd name="T56" fmla="*/ 71 w 135"/>
                <a:gd name="T57" fmla="*/ 95 h 155"/>
                <a:gd name="T58" fmla="*/ 107 w 135"/>
                <a:gd name="T59" fmla="*/ 134 h 155"/>
                <a:gd name="T60" fmla="*/ 127 w 135"/>
                <a:gd name="T61" fmla="*/ 155 h 155"/>
                <a:gd name="T62" fmla="*/ 134 w 135"/>
                <a:gd name="T63" fmla="*/ 155 h 155"/>
                <a:gd name="T64" fmla="*/ 134 w 135"/>
                <a:gd name="T65" fmla="*/ 155 h 155"/>
                <a:gd name="T66" fmla="*/ 132 w 135"/>
                <a:gd name="T67" fmla="*/ 98 h 155"/>
                <a:gd name="T68" fmla="*/ 132 w 135"/>
                <a:gd name="T69" fmla="*/ 98 h 155"/>
                <a:gd name="T70" fmla="*/ 134 w 135"/>
                <a:gd name="T71" fmla="*/ 45 h 155"/>
                <a:gd name="T72" fmla="*/ 135 w 135"/>
                <a:gd name="T73" fmla="*/ 1 h 155"/>
                <a:gd name="T74" fmla="*/ 135 w 135"/>
                <a:gd name="T75" fmla="*/ 1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5" h="155">
                  <a:moveTo>
                    <a:pt x="135" y="1"/>
                  </a:moveTo>
                  <a:lnTo>
                    <a:pt x="135" y="1"/>
                  </a:lnTo>
                  <a:lnTo>
                    <a:pt x="125" y="1"/>
                  </a:lnTo>
                  <a:lnTo>
                    <a:pt x="125" y="1"/>
                  </a:lnTo>
                  <a:lnTo>
                    <a:pt x="117" y="1"/>
                  </a:lnTo>
                  <a:lnTo>
                    <a:pt x="117" y="1"/>
                  </a:lnTo>
                  <a:lnTo>
                    <a:pt x="118" y="37"/>
                  </a:lnTo>
                  <a:lnTo>
                    <a:pt x="120" y="74"/>
                  </a:lnTo>
                  <a:lnTo>
                    <a:pt x="120" y="74"/>
                  </a:lnTo>
                  <a:lnTo>
                    <a:pt x="118" y="114"/>
                  </a:lnTo>
                  <a:lnTo>
                    <a:pt x="118" y="114"/>
                  </a:lnTo>
                  <a:lnTo>
                    <a:pt x="10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3" y="109"/>
                  </a:lnTo>
                  <a:lnTo>
                    <a:pt x="0" y="154"/>
                  </a:lnTo>
                  <a:lnTo>
                    <a:pt x="0" y="154"/>
                  </a:lnTo>
                  <a:lnTo>
                    <a:pt x="10" y="152"/>
                  </a:lnTo>
                  <a:lnTo>
                    <a:pt x="10" y="152"/>
                  </a:lnTo>
                  <a:lnTo>
                    <a:pt x="20" y="154"/>
                  </a:lnTo>
                  <a:lnTo>
                    <a:pt x="20" y="154"/>
                  </a:lnTo>
                  <a:lnTo>
                    <a:pt x="18" y="118"/>
                  </a:lnTo>
                  <a:lnTo>
                    <a:pt x="17" y="79"/>
                  </a:lnTo>
                  <a:lnTo>
                    <a:pt x="17" y="79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71" y="95"/>
                  </a:lnTo>
                  <a:lnTo>
                    <a:pt x="107" y="134"/>
                  </a:lnTo>
                  <a:lnTo>
                    <a:pt x="127" y="155"/>
                  </a:lnTo>
                  <a:lnTo>
                    <a:pt x="134" y="155"/>
                  </a:lnTo>
                  <a:lnTo>
                    <a:pt x="134" y="155"/>
                  </a:lnTo>
                  <a:lnTo>
                    <a:pt x="132" y="98"/>
                  </a:lnTo>
                  <a:lnTo>
                    <a:pt x="132" y="98"/>
                  </a:lnTo>
                  <a:lnTo>
                    <a:pt x="134" y="45"/>
                  </a:lnTo>
                  <a:lnTo>
                    <a:pt x="135" y="1"/>
                  </a:lnTo>
                  <a:lnTo>
                    <a:pt x="135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FE9FEBD2-4F34-164D-9039-5950288F9F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7" y="2144"/>
              <a:ext cx="77" cy="185"/>
            </a:xfrm>
            <a:custGeom>
              <a:avLst/>
              <a:gdLst>
                <a:gd name="T0" fmla="*/ 77 w 77"/>
                <a:gd name="T1" fmla="*/ 185 h 185"/>
                <a:gd name="T2" fmla="*/ 77 w 77"/>
                <a:gd name="T3" fmla="*/ 185 h 185"/>
                <a:gd name="T4" fmla="*/ 63 w 77"/>
                <a:gd name="T5" fmla="*/ 159 h 185"/>
                <a:gd name="T6" fmla="*/ 50 w 77"/>
                <a:gd name="T7" fmla="*/ 134 h 185"/>
                <a:gd name="T8" fmla="*/ 40 w 77"/>
                <a:gd name="T9" fmla="*/ 109 h 185"/>
                <a:gd name="T10" fmla="*/ 33 w 77"/>
                <a:gd name="T11" fmla="*/ 85 h 185"/>
                <a:gd name="T12" fmla="*/ 27 w 77"/>
                <a:gd name="T13" fmla="*/ 62 h 185"/>
                <a:gd name="T14" fmla="*/ 23 w 77"/>
                <a:gd name="T15" fmla="*/ 40 h 185"/>
                <a:gd name="T16" fmla="*/ 20 w 77"/>
                <a:gd name="T17" fmla="*/ 18 h 185"/>
                <a:gd name="T18" fmla="*/ 20 w 77"/>
                <a:gd name="T19" fmla="*/ 0 h 185"/>
                <a:gd name="T20" fmla="*/ 20 w 77"/>
                <a:gd name="T21" fmla="*/ 0 h 185"/>
                <a:gd name="T22" fmla="*/ 0 w 77"/>
                <a:gd name="T23" fmla="*/ 0 h 185"/>
                <a:gd name="T24" fmla="*/ 0 w 77"/>
                <a:gd name="T25" fmla="*/ 0 h 185"/>
                <a:gd name="T26" fmla="*/ 0 w 77"/>
                <a:gd name="T27" fmla="*/ 20 h 185"/>
                <a:gd name="T28" fmla="*/ 3 w 77"/>
                <a:gd name="T29" fmla="*/ 41 h 185"/>
                <a:gd name="T30" fmla="*/ 7 w 77"/>
                <a:gd name="T31" fmla="*/ 62 h 185"/>
                <a:gd name="T32" fmla="*/ 11 w 77"/>
                <a:gd name="T33" fmla="*/ 84 h 185"/>
                <a:gd name="T34" fmla="*/ 17 w 77"/>
                <a:gd name="T35" fmla="*/ 105 h 185"/>
                <a:gd name="T36" fmla="*/ 25 w 77"/>
                <a:gd name="T37" fmla="*/ 127 h 185"/>
                <a:gd name="T38" fmla="*/ 34 w 77"/>
                <a:gd name="T39" fmla="*/ 148 h 185"/>
                <a:gd name="T40" fmla="*/ 44 w 77"/>
                <a:gd name="T41" fmla="*/ 169 h 185"/>
                <a:gd name="T42" fmla="*/ 44 w 77"/>
                <a:gd name="T43" fmla="*/ 169 h 185"/>
                <a:gd name="T44" fmla="*/ 51 w 77"/>
                <a:gd name="T45" fmla="*/ 174 h 185"/>
                <a:gd name="T46" fmla="*/ 60 w 77"/>
                <a:gd name="T47" fmla="*/ 178 h 185"/>
                <a:gd name="T48" fmla="*/ 77 w 77"/>
                <a:gd name="T49" fmla="*/ 185 h 185"/>
                <a:gd name="T50" fmla="*/ 77 w 77"/>
                <a:gd name="T51" fmla="*/ 18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7" h="185">
                  <a:moveTo>
                    <a:pt x="77" y="185"/>
                  </a:moveTo>
                  <a:lnTo>
                    <a:pt x="77" y="185"/>
                  </a:lnTo>
                  <a:lnTo>
                    <a:pt x="63" y="159"/>
                  </a:lnTo>
                  <a:lnTo>
                    <a:pt x="50" y="134"/>
                  </a:lnTo>
                  <a:lnTo>
                    <a:pt x="40" y="109"/>
                  </a:lnTo>
                  <a:lnTo>
                    <a:pt x="33" y="85"/>
                  </a:lnTo>
                  <a:lnTo>
                    <a:pt x="27" y="62"/>
                  </a:lnTo>
                  <a:lnTo>
                    <a:pt x="23" y="40"/>
                  </a:lnTo>
                  <a:lnTo>
                    <a:pt x="20" y="18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0"/>
                  </a:lnTo>
                  <a:lnTo>
                    <a:pt x="3" y="41"/>
                  </a:lnTo>
                  <a:lnTo>
                    <a:pt x="7" y="62"/>
                  </a:lnTo>
                  <a:lnTo>
                    <a:pt x="11" y="84"/>
                  </a:lnTo>
                  <a:lnTo>
                    <a:pt x="17" y="105"/>
                  </a:lnTo>
                  <a:lnTo>
                    <a:pt x="25" y="127"/>
                  </a:lnTo>
                  <a:lnTo>
                    <a:pt x="34" y="148"/>
                  </a:lnTo>
                  <a:lnTo>
                    <a:pt x="44" y="169"/>
                  </a:lnTo>
                  <a:lnTo>
                    <a:pt x="44" y="169"/>
                  </a:lnTo>
                  <a:lnTo>
                    <a:pt x="51" y="174"/>
                  </a:lnTo>
                  <a:lnTo>
                    <a:pt x="60" y="178"/>
                  </a:lnTo>
                  <a:lnTo>
                    <a:pt x="77" y="185"/>
                  </a:lnTo>
                  <a:lnTo>
                    <a:pt x="77" y="1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9A8825F6-80B6-3F47-994D-8B2270EEA14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4" y="1640"/>
              <a:ext cx="1052" cy="1040"/>
            </a:xfrm>
            <a:custGeom>
              <a:avLst/>
              <a:gdLst>
                <a:gd name="T0" fmla="*/ 393 w 1052"/>
                <a:gd name="T1" fmla="*/ 0 h 1040"/>
                <a:gd name="T2" fmla="*/ 345 w 1052"/>
                <a:gd name="T3" fmla="*/ 1 h 1040"/>
                <a:gd name="T4" fmla="*/ 274 w 1052"/>
                <a:gd name="T5" fmla="*/ 14 h 1040"/>
                <a:gd name="T6" fmla="*/ 208 w 1052"/>
                <a:gd name="T7" fmla="*/ 39 h 1040"/>
                <a:gd name="T8" fmla="*/ 98 w 1052"/>
                <a:gd name="T9" fmla="*/ 123 h 1040"/>
                <a:gd name="T10" fmla="*/ 26 w 1052"/>
                <a:gd name="T11" fmla="*/ 240 h 1040"/>
                <a:gd name="T12" fmla="*/ 0 w 1052"/>
                <a:gd name="T13" fmla="*/ 375 h 1040"/>
                <a:gd name="T14" fmla="*/ 6 w 1052"/>
                <a:gd name="T15" fmla="*/ 441 h 1040"/>
                <a:gd name="T16" fmla="*/ 37 w 1052"/>
                <a:gd name="T17" fmla="*/ 575 h 1040"/>
                <a:gd name="T18" fmla="*/ 53 w 1052"/>
                <a:gd name="T19" fmla="*/ 562 h 1040"/>
                <a:gd name="T20" fmla="*/ 90 w 1052"/>
                <a:gd name="T21" fmla="*/ 618 h 1040"/>
                <a:gd name="T22" fmla="*/ 160 w 1052"/>
                <a:gd name="T23" fmla="*/ 682 h 1040"/>
                <a:gd name="T24" fmla="*/ 247 w 1052"/>
                <a:gd name="T25" fmla="*/ 728 h 1040"/>
                <a:gd name="T26" fmla="*/ 347 w 1052"/>
                <a:gd name="T27" fmla="*/ 749 h 1040"/>
                <a:gd name="T28" fmla="*/ 430 w 1052"/>
                <a:gd name="T29" fmla="*/ 746 h 1040"/>
                <a:gd name="T30" fmla="*/ 532 w 1052"/>
                <a:gd name="T31" fmla="*/ 716 h 1040"/>
                <a:gd name="T32" fmla="*/ 248 w 1052"/>
                <a:gd name="T33" fmla="*/ 1040 h 1040"/>
                <a:gd name="T34" fmla="*/ 584 w 1052"/>
                <a:gd name="T35" fmla="*/ 710 h 1040"/>
                <a:gd name="T36" fmla="*/ 688 w 1052"/>
                <a:gd name="T37" fmla="*/ 585 h 1040"/>
                <a:gd name="T38" fmla="*/ 725 w 1052"/>
                <a:gd name="T39" fmla="*/ 515 h 1040"/>
                <a:gd name="T40" fmla="*/ 748 w 1052"/>
                <a:gd name="T41" fmla="*/ 424 h 1040"/>
                <a:gd name="T42" fmla="*/ 894 w 1052"/>
                <a:gd name="T43" fmla="*/ 1039 h 1040"/>
                <a:gd name="T44" fmla="*/ 802 w 1052"/>
                <a:gd name="T45" fmla="*/ 541 h 1040"/>
                <a:gd name="T46" fmla="*/ 752 w 1052"/>
                <a:gd name="T47" fmla="*/ 318 h 1040"/>
                <a:gd name="T48" fmla="*/ 712 w 1052"/>
                <a:gd name="T49" fmla="*/ 210 h 1040"/>
                <a:gd name="T50" fmla="*/ 672 w 1052"/>
                <a:gd name="T51" fmla="*/ 167 h 1040"/>
                <a:gd name="T52" fmla="*/ 687 w 1052"/>
                <a:gd name="T53" fmla="*/ 207 h 1040"/>
                <a:gd name="T54" fmla="*/ 725 w 1052"/>
                <a:gd name="T55" fmla="*/ 315 h 1040"/>
                <a:gd name="T56" fmla="*/ 731 w 1052"/>
                <a:gd name="T57" fmla="*/ 394 h 1040"/>
                <a:gd name="T58" fmla="*/ 721 w 1052"/>
                <a:gd name="T59" fmla="*/ 464 h 1040"/>
                <a:gd name="T60" fmla="*/ 688 w 1052"/>
                <a:gd name="T61" fmla="*/ 545 h 1040"/>
                <a:gd name="T62" fmla="*/ 602 w 1052"/>
                <a:gd name="T63" fmla="*/ 649 h 1040"/>
                <a:gd name="T64" fmla="*/ 498 w 1052"/>
                <a:gd name="T65" fmla="*/ 709 h 1040"/>
                <a:gd name="T66" fmla="*/ 430 w 1052"/>
                <a:gd name="T67" fmla="*/ 726 h 1040"/>
                <a:gd name="T68" fmla="*/ 375 w 1052"/>
                <a:gd name="T69" fmla="*/ 730 h 1040"/>
                <a:gd name="T70" fmla="*/ 304 w 1052"/>
                <a:gd name="T71" fmla="*/ 723 h 1040"/>
                <a:gd name="T72" fmla="*/ 237 w 1052"/>
                <a:gd name="T73" fmla="*/ 703 h 1040"/>
                <a:gd name="T74" fmla="*/ 124 w 1052"/>
                <a:gd name="T75" fmla="*/ 626 h 1040"/>
                <a:gd name="T76" fmla="*/ 49 w 1052"/>
                <a:gd name="T77" fmla="*/ 514 h 1040"/>
                <a:gd name="T78" fmla="*/ 27 w 1052"/>
                <a:gd name="T79" fmla="*/ 447 h 1040"/>
                <a:gd name="T80" fmla="*/ 20 w 1052"/>
                <a:gd name="T81" fmla="*/ 375 h 1040"/>
                <a:gd name="T82" fmla="*/ 24 w 1052"/>
                <a:gd name="T83" fmla="*/ 321 h 1040"/>
                <a:gd name="T84" fmla="*/ 41 w 1052"/>
                <a:gd name="T85" fmla="*/ 253 h 1040"/>
                <a:gd name="T86" fmla="*/ 101 w 1052"/>
                <a:gd name="T87" fmla="*/ 150 h 1040"/>
                <a:gd name="T88" fmla="*/ 207 w 1052"/>
                <a:gd name="T89" fmla="*/ 63 h 1040"/>
                <a:gd name="T90" fmla="*/ 287 w 1052"/>
                <a:gd name="T91" fmla="*/ 31 h 1040"/>
                <a:gd name="T92" fmla="*/ 358 w 1052"/>
                <a:gd name="T93" fmla="*/ 20 h 1040"/>
                <a:gd name="T94" fmla="*/ 440 w 1052"/>
                <a:gd name="T95" fmla="*/ 26 h 1040"/>
                <a:gd name="T96" fmla="*/ 555 w 1052"/>
                <a:gd name="T97" fmla="*/ 68 h 1040"/>
                <a:gd name="T98" fmla="*/ 625 w 1052"/>
                <a:gd name="T99" fmla="*/ 108 h 1040"/>
                <a:gd name="T100" fmla="*/ 625 w 1052"/>
                <a:gd name="T101" fmla="*/ 97 h 1040"/>
                <a:gd name="T102" fmla="*/ 548 w 1052"/>
                <a:gd name="T103" fmla="*/ 44 h 1040"/>
                <a:gd name="T104" fmla="*/ 481 w 1052"/>
                <a:gd name="T105" fmla="*/ 19 h 10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52" h="1040">
                  <a:moveTo>
                    <a:pt x="1052" y="4"/>
                  </a:moveTo>
                  <a:lnTo>
                    <a:pt x="1052" y="4"/>
                  </a:lnTo>
                  <a:lnTo>
                    <a:pt x="782" y="1"/>
                  </a:lnTo>
                  <a:lnTo>
                    <a:pt x="393" y="0"/>
                  </a:lnTo>
                  <a:lnTo>
                    <a:pt x="393" y="0"/>
                  </a:lnTo>
                  <a:lnTo>
                    <a:pt x="361" y="0"/>
                  </a:lnTo>
                  <a:lnTo>
                    <a:pt x="345" y="1"/>
                  </a:lnTo>
                  <a:lnTo>
                    <a:pt x="345" y="1"/>
                  </a:lnTo>
                  <a:lnTo>
                    <a:pt x="327" y="3"/>
                  </a:lnTo>
                  <a:lnTo>
                    <a:pt x="308" y="6"/>
                  </a:lnTo>
                  <a:lnTo>
                    <a:pt x="291" y="10"/>
                  </a:lnTo>
                  <a:lnTo>
                    <a:pt x="274" y="14"/>
                  </a:lnTo>
                  <a:lnTo>
                    <a:pt x="257" y="19"/>
                  </a:lnTo>
                  <a:lnTo>
                    <a:pt x="240" y="24"/>
                  </a:lnTo>
                  <a:lnTo>
                    <a:pt x="224" y="31"/>
                  </a:lnTo>
                  <a:lnTo>
                    <a:pt x="208" y="39"/>
                  </a:lnTo>
                  <a:lnTo>
                    <a:pt x="178" y="56"/>
                  </a:lnTo>
                  <a:lnTo>
                    <a:pt x="150" y="76"/>
                  </a:lnTo>
                  <a:lnTo>
                    <a:pt x="123" y="98"/>
                  </a:lnTo>
                  <a:lnTo>
                    <a:pt x="98" y="123"/>
                  </a:lnTo>
                  <a:lnTo>
                    <a:pt x="77" y="150"/>
                  </a:lnTo>
                  <a:lnTo>
                    <a:pt x="57" y="178"/>
                  </a:lnTo>
                  <a:lnTo>
                    <a:pt x="40" y="208"/>
                  </a:lnTo>
                  <a:lnTo>
                    <a:pt x="26" y="240"/>
                  </a:lnTo>
                  <a:lnTo>
                    <a:pt x="14" y="272"/>
                  </a:lnTo>
                  <a:lnTo>
                    <a:pt x="7" y="305"/>
                  </a:lnTo>
                  <a:lnTo>
                    <a:pt x="1" y="340"/>
                  </a:lnTo>
                  <a:lnTo>
                    <a:pt x="0" y="375"/>
                  </a:lnTo>
                  <a:lnTo>
                    <a:pt x="0" y="375"/>
                  </a:lnTo>
                  <a:lnTo>
                    <a:pt x="0" y="397"/>
                  </a:lnTo>
                  <a:lnTo>
                    <a:pt x="3" y="418"/>
                  </a:lnTo>
                  <a:lnTo>
                    <a:pt x="6" y="441"/>
                  </a:lnTo>
                  <a:lnTo>
                    <a:pt x="10" y="465"/>
                  </a:lnTo>
                  <a:lnTo>
                    <a:pt x="21" y="516"/>
                  </a:lnTo>
                  <a:lnTo>
                    <a:pt x="37" y="575"/>
                  </a:lnTo>
                  <a:lnTo>
                    <a:pt x="37" y="575"/>
                  </a:lnTo>
                  <a:lnTo>
                    <a:pt x="106" y="810"/>
                  </a:lnTo>
                  <a:lnTo>
                    <a:pt x="126" y="810"/>
                  </a:lnTo>
                  <a:lnTo>
                    <a:pt x="51" y="562"/>
                  </a:lnTo>
                  <a:lnTo>
                    <a:pt x="53" y="562"/>
                  </a:lnTo>
                  <a:lnTo>
                    <a:pt x="53" y="562"/>
                  </a:lnTo>
                  <a:lnTo>
                    <a:pt x="63" y="581"/>
                  </a:lnTo>
                  <a:lnTo>
                    <a:pt x="76" y="599"/>
                  </a:lnTo>
                  <a:lnTo>
                    <a:pt x="90" y="618"/>
                  </a:lnTo>
                  <a:lnTo>
                    <a:pt x="106" y="635"/>
                  </a:lnTo>
                  <a:lnTo>
                    <a:pt x="123" y="652"/>
                  </a:lnTo>
                  <a:lnTo>
                    <a:pt x="140" y="668"/>
                  </a:lnTo>
                  <a:lnTo>
                    <a:pt x="160" y="682"/>
                  </a:lnTo>
                  <a:lnTo>
                    <a:pt x="180" y="695"/>
                  </a:lnTo>
                  <a:lnTo>
                    <a:pt x="201" y="708"/>
                  </a:lnTo>
                  <a:lnTo>
                    <a:pt x="224" y="719"/>
                  </a:lnTo>
                  <a:lnTo>
                    <a:pt x="247" y="728"/>
                  </a:lnTo>
                  <a:lnTo>
                    <a:pt x="271" y="736"/>
                  </a:lnTo>
                  <a:lnTo>
                    <a:pt x="295" y="742"/>
                  </a:lnTo>
                  <a:lnTo>
                    <a:pt x="321" y="746"/>
                  </a:lnTo>
                  <a:lnTo>
                    <a:pt x="347" y="749"/>
                  </a:lnTo>
                  <a:lnTo>
                    <a:pt x="374" y="750"/>
                  </a:lnTo>
                  <a:lnTo>
                    <a:pt x="374" y="750"/>
                  </a:lnTo>
                  <a:lnTo>
                    <a:pt x="401" y="749"/>
                  </a:lnTo>
                  <a:lnTo>
                    <a:pt x="430" y="746"/>
                  </a:lnTo>
                  <a:lnTo>
                    <a:pt x="457" y="742"/>
                  </a:lnTo>
                  <a:lnTo>
                    <a:pt x="482" y="735"/>
                  </a:lnTo>
                  <a:lnTo>
                    <a:pt x="508" y="726"/>
                  </a:lnTo>
                  <a:lnTo>
                    <a:pt x="532" y="716"/>
                  </a:lnTo>
                  <a:lnTo>
                    <a:pt x="555" y="703"/>
                  </a:lnTo>
                  <a:lnTo>
                    <a:pt x="577" y="689"/>
                  </a:lnTo>
                  <a:lnTo>
                    <a:pt x="577" y="690"/>
                  </a:lnTo>
                  <a:lnTo>
                    <a:pt x="248" y="1040"/>
                  </a:lnTo>
                  <a:lnTo>
                    <a:pt x="274" y="1040"/>
                  </a:lnTo>
                  <a:lnTo>
                    <a:pt x="274" y="1040"/>
                  </a:lnTo>
                  <a:lnTo>
                    <a:pt x="584" y="710"/>
                  </a:lnTo>
                  <a:lnTo>
                    <a:pt x="584" y="710"/>
                  </a:lnTo>
                  <a:lnTo>
                    <a:pt x="624" y="668"/>
                  </a:lnTo>
                  <a:lnTo>
                    <a:pt x="654" y="632"/>
                  </a:lnTo>
                  <a:lnTo>
                    <a:pt x="675" y="605"/>
                  </a:lnTo>
                  <a:lnTo>
                    <a:pt x="688" y="585"/>
                  </a:lnTo>
                  <a:lnTo>
                    <a:pt x="688" y="585"/>
                  </a:lnTo>
                  <a:lnTo>
                    <a:pt x="704" y="558"/>
                  </a:lnTo>
                  <a:lnTo>
                    <a:pt x="714" y="538"/>
                  </a:lnTo>
                  <a:lnTo>
                    <a:pt x="725" y="515"/>
                  </a:lnTo>
                  <a:lnTo>
                    <a:pt x="734" y="488"/>
                  </a:lnTo>
                  <a:lnTo>
                    <a:pt x="742" y="457"/>
                  </a:lnTo>
                  <a:lnTo>
                    <a:pt x="745" y="441"/>
                  </a:lnTo>
                  <a:lnTo>
                    <a:pt x="748" y="424"/>
                  </a:lnTo>
                  <a:lnTo>
                    <a:pt x="748" y="405"/>
                  </a:lnTo>
                  <a:lnTo>
                    <a:pt x="749" y="385"/>
                  </a:lnTo>
                  <a:lnTo>
                    <a:pt x="749" y="385"/>
                  </a:lnTo>
                  <a:lnTo>
                    <a:pt x="894" y="1039"/>
                  </a:lnTo>
                  <a:lnTo>
                    <a:pt x="914" y="1039"/>
                  </a:lnTo>
                  <a:lnTo>
                    <a:pt x="914" y="1039"/>
                  </a:lnTo>
                  <a:lnTo>
                    <a:pt x="851" y="758"/>
                  </a:lnTo>
                  <a:lnTo>
                    <a:pt x="802" y="541"/>
                  </a:lnTo>
                  <a:lnTo>
                    <a:pt x="769" y="392"/>
                  </a:lnTo>
                  <a:lnTo>
                    <a:pt x="769" y="392"/>
                  </a:lnTo>
                  <a:lnTo>
                    <a:pt x="761" y="354"/>
                  </a:lnTo>
                  <a:lnTo>
                    <a:pt x="752" y="318"/>
                  </a:lnTo>
                  <a:lnTo>
                    <a:pt x="742" y="285"/>
                  </a:lnTo>
                  <a:lnTo>
                    <a:pt x="732" y="257"/>
                  </a:lnTo>
                  <a:lnTo>
                    <a:pt x="722" y="233"/>
                  </a:lnTo>
                  <a:lnTo>
                    <a:pt x="712" y="210"/>
                  </a:lnTo>
                  <a:lnTo>
                    <a:pt x="701" y="191"/>
                  </a:lnTo>
                  <a:lnTo>
                    <a:pt x="691" y="175"/>
                  </a:lnTo>
                  <a:lnTo>
                    <a:pt x="691" y="175"/>
                  </a:lnTo>
                  <a:lnTo>
                    <a:pt x="672" y="167"/>
                  </a:lnTo>
                  <a:lnTo>
                    <a:pt x="657" y="161"/>
                  </a:lnTo>
                  <a:lnTo>
                    <a:pt x="657" y="161"/>
                  </a:lnTo>
                  <a:lnTo>
                    <a:pt x="672" y="183"/>
                  </a:lnTo>
                  <a:lnTo>
                    <a:pt x="687" y="207"/>
                  </a:lnTo>
                  <a:lnTo>
                    <a:pt x="699" y="231"/>
                  </a:lnTo>
                  <a:lnTo>
                    <a:pt x="711" y="258"/>
                  </a:lnTo>
                  <a:lnTo>
                    <a:pt x="719" y="287"/>
                  </a:lnTo>
                  <a:lnTo>
                    <a:pt x="725" y="315"/>
                  </a:lnTo>
                  <a:lnTo>
                    <a:pt x="729" y="345"/>
                  </a:lnTo>
                  <a:lnTo>
                    <a:pt x="731" y="375"/>
                  </a:lnTo>
                  <a:lnTo>
                    <a:pt x="731" y="375"/>
                  </a:lnTo>
                  <a:lnTo>
                    <a:pt x="731" y="394"/>
                  </a:lnTo>
                  <a:lnTo>
                    <a:pt x="729" y="412"/>
                  </a:lnTo>
                  <a:lnTo>
                    <a:pt x="728" y="429"/>
                  </a:lnTo>
                  <a:lnTo>
                    <a:pt x="724" y="447"/>
                  </a:lnTo>
                  <a:lnTo>
                    <a:pt x="721" y="464"/>
                  </a:lnTo>
                  <a:lnTo>
                    <a:pt x="715" y="481"/>
                  </a:lnTo>
                  <a:lnTo>
                    <a:pt x="709" y="498"/>
                  </a:lnTo>
                  <a:lnTo>
                    <a:pt x="704" y="514"/>
                  </a:lnTo>
                  <a:lnTo>
                    <a:pt x="688" y="545"/>
                  </a:lnTo>
                  <a:lnTo>
                    <a:pt x="671" y="573"/>
                  </a:lnTo>
                  <a:lnTo>
                    <a:pt x="649" y="602"/>
                  </a:lnTo>
                  <a:lnTo>
                    <a:pt x="627" y="626"/>
                  </a:lnTo>
                  <a:lnTo>
                    <a:pt x="602" y="649"/>
                  </a:lnTo>
                  <a:lnTo>
                    <a:pt x="574" y="671"/>
                  </a:lnTo>
                  <a:lnTo>
                    <a:pt x="545" y="688"/>
                  </a:lnTo>
                  <a:lnTo>
                    <a:pt x="514" y="703"/>
                  </a:lnTo>
                  <a:lnTo>
                    <a:pt x="498" y="709"/>
                  </a:lnTo>
                  <a:lnTo>
                    <a:pt x="481" y="715"/>
                  </a:lnTo>
                  <a:lnTo>
                    <a:pt x="464" y="719"/>
                  </a:lnTo>
                  <a:lnTo>
                    <a:pt x="447" y="723"/>
                  </a:lnTo>
                  <a:lnTo>
                    <a:pt x="430" y="726"/>
                  </a:lnTo>
                  <a:lnTo>
                    <a:pt x="413" y="729"/>
                  </a:lnTo>
                  <a:lnTo>
                    <a:pt x="394" y="730"/>
                  </a:lnTo>
                  <a:lnTo>
                    <a:pt x="375" y="730"/>
                  </a:lnTo>
                  <a:lnTo>
                    <a:pt x="375" y="730"/>
                  </a:lnTo>
                  <a:lnTo>
                    <a:pt x="357" y="730"/>
                  </a:lnTo>
                  <a:lnTo>
                    <a:pt x="340" y="729"/>
                  </a:lnTo>
                  <a:lnTo>
                    <a:pt x="321" y="726"/>
                  </a:lnTo>
                  <a:lnTo>
                    <a:pt x="304" y="723"/>
                  </a:lnTo>
                  <a:lnTo>
                    <a:pt x="287" y="719"/>
                  </a:lnTo>
                  <a:lnTo>
                    <a:pt x="270" y="715"/>
                  </a:lnTo>
                  <a:lnTo>
                    <a:pt x="254" y="709"/>
                  </a:lnTo>
                  <a:lnTo>
                    <a:pt x="237" y="703"/>
                  </a:lnTo>
                  <a:lnTo>
                    <a:pt x="207" y="688"/>
                  </a:lnTo>
                  <a:lnTo>
                    <a:pt x="177" y="671"/>
                  </a:lnTo>
                  <a:lnTo>
                    <a:pt x="150" y="649"/>
                  </a:lnTo>
                  <a:lnTo>
                    <a:pt x="124" y="626"/>
                  </a:lnTo>
                  <a:lnTo>
                    <a:pt x="101" y="602"/>
                  </a:lnTo>
                  <a:lnTo>
                    <a:pt x="81" y="573"/>
                  </a:lnTo>
                  <a:lnTo>
                    <a:pt x="63" y="545"/>
                  </a:lnTo>
                  <a:lnTo>
                    <a:pt x="49" y="514"/>
                  </a:lnTo>
                  <a:lnTo>
                    <a:pt x="41" y="498"/>
                  </a:lnTo>
                  <a:lnTo>
                    <a:pt x="36" y="481"/>
                  </a:lnTo>
                  <a:lnTo>
                    <a:pt x="31" y="464"/>
                  </a:lnTo>
                  <a:lnTo>
                    <a:pt x="27" y="447"/>
                  </a:lnTo>
                  <a:lnTo>
                    <a:pt x="24" y="429"/>
                  </a:lnTo>
                  <a:lnTo>
                    <a:pt x="21" y="412"/>
                  </a:lnTo>
                  <a:lnTo>
                    <a:pt x="20" y="394"/>
                  </a:lnTo>
                  <a:lnTo>
                    <a:pt x="20" y="375"/>
                  </a:lnTo>
                  <a:lnTo>
                    <a:pt x="20" y="375"/>
                  </a:lnTo>
                  <a:lnTo>
                    <a:pt x="20" y="357"/>
                  </a:lnTo>
                  <a:lnTo>
                    <a:pt x="21" y="340"/>
                  </a:lnTo>
                  <a:lnTo>
                    <a:pt x="24" y="321"/>
                  </a:lnTo>
                  <a:lnTo>
                    <a:pt x="27" y="304"/>
                  </a:lnTo>
                  <a:lnTo>
                    <a:pt x="31" y="287"/>
                  </a:lnTo>
                  <a:lnTo>
                    <a:pt x="36" y="270"/>
                  </a:lnTo>
                  <a:lnTo>
                    <a:pt x="41" y="253"/>
                  </a:lnTo>
                  <a:lnTo>
                    <a:pt x="49" y="237"/>
                  </a:lnTo>
                  <a:lnTo>
                    <a:pt x="63" y="205"/>
                  </a:lnTo>
                  <a:lnTo>
                    <a:pt x="81" y="177"/>
                  </a:lnTo>
                  <a:lnTo>
                    <a:pt x="101" y="150"/>
                  </a:lnTo>
                  <a:lnTo>
                    <a:pt x="124" y="124"/>
                  </a:lnTo>
                  <a:lnTo>
                    <a:pt x="150" y="101"/>
                  </a:lnTo>
                  <a:lnTo>
                    <a:pt x="177" y="80"/>
                  </a:lnTo>
                  <a:lnTo>
                    <a:pt x="207" y="63"/>
                  </a:lnTo>
                  <a:lnTo>
                    <a:pt x="237" y="47"/>
                  </a:lnTo>
                  <a:lnTo>
                    <a:pt x="254" y="41"/>
                  </a:lnTo>
                  <a:lnTo>
                    <a:pt x="270" y="36"/>
                  </a:lnTo>
                  <a:lnTo>
                    <a:pt x="287" y="31"/>
                  </a:lnTo>
                  <a:lnTo>
                    <a:pt x="304" y="27"/>
                  </a:lnTo>
                  <a:lnTo>
                    <a:pt x="321" y="24"/>
                  </a:lnTo>
                  <a:lnTo>
                    <a:pt x="340" y="21"/>
                  </a:lnTo>
                  <a:lnTo>
                    <a:pt x="358" y="20"/>
                  </a:lnTo>
                  <a:lnTo>
                    <a:pt x="375" y="20"/>
                  </a:lnTo>
                  <a:lnTo>
                    <a:pt x="375" y="20"/>
                  </a:lnTo>
                  <a:lnTo>
                    <a:pt x="408" y="21"/>
                  </a:lnTo>
                  <a:lnTo>
                    <a:pt x="440" y="26"/>
                  </a:lnTo>
                  <a:lnTo>
                    <a:pt x="471" y="33"/>
                  </a:lnTo>
                  <a:lnTo>
                    <a:pt x="500" y="43"/>
                  </a:lnTo>
                  <a:lnTo>
                    <a:pt x="528" y="54"/>
                  </a:lnTo>
                  <a:lnTo>
                    <a:pt x="555" y="68"/>
                  </a:lnTo>
                  <a:lnTo>
                    <a:pt x="581" y="86"/>
                  </a:lnTo>
                  <a:lnTo>
                    <a:pt x="605" y="104"/>
                  </a:lnTo>
                  <a:lnTo>
                    <a:pt x="605" y="104"/>
                  </a:lnTo>
                  <a:lnTo>
                    <a:pt x="625" y="108"/>
                  </a:lnTo>
                  <a:lnTo>
                    <a:pt x="642" y="113"/>
                  </a:lnTo>
                  <a:lnTo>
                    <a:pt x="644" y="113"/>
                  </a:lnTo>
                  <a:lnTo>
                    <a:pt x="644" y="113"/>
                  </a:lnTo>
                  <a:lnTo>
                    <a:pt x="625" y="97"/>
                  </a:lnTo>
                  <a:lnTo>
                    <a:pt x="608" y="81"/>
                  </a:lnTo>
                  <a:lnTo>
                    <a:pt x="588" y="68"/>
                  </a:lnTo>
                  <a:lnTo>
                    <a:pt x="568" y="56"/>
                  </a:lnTo>
                  <a:lnTo>
                    <a:pt x="548" y="44"/>
                  </a:lnTo>
                  <a:lnTo>
                    <a:pt x="527" y="34"/>
                  </a:lnTo>
                  <a:lnTo>
                    <a:pt x="504" y="26"/>
                  </a:lnTo>
                  <a:lnTo>
                    <a:pt x="481" y="19"/>
                  </a:lnTo>
                  <a:lnTo>
                    <a:pt x="481" y="19"/>
                  </a:lnTo>
                  <a:lnTo>
                    <a:pt x="481" y="17"/>
                  </a:lnTo>
                  <a:lnTo>
                    <a:pt x="1052" y="21"/>
                  </a:lnTo>
                  <a:lnTo>
                    <a:pt x="1052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7EA85973-EF90-584D-B453-27A6EE528D4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5" y="2382"/>
              <a:ext cx="176" cy="110"/>
            </a:xfrm>
            <a:custGeom>
              <a:avLst/>
              <a:gdLst>
                <a:gd name="T0" fmla="*/ 39 w 176"/>
                <a:gd name="T1" fmla="*/ 10 h 110"/>
                <a:gd name="T2" fmla="*/ 39 w 176"/>
                <a:gd name="T3" fmla="*/ 10 h 110"/>
                <a:gd name="T4" fmla="*/ 19 w 176"/>
                <a:gd name="T5" fmla="*/ 6 h 110"/>
                <a:gd name="T6" fmla="*/ 0 w 176"/>
                <a:gd name="T7" fmla="*/ 0 h 110"/>
                <a:gd name="T8" fmla="*/ 0 w 176"/>
                <a:gd name="T9" fmla="*/ 0 h 110"/>
                <a:gd name="T10" fmla="*/ 17 w 176"/>
                <a:gd name="T11" fmla="*/ 17 h 110"/>
                <a:gd name="T12" fmla="*/ 36 w 176"/>
                <a:gd name="T13" fmla="*/ 34 h 110"/>
                <a:gd name="T14" fmla="*/ 54 w 176"/>
                <a:gd name="T15" fmla="*/ 50 h 110"/>
                <a:gd name="T16" fmla="*/ 74 w 176"/>
                <a:gd name="T17" fmla="*/ 64 h 110"/>
                <a:gd name="T18" fmla="*/ 96 w 176"/>
                <a:gd name="T19" fmla="*/ 78 h 110"/>
                <a:gd name="T20" fmla="*/ 117 w 176"/>
                <a:gd name="T21" fmla="*/ 90 h 110"/>
                <a:gd name="T22" fmla="*/ 139 w 176"/>
                <a:gd name="T23" fmla="*/ 100 h 110"/>
                <a:gd name="T24" fmla="*/ 160 w 176"/>
                <a:gd name="T25" fmla="*/ 110 h 110"/>
                <a:gd name="T26" fmla="*/ 176 w 176"/>
                <a:gd name="T27" fmla="*/ 93 h 110"/>
                <a:gd name="T28" fmla="*/ 176 w 176"/>
                <a:gd name="T29" fmla="*/ 93 h 110"/>
                <a:gd name="T30" fmla="*/ 153 w 176"/>
                <a:gd name="T31" fmla="*/ 84 h 110"/>
                <a:gd name="T32" fmla="*/ 132 w 176"/>
                <a:gd name="T33" fmla="*/ 75 h 110"/>
                <a:gd name="T34" fmla="*/ 112 w 176"/>
                <a:gd name="T35" fmla="*/ 65 h 110"/>
                <a:gd name="T36" fmla="*/ 94 w 176"/>
                <a:gd name="T37" fmla="*/ 54 h 110"/>
                <a:gd name="T38" fmla="*/ 77 w 176"/>
                <a:gd name="T39" fmla="*/ 43 h 110"/>
                <a:gd name="T40" fmla="*/ 63 w 176"/>
                <a:gd name="T41" fmla="*/ 31 h 110"/>
                <a:gd name="T42" fmla="*/ 50 w 176"/>
                <a:gd name="T43" fmla="*/ 21 h 110"/>
                <a:gd name="T44" fmla="*/ 39 w 176"/>
                <a:gd name="T45" fmla="*/ 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6" h="110">
                  <a:moveTo>
                    <a:pt x="39" y="10"/>
                  </a:moveTo>
                  <a:lnTo>
                    <a:pt x="39" y="10"/>
                  </a:lnTo>
                  <a:lnTo>
                    <a:pt x="19" y="6"/>
                  </a:lnTo>
                  <a:lnTo>
                    <a:pt x="0" y="0"/>
                  </a:lnTo>
                  <a:lnTo>
                    <a:pt x="0" y="0"/>
                  </a:lnTo>
                  <a:lnTo>
                    <a:pt x="17" y="17"/>
                  </a:lnTo>
                  <a:lnTo>
                    <a:pt x="36" y="34"/>
                  </a:lnTo>
                  <a:lnTo>
                    <a:pt x="54" y="50"/>
                  </a:lnTo>
                  <a:lnTo>
                    <a:pt x="74" y="64"/>
                  </a:lnTo>
                  <a:lnTo>
                    <a:pt x="96" y="78"/>
                  </a:lnTo>
                  <a:lnTo>
                    <a:pt x="117" y="90"/>
                  </a:lnTo>
                  <a:lnTo>
                    <a:pt x="139" y="100"/>
                  </a:lnTo>
                  <a:lnTo>
                    <a:pt x="160" y="110"/>
                  </a:lnTo>
                  <a:lnTo>
                    <a:pt x="176" y="93"/>
                  </a:lnTo>
                  <a:lnTo>
                    <a:pt x="176" y="93"/>
                  </a:lnTo>
                  <a:lnTo>
                    <a:pt x="153" y="84"/>
                  </a:lnTo>
                  <a:lnTo>
                    <a:pt x="132" y="75"/>
                  </a:lnTo>
                  <a:lnTo>
                    <a:pt x="112" y="65"/>
                  </a:lnTo>
                  <a:lnTo>
                    <a:pt x="94" y="54"/>
                  </a:lnTo>
                  <a:lnTo>
                    <a:pt x="77" y="43"/>
                  </a:lnTo>
                  <a:lnTo>
                    <a:pt x="63" y="31"/>
                  </a:lnTo>
                  <a:lnTo>
                    <a:pt x="50" y="21"/>
                  </a:lnTo>
                  <a:lnTo>
                    <a:pt x="39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4C543AA1-3C37-084D-B73E-107C1EAFD2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5" y="2382"/>
              <a:ext cx="176" cy="110"/>
            </a:xfrm>
            <a:custGeom>
              <a:avLst/>
              <a:gdLst>
                <a:gd name="T0" fmla="*/ 39 w 176"/>
                <a:gd name="T1" fmla="*/ 10 h 110"/>
                <a:gd name="T2" fmla="*/ 39 w 176"/>
                <a:gd name="T3" fmla="*/ 10 h 110"/>
                <a:gd name="T4" fmla="*/ 19 w 176"/>
                <a:gd name="T5" fmla="*/ 6 h 110"/>
                <a:gd name="T6" fmla="*/ 0 w 176"/>
                <a:gd name="T7" fmla="*/ 0 h 110"/>
                <a:gd name="T8" fmla="*/ 0 w 176"/>
                <a:gd name="T9" fmla="*/ 0 h 110"/>
                <a:gd name="T10" fmla="*/ 17 w 176"/>
                <a:gd name="T11" fmla="*/ 17 h 110"/>
                <a:gd name="T12" fmla="*/ 36 w 176"/>
                <a:gd name="T13" fmla="*/ 34 h 110"/>
                <a:gd name="T14" fmla="*/ 54 w 176"/>
                <a:gd name="T15" fmla="*/ 50 h 110"/>
                <a:gd name="T16" fmla="*/ 74 w 176"/>
                <a:gd name="T17" fmla="*/ 64 h 110"/>
                <a:gd name="T18" fmla="*/ 96 w 176"/>
                <a:gd name="T19" fmla="*/ 78 h 110"/>
                <a:gd name="T20" fmla="*/ 117 w 176"/>
                <a:gd name="T21" fmla="*/ 90 h 110"/>
                <a:gd name="T22" fmla="*/ 139 w 176"/>
                <a:gd name="T23" fmla="*/ 100 h 110"/>
                <a:gd name="T24" fmla="*/ 160 w 176"/>
                <a:gd name="T25" fmla="*/ 110 h 110"/>
                <a:gd name="T26" fmla="*/ 176 w 176"/>
                <a:gd name="T27" fmla="*/ 93 h 110"/>
                <a:gd name="T28" fmla="*/ 176 w 176"/>
                <a:gd name="T29" fmla="*/ 93 h 110"/>
                <a:gd name="T30" fmla="*/ 153 w 176"/>
                <a:gd name="T31" fmla="*/ 84 h 110"/>
                <a:gd name="T32" fmla="*/ 132 w 176"/>
                <a:gd name="T33" fmla="*/ 75 h 110"/>
                <a:gd name="T34" fmla="*/ 112 w 176"/>
                <a:gd name="T35" fmla="*/ 65 h 110"/>
                <a:gd name="T36" fmla="*/ 94 w 176"/>
                <a:gd name="T37" fmla="*/ 54 h 110"/>
                <a:gd name="T38" fmla="*/ 77 w 176"/>
                <a:gd name="T39" fmla="*/ 43 h 110"/>
                <a:gd name="T40" fmla="*/ 63 w 176"/>
                <a:gd name="T41" fmla="*/ 31 h 110"/>
                <a:gd name="T42" fmla="*/ 50 w 176"/>
                <a:gd name="T43" fmla="*/ 21 h 110"/>
                <a:gd name="T44" fmla="*/ 39 w 176"/>
                <a:gd name="T45" fmla="*/ 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6" h="110">
                  <a:moveTo>
                    <a:pt x="39" y="10"/>
                  </a:moveTo>
                  <a:lnTo>
                    <a:pt x="39" y="10"/>
                  </a:lnTo>
                  <a:lnTo>
                    <a:pt x="19" y="6"/>
                  </a:lnTo>
                  <a:lnTo>
                    <a:pt x="0" y="0"/>
                  </a:lnTo>
                  <a:lnTo>
                    <a:pt x="0" y="0"/>
                  </a:lnTo>
                  <a:lnTo>
                    <a:pt x="17" y="17"/>
                  </a:lnTo>
                  <a:lnTo>
                    <a:pt x="36" y="34"/>
                  </a:lnTo>
                  <a:lnTo>
                    <a:pt x="54" y="50"/>
                  </a:lnTo>
                  <a:lnTo>
                    <a:pt x="74" y="64"/>
                  </a:lnTo>
                  <a:lnTo>
                    <a:pt x="96" y="78"/>
                  </a:lnTo>
                  <a:lnTo>
                    <a:pt x="117" y="90"/>
                  </a:lnTo>
                  <a:lnTo>
                    <a:pt x="139" y="100"/>
                  </a:lnTo>
                  <a:lnTo>
                    <a:pt x="160" y="110"/>
                  </a:lnTo>
                  <a:lnTo>
                    <a:pt x="176" y="93"/>
                  </a:lnTo>
                  <a:lnTo>
                    <a:pt x="176" y="93"/>
                  </a:lnTo>
                  <a:lnTo>
                    <a:pt x="153" y="84"/>
                  </a:lnTo>
                  <a:lnTo>
                    <a:pt x="132" y="75"/>
                  </a:lnTo>
                  <a:lnTo>
                    <a:pt x="112" y="65"/>
                  </a:lnTo>
                  <a:lnTo>
                    <a:pt x="94" y="54"/>
                  </a:lnTo>
                  <a:lnTo>
                    <a:pt x="77" y="43"/>
                  </a:lnTo>
                  <a:lnTo>
                    <a:pt x="63" y="31"/>
                  </a:lnTo>
                  <a:lnTo>
                    <a:pt x="50" y="21"/>
                  </a:lnTo>
                  <a:lnTo>
                    <a:pt x="39" y="1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35B2609D-54FF-D946-9A50-D5FFF6445B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8" y="2363"/>
              <a:ext cx="364" cy="152"/>
            </a:xfrm>
            <a:custGeom>
              <a:avLst/>
              <a:gdLst>
                <a:gd name="T0" fmla="*/ 360 w 364"/>
                <a:gd name="T1" fmla="*/ 0 h 152"/>
                <a:gd name="T2" fmla="*/ 360 w 364"/>
                <a:gd name="T3" fmla="*/ 0 h 152"/>
                <a:gd name="T4" fmla="*/ 347 w 364"/>
                <a:gd name="T5" fmla="*/ 15 h 152"/>
                <a:gd name="T6" fmla="*/ 334 w 364"/>
                <a:gd name="T7" fmla="*/ 29 h 152"/>
                <a:gd name="T8" fmla="*/ 320 w 364"/>
                <a:gd name="T9" fmla="*/ 42 h 152"/>
                <a:gd name="T10" fmla="*/ 305 w 364"/>
                <a:gd name="T11" fmla="*/ 55 h 152"/>
                <a:gd name="T12" fmla="*/ 290 w 364"/>
                <a:gd name="T13" fmla="*/ 66 h 152"/>
                <a:gd name="T14" fmla="*/ 274 w 364"/>
                <a:gd name="T15" fmla="*/ 76 h 152"/>
                <a:gd name="T16" fmla="*/ 257 w 364"/>
                <a:gd name="T17" fmla="*/ 86 h 152"/>
                <a:gd name="T18" fmla="*/ 240 w 364"/>
                <a:gd name="T19" fmla="*/ 94 h 152"/>
                <a:gd name="T20" fmla="*/ 223 w 364"/>
                <a:gd name="T21" fmla="*/ 103 h 152"/>
                <a:gd name="T22" fmla="*/ 204 w 364"/>
                <a:gd name="T23" fmla="*/ 110 h 152"/>
                <a:gd name="T24" fmla="*/ 185 w 364"/>
                <a:gd name="T25" fmla="*/ 116 h 152"/>
                <a:gd name="T26" fmla="*/ 165 w 364"/>
                <a:gd name="T27" fmla="*/ 122 h 152"/>
                <a:gd name="T28" fmla="*/ 146 w 364"/>
                <a:gd name="T29" fmla="*/ 126 h 152"/>
                <a:gd name="T30" fmla="*/ 126 w 364"/>
                <a:gd name="T31" fmla="*/ 129 h 152"/>
                <a:gd name="T32" fmla="*/ 104 w 364"/>
                <a:gd name="T33" fmla="*/ 130 h 152"/>
                <a:gd name="T34" fmla="*/ 84 w 364"/>
                <a:gd name="T35" fmla="*/ 130 h 152"/>
                <a:gd name="T36" fmla="*/ 84 w 364"/>
                <a:gd name="T37" fmla="*/ 130 h 152"/>
                <a:gd name="T38" fmla="*/ 66 w 364"/>
                <a:gd name="T39" fmla="*/ 130 h 152"/>
                <a:gd name="T40" fmla="*/ 48 w 364"/>
                <a:gd name="T41" fmla="*/ 129 h 152"/>
                <a:gd name="T42" fmla="*/ 16 w 364"/>
                <a:gd name="T43" fmla="*/ 124 h 152"/>
                <a:gd name="T44" fmla="*/ 0 w 364"/>
                <a:gd name="T45" fmla="*/ 142 h 152"/>
                <a:gd name="T46" fmla="*/ 0 w 364"/>
                <a:gd name="T47" fmla="*/ 142 h 152"/>
                <a:gd name="T48" fmla="*/ 23 w 364"/>
                <a:gd name="T49" fmla="*/ 146 h 152"/>
                <a:gd name="T50" fmla="*/ 44 w 364"/>
                <a:gd name="T51" fmla="*/ 149 h 152"/>
                <a:gd name="T52" fmla="*/ 64 w 364"/>
                <a:gd name="T53" fmla="*/ 150 h 152"/>
                <a:gd name="T54" fmla="*/ 84 w 364"/>
                <a:gd name="T55" fmla="*/ 152 h 152"/>
                <a:gd name="T56" fmla="*/ 84 w 364"/>
                <a:gd name="T57" fmla="*/ 152 h 152"/>
                <a:gd name="T58" fmla="*/ 107 w 364"/>
                <a:gd name="T59" fmla="*/ 150 h 152"/>
                <a:gd name="T60" fmla="*/ 128 w 364"/>
                <a:gd name="T61" fmla="*/ 149 h 152"/>
                <a:gd name="T62" fmla="*/ 148 w 364"/>
                <a:gd name="T63" fmla="*/ 146 h 152"/>
                <a:gd name="T64" fmla="*/ 168 w 364"/>
                <a:gd name="T65" fmla="*/ 142 h 152"/>
                <a:gd name="T66" fmla="*/ 188 w 364"/>
                <a:gd name="T67" fmla="*/ 136 h 152"/>
                <a:gd name="T68" fmla="*/ 208 w 364"/>
                <a:gd name="T69" fmla="*/ 130 h 152"/>
                <a:gd name="T70" fmla="*/ 227 w 364"/>
                <a:gd name="T71" fmla="*/ 123 h 152"/>
                <a:gd name="T72" fmla="*/ 244 w 364"/>
                <a:gd name="T73" fmla="*/ 114 h 152"/>
                <a:gd name="T74" fmla="*/ 263 w 364"/>
                <a:gd name="T75" fmla="*/ 106 h 152"/>
                <a:gd name="T76" fmla="*/ 278 w 364"/>
                <a:gd name="T77" fmla="*/ 96 h 152"/>
                <a:gd name="T78" fmla="*/ 295 w 364"/>
                <a:gd name="T79" fmla="*/ 86 h 152"/>
                <a:gd name="T80" fmla="*/ 311 w 364"/>
                <a:gd name="T81" fmla="*/ 74 h 152"/>
                <a:gd name="T82" fmla="*/ 325 w 364"/>
                <a:gd name="T83" fmla="*/ 63 h 152"/>
                <a:gd name="T84" fmla="*/ 340 w 364"/>
                <a:gd name="T85" fmla="*/ 52 h 152"/>
                <a:gd name="T86" fmla="*/ 352 w 364"/>
                <a:gd name="T87" fmla="*/ 39 h 152"/>
                <a:gd name="T88" fmla="*/ 364 w 364"/>
                <a:gd name="T89" fmla="*/ 25 h 152"/>
                <a:gd name="T90" fmla="*/ 360 w 364"/>
                <a:gd name="T91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64" h="152">
                  <a:moveTo>
                    <a:pt x="360" y="0"/>
                  </a:moveTo>
                  <a:lnTo>
                    <a:pt x="360" y="0"/>
                  </a:lnTo>
                  <a:lnTo>
                    <a:pt x="347" y="15"/>
                  </a:lnTo>
                  <a:lnTo>
                    <a:pt x="334" y="29"/>
                  </a:lnTo>
                  <a:lnTo>
                    <a:pt x="320" y="42"/>
                  </a:lnTo>
                  <a:lnTo>
                    <a:pt x="305" y="55"/>
                  </a:lnTo>
                  <a:lnTo>
                    <a:pt x="290" y="66"/>
                  </a:lnTo>
                  <a:lnTo>
                    <a:pt x="274" y="76"/>
                  </a:lnTo>
                  <a:lnTo>
                    <a:pt x="257" y="86"/>
                  </a:lnTo>
                  <a:lnTo>
                    <a:pt x="240" y="94"/>
                  </a:lnTo>
                  <a:lnTo>
                    <a:pt x="223" y="103"/>
                  </a:lnTo>
                  <a:lnTo>
                    <a:pt x="204" y="110"/>
                  </a:lnTo>
                  <a:lnTo>
                    <a:pt x="185" y="116"/>
                  </a:lnTo>
                  <a:lnTo>
                    <a:pt x="165" y="122"/>
                  </a:lnTo>
                  <a:lnTo>
                    <a:pt x="146" y="126"/>
                  </a:lnTo>
                  <a:lnTo>
                    <a:pt x="126" y="129"/>
                  </a:lnTo>
                  <a:lnTo>
                    <a:pt x="104" y="130"/>
                  </a:lnTo>
                  <a:lnTo>
                    <a:pt x="84" y="130"/>
                  </a:lnTo>
                  <a:lnTo>
                    <a:pt x="84" y="130"/>
                  </a:lnTo>
                  <a:lnTo>
                    <a:pt x="66" y="130"/>
                  </a:lnTo>
                  <a:lnTo>
                    <a:pt x="48" y="129"/>
                  </a:lnTo>
                  <a:lnTo>
                    <a:pt x="16" y="124"/>
                  </a:lnTo>
                  <a:lnTo>
                    <a:pt x="0" y="142"/>
                  </a:lnTo>
                  <a:lnTo>
                    <a:pt x="0" y="142"/>
                  </a:lnTo>
                  <a:lnTo>
                    <a:pt x="23" y="146"/>
                  </a:lnTo>
                  <a:lnTo>
                    <a:pt x="44" y="149"/>
                  </a:lnTo>
                  <a:lnTo>
                    <a:pt x="64" y="150"/>
                  </a:lnTo>
                  <a:lnTo>
                    <a:pt x="84" y="152"/>
                  </a:lnTo>
                  <a:lnTo>
                    <a:pt x="84" y="152"/>
                  </a:lnTo>
                  <a:lnTo>
                    <a:pt x="107" y="150"/>
                  </a:lnTo>
                  <a:lnTo>
                    <a:pt x="128" y="149"/>
                  </a:lnTo>
                  <a:lnTo>
                    <a:pt x="148" y="146"/>
                  </a:lnTo>
                  <a:lnTo>
                    <a:pt x="168" y="142"/>
                  </a:lnTo>
                  <a:lnTo>
                    <a:pt x="188" y="136"/>
                  </a:lnTo>
                  <a:lnTo>
                    <a:pt x="208" y="130"/>
                  </a:lnTo>
                  <a:lnTo>
                    <a:pt x="227" y="123"/>
                  </a:lnTo>
                  <a:lnTo>
                    <a:pt x="244" y="114"/>
                  </a:lnTo>
                  <a:lnTo>
                    <a:pt x="263" y="106"/>
                  </a:lnTo>
                  <a:lnTo>
                    <a:pt x="278" y="96"/>
                  </a:lnTo>
                  <a:lnTo>
                    <a:pt x="295" y="86"/>
                  </a:lnTo>
                  <a:lnTo>
                    <a:pt x="311" y="74"/>
                  </a:lnTo>
                  <a:lnTo>
                    <a:pt x="325" y="63"/>
                  </a:lnTo>
                  <a:lnTo>
                    <a:pt x="340" y="52"/>
                  </a:lnTo>
                  <a:lnTo>
                    <a:pt x="352" y="39"/>
                  </a:lnTo>
                  <a:lnTo>
                    <a:pt x="364" y="25"/>
                  </a:lnTo>
                  <a:lnTo>
                    <a:pt x="36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9A2F33AF-1784-7249-8A6A-BB23076CE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8" y="2363"/>
              <a:ext cx="364" cy="152"/>
            </a:xfrm>
            <a:custGeom>
              <a:avLst/>
              <a:gdLst>
                <a:gd name="T0" fmla="*/ 360 w 364"/>
                <a:gd name="T1" fmla="*/ 0 h 152"/>
                <a:gd name="T2" fmla="*/ 360 w 364"/>
                <a:gd name="T3" fmla="*/ 0 h 152"/>
                <a:gd name="T4" fmla="*/ 347 w 364"/>
                <a:gd name="T5" fmla="*/ 15 h 152"/>
                <a:gd name="T6" fmla="*/ 334 w 364"/>
                <a:gd name="T7" fmla="*/ 29 h 152"/>
                <a:gd name="T8" fmla="*/ 320 w 364"/>
                <a:gd name="T9" fmla="*/ 42 h 152"/>
                <a:gd name="T10" fmla="*/ 305 w 364"/>
                <a:gd name="T11" fmla="*/ 55 h 152"/>
                <a:gd name="T12" fmla="*/ 290 w 364"/>
                <a:gd name="T13" fmla="*/ 66 h 152"/>
                <a:gd name="T14" fmla="*/ 274 w 364"/>
                <a:gd name="T15" fmla="*/ 76 h 152"/>
                <a:gd name="T16" fmla="*/ 257 w 364"/>
                <a:gd name="T17" fmla="*/ 86 h 152"/>
                <a:gd name="T18" fmla="*/ 240 w 364"/>
                <a:gd name="T19" fmla="*/ 94 h 152"/>
                <a:gd name="T20" fmla="*/ 223 w 364"/>
                <a:gd name="T21" fmla="*/ 103 h 152"/>
                <a:gd name="T22" fmla="*/ 204 w 364"/>
                <a:gd name="T23" fmla="*/ 110 h 152"/>
                <a:gd name="T24" fmla="*/ 185 w 364"/>
                <a:gd name="T25" fmla="*/ 116 h 152"/>
                <a:gd name="T26" fmla="*/ 165 w 364"/>
                <a:gd name="T27" fmla="*/ 122 h 152"/>
                <a:gd name="T28" fmla="*/ 146 w 364"/>
                <a:gd name="T29" fmla="*/ 126 h 152"/>
                <a:gd name="T30" fmla="*/ 126 w 364"/>
                <a:gd name="T31" fmla="*/ 129 h 152"/>
                <a:gd name="T32" fmla="*/ 104 w 364"/>
                <a:gd name="T33" fmla="*/ 130 h 152"/>
                <a:gd name="T34" fmla="*/ 84 w 364"/>
                <a:gd name="T35" fmla="*/ 130 h 152"/>
                <a:gd name="T36" fmla="*/ 84 w 364"/>
                <a:gd name="T37" fmla="*/ 130 h 152"/>
                <a:gd name="T38" fmla="*/ 66 w 364"/>
                <a:gd name="T39" fmla="*/ 130 h 152"/>
                <a:gd name="T40" fmla="*/ 48 w 364"/>
                <a:gd name="T41" fmla="*/ 129 h 152"/>
                <a:gd name="T42" fmla="*/ 16 w 364"/>
                <a:gd name="T43" fmla="*/ 124 h 152"/>
                <a:gd name="T44" fmla="*/ 0 w 364"/>
                <a:gd name="T45" fmla="*/ 142 h 152"/>
                <a:gd name="T46" fmla="*/ 0 w 364"/>
                <a:gd name="T47" fmla="*/ 142 h 152"/>
                <a:gd name="T48" fmla="*/ 23 w 364"/>
                <a:gd name="T49" fmla="*/ 146 h 152"/>
                <a:gd name="T50" fmla="*/ 44 w 364"/>
                <a:gd name="T51" fmla="*/ 149 h 152"/>
                <a:gd name="T52" fmla="*/ 64 w 364"/>
                <a:gd name="T53" fmla="*/ 150 h 152"/>
                <a:gd name="T54" fmla="*/ 84 w 364"/>
                <a:gd name="T55" fmla="*/ 152 h 152"/>
                <a:gd name="T56" fmla="*/ 84 w 364"/>
                <a:gd name="T57" fmla="*/ 152 h 152"/>
                <a:gd name="T58" fmla="*/ 107 w 364"/>
                <a:gd name="T59" fmla="*/ 150 h 152"/>
                <a:gd name="T60" fmla="*/ 128 w 364"/>
                <a:gd name="T61" fmla="*/ 149 h 152"/>
                <a:gd name="T62" fmla="*/ 148 w 364"/>
                <a:gd name="T63" fmla="*/ 146 h 152"/>
                <a:gd name="T64" fmla="*/ 168 w 364"/>
                <a:gd name="T65" fmla="*/ 142 h 152"/>
                <a:gd name="T66" fmla="*/ 188 w 364"/>
                <a:gd name="T67" fmla="*/ 136 h 152"/>
                <a:gd name="T68" fmla="*/ 208 w 364"/>
                <a:gd name="T69" fmla="*/ 130 h 152"/>
                <a:gd name="T70" fmla="*/ 227 w 364"/>
                <a:gd name="T71" fmla="*/ 123 h 152"/>
                <a:gd name="T72" fmla="*/ 244 w 364"/>
                <a:gd name="T73" fmla="*/ 114 h 152"/>
                <a:gd name="T74" fmla="*/ 263 w 364"/>
                <a:gd name="T75" fmla="*/ 106 h 152"/>
                <a:gd name="T76" fmla="*/ 278 w 364"/>
                <a:gd name="T77" fmla="*/ 96 h 152"/>
                <a:gd name="T78" fmla="*/ 295 w 364"/>
                <a:gd name="T79" fmla="*/ 86 h 152"/>
                <a:gd name="T80" fmla="*/ 311 w 364"/>
                <a:gd name="T81" fmla="*/ 74 h 152"/>
                <a:gd name="T82" fmla="*/ 325 w 364"/>
                <a:gd name="T83" fmla="*/ 63 h 152"/>
                <a:gd name="T84" fmla="*/ 340 w 364"/>
                <a:gd name="T85" fmla="*/ 52 h 152"/>
                <a:gd name="T86" fmla="*/ 352 w 364"/>
                <a:gd name="T87" fmla="*/ 39 h 152"/>
                <a:gd name="T88" fmla="*/ 364 w 364"/>
                <a:gd name="T89" fmla="*/ 25 h 152"/>
                <a:gd name="T90" fmla="*/ 360 w 364"/>
                <a:gd name="T91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64" h="152">
                  <a:moveTo>
                    <a:pt x="360" y="0"/>
                  </a:moveTo>
                  <a:lnTo>
                    <a:pt x="360" y="0"/>
                  </a:lnTo>
                  <a:lnTo>
                    <a:pt x="347" y="15"/>
                  </a:lnTo>
                  <a:lnTo>
                    <a:pt x="334" y="29"/>
                  </a:lnTo>
                  <a:lnTo>
                    <a:pt x="320" y="42"/>
                  </a:lnTo>
                  <a:lnTo>
                    <a:pt x="305" y="55"/>
                  </a:lnTo>
                  <a:lnTo>
                    <a:pt x="290" y="66"/>
                  </a:lnTo>
                  <a:lnTo>
                    <a:pt x="274" y="76"/>
                  </a:lnTo>
                  <a:lnTo>
                    <a:pt x="257" y="86"/>
                  </a:lnTo>
                  <a:lnTo>
                    <a:pt x="240" y="94"/>
                  </a:lnTo>
                  <a:lnTo>
                    <a:pt x="223" y="103"/>
                  </a:lnTo>
                  <a:lnTo>
                    <a:pt x="204" y="110"/>
                  </a:lnTo>
                  <a:lnTo>
                    <a:pt x="185" y="116"/>
                  </a:lnTo>
                  <a:lnTo>
                    <a:pt x="165" y="122"/>
                  </a:lnTo>
                  <a:lnTo>
                    <a:pt x="146" y="126"/>
                  </a:lnTo>
                  <a:lnTo>
                    <a:pt x="126" y="129"/>
                  </a:lnTo>
                  <a:lnTo>
                    <a:pt x="104" y="130"/>
                  </a:lnTo>
                  <a:lnTo>
                    <a:pt x="84" y="130"/>
                  </a:lnTo>
                  <a:lnTo>
                    <a:pt x="84" y="130"/>
                  </a:lnTo>
                  <a:lnTo>
                    <a:pt x="66" y="130"/>
                  </a:lnTo>
                  <a:lnTo>
                    <a:pt x="48" y="129"/>
                  </a:lnTo>
                  <a:lnTo>
                    <a:pt x="16" y="124"/>
                  </a:lnTo>
                  <a:lnTo>
                    <a:pt x="0" y="142"/>
                  </a:lnTo>
                  <a:lnTo>
                    <a:pt x="0" y="142"/>
                  </a:lnTo>
                  <a:lnTo>
                    <a:pt x="23" y="146"/>
                  </a:lnTo>
                  <a:lnTo>
                    <a:pt x="44" y="149"/>
                  </a:lnTo>
                  <a:lnTo>
                    <a:pt x="64" y="150"/>
                  </a:lnTo>
                  <a:lnTo>
                    <a:pt x="84" y="152"/>
                  </a:lnTo>
                  <a:lnTo>
                    <a:pt x="84" y="152"/>
                  </a:lnTo>
                  <a:lnTo>
                    <a:pt x="107" y="150"/>
                  </a:lnTo>
                  <a:lnTo>
                    <a:pt x="128" y="149"/>
                  </a:lnTo>
                  <a:lnTo>
                    <a:pt x="148" y="146"/>
                  </a:lnTo>
                  <a:lnTo>
                    <a:pt x="168" y="142"/>
                  </a:lnTo>
                  <a:lnTo>
                    <a:pt x="188" y="136"/>
                  </a:lnTo>
                  <a:lnTo>
                    <a:pt x="208" y="130"/>
                  </a:lnTo>
                  <a:lnTo>
                    <a:pt x="227" y="123"/>
                  </a:lnTo>
                  <a:lnTo>
                    <a:pt x="244" y="114"/>
                  </a:lnTo>
                  <a:lnTo>
                    <a:pt x="263" y="106"/>
                  </a:lnTo>
                  <a:lnTo>
                    <a:pt x="278" y="96"/>
                  </a:lnTo>
                  <a:lnTo>
                    <a:pt x="295" y="86"/>
                  </a:lnTo>
                  <a:lnTo>
                    <a:pt x="311" y="74"/>
                  </a:lnTo>
                  <a:lnTo>
                    <a:pt x="325" y="63"/>
                  </a:lnTo>
                  <a:lnTo>
                    <a:pt x="340" y="52"/>
                  </a:lnTo>
                  <a:lnTo>
                    <a:pt x="352" y="39"/>
                  </a:lnTo>
                  <a:lnTo>
                    <a:pt x="364" y="25"/>
                  </a:lnTo>
                  <a:lnTo>
                    <a:pt x="36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AF5086E5-FFF8-5A4A-9117-1064504EE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1" y="1733"/>
              <a:ext cx="708" cy="613"/>
            </a:xfrm>
            <a:custGeom>
              <a:avLst/>
              <a:gdLst>
                <a:gd name="T0" fmla="*/ 654 w 708"/>
                <a:gd name="T1" fmla="*/ 354 h 613"/>
                <a:gd name="T2" fmla="*/ 654 w 708"/>
                <a:gd name="T3" fmla="*/ 354 h 613"/>
                <a:gd name="T4" fmla="*/ 645 w 708"/>
                <a:gd name="T5" fmla="*/ 302 h 613"/>
                <a:gd name="T6" fmla="*/ 628 w 708"/>
                <a:gd name="T7" fmla="*/ 249 h 613"/>
                <a:gd name="T8" fmla="*/ 604 w 708"/>
                <a:gd name="T9" fmla="*/ 199 h 613"/>
                <a:gd name="T10" fmla="*/ 574 w 708"/>
                <a:gd name="T11" fmla="*/ 157 h 613"/>
                <a:gd name="T12" fmla="*/ 561 w 708"/>
                <a:gd name="T13" fmla="*/ 141 h 613"/>
                <a:gd name="T14" fmla="*/ 531 w 708"/>
                <a:gd name="T15" fmla="*/ 111 h 613"/>
                <a:gd name="T16" fmla="*/ 498 w 708"/>
                <a:gd name="T17" fmla="*/ 85 h 613"/>
                <a:gd name="T18" fmla="*/ 462 w 708"/>
                <a:gd name="T19" fmla="*/ 63 h 613"/>
                <a:gd name="T20" fmla="*/ 425 w 708"/>
                <a:gd name="T21" fmla="*/ 45 h 613"/>
                <a:gd name="T22" fmla="*/ 387 w 708"/>
                <a:gd name="T23" fmla="*/ 31 h 613"/>
                <a:gd name="T24" fmla="*/ 345 w 708"/>
                <a:gd name="T25" fmla="*/ 21 h 613"/>
                <a:gd name="T26" fmla="*/ 303 w 708"/>
                <a:gd name="T27" fmla="*/ 17 h 613"/>
                <a:gd name="T28" fmla="*/ 281 w 708"/>
                <a:gd name="T29" fmla="*/ 17 h 613"/>
                <a:gd name="T30" fmla="*/ 238 w 708"/>
                <a:gd name="T31" fmla="*/ 18 h 613"/>
                <a:gd name="T32" fmla="*/ 198 w 708"/>
                <a:gd name="T33" fmla="*/ 25 h 613"/>
                <a:gd name="T34" fmla="*/ 160 w 708"/>
                <a:gd name="T35" fmla="*/ 35 h 613"/>
                <a:gd name="T36" fmla="*/ 124 w 708"/>
                <a:gd name="T37" fmla="*/ 51 h 613"/>
                <a:gd name="T38" fmla="*/ 88 w 708"/>
                <a:gd name="T39" fmla="*/ 70 h 613"/>
                <a:gd name="T40" fmla="*/ 57 w 708"/>
                <a:gd name="T41" fmla="*/ 91 h 613"/>
                <a:gd name="T42" fmla="*/ 27 w 708"/>
                <a:gd name="T43" fmla="*/ 117 h 613"/>
                <a:gd name="T44" fmla="*/ 0 w 708"/>
                <a:gd name="T45" fmla="*/ 144 h 613"/>
                <a:gd name="T46" fmla="*/ 16 w 708"/>
                <a:gd name="T47" fmla="*/ 157 h 613"/>
                <a:gd name="T48" fmla="*/ 41 w 708"/>
                <a:gd name="T49" fmla="*/ 130 h 613"/>
                <a:gd name="T50" fmla="*/ 68 w 708"/>
                <a:gd name="T51" fmla="*/ 107 h 613"/>
                <a:gd name="T52" fmla="*/ 100 w 708"/>
                <a:gd name="T53" fmla="*/ 85 h 613"/>
                <a:gd name="T54" fmla="*/ 133 w 708"/>
                <a:gd name="T55" fmla="*/ 68 h 613"/>
                <a:gd name="T56" fmla="*/ 167 w 708"/>
                <a:gd name="T57" fmla="*/ 55 h 613"/>
                <a:gd name="T58" fmla="*/ 203 w 708"/>
                <a:gd name="T59" fmla="*/ 44 h 613"/>
                <a:gd name="T60" fmla="*/ 241 w 708"/>
                <a:gd name="T61" fmla="*/ 38 h 613"/>
                <a:gd name="T62" fmla="*/ 281 w 708"/>
                <a:gd name="T63" fmla="*/ 35 h 613"/>
                <a:gd name="T64" fmla="*/ 304 w 708"/>
                <a:gd name="T65" fmla="*/ 37 h 613"/>
                <a:gd name="T66" fmla="*/ 351 w 708"/>
                <a:gd name="T67" fmla="*/ 43 h 613"/>
                <a:gd name="T68" fmla="*/ 395 w 708"/>
                <a:gd name="T69" fmla="*/ 54 h 613"/>
                <a:gd name="T70" fmla="*/ 435 w 708"/>
                <a:gd name="T71" fmla="*/ 71 h 613"/>
                <a:gd name="T72" fmla="*/ 474 w 708"/>
                <a:gd name="T73" fmla="*/ 91 h 613"/>
                <a:gd name="T74" fmla="*/ 508 w 708"/>
                <a:gd name="T75" fmla="*/ 117 h 613"/>
                <a:gd name="T76" fmla="*/ 538 w 708"/>
                <a:gd name="T77" fmla="*/ 145 h 613"/>
                <a:gd name="T78" fmla="*/ 565 w 708"/>
                <a:gd name="T79" fmla="*/ 177 h 613"/>
                <a:gd name="T80" fmla="*/ 577 w 708"/>
                <a:gd name="T81" fmla="*/ 194 h 613"/>
                <a:gd name="T82" fmla="*/ 595 w 708"/>
                <a:gd name="T83" fmla="*/ 225 h 613"/>
                <a:gd name="T84" fmla="*/ 609 w 708"/>
                <a:gd name="T85" fmla="*/ 258 h 613"/>
                <a:gd name="T86" fmla="*/ 629 w 708"/>
                <a:gd name="T87" fmla="*/ 326 h 613"/>
                <a:gd name="T88" fmla="*/ 638 w 708"/>
                <a:gd name="T89" fmla="*/ 393 h 613"/>
                <a:gd name="T90" fmla="*/ 635 w 708"/>
                <a:gd name="T91" fmla="*/ 455 h 613"/>
                <a:gd name="T92" fmla="*/ 631 w 708"/>
                <a:gd name="T93" fmla="*/ 478 h 613"/>
                <a:gd name="T94" fmla="*/ 617 w 708"/>
                <a:gd name="T95" fmla="*/ 526 h 613"/>
                <a:gd name="T96" fmla="*/ 599 w 708"/>
                <a:gd name="T97" fmla="*/ 566 h 613"/>
                <a:gd name="T98" fmla="*/ 594 w 708"/>
                <a:gd name="T99" fmla="*/ 613 h 613"/>
                <a:gd name="T100" fmla="*/ 608 w 708"/>
                <a:gd name="T101" fmla="*/ 589 h 613"/>
                <a:gd name="T102" fmla="*/ 632 w 708"/>
                <a:gd name="T103" fmla="*/ 538 h 613"/>
                <a:gd name="T104" fmla="*/ 651 w 708"/>
                <a:gd name="T105" fmla="*/ 476 h 613"/>
                <a:gd name="T106" fmla="*/ 667 w 708"/>
                <a:gd name="T107" fmla="*/ 393 h 613"/>
                <a:gd name="T108" fmla="*/ 674 w 708"/>
                <a:gd name="T109" fmla="*/ 342 h 613"/>
                <a:gd name="T110" fmla="*/ 708 w 708"/>
                <a:gd name="T11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08" h="613">
                  <a:moveTo>
                    <a:pt x="688" y="0"/>
                  </a:moveTo>
                  <a:lnTo>
                    <a:pt x="654" y="354"/>
                  </a:lnTo>
                  <a:lnTo>
                    <a:pt x="654" y="354"/>
                  </a:lnTo>
                  <a:lnTo>
                    <a:pt x="654" y="354"/>
                  </a:lnTo>
                  <a:lnTo>
                    <a:pt x="651" y="328"/>
                  </a:lnTo>
                  <a:lnTo>
                    <a:pt x="645" y="302"/>
                  </a:lnTo>
                  <a:lnTo>
                    <a:pt x="637" y="275"/>
                  </a:lnTo>
                  <a:lnTo>
                    <a:pt x="628" y="249"/>
                  </a:lnTo>
                  <a:lnTo>
                    <a:pt x="617" y="224"/>
                  </a:lnTo>
                  <a:lnTo>
                    <a:pt x="604" y="199"/>
                  </a:lnTo>
                  <a:lnTo>
                    <a:pt x="589" y="177"/>
                  </a:lnTo>
                  <a:lnTo>
                    <a:pt x="574" y="157"/>
                  </a:lnTo>
                  <a:lnTo>
                    <a:pt x="574" y="157"/>
                  </a:lnTo>
                  <a:lnTo>
                    <a:pt x="561" y="141"/>
                  </a:lnTo>
                  <a:lnTo>
                    <a:pt x="545" y="125"/>
                  </a:lnTo>
                  <a:lnTo>
                    <a:pt x="531" y="111"/>
                  </a:lnTo>
                  <a:lnTo>
                    <a:pt x="515" y="98"/>
                  </a:lnTo>
                  <a:lnTo>
                    <a:pt x="498" y="85"/>
                  </a:lnTo>
                  <a:lnTo>
                    <a:pt x="481" y="74"/>
                  </a:lnTo>
                  <a:lnTo>
                    <a:pt x="462" y="63"/>
                  </a:lnTo>
                  <a:lnTo>
                    <a:pt x="445" y="54"/>
                  </a:lnTo>
                  <a:lnTo>
                    <a:pt x="425" y="45"/>
                  </a:lnTo>
                  <a:lnTo>
                    <a:pt x="407" y="37"/>
                  </a:lnTo>
                  <a:lnTo>
                    <a:pt x="387" y="31"/>
                  </a:lnTo>
                  <a:lnTo>
                    <a:pt x="365" y="25"/>
                  </a:lnTo>
                  <a:lnTo>
                    <a:pt x="345" y="21"/>
                  </a:lnTo>
                  <a:lnTo>
                    <a:pt x="324" y="18"/>
                  </a:lnTo>
                  <a:lnTo>
                    <a:pt x="303" y="17"/>
                  </a:lnTo>
                  <a:lnTo>
                    <a:pt x="281" y="17"/>
                  </a:lnTo>
                  <a:lnTo>
                    <a:pt x="281" y="17"/>
                  </a:lnTo>
                  <a:lnTo>
                    <a:pt x="260" y="17"/>
                  </a:lnTo>
                  <a:lnTo>
                    <a:pt x="238" y="18"/>
                  </a:lnTo>
                  <a:lnTo>
                    <a:pt x="218" y="21"/>
                  </a:lnTo>
                  <a:lnTo>
                    <a:pt x="198" y="25"/>
                  </a:lnTo>
                  <a:lnTo>
                    <a:pt x="180" y="30"/>
                  </a:lnTo>
                  <a:lnTo>
                    <a:pt x="160" y="35"/>
                  </a:lnTo>
                  <a:lnTo>
                    <a:pt x="141" y="43"/>
                  </a:lnTo>
                  <a:lnTo>
                    <a:pt x="124" y="51"/>
                  </a:lnTo>
                  <a:lnTo>
                    <a:pt x="106" y="60"/>
                  </a:lnTo>
                  <a:lnTo>
                    <a:pt x="88" y="70"/>
                  </a:lnTo>
                  <a:lnTo>
                    <a:pt x="73" y="80"/>
                  </a:lnTo>
                  <a:lnTo>
                    <a:pt x="57" y="91"/>
                  </a:lnTo>
                  <a:lnTo>
                    <a:pt x="41" y="102"/>
                  </a:lnTo>
                  <a:lnTo>
                    <a:pt x="27" y="117"/>
                  </a:lnTo>
                  <a:lnTo>
                    <a:pt x="13" y="130"/>
                  </a:lnTo>
                  <a:lnTo>
                    <a:pt x="0" y="144"/>
                  </a:lnTo>
                  <a:lnTo>
                    <a:pt x="16" y="157"/>
                  </a:lnTo>
                  <a:lnTo>
                    <a:pt x="16" y="157"/>
                  </a:lnTo>
                  <a:lnTo>
                    <a:pt x="28" y="142"/>
                  </a:lnTo>
                  <a:lnTo>
                    <a:pt x="41" y="130"/>
                  </a:lnTo>
                  <a:lnTo>
                    <a:pt x="54" y="118"/>
                  </a:lnTo>
                  <a:lnTo>
                    <a:pt x="68" y="107"/>
                  </a:lnTo>
                  <a:lnTo>
                    <a:pt x="84" y="95"/>
                  </a:lnTo>
                  <a:lnTo>
                    <a:pt x="100" y="85"/>
                  </a:lnTo>
                  <a:lnTo>
                    <a:pt x="116" y="77"/>
                  </a:lnTo>
                  <a:lnTo>
                    <a:pt x="133" y="68"/>
                  </a:lnTo>
                  <a:lnTo>
                    <a:pt x="150" y="61"/>
                  </a:lnTo>
                  <a:lnTo>
                    <a:pt x="167" y="55"/>
                  </a:lnTo>
                  <a:lnTo>
                    <a:pt x="184" y="50"/>
                  </a:lnTo>
                  <a:lnTo>
                    <a:pt x="203" y="44"/>
                  </a:lnTo>
                  <a:lnTo>
                    <a:pt x="221" y="41"/>
                  </a:lnTo>
                  <a:lnTo>
                    <a:pt x="241" y="38"/>
                  </a:lnTo>
                  <a:lnTo>
                    <a:pt x="261" y="37"/>
                  </a:lnTo>
                  <a:lnTo>
                    <a:pt x="281" y="35"/>
                  </a:lnTo>
                  <a:lnTo>
                    <a:pt x="281" y="35"/>
                  </a:lnTo>
                  <a:lnTo>
                    <a:pt x="304" y="37"/>
                  </a:lnTo>
                  <a:lnTo>
                    <a:pt x="328" y="38"/>
                  </a:lnTo>
                  <a:lnTo>
                    <a:pt x="351" y="43"/>
                  </a:lnTo>
                  <a:lnTo>
                    <a:pt x="374" y="48"/>
                  </a:lnTo>
                  <a:lnTo>
                    <a:pt x="395" y="54"/>
                  </a:lnTo>
                  <a:lnTo>
                    <a:pt x="415" y="63"/>
                  </a:lnTo>
                  <a:lnTo>
                    <a:pt x="435" y="71"/>
                  </a:lnTo>
                  <a:lnTo>
                    <a:pt x="455" y="81"/>
                  </a:lnTo>
                  <a:lnTo>
                    <a:pt x="474" y="91"/>
                  </a:lnTo>
                  <a:lnTo>
                    <a:pt x="491" y="104"/>
                  </a:lnTo>
                  <a:lnTo>
                    <a:pt x="508" y="117"/>
                  </a:lnTo>
                  <a:lnTo>
                    <a:pt x="524" y="131"/>
                  </a:lnTo>
                  <a:lnTo>
                    <a:pt x="538" y="145"/>
                  </a:lnTo>
                  <a:lnTo>
                    <a:pt x="552" y="161"/>
                  </a:lnTo>
                  <a:lnTo>
                    <a:pt x="565" y="177"/>
                  </a:lnTo>
                  <a:lnTo>
                    <a:pt x="577" y="194"/>
                  </a:lnTo>
                  <a:lnTo>
                    <a:pt x="577" y="194"/>
                  </a:lnTo>
                  <a:lnTo>
                    <a:pt x="587" y="209"/>
                  </a:lnTo>
                  <a:lnTo>
                    <a:pt x="595" y="225"/>
                  </a:lnTo>
                  <a:lnTo>
                    <a:pt x="602" y="241"/>
                  </a:lnTo>
                  <a:lnTo>
                    <a:pt x="609" y="258"/>
                  </a:lnTo>
                  <a:lnTo>
                    <a:pt x="621" y="292"/>
                  </a:lnTo>
                  <a:lnTo>
                    <a:pt x="629" y="326"/>
                  </a:lnTo>
                  <a:lnTo>
                    <a:pt x="635" y="359"/>
                  </a:lnTo>
                  <a:lnTo>
                    <a:pt x="638" y="393"/>
                  </a:lnTo>
                  <a:lnTo>
                    <a:pt x="638" y="425"/>
                  </a:lnTo>
                  <a:lnTo>
                    <a:pt x="635" y="455"/>
                  </a:lnTo>
                  <a:lnTo>
                    <a:pt x="635" y="455"/>
                  </a:lnTo>
                  <a:lnTo>
                    <a:pt x="631" y="478"/>
                  </a:lnTo>
                  <a:lnTo>
                    <a:pt x="622" y="509"/>
                  </a:lnTo>
                  <a:lnTo>
                    <a:pt x="617" y="526"/>
                  </a:lnTo>
                  <a:lnTo>
                    <a:pt x="608" y="546"/>
                  </a:lnTo>
                  <a:lnTo>
                    <a:pt x="599" y="566"/>
                  </a:lnTo>
                  <a:lnTo>
                    <a:pt x="587" y="586"/>
                  </a:lnTo>
                  <a:lnTo>
                    <a:pt x="594" y="613"/>
                  </a:lnTo>
                  <a:lnTo>
                    <a:pt x="594" y="613"/>
                  </a:lnTo>
                  <a:lnTo>
                    <a:pt x="608" y="589"/>
                  </a:lnTo>
                  <a:lnTo>
                    <a:pt x="621" y="565"/>
                  </a:lnTo>
                  <a:lnTo>
                    <a:pt x="632" y="538"/>
                  </a:lnTo>
                  <a:lnTo>
                    <a:pt x="642" y="509"/>
                  </a:lnTo>
                  <a:lnTo>
                    <a:pt x="651" y="476"/>
                  </a:lnTo>
                  <a:lnTo>
                    <a:pt x="659" y="438"/>
                  </a:lnTo>
                  <a:lnTo>
                    <a:pt x="667" y="393"/>
                  </a:lnTo>
                  <a:lnTo>
                    <a:pt x="674" y="342"/>
                  </a:lnTo>
                  <a:lnTo>
                    <a:pt x="674" y="342"/>
                  </a:lnTo>
                  <a:lnTo>
                    <a:pt x="695" y="128"/>
                  </a:lnTo>
                  <a:lnTo>
                    <a:pt x="708" y="0"/>
                  </a:lnTo>
                  <a:lnTo>
                    <a:pt x="68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17756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BC99B-432B-2E08-7822-1397C4AF8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2599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5">
            <a:extLst>
              <a:ext uri="{FF2B5EF4-FFF2-40B4-BE49-F238E27FC236}">
                <a16:creationId xmlns:a16="http://schemas.microsoft.com/office/drawing/2014/main" id="{C69C39AF-9BEB-EE4F-B659-D22773BEC3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3475"/>
            <a:ext cx="121920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>
            <a:extLst>
              <a:ext uri="{FF2B5EF4-FFF2-40B4-BE49-F238E27FC236}">
                <a16:creationId xmlns:a16="http://schemas.microsoft.com/office/drawing/2014/main" id="{678837D9-F349-4B4D-B2A2-C8D96B2542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8" name="Text Placeholder 2">
            <a:extLst>
              <a:ext uri="{FF2B5EF4-FFF2-40B4-BE49-F238E27FC236}">
                <a16:creationId xmlns:a16="http://schemas.microsoft.com/office/drawing/2014/main" id="{9D8CA463-ECAB-EB4E-B250-6BA4E6797E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18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C25944-1B6B-C245-AB7E-413CF77C2B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18763" y="6427788"/>
            <a:ext cx="90805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E65E5E-4974-3447-B9D9-B77B2649E3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5725" y="6435725"/>
            <a:ext cx="482600" cy="331788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6DD0D816-059C-4E47-A9FF-2F36CA877CF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551EDF-DE6A-A34B-AE4D-DAC78E2252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9772" y="6418263"/>
            <a:ext cx="37847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GB"/>
              <a:t>RP studies and operational experience from CTD</a:t>
            </a:r>
            <a:endParaRPr lang="en-GB" dirty="0"/>
          </a:p>
        </p:txBody>
      </p:sp>
      <p:sp>
        <p:nvSpPr>
          <p:cNvPr id="1033" name="TextBox 16">
            <a:extLst>
              <a:ext uri="{FF2B5EF4-FFF2-40B4-BE49-F238E27FC236}">
                <a16:creationId xmlns:a16="http://schemas.microsoft.com/office/drawing/2014/main" id="{96546E11-A4F0-E941-9836-40CFF2B19D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493838" y="6691313"/>
            <a:ext cx="2476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GB" altLang="en-US"/>
              <a:t> </a:t>
            </a:r>
          </a:p>
        </p:txBody>
      </p:sp>
      <p:pic>
        <p:nvPicPr>
          <p:cNvPr id="2" name="Picture 35">
            <a:extLst>
              <a:ext uri="{FF2B5EF4-FFF2-40B4-BE49-F238E27FC236}">
                <a16:creationId xmlns:a16="http://schemas.microsoft.com/office/drawing/2014/main" id="{0FE4E30D-9AA3-4347-90AF-33C423D004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75" y="6311900"/>
            <a:ext cx="22510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21" r:id="rId10"/>
  </p:sldLayoutIdLst>
  <p:hf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2" r:id="rId4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wake.cern/" TargetMode="External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emf"/><Relationship Id="rId7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tandfonline.com/doi/abs/10.1080/00295639.2023.2204183" TargetMode="External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6.png"/><Relationship Id="rId4" Type="http://schemas.openxmlformats.org/officeDocument/2006/relationships/hyperlink" Target="https://edms.cern.ch/document/3408902/1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utomess.de/en/products/productfamily-6150ad/dose-rate-meter-6150ad" TargetMode="External"/><Relationship Id="rId7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1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utomess.de/en/products/productfamily-6150ad/teletector-probe" TargetMode="External"/><Relationship Id="rId7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hyperlink" Target="https://www.automess.de/en/products/productfamily-6150ad/dose-rate-meter-6150ad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jpg"/><Relationship Id="rId4" Type="http://schemas.openxmlformats.org/officeDocument/2006/relationships/image" Target="../media/image5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F6631-6E4D-B432-E2F2-DDA0ED13E0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3464" y="1310515"/>
            <a:ext cx="11347712" cy="2118485"/>
          </a:xfrm>
        </p:spPr>
        <p:txBody>
          <a:bodyPr>
            <a:normAutofit/>
          </a:bodyPr>
          <a:lstStyle/>
          <a:p>
            <a:pPr algn="ctr"/>
            <a:r>
              <a:rPr lang="en-GB" sz="4000" dirty="0"/>
              <a:t>RP studies and operational experience from the decommissioning of the CNGS target area</a:t>
            </a:r>
            <a:endParaRPr lang="en-GB" sz="4400" i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F8BFFA-5775-74F0-E7C0-28666CE0AB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439707" y="6143764"/>
            <a:ext cx="4451469" cy="498945"/>
          </a:xfrm>
        </p:spPr>
        <p:txBody>
          <a:bodyPr/>
          <a:lstStyle/>
          <a:p>
            <a:r>
              <a:rPr lang="en-US" dirty="0"/>
              <a:t>EDMS 3536520   </a:t>
            </a:r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7759EE-9E85-3ADE-7936-0D3342F62501}"/>
              </a:ext>
            </a:extLst>
          </p:cNvPr>
          <p:cNvSpPr txBox="1"/>
          <p:nvPr/>
        </p:nvSpPr>
        <p:spPr>
          <a:xfrm>
            <a:off x="2712882" y="3528555"/>
            <a:ext cx="716622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CH" i="1" u="sng" dirty="0"/>
              <a:t>A. Devienne</a:t>
            </a:r>
            <a:r>
              <a:rPr lang="fr-CH" i="1" dirty="0"/>
              <a:t>, C. </a:t>
            </a:r>
            <a:r>
              <a:rPr lang="fr-CH" i="1" dirty="0" err="1"/>
              <a:t>Ahdida</a:t>
            </a:r>
            <a:r>
              <a:rPr lang="fr-CH" i="1" dirty="0"/>
              <a:t>, E. Nowak, C. </a:t>
            </a:r>
            <a:r>
              <a:rPr lang="fr-CH" i="1" dirty="0" err="1"/>
              <a:t>Saury</a:t>
            </a:r>
            <a:r>
              <a:rPr lang="fr-CH" i="1" dirty="0"/>
              <a:t>, S. </a:t>
            </a:r>
            <a:r>
              <a:rPr lang="fr-CH" i="1" dirty="0" err="1"/>
              <a:t>Boucly</a:t>
            </a:r>
            <a:r>
              <a:rPr lang="fr-CH" i="1" dirty="0"/>
              <a:t>, D. </a:t>
            </a:r>
            <a:r>
              <a:rPr lang="fr-CH" i="1" dirty="0" err="1"/>
              <a:t>Estellon</a:t>
            </a:r>
            <a:r>
              <a:rPr lang="fr-CH" i="1" dirty="0"/>
              <a:t>, M. </a:t>
            </a:r>
            <a:r>
              <a:rPr lang="en-GB" i="1" dirty="0" err="1"/>
              <a:t>Tirronen</a:t>
            </a:r>
            <a:r>
              <a:rPr lang="en-GB" i="1" dirty="0"/>
              <a:t>, R. </a:t>
            </a:r>
            <a:r>
              <a:rPr lang="en-GB" i="1" dirty="0" err="1"/>
              <a:t>Charousset</a:t>
            </a:r>
            <a:r>
              <a:rPr lang="en-GB" i="1" dirty="0"/>
              <a:t>, F. Aberle and P. </a:t>
            </a:r>
            <a:r>
              <a:rPr lang="en-GB" i="1" dirty="0" err="1"/>
              <a:t>Bertreix</a:t>
            </a:r>
            <a:endParaRPr lang="en-GB" i="1" dirty="0"/>
          </a:p>
          <a:p>
            <a:pPr algn="ctr"/>
            <a:endParaRPr lang="en-GB" i="1" dirty="0"/>
          </a:p>
          <a:p>
            <a:pPr algn="ctr"/>
            <a:br>
              <a:rPr lang="en-US" dirty="0"/>
            </a:br>
            <a:endParaRPr lang="en-US" dirty="0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461DC5DC-C7EC-95D7-3FDE-39497715C2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0824" y="6143765"/>
            <a:ext cx="4360076" cy="997889"/>
          </a:xfrm>
        </p:spPr>
        <p:txBody>
          <a:bodyPr/>
          <a:lstStyle/>
          <a:p>
            <a:r>
              <a:rPr lang="en-GB" sz="1800" dirty="0"/>
              <a:t>SATIF-17 (20-22 October 2026)</a:t>
            </a:r>
          </a:p>
        </p:txBody>
      </p:sp>
    </p:spTree>
    <p:extLst>
      <p:ext uri="{BB962C8B-B14F-4D97-AF65-F5344CB8AC3E}">
        <p14:creationId xmlns:p14="http://schemas.microsoft.com/office/powerpoint/2010/main" val="3426676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5BC09-A612-A815-0090-425D919FA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218FAC-7C60-5FB5-3F9A-8CCC68136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Introduction</a:t>
            </a:r>
          </a:p>
          <a:p>
            <a:r>
              <a:rPr lang="en-US" sz="2800" dirty="0"/>
              <a:t>Characterization</a:t>
            </a:r>
          </a:p>
          <a:p>
            <a:r>
              <a:rPr lang="en-US" sz="2800" dirty="0"/>
              <a:t>Benchmark</a:t>
            </a:r>
          </a:p>
          <a:p>
            <a:r>
              <a:rPr lang="en-US" sz="2800" dirty="0"/>
              <a:t>Feedback</a:t>
            </a:r>
          </a:p>
          <a:p>
            <a:r>
              <a:rPr lang="en-US" sz="2800" dirty="0"/>
              <a:t>Conclusion</a:t>
            </a:r>
            <a:endParaRPr lang="en-GB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D5ABA5-3D7F-6571-5B93-AD397A276E9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E3B6E73-054D-6C4E-9975-9A683C5A9677}" type="slidenum">
              <a:rPr lang="en-GB" smtClean="0"/>
              <a:pPr>
                <a:defRPr/>
              </a:pPr>
              <a:t>2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83A6EE-3C97-828C-17A6-2971607886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RP studies and operational experience from CTD</a:t>
            </a:r>
          </a:p>
        </p:txBody>
      </p:sp>
    </p:spTree>
    <p:extLst>
      <p:ext uri="{BB962C8B-B14F-4D97-AF65-F5344CB8AC3E}">
        <p14:creationId xmlns:p14="http://schemas.microsoft.com/office/powerpoint/2010/main" val="2396177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5A77D-60EC-D6ED-05D4-11266B9E1E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Introduction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F20904-8F18-0770-C595-F30CD9E53C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10515600" cy="1655762"/>
          </a:xfrm>
        </p:spPr>
        <p:txBody>
          <a:bodyPr/>
          <a:lstStyle/>
          <a:p>
            <a:r>
              <a:rPr lang="en-US" dirty="0"/>
              <a:t>CNGS &amp; Target Area Decommissioning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1FBFBA-6310-37E7-603C-155D3A0D1B8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515725" y="6435725"/>
            <a:ext cx="482600" cy="331788"/>
          </a:xfrm>
        </p:spPr>
        <p:txBody>
          <a:bodyPr/>
          <a:lstStyle/>
          <a:p>
            <a:pPr>
              <a:defRPr/>
            </a:pPr>
            <a:fld id="{DE3B6E73-054D-6C4E-9975-9A683C5A9677}" type="slidenum">
              <a:rPr lang="en-GB" smtClean="0"/>
              <a:pPr>
                <a:defRPr/>
              </a:pPr>
              <a:t>3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85D16D-F647-F33A-F93C-93FC22FACE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9772" y="6418263"/>
            <a:ext cx="3784778" cy="365125"/>
          </a:xfrm>
        </p:spPr>
        <p:txBody>
          <a:bodyPr/>
          <a:lstStyle/>
          <a:p>
            <a:pPr>
              <a:defRPr/>
            </a:pPr>
            <a:r>
              <a:rPr lang="en-GB" dirty="0"/>
              <a:t>RP studies and operational experience from CTD</a:t>
            </a:r>
          </a:p>
        </p:txBody>
      </p:sp>
    </p:spTree>
    <p:extLst>
      <p:ext uri="{BB962C8B-B14F-4D97-AF65-F5344CB8AC3E}">
        <p14:creationId xmlns:p14="http://schemas.microsoft.com/office/powerpoint/2010/main" val="229851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25FB9-344F-3D94-45CE-9C142D13E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6F7368-EC54-205A-8BD5-815C6A66CDF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E3B6E73-054D-6C4E-9975-9A683C5A9677}" type="slidenum">
              <a:rPr lang="en-GB" smtClean="0"/>
              <a:pPr>
                <a:defRPr/>
              </a:pPr>
              <a:t>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601734-33D3-6A76-125F-F81DAAA55F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RP studies and operational experience from CTD</a:t>
            </a:r>
            <a:endParaRPr lang="en-GB" dirty="0"/>
          </a:p>
        </p:txBody>
      </p:sp>
      <p:pic>
        <p:nvPicPr>
          <p:cNvPr id="7" name="Picture 6" descr="A diagram of a type of tube&#10;&#10;Description automatically generated with medium confidence">
            <a:extLst>
              <a:ext uri="{FF2B5EF4-FFF2-40B4-BE49-F238E27FC236}">
                <a16:creationId xmlns:a16="http://schemas.microsoft.com/office/drawing/2014/main" id="{AE4202CA-A9F2-3DFF-4D0F-2FF1C567CE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049" y="2582349"/>
            <a:ext cx="5580380" cy="1637665"/>
          </a:xfrm>
          <a:prstGeom prst="rect">
            <a:avLst/>
          </a:prstGeom>
        </p:spPr>
      </p:pic>
      <p:pic>
        <p:nvPicPr>
          <p:cNvPr id="8" name="Picture 7" descr="OPERA High Precision Tracker">
            <a:extLst>
              <a:ext uri="{FF2B5EF4-FFF2-40B4-BE49-F238E27FC236}">
                <a16:creationId xmlns:a16="http://schemas.microsoft.com/office/drawing/2014/main" id="{7B6065EB-FB57-70A9-7431-AC96DC310F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2992" y="2327255"/>
            <a:ext cx="4013200" cy="3009900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D46C0DC-2714-AC4A-DEC3-7489CBDD62D2}"/>
              </a:ext>
            </a:extLst>
          </p:cNvPr>
          <p:cNvCxnSpPr>
            <a:cxnSpLocks/>
          </p:cNvCxnSpPr>
          <p:nvPr/>
        </p:nvCxnSpPr>
        <p:spPr>
          <a:xfrm flipH="1">
            <a:off x="1903864" y="5390134"/>
            <a:ext cx="241300" cy="393105"/>
          </a:xfrm>
          <a:prstGeom prst="straightConnector1">
            <a:avLst/>
          </a:prstGeom>
          <a:ln w="19050">
            <a:solidFill>
              <a:srgbClr val="FFA500"/>
            </a:solidFill>
            <a:prstDash val="dash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5DA00D28-BB9C-B78A-A171-7C977CD6D073}"/>
              </a:ext>
            </a:extLst>
          </p:cNvPr>
          <p:cNvSpPr/>
          <p:nvPr/>
        </p:nvSpPr>
        <p:spPr>
          <a:xfrm>
            <a:off x="5868608" y="3314386"/>
            <a:ext cx="488950" cy="3931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D4E76DA-1FF6-DD27-5491-3FCBF923C738}"/>
              </a:ext>
            </a:extLst>
          </p:cNvPr>
          <p:cNvSpPr txBox="1"/>
          <p:nvPr/>
        </p:nvSpPr>
        <p:spPr>
          <a:xfrm>
            <a:off x="2071504" y="5402020"/>
            <a:ext cx="1457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732 km</a:t>
            </a:r>
            <a:endParaRPr lang="en-GB" b="1" dirty="0">
              <a:solidFill>
                <a:srgbClr val="FFC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A13D136-665A-CC09-1112-C922E4AEED9D}"/>
              </a:ext>
            </a:extLst>
          </p:cNvPr>
          <p:cNvSpPr txBox="1"/>
          <p:nvPr/>
        </p:nvSpPr>
        <p:spPr>
          <a:xfrm>
            <a:off x="1190124" y="5734363"/>
            <a:ext cx="2280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Gran Sasso (Italy)</a:t>
            </a:r>
            <a:endParaRPr lang="en-GB" sz="12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3216262-5410-D2CF-EEA2-1C4DF61C8C79}"/>
              </a:ext>
            </a:extLst>
          </p:cNvPr>
          <p:cNvSpPr txBox="1"/>
          <p:nvPr/>
        </p:nvSpPr>
        <p:spPr>
          <a:xfrm>
            <a:off x="928504" y="5931017"/>
            <a:ext cx="210312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Detectors: OPERA &amp; ICARUS</a:t>
            </a:r>
            <a:endParaRPr lang="en-GB" sz="1050" dirty="0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5CD6A6B-8CF6-E303-2384-2058C0DAB333}"/>
              </a:ext>
            </a:extLst>
          </p:cNvPr>
          <p:cNvCxnSpPr>
            <a:cxnSpLocks/>
          </p:cNvCxnSpPr>
          <p:nvPr/>
        </p:nvCxnSpPr>
        <p:spPr>
          <a:xfrm>
            <a:off x="11157555" y="3435342"/>
            <a:ext cx="358170" cy="0"/>
          </a:xfrm>
          <a:prstGeom prst="straightConnector1">
            <a:avLst/>
          </a:prstGeom>
          <a:ln w="19050">
            <a:solidFill>
              <a:srgbClr val="FFA500"/>
            </a:solidFill>
            <a:prstDash val="dash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65E56D60-B2D5-7277-5537-4B01E52CD572}"/>
              </a:ext>
            </a:extLst>
          </p:cNvPr>
          <p:cNvSpPr txBox="1"/>
          <p:nvPr/>
        </p:nvSpPr>
        <p:spPr>
          <a:xfrm>
            <a:off x="5283022" y="3171932"/>
            <a:ext cx="881011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rgbClr val="C00000"/>
                </a:solidFill>
              </a:rPr>
              <a:t>Beam p+ </a:t>
            </a:r>
            <a:br>
              <a:rPr lang="en-US" sz="1100" b="1" dirty="0">
                <a:solidFill>
                  <a:srgbClr val="C00000"/>
                </a:solidFill>
              </a:rPr>
            </a:br>
            <a:r>
              <a:rPr lang="en-US" sz="1100" b="1" dirty="0">
                <a:solidFill>
                  <a:srgbClr val="C00000"/>
                </a:solidFill>
              </a:rPr>
              <a:t>400 GeV/c</a:t>
            </a:r>
            <a:endParaRPr lang="en-GB" sz="1100" b="1" dirty="0">
              <a:solidFill>
                <a:srgbClr val="C0000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CDEE976-9926-210A-70A9-63A16FA2B3BB}"/>
              </a:ext>
            </a:extLst>
          </p:cNvPr>
          <p:cNvSpPr txBox="1"/>
          <p:nvPr/>
        </p:nvSpPr>
        <p:spPr>
          <a:xfrm>
            <a:off x="838199" y="1678015"/>
            <a:ext cx="1111759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The CNGS experiment (2006-2012) aimed at detecting muon-to-tau neutrino oscillations with an intense muon-neutrino beam generated at CERN directed over 732 km towards the Gran Sasso National Laboratory in Italy.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D8F075DE-3208-560F-23F6-7191BAF24FC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07635" y="241267"/>
            <a:ext cx="828594" cy="694007"/>
          </a:xfrm>
          <a:prstGeom prst="rect">
            <a:avLst/>
          </a:prstGeom>
        </p:spPr>
      </p:pic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B2CCB8DE-7C3C-FD2A-2B36-8736EBA1F64C}"/>
              </a:ext>
            </a:extLst>
          </p:cNvPr>
          <p:cNvCxnSpPr>
            <a:cxnSpLocks/>
          </p:cNvCxnSpPr>
          <p:nvPr/>
        </p:nvCxnSpPr>
        <p:spPr>
          <a:xfrm>
            <a:off x="6094229" y="3387377"/>
            <a:ext cx="244475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54299892-DAAF-8446-91D8-69E914D5A5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1623721"/>
              </p:ext>
            </p:extLst>
          </p:nvPr>
        </p:nvGraphicFramePr>
        <p:xfrm>
          <a:off x="6719404" y="4626915"/>
          <a:ext cx="3537102" cy="1219141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725785">
                  <a:extLst>
                    <a:ext uri="{9D8B030D-6E8A-4147-A177-3AD203B41FA5}">
                      <a16:colId xmlns:a16="http://schemas.microsoft.com/office/drawing/2014/main" val="4090392645"/>
                    </a:ext>
                  </a:extLst>
                </a:gridCol>
                <a:gridCol w="1457448">
                  <a:extLst>
                    <a:ext uri="{9D8B030D-6E8A-4147-A177-3AD203B41FA5}">
                      <a16:colId xmlns:a16="http://schemas.microsoft.com/office/drawing/2014/main" val="2842598987"/>
                    </a:ext>
                  </a:extLst>
                </a:gridCol>
                <a:gridCol w="1353869">
                  <a:extLst>
                    <a:ext uri="{9D8B030D-6E8A-4147-A177-3AD203B41FA5}">
                      <a16:colId xmlns:a16="http://schemas.microsoft.com/office/drawing/2014/main" val="259209611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b="1" dirty="0">
                          <a:solidFill>
                            <a:srgbClr val="040406"/>
                          </a:solidFill>
                          <a:effectLst/>
                        </a:rPr>
                        <a:t>Year</a:t>
                      </a:r>
                      <a:endParaRPr lang="en-GB" sz="800" dirty="0">
                        <a:solidFill>
                          <a:srgbClr val="040406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b="1" dirty="0">
                          <a:solidFill>
                            <a:srgbClr val="040406"/>
                          </a:solidFill>
                          <a:effectLst/>
                        </a:rPr>
                        <a:t>Mode</a:t>
                      </a:r>
                      <a:endParaRPr lang="en-GB" sz="800" dirty="0">
                        <a:solidFill>
                          <a:srgbClr val="040406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b="1" dirty="0">
                          <a:solidFill>
                            <a:srgbClr val="040406"/>
                          </a:solidFill>
                          <a:effectLst/>
                        </a:rPr>
                        <a:t>Protons on target </a:t>
                      </a:r>
                      <a:br>
                        <a:rPr lang="en-US" sz="800" b="1" dirty="0">
                          <a:solidFill>
                            <a:srgbClr val="040406"/>
                          </a:solidFill>
                          <a:effectLst/>
                        </a:rPr>
                      </a:br>
                      <a:r>
                        <a:rPr lang="en-US" sz="800" b="1" dirty="0">
                          <a:solidFill>
                            <a:srgbClr val="040406"/>
                          </a:solidFill>
                          <a:effectLst/>
                        </a:rPr>
                        <a:t>(pot/year)</a:t>
                      </a:r>
                      <a:endParaRPr lang="en-GB" sz="800" dirty="0">
                        <a:solidFill>
                          <a:srgbClr val="040406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547943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solidFill>
                            <a:srgbClr val="040406"/>
                          </a:solidFill>
                          <a:effectLst/>
                        </a:rPr>
                        <a:t>2006</a:t>
                      </a:r>
                      <a:endParaRPr lang="en-GB" sz="800">
                        <a:solidFill>
                          <a:srgbClr val="040406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solidFill>
                            <a:srgbClr val="040406"/>
                          </a:solidFill>
                          <a:effectLst/>
                        </a:rPr>
                        <a:t>Commissioning</a:t>
                      </a:r>
                      <a:endParaRPr lang="en-GB" sz="800">
                        <a:solidFill>
                          <a:srgbClr val="040406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dirty="0">
                          <a:solidFill>
                            <a:srgbClr val="040406"/>
                          </a:solidFill>
                          <a:effectLst/>
                        </a:rPr>
                        <a:t>0.08E+19</a:t>
                      </a:r>
                      <a:endParaRPr lang="en-GB" sz="800" dirty="0">
                        <a:solidFill>
                          <a:srgbClr val="040406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79642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solidFill>
                            <a:srgbClr val="040406"/>
                          </a:solidFill>
                          <a:effectLst/>
                        </a:rPr>
                        <a:t>2007</a:t>
                      </a:r>
                      <a:endParaRPr lang="en-GB" sz="800">
                        <a:solidFill>
                          <a:srgbClr val="040406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dirty="0">
                          <a:solidFill>
                            <a:srgbClr val="040406"/>
                          </a:solidFill>
                          <a:effectLst/>
                        </a:rPr>
                        <a:t>Commissioning</a:t>
                      </a:r>
                      <a:endParaRPr lang="en-GB" sz="800" dirty="0">
                        <a:solidFill>
                          <a:srgbClr val="040406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dirty="0">
                          <a:solidFill>
                            <a:srgbClr val="040406"/>
                          </a:solidFill>
                          <a:effectLst/>
                        </a:rPr>
                        <a:t>0.08E+19</a:t>
                      </a:r>
                      <a:endParaRPr lang="en-GB" sz="800" dirty="0">
                        <a:solidFill>
                          <a:srgbClr val="040406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681409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solidFill>
                            <a:srgbClr val="040406"/>
                          </a:solidFill>
                          <a:effectLst/>
                        </a:rPr>
                        <a:t>2008</a:t>
                      </a:r>
                      <a:endParaRPr lang="en-GB" sz="800">
                        <a:solidFill>
                          <a:srgbClr val="040406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dirty="0">
                          <a:solidFill>
                            <a:srgbClr val="040406"/>
                          </a:solidFill>
                          <a:effectLst/>
                        </a:rPr>
                        <a:t>Physics</a:t>
                      </a:r>
                      <a:endParaRPr lang="en-GB" sz="800" dirty="0">
                        <a:solidFill>
                          <a:srgbClr val="040406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dirty="0">
                          <a:solidFill>
                            <a:srgbClr val="040406"/>
                          </a:solidFill>
                          <a:effectLst/>
                        </a:rPr>
                        <a:t>1.78E+19</a:t>
                      </a:r>
                      <a:endParaRPr lang="en-GB" sz="800" dirty="0">
                        <a:solidFill>
                          <a:srgbClr val="040406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28695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solidFill>
                            <a:srgbClr val="040406"/>
                          </a:solidFill>
                          <a:effectLst/>
                        </a:rPr>
                        <a:t>2009</a:t>
                      </a:r>
                      <a:endParaRPr lang="en-GB" sz="800">
                        <a:solidFill>
                          <a:srgbClr val="040406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dirty="0">
                          <a:solidFill>
                            <a:srgbClr val="040406"/>
                          </a:solidFill>
                          <a:effectLst/>
                        </a:rPr>
                        <a:t>Physics</a:t>
                      </a:r>
                      <a:endParaRPr lang="en-GB" sz="800" dirty="0">
                        <a:solidFill>
                          <a:srgbClr val="040406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solidFill>
                            <a:srgbClr val="040406"/>
                          </a:solidFill>
                          <a:effectLst/>
                        </a:rPr>
                        <a:t>3.52E+19</a:t>
                      </a:r>
                      <a:endParaRPr lang="en-GB" sz="800">
                        <a:solidFill>
                          <a:srgbClr val="040406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227856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solidFill>
                            <a:srgbClr val="040406"/>
                          </a:solidFill>
                          <a:effectLst/>
                        </a:rPr>
                        <a:t>2010</a:t>
                      </a:r>
                      <a:endParaRPr lang="en-GB" sz="800">
                        <a:solidFill>
                          <a:srgbClr val="040406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solidFill>
                            <a:srgbClr val="040406"/>
                          </a:solidFill>
                          <a:effectLst/>
                        </a:rPr>
                        <a:t>Physics</a:t>
                      </a:r>
                      <a:endParaRPr lang="en-GB" sz="800">
                        <a:solidFill>
                          <a:srgbClr val="040406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solidFill>
                            <a:srgbClr val="040406"/>
                          </a:solidFill>
                          <a:effectLst/>
                        </a:rPr>
                        <a:t>4.04E+19</a:t>
                      </a:r>
                      <a:endParaRPr lang="en-GB" sz="800">
                        <a:solidFill>
                          <a:srgbClr val="040406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190242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solidFill>
                            <a:srgbClr val="040406"/>
                          </a:solidFill>
                          <a:effectLst/>
                        </a:rPr>
                        <a:t>2011</a:t>
                      </a:r>
                      <a:endParaRPr lang="en-GB" sz="800">
                        <a:solidFill>
                          <a:srgbClr val="040406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solidFill>
                            <a:srgbClr val="040406"/>
                          </a:solidFill>
                          <a:effectLst/>
                        </a:rPr>
                        <a:t>Physics</a:t>
                      </a:r>
                      <a:endParaRPr lang="en-GB" sz="800">
                        <a:solidFill>
                          <a:srgbClr val="040406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dirty="0">
                          <a:solidFill>
                            <a:srgbClr val="040406"/>
                          </a:solidFill>
                          <a:effectLst/>
                        </a:rPr>
                        <a:t>4.84E+19</a:t>
                      </a:r>
                      <a:endParaRPr lang="en-GB" sz="800" dirty="0">
                        <a:solidFill>
                          <a:srgbClr val="040406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77216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dirty="0">
                          <a:solidFill>
                            <a:srgbClr val="040406"/>
                          </a:solidFill>
                          <a:effectLst/>
                        </a:rPr>
                        <a:t>2012</a:t>
                      </a:r>
                      <a:endParaRPr lang="en-GB" sz="800" dirty="0">
                        <a:solidFill>
                          <a:srgbClr val="040406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dirty="0">
                          <a:solidFill>
                            <a:srgbClr val="040406"/>
                          </a:solidFill>
                          <a:effectLst/>
                        </a:rPr>
                        <a:t>Physics</a:t>
                      </a:r>
                      <a:endParaRPr lang="en-GB" sz="800" dirty="0">
                        <a:solidFill>
                          <a:srgbClr val="040406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dirty="0">
                          <a:solidFill>
                            <a:srgbClr val="040406"/>
                          </a:solidFill>
                          <a:effectLst/>
                        </a:rPr>
                        <a:t>3.90E+19</a:t>
                      </a:r>
                      <a:endParaRPr lang="en-GB" sz="800" dirty="0">
                        <a:solidFill>
                          <a:srgbClr val="040406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83678441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b="1" dirty="0">
                          <a:solidFill>
                            <a:srgbClr val="040406"/>
                          </a:solidFill>
                          <a:effectLst/>
                        </a:rPr>
                        <a:t>TOTAL</a:t>
                      </a:r>
                      <a:endParaRPr lang="en-GB" sz="800" dirty="0">
                        <a:solidFill>
                          <a:srgbClr val="040406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b="1" dirty="0">
                          <a:solidFill>
                            <a:srgbClr val="040406"/>
                          </a:solidFill>
                          <a:effectLst/>
                        </a:rPr>
                        <a:t>1.82E+20</a:t>
                      </a:r>
                      <a:endParaRPr lang="en-GB" sz="800" dirty="0">
                        <a:solidFill>
                          <a:srgbClr val="040406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0859403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EED3DC0A-320C-7AAF-EFE0-19D4D4316770}"/>
              </a:ext>
            </a:extLst>
          </p:cNvPr>
          <p:cNvSpPr txBox="1"/>
          <p:nvPr/>
        </p:nvSpPr>
        <p:spPr>
          <a:xfrm>
            <a:off x="7785256" y="5872862"/>
            <a:ext cx="122327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Beam intensities </a:t>
            </a:r>
            <a:endParaRPr lang="en-GB" sz="10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1429C64-ABF0-D3A2-1D50-3FE4C01318FD}"/>
                  </a:ext>
                </a:extLst>
              </p:cNvPr>
              <p:cNvSpPr txBox="1"/>
              <p:nvPr/>
            </p:nvSpPr>
            <p:spPr>
              <a:xfrm>
                <a:off x="11112780" y="3411590"/>
                <a:ext cx="578944" cy="3930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i="1">
                              <a:solidFill>
                                <a:srgbClr val="FFA5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solidFill>
                                <a:srgbClr val="FFA500"/>
                              </a:solidFill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GB" i="1">
                              <a:solidFill>
                                <a:srgbClr val="FFA5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rgbClr val="FFA5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1429C64-ABF0-D3A2-1D50-3FE4C01318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12780" y="3411590"/>
                <a:ext cx="578944" cy="393093"/>
              </a:xfrm>
              <a:prstGeom prst="rect">
                <a:avLst/>
              </a:prstGeom>
              <a:blipFill>
                <a:blip r:embed="rId6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8203EF36-D3CC-3072-74E9-29D8596F0790}"/>
              </a:ext>
            </a:extLst>
          </p:cNvPr>
          <p:cNvSpPr txBox="1"/>
          <p:nvPr/>
        </p:nvSpPr>
        <p:spPr>
          <a:xfrm>
            <a:off x="7815079" y="4138647"/>
            <a:ext cx="210312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Beam line description</a:t>
            </a:r>
            <a:endParaRPr lang="en-GB" sz="1050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EA33C88-7C35-6691-621A-56847C8383C4}"/>
              </a:ext>
            </a:extLst>
          </p:cNvPr>
          <p:cNvSpPr/>
          <p:nvPr/>
        </p:nvSpPr>
        <p:spPr>
          <a:xfrm>
            <a:off x="6164033" y="2582349"/>
            <a:ext cx="2243367" cy="1556298"/>
          </a:xfrm>
          <a:prstGeom prst="roundRect">
            <a:avLst/>
          </a:prstGeom>
          <a:noFill/>
          <a:ln>
            <a:solidFill>
              <a:srgbClr val="00E5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EB20CE9-4D7F-EED7-422C-007E3EE9D54D}"/>
              </a:ext>
            </a:extLst>
          </p:cNvPr>
          <p:cNvSpPr txBox="1"/>
          <p:nvPr/>
        </p:nvSpPr>
        <p:spPr>
          <a:xfrm>
            <a:off x="6611119" y="2337599"/>
            <a:ext cx="210312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rgbClr val="00E5FF"/>
                </a:solidFill>
              </a:rPr>
              <a:t>Target Area (TCC4)</a:t>
            </a:r>
            <a:endParaRPr lang="en-GB" sz="1050" dirty="0">
              <a:solidFill>
                <a:srgbClr val="00E5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19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98C82-7F7F-E9A4-BDE2-9B6F098AD2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EAD814F1-1B80-E6C2-37FB-683A657D72BF}"/>
              </a:ext>
            </a:extLst>
          </p:cNvPr>
          <p:cNvSpPr txBox="1">
            <a:spLocks/>
          </p:cNvSpPr>
          <p:nvPr/>
        </p:nvSpPr>
        <p:spPr bwMode="auto">
          <a:xfrm>
            <a:off x="838200" y="1723908"/>
            <a:ext cx="10515600" cy="418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Motivations of CNGS Target Area Decommissioning (2025-2026, 12 MCHF):</a:t>
            </a:r>
          </a:p>
          <a:p>
            <a:pPr lvl="1"/>
            <a:r>
              <a:rPr lang="en-US" sz="1400" dirty="0"/>
              <a:t>Extension of the </a:t>
            </a:r>
            <a:r>
              <a:rPr lang="en-US" sz="1400" dirty="0">
                <a:hlinkClick r:id="rId3"/>
              </a:rPr>
              <a:t>AWAKE</a:t>
            </a:r>
            <a:r>
              <a:rPr lang="en-US" sz="1400" dirty="0"/>
              <a:t> experiment after LS3</a:t>
            </a:r>
          </a:p>
          <a:p>
            <a:pPr lvl="1"/>
            <a:r>
              <a:rPr lang="en-US" sz="1400" dirty="0"/>
              <a:t>Re-use of standard shielding blocks for other CERN facilities (400 m³)</a:t>
            </a:r>
          </a:p>
          <a:p>
            <a:pPr lvl="1"/>
            <a:r>
              <a:rPr lang="en-GB" sz="1400" dirty="0"/>
              <a:t>Minimize CERN on-site radioactive storage </a:t>
            </a:r>
            <a:r>
              <a:rPr lang="en-US" sz="1400" dirty="0"/>
              <a:t>(</a:t>
            </a:r>
            <a:r>
              <a:rPr lang="en-GB" sz="1400" dirty="0"/>
              <a:t>VLLW</a:t>
            </a:r>
            <a:r>
              <a:rPr lang="en-US" sz="1400" dirty="0"/>
              <a:t> 81 m³, </a:t>
            </a:r>
            <a:r>
              <a:rPr lang="en-GB" sz="1400" dirty="0"/>
              <a:t>LILW</a:t>
            </a:r>
            <a:r>
              <a:rPr lang="en-US" sz="1400" dirty="0"/>
              <a:t> 102 m³)</a:t>
            </a:r>
          </a:p>
          <a:p>
            <a:endParaRPr lang="en-GB" sz="3200" i="1" dirty="0"/>
          </a:p>
          <a:p>
            <a:pPr lvl="1"/>
            <a:endParaRPr lang="en-US" sz="2800" dirty="0"/>
          </a:p>
          <a:p>
            <a:pPr lvl="1"/>
            <a:endParaRPr lang="en-US" sz="2800" dirty="0"/>
          </a:p>
          <a:p>
            <a:pPr lvl="1"/>
            <a:endParaRPr lang="en-GB" sz="2800" dirty="0"/>
          </a:p>
          <a:p>
            <a:pPr lvl="1"/>
            <a:endParaRPr lang="en-US" sz="2800" dirty="0"/>
          </a:p>
          <a:p>
            <a:endParaRPr lang="en-GB" sz="32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003737-DCCB-E35E-48D3-1FA3BA9B6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756006-A535-3CFB-3CB4-813383A28C8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E3B6E73-054D-6C4E-9975-9A683C5A9677}" type="slidenum">
              <a:rPr lang="en-GB" smtClean="0"/>
              <a:pPr>
                <a:defRPr/>
              </a:pPr>
              <a:t>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1DC258-8D38-42E1-A0EA-599C45A737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RP studies and operational experience from CTD</a:t>
            </a:r>
            <a:endParaRPr lang="en-GB" dirty="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FB9E2AE2-F0F0-BD59-0F10-118FFC46EB3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041" y="3002924"/>
            <a:ext cx="3767391" cy="2817353"/>
          </a:xfrm>
          <a:prstGeom prst="rect">
            <a:avLst/>
          </a:prstGeom>
        </p:spPr>
      </p:pic>
      <p:pic>
        <p:nvPicPr>
          <p:cNvPr id="6" name="Image 8">
            <a:extLst>
              <a:ext uri="{FF2B5EF4-FFF2-40B4-BE49-F238E27FC236}">
                <a16:creationId xmlns:a16="http://schemas.microsoft.com/office/drawing/2014/main" id="{34F2C2FF-D466-7BE7-4B74-33E6A3CC42E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8689" t="18218" r="20672" b="35040"/>
          <a:stretch>
            <a:fillRect/>
          </a:stretch>
        </p:blipFill>
        <p:spPr bwMode="auto">
          <a:xfrm>
            <a:off x="5126173" y="3002924"/>
            <a:ext cx="3075638" cy="2809039"/>
          </a:xfrm>
          <a:prstGeom prst="rect">
            <a:avLst/>
          </a:prstGeom>
        </p:spPr>
      </p:pic>
      <p:pic>
        <p:nvPicPr>
          <p:cNvPr id="10" name="Image 22">
            <a:extLst>
              <a:ext uri="{FF2B5EF4-FFF2-40B4-BE49-F238E27FC236}">
                <a16:creationId xmlns:a16="http://schemas.microsoft.com/office/drawing/2014/main" id="{7DBB6734-4FD0-DC2E-7B39-9551D7911CC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7167" t="11450" r="5893" b="24900"/>
          <a:stretch>
            <a:fillRect/>
          </a:stretch>
        </p:blipFill>
        <p:spPr bwMode="auto">
          <a:xfrm>
            <a:off x="8556781" y="3046534"/>
            <a:ext cx="2958944" cy="279426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8B8FB49-A0A1-6A85-35A0-5F5BDE704244}"/>
              </a:ext>
            </a:extLst>
          </p:cNvPr>
          <p:cNvSpPr txBox="1"/>
          <p:nvPr/>
        </p:nvSpPr>
        <p:spPr>
          <a:xfrm>
            <a:off x="6179476" y="5795437"/>
            <a:ext cx="16316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January 2026</a:t>
            </a:r>
            <a:endParaRPr lang="en-GB" sz="10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FE8E53-39A2-92D5-FEAF-7361D520F170}"/>
              </a:ext>
            </a:extLst>
          </p:cNvPr>
          <p:cNvSpPr txBox="1"/>
          <p:nvPr/>
        </p:nvSpPr>
        <p:spPr>
          <a:xfrm>
            <a:off x="9585176" y="5829480"/>
            <a:ext cx="16316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October 2026</a:t>
            </a:r>
            <a:endParaRPr lang="en-GB" sz="10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74C9F37-8317-9585-40BB-AC091FCB1A62}"/>
              </a:ext>
            </a:extLst>
          </p:cNvPr>
          <p:cNvSpPr txBox="1"/>
          <p:nvPr/>
        </p:nvSpPr>
        <p:spPr>
          <a:xfrm>
            <a:off x="2159935" y="5820277"/>
            <a:ext cx="16316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November 2025</a:t>
            </a:r>
            <a:endParaRPr lang="en-GB" sz="1000" dirty="0"/>
          </a:p>
        </p:txBody>
      </p:sp>
      <p:pic>
        <p:nvPicPr>
          <p:cNvPr id="7" name="Picture 6" descr="A blue circle with white letters and a square object&#10;&#10;Description automatically generated">
            <a:extLst>
              <a:ext uri="{FF2B5EF4-FFF2-40B4-BE49-F238E27FC236}">
                <a16:creationId xmlns:a16="http://schemas.microsoft.com/office/drawing/2014/main" id="{E3A1ECA8-15BB-96A0-8ABE-CACFF6FB2DE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74876" y="152947"/>
            <a:ext cx="808961" cy="808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838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784A9-BCF9-BC5C-0051-99F37BDE2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ECFB9-9B29-93C3-02B0-713D041F5A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Characterization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038360-31E1-7DA1-DCE0-2C047E9D61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Studies &amp; validation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262757-AA03-497B-E5F6-5458A26E7D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515725" y="6435725"/>
            <a:ext cx="482600" cy="331788"/>
          </a:xfrm>
        </p:spPr>
        <p:txBody>
          <a:bodyPr/>
          <a:lstStyle/>
          <a:p>
            <a:pPr>
              <a:defRPr/>
            </a:pPr>
            <a:fld id="{DE3B6E73-054D-6C4E-9975-9A683C5A9677}" type="slidenum">
              <a:rPr lang="en-GB" smtClean="0"/>
              <a:pPr>
                <a:defRPr/>
              </a:pPr>
              <a:t>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365618-63F7-13F0-BD3A-98DE91FC8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9772" y="6418263"/>
            <a:ext cx="3784778" cy="365125"/>
          </a:xfrm>
        </p:spPr>
        <p:txBody>
          <a:bodyPr/>
          <a:lstStyle/>
          <a:p>
            <a:pPr>
              <a:defRPr/>
            </a:pPr>
            <a:r>
              <a:rPr lang="en-GB" dirty="0"/>
              <a:t>RP studies and operational experience from CTD</a:t>
            </a:r>
          </a:p>
        </p:txBody>
      </p:sp>
    </p:spTree>
    <p:extLst>
      <p:ext uri="{BB962C8B-B14F-4D97-AF65-F5344CB8AC3E}">
        <p14:creationId xmlns:p14="http://schemas.microsoft.com/office/powerpoint/2010/main" val="2339770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9">
            <a:extLst>
              <a:ext uri="{FF2B5EF4-FFF2-40B4-BE49-F238E27FC236}">
                <a16:creationId xmlns:a16="http://schemas.microsoft.com/office/drawing/2014/main" id="{B331A7FA-EA36-BD91-8EB1-25A9FD3A5B34}"/>
              </a:ext>
            </a:extLst>
          </p:cNvPr>
          <p:cNvSpPr txBox="1">
            <a:spLocks/>
          </p:cNvSpPr>
          <p:nvPr/>
        </p:nvSpPr>
        <p:spPr bwMode="auto">
          <a:xfrm>
            <a:off x="5302160" y="1825625"/>
            <a:ext cx="5590779" cy="418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Scoring residual dose rate and activities</a:t>
            </a:r>
            <a:endParaRPr lang="en-GB" sz="2000" b="1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1F706AE-573E-BCAA-AECF-25D17862C9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511" r="11354" b="16441"/>
          <a:stretch>
            <a:fillRect/>
          </a:stretch>
        </p:blipFill>
        <p:spPr>
          <a:xfrm>
            <a:off x="8763533" y="2268537"/>
            <a:ext cx="3070780" cy="2268581"/>
          </a:xfrm>
          <a:prstGeom prst="rect">
            <a:avLst/>
          </a:prstGeom>
        </p:spPr>
      </p:pic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296AA449-7A8F-0B2F-0142-C450275121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031156" cy="4184650"/>
          </a:xfrm>
        </p:spPr>
        <p:txBody>
          <a:bodyPr/>
          <a:lstStyle/>
          <a:p>
            <a:r>
              <a:rPr lang="en-US" sz="2000" b="1" dirty="0"/>
              <a:t>FLUKA Model</a:t>
            </a:r>
            <a:endParaRPr lang="en-GB" sz="2000" b="1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B8B7D2-B484-7959-FB86-620A39D76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Characterization – studies</a:t>
            </a:r>
            <a:endParaRPr lang="en-GB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BBE240-22F9-CD3F-C653-661588C6926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E3B6E73-054D-6C4E-9975-9A683C5A9677}" type="slidenum">
              <a:rPr lang="en-GB" smtClean="0"/>
              <a:pPr>
                <a:defRPr/>
              </a:pPr>
              <a:t>7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B7FC1C-35B0-90FB-301C-B9D7143427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RP studies and operational experience from CTD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776DD6-F46D-05F7-3866-15CAE04B3A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08" y="2307508"/>
            <a:ext cx="3581791" cy="1448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diagram of a tunnel wall&#10;&#10;AI-generated content may be incorrect.">
            <a:extLst>
              <a:ext uri="{FF2B5EF4-FFF2-40B4-BE49-F238E27FC236}">
                <a16:creationId xmlns:a16="http://schemas.microsoft.com/office/drawing/2014/main" id="{FDB68B5F-5E9E-6FA9-A603-A78A076912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5041" y="2367477"/>
            <a:ext cx="3722073" cy="277622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51DAC71-6DCE-FCE7-CF2F-505EF446EA0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5017" b="11637"/>
          <a:stretch>
            <a:fillRect/>
          </a:stretch>
        </p:blipFill>
        <p:spPr>
          <a:xfrm>
            <a:off x="1144994" y="4218607"/>
            <a:ext cx="2724362" cy="119244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375EDD2-0D92-F208-633D-EAB28CC157B5}"/>
              </a:ext>
            </a:extLst>
          </p:cNvPr>
          <p:cNvSpPr txBox="1"/>
          <p:nvPr/>
        </p:nvSpPr>
        <p:spPr>
          <a:xfrm>
            <a:off x="-77006" y="5983488"/>
            <a:ext cx="527115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i="1" dirty="0"/>
              <a:t>Identified past contributors to the current FLUKA model: A. Ferrari, M. Lorenzo, L. </a:t>
            </a:r>
            <a:r>
              <a:rPr lang="en-US" sz="600" i="1" dirty="0" err="1"/>
              <a:t>Sarchiapone</a:t>
            </a:r>
            <a:r>
              <a:rPr lang="en-US" sz="600" i="1" dirty="0"/>
              <a:t>, S. Roesler, H. </a:t>
            </a:r>
            <a:r>
              <a:rPr lang="en-US" sz="600" i="1" dirty="0" err="1"/>
              <a:t>Vincke</a:t>
            </a:r>
            <a:r>
              <a:rPr lang="en-US" sz="600" i="1" dirty="0"/>
              <a:t>, C. </a:t>
            </a:r>
            <a:r>
              <a:rPr lang="en-US" sz="600" i="1" dirty="0" err="1"/>
              <a:t>Ahdida</a:t>
            </a:r>
            <a:r>
              <a:rPr lang="en-US" sz="600" i="1" dirty="0"/>
              <a:t>, E. Nowak</a:t>
            </a:r>
            <a:endParaRPr lang="en-GB" sz="600" i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E875AF-2B4C-09E0-E5B9-969A20813880}"/>
              </a:ext>
            </a:extLst>
          </p:cNvPr>
          <p:cNvSpPr txBox="1"/>
          <p:nvPr/>
        </p:nvSpPr>
        <p:spPr>
          <a:xfrm>
            <a:off x="8423505" y="5891296"/>
            <a:ext cx="375083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i="1" dirty="0"/>
              <a:t>C. </a:t>
            </a:r>
            <a:r>
              <a:rPr lang="en-GB" sz="1050" i="1" dirty="0" err="1"/>
              <a:t>Ahdida</a:t>
            </a:r>
            <a:r>
              <a:rPr lang="en-GB" sz="1050" i="1" dirty="0"/>
              <a:t> et al. (2023) </a:t>
            </a:r>
            <a:r>
              <a:rPr lang="en-GB" sz="1050" i="1" dirty="0">
                <a:hlinkClick r:id="rId6"/>
              </a:rPr>
              <a:t>10.1080/00295639.2023.2204183</a:t>
            </a:r>
            <a:endParaRPr lang="en-GB" sz="105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C547EF3-7AE4-4DA0-E7FD-08592CF96FFE}"/>
                  </a:ext>
                </a:extLst>
              </p:cNvPr>
              <p:cNvSpPr txBox="1"/>
              <p:nvPr/>
            </p:nvSpPr>
            <p:spPr>
              <a:xfrm>
                <a:off x="477048" y="5371734"/>
                <a:ext cx="4423204" cy="4785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indent="-171450">
                  <a:buFont typeface="Courier New" panose="02070309020205020404" pitchFamily="49" charset="0"/>
                  <a:buChar char="o"/>
                </a:pPr>
                <a:r>
                  <a:rPr lang="en-GB" sz="1000" dirty="0"/>
                  <a:t>User routine (</a:t>
                </a:r>
                <a:r>
                  <a:rPr lang="en-GB" sz="1000" i="1" dirty="0" err="1"/>
                  <a:t>magfld.f</a:t>
                </a:r>
                <a:r>
                  <a:rPr lang="en-GB" sz="1000" dirty="0"/>
                  <a:t>) generating a toroidal magnetic field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0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00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GB" sz="1000" i="1" dirty="0" smtClean="0">
                            <a:latin typeface="Cambria Math" panose="02040503050406030204" pitchFamily="18" charset="0"/>
                          </a:rPr>
                          <m:t>𝜙</m:t>
                        </m:r>
                      </m:sub>
                    </m:sSub>
                    <m:d>
                      <m:dPr>
                        <m:ctrlPr>
                          <a:rPr lang="en-GB" sz="10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00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GB" sz="1000" i="0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10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100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000" i="1" dirty="0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GB" sz="1000" i="0" dirty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GB" sz="1000" i="1" dirty="0" smtClean="0">
                            <a:latin typeface="Cambria Math" panose="02040503050406030204" pitchFamily="18" charset="0"/>
                          </a:rPr>
                          <m:t>𝐼</m:t>
                        </m:r>
                      </m:num>
                      <m:den>
                        <m:r>
                          <a:rPr lang="en-GB" sz="1000" i="0" dirty="0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1000" i="1" dirty="0" smtClean="0"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en-GB" sz="100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  <m:r>
                      <m:rPr>
                        <m:nor/>
                      </m:rPr>
                      <a:rPr lang="en-US" sz="1000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1000" i="0" dirty="0"/>
                      <m:t>in the Horn (I=150 kA) and </m:t>
                    </m:r>
                    <m:r>
                      <m:rPr>
                        <m:nor/>
                      </m:rPr>
                      <a:rPr lang="en-US" sz="1000" b="0" i="0" dirty="0" smtClean="0"/>
                      <m:t>in </m:t>
                    </m:r>
                    <m:r>
                      <m:rPr>
                        <m:nor/>
                      </m:rPr>
                      <a:rPr lang="en-GB" sz="1000" i="0" dirty="0"/>
                      <m:t>the Reflector (I=180 kA)</m:t>
                    </m:r>
                  </m:oMath>
                </a14:m>
                <a:endParaRPr lang="en-GB" sz="10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C547EF3-7AE4-4DA0-E7FD-08592CF96F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048" y="5371734"/>
                <a:ext cx="4423204" cy="4785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535FDF94-ACFD-455C-995F-625CD3051CE8}"/>
              </a:ext>
            </a:extLst>
          </p:cNvPr>
          <p:cNvSpPr txBox="1"/>
          <p:nvPr/>
        </p:nvSpPr>
        <p:spPr>
          <a:xfrm>
            <a:off x="516850" y="3787042"/>
            <a:ext cx="41589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US" sz="1000" dirty="0"/>
              <a:t>Detailed CSG model with CNGS beam line components, supports, shielding and concrete tunnel floor/walls</a:t>
            </a:r>
            <a:endParaRPr lang="en-GB" sz="1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0A2DD66-8E46-EF42-0CBF-701480666530}"/>
              </a:ext>
            </a:extLst>
          </p:cNvPr>
          <p:cNvSpPr txBox="1"/>
          <p:nvPr/>
        </p:nvSpPr>
        <p:spPr>
          <a:xfrm>
            <a:off x="5349980" y="5097250"/>
            <a:ext cx="29526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ctr">
              <a:buFont typeface="Courier New" panose="02070309020205020404" pitchFamily="49" charset="0"/>
              <a:buChar char="o"/>
            </a:pPr>
            <a:r>
              <a:rPr lang="en-US" sz="1000" dirty="0"/>
              <a:t>Residual dose rate after 11 years of cooling (December 2023) with all components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FF18F93-4E03-9EB3-7524-FA0C26C19FA4}"/>
              </a:ext>
            </a:extLst>
          </p:cNvPr>
          <p:cNvSpPr txBox="1"/>
          <p:nvPr/>
        </p:nvSpPr>
        <p:spPr>
          <a:xfrm>
            <a:off x="8508758" y="4570622"/>
            <a:ext cx="3580330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ctr">
              <a:buFont typeface="Courier New" panose="02070309020205020404" pitchFamily="49" charset="0"/>
              <a:buChar char="o"/>
            </a:pPr>
            <a:r>
              <a:rPr lang="en-US" sz="1000" dirty="0"/>
              <a:t>Residual dose rate in the empty tunnel (April 2026) </a:t>
            </a:r>
            <a:br>
              <a:rPr lang="en-US" sz="1000" dirty="0"/>
            </a:br>
            <a:r>
              <a:rPr lang="en-US" sz="700" dirty="0"/>
              <a:t>(using ASSIGNMAT card to assign a different material at decay)</a:t>
            </a:r>
            <a:endParaRPr lang="en-GB" sz="1000" dirty="0"/>
          </a:p>
        </p:txBody>
      </p:sp>
      <p:pic>
        <p:nvPicPr>
          <p:cNvPr id="26" name="Picture 25" descr="FLUKA – CERN Knowledge Transfer">
            <a:extLst>
              <a:ext uri="{FF2B5EF4-FFF2-40B4-BE49-F238E27FC236}">
                <a16:creationId xmlns:a16="http://schemas.microsoft.com/office/drawing/2014/main" id="{FE16EF67-C694-6025-F563-7453753296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82389" y="323675"/>
            <a:ext cx="1782822" cy="379546"/>
          </a:xfrm>
          <a:prstGeom prst="rect">
            <a:avLst/>
          </a:prstGeom>
        </p:spPr>
      </p:pic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7601A8E-5B8E-95FD-A5B4-053E94FD55C3}"/>
              </a:ext>
            </a:extLst>
          </p:cNvPr>
          <p:cNvCxnSpPr>
            <a:cxnSpLocks/>
          </p:cNvCxnSpPr>
          <p:nvPr/>
        </p:nvCxnSpPr>
        <p:spPr>
          <a:xfrm>
            <a:off x="4965614" y="1892300"/>
            <a:ext cx="0" cy="3944241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36">
            <a:extLst>
              <a:ext uri="{FF2B5EF4-FFF2-40B4-BE49-F238E27FC236}">
                <a16:creationId xmlns:a16="http://schemas.microsoft.com/office/drawing/2014/main" id="{68C28160-3BB5-E9B7-244A-DEE042471B0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53723" b="6566"/>
          <a:stretch>
            <a:fillRect/>
          </a:stretch>
        </p:blipFill>
        <p:spPr>
          <a:xfrm>
            <a:off x="9244046" y="5044427"/>
            <a:ext cx="2109754" cy="4889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3739E5B-9A48-D879-4620-7866C8AD1EDB}"/>
              </a:ext>
            </a:extLst>
          </p:cNvPr>
          <p:cNvSpPr txBox="1"/>
          <p:nvPr/>
        </p:nvSpPr>
        <p:spPr>
          <a:xfrm>
            <a:off x="10892940" y="821259"/>
            <a:ext cx="11053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FLUKA v4.0-x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1878590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57440-1CC1-B64A-C721-0C91F87A9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BD8BF76-5C04-4804-131F-CE289A5BCE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203"/>
          <a:stretch>
            <a:fillRect/>
          </a:stretch>
        </p:blipFill>
        <p:spPr>
          <a:xfrm>
            <a:off x="891222" y="5326681"/>
            <a:ext cx="4596242" cy="78338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BD6C5F-9D98-12F4-2348-B943FF9F52C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E3B6E73-054D-6C4E-9975-9A683C5A9677}" type="slidenum">
              <a:rPr lang="en-GB" smtClean="0"/>
              <a:pPr>
                <a:defRPr/>
              </a:pPr>
              <a:t>8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899441-B847-E8A0-D0F0-456E46E73A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RP studies and operational experience from CTD</a:t>
            </a:r>
            <a:endParaRPr lang="en-GB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DD88EB4-C174-FB39-CECD-C1B8B9A1BF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6271"/>
          <a:stretch>
            <a:fillRect/>
          </a:stretch>
        </p:blipFill>
        <p:spPr>
          <a:xfrm>
            <a:off x="3058716" y="2203692"/>
            <a:ext cx="1621280" cy="211653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FDC929F-180C-F355-D0BD-A522A8C5EDF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909" t="12190" r="24181" b="24306"/>
          <a:stretch>
            <a:fillRect/>
          </a:stretch>
        </p:blipFill>
        <p:spPr>
          <a:xfrm>
            <a:off x="7362933" y="2729023"/>
            <a:ext cx="3529780" cy="223688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54ADF9C-5DFB-0B83-05A5-6FF81E78C7F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3511" r="35040"/>
          <a:stretch>
            <a:fillRect/>
          </a:stretch>
        </p:blipFill>
        <p:spPr>
          <a:xfrm>
            <a:off x="4487161" y="2213637"/>
            <a:ext cx="1608837" cy="209312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FBD0AC1-A6F2-6B6F-9D23-1072CD19728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0283" r="34800"/>
          <a:stretch>
            <a:fillRect/>
          </a:stretch>
        </p:blipFill>
        <p:spPr>
          <a:xfrm>
            <a:off x="1250037" y="2234475"/>
            <a:ext cx="1504088" cy="205496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477FF5F-7C61-966A-9718-6EFF7CDEDCD5}"/>
              </a:ext>
            </a:extLst>
          </p:cNvPr>
          <p:cNvSpPr txBox="1"/>
          <p:nvPr/>
        </p:nvSpPr>
        <p:spPr>
          <a:xfrm>
            <a:off x="6673414" y="1825625"/>
            <a:ext cx="51187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/>
              <a:t>FLUKA + </a:t>
            </a:r>
            <a:r>
              <a:rPr lang="en-US" dirty="0" err="1"/>
              <a:t>Actiwiz</a:t>
            </a:r>
            <a:r>
              <a:rPr lang="en-US" dirty="0"/>
              <a:t> 3 simulations vs results from Gamma Spectrometry main radionuclides</a:t>
            </a:r>
            <a:endParaRPr lang="en-GB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F409E63-FD14-EF8C-2759-99212E803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Characterization –</a:t>
            </a:r>
            <a:r>
              <a:rPr lang="en-US" i="1" dirty="0"/>
              <a:t> </a:t>
            </a:r>
            <a:r>
              <a:rPr lang="en-US" dirty="0"/>
              <a:t>validation</a:t>
            </a:r>
            <a:endParaRPr lang="en-GB" dirty="0"/>
          </a:p>
        </p:txBody>
      </p:sp>
      <p:sp>
        <p:nvSpPr>
          <p:cNvPr id="7" name="Content Placeholder 19">
            <a:extLst>
              <a:ext uri="{FF2B5EF4-FFF2-40B4-BE49-F238E27FC236}">
                <a16:creationId xmlns:a16="http://schemas.microsoft.com/office/drawing/2014/main" id="{A7F1D499-A3BA-C9E7-47D1-363B5A414E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5891940" cy="4184650"/>
          </a:xfrm>
        </p:spPr>
        <p:txBody>
          <a:bodyPr/>
          <a:lstStyle/>
          <a:p>
            <a:r>
              <a:rPr lang="en-US" sz="1800" dirty="0"/>
              <a:t>Material composition (concrete):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8F6624-CD6D-1AD3-5C21-10B4A86ADDFF}"/>
              </a:ext>
            </a:extLst>
          </p:cNvPr>
          <p:cNvSpPr txBox="1"/>
          <p:nvPr/>
        </p:nvSpPr>
        <p:spPr>
          <a:xfrm>
            <a:off x="506872" y="4405904"/>
            <a:ext cx="226086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/>
            <a:r>
              <a:rPr lang="en-US" sz="1200" dirty="0"/>
              <a:t>XRF measurements</a:t>
            </a:r>
            <a:endParaRPr lang="en-GB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7A258E-C882-7623-39CF-54C69B928F0D}"/>
              </a:ext>
            </a:extLst>
          </p:cNvPr>
          <p:cNvSpPr txBox="1"/>
          <p:nvPr/>
        </p:nvSpPr>
        <p:spPr>
          <a:xfrm>
            <a:off x="2279340" y="4426487"/>
            <a:ext cx="226086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/>
            <a:r>
              <a:rPr lang="en-US" sz="1200" dirty="0"/>
              <a:t>Sampling of concrete</a:t>
            </a:r>
            <a:endParaRPr lang="en-GB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D186FDE-3578-DE57-BB51-AED694EBDC4C}"/>
              </a:ext>
            </a:extLst>
          </p:cNvPr>
          <p:cNvSpPr txBox="1"/>
          <p:nvPr/>
        </p:nvSpPr>
        <p:spPr>
          <a:xfrm>
            <a:off x="3928097" y="4406545"/>
            <a:ext cx="226086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/>
            <a:r>
              <a:rPr lang="en-US" sz="1200" dirty="0"/>
              <a:t>Gamma Spectrometry</a:t>
            </a:r>
            <a:endParaRPr lang="en-GB" sz="1200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2380DA5E-E142-F5D3-0413-8FC7B2028E6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7109"/>
          <a:stretch>
            <a:fillRect/>
          </a:stretch>
        </p:blipFill>
        <p:spPr>
          <a:xfrm>
            <a:off x="6799128" y="5362108"/>
            <a:ext cx="5160674" cy="611944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sp>
        <p:nvSpPr>
          <p:cNvPr id="29" name="Arrow: Right 28">
            <a:extLst>
              <a:ext uri="{FF2B5EF4-FFF2-40B4-BE49-F238E27FC236}">
                <a16:creationId xmlns:a16="http://schemas.microsoft.com/office/drawing/2014/main" id="{C96E342C-1EB5-1265-C597-7EA9A0E8CA7E}"/>
              </a:ext>
            </a:extLst>
          </p:cNvPr>
          <p:cNvSpPr/>
          <p:nvPr/>
        </p:nvSpPr>
        <p:spPr>
          <a:xfrm>
            <a:off x="6162277" y="5659588"/>
            <a:ext cx="369791" cy="23828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20A60B21-BE15-EE0D-92B5-8F28994AB05E}"/>
              </a:ext>
            </a:extLst>
          </p:cNvPr>
          <p:cNvSpPr/>
          <p:nvPr/>
        </p:nvSpPr>
        <p:spPr>
          <a:xfrm rot="5400000">
            <a:off x="9018150" y="4964930"/>
            <a:ext cx="314336" cy="2489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96C08D0-2195-0DA7-0264-C95F681731F4}"/>
              </a:ext>
            </a:extLst>
          </p:cNvPr>
          <p:cNvCxnSpPr>
            <a:cxnSpLocks/>
          </p:cNvCxnSpPr>
          <p:nvPr/>
        </p:nvCxnSpPr>
        <p:spPr>
          <a:xfrm>
            <a:off x="6315166" y="1934678"/>
            <a:ext cx="0" cy="3056642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D8F4091D-FE18-20A1-0645-62D70513F996}"/>
              </a:ext>
            </a:extLst>
          </p:cNvPr>
          <p:cNvSpPr txBox="1"/>
          <p:nvPr/>
        </p:nvSpPr>
        <p:spPr>
          <a:xfrm>
            <a:off x="838199" y="5085070"/>
            <a:ext cx="554037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/>
              <a:t>Results of the XRF for the concrete composition of the shielding, tunnel walls and floor</a:t>
            </a:r>
            <a:endParaRPr lang="en-GB" sz="1000" i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56BB50-2EFE-9D49-8677-2BAEE731B969}"/>
              </a:ext>
            </a:extLst>
          </p:cNvPr>
          <p:cNvSpPr txBox="1"/>
          <p:nvPr/>
        </p:nvSpPr>
        <p:spPr>
          <a:xfrm>
            <a:off x="7141977" y="2500622"/>
            <a:ext cx="43737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/>
              <a:t>Results of the </a:t>
            </a:r>
            <a:r>
              <a:rPr lang="en-US" sz="1000" i="1" dirty="0" err="1"/>
              <a:t>Actiwiz</a:t>
            </a:r>
            <a:r>
              <a:rPr lang="en-US" sz="1000" i="1" dirty="0"/>
              <a:t> and Gamma spectrometry for the concrete floor</a:t>
            </a:r>
            <a:endParaRPr lang="en-GB" sz="1000" i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C584AC8-8828-AC60-4E2E-82E1F42B0D15}"/>
              </a:ext>
            </a:extLst>
          </p:cNvPr>
          <p:cNvSpPr/>
          <p:nvPr/>
        </p:nvSpPr>
        <p:spPr>
          <a:xfrm>
            <a:off x="1395168" y="5841999"/>
            <a:ext cx="3812099" cy="18821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718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DA6D4-406C-800D-E666-9AAAC37E76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Benchmark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34A5BA-8D6E-D4B7-1C37-BFDFBF263E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Target, Horn &amp; Empty tunnel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46FF46-15CF-8FA7-82B5-573DD559DAA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515725" y="6435725"/>
            <a:ext cx="482600" cy="331788"/>
          </a:xfrm>
        </p:spPr>
        <p:txBody>
          <a:bodyPr/>
          <a:lstStyle/>
          <a:p>
            <a:pPr>
              <a:defRPr/>
            </a:pPr>
            <a:fld id="{DE3B6E73-054D-6C4E-9975-9A683C5A9677}" type="slidenum">
              <a:rPr lang="en-GB" smtClean="0"/>
              <a:pPr>
                <a:defRPr/>
              </a:pPr>
              <a:t>9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C1ECF8-243D-B7A0-2826-1886031B62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9772" y="6418263"/>
            <a:ext cx="3784778" cy="365125"/>
          </a:xfrm>
        </p:spPr>
        <p:txBody>
          <a:bodyPr/>
          <a:lstStyle/>
          <a:p>
            <a:pPr>
              <a:defRPr/>
            </a:pPr>
            <a:r>
              <a:rPr lang="en-GB" dirty="0"/>
              <a:t>RP studies and operational experience from CTD</a:t>
            </a:r>
          </a:p>
        </p:txBody>
      </p:sp>
    </p:spTree>
    <p:extLst>
      <p:ext uri="{BB962C8B-B14F-4D97-AF65-F5344CB8AC3E}">
        <p14:creationId xmlns:p14="http://schemas.microsoft.com/office/powerpoint/2010/main" val="38204425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9DF8AB5-5AB3-6353-78B1-3785AFC68E7C}"/>
              </a:ext>
            </a:extLst>
          </p:cNvPr>
          <p:cNvSpPr txBox="1"/>
          <p:nvPr/>
        </p:nvSpPr>
        <p:spPr>
          <a:xfrm>
            <a:off x="9671029" y="5751029"/>
            <a:ext cx="185643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Source: </a:t>
            </a:r>
            <a:r>
              <a:rPr lang="en-GB" sz="1050" dirty="0">
                <a:hlinkClick r:id="rId4" tooltip="https://edms.cern.ch/document/3408902/1"/>
              </a:rPr>
              <a:t>EDMS 3408902</a:t>
            </a:r>
            <a:r>
              <a:rPr lang="en-US" sz="1050" dirty="0"/>
              <a:t> </a:t>
            </a:r>
            <a:endParaRPr lang="en-GB" sz="105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7FB55B-CF20-6FE3-1D18-2F9167F80C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RP studies and operational experience from CTD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E6F328-50A6-155D-9674-DAF86A97621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E3B6E73-054D-6C4E-9975-9A683C5A9677}" type="slidenum">
              <a:rPr lang="en-GB" smtClean="0"/>
              <a:pPr>
                <a:defRPr/>
              </a:pPr>
              <a:t>10</a:t>
            </a:fld>
            <a:endParaRPr lang="en-GB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E461D4A-11B8-5C51-4FDA-BA2B6FD5A5AF}"/>
              </a:ext>
            </a:extLst>
          </p:cNvPr>
          <p:cNvSpPr txBox="1">
            <a:spLocks/>
          </p:cNvSpPr>
          <p:nvPr/>
        </p:nvSpPr>
        <p:spPr>
          <a:xfrm>
            <a:off x="1361641" y="1616640"/>
            <a:ext cx="908344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Video overview of the handling, survey, cutting and packing of CNGS target station</a:t>
            </a:r>
            <a:endParaRPr lang="en-US" sz="1600" dirty="0"/>
          </a:p>
          <a:p>
            <a:pPr lvl="1"/>
            <a:endParaRPr lang="en-US" sz="1600" dirty="0"/>
          </a:p>
          <a:p>
            <a:pPr lvl="1"/>
            <a:endParaRPr lang="en-GB" sz="1600" dirty="0"/>
          </a:p>
          <a:p>
            <a:pPr lvl="1"/>
            <a:endParaRPr lang="en-US" sz="1600" dirty="0"/>
          </a:p>
          <a:p>
            <a:endParaRPr lang="en-GB" sz="1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BAB78A-C04F-41A6-9D67-FBA269A4E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Benchmark – Target</a:t>
            </a:r>
            <a:endParaRPr lang="en-GB" dirty="0"/>
          </a:p>
        </p:txBody>
      </p:sp>
      <p:pic>
        <p:nvPicPr>
          <p:cNvPr id="8" name="target">
            <a:hlinkClick r:id="" action="ppaction://media"/>
            <a:extLst>
              <a:ext uri="{FF2B5EF4-FFF2-40B4-BE49-F238E27FC236}">
                <a16:creationId xmlns:a16="http://schemas.microsoft.com/office/drawing/2014/main" id="{F56A0E84-ACE9-CD6D-5664-8CDB60A0928E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85211" y="1963170"/>
            <a:ext cx="7174303" cy="4041775"/>
          </a:xfrm>
        </p:spPr>
      </p:pic>
    </p:spTree>
    <p:extLst>
      <p:ext uri="{BB962C8B-B14F-4D97-AF65-F5344CB8AC3E}">
        <p14:creationId xmlns:p14="http://schemas.microsoft.com/office/powerpoint/2010/main" val="266203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85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5D42A-6EE9-D4AC-640E-2C5CCF452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707028D-60F5-73AC-91F7-91D08C058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Benchmark – Target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F25351-DDCE-5402-8501-ECD232295A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482" y="1589577"/>
            <a:ext cx="3162030" cy="1786872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E2D6EB9-5E88-8748-49C5-32C040276793}"/>
              </a:ext>
            </a:extLst>
          </p:cNvPr>
          <p:cNvCxnSpPr>
            <a:cxnSpLocks/>
          </p:cNvCxnSpPr>
          <p:nvPr/>
        </p:nvCxnSpPr>
        <p:spPr>
          <a:xfrm>
            <a:off x="3154717" y="3215688"/>
            <a:ext cx="164020" cy="1265294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5E1CA000-A2A7-A5A2-C51F-491B4F3B843D}"/>
              </a:ext>
            </a:extLst>
          </p:cNvPr>
          <p:cNvSpPr txBox="1"/>
          <p:nvPr/>
        </p:nvSpPr>
        <p:spPr>
          <a:xfrm>
            <a:off x="856323" y="2871846"/>
            <a:ext cx="34300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0EA25"/>
                </a:solidFill>
                <a:highlight>
                  <a:srgbClr val="000000"/>
                </a:highlight>
              </a:rPr>
              <a:t>10 mSv/h (AD-6 &amp; AD-t)</a:t>
            </a:r>
            <a:endParaRPr lang="en-GB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9BF63A9-3427-6BA2-23E2-FC53A179F47A}"/>
              </a:ext>
            </a:extLst>
          </p:cNvPr>
          <p:cNvSpPr txBox="1"/>
          <p:nvPr/>
        </p:nvSpPr>
        <p:spPr>
          <a:xfrm>
            <a:off x="504547" y="5878832"/>
            <a:ext cx="48173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/>
              <a:t>Cool-down time for benchmark</a:t>
            </a:r>
            <a:r>
              <a:rPr lang="en-US" sz="1100" dirty="0"/>
              <a:t>: January 2026</a:t>
            </a:r>
            <a:endParaRPr lang="en-GB" sz="11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C378CB3-33D1-FFAF-CE10-4B94F016A5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RP studies and operational experience from CTD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6802D5-8370-6A02-670F-F760152EFA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E3B6E73-054D-6C4E-9975-9A683C5A9677}" type="slidenum">
              <a:rPr lang="en-GB" smtClean="0"/>
              <a:pPr>
                <a:defRPr/>
              </a:pPr>
              <a:t>11</a:t>
            </a:fld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37D960D-6FFA-5AF0-AF53-7453258DCD14}"/>
              </a:ext>
            </a:extLst>
          </p:cNvPr>
          <p:cNvSpPr txBox="1"/>
          <p:nvPr/>
        </p:nvSpPr>
        <p:spPr>
          <a:xfrm>
            <a:off x="3980234" y="1716475"/>
            <a:ext cx="691270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GB"/>
            </a:defPPr>
            <a:lvl1pPr marL="171450" indent="-171450">
              <a:buFont typeface="Arial" panose="020B0604020202020204" pitchFamily="34" charset="0"/>
              <a:buChar char="•"/>
              <a:defRPr sz="1200" b="1"/>
            </a:lvl1pPr>
            <a:lvl2pPr marL="628650" lvl="1" indent="-171450">
              <a:buFont typeface="Arial" panose="020B0604020202020204" pitchFamily="34" charset="0"/>
              <a:buChar char="•"/>
              <a:defRPr sz="1000"/>
            </a:lvl2pPr>
          </a:lstStyle>
          <a:p>
            <a:r>
              <a:rPr lang="en-US" sz="1800" dirty="0"/>
              <a:t>Downstream: </a:t>
            </a:r>
            <a:endParaRPr lang="en-US" sz="1800" b="0" dirty="0"/>
          </a:p>
          <a:p>
            <a:pPr lvl="1"/>
            <a:r>
              <a:rPr lang="en-US" sz="1600" b="0" dirty="0"/>
              <a:t>RP Survey </a:t>
            </a:r>
            <a:r>
              <a:rPr lang="en-US" sz="1600" dirty="0"/>
              <a:t>performed with an AD-6 (</a:t>
            </a:r>
            <a:r>
              <a:rPr lang="en-US" sz="1600" dirty="0" err="1">
                <a:hlinkClick r:id="rId3"/>
              </a:rPr>
              <a:t>Automess</a:t>
            </a:r>
            <a:r>
              <a:rPr lang="en-US" sz="1600" dirty="0">
                <a:hlinkClick r:id="rId3"/>
              </a:rPr>
              <a:t> </a:t>
            </a:r>
            <a:r>
              <a:rPr lang="en-GB" sz="1600" dirty="0">
                <a:hlinkClick r:id="rId3"/>
              </a:rPr>
              <a:t>6150AD</a:t>
            </a:r>
            <a:r>
              <a:rPr lang="en-GB" sz="1600" dirty="0"/>
              <a:t>)</a:t>
            </a:r>
            <a:r>
              <a:rPr lang="en-US" sz="1600" b="0" dirty="0"/>
              <a:t> on a robot</a:t>
            </a:r>
          </a:p>
          <a:p>
            <a:pPr lvl="1"/>
            <a:r>
              <a:rPr lang="en-US" sz="1600" b="0" dirty="0"/>
              <a:t>Ratio RP Survey / FLUKA  ~1</a:t>
            </a:r>
            <a:r>
              <a:rPr lang="en-US" sz="1600" dirty="0"/>
              <a:t>.2 (at 10 cm and 40 cm)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11DD802-9989-B72E-20DD-8A1A363C8EE9}"/>
              </a:ext>
            </a:extLst>
          </p:cNvPr>
          <p:cNvGrpSpPr/>
          <p:nvPr/>
        </p:nvGrpSpPr>
        <p:grpSpPr>
          <a:xfrm>
            <a:off x="4432814" y="2829067"/>
            <a:ext cx="6058795" cy="3303830"/>
            <a:chOff x="7245160" y="3316745"/>
            <a:chExt cx="4509875" cy="2860218"/>
          </a:xfrm>
        </p:grpSpPr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7A79925F-5775-807C-EFF1-EEE4F73B43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079" b="3034"/>
            <a:stretch>
              <a:fillRect/>
            </a:stretch>
          </p:blipFill>
          <p:spPr>
            <a:xfrm>
              <a:off x="7245160" y="3622354"/>
              <a:ext cx="4509875" cy="2554609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41C4B94-CC91-26E0-5743-09361F6B3810}"/>
                </a:ext>
              </a:extLst>
            </p:cNvPr>
            <p:cNvSpPr txBox="1"/>
            <p:nvPr/>
          </p:nvSpPr>
          <p:spPr>
            <a:xfrm>
              <a:off x="8825456" y="3736562"/>
              <a:ext cx="59794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rgbClr val="0000FF"/>
                  </a:solidFill>
                </a:rPr>
                <a:t>Contact</a:t>
              </a:r>
              <a:endParaRPr lang="en-GB" sz="800" dirty="0">
                <a:solidFill>
                  <a:srgbClr val="0000FF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7F8B23D-D785-823C-AEC1-E46A40B286EA}"/>
                </a:ext>
              </a:extLst>
            </p:cNvPr>
            <p:cNvSpPr txBox="1"/>
            <p:nvPr/>
          </p:nvSpPr>
          <p:spPr>
            <a:xfrm>
              <a:off x="9305100" y="4288789"/>
              <a:ext cx="53316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rgbClr val="0000FF"/>
                  </a:solidFill>
                </a:rPr>
                <a:t>10 cm</a:t>
              </a:r>
              <a:endParaRPr lang="en-GB" sz="800" dirty="0">
                <a:solidFill>
                  <a:srgbClr val="0000FF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7EAA326-BD72-B1C2-B9CD-02271D7404CF}"/>
                </a:ext>
              </a:extLst>
            </p:cNvPr>
            <p:cNvSpPr txBox="1"/>
            <p:nvPr/>
          </p:nvSpPr>
          <p:spPr>
            <a:xfrm>
              <a:off x="7719088" y="3316745"/>
              <a:ext cx="363205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i="1" dirty="0"/>
                <a:t>Residual dose rate at different distances from the downstream face. Averaged on X=[-5;5], Y[15;20] </a:t>
              </a:r>
              <a:endParaRPr lang="en-GB" sz="80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67DA8BA-EC5B-AC79-D894-EED60BFE68BE}"/>
                </a:ext>
              </a:extLst>
            </p:cNvPr>
            <p:cNvSpPr txBox="1"/>
            <p:nvPr/>
          </p:nvSpPr>
          <p:spPr>
            <a:xfrm>
              <a:off x="10892940" y="4645211"/>
              <a:ext cx="62278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rgbClr val="0000FF"/>
                  </a:solidFill>
                </a:rPr>
                <a:t>40 cm</a:t>
              </a:r>
              <a:endParaRPr lang="en-GB" sz="800" dirty="0">
                <a:solidFill>
                  <a:srgbClr val="0000FF"/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0D21270-9423-DD1B-B364-4D4DA65B1B74}"/>
                </a:ext>
              </a:extLst>
            </p:cNvPr>
            <p:cNvSpPr txBox="1"/>
            <p:nvPr/>
          </p:nvSpPr>
          <p:spPr>
            <a:xfrm>
              <a:off x="7886140" y="4163650"/>
              <a:ext cx="12303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Target</a:t>
              </a:r>
              <a:endParaRPr lang="en-GB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9A0D8D2-C9EC-FB68-3363-F4B23A9534CE}"/>
              </a:ext>
            </a:extLst>
          </p:cNvPr>
          <p:cNvCxnSpPr>
            <a:cxnSpLocks/>
          </p:cNvCxnSpPr>
          <p:nvPr/>
        </p:nvCxnSpPr>
        <p:spPr>
          <a:xfrm flipV="1">
            <a:off x="1670179" y="2678984"/>
            <a:ext cx="152400" cy="236156"/>
          </a:xfrm>
          <a:prstGeom prst="line">
            <a:avLst/>
          </a:prstGeom>
          <a:ln>
            <a:solidFill>
              <a:srgbClr val="0404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D0C05A7F-F9A4-EF3D-090E-708616165930}"/>
              </a:ext>
            </a:extLst>
          </p:cNvPr>
          <p:cNvSpPr txBox="1"/>
          <p:nvPr/>
        </p:nvSpPr>
        <p:spPr>
          <a:xfrm>
            <a:off x="163523" y="3603738"/>
            <a:ext cx="34433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i="1" dirty="0"/>
              <a:t>Side view of the residual dose rate at the target location. </a:t>
            </a:r>
            <a:br>
              <a:rPr lang="en-US" sz="700" i="1" dirty="0"/>
            </a:br>
            <a:r>
              <a:rPr lang="en-US" sz="700" i="1" dirty="0"/>
              <a:t>Averaged on X=[-5;5]</a:t>
            </a:r>
            <a:endParaRPr lang="en-GB" sz="600" i="1" dirty="0"/>
          </a:p>
        </p:txBody>
      </p:sp>
      <p:pic>
        <p:nvPicPr>
          <p:cNvPr id="18" name="Picture 17" descr="FLUKA – CERN Knowledge Transfer">
            <a:extLst>
              <a:ext uri="{FF2B5EF4-FFF2-40B4-BE49-F238E27FC236}">
                <a16:creationId xmlns:a16="http://schemas.microsoft.com/office/drawing/2014/main" id="{08E58FC6-D64E-EC00-DBBD-F54B62BAC7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2389" y="323675"/>
            <a:ext cx="1782822" cy="37954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67A6367-956A-B467-16CC-DBB569877B61}"/>
              </a:ext>
            </a:extLst>
          </p:cNvPr>
          <p:cNvSpPr txBox="1"/>
          <p:nvPr/>
        </p:nvSpPr>
        <p:spPr>
          <a:xfrm>
            <a:off x="10892940" y="821259"/>
            <a:ext cx="11053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FLUKA v4.5-x</a:t>
            </a:r>
            <a:endParaRPr lang="en-GB" sz="110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84CA3C1-21B0-35D4-D4B2-DB6EE66331D5}"/>
              </a:ext>
            </a:extLst>
          </p:cNvPr>
          <p:cNvCxnSpPr/>
          <p:nvPr/>
        </p:nvCxnSpPr>
        <p:spPr>
          <a:xfrm>
            <a:off x="3236727" y="3952006"/>
            <a:ext cx="0" cy="1311873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E3D0D33C-A615-E5F7-6AC2-EE3FA5F8A1FD}"/>
              </a:ext>
            </a:extLst>
          </p:cNvPr>
          <p:cNvGrpSpPr/>
          <p:nvPr/>
        </p:nvGrpSpPr>
        <p:grpSpPr>
          <a:xfrm>
            <a:off x="171658" y="4166828"/>
            <a:ext cx="3898005" cy="1664665"/>
            <a:chOff x="163522" y="3858543"/>
            <a:chExt cx="3898005" cy="1664665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18593FDB-CE5E-8FA2-1D15-A717307A9C3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3522" y="3858543"/>
              <a:ext cx="3898005" cy="1664665"/>
            </a:xfrm>
            <a:prstGeom prst="rect">
              <a:avLst/>
            </a:prstGeom>
          </p:spPr>
        </p:pic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CC57C354-128C-E505-240C-4A3D0A9756A8}"/>
                </a:ext>
              </a:extLst>
            </p:cNvPr>
            <p:cNvCxnSpPr>
              <a:cxnSpLocks/>
            </p:cNvCxnSpPr>
            <p:nvPr/>
          </p:nvCxnSpPr>
          <p:spPr>
            <a:xfrm>
              <a:off x="838200" y="4589616"/>
              <a:ext cx="70104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0F8C4B3-585C-583E-9B4A-3C5E3DA2062C}"/>
                </a:ext>
              </a:extLst>
            </p:cNvPr>
            <p:cNvSpPr txBox="1"/>
            <p:nvPr/>
          </p:nvSpPr>
          <p:spPr>
            <a:xfrm>
              <a:off x="704979" y="3978984"/>
              <a:ext cx="965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Beam</a:t>
              </a:r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65D4AC3-7EDE-1F3C-BF4A-907A90D95AD7}"/>
                </a:ext>
              </a:extLst>
            </p:cNvPr>
            <p:cNvSpPr txBox="1"/>
            <p:nvPr/>
          </p:nvSpPr>
          <p:spPr>
            <a:xfrm>
              <a:off x="498326" y="5042808"/>
              <a:ext cx="604918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700" b="1" i="1" dirty="0">
                  <a:solidFill>
                    <a:srgbClr val="040406"/>
                  </a:solidFill>
                </a:rPr>
                <a:t>Side view</a:t>
              </a:r>
              <a:endParaRPr lang="en-GB" sz="600" b="1" i="1" dirty="0">
                <a:solidFill>
                  <a:srgbClr val="040406"/>
                </a:solidFill>
              </a:endParaRPr>
            </a:p>
          </p:txBody>
        </p:sp>
      </p:grpSp>
      <p:pic>
        <p:nvPicPr>
          <p:cNvPr id="30" name="Picture 29" descr="Automess 6150-AD5 and 6150-AD6 Radiation Dose Ratemeters For Sale">
            <a:extLst>
              <a:ext uri="{FF2B5EF4-FFF2-40B4-BE49-F238E27FC236}">
                <a16:creationId xmlns:a16="http://schemas.microsoft.com/office/drawing/2014/main" id="{5EEEE9DC-5C34-0A8C-926F-1A2AD0350D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38388" y="1854530"/>
            <a:ext cx="609130" cy="723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2153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E6283-B2FC-5FDE-84F7-2C9792792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0865442C-1175-DE94-9E9F-E68134C51C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988" y="3605508"/>
            <a:ext cx="7120513" cy="2106962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D618565-CBC8-2FF5-DC65-45ECA458B9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329458" cy="4351338"/>
          </a:xfrm>
        </p:spPr>
        <p:txBody>
          <a:bodyPr>
            <a:normAutofit/>
          </a:bodyPr>
          <a:lstStyle/>
          <a:p>
            <a:r>
              <a:rPr lang="en-US" sz="1800" b="1" dirty="0"/>
              <a:t>Lateral:</a:t>
            </a:r>
            <a:endParaRPr lang="en-GB" sz="1800" b="1" i="1" dirty="0"/>
          </a:p>
          <a:p>
            <a:endParaRPr lang="en-GB" sz="2400" i="1" dirty="0"/>
          </a:p>
          <a:p>
            <a:endParaRPr lang="en-GB" sz="2400" i="1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GB" sz="2000" dirty="0"/>
          </a:p>
          <a:p>
            <a:pPr lvl="1"/>
            <a:endParaRPr lang="en-US" sz="2000" dirty="0"/>
          </a:p>
          <a:p>
            <a:endParaRPr lang="en-GB" sz="2400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EFDEBFE-8CBA-435F-CE13-F644D2D42682}"/>
              </a:ext>
            </a:extLst>
          </p:cNvPr>
          <p:cNvCxnSpPr>
            <a:cxnSpLocks/>
          </p:cNvCxnSpPr>
          <p:nvPr/>
        </p:nvCxnSpPr>
        <p:spPr>
          <a:xfrm flipH="1">
            <a:off x="3427433" y="3470952"/>
            <a:ext cx="353375" cy="313777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C190525-03CA-5031-258B-5DE2AA48A273}"/>
              </a:ext>
            </a:extLst>
          </p:cNvPr>
          <p:cNvCxnSpPr>
            <a:cxnSpLocks/>
          </p:cNvCxnSpPr>
          <p:nvPr/>
        </p:nvCxnSpPr>
        <p:spPr>
          <a:xfrm>
            <a:off x="1877615" y="4531772"/>
            <a:ext cx="48349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2A35FBD5-6BC8-A083-878B-4DAA33DBF346}"/>
              </a:ext>
            </a:extLst>
          </p:cNvPr>
          <p:cNvSpPr txBox="1"/>
          <p:nvPr/>
        </p:nvSpPr>
        <p:spPr>
          <a:xfrm>
            <a:off x="1789608" y="4199557"/>
            <a:ext cx="965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Beam</a:t>
            </a:r>
            <a:endParaRPr lang="en-GB" sz="1200" dirty="0">
              <a:solidFill>
                <a:srgbClr val="FF0000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9D9F3B2-567B-4ED0-B178-2FE3F91AD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Benchmark – Target</a:t>
            </a: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1CB0C2-7BBE-0E30-2BC0-748F1190F1BF}"/>
              </a:ext>
            </a:extLst>
          </p:cNvPr>
          <p:cNvSpPr txBox="1"/>
          <p:nvPr/>
        </p:nvSpPr>
        <p:spPr>
          <a:xfrm>
            <a:off x="8421990" y="3604128"/>
            <a:ext cx="299466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i="1" dirty="0"/>
              <a:t>Residual dose rate lateral target (@5cm). </a:t>
            </a:r>
            <a:br>
              <a:rPr lang="en-US" sz="700" i="1" dirty="0"/>
            </a:br>
            <a:r>
              <a:rPr lang="en-US" sz="700" i="1" dirty="0"/>
              <a:t>Averaged on Y=[-10;10], X=[32;38]</a:t>
            </a:r>
            <a:endParaRPr lang="en-GB" sz="600" i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00FCDC-7D98-6E9C-ADF8-3D29651593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6686" y="2052836"/>
            <a:ext cx="2476310" cy="1396356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72415B-204C-FBE7-DA82-D7F6C3D40D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0344" y="2062952"/>
            <a:ext cx="2476311" cy="1390982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EA2363F-C1EC-A3E0-C242-DDE92EEDEF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0097" y="2045760"/>
            <a:ext cx="2480715" cy="1400383"/>
          </a:xfrm>
          <a:prstGeom prst="rect">
            <a:avLst/>
          </a:prstGeom>
          <a:ln>
            <a:solidFill>
              <a:srgbClr val="FFC000"/>
            </a:solidFill>
          </a:ln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5224714A-1A9C-3BEA-924C-086FAAFEC943}"/>
              </a:ext>
            </a:extLst>
          </p:cNvPr>
          <p:cNvSpPr txBox="1"/>
          <p:nvPr/>
        </p:nvSpPr>
        <p:spPr>
          <a:xfrm>
            <a:off x="10630567" y="4140938"/>
            <a:ext cx="133804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/>
              <a:t>downstream</a:t>
            </a:r>
            <a:endParaRPr lang="en-GB" sz="6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5DC4391-E9DC-1574-BB3C-FE2CF267B3BD}"/>
              </a:ext>
            </a:extLst>
          </p:cNvPr>
          <p:cNvSpPr txBox="1"/>
          <p:nvPr/>
        </p:nvSpPr>
        <p:spPr>
          <a:xfrm>
            <a:off x="9785422" y="4162440"/>
            <a:ext cx="133804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/>
              <a:t>middle</a:t>
            </a:r>
            <a:endParaRPr lang="en-GB" sz="6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666179E-308E-C9A5-5843-6B570FB736D4}"/>
              </a:ext>
            </a:extLst>
          </p:cNvPr>
          <p:cNvSpPr txBox="1"/>
          <p:nvPr/>
        </p:nvSpPr>
        <p:spPr>
          <a:xfrm>
            <a:off x="8820117" y="4129928"/>
            <a:ext cx="67587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/>
              <a:t>upstream</a:t>
            </a:r>
            <a:endParaRPr lang="en-GB" sz="600" dirty="0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7938769-7D43-1210-84CF-77F95674FA93}"/>
              </a:ext>
            </a:extLst>
          </p:cNvPr>
          <p:cNvCxnSpPr>
            <a:cxnSpLocks/>
          </p:cNvCxnSpPr>
          <p:nvPr/>
        </p:nvCxnSpPr>
        <p:spPr>
          <a:xfrm flipH="1">
            <a:off x="4556760" y="3470952"/>
            <a:ext cx="1866550" cy="313777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E150AE62-C4D8-CB01-3F59-792D5A48A3FC}"/>
              </a:ext>
            </a:extLst>
          </p:cNvPr>
          <p:cNvCxnSpPr>
            <a:cxnSpLocks/>
          </p:cNvCxnSpPr>
          <p:nvPr/>
        </p:nvCxnSpPr>
        <p:spPr>
          <a:xfrm flipH="1">
            <a:off x="5677828" y="3453934"/>
            <a:ext cx="3165680" cy="312895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52" name="Picture 51">
            <a:extLst>
              <a:ext uri="{FF2B5EF4-FFF2-40B4-BE49-F238E27FC236}">
                <a16:creationId xmlns:a16="http://schemas.microsoft.com/office/drawing/2014/main" id="{2DB68CB9-E0C5-00FD-07A3-2220471F19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3340" y="3581870"/>
            <a:ext cx="3197970" cy="2325796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365E7AC6-29DE-2423-02C7-8B44B7EA82C9}"/>
              </a:ext>
            </a:extLst>
          </p:cNvPr>
          <p:cNvSpPr txBox="1"/>
          <p:nvPr/>
        </p:nvSpPr>
        <p:spPr>
          <a:xfrm>
            <a:off x="3716853" y="3205482"/>
            <a:ext cx="284727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F0EA25"/>
                </a:solidFill>
                <a:highlight>
                  <a:srgbClr val="000000"/>
                </a:highlight>
              </a:rPr>
              <a:t>  3 mSv/h (AD-6 &amp; AD-t)</a:t>
            </a:r>
            <a:endParaRPr lang="en-GB" sz="110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2400249-CCC8-395A-F35D-3FF452D8A2BE}"/>
              </a:ext>
            </a:extLst>
          </p:cNvPr>
          <p:cNvSpPr txBox="1"/>
          <p:nvPr/>
        </p:nvSpPr>
        <p:spPr>
          <a:xfrm>
            <a:off x="6427061" y="3209342"/>
            <a:ext cx="284727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F0EA25"/>
                </a:solidFill>
                <a:highlight>
                  <a:srgbClr val="000000"/>
                </a:highlight>
              </a:rPr>
              <a:t>5 mSv/h (AD-6 &amp; AD-t)</a:t>
            </a:r>
            <a:endParaRPr lang="en-GB" sz="110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87504D9-612A-64DE-CBDD-ED96F61C456B}"/>
              </a:ext>
            </a:extLst>
          </p:cNvPr>
          <p:cNvSpPr txBox="1"/>
          <p:nvPr/>
        </p:nvSpPr>
        <p:spPr>
          <a:xfrm>
            <a:off x="9107366" y="3228521"/>
            <a:ext cx="284727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F0EA25"/>
                </a:solidFill>
                <a:highlight>
                  <a:srgbClr val="000000"/>
                </a:highlight>
              </a:rPr>
              <a:t> 8 mSv/h (AD-6 &amp; AD-t)</a:t>
            </a:r>
            <a:endParaRPr lang="en-GB" sz="11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9627766-8155-3DAE-8FFA-081635F3BDE0}"/>
              </a:ext>
            </a:extLst>
          </p:cNvPr>
          <p:cNvSpPr txBox="1"/>
          <p:nvPr/>
        </p:nvSpPr>
        <p:spPr>
          <a:xfrm>
            <a:off x="2731812" y="5786120"/>
            <a:ext cx="48173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/>
              <a:t>Cool-down time for benchmark</a:t>
            </a:r>
            <a:r>
              <a:rPr lang="en-US" sz="1100" dirty="0"/>
              <a:t>: January 2026</a:t>
            </a:r>
            <a:endParaRPr lang="en-GB" sz="11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FA5F40-3A58-27B8-C16F-94C616C3E336}"/>
              </a:ext>
            </a:extLst>
          </p:cNvPr>
          <p:cNvSpPr txBox="1"/>
          <p:nvPr/>
        </p:nvSpPr>
        <p:spPr>
          <a:xfrm>
            <a:off x="9391952" y="1788878"/>
            <a:ext cx="203992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solidFill>
                  <a:srgbClr val="C00000"/>
                </a:solidFill>
              </a:rPr>
              <a:t>(lateral downstream)</a:t>
            </a:r>
            <a:endParaRPr lang="en-GB" sz="1100" dirty="0">
              <a:solidFill>
                <a:srgbClr val="C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A22FF1-7B84-307D-AADD-6D42BB4A7F35}"/>
              </a:ext>
            </a:extLst>
          </p:cNvPr>
          <p:cNvSpPr txBox="1"/>
          <p:nvPr/>
        </p:nvSpPr>
        <p:spPr>
          <a:xfrm>
            <a:off x="6888695" y="1751975"/>
            <a:ext cx="161138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solidFill>
                  <a:srgbClr val="FFC000"/>
                </a:solidFill>
              </a:rPr>
              <a:t>(lateral middle)</a:t>
            </a:r>
            <a:endParaRPr lang="en-GB" sz="1100" dirty="0">
              <a:solidFill>
                <a:srgbClr val="FFC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FCB736F-91F2-F3CF-308C-C620A846654D}"/>
              </a:ext>
            </a:extLst>
          </p:cNvPr>
          <p:cNvSpPr txBox="1"/>
          <p:nvPr/>
        </p:nvSpPr>
        <p:spPr>
          <a:xfrm>
            <a:off x="3956900" y="1751975"/>
            <a:ext cx="203992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solidFill>
                  <a:srgbClr val="00B050"/>
                </a:solidFill>
              </a:rPr>
              <a:t>(lateral upstream)</a:t>
            </a:r>
            <a:endParaRPr lang="en-GB" sz="1100" dirty="0">
              <a:solidFill>
                <a:srgbClr val="00B050"/>
              </a:solidFill>
            </a:endParaRP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FC31FF87-1008-BA7E-9683-B2D5D936B0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RP studies and operational experience from CTD</a:t>
            </a:r>
            <a:endParaRPr lang="en-GB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5C9D2332-3ABC-55E2-8DB7-B00FACD90DB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E3B6E73-054D-6C4E-9975-9A683C5A9677}" type="slidenum">
              <a:rPr lang="en-GB" smtClean="0"/>
              <a:pPr>
                <a:defRPr/>
              </a:pPr>
              <a:t>12</a:t>
            </a:fld>
            <a:endParaRPr lang="en-GB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2EF3DC1-F180-DF38-EC06-28ED057FAFD3}"/>
              </a:ext>
            </a:extLst>
          </p:cNvPr>
          <p:cNvSpPr txBox="1"/>
          <p:nvPr/>
        </p:nvSpPr>
        <p:spPr>
          <a:xfrm>
            <a:off x="612518" y="2171217"/>
            <a:ext cx="28737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Measurement at 10 cm laterally from the target station on the TCC4 corridor side at 3 locations (upstream, middle, downstream).</a:t>
            </a:r>
          </a:p>
          <a:p>
            <a:endParaRPr lang="en-US" sz="1200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BE7EE12-49B0-2930-1BE7-93C4B5360AB0}"/>
              </a:ext>
            </a:extLst>
          </p:cNvPr>
          <p:cNvSpPr txBox="1"/>
          <p:nvPr/>
        </p:nvSpPr>
        <p:spPr>
          <a:xfrm>
            <a:off x="10392939" y="4002156"/>
            <a:ext cx="1215194" cy="270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solidFill>
                  <a:srgbClr val="C00000"/>
                </a:solidFill>
              </a:rPr>
              <a:t>downstream</a:t>
            </a:r>
            <a:endParaRPr lang="en-GB" sz="1100" dirty="0">
              <a:solidFill>
                <a:srgbClr val="C00000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AC52781-0FBE-F6FD-6371-30D869D53C23}"/>
              </a:ext>
            </a:extLst>
          </p:cNvPr>
          <p:cNvSpPr txBox="1"/>
          <p:nvPr/>
        </p:nvSpPr>
        <p:spPr>
          <a:xfrm>
            <a:off x="9682761" y="4252691"/>
            <a:ext cx="161138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solidFill>
                  <a:srgbClr val="FFC000"/>
                </a:solidFill>
              </a:rPr>
              <a:t>middle</a:t>
            </a:r>
            <a:endParaRPr lang="en-GB" sz="1100" dirty="0">
              <a:solidFill>
                <a:srgbClr val="FFC000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CCC6DA2-ABE9-DFD0-B61B-228BECD841F2}"/>
              </a:ext>
            </a:extLst>
          </p:cNvPr>
          <p:cNvSpPr txBox="1"/>
          <p:nvPr/>
        </p:nvSpPr>
        <p:spPr>
          <a:xfrm>
            <a:off x="8790344" y="4494414"/>
            <a:ext cx="203992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solidFill>
                  <a:srgbClr val="00B050"/>
                </a:solidFill>
              </a:rPr>
              <a:t>upstream</a:t>
            </a:r>
            <a:endParaRPr lang="en-GB" sz="1100" dirty="0">
              <a:solidFill>
                <a:srgbClr val="00B050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F0C0E97-71BD-18CD-FCED-775ED7D78BAE}"/>
              </a:ext>
            </a:extLst>
          </p:cNvPr>
          <p:cNvSpPr txBox="1"/>
          <p:nvPr/>
        </p:nvSpPr>
        <p:spPr>
          <a:xfrm>
            <a:off x="8659771" y="5803220"/>
            <a:ext cx="299466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i="1" dirty="0"/>
              <a:t>Residual dose rate from center along beam axis. </a:t>
            </a:r>
            <a:br>
              <a:rPr lang="en-US" sz="700" i="1" dirty="0"/>
            </a:br>
            <a:r>
              <a:rPr lang="en-US" sz="700" i="1" dirty="0"/>
              <a:t>Averaged on X=[30;40], Y[20;30]</a:t>
            </a:r>
            <a:endParaRPr lang="en-GB" sz="600" i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4557D5E-461F-4FFC-9EE4-9A6067BF63FC}"/>
              </a:ext>
            </a:extLst>
          </p:cNvPr>
          <p:cNvSpPr txBox="1"/>
          <p:nvPr/>
        </p:nvSpPr>
        <p:spPr>
          <a:xfrm>
            <a:off x="1283311" y="3359326"/>
            <a:ext cx="20312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i="1" dirty="0"/>
              <a:t>Top view of the residual dose rate at the target location. Averaged on Y=[-5;5]</a:t>
            </a:r>
            <a:endParaRPr lang="en-GB" sz="600" i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99AF046-CC5B-0115-25A0-3582676AC612}"/>
              </a:ext>
            </a:extLst>
          </p:cNvPr>
          <p:cNvSpPr txBox="1"/>
          <p:nvPr/>
        </p:nvSpPr>
        <p:spPr>
          <a:xfrm>
            <a:off x="1422620" y="5066544"/>
            <a:ext cx="965200" cy="2039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1" i="1" dirty="0">
                <a:solidFill>
                  <a:srgbClr val="040406"/>
                </a:solidFill>
              </a:rPr>
              <a:t>Top view</a:t>
            </a:r>
            <a:endParaRPr lang="en-GB" sz="600" b="1" i="1" dirty="0">
              <a:solidFill>
                <a:srgbClr val="04040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64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EAA34-60F4-1CF8-48C5-8C2AF7591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Teletector Probe 6150AD-t/E">
            <a:extLst>
              <a:ext uri="{FF2B5EF4-FFF2-40B4-BE49-F238E27FC236}">
                <a16:creationId xmlns:a16="http://schemas.microsoft.com/office/drawing/2014/main" id="{057254BE-F8D0-7B37-DF5F-B2853197FE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377" y="2497470"/>
            <a:ext cx="1286120" cy="1286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0" name="TextBox 199">
            <a:extLst>
              <a:ext uri="{FF2B5EF4-FFF2-40B4-BE49-F238E27FC236}">
                <a16:creationId xmlns:a16="http://schemas.microsoft.com/office/drawing/2014/main" id="{8C9427E2-4486-7EC2-0B06-474DBBFF2B73}"/>
              </a:ext>
            </a:extLst>
          </p:cNvPr>
          <p:cNvSpPr txBox="1"/>
          <p:nvPr/>
        </p:nvSpPr>
        <p:spPr>
          <a:xfrm>
            <a:off x="579295" y="1503349"/>
            <a:ext cx="315495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b="1" dirty="0"/>
              <a:t>RP Survey:</a:t>
            </a:r>
            <a:endParaRPr lang="en-US" sz="1400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200" dirty="0"/>
              <a:t>Using an AD-t </a:t>
            </a:r>
            <a:r>
              <a:rPr lang="en-US" sz="1200" dirty="0"/>
              <a:t>(</a:t>
            </a:r>
            <a:r>
              <a:rPr lang="en-US" sz="1200" dirty="0" err="1">
                <a:hlinkClick r:id="rId3"/>
              </a:rPr>
              <a:t>Automess</a:t>
            </a:r>
            <a:r>
              <a:rPr lang="en-US" sz="1200" dirty="0">
                <a:hlinkClick r:id="rId3"/>
              </a:rPr>
              <a:t> 6112AD</a:t>
            </a:r>
            <a:r>
              <a:rPr lang="en-US" sz="1200" dirty="0"/>
              <a:t>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dirty="0"/>
              <a:t>Upstream, downstream and laterally (both corridor and wall sides) at 3 distances (“contact”, 10cm, 40cm)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lvl="1"/>
            <a:endParaRPr lang="en-US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lvl="1"/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b="1" dirty="0"/>
              <a:t>Ratio RP Survey / FLUKA: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dirty="0"/>
              <a:t>Up to a factor of 2</a:t>
            </a:r>
          </a:p>
          <a:p>
            <a:pPr lvl="1"/>
            <a:endParaRPr lang="en-US" sz="12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F98E548-B62B-ECCD-8F25-C6B05DEE6985}"/>
              </a:ext>
            </a:extLst>
          </p:cNvPr>
          <p:cNvGrpSpPr/>
          <p:nvPr/>
        </p:nvGrpSpPr>
        <p:grpSpPr>
          <a:xfrm>
            <a:off x="7080639" y="3353644"/>
            <a:ext cx="4823398" cy="2950812"/>
            <a:chOff x="6933627" y="1275637"/>
            <a:chExt cx="4823398" cy="2950812"/>
          </a:xfrm>
        </p:grpSpPr>
        <p:grpSp>
          <p:nvGrpSpPr>
            <p:cNvPr id="259" name="Group 258">
              <a:extLst>
                <a:ext uri="{FF2B5EF4-FFF2-40B4-BE49-F238E27FC236}">
                  <a16:creationId xmlns:a16="http://schemas.microsoft.com/office/drawing/2014/main" id="{3F4AE8A2-134B-1177-4D2B-BFBFEC6FFECD}"/>
                </a:ext>
              </a:extLst>
            </p:cNvPr>
            <p:cNvGrpSpPr/>
            <p:nvPr/>
          </p:nvGrpSpPr>
          <p:grpSpPr>
            <a:xfrm>
              <a:off x="6933627" y="1425110"/>
              <a:ext cx="4633575" cy="2801339"/>
              <a:chOff x="7104471" y="221307"/>
              <a:chExt cx="4032250" cy="2437793"/>
            </a:xfrm>
          </p:grpSpPr>
          <p:pic>
            <p:nvPicPr>
              <p:cNvPr id="230" name="Picture 229">
                <a:extLst>
                  <a:ext uri="{FF2B5EF4-FFF2-40B4-BE49-F238E27FC236}">
                    <a16:creationId xmlns:a16="http://schemas.microsoft.com/office/drawing/2014/main" id="{52744499-75FB-59AE-48DD-8EC790EA1E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6871"/>
              <a:stretch>
                <a:fillRect/>
              </a:stretch>
            </p:blipFill>
            <p:spPr>
              <a:xfrm>
                <a:off x="7104471" y="221307"/>
                <a:ext cx="4032250" cy="2437793"/>
              </a:xfrm>
              <a:prstGeom prst="rect">
                <a:avLst/>
              </a:prstGeom>
            </p:spPr>
          </p:pic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5BDE807-6372-41C0-9700-6FBF43D9955E}"/>
                  </a:ext>
                </a:extLst>
              </p:cNvPr>
              <p:cNvSpPr txBox="1"/>
              <p:nvPr/>
            </p:nvSpPr>
            <p:spPr>
              <a:xfrm>
                <a:off x="8885958" y="890906"/>
                <a:ext cx="123034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Horn</a:t>
                </a:r>
                <a:endParaRPr lang="en-GB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50" name="TextBox 249">
                <a:extLst>
                  <a:ext uri="{FF2B5EF4-FFF2-40B4-BE49-F238E27FC236}">
                    <a16:creationId xmlns:a16="http://schemas.microsoft.com/office/drawing/2014/main" id="{2C959092-2959-11C2-E096-8F7B222A89B2}"/>
                  </a:ext>
                </a:extLst>
              </p:cNvPr>
              <p:cNvSpPr txBox="1"/>
              <p:nvPr/>
            </p:nvSpPr>
            <p:spPr>
              <a:xfrm>
                <a:off x="10346419" y="1690688"/>
                <a:ext cx="759883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00" b="1" i="1" dirty="0">
                    <a:solidFill>
                      <a:srgbClr val="040406"/>
                    </a:solidFill>
                  </a:rPr>
                  <a:t>Downstream</a:t>
                </a:r>
                <a:endParaRPr lang="en-GB" sz="500" b="1" dirty="0">
                  <a:solidFill>
                    <a:srgbClr val="040406"/>
                  </a:solidFill>
                </a:endParaRPr>
              </a:p>
            </p:txBody>
          </p:sp>
          <p:sp>
            <p:nvSpPr>
              <p:cNvPr id="252" name="TextBox 251">
                <a:extLst>
                  <a:ext uri="{FF2B5EF4-FFF2-40B4-BE49-F238E27FC236}">
                    <a16:creationId xmlns:a16="http://schemas.microsoft.com/office/drawing/2014/main" id="{925BE429-2A1B-C2BE-7763-19527F908836}"/>
                  </a:ext>
                </a:extLst>
              </p:cNvPr>
              <p:cNvSpPr txBox="1"/>
              <p:nvPr/>
            </p:nvSpPr>
            <p:spPr>
              <a:xfrm>
                <a:off x="7414897" y="1710400"/>
                <a:ext cx="759883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00" b="1" i="1" dirty="0">
                    <a:solidFill>
                      <a:srgbClr val="040406"/>
                    </a:solidFill>
                  </a:rPr>
                  <a:t>Upstream</a:t>
                </a:r>
                <a:endParaRPr lang="en-GB" sz="500" b="1" dirty="0">
                  <a:solidFill>
                    <a:srgbClr val="040406"/>
                  </a:solidFill>
                </a:endParaRP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3F4F474-B470-240C-0439-05394068CC6F}"/>
                </a:ext>
              </a:extLst>
            </p:cNvPr>
            <p:cNvSpPr txBox="1"/>
            <p:nvPr/>
          </p:nvSpPr>
          <p:spPr>
            <a:xfrm>
              <a:off x="6993769" y="1275637"/>
              <a:ext cx="476325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i="1" dirty="0"/>
                <a:t>Residual dose rate upstream and downstream of the Horn. Averaged on X=[-5;5], Y[-5;5]</a:t>
              </a:r>
              <a:endParaRPr lang="en-GB" sz="900" dirty="0"/>
            </a:p>
          </p:txBody>
        </p:sp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91DDCBF1-1C32-29B6-4E09-3D5FED640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Benchmark – Horn</a:t>
            </a:r>
            <a:endParaRPr lang="en-GB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EE7DA12-47DE-347E-1D76-7C99E2C990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RP studies and operational experience from CTD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A90FCD-1ABD-3BDD-18DD-32D1E87F10F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E3B6E73-054D-6C4E-9975-9A683C5A9677}" type="slidenum">
              <a:rPr lang="en-GB" smtClean="0"/>
              <a:pPr>
                <a:defRPr/>
              </a:pPr>
              <a:t>13</a:t>
            </a:fld>
            <a:endParaRPr lang="en-GB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0F8AF6E-BB86-5148-6378-E1F02AD4C8ED}"/>
              </a:ext>
            </a:extLst>
          </p:cNvPr>
          <p:cNvGrpSpPr/>
          <p:nvPr/>
        </p:nvGrpSpPr>
        <p:grpSpPr>
          <a:xfrm>
            <a:off x="6917500" y="1491338"/>
            <a:ext cx="5274500" cy="1937662"/>
            <a:chOff x="6807831" y="4015935"/>
            <a:chExt cx="5274500" cy="1937662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4E7774E-0505-6154-AC03-DA8376863C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459" b="23029"/>
            <a:stretch>
              <a:fillRect/>
            </a:stretch>
          </p:blipFill>
          <p:spPr>
            <a:xfrm>
              <a:off x="6807831" y="4015935"/>
              <a:ext cx="5274500" cy="1937662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70B3F2E-58DC-5C10-26F3-089356CE55F4}"/>
                </a:ext>
              </a:extLst>
            </p:cNvPr>
            <p:cNvSpPr txBox="1"/>
            <p:nvPr/>
          </p:nvSpPr>
          <p:spPr>
            <a:xfrm>
              <a:off x="10332514" y="4206761"/>
              <a:ext cx="693145" cy="2035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b="1" i="1" dirty="0">
                  <a:solidFill>
                    <a:srgbClr val="040406"/>
                  </a:solidFill>
                </a:rPr>
                <a:t>Top view</a:t>
              </a:r>
              <a:endParaRPr lang="en-GB" sz="700" b="1" dirty="0">
                <a:solidFill>
                  <a:srgbClr val="040406"/>
                </a:solidFill>
              </a:endParaRPr>
            </a:p>
          </p:txBody>
        </p:sp>
      </p:grpSp>
      <p:sp>
        <p:nvSpPr>
          <p:cNvPr id="224" name="TextBox 223">
            <a:extLst>
              <a:ext uri="{FF2B5EF4-FFF2-40B4-BE49-F238E27FC236}">
                <a16:creationId xmlns:a16="http://schemas.microsoft.com/office/drawing/2014/main" id="{DA0FF4F5-2D52-206C-6FB5-30D74E72E224}"/>
              </a:ext>
            </a:extLst>
          </p:cNvPr>
          <p:cNvSpPr txBox="1"/>
          <p:nvPr/>
        </p:nvSpPr>
        <p:spPr>
          <a:xfrm>
            <a:off x="9219537" y="2284368"/>
            <a:ext cx="123034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1" dirty="0">
                <a:solidFill>
                  <a:srgbClr val="040406"/>
                </a:solidFill>
              </a:rPr>
              <a:t>Horn</a:t>
            </a:r>
            <a:endParaRPr lang="en-GB" sz="700" b="1" dirty="0">
              <a:solidFill>
                <a:srgbClr val="040406"/>
              </a:solidFill>
            </a:endParaRPr>
          </a:p>
        </p:txBody>
      </p:sp>
      <p:pic>
        <p:nvPicPr>
          <p:cNvPr id="244" name="Picture 243">
            <a:extLst>
              <a:ext uri="{FF2B5EF4-FFF2-40B4-BE49-F238E27FC236}">
                <a16:creationId xmlns:a16="http://schemas.microsoft.com/office/drawing/2014/main" id="{25C8D29D-35DF-3DED-8D4E-6C1DBCB45C1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856" r="25588"/>
          <a:stretch>
            <a:fillRect/>
          </a:stretch>
        </p:blipFill>
        <p:spPr>
          <a:xfrm>
            <a:off x="3713279" y="1521550"/>
            <a:ext cx="2997511" cy="2437793"/>
          </a:xfrm>
          <a:prstGeom prst="rect">
            <a:avLst/>
          </a:prstGeom>
        </p:spPr>
      </p:pic>
      <p:sp>
        <p:nvSpPr>
          <p:cNvPr id="253" name="TextBox 252">
            <a:extLst>
              <a:ext uri="{FF2B5EF4-FFF2-40B4-BE49-F238E27FC236}">
                <a16:creationId xmlns:a16="http://schemas.microsoft.com/office/drawing/2014/main" id="{160458A1-6ECE-6157-BD6A-057BDD07917A}"/>
              </a:ext>
            </a:extLst>
          </p:cNvPr>
          <p:cNvSpPr txBox="1"/>
          <p:nvPr/>
        </p:nvSpPr>
        <p:spPr>
          <a:xfrm>
            <a:off x="3839601" y="1521550"/>
            <a:ext cx="13305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F0EA25"/>
                </a:solidFill>
                <a:highlight>
                  <a:srgbClr val="000000"/>
                </a:highlight>
              </a:rPr>
              <a:t>11.5 mSv/h </a:t>
            </a:r>
            <a:br>
              <a:rPr lang="en-US" sz="1400" dirty="0">
                <a:solidFill>
                  <a:srgbClr val="F0EA25"/>
                </a:solidFill>
                <a:highlight>
                  <a:srgbClr val="000000"/>
                </a:highlight>
              </a:rPr>
            </a:br>
            <a:r>
              <a:rPr lang="en-US" sz="1400" dirty="0">
                <a:solidFill>
                  <a:srgbClr val="F0EA25"/>
                </a:solidFill>
                <a:highlight>
                  <a:srgbClr val="000000"/>
                </a:highlight>
              </a:rPr>
              <a:t>(AD-6 &amp; AD-t)</a:t>
            </a:r>
            <a:endParaRPr lang="en-GB" sz="1400" dirty="0"/>
          </a:p>
        </p:txBody>
      </p:sp>
      <p:cxnSp>
        <p:nvCxnSpPr>
          <p:cNvPr id="254" name="Straight Arrow Connector 253">
            <a:extLst>
              <a:ext uri="{FF2B5EF4-FFF2-40B4-BE49-F238E27FC236}">
                <a16:creationId xmlns:a16="http://schemas.microsoft.com/office/drawing/2014/main" id="{1198AF6F-9E43-149B-9596-8490A3A98F0D}"/>
              </a:ext>
            </a:extLst>
          </p:cNvPr>
          <p:cNvCxnSpPr>
            <a:cxnSpLocks/>
          </p:cNvCxnSpPr>
          <p:nvPr/>
        </p:nvCxnSpPr>
        <p:spPr>
          <a:xfrm>
            <a:off x="4394063" y="2164904"/>
            <a:ext cx="218577" cy="684976"/>
          </a:xfrm>
          <a:prstGeom prst="straightConnector1">
            <a:avLst/>
          </a:prstGeom>
          <a:ln>
            <a:solidFill>
              <a:srgbClr val="04040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8CC6538-91E5-F60A-22E6-69DE036720CF}"/>
              </a:ext>
            </a:extLst>
          </p:cNvPr>
          <p:cNvSpPr txBox="1"/>
          <p:nvPr/>
        </p:nvSpPr>
        <p:spPr>
          <a:xfrm>
            <a:off x="5664140" y="2080265"/>
            <a:ext cx="69314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b="1" i="1" dirty="0">
                <a:solidFill>
                  <a:schemeClr val="bg1"/>
                </a:solidFill>
              </a:rPr>
              <a:t>Wall</a:t>
            </a:r>
            <a:endParaRPr lang="en-GB" sz="500" b="1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75513F2-4898-FFF2-DB96-558437C462C0}"/>
              </a:ext>
            </a:extLst>
          </p:cNvPr>
          <p:cNvSpPr txBox="1"/>
          <p:nvPr/>
        </p:nvSpPr>
        <p:spPr>
          <a:xfrm>
            <a:off x="3882079" y="3783590"/>
            <a:ext cx="69314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b="1" i="1" dirty="0">
                <a:solidFill>
                  <a:schemeClr val="bg1"/>
                </a:solidFill>
              </a:rPr>
              <a:t>corridor</a:t>
            </a:r>
            <a:endParaRPr lang="en-GB" sz="500" b="1" dirty="0">
              <a:solidFill>
                <a:schemeClr val="bg1"/>
              </a:solidFill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13A868B-E1C4-7D50-99D8-664C83FFCF6D}"/>
              </a:ext>
            </a:extLst>
          </p:cNvPr>
          <p:cNvGrpSpPr/>
          <p:nvPr/>
        </p:nvGrpSpPr>
        <p:grpSpPr>
          <a:xfrm>
            <a:off x="4203214" y="2583626"/>
            <a:ext cx="2475000" cy="3305898"/>
            <a:chOff x="4233371" y="2847113"/>
            <a:chExt cx="2475000" cy="3305898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2A85DAA-8114-A2E2-2D26-B1220491AAF0}"/>
                </a:ext>
              </a:extLst>
            </p:cNvPr>
            <p:cNvGrpSpPr/>
            <p:nvPr/>
          </p:nvGrpSpPr>
          <p:grpSpPr>
            <a:xfrm>
              <a:off x="4233371" y="4353011"/>
              <a:ext cx="2475000" cy="1800000"/>
              <a:chOff x="4233371" y="4353011"/>
              <a:chExt cx="2475000" cy="1800000"/>
            </a:xfrm>
          </p:grpSpPr>
          <p:pic>
            <p:nvPicPr>
              <p:cNvPr id="240" name="Picture 239">
                <a:extLst>
                  <a:ext uri="{FF2B5EF4-FFF2-40B4-BE49-F238E27FC236}">
                    <a16:creationId xmlns:a16="http://schemas.microsoft.com/office/drawing/2014/main" id="{76D7D8FD-A13C-C5D2-395F-F4F11F69BB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33371" y="4353011"/>
                <a:ext cx="2475000" cy="1800000"/>
              </a:xfrm>
              <a:prstGeom prst="rect">
                <a:avLst/>
              </a:prstGeom>
              <a:ln>
                <a:solidFill>
                  <a:srgbClr val="FFC000"/>
                </a:solidFill>
              </a:ln>
            </p:spPr>
          </p:pic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90E7EA7-2440-7A6F-1229-35F7D3EB030A}"/>
                  </a:ext>
                </a:extLst>
              </p:cNvPr>
              <p:cNvSpPr txBox="1"/>
              <p:nvPr/>
            </p:nvSpPr>
            <p:spPr>
              <a:xfrm>
                <a:off x="4293976" y="5549514"/>
                <a:ext cx="693145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00" b="1" i="1" dirty="0">
                    <a:solidFill>
                      <a:srgbClr val="040406"/>
                    </a:solidFill>
                  </a:rPr>
                  <a:t>Wall side</a:t>
                </a:r>
                <a:endParaRPr lang="en-GB" sz="500" b="1" dirty="0">
                  <a:solidFill>
                    <a:srgbClr val="040406"/>
                  </a:solidFill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769C3CD-DB3E-12F1-FC2D-5DBCDA98628C}"/>
                  </a:ext>
                </a:extLst>
              </p:cNvPr>
              <p:cNvSpPr txBox="1"/>
              <p:nvPr/>
            </p:nvSpPr>
            <p:spPr>
              <a:xfrm>
                <a:off x="5843139" y="5537006"/>
                <a:ext cx="759883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00" b="1" i="1" dirty="0">
                    <a:solidFill>
                      <a:srgbClr val="040406"/>
                    </a:solidFill>
                  </a:rPr>
                  <a:t>Corridor side</a:t>
                </a:r>
                <a:endParaRPr lang="en-GB" sz="500" b="1" dirty="0">
                  <a:solidFill>
                    <a:srgbClr val="040406"/>
                  </a:solidFill>
                </a:endParaRPr>
              </a:p>
            </p:txBody>
          </p:sp>
        </p:grp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09AFC47-76CA-12EB-9398-2922BF7C5293}"/>
                </a:ext>
              </a:extLst>
            </p:cNvPr>
            <p:cNvCxnSpPr>
              <a:cxnSpLocks/>
              <a:endCxn id="240" idx="0"/>
            </p:cNvCxnSpPr>
            <p:nvPr/>
          </p:nvCxnSpPr>
          <p:spPr>
            <a:xfrm>
              <a:off x="5358581" y="2847113"/>
              <a:ext cx="112290" cy="1505898"/>
            </a:xfrm>
            <a:prstGeom prst="line">
              <a:avLst/>
            </a:prstGeom>
            <a:ln>
              <a:solidFill>
                <a:srgbClr val="FFA5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EB03D6DE-7B0A-80D2-1387-D92DAA6C57E8}"/>
              </a:ext>
            </a:extLst>
          </p:cNvPr>
          <p:cNvSpPr txBox="1"/>
          <p:nvPr/>
        </p:nvSpPr>
        <p:spPr>
          <a:xfrm>
            <a:off x="7985930" y="1319211"/>
            <a:ext cx="30799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/>
              <a:t>Cool-down time for benchmark</a:t>
            </a:r>
            <a:r>
              <a:rPr lang="en-US" sz="1100" dirty="0"/>
              <a:t>: July 2026</a:t>
            </a:r>
            <a:endParaRPr lang="en-GB" sz="11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E318CB-0A59-3A82-B2FB-3AC4431E8D38}"/>
              </a:ext>
            </a:extLst>
          </p:cNvPr>
          <p:cNvSpPr txBox="1"/>
          <p:nvPr/>
        </p:nvSpPr>
        <p:spPr>
          <a:xfrm>
            <a:off x="3409772" y="5929473"/>
            <a:ext cx="42058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/>
              <a:t>Residual dose rate laterally of the Horn. Averaged on Y[-5;5]</a:t>
            </a:r>
            <a:endParaRPr lang="en-GB" sz="900" i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CCCCC80-1271-2D62-DCDC-A653CF9A44DA}"/>
              </a:ext>
            </a:extLst>
          </p:cNvPr>
          <p:cNvSpPr txBox="1"/>
          <p:nvPr/>
        </p:nvSpPr>
        <p:spPr>
          <a:xfrm>
            <a:off x="8604366" y="2068863"/>
            <a:ext cx="123034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1" dirty="0">
                <a:solidFill>
                  <a:srgbClr val="040406"/>
                </a:solidFill>
              </a:rPr>
              <a:t>40-cm</a:t>
            </a:r>
            <a:endParaRPr lang="en-GB" sz="700" b="1" dirty="0">
              <a:solidFill>
                <a:srgbClr val="040406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2D49E62-150F-29D8-66E7-05323C1C8AB7}"/>
              </a:ext>
            </a:extLst>
          </p:cNvPr>
          <p:cNvSpPr txBox="1"/>
          <p:nvPr/>
        </p:nvSpPr>
        <p:spPr>
          <a:xfrm>
            <a:off x="512741" y="4485617"/>
            <a:ext cx="361568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b="1" dirty="0"/>
              <a:t>Possible causes </a:t>
            </a:r>
            <a:r>
              <a:rPr lang="en-US" sz="1400" i="1" dirty="0"/>
              <a:t>(under investigation)</a:t>
            </a:r>
            <a:r>
              <a:rPr lang="en-US" sz="1400" dirty="0"/>
              <a:t>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dirty="0"/>
              <a:t>Simplified geometry / materials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dirty="0"/>
              <a:t>Distances during survey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b="1" dirty="0"/>
              <a:t>Implications: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dirty="0"/>
              <a:t>Extra dose at removal (+0.5 p.mSv)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200" dirty="0"/>
              <a:t>Additional shielding for on-road transport</a:t>
            </a:r>
          </a:p>
        </p:txBody>
      </p:sp>
    </p:spTree>
    <p:extLst>
      <p:ext uri="{BB962C8B-B14F-4D97-AF65-F5344CB8AC3E}">
        <p14:creationId xmlns:p14="http://schemas.microsoft.com/office/powerpoint/2010/main" val="793838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D52A0-D3CC-E574-19AC-57A9C11C7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Benchmark – Horn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957984-CDC7-9870-D57E-C9243FD346B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E3B6E73-054D-6C4E-9975-9A683C5A9677}" type="slidenum">
              <a:rPr lang="en-GB" smtClean="0"/>
              <a:pPr>
                <a:defRPr/>
              </a:pPr>
              <a:t>14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C303B3-9C1A-908A-52FA-47DA241F90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RP studies and operational experience from CTD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3C3AC90-3F15-E2A3-614D-8BA5CC83B5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536" y="5427645"/>
            <a:ext cx="5389880" cy="607708"/>
          </a:xfrm>
        </p:spPr>
        <p:txBody>
          <a:bodyPr/>
          <a:lstStyle/>
          <a:p>
            <a:pPr marL="457200" lvl="1" indent="0" algn="ctr">
              <a:buNone/>
            </a:pPr>
            <a:r>
              <a:rPr lang="en-US" sz="700" dirty="0"/>
              <a:t>R</a:t>
            </a:r>
            <a:r>
              <a:rPr lang="en-GB" sz="700" dirty="0" err="1"/>
              <a:t>esidual</a:t>
            </a:r>
            <a:r>
              <a:rPr lang="en-GB" sz="700" dirty="0"/>
              <a:t> dose rate around truck containing the horn in its container with an additional </a:t>
            </a:r>
            <a:r>
              <a:rPr lang="en-GB" sz="700" b="1" dirty="0">
                <a:solidFill>
                  <a:srgbClr val="FFC000"/>
                </a:solidFill>
              </a:rPr>
              <a:t>12 mm Pb-equivalent layer</a:t>
            </a:r>
            <a:endParaRPr lang="en-GB" sz="700" b="1" dirty="0"/>
          </a:p>
          <a:p>
            <a:pPr marL="457200" lvl="1" indent="0" algn="ctr">
              <a:buNone/>
            </a:pPr>
            <a:r>
              <a:rPr lang="en-GB" sz="700" i="1" dirty="0">
                <a:solidFill>
                  <a:schemeClr val="bg1">
                    <a:lumMod val="50000"/>
                  </a:schemeClr>
                </a:solidFill>
              </a:rPr>
              <a:t>Bin size Z=20cm, X=20 cm, averaged in Y=[-10;10] - </a:t>
            </a:r>
            <a:r>
              <a:rPr lang="en-GB" sz="700" b="1" i="1" dirty="0">
                <a:solidFill>
                  <a:schemeClr val="bg1">
                    <a:lumMod val="50000"/>
                  </a:schemeClr>
                </a:solidFill>
              </a:rPr>
              <a:t>Scaled with RP survey (factor 2)</a:t>
            </a:r>
          </a:p>
          <a:p>
            <a:pPr marL="457200" lvl="1" indent="0" algn="ctr">
              <a:buNone/>
            </a:pPr>
            <a:r>
              <a:rPr lang="en-GB" sz="700" dirty="0">
                <a:solidFill>
                  <a:srgbClr val="040406"/>
                </a:solidFill>
              </a:rPr>
              <a:t>Top view </a:t>
            </a:r>
            <a:r>
              <a:rPr lang="en-GB" sz="700" b="1" dirty="0">
                <a:solidFill>
                  <a:srgbClr val="040406"/>
                </a:solidFill>
              </a:rPr>
              <a:t>at</a:t>
            </a:r>
            <a:r>
              <a:rPr lang="en-GB" sz="700" dirty="0">
                <a:solidFill>
                  <a:srgbClr val="040406"/>
                </a:solidFill>
              </a:rPr>
              <a:t> </a:t>
            </a:r>
            <a:r>
              <a:rPr lang="en-GB" sz="700" b="1" dirty="0">
                <a:solidFill>
                  <a:srgbClr val="040406"/>
                </a:solidFill>
              </a:rPr>
              <a:t>beam level</a:t>
            </a:r>
            <a:br>
              <a:rPr lang="en-GB" sz="700" dirty="0"/>
            </a:br>
            <a:endParaRPr lang="en-GB" sz="600" dirty="0"/>
          </a:p>
          <a:p>
            <a:pPr marL="457200" lvl="1" indent="0" algn="ctr">
              <a:buNone/>
            </a:pPr>
            <a:endParaRPr lang="en-GB" sz="700" b="1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93E3E10-0549-B55E-6F4F-EE74D0F419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482" y="3575052"/>
            <a:ext cx="4677035" cy="185259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FCB0F74-D197-088E-5000-06E7F4CA1D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9534"/>
          <a:stretch>
            <a:fillRect/>
          </a:stretch>
        </p:blipFill>
        <p:spPr>
          <a:xfrm>
            <a:off x="838200" y="1913263"/>
            <a:ext cx="3924299" cy="1470334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11356FE4-8291-D520-6C69-C49D19C9998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292" r="11974"/>
          <a:stretch>
            <a:fillRect/>
          </a:stretch>
        </p:blipFill>
        <p:spPr>
          <a:xfrm rot="5400000">
            <a:off x="6429070" y="3193879"/>
            <a:ext cx="1943197" cy="2524335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C59586B0-4DE3-E6F5-AE84-7FD527672DF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4829" b="5045"/>
          <a:stretch>
            <a:fillRect/>
          </a:stretch>
        </p:blipFill>
        <p:spPr>
          <a:xfrm>
            <a:off x="8905618" y="3453138"/>
            <a:ext cx="2266588" cy="1974507"/>
          </a:xfrm>
          <a:prstGeom prst="rect">
            <a:avLst/>
          </a:prstGeom>
        </p:spPr>
      </p:pic>
      <p:pic>
        <p:nvPicPr>
          <p:cNvPr id="58" name="Image 13">
            <a:extLst>
              <a:ext uri="{FF2B5EF4-FFF2-40B4-BE49-F238E27FC236}">
                <a16:creationId xmlns:a16="http://schemas.microsoft.com/office/drawing/2014/main" id="{528C010B-2F1F-A0B0-FE62-9D0145C704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6154831" y="1124569"/>
            <a:ext cx="2514222" cy="2064709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F9F2B31C-152B-E15D-D250-1B1E1CEF147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3537" b="8802"/>
          <a:stretch>
            <a:fillRect/>
          </a:stretch>
        </p:blipFill>
        <p:spPr>
          <a:xfrm>
            <a:off x="8850646" y="1124569"/>
            <a:ext cx="2321560" cy="209437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D20405C-2E96-B3A7-7787-D6B7A94844CF}"/>
              </a:ext>
            </a:extLst>
          </p:cNvPr>
          <p:cNvSpPr txBox="1"/>
          <p:nvPr/>
        </p:nvSpPr>
        <p:spPr>
          <a:xfrm>
            <a:off x="1224624" y="1628227"/>
            <a:ext cx="420589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/>
              <a:t>Horn container and Truck in FLUKA for on road transport</a:t>
            </a:r>
            <a:endParaRPr lang="en-GB" sz="1050" b="1" dirty="0"/>
          </a:p>
        </p:txBody>
      </p:sp>
    </p:spTree>
    <p:extLst>
      <p:ext uri="{BB962C8B-B14F-4D97-AF65-F5344CB8AC3E}">
        <p14:creationId xmlns:p14="http://schemas.microsoft.com/office/powerpoint/2010/main" val="24742443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1FBFC-1051-4453-12B9-C8C48B511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Benchmark – Empty Tunnel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B436D9-0EB6-4F57-B1A8-24F5D0344FB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E3B6E73-054D-6C4E-9975-9A683C5A9677}" type="slidenum">
              <a:rPr lang="en-GB" smtClean="0"/>
              <a:pPr>
                <a:defRPr/>
              </a:pPr>
              <a:t>15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433DD2-0957-A7B7-4C4A-1EC840D1A6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RP studies and operational experience from CTD</a:t>
            </a:r>
            <a:endParaRPr lang="en-GB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0279BBE-6014-D345-9081-39DDE4C1F845}"/>
              </a:ext>
            </a:extLst>
          </p:cNvPr>
          <p:cNvSpPr txBox="1"/>
          <p:nvPr/>
        </p:nvSpPr>
        <p:spPr>
          <a:xfrm>
            <a:off x="8279257" y="1556491"/>
            <a:ext cx="36306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b="1" dirty="0"/>
              <a:t>RP Survey (09/2026):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dirty="0"/>
              <a:t>Measurement with 3 AD-6 (</a:t>
            </a:r>
            <a:r>
              <a:rPr lang="en-US" sz="1200" dirty="0" err="1">
                <a:hlinkClick r:id="rId2"/>
              </a:rPr>
              <a:t>Automess</a:t>
            </a:r>
            <a:r>
              <a:rPr lang="en-US" sz="1200" dirty="0">
                <a:hlinkClick r:id="rId2"/>
              </a:rPr>
              <a:t> </a:t>
            </a:r>
            <a:r>
              <a:rPr lang="en-GB" sz="1200" dirty="0">
                <a:hlinkClick r:id="rId2"/>
              </a:rPr>
              <a:t>6150AD</a:t>
            </a:r>
            <a:r>
              <a:rPr lang="en-GB" sz="1200" dirty="0"/>
              <a:t>)</a:t>
            </a:r>
            <a:r>
              <a:rPr lang="en-US" sz="1200" dirty="0"/>
              <a:t> mounted on mechanical arm with 3 distances (“contact”, 40cm, 100cm)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dirty="0"/>
              <a:t>Identification of areas &gt;50 µSv/h at 40 cm</a:t>
            </a:r>
            <a:endParaRPr lang="en-US" sz="12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719D27E-CB01-7E20-914C-7C27C22C1BED}"/>
              </a:ext>
            </a:extLst>
          </p:cNvPr>
          <p:cNvSpPr txBox="1"/>
          <p:nvPr/>
        </p:nvSpPr>
        <p:spPr>
          <a:xfrm>
            <a:off x="8395806" y="2815259"/>
            <a:ext cx="37119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400" dirty="0"/>
              <a:t>Good agreement with FLUKA simulation (activities still ongoing)</a:t>
            </a:r>
            <a:endParaRPr lang="en-GB" sz="105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6350292-1CD7-065C-A19C-431FFBC6DC6E}"/>
              </a:ext>
            </a:extLst>
          </p:cNvPr>
          <p:cNvSpPr txBox="1"/>
          <p:nvPr/>
        </p:nvSpPr>
        <p:spPr>
          <a:xfrm>
            <a:off x="4832296" y="5982978"/>
            <a:ext cx="276581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/>
              <a:t>Cool-down time for benchmark</a:t>
            </a:r>
            <a:r>
              <a:rPr lang="en-US" sz="900" dirty="0"/>
              <a:t>: September 2026</a:t>
            </a:r>
            <a:endParaRPr lang="en-GB" sz="90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557336D-6DA3-46AD-0035-EAA0AA75C663}"/>
              </a:ext>
            </a:extLst>
          </p:cNvPr>
          <p:cNvGrpSpPr/>
          <p:nvPr/>
        </p:nvGrpSpPr>
        <p:grpSpPr>
          <a:xfrm>
            <a:off x="838200" y="1748342"/>
            <a:ext cx="2984003" cy="3986510"/>
            <a:chOff x="838200" y="1748342"/>
            <a:chExt cx="2984003" cy="398651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BCF1D83-02F5-D9FD-51FC-E2F382BBB3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8200" y="1748342"/>
              <a:ext cx="2984003" cy="3986510"/>
            </a:xfrm>
            <a:prstGeom prst="rect">
              <a:avLst/>
            </a:prstGeom>
          </p:spPr>
        </p:pic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98EB9C7-9E97-C9C1-CC97-39D780EAE96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121031" y="3106120"/>
              <a:ext cx="1139214" cy="2527027"/>
            </a:xfrm>
            <a:prstGeom prst="line">
              <a:avLst/>
            </a:prstGeom>
            <a:ln w="28575">
              <a:solidFill>
                <a:srgbClr val="04040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9422B03-136F-8FDA-D2EC-E85A2A1363C4}"/>
              </a:ext>
            </a:extLst>
          </p:cNvPr>
          <p:cNvGrpSpPr/>
          <p:nvPr/>
        </p:nvGrpSpPr>
        <p:grpSpPr>
          <a:xfrm>
            <a:off x="8759376" y="3490271"/>
            <a:ext cx="1894872" cy="2270868"/>
            <a:chOff x="8759376" y="3490271"/>
            <a:chExt cx="1894872" cy="2270868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9A76C5CA-AF56-52AB-8A60-AD30478ABF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59376" y="3490271"/>
              <a:ext cx="1894872" cy="2270868"/>
            </a:xfrm>
            <a:prstGeom prst="rect">
              <a:avLst/>
            </a:prstGeom>
          </p:spPr>
        </p:pic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9E3274E-B9CC-7372-7C47-DA9DE68807B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489706" y="4404902"/>
              <a:ext cx="644268" cy="1318129"/>
            </a:xfrm>
            <a:prstGeom prst="line">
              <a:avLst/>
            </a:prstGeom>
            <a:ln w="28575">
              <a:solidFill>
                <a:srgbClr val="04040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3885BE0F-50D9-3D70-A5F1-A6FB1F561244}"/>
              </a:ext>
            </a:extLst>
          </p:cNvPr>
          <p:cNvGrpSpPr/>
          <p:nvPr/>
        </p:nvGrpSpPr>
        <p:grpSpPr>
          <a:xfrm>
            <a:off x="4151153" y="1815451"/>
            <a:ext cx="4128104" cy="2289299"/>
            <a:chOff x="4113464" y="1690688"/>
            <a:chExt cx="4128104" cy="2289299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ED9569C-F0CF-3375-6C42-ECBD37095C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573"/>
            <a:stretch>
              <a:fillRect/>
            </a:stretch>
          </p:blipFill>
          <p:spPr>
            <a:xfrm>
              <a:off x="4113464" y="1690688"/>
              <a:ext cx="4128104" cy="2289299"/>
            </a:xfrm>
            <a:prstGeom prst="rect">
              <a:avLst/>
            </a:prstGeom>
          </p:spPr>
        </p:pic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614BB83-0661-7642-53D3-EF256C572554}"/>
                </a:ext>
              </a:extLst>
            </p:cNvPr>
            <p:cNvSpPr/>
            <p:nvPr/>
          </p:nvSpPr>
          <p:spPr>
            <a:xfrm>
              <a:off x="4443942" y="1747759"/>
              <a:ext cx="1185431" cy="1993838"/>
            </a:xfrm>
            <a:prstGeom prst="rect">
              <a:avLst/>
            </a:prstGeom>
            <a:solidFill>
              <a:srgbClr val="C00000">
                <a:alpha val="16000"/>
              </a:srgbClr>
            </a:solidFill>
            <a:ln>
              <a:noFill/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2BC75E9-1C48-B532-AEC8-1E48E0C7892D}"/>
                </a:ext>
              </a:extLst>
            </p:cNvPr>
            <p:cNvSpPr/>
            <p:nvPr/>
          </p:nvSpPr>
          <p:spPr>
            <a:xfrm>
              <a:off x="7852528" y="3026357"/>
              <a:ext cx="270915" cy="715240"/>
            </a:xfrm>
            <a:prstGeom prst="rect">
              <a:avLst/>
            </a:prstGeom>
            <a:solidFill>
              <a:srgbClr val="FFC000">
                <a:alpha val="16000"/>
              </a:srgbClr>
            </a:solidFill>
            <a:ln>
              <a:noFill/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65A58001-2FED-58C0-E9E1-BEEAF0F04206}"/>
              </a:ext>
            </a:extLst>
          </p:cNvPr>
          <p:cNvSpPr txBox="1"/>
          <p:nvPr/>
        </p:nvSpPr>
        <p:spPr>
          <a:xfrm>
            <a:off x="938848" y="5748346"/>
            <a:ext cx="389344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/>
              <a:t>Empty tunnel floor below the target &amp; horn</a:t>
            </a:r>
            <a:endParaRPr lang="en-GB" sz="105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F552C35-2D00-27B7-CDAD-CDB9B3643B68}"/>
              </a:ext>
            </a:extLst>
          </p:cNvPr>
          <p:cNvSpPr txBox="1"/>
          <p:nvPr/>
        </p:nvSpPr>
        <p:spPr>
          <a:xfrm>
            <a:off x="8545408" y="5822641"/>
            <a:ext cx="389344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/>
              <a:t>Empty tunnel floor below the reflector</a:t>
            </a:r>
            <a:endParaRPr lang="en-GB" sz="105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5C454A-C8D6-926F-2EDF-A0090E157E14}"/>
              </a:ext>
            </a:extLst>
          </p:cNvPr>
          <p:cNvSpPr txBox="1"/>
          <p:nvPr/>
        </p:nvSpPr>
        <p:spPr>
          <a:xfrm>
            <a:off x="1345992" y="1489696"/>
            <a:ext cx="9700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/>
              <a:t>Residual dose rate along the beam axis at 40 cm from the floor. </a:t>
            </a:r>
            <a:br>
              <a:rPr lang="en-US" sz="900" i="1" dirty="0"/>
            </a:br>
            <a:r>
              <a:rPr lang="en-US" sz="900" i="1" dirty="0"/>
              <a:t>Averaged on X=[-10;10], Y[-140;-100]</a:t>
            </a:r>
            <a:endParaRPr lang="en-GB" sz="9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3E94F2B-E492-BB90-86E0-4366F686575F}"/>
              </a:ext>
            </a:extLst>
          </p:cNvPr>
          <p:cNvGrpSpPr/>
          <p:nvPr/>
        </p:nvGrpSpPr>
        <p:grpSpPr>
          <a:xfrm>
            <a:off x="4168277" y="4336854"/>
            <a:ext cx="4093857" cy="1804023"/>
            <a:chOff x="4010836" y="4242817"/>
            <a:chExt cx="4333360" cy="1993981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F778F45E-3583-50D6-8ECF-5B166EADBD8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44"/>
            <a:stretch>
              <a:fillRect/>
            </a:stretch>
          </p:blipFill>
          <p:spPr>
            <a:xfrm>
              <a:off x="4280084" y="4242817"/>
              <a:ext cx="3893448" cy="1993981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520A1CE-47B6-EA3D-9A18-7818B4CB8485}"/>
                </a:ext>
              </a:extLst>
            </p:cNvPr>
            <p:cNvSpPr txBox="1"/>
            <p:nvPr/>
          </p:nvSpPr>
          <p:spPr>
            <a:xfrm>
              <a:off x="4855557" y="4733361"/>
              <a:ext cx="75289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GB"/>
              </a:defPPr>
              <a:lvl1pPr>
                <a:defRPr sz="1100">
                  <a:solidFill>
                    <a:srgbClr val="040406"/>
                  </a:solidFill>
                </a:defRPr>
              </a:lvl1pPr>
            </a:lstStyle>
            <a:p>
              <a:r>
                <a:rPr lang="en-US" dirty="0"/>
                <a:t>Horn</a:t>
              </a:r>
              <a:endParaRPr lang="en-GB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06A3EB-2334-0135-1585-55EBB2E63C52}"/>
                </a:ext>
              </a:extLst>
            </p:cNvPr>
            <p:cNvSpPr txBox="1"/>
            <p:nvPr/>
          </p:nvSpPr>
          <p:spPr>
            <a:xfrm>
              <a:off x="6692764" y="4714706"/>
              <a:ext cx="95744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040406"/>
                  </a:solidFill>
                </a:rPr>
                <a:t>Reflector</a:t>
              </a:r>
              <a:endParaRPr lang="en-GB" sz="1100" dirty="0">
                <a:solidFill>
                  <a:srgbClr val="040406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E01367F-DD1E-FFB1-63CC-C6AEB333C6A9}"/>
                </a:ext>
              </a:extLst>
            </p:cNvPr>
            <p:cNvSpPr txBox="1"/>
            <p:nvPr/>
          </p:nvSpPr>
          <p:spPr>
            <a:xfrm>
              <a:off x="4010836" y="4350115"/>
              <a:ext cx="433336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i="1" dirty="0">
                  <a:solidFill>
                    <a:srgbClr val="040406"/>
                  </a:solidFill>
                </a:rPr>
                <a:t>Top view</a:t>
              </a:r>
              <a:endParaRPr lang="en-GB" sz="900" b="1" dirty="0">
                <a:solidFill>
                  <a:srgbClr val="04040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84359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BB912-34E0-8022-0036-A6B0CFF68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CCA2A-7A97-7257-A0E7-AB8C10BD86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Feedback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C8F314-1B98-B782-72FA-1C441A0D9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10515600" cy="1655762"/>
          </a:xfrm>
        </p:spPr>
        <p:txBody>
          <a:bodyPr/>
          <a:lstStyle/>
          <a:p>
            <a:r>
              <a:rPr lang="en-US" dirty="0"/>
              <a:t>Planning &amp; Contamination</a:t>
            </a:r>
            <a:endParaRPr lang="en-GB" dirty="0"/>
          </a:p>
        </p:txBody>
      </p:sp>
      <p:pic>
        <p:nvPicPr>
          <p:cNvPr id="5" name="Picture 4" descr="He's come to help us. Captain Hindsight!">
            <a:extLst>
              <a:ext uri="{FF2B5EF4-FFF2-40B4-BE49-F238E27FC236}">
                <a16:creationId xmlns:a16="http://schemas.microsoft.com/office/drawing/2014/main" id="{F01829F5-6F93-3D88-7A16-4B4843F290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94763"/>
            <a:ext cx="4068694" cy="363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1161E32-740D-0A9E-DDE4-8CF835000C6C}"/>
              </a:ext>
            </a:extLst>
          </p:cNvPr>
          <p:cNvSpPr/>
          <p:nvPr/>
        </p:nvSpPr>
        <p:spPr>
          <a:xfrm>
            <a:off x="4967927" y="-1"/>
            <a:ext cx="7224073" cy="62028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75F29A-3B7B-96FB-1C24-2A303291AC0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515725" y="6435725"/>
            <a:ext cx="482600" cy="331788"/>
          </a:xfrm>
        </p:spPr>
        <p:txBody>
          <a:bodyPr/>
          <a:lstStyle/>
          <a:p>
            <a:pPr>
              <a:defRPr/>
            </a:pPr>
            <a:fld id="{DE3B6E73-054D-6C4E-9975-9A683C5A9677}" type="slidenum">
              <a:rPr lang="en-GB" smtClean="0"/>
              <a:pPr>
                <a:defRPr/>
              </a:pPr>
              <a:t>16</a:t>
            </a:fld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3676126-5105-1FE5-6B67-EB694B4CFB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9772" y="6418263"/>
            <a:ext cx="3784778" cy="365125"/>
          </a:xfrm>
        </p:spPr>
        <p:txBody>
          <a:bodyPr/>
          <a:lstStyle/>
          <a:p>
            <a:pPr>
              <a:defRPr/>
            </a:pPr>
            <a:r>
              <a:rPr lang="en-GB" dirty="0"/>
              <a:t>RP studies and operational experience from CTD</a:t>
            </a:r>
          </a:p>
        </p:txBody>
      </p:sp>
    </p:spTree>
    <p:extLst>
      <p:ext uri="{BB962C8B-B14F-4D97-AF65-F5344CB8AC3E}">
        <p14:creationId xmlns:p14="http://schemas.microsoft.com/office/powerpoint/2010/main" val="4231980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19493-017F-083E-98BA-30D2AD3C9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Feedback – Work and Dose Planning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209E9D-A91C-8630-8C9C-748334E7207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E3B6E73-054D-6C4E-9975-9A683C5A9677}" type="slidenum">
              <a:rPr lang="en-GB" smtClean="0"/>
              <a:pPr>
                <a:defRPr/>
              </a:pPr>
              <a:t>17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E67E94-D989-738F-6B19-75DF28F107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RP studies and operational experience from CTD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60F8BF-9E8D-8826-AC93-C4E559887242}"/>
              </a:ext>
            </a:extLst>
          </p:cNvPr>
          <p:cNvSpPr txBox="1"/>
          <p:nvPr/>
        </p:nvSpPr>
        <p:spPr>
          <a:xfrm>
            <a:off x="581127" y="1477981"/>
            <a:ext cx="1144277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b="1" dirty="0"/>
              <a:t>Strategy: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400" dirty="0"/>
              <a:t>No safety factor used for dose estimates </a:t>
            </a:r>
            <a:r>
              <a:rPr lang="en-US" sz="1400" dirty="0">
                <a:sym typeface="Wingdings" panose="05000000000000000000" pitchFamily="2" charset="2"/>
              </a:rPr>
              <a:t> </a:t>
            </a:r>
            <a:r>
              <a:rPr lang="en-US" sz="1400" dirty="0"/>
              <a:t>early detection in case of deviation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400" dirty="0"/>
              <a:t>Safety margin of 20% in the planning </a:t>
            </a:r>
            <a:r>
              <a:rPr lang="en-US" sz="1400" dirty="0">
                <a:sym typeface="Wingdings" panose="05000000000000000000" pitchFamily="2" charset="2"/>
              </a:rPr>
              <a:t> currently with +1 month behind schedule after 10 months.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400" dirty="0">
                <a:sym typeface="Wingdings" panose="05000000000000000000" pitchFamily="2" charset="2"/>
              </a:rPr>
              <a:t>Presentation to an ALARA committee as per CERN procedure (&gt;5 p.mSv or &gt;1mSv)  ensure optimization measures.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sz="1400" dirty="0">
              <a:sym typeface="Wingdings" panose="05000000000000000000" pitchFamily="2" charset="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b="1" dirty="0">
                <a:sym typeface="Wingdings" panose="05000000000000000000" pitchFamily="2" charset="2"/>
              </a:rPr>
              <a:t>Lessons learnt: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400" dirty="0"/>
              <a:t>Collective dose estimate went from 14 p.mSv (initial) to 26 p.mSv (current) </a:t>
            </a:r>
            <a:r>
              <a:rPr lang="en-US" sz="1400" dirty="0">
                <a:sym typeface="Wingdings" panose="05000000000000000000" pitchFamily="2" charset="2"/>
              </a:rPr>
              <a:t> major review in July 2026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400" dirty="0">
                <a:sym typeface="Wingdings" panose="05000000000000000000" pitchFamily="2" charset="2"/>
              </a:rPr>
              <a:t>Safety factors could have been used in critical activities for which hard limits apply (ex: on-road transport or max individual dose)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400" dirty="0">
                <a:sym typeface="Wingdings" panose="05000000000000000000" pitchFamily="2" charset="2"/>
              </a:rPr>
              <a:t>Foresee slots in the planning for backup options (ex: removal of the Horn)</a:t>
            </a: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5E67E802-87DF-8F16-5448-AA5AC2CC0D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0445577"/>
              </p:ext>
            </p:extLst>
          </p:nvPr>
        </p:nvGraphicFramePr>
        <p:xfrm>
          <a:off x="7288123" y="3772294"/>
          <a:ext cx="4117803" cy="2525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6699B6E9-F4CE-A120-421E-76E26FFAB68C}"/>
              </a:ext>
            </a:extLst>
          </p:cNvPr>
          <p:cNvGrpSpPr/>
          <p:nvPr/>
        </p:nvGrpSpPr>
        <p:grpSpPr>
          <a:xfrm>
            <a:off x="1370464" y="3772294"/>
            <a:ext cx="5629039" cy="2237505"/>
            <a:chOff x="1399340" y="3786305"/>
            <a:chExt cx="5629039" cy="2237505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6AD3B580-685F-01DD-1E5D-E64C3F51AA49}"/>
                </a:ext>
              </a:extLst>
            </p:cNvPr>
            <p:cNvGrpSpPr/>
            <p:nvPr/>
          </p:nvGrpSpPr>
          <p:grpSpPr>
            <a:xfrm>
              <a:off x="1399340" y="3786305"/>
              <a:ext cx="5629039" cy="2237505"/>
              <a:chOff x="6379423" y="1620334"/>
              <a:chExt cx="4881074" cy="1940194"/>
            </a:xfrm>
          </p:grpSpPr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5E6D4B3E-3585-41CD-C78C-AB65C85A01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/>
              </a:blip>
              <a:srcRect l="811" t="7156" r="36975" b="87030"/>
              <a:stretch>
                <a:fillRect/>
              </a:stretch>
            </p:blipFill>
            <p:spPr>
              <a:xfrm>
                <a:off x="6379423" y="1685385"/>
                <a:ext cx="2912214" cy="111136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02DB4C69-0780-FDC1-5785-F9D8CEE1B5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t="7266" r="5042" b="5303"/>
              <a:stretch>
                <a:fillRect/>
              </a:stretch>
            </p:blipFill>
            <p:spPr>
              <a:xfrm>
                <a:off x="6382599" y="1822203"/>
                <a:ext cx="4623778" cy="1738325"/>
              </a:xfrm>
              <a:prstGeom prst="rect">
                <a:avLst/>
              </a:prstGeom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160326AC-E0E0-2816-2847-3A16232AE3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81000"/>
              </a:blip>
              <a:srcRect l="60007" t="7017"/>
              <a:stretch>
                <a:fillRect/>
              </a:stretch>
            </p:blipFill>
            <p:spPr>
              <a:xfrm>
                <a:off x="9311424" y="1679033"/>
                <a:ext cx="1949073" cy="1881495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1B346F5D-8115-79E7-958D-C09D23E62AC7}"/>
                  </a:ext>
                </a:extLst>
              </p:cNvPr>
              <p:cNvSpPr/>
              <p:nvPr/>
            </p:nvSpPr>
            <p:spPr>
              <a:xfrm>
                <a:off x="10285960" y="1620334"/>
                <a:ext cx="258616" cy="238974"/>
              </a:xfrm>
              <a:prstGeom prst="ellipse">
                <a:avLst/>
              </a:prstGeom>
              <a:no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AEA70DC-0FF3-0F57-DA15-C15A80CDAE90}"/>
                  </a:ext>
                </a:extLst>
              </p:cNvPr>
              <p:cNvSpPr txBox="1"/>
              <p:nvPr/>
            </p:nvSpPr>
            <p:spPr>
              <a:xfrm>
                <a:off x="6596264" y="1796521"/>
                <a:ext cx="2783345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00" dirty="0">
                    <a:solidFill>
                      <a:srgbClr val="C00000"/>
                    </a:solidFill>
                  </a:rPr>
                  <a:t>Actual collective dose</a:t>
                </a:r>
                <a:endParaRPr lang="en-GB" sz="6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C424DD8-AA8C-1CC0-47B9-797E6B800926}"/>
                  </a:ext>
                </a:extLst>
              </p:cNvPr>
              <p:cNvSpPr txBox="1"/>
              <p:nvPr/>
            </p:nvSpPr>
            <p:spPr>
              <a:xfrm>
                <a:off x="6592069" y="1691347"/>
                <a:ext cx="1053369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00" dirty="0"/>
                  <a:t>Estimated collective dose</a:t>
                </a:r>
                <a:endParaRPr lang="en-GB" sz="600" dirty="0"/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6F50526-C701-8161-E1A7-064A8B7B2BAA}"/>
                  </a:ext>
                </a:extLst>
              </p:cNvPr>
              <p:cNvSpPr txBox="1"/>
              <p:nvPr/>
            </p:nvSpPr>
            <p:spPr>
              <a:xfrm>
                <a:off x="10581199" y="2530665"/>
                <a:ext cx="679298" cy="2401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" b="1" dirty="0">
                    <a:solidFill>
                      <a:schemeClr val="tx1">
                        <a:alpha val="39000"/>
                      </a:schemeClr>
                    </a:solidFill>
                  </a:rPr>
                  <a:t>WDP (done in October 2025)</a:t>
                </a:r>
                <a:endParaRPr lang="en-GB" sz="600" b="1" dirty="0">
                  <a:solidFill>
                    <a:schemeClr val="tx1">
                      <a:alpha val="39000"/>
                    </a:schemeClr>
                  </a:solidFill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20C96E6-A53C-F940-BEDB-D0A4C030EB05}"/>
                  </a:ext>
                </a:extLst>
              </p:cNvPr>
              <p:cNvSpPr txBox="1"/>
              <p:nvPr/>
            </p:nvSpPr>
            <p:spPr>
              <a:xfrm>
                <a:off x="10664466" y="1705040"/>
                <a:ext cx="522092" cy="3202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" b="1" dirty="0">
                    <a:solidFill>
                      <a:srgbClr val="4690DA"/>
                    </a:solidFill>
                  </a:rPr>
                  <a:t>WDP (updated in July 2026)</a:t>
                </a:r>
                <a:endParaRPr lang="en-GB" sz="600" b="1" dirty="0">
                  <a:solidFill>
                    <a:srgbClr val="4690DA"/>
                  </a:solidFill>
                </a:endParaRPr>
              </a:p>
            </p:txBody>
          </p: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F65F30CA-755F-E77E-BAB3-2EDD31B28963}"/>
                  </a:ext>
                </a:extLst>
              </p:cNvPr>
              <p:cNvCxnSpPr/>
              <p:nvPr/>
            </p:nvCxnSpPr>
            <p:spPr>
              <a:xfrm flipV="1">
                <a:off x="9311424" y="2080470"/>
                <a:ext cx="0" cy="742974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F21D105-7610-5117-25C2-EBBD4FCED6DF}"/>
                </a:ext>
              </a:extLst>
            </p:cNvPr>
            <p:cNvSpPr txBox="1"/>
            <p:nvPr/>
          </p:nvSpPr>
          <p:spPr>
            <a:xfrm>
              <a:off x="4037339" y="4711144"/>
              <a:ext cx="7391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 b="1" dirty="0"/>
                <a:t>Major revision of dose estimates</a:t>
              </a:r>
              <a:endParaRPr lang="en-GB" sz="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3175001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3EA025-6042-9DC5-8E69-D8134C461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0CDB5-93A4-52F5-FCEA-D9A8814A4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Feedback – Contamination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00BB45-21C7-33AA-6182-F3E2BD551A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E3B6E73-054D-6C4E-9975-9A683C5A9677}" type="slidenum">
              <a:rPr lang="en-GB" smtClean="0"/>
              <a:pPr>
                <a:defRPr/>
              </a:pPr>
              <a:t>18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04F408-2C72-ABCA-4CB8-2061585650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RP studies and operational experience from CTD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3E3534-6436-A9E3-66A2-FC54DD178576}"/>
              </a:ext>
            </a:extLst>
          </p:cNvPr>
          <p:cNvSpPr txBox="1"/>
          <p:nvPr/>
        </p:nvSpPr>
        <p:spPr>
          <a:xfrm>
            <a:off x="604501" y="1594468"/>
            <a:ext cx="823412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b="1" dirty="0"/>
              <a:t>Items </a:t>
            </a:r>
            <a:r>
              <a:rPr lang="en-US" sz="1400" b="1" i="1" dirty="0"/>
              <a:t>contaminated</a:t>
            </a:r>
            <a:r>
              <a:rPr lang="en-US" sz="1400" b="1" dirty="0"/>
              <a:t>: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400" dirty="0"/>
              <a:t>136 (currently) </a:t>
            </a:r>
            <a:r>
              <a:rPr lang="en-US" sz="1400" dirty="0">
                <a:sym typeface="Wingdings" panose="05000000000000000000" pitchFamily="2" charset="2"/>
              </a:rPr>
              <a:t> M</a:t>
            </a:r>
            <a:r>
              <a:rPr lang="en-GB" sz="1400" dirty="0"/>
              <a:t>arble, Concrete, Iron shielding and Aluminium beam line components facing the beam. Mainly associated with degradation of the material (rust, dust, sweat).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b="1" dirty="0"/>
              <a:t>Limits applied:</a:t>
            </a:r>
            <a:endParaRPr lang="en-US" sz="1400" b="1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400" dirty="0"/>
              <a:t>&gt; 1 Bq/cm2 (unidentified </a:t>
            </a:r>
            <a:r>
              <a:rPr lang="el-GR" sz="1400" dirty="0"/>
              <a:t>β</a:t>
            </a:r>
            <a:r>
              <a:rPr lang="en-US" sz="1400" dirty="0"/>
              <a:t>/</a:t>
            </a:r>
            <a:r>
              <a:rPr lang="el-GR" sz="1400" dirty="0"/>
              <a:t>γ</a:t>
            </a:r>
            <a:r>
              <a:rPr lang="en-GB" sz="1400" dirty="0"/>
              <a:t>) or &gt; 0.1 Bq/cm2 (unidentified </a:t>
            </a:r>
            <a:r>
              <a:rPr lang="el-GR" sz="1400" dirty="0"/>
              <a:t>α</a:t>
            </a:r>
            <a:r>
              <a:rPr lang="en-GB" sz="1400" dirty="0"/>
              <a:t>). </a:t>
            </a:r>
          </a:p>
          <a:p>
            <a:pPr lvl="1"/>
            <a:r>
              <a:rPr lang="en-GB" sz="1400" i="1" dirty="0">
                <a:sym typeface="Wingdings" panose="05000000000000000000" pitchFamily="2" charset="2"/>
              </a:rPr>
              <a:t>    </a:t>
            </a:r>
            <a:r>
              <a:rPr lang="en-GB" sz="1400" i="1" dirty="0"/>
              <a:t>For identified radionuclides &gt; 1 CS (values derived from Swiss legislation)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400" dirty="0"/>
              <a:t>If after cleaning or decontamination still above the limits </a:t>
            </a:r>
            <a:r>
              <a:rPr lang="en-GB" sz="1400" dirty="0">
                <a:sym typeface="Wingdings" panose="05000000000000000000" pitchFamily="2" charset="2"/>
              </a:rPr>
              <a:t> </a:t>
            </a:r>
            <a:r>
              <a:rPr lang="en-GB" sz="1400" dirty="0"/>
              <a:t>packaged or contamination fixed.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b="1" dirty="0"/>
              <a:t>Main actions: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400" dirty="0"/>
              <a:t>The most radioactive items were wrapped or placed in dedicated containers.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400" dirty="0"/>
              <a:t>The Helium Tanks (Aluminium) were cut and decontaminated (ASPIGEL).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400" dirty="0"/>
              <a:t>Contamination fixed on concrete blocks &lt; 600 µSv/h at contact (CONTAFIX),</a:t>
            </a:r>
            <a:endParaRPr lang="en-US" sz="1400" dirty="0"/>
          </a:p>
        </p:txBody>
      </p:sp>
      <p:pic>
        <p:nvPicPr>
          <p:cNvPr id="23" name="Picture 22" descr="A collage of a concrete block&#10;&#10;AI-generated content may be incorrect.">
            <a:extLst>
              <a:ext uri="{FF2B5EF4-FFF2-40B4-BE49-F238E27FC236}">
                <a16:creationId xmlns:a16="http://schemas.microsoft.com/office/drawing/2014/main" id="{C420626B-9A9E-6B89-7C85-27BC414FF5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1435"/>
          <a:stretch>
            <a:fillRect/>
          </a:stretch>
        </p:blipFill>
        <p:spPr>
          <a:xfrm>
            <a:off x="8026680" y="4391347"/>
            <a:ext cx="4157957" cy="1613957"/>
          </a:xfrm>
          <a:prstGeom prst="rect">
            <a:avLst/>
          </a:prstGeom>
        </p:spPr>
      </p:pic>
      <p:pic>
        <p:nvPicPr>
          <p:cNvPr id="25" name="Picture 24" descr="A yellow boxes in a warehouse&#10;&#10;AI-generated content may be incorrect.">
            <a:extLst>
              <a:ext uri="{FF2B5EF4-FFF2-40B4-BE49-F238E27FC236}">
                <a16:creationId xmlns:a16="http://schemas.microsoft.com/office/drawing/2014/main" id="{C31D3228-7AD1-5FA0-1FF9-2730C7F74B6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018" t="23678" r="45893" b="21000"/>
          <a:stretch>
            <a:fillRect/>
          </a:stretch>
        </p:blipFill>
        <p:spPr>
          <a:xfrm>
            <a:off x="8903829" y="1796751"/>
            <a:ext cx="1776261" cy="213861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2EB0523-AF27-F6CB-C617-A422BE99F7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5296" y="1797075"/>
            <a:ext cx="1140651" cy="213829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8CDA362-CDFE-2E60-DCC5-B280FF6B5D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3852875" y="4803946"/>
            <a:ext cx="1444791" cy="1083593"/>
          </a:xfrm>
          <a:prstGeom prst="rect">
            <a:avLst/>
          </a:prstGeom>
        </p:spPr>
      </p:pic>
      <p:pic>
        <p:nvPicPr>
          <p:cNvPr id="33" name="Picture 32" descr="A large black and white object on a yellow platform&#10;&#10;AI-generated content may be incorrect.">
            <a:extLst>
              <a:ext uri="{FF2B5EF4-FFF2-40B4-BE49-F238E27FC236}">
                <a16:creationId xmlns:a16="http://schemas.microsoft.com/office/drawing/2014/main" id="{B4B64D5E-F6C2-543F-DBA6-D5C76A2A05A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4017" b="18613"/>
          <a:stretch>
            <a:fillRect/>
          </a:stretch>
        </p:blipFill>
        <p:spPr>
          <a:xfrm>
            <a:off x="5323080" y="4623346"/>
            <a:ext cx="1663338" cy="1469111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DBCD9D26-8AA7-40F0-D17A-258AD6277665}"/>
              </a:ext>
            </a:extLst>
          </p:cNvPr>
          <p:cNvSpPr txBox="1"/>
          <p:nvPr/>
        </p:nvSpPr>
        <p:spPr>
          <a:xfrm>
            <a:off x="9553825" y="1522612"/>
            <a:ext cx="662073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accent1"/>
                </a:solidFill>
              </a:rPr>
              <a:t>Target</a:t>
            </a:r>
            <a:endParaRPr lang="en-GB" sz="1000" dirty="0">
              <a:solidFill>
                <a:schemeClr val="accent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9D4196E-4290-8040-C40F-BB1B0FFB7131}"/>
              </a:ext>
            </a:extLst>
          </p:cNvPr>
          <p:cNvSpPr txBox="1"/>
          <p:nvPr/>
        </p:nvSpPr>
        <p:spPr>
          <a:xfrm>
            <a:off x="11055111" y="1550530"/>
            <a:ext cx="532388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accent1"/>
                </a:solidFill>
              </a:rPr>
              <a:t>TBID</a:t>
            </a:r>
            <a:endParaRPr lang="en-GB" sz="1000" dirty="0">
              <a:solidFill>
                <a:schemeClr val="accent1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1D3033B-DBAB-8833-356D-2238C7C58715}"/>
              </a:ext>
            </a:extLst>
          </p:cNvPr>
          <p:cNvSpPr txBox="1"/>
          <p:nvPr/>
        </p:nvSpPr>
        <p:spPr>
          <a:xfrm>
            <a:off x="5323080" y="5873869"/>
            <a:ext cx="1728618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accent1"/>
                </a:solidFill>
              </a:rPr>
              <a:t>Reflector (wrapped)</a:t>
            </a:r>
            <a:endParaRPr lang="en-GB" sz="1000" dirty="0">
              <a:solidFill>
                <a:schemeClr val="accent1"/>
              </a:solidFill>
            </a:endParaRP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E5137309-0282-0BD2-8848-A71F986E5A0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9334" t="27724" r="6173" b="1029"/>
          <a:stretch>
            <a:fillRect/>
          </a:stretch>
        </p:blipFill>
        <p:spPr>
          <a:xfrm>
            <a:off x="1236661" y="4606619"/>
            <a:ext cx="2311400" cy="1471303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B4387A5F-46EB-44C0-F558-586F8E69013F}"/>
              </a:ext>
            </a:extLst>
          </p:cNvPr>
          <p:cNvSpPr txBox="1"/>
          <p:nvPr/>
        </p:nvSpPr>
        <p:spPr>
          <a:xfrm>
            <a:off x="7363" y="5137899"/>
            <a:ext cx="122929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accent1"/>
                </a:solidFill>
              </a:rPr>
              <a:t>Helium Tank</a:t>
            </a:r>
          </a:p>
          <a:p>
            <a:pPr algn="ctr"/>
            <a:r>
              <a:rPr lang="en-US" sz="1000" dirty="0">
                <a:solidFill>
                  <a:schemeClr val="accent1"/>
                </a:solidFill>
              </a:rPr>
              <a:t>(decontaminated)</a:t>
            </a:r>
            <a:endParaRPr lang="en-GB" sz="1000" dirty="0">
              <a:solidFill>
                <a:schemeClr val="accent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DF708-79D5-081F-2968-8FE120C74CBD}"/>
              </a:ext>
            </a:extLst>
          </p:cNvPr>
          <p:cNvSpPr txBox="1"/>
          <p:nvPr/>
        </p:nvSpPr>
        <p:spPr>
          <a:xfrm>
            <a:off x="8034043" y="4191046"/>
            <a:ext cx="4157957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accent1"/>
                </a:solidFill>
              </a:rPr>
              <a:t>Fix contamination (spray)  vs. decontamination (gel) on concrete</a:t>
            </a:r>
            <a:endParaRPr lang="en-GB" sz="1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0336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BBEDD-1F54-361C-71E5-7D4B05D73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C2CDD-2610-6DA8-1DEE-498060130D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Conclusion</a:t>
            </a:r>
            <a:endParaRPr lang="en-GB" dirty="0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A6AF993E-7235-BA75-D220-19C8B5DD11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515725" y="6435725"/>
            <a:ext cx="482600" cy="331788"/>
          </a:xfrm>
        </p:spPr>
        <p:txBody>
          <a:bodyPr/>
          <a:lstStyle/>
          <a:p>
            <a:pPr>
              <a:defRPr/>
            </a:pPr>
            <a:fld id="{DE3B6E73-054D-6C4E-9975-9A683C5A9677}" type="slidenum">
              <a:rPr lang="en-GB" smtClean="0"/>
              <a:pPr>
                <a:defRPr/>
              </a:pPr>
              <a:t>19</a:t>
            </a:fld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C33F9A9-CFF8-44DC-3551-C863D67854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9772" y="6418263"/>
            <a:ext cx="3784778" cy="365125"/>
          </a:xfrm>
        </p:spPr>
        <p:txBody>
          <a:bodyPr/>
          <a:lstStyle/>
          <a:p>
            <a:pPr>
              <a:defRPr/>
            </a:pPr>
            <a:r>
              <a:rPr lang="en-GB" dirty="0"/>
              <a:t>RP studies and operational experience from CTD</a:t>
            </a:r>
          </a:p>
        </p:txBody>
      </p:sp>
    </p:spTree>
    <p:extLst>
      <p:ext uri="{BB962C8B-B14F-4D97-AF65-F5344CB8AC3E}">
        <p14:creationId xmlns:p14="http://schemas.microsoft.com/office/powerpoint/2010/main" val="29942950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80BE1-CC0C-D51A-9886-8B62F06F3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AE5004-E206-1B46-AB4D-C653F52C24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040" y="1845310"/>
            <a:ext cx="7917314" cy="4184650"/>
          </a:xfrm>
        </p:spPr>
        <p:txBody>
          <a:bodyPr/>
          <a:lstStyle/>
          <a:p>
            <a:r>
              <a:rPr lang="en-US" sz="2000" dirty="0"/>
              <a:t>The </a:t>
            </a:r>
            <a:r>
              <a:rPr lang="en-US" sz="2000" b="1" dirty="0"/>
              <a:t>CNGS Target Area </a:t>
            </a:r>
            <a:r>
              <a:rPr lang="en-US" sz="2000" dirty="0"/>
              <a:t>is being </a:t>
            </a:r>
            <a:r>
              <a:rPr lang="en-US" sz="2000" b="1" dirty="0"/>
              <a:t>decommissioned (2025-2026) </a:t>
            </a:r>
            <a:r>
              <a:rPr lang="en-US" sz="2000" dirty="0"/>
              <a:t>for the extension of the AWAKE experiment.</a:t>
            </a:r>
          </a:p>
          <a:p>
            <a:r>
              <a:rPr lang="en-US" sz="2000" b="1" dirty="0"/>
              <a:t>Characterization studies </a:t>
            </a:r>
            <a:r>
              <a:rPr lang="en-US" sz="2000" dirty="0"/>
              <a:t>were done in preparation of the activity. Current collective dose estimate is </a:t>
            </a:r>
            <a:r>
              <a:rPr lang="en-US" sz="2000" b="1" dirty="0"/>
              <a:t>26 p.mSv </a:t>
            </a:r>
            <a:r>
              <a:rPr lang="en-US" sz="2000" dirty="0"/>
              <a:t>(14 p.mSv initially).</a:t>
            </a:r>
          </a:p>
          <a:p>
            <a:r>
              <a:rPr lang="en-US" sz="2000" b="1" dirty="0"/>
              <a:t>Benchmark </a:t>
            </a:r>
            <a:r>
              <a:rPr lang="en-US" sz="2000" dirty="0"/>
              <a:t>results</a:t>
            </a:r>
            <a:r>
              <a:rPr lang="en-US" sz="2000" b="1" dirty="0"/>
              <a:t> </a:t>
            </a:r>
            <a:r>
              <a:rPr lang="en-US" sz="2000" dirty="0"/>
              <a:t>on residual dose rates </a:t>
            </a:r>
            <a:r>
              <a:rPr lang="en-GB" sz="2000" dirty="0"/>
              <a:t>show an agreement between RP survey and FLUKA generally within a </a:t>
            </a:r>
            <a:r>
              <a:rPr lang="en-GB" sz="2000" b="1" dirty="0"/>
              <a:t>factor of 2</a:t>
            </a:r>
            <a:r>
              <a:rPr lang="en-US" sz="2000" b="1" dirty="0"/>
              <a:t> </a:t>
            </a:r>
            <a:r>
              <a:rPr lang="en-US" sz="2000" dirty="0"/>
              <a:t>(mainly underestimation).</a:t>
            </a:r>
          </a:p>
          <a:p>
            <a:r>
              <a:rPr lang="en-GB" sz="2000" dirty="0"/>
              <a:t>Operational activities carried out by a specialized nuclear dismantling contractor</a:t>
            </a:r>
            <a:r>
              <a:rPr lang="en-US" sz="2000" dirty="0"/>
              <a:t>: </a:t>
            </a:r>
            <a:r>
              <a:rPr lang="en-US" sz="2000" b="1" dirty="0"/>
              <a:t>a lot of lessons learnt!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AE61A2-6D20-C2FA-B026-9B4807600E8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E3B6E73-054D-6C4E-9975-9A683C5A9677}" type="slidenum">
              <a:rPr lang="en-GB" smtClean="0"/>
              <a:pPr>
                <a:defRPr/>
              </a:pPr>
              <a:t>20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C051CF-C0DF-74D8-E368-1F0E56C7FF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RP studies and operational experience from CTD</a:t>
            </a:r>
            <a:endParaRPr lang="en-GB" dirty="0"/>
          </a:p>
        </p:txBody>
      </p:sp>
      <p:pic>
        <p:nvPicPr>
          <p:cNvPr id="19" name="Image 22">
            <a:extLst>
              <a:ext uri="{FF2B5EF4-FFF2-40B4-BE49-F238E27FC236}">
                <a16:creationId xmlns:a16="http://schemas.microsoft.com/office/drawing/2014/main" id="{D086FC69-9285-14E7-EEE1-6FFF485D00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167" t="11450" r="5893" b="24900"/>
          <a:stretch>
            <a:fillRect/>
          </a:stretch>
        </p:blipFill>
        <p:spPr bwMode="auto">
          <a:xfrm>
            <a:off x="8701545" y="1868070"/>
            <a:ext cx="3193764" cy="30160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31DC93B-2130-299A-8BB0-AA1855BD8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0649" y="4989930"/>
            <a:ext cx="2598912" cy="5937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89986B3-6836-7E34-8D1A-B4D13E99C66C}"/>
              </a:ext>
            </a:extLst>
          </p:cNvPr>
          <p:cNvSpPr txBox="1"/>
          <p:nvPr/>
        </p:nvSpPr>
        <p:spPr>
          <a:xfrm>
            <a:off x="653219" y="4875783"/>
            <a:ext cx="79173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After the decommissioning of the Target Area, it will only remain from CNGS  the 1-km decay tube and the hadron stop chamber (200 m³ of iron…)</a:t>
            </a:r>
          </a:p>
        </p:txBody>
      </p:sp>
    </p:spTree>
    <p:extLst>
      <p:ext uri="{BB962C8B-B14F-4D97-AF65-F5344CB8AC3E}">
        <p14:creationId xmlns:p14="http://schemas.microsoft.com/office/powerpoint/2010/main" val="1534367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9981936"/>
      </p:ext>
    </p:extLst>
  </p:cSld>
  <p:clrMapOvr>
    <a:masterClrMapping/>
  </p:clrMapOvr>
</p:sld>
</file>

<file path=ppt/theme/theme1.xml><?xml version="1.0" encoding="utf-8"?>
<a:theme xmlns:a="http://schemas.openxmlformats.org/drawingml/2006/main" name="CERNCorporate16-9">
  <a:themeElements>
    <a:clrScheme name="CERN_HSE_colors">
      <a:dk1>
        <a:srgbClr val="0055A0"/>
      </a:dk1>
      <a:lt1>
        <a:srgbClr val="FFFFFF"/>
      </a:lt1>
      <a:dk2>
        <a:srgbClr val="1C8DCD"/>
      </a:dk2>
      <a:lt2>
        <a:srgbClr val="E7E6E6"/>
      </a:lt2>
      <a:accent1>
        <a:srgbClr val="1C998E"/>
      </a:accent1>
      <a:accent2>
        <a:srgbClr val="418AC5"/>
      </a:accent2>
      <a:accent3>
        <a:srgbClr val="5EC135"/>
      </a:accent3>
      <a:accent4>
        <a:srgbClr val="E8BE28"/>
      </a:accent4>
      <a:accent5>
        <a:srgbClr val="A0252B"/>
      </a:accent5>
      <a:accent6>
        <a:srgbClr val="1A4670"/>
      </a:accent6>
      <a:hlink>
        <a:srgbClr val="1C998E"/>
      </a:hlink>
      <a:folHlink>
        <a:srgbClr val="00CEB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SE_RP_PPTTemplate" id="{C4BB7189-185B-4762-9339-5E7CC5AE9AC2}" vid="{239EFF58-88C6-4716-A535-6606C0785EA4}"/>
    </a:ext>
  </a:extLst>
</a:theme>
</file>

<file path=ppt/theme/theme2.xml><?xml version="1.0" encoding="utf-8"?>
<a:theme xmlns:a="http://schemas.openxmlformats.org/drawingml/2006/main" name="End Slides">
  <a:themeElements>
    <a:clrScheme name="CERN">
      <a:dk1>
        <a:srgbClr val="0053A1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SE_RP_PPTTemplate" id="{C4BB7189-185B-4762-9339-5E7CC5AE9AC2}" vid="{258824E5-49BB-4FA1-A8C3-01B1490630A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SHiP_CM_07062023</Template>
  <TotalTime>270714</TotalTime>
  <Words>1634</Words>
  <Application>Microsoft Office PowerPoint</Application>
  <PresentationFormat>Widescreen</PresentationFormat>
  <Paragraphs>263</Paragraphs>
  <Slides>21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Calibri</vt:lpstr>
      <vt:lpstr>Calibri Light</vt:lpstr>
      <vt:lpstr>Cambria Math</vt:lpstr>
      <vt:lpstr>Courier New</vt:lpstr>
      <vt:lpstr>Wingdings</vt:lpstr>
      <vt:lpstr>CERNCorporate16-9</vt:lpstr>
      <vt:lpstr>End Slides</vt:lpstr>
      <vt:lpstr>RP studies and operational experience from the decommissioning of the CNGS target area</vt:lpstr>
      <vt:lpstr>Content</vt:lpstr>
      <vt:lpstr>Introduction</vt:lpstr>
      <vt:lpstr>Introduction</vt:lpstr>
      <vt:lpstr>Introduction</vt:lpstr>
      <vt:lpstr>Characterization</vt:lpstr>
      <vt:lpstr>Characterization – studies</vt:lpstr>
      <vt:lpstr>Characterization – validation</vt:lpstr>
      <vt:lpstr>Benchmark</vt:lpstr>
      <vt:lpstr>Benchmark – Target</vt:lpstr>
      <vt:lpstr>Benchmark – Target</vt:lpstr>
      <vt:lpstr>Benchmark – Target</vt:lpstr>
      <vt:lpstr>Benchmark – Horn</vt:lpstr>
      <vt:lpstr>Benchmark – Horn</vt:lpstr>
      <vt:lpstr>Benchmark – Empty Tunnel</vt:lpstr>
      <vt:lpstr>Feedback</vt:lpstr>
      <vt:lpstr>Feedback – Work and Dose Planning</vt:lpstr>
      <vt:lpstr>Feedback – Contamination</vt:lpstr>
      <vt:lpstr>Conclusion</vt:lpstr>
      <vt:lpstr>Conclusion</vt:lpstr>
      <vt:lpstr>PowerPoint Presentation</vt:lpstr>
    </vt:vector>
  </TitlesOfParts>
  <Company>CERN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Arnaud Devienne</dc:creator>
  <cp:lastModifiedBy>Arnaud Devienne</cp:lastModifiedBy>
  <cp:revision>527</cp:revision>
  <cp:lastPrinted>2024-06-03T08:37:50Z</cp:lastPrinted>
  <dcterms:created xsi:type="dcterms:W3CDTF">2023-06-01T09:13:39Z</dcterms:created>
  <dcterms:modified xsi:type="dcterms:W3CDTF">2026-10-18T21:20:28Z</dcterms:modified>
</cp:coreProperties>
</file>