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org&amp;utm_campaign=parser&amp;utm_content=thumbnail" ContentType="image/pn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599" r:id="rId4"/>
    <p:sldId id="607" r:id="rId5"/>
    <p:sldId id="625" r:id="rId6"/>
    <p:sldId id="638" r:id="rId7"/>
    <p:sldId id="2145706457" r:id="rId8"/>
    <p:sldId id="2145706456" r:id="rId9"/>
    <p:sldId id="622" r:id="rId10"/>
    <p:sldId id="2145706458" r:id="rId11"/>
    <p:sldId id="261" r:id="rId12"/>
    <p:sldId id="626" r:id="rId13"/>
    <p:sldId id="627" r:id="rId14"/>
    <p:sldId id="624" r:id="rId15"/>
    <p:sldId id="2145706453" r:id="rId16"/>
    <p:sldId id="264" r:id="rId17"/>
    <p:sldId id="620" r:id="rId18"/>
    <p:sldId id="618" r:id="rId19"/>
    <p:sldId id="265" r:id="rId20"/>
    <p:sldId id="586" r:id="rId21"/>
    <p:sldId id="589" r:id="rId22"/>
    <p:sldId id="628" r:id="rId23"/>
    <p:sldId id="63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83FF"/>
    <a:srgbClr val="9091B3"/>
    <a:srgbClr val="132B4E"/>
    <a:srgbClr val="90919C"/>
    <a:srgbClr val="B0B8C9"/>
    <a:srgbClr val="F6A704"/>
    <a:srgbClr val="F8971D"/>
    <a:srgbClr val="EF4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141"/>
    <p:restoredTop sz="94674"/>
  </p:normalViewPr>
  <p:slideViewPr>
    <p:cSldViewPr snapToGrid="0" snapToObjects="1">
      <p:cViewPr varScale="1">
        <p:scale>
          <a:sx n="85" d="100"/>
          <a:sy n="85" d="100"/>
        </p:scale>
        <p:origin x="184" y="10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 snapToGrid="0" snapToObjects="1">
      <p:cViewPr varScale="1">
        <p:scale>
          <a:sx n="121" d="100"/>
          <a:sy n="121" d="100"/>
        </p:scale>
        <p:origin x="507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494B7-3010-C04A-A8D2-3A67F5B3F74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9E3AD-85AA-4D4F-953B-BDDC046C417F}" type="datetimeFigureOut">
              <a:rPr lang="en-US" smtClean="0"/>
              <a:t>10/16/26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236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9CD0D-D0C5-DD4D-B44E-98E59B6DF763}" type="datetimeFigureOut">
              <a:rPr lang="en-US" smtClean="0"/>
              <a:t>10/16/26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2E606-7E0B-0B4A-8955-4487729DC77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5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2E606-7E0B-0B4A-8955-4487729DC77D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10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710637-E575-9447-A555-DB547E0A15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2652"/>
            <a:ext cx="12197227" cy="5308448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4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13255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6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fili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 marL="342900" indent="-342900">
              <a:buFont typeface="Arial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200"/>
            </a:lvl2pPr>
          </a:lstStyle>
          <a:p>
            <a:pPr lvl="0"/>
            <a:r>
              <a:rPr lang="en-US" dirty="0"/>
              <a:t>Insert text or logos as necessary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66867" y="265043"/>
            <a:ext cx="8539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charset="0"/>
                <a:ea typeface="Arial Black" charset="0"/>
                <a:cs typeface="Arial Black" charset="0"/>
              </a:rPr>
              <a:t>Affiliations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166868" y="1530994"/>
            <a:ext cx="56246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10"/>
          </p:nvPr>
        </p:nvSpPr>
        <p:spPr>
          <a:xfrm>
            <a:off x="5980255" y="1530994"/>
            <a:ext cx="56523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69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66868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0255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5980255" y="2354906"/>
            <a:ext cx="5624603" cy="3668068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1pPr>
            <a:lvl2pPr marL="457189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2pPr>
            <a:lvl3pPr marL="914377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3pPr>
            <a:lvl4pPr marL="1371566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4pPr>
            <a:lvl5pPr marL="1828754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166868" y="2354906"/>
            <a:ext cx="5624603" cy="366806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2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0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666479" y="1308009"/>
            <a:ext cx="8853467" cy="396877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3600" spc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QUOTE HERE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886674" y="5564305"/>
            <a:ext cx="8413078" cy="487362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9091B3"/>
                </a:solidFill>
              </a:defRPr>
            </a:lvl1pPr>
          </a:lstStyle>
          <a:p>
            <a:pPr lvl="0"/>
            <a:r>
              <a:rPr lang="en-US" dirty="0"/>
              <a:t>NAME /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731458" y="1034180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 dirty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“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573850" y="4825641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 dirty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”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876221" y="6387700"/>
            <a:ext cx="700882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Official - Sensitive - Commercial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4762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Official - Sensitive - Commercial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05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Official - Sensitive - Commercial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1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876221" y="6387700"/>
            <a:ext cx="700882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Official - Sensitive - Commercial 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101600" y="6387702"/>
            <a:ext cx="663451" cy="365125"/>
          </a:xfrm>
        </p:spPr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F05E6A-D149-0847-8492-98A25A908D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697" y="-12652"/>
            <a:ext cx="12206924" cy="5324881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41264-3313-9B47-B87B-70DE9C28B8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444" y="-12653"/>
            <a:ext cx="12236577" cy="5368423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3430B-242D-C74B-B8F9-B32BD16FE8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748" y="-12652"/>
            <a:ext cx="12214975" cy="5316172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013090-AD91-9E4E-A26F-8BC4969B06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038" y="-12653"/>
            <a:ext cx="12213265" cy="5307463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1CFDBE-C74D-5A41-A781-A9C298C504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975" y="-12652"/>
            <a:ext cx="12214975" cy="5316172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FE0BF761-E415-F952-D16A-07FF5F90C4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434" y="-9939"/>
            <a:ext cx="12205433" cy="530749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718795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custom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-12699"/>
            <a:ext cx="12202079" cy="5246988"/>
          </a:xfrm>
          <a:custGeom>
            <a:avLst/>
            <a:gdLst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5225723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2916156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202079"/>
              <a:gd name="connsiteY0" fmla="*/ 0 h 5246988"/>
              <a:gd name="connsiteX1" fmla="*/ 10202575 w 12202079"/>
              <a:gd name="connsiteY1" fmla="*/ 0 h 5246988"/>
              <a:gd name="connsiteX2" fmla="*/ 12196763 w 12202079"/>
              <a:gd name="connsiteY2" fmla="*/ 1994188 h 5246988"/>
              <a:gd name="connsiteX3" fmla="*/ 12202079 w 12202079"/>
              <a:gd name="connsiteY3" fmla="*/ 5246988 h 5246988"/>
              <a:gd name="connsiteX4" fmla="*/ 0 w 12202079"/>
              <a:gd name="connsiteY4" fmla="*/ 2916156 h 5246988"/>
              <a:gd name="connsiteX5" fmla="*/ 0 w 12202079"/>
              <a:gd name="connsiteY5" fmla="*/ 0 h 5246988"/>
              <a:gd name="connsiteX6" fmla="*/ 0 w 12202079"/>
              <a:gd name="connsiteY6" fmla="*/ 0 h 52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079" h="5246988">
                <a:moveTo>
                  <a:pt x="0" y="0"/>
                </a:moveTo>
                <a:lnTo>
                  <a:pt x="10202575" y="0"/>
                </a:lnTo>
                <a:lnTo>
                  <a:pt x="12196763" y="1994188"/>
                </a:lnTo>
                <a:lnTo>
                  <a:pt x="12202079" y="5246988"/>
                </a:lnTo>
                <a:lnTo>
                  <a:pt x="0" y="291615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95000"/>
              </a:lnSpc>
              <a:defRPr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defRPr>
                <a:effectLst/>
              </a:defRPr>
            </a:lvl1pPr>
            <a:lvl2pPr marL="685800" indent="-228600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>
                <a:effectLst/>
              </a:defRPr>
            </a:lvl2pPr>
            <a:lvl3pPr marL="1143000" indent="-228600">
              <a:lnSpc>
                <a:spcPct val="95000"/>
              </a:lnSpc>
              <a:buClr>
                <a:schemeClr val="tx2"/>
              </a:buClr>
              <a:buFont typeface="Wingdings" panose="05000000000000000000" pitchFamily="2" charset="2"/>
              <a:buChar char="§"/>
              <a:defRPr>
                <a:effectLst/>
              </a:defRPr>
            </a:lvl3pPr>
            <a:lvl4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4pPr>
            <a:lvl5pPr>
              <a:lnSpc>
                <a:spcPct val="95000"/>
              </a:lnSpc>
              <a:buClr>
                <a:schemeClr val="tx1"/>
              </a:buClr>
              <a:defRPr>
                <a:effectLst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5000"/>
              </a:lnSpc>
              <a:defRPr sz="2000">
                <a:solidFill>
                  <a:srgbClr val="003493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lnSpc>
                <a:spcPct val="95000"/>
              </a:lnSpc>
              <a:defRPr lang="mr-IN" smtClean="0">
                <a:effectLst/>
              </a:defRPr>
            </a:lvl1pPr>
          </a:lstStyle>
          <a:p>
            <a:endParaRPr lang="mr-IN" dirty="0"/>
          </a:p>
        </p:txBody>
      </p:sp>
    </p:spTree>
    <p:extLst>
      <p:ext uri="{BB962C8B-B14F-4D97-AF65-F5344CB8AC3E}">
        <p14:creationId xmlns:p14="http://schemas.microsoft.com/office/powerpoint/2010/main" val="37970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14930"/>
            <a:ext cx="11150600" cy="4862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4" name="Title Placeholder 23"/>
          <p:cNvSpPr>
            <a:spLocks noGrp="1"/>
          </p:cNvSpPr>
          <p:nvPr>
            <p:ph type="title"/>
          </p:nvPr>
        </p:nvSpPr>
        <p:spPr>
          <a:xfrm>
            <a:off x="203200" y="190097"/>
            <a:ext cx="11150600" cy="10945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 flipH="1">
            <a:off x="765051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0" r:id="rId2"/>
    <p:sldLayoutId id="2147483673" r:id="rId3"/>
    <p:sldLayoutId id="2147483652" r:id="rId4"/>
    <p:sldLayoutId id="2147483653" r:id="rId5"/>
    <p:sldLayoutId id="2147483660" r:id="rId6"/>
    <p:sldLayoutId id="2147483655" r:id="rId7"/>
    <p:sldLayoutId id="2147483651" r:id="rId8"/>
    <p:sldLayoutId id="2147483677" r:id="rId9"/>
    <p:sldLayoutId id="2147483670" r:id="rId10"/>
    <p:sldLayoutId id="2147483671" r:id="rId11"/>
    <p:sldLayoutId id="2147483674" r:id="rId12"/>
    <p:sldLayoutId id="2147483675" r:id="rId13"/>
    <p:sldLayoutId id="2147483676" r:id="rId14"/>
    <p:sldLayoutId id="2147483679" r:id="rId15"/>
    <p:sldLayoutId id="2147483672" r:id="rId16"/>
    <p:sldLayoutId id="2147483680" r:id="rId17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org&amp;utm_campaign=parser&amp;utm_content=thumbnai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endl.imperial.ac.u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tif"/><Relationship Id="rId4" Type="http://schemas.openxmlformats.org/officeDocument/2006/relationships/image" Target="../media/image31.t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8681BA-BE3A-A74E-8E42-A91A71FB7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637" y="3824136"/>
            <a:ext cx="9400739" cy="2050474"/>
          </a:xfrm>
        </p:spPr>
        <p:txBody>
          <a:bodyPr>
            <a:normAutofit/>
          </a:bodyPr>
          <a:lstStyle/>
          <a:p>
            <a:r>
              <a:rPr lang="en-US" sz="4000" dirty="0"/>
              <a:t>Multiphysics, seven incident particles nuclear data libraries generation: TENDL-2025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4417E-103F-A546-B40F-43E9694EE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8505" y="6021658"/>
            <a:ext cx="8869740" cy="836342"/>
          </a:xfrm>
        </p:spPr>
        <p:txBody>
          <a:bodyPr>
            <a:normAutofit/>
          </a:bodyPr>
          <a:lstStyle/>
          <a:p>
            <a:r>
              <a:rPr lang="en-US" dirty="0"/>
              <a:t>Jean-Christophe Sublet</a:t>
            </a:r>
            <a:r>
              <a:rPr lang="en-US" baseline="30000" dirty="0"/>
              <a:t>1</a:t>
            </a:r>
            <a:r>
              <a:rPr lang="en-US" dirty="0"/>
              <a:t>, Arjan Koning</a:t>
            </a:r>
            <a:r>
              <a:rPr lang="en-US" baseline="30000" dirty="0"/>
              <a:t>2</a:t>
            </a:r>
            <a:r>
              <a:rPr lang="en-US" dirty="0"/>
              <a:t> and Dimitri Rochman</a:t>
            </a:r>
            <a:r>
              <a:rPr lang="en-US" baseline="30000" dirty="0"/>
              <a:t>3</a:t>
            </a:r>
          </a:p>
          <a:p>
            <a:pPr algn="ctr"/>
            <a:r>
              <a:rPr lang="en-US" baseline="30000" dirty="0"/>
              <a:t>1</a:t>
            </a:r>
            <a:r>
              <a:rPr lang="en-US" dirty="0"/>
              <a:t>UKAEA, </a:t>
            </a:r>
            <a:r>
              <a:rPr lang="en-US" baseline="30000" dirty="0"/>
              <a:t>2</a:t>
            </a:r>
            <a:r>
              <a:rPr lang="en-US" dirty="0"/>
              <a:t>IAEA, </a:t>
            </a:r>
            <a:r>
              <a:rPr lang="en-US" baseline="30000" dirty="0"/>
              <a:t>3</a:t>
            </a:r>
            <a:r>
              <a:rPr lang="en-US" dirty="0"/>
              <a:t>NAGRA</a:t>
            </a:r>
          </a:p>
        </p:txBody>
      </p:sp>
    </p:spTree>
    <p:extLst>
      <p:ext uri="{BB962C8B-B14F-4D97-AF65-F5344CB8AC3E}">
        <p14:creationId xmlns:p14="http://schemas.microsoft.com/office/powerpoint/2010/main" val="2954131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489"/>
            <a:ext cx="11150600" cy="109454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making of TENDL-2025 – repeatability and 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716" y="1226033"/>
            <a:ext cx="11486229" cy="4864329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b="1" dirty="0"/>
              <a:t>7 incident particles</a:t>
            </a:r>
            <a:r>
              <a:rPr lang="en-GB" dirty="0"/>
              <a:t>: alpha, gamma, deuteron, proton, helium, triton and neutron induced libraries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2850 targets Z=3-115, Lithium to Moscovium, </a:t>
            </a:r>
            <a:r>
              <a:rPr lang="en-GB" b="1" dirty="0"/>
              <a:t>including as target some 519 m (1</a:t>
            </a:r>
            <a:r>
              <a:rPr lang="en-GB" b="1" baseline="30000" dirty="0"/>
              <a:t>st</a:t>
            </a:r>
            <a:r>
              <a:rPr lang="en-GB" b="1" dirty="0"/>
              <a:t>), 29 n (2</a:t>
            </a:r>
            <a:r>
              <a:rPr lang="en-GB" b="1" baseline="30000" dirty="0"/>
              <a:t>nd</a:t>
            </a:r>
            <a:r>
              <a:rPr lang="en-GB" b="1" dirty="0"/>
              <a:t>) isomeric states (T</a:t>
            </a:r>
            <a:r>
              <a:rPr lang="en-GB" b="1" baseline="-25000" dirty="0"/>
              <a:t>½</a:t>
            </a:r>
            <a:r>
              <a:rPr lang="en-GB" b="1" dirty="0"/>
              <a:t> &gt; 1s)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TENDL describes all open reaction channels, product yields, emitted spectra and short-lived daughter radionuclides (</a:t>
            </a:r>
            <a:r>
              <a:rPr lang="en-GB" b="1" dirty="0"/>
              <a:t>T</a:t>
            </a:r>
            <a:r>
              <a:rPr lang="en-GB" b="1" baseline="-25000" dirty="0"/>
              <a:t>½</a:t>
            </a:r>
            <a:r>
              <a:rPr lang="en-GB" b="1" dirty="0"/>
              <a:t> &gt; 0.1s</a:t>
            </a:r>
            <a:r>
              <a:rPr lang="en-GB" dirty="0"/>
              <a:t>) up to 200 MeV, with covariance derived from </a:t>
            </a:r>
            <a:r>
              <a:rPr lang="en-GB" b="1" dirty="0"/>
              <a:t>reference input parameters variation </a:t>
            </a:r>
            <a:r>
              <a:rPr lang="en-GB" b="1" dirty="0">
                <a:sym typeface="Wingdings" pitchFamily="2" charset="2"/>
              </a:rPr>
              <a:t>allowing</a:t>
            </a:r>
            <a:r>
              <a:rPr lang="en-GB" b="1" dirty="0"/>
              <a:t> S/UQ &amp; P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b="1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b="1" dirty="0"/>
          </a:p>
          <a:p>
            <a:pPr>
              <a:spcBef>
                <a:spcPts val="0"/>
              </a:spcBef>
            </a:pPr>
            <a:r>
              <a:rPr lang="en-GB" b="1" dirty="0"/>
              <a:t>13</a:t>
            </a:r>
            <a:r>
              <a:rPr lang="en-GB" b="1" baseline="30000" dirty="0"/>
              <a:t>th</a:t>
            </a:r>
            <a:r>
              <a:rPr lang="en-GB" b="1" dirty="0"/>
              <a:t> version, since 2007</a:t>
            </a:r>
          </a:p>
          <a:p>
            <a:pPr>
              <a:spcBef>
                <a:spcPts val="0"/>
              </a:spcBef>
            </a:pPr>
            <a:r>
              <a:rPr lang="en-GB" dirty="0"/>
              <a:t>@ NRG (Holland)</a:t>
            </a:r>
          </a:p>
          <a:p>
            <a:pPr>
              <a:spcBef>
                <a:spcPts val="0"/>
              </a:spcBef>
            </a:pPr>
            <a:r>
              <a:rPr lang="en-GB" dirty="0"/>
              <a:t>@ PSI (Switzerland)</a:t>
            </a:r>
          </a:p>
          <a:p>
            <a:pPr>
              <a:spcBef>
                <a:spcPts val="0"/>
              </a:spcBef>
            </a:pPr>
            <a:r>
              <a:rPr lang="en-GB" b="1" dirty="0"/>
              <a:t>@ ICL (UK) 02/2026</a:t>
            </a:r>
          </a:p>
          <a:p>
            <a:endParaRPr lang="en-GB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44B3204-E7A1-802D-27BC-E28ACF52A6A1}"/>
              </a:ext>
            </a:extLst>
          </p:cNvPr>
          <p:cNvSpPr/>
          <p:nvPr/>
        </p:nvSpPr>
        <p:spPr>
          <a:xfrm>
            <a:off x="125670" y="5408224"/>
            <a:ext cx="3136693" cy="418882"/>
          </a:xfrm>
          <a:prstGeom prst="roundRect">
            <a:avLst/>
          </a:prstGeom>
          <a:solidFill>
            <a:srgbClr val="92D050">
              <a:alpha val="3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B1669E-D9E6-81ED-74EB-41A9AB4D0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277" y="3728533"/>
            <a:ext cx="7699828" cy="309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0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F444E-388A-12DD-D906-EFEA4200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40" y="139812"/>
            <a:ext cx="11214705" cy="80045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Nuclear landscape: Isotopic targets: 2850</a:t>
            </a:r>
            <a:endParaRPr lang="en-AT" sz="320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7E1D87-2F6E-874B-A3CF-CD802FD4C752}"/>
              </a:ext>
            </a:extLst>
          </p:cNvPr>
          <p:cNvSpPr txBox="1"/>
          <p:nvPr/>
        </p:nvSpPr>
        <p:spPr>
          <a:xfrm>
            <a:off x="71127" y="821070"/>
            <a:ext cx="351198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7 incident particles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neutron*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gamma</a:t>
            </a:r>
            <a:endParaRPr lang="en-AT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deuteron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triton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alpha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helion</a:t>
            </a:r>
          </a:p>
          <a:p>
            <a:r>
              <a:rPr lang="en-GB" dirty="0">
                <a:solidFill>
                  <a:schemeClr val="bg2">
                    <a:lumMod val="10000"/>
                  </a:schemeClr>
                </a:solidFill>
              </a:rPr>
              <a:t>*complete for transport, activation-transmutation- material sciences in term of MF’s, targets and daughters</a:t>
            </a:r>
          </a:p>
          <a:p>
            <a:endParaRPr lang="en-GB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816 in EAF-2010</a:t>
            </a: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795 in JENDL-5</a:t>
            </a: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~580 in ENDF/B, JEFF, CENDL</a:t>
            </a:r>
          </a:p>
          <a:p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1036 for T</a:t>
            </a:r>
            <a:r>
              <a:rPr lang="en-GB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1/2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&gt; 1 hr + inclusive</a:t>
            </a:r>
          </a:p>
          <a:p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all “special” from the above legacy libraries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7E4C32-BCDA-89E5-69FA-08EBC72AF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23" y="1211684"/>
            <a:ext cx="7772400" cy="550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65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844BC-26AF-D25A-CEA0-0E1D71DC0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477" y="128379"/>
            <a:ext cx="11214705" cy="80045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Nuclear landscape: </a:t>
            </a:r>
            <a:r>
              <a:rPr lang="en-US" sz="3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Isotopic residuals &amp; decays</a:t>
            </a:r>
            <a:endParaRPr lang="en-AT" sz="300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693154-0D70-1421-2A1A-808BB9C6F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43" y="928832"/>
            <a:ext cx="11214705" cy="490378"/>
          </a:xfrm>
        </p:spPr>
        <p:txBody>
          <a:bodyPr>
            <a:normAutofit lnSpcReduction="10000"/>
          </a:bodyPr>
          <a:lstStyle/>
          <a:p>
            <a:r>
              <a:rPr lang="en-GB" sz="2800" dirty="0"/>
              <a:t>Radioactive decay </a:t>
            </a:r>
            <a:r>
              <a:rPr lang="en-GB" dirty="0"/>
              <a:t>products</a:t>
            </a:r>
            <a:r>
              <a:rPr lang="en-GB" sz="2800" dirty="0"/>
              <a:t>: 4035 “</a:t>
            </a:r>
            <a:r>
              <a:rPr lang="en-GB" sz="2800" b="1" dirty="0"/>
              <a:t>reaction daughters</a:t>
            </a:r>
            <a:r>
              <a:rPr lang="en-GB" sz="2800" dirty="0"/>
              <a:t>” or “</a:t>
            </a:r>
            <a:r>
              <a:rPr lang="en-GB" sz="2800" b="1" dirty="0"/>
              <a:t>residuals</a:t>
            </a:r>
            <a:r>
              <a:rPr lang="en-GB" sz="2800" dirty="0"/>
              <a:t>”</a:t>
            </a:r>
            <a:endParaRPr lang="en-AT"/>
          </a:p>
        </p:txBody>
      </p:sp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F0E3E3B0-DA6F-918C-EB90-3D5BA0058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772" y="1512462"/>
            <a:ext cx="8208335" cy="51028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BDB295-4B6B-EB69-B9FB-21FCAA77F354}"/>
              </a:ext>
            </a:extLst>
          </p:cNvPr>
          <p:cNvSpPr txBox="1"/>
          <p:nvPr/>
        </p:nvSpPr>
        <p:spPr>
          <a:xfrm>
            <a:off x="199697" y="2653990"/>
            <a:ext cx="25033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Ground and isomeric daughters</a:t>
            </a:r>
            <a:r>
              <a:rPr lang="en-GB" dirty="0"/>
              <a:t>: T</a:t>
            </a:r>
            <a:r>
              <a:rPr lang="en-GB" baseline="-25000" dirty="0"/>
              <a:t>½</a:t>
            </a:r>
            <a:r>
              <a:rPr lang="en-GB" dirty="0"/>
              <a:t> &gt; 0.1s</a:t>
            </a:r>
          </a:p>
          <a:p>
            <a:endParaRPr lang="en-GB" dirty="0"/>
          </a:p>
          <a:p>
            <a:r>
              <a:rPr lang="en-GB" dirty="0"/>
              <a:t>Decay data files are not a part of TENDL</a:t>
            </a:r>
          </a:p>
          <a:p>
            <a:endParaRPr lang="en-GB" dirty="0"/>
          </a:p>
          <a:p>
            <a:r>
              <a:rPr lang="en-GB" dirty="0"/>
              <a:t>but</a:t>
            </a:r>
          </a:p>
          <a:p>
            <a:endParaRPr lang="en-GB" dirty="0"/>
          </a:p>
          <a:p>
            <a:r>
              <a:rPr lang="en-GB" dirty="0"/>
              <a:t>MF-8 contains the metastable </a:t>
            </a:r>
            <a:r>
              <a:rPr lang="en-GB" b="1" dirty="0"/>
              <a:t>Elevel</a:t>
            </a:r>
            <a:r>
              <a:rPr lang="en-GB" dirty="0"/>
              <a:t> from RIPL-4</a:t>
            </a:r>
          </a:p>
        </p:txBody>
      </p:sp>
    </p:spTree>
    <p:extLst>
      <p:ext uri="{BB962C8B-B14F-4D97-AF65-F5344CB8AC3E}">
        <p14:creationId xmlns:p14="http://schemas.microsoft.com/office/powerpoint/2010/main" val="106152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1963C-A274-01F9-8F4F-BD70CC3A2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144" y="45438"/>
            <a:ext cx="11214705" cy="800453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Product</a:t>
            </a:r>
            <a:r>
              <a:rPr lang="en-GB" sz="3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https://</a:t>
            </a:r>
            <a:r>
              <a:rPr lang="en-GB" sz="22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tendl.imperial.ac.uk</a:t>
            </a:r>
            <a:r>
              <a:rPr lang="en-GB" sz="2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/tendl_2025/tendl2025.html</a:t>
            </a:r>
            <a:endParaRPr lang="en-AT" sz="220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8FC2DF-AE97-99B9-321B-BF53E043C0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36" y="916228"/>
            <a:ext cx="4685238" cy="2228905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AT" sz="2400" b="1"/>
              <a:t>ENDF-6</a:t>
            </a:r>
            <a:r>
              <a:rPr lang="en-AT" sz="2400"/>
              <a:t>: explicit s30</a:t>
            </a:r>
            <a:endParaRPr lang="en-GB" sz="2400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b="1" dirty="0"/>
              <a:t>GNDS-2.1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Tabular forms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Applications forms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…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Astrophysics forms</a:t>
            </a:r>
          </a:p>
          <a:p>
            <a:endParaRPr lang="en-AT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0D6ED6-5AD1-4C0A-2D79-D6A73EE3ED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07"/>
          <a:stretch>
            <a:fillRect/>
          </a:stretch>
        </p:blipFill>
        <p:spPr>
          <a:xfrm>
            <a:off x="5117960" y="924448"/>
            <a:ext cx="7074040" cy="59335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EB8B86-6E03-9768-265C-4126D0A22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6" y="3429000"/>
            <a:ext cx="5022888" cy="300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6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Rectangle"/>
          <p:cNvSpPr/>
          <p:nvPr/>
        </p:nvSpPr>
        <p:spPr>
          <a:xfrm>
            <a:off x="2776814" y="1124402"/>
            <a:ext cx="6212164" cy="5492338"/>
          </a:xfrm>
          <a:prstGeom prst="rect">
            <a:avLst/>
          </a:prstGeom>
          <a:gradFill>
            <a:gsLst>
              <a:gs pos="0">
                <a:srgbClr val="56C1FF">
                  <a:alpha val="36892"/>
                </a:srgbClr>
              </a:gs>
              <a:gs pos="100000">
                <a:srgbClr val="FFFFFF">
                  <a:alpha val="36892"/>
                </a:srgbClr>
              </a:gs>
            </a:gsLst>
            <a:lin ang="5400000"/>
          </a:gradFill>
          <a:ln w="3175">
            <a:solidFill>
              <a:srgbClr val="0076BA">
                <a:alpha val="36892"/>
              </a:srgbClr>
            </a:solidFill>
            <a:custDash>
              <a:ds d="600000" sp="600000"/>
            </a:custDash>
            <a:miter lim="400000"/>
          </a:ln>
        </p:spPr>
        <p:txBody>
          <a:bodyPr lIns="19050" tIns="19050" rIns="19050" bIns="19050" anchor="ctr"/>
          <a:lstStyle/>
          <a:p>
            <a:pPr algn="ctr" defTabSz="412750">
              <a:defRPr sz="14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400" dirty="0"/>
          </a:p>
        </p:txBody>
      </p:sp>
      <p:sp>
        <p:nvSpPr>
          <p:cNvPr id="374" name="Line"/>
          <p:cNvSpPr/>
          <p:nvPr/>
        </p:nvSpPr>
        <p:spPr>
          <a:xfrm>
            <a:off x="2392270" y="1503142"/>
            <a:ext cx="7130627" cy="1"/>
          </a:xfrm>
          <a:prstGeom prst="line">
            <a:avLst/>
          </a:prstGeom>
          <a:ln w="76200">
            <a:solidFill>
              <a:srgbClr val="56C1FF"/>
            </a:solidFill>
            <a:miter lim="400000"/>
            <a:tailEnd type="triangle"/>
          </a:ln>
          <a:effectLst>
            <a:outerShdw blurRad="38100" dist="12700" dir="5400000" rotWithShape="0">
              <a:srgbClr val="000000">
                <a:alpha val="52162"/>
              </a:srgbClr>
            </a:outerShdw>
          </a:effectLst>
        </p:spPr>
        <p:txBody>
          <a:bodyPr lIns="19050" tIns="19050" rIns="19050" bIns="19050" anchor="ctr"/>
          <a:lstStyle/>
          <a:p>
            <a:pPr algn="ctr" defTabSz="1219169">
              <a:defRPr sz="1100">
                <a:solidFill>
                  <a:srgbClr val="5E5E5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100" dirty="0"/>
          </a:p>
        </p:txBody>
      </p:sp>
      <p:sp>
        <p:nvSpPr>
          <p:cNvPr id="375" name="Input"/>
          <p:cNvSpPr/>
          <p:nvPr/>
        </p:nvSpPr>
        <p:spPr>
          <a:xfrm>
            <a:off x="1562110" y="1249656"/>
            <a:ext cx="1001346" cy="475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39" y="0"/>
                </a:moveTo>
                <a:lnTo>
                  <a:pt x="0" y="21600"/>
                </a:lnTo>
                <a:lnTo>
                  <a:pt x="16961" y="21600"/>
                </a:lnTo>
                <a:lnTo>
                  <a:pt x="21600" y="0"/>
                </a:lnTo>
                <a:lnTo>
                  <a:pt x="4639" y="0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>
            <a:lvl1pPr algn="ctr" defTabSz="41275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Input</a:t>
            </a:r>
          </a:p>
        </p:txBody>
      </p:sp>
      <p:sp>
        <p:nvSpPr>
          <p:cNvPr id="376" name="Physical parameters"/>
          <p:cNvSpPr/>
          <p:nvPr/>
        </p:nvSpPr>
        <p:spPr>
          <a:xfrm>
            <a:off x="2981199" y="1230721"/>
            <a:ext cx="1026083" cy="513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>
            <a:lvl1pPr algn="ctr" defTabSz="41275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Physical parameters</a:t>
            </a:r>
          </a:p>
        </p:txBody>
      </p:sp>
      <p:sp>
        <p:nvSpPr>
          <p:cNvPr id="377" name="Reaction…"/>
          <p:cNvSpPr/>
          <p:nvPr/>
        </p:nvSpPr>
        <p:spPr>
          <a:xfrm>
            <a:off x="5132674" y="1235982"/>
            <a:ext cx="1047353" cy="502516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/>
          <a:p>
            <a:pPr algn="ctr" defTabSz="41275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000" dirty="0"/>
              <a:t>Reaction</a:t>
            </a:r>
          </a:p>
          <a:p>
            <a:pPr algn="ctr" defTabSz="41275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000" dirty="0"/>
              <a:t>models</a:t>
            </a:r>
          </a:p>
        </p:txBody>
      </p:sp>
      <p:sp>
        <p:nvSpPr>
          <p:cNvPr id="378" name="projectile n…"/>
          <p:cNvSpPr/>
          <p:nvPr/>
        </p:nvSpPr>
        <p:spPr>
          <a:xfrm>
            <a:off x="1562110" y="1867258"/>
            <a:ext cx="1080594" cy="1112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" y="0"/>
                </a:moveTo>
                <a:cubicBezTo>
                  <a:pt x="96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96" y="21600"/>
                  <a:pt x="213" y="21600"/>
                </a:cubicBezTo>
                <a:lnTo>
                  <a:pt x="21387" y="21600"/>
                </a:lnTo>
                <a:cubicBezTo>
                  <a:pt x="21504" y="21600"/>
                  <a:pt x="21600" y="21528"/>
                  <a:pt x="21600" y="21438"/>
                </a:cubicBezTo>
                <a:lnTo>
                  <a:pt x="21600" y="5895"/>
                </a:lnTo>
                <a:cubicBezTo>
                  <a:pt x="21600" y="5863"/>
                  <a:pt x="21567" y="5837"/>
                  <a:pt x="21525" y="5837"/>
                </a:cubicBezTo>
                <a:lnTo>
                  <a:pt x="14257" y="5837"/>
                </a:lnTo>
                <a:cubicBezTo>
                  <a:pt x="14140" y="5837"/>
                  <a:pt x="14044" y="5765"/>
                  <a:pt x="14044" y="5674"/>
                </a:cubicBezTo>
                <a:lnTo>
                  <a:pt x="14044" y="58"/>
                </a:lnTo>
                <a:cubicBezTo>
                  <a:pt x="14044" y="26"/>
                  <a:pt x="14010" y="0"/>
                  <a:pt x="13969" y="0"/>
                </a:cubicBezTo>
                <a:lnTo>
                  <a:pt x="213" y="0"/>
                </a:lnTo>
                <a:close/>
                <a:moveTo>
                  <a:pt x="15018" y="86"/>
                </a:moveTo>
                <a:cubicBezTo>
                  <a:pt x="14992" y="94"/>
                  <a:pt x="14972" y="114"/>
                  <a:pt x="14972" y="140"/>
                </a:cubicBezTo>
                <a:lnTo>
                  <a:pt x="14972" y="4958"/>
                </a:lnTo>
                <a:cubicBezTo>
                  <a:pt x="14972" y="5048"/>
                  <a:pt x="15068" y="5120"/>
                  <a:pt x="15185" y="5120"/>
                </a:cubicBezTo>
                <a:lnTo>
                  <a:pt x="21419" y="5120"/>
                </a:lnTo>
                <a:cubicBezTo>
                  <a:pt x="21486" y="5120"/>
                  <a:pt x="21519" y="5058"/>
                  <a:pt x="21472" y="5021"/>
                </a:cubicBezTo>
                <a:lnTo>
                  <a:pt x="15100" y="99"/>
                </a:lnTo>
                <a:cubicBezTo>
                  <a:pt x="15077" y="81"/>
                  <a:pt x="15044" y="78"/>
                  <a:pt x="15018" y="86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/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endParaRPr sz="700" dirty="0"/>
          </a:p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endParaRPr sz="700" dirty="0"/>
          </a:p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sz="1000" dirty="0"/>
              <a:t>projectile n</a:t>
            </a:r>
          </a:p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sz="1000" dirty="0"/>
              <a:t>element Fe</a:t>
            </a:r>
          </a:p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sz="1000" dirty="0"/>
              <a:t>mass 56</a:t>
            </a:r>
          </a:p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r>
              <a:rPr sz="1000" dirty="0"/>
              <a:t>energy 14.0</a:t>
            </a:r>
            <a:r>
              <a:rPr sz="700" dirty="0"/>
              <a:t>  </a:t>
            </a:r>
          </a:p>
        </p:txBody>
      </p:sp>
      <p:sp>
        <p:nvSpPr>
          <p:cNvPr id="379" name="Optical model (ECIS)…"/>
          <p:cNvSpPr/>
          <p:nvPr/>
        </p:nvSpPr>
        <p:spPr>
          <a:xfrm>
            <a:off x="5123863" y="1841396"/>
            <a:ext cx="1676313" cy="768027"/>
          </a:xfrm>
          <a:prstGeom prst="roundRect">
            <a:avLst>
              <a:gd name="adj" fmla="val 9201"/>
            </a:avLst>
          </a:prstGeom>
          <a:gradFill>
            <a:gsLst>
              <a:gs pos="0">
                <a:srgbClr val="00AB8E"/>
              </a:gs>
              <a:gs pos="100000">
                <a:srgbClr val="FFFFFF"/>
              </a:gs>
            </a:gsLst>
            <a:lin ang="5400000"/>
          </a:gradFill>
          <a:ln w="3175">
            <a:solidFill>
              <a:srgbClr val="006C65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41275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" dirty="0"/>
              <a:t>Optical model (ECIS)</a:t>
            </a:r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marL="1778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Local/global OMP</a:t>
            </a:r>
          </a:p>
          <a:p>
            <a:pPr marL="1778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Phenomenological</a:t>
            </a:r>
          </a:p>
          <a:p>
            <a:pPr marL="1778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Semi-microscopic (JLM)</a:t>
            </a:r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</p:txBody>
      </p:sp>
      <p:sp>
        <p:nvSpPr>
          <p:cNvPr id="380" name="Nuclear Structure (RIPL-3)…"/>
          <p:cNvSpPr/>
          <p:nvPr/>
        </p:nvSpPr>
        <p:spPr>
          <a:xfrm>
            <a:off x="3108375" y="1820970"/>
            <a:ext cx="1676313" cy="1494546"/>
          </a:xfrm>
          <a:prstGeom prst="roundRect">
            <a:avLst>
              <a:gd name="adj" fmla="val 4398"/>
            </a:avLst>
          </a:prstGeom>
          <a:gradFill>
            <a:gsLst>
              <a:gs pos="0">
                <a:srgbClr val="FFD932"/>
              </a:gs>
              <a:gs pos="100000">
                <a:srgbClr val="FFFFFF"/>
              </a:gs>
            </a:gsLst>
            <a:lin ang="5400000"/>
          </a:gradFill>
          <a:ln w="3175">
            <a:solidFill>
              <a:srgbClr val="FEAE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41275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" dirty="0"/>
              <a:t>Nuclear Structure (RIPL-3)</a:t>
            </a:r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Masses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Discrete levels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Level densities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Resonance parameters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Photon strength functions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Optical model parameters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Fission barrier parameters</a:t>
            </a:r>
          </a:p>
        </p:txBody>
      </p:sp>
      <p:sp>
        <p:nvSpPr>
          <p:cNvPr id="381" name="Direct reaction…"/>
          <p:cNvSpPr/>
          <p:nvPr/>
        </p:nvSpPr>
        <p:spPr>
          <a:xfrm>
            <a:off x="5132793" y="2668807"/>
            <a:ext cx="1676313" cy="1323759"/>
          </a:xfrm>
          <a:prstGeom prst="roundRect">
            <a:avLst>
              <a:gd name="adj" fmla="val 5383"/>
            </a:avLst>
          </a:prstGeom>
          <a:gradFill>
            <a:gsLst>
              <a:gs pos="0">
                <a:srgbClr val="00AB8E"/>
              </a:gs>
              <a:gs pos="100000">
                <a:srgbClr val="FFFFFF"/>
              </a:gs>
            </a:gsLst>
            <a:lin ang="5400000"/>
          </a:gradFill>
          <a:ln w="3175">
            <a:solidFill>
              <a:srgbClr val="017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41275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" dirty="0"/>
              <a:t>Direct reaction</a:t>
            </a:r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Spherical OMP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DWBA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Coupled-channels</a:t>
            </a:r>
          </a:p>
          <a:p>
            <a:pPr marL="3048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Rotational</a:t>
            </a:r>
          </a:p>
          <a:p>
            <a:pPr marL="3048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Vibrational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Giant resonances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Weak-coupling</a:t>
            </a:r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</p:txBody>
      </p:sp>
      <p:sp>
        <p:nvSpPr>
          <p:cNvPr id="382" name="Pre-equilibrium reactions…"/>
          <p:cNvSpPr/>
          <p:nvPr/>
        </p:nvSpPr>
        <p:spPr>
          <a:xfrm>
            <a:off x="5132793" y="5366442"/>
            <a:ext cx="1676313" cy="1218423"/>
          </a:xfrm>
          <a:prstGeom prst="roundRect">
            <a:avLst>
              <a:gd name="adj" fmla="val 4904"/>
            </a:avLst>
          </a:prstGeom>
          <a:gradFill>
            <a:gsLst>
              <a:gs pos="0">
                <a:srgbClr val="00AB8E"/>
              </a:gs>
              <a:gs pos="100000">
                <a:srgbClr val="FFFFFF"/>
              </a:gs>
            </a:gsLst>
            <a:lin ang="5400000"/>
          </a:gradFill>
          <a:ln w="3175">
            <a:solidFill>
              <a:srgbClr val="017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41275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" dirty="0"/>
              <a:t>Pre-equilibrium reactions</a:t>
            </a:r>
          </a:p>
          <a:p>
            <a:pPr defTabSz="41275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900" dirty="0"/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Exciton model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Particle hole level density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Kalbach systematics</a:t>
            </a:r>
          </a:p>
          <a:p>
            <a:pPr marL="262466" indent="-110066" defTabSz="412750">
              <a:buSzPct val="95000"/>
              <a:buChar char="‣"/>
              <a:defRPr sz="8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800" dirty="0"/>
              <a:t>Angular distribution</a:t>
            </a:r>
          </a:p>
          <a:p>
            <a:pPr marL="262466" indent="-110066" defTabSz="412750">
              <a:buSzPct val="95000"/>
              <a:buChar char="‣"/>
              <a:defRPr sz="8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800" dirty="0"/>
              <a:t>Cluster emission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γ-ray emission</a:t>
            </a:r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</p:txBody>
      </p:sp>
      <p:sp>
        <p:nvSpPr>
          <p:cNvPr id="383" name="Compound reactions…"/>
          <p:cNvSpPr/>
          <p:nvPr/>
        </p:nvSpPr>
        <p:spPr>
          <a:xfrm>
            <a:off x="5123863" y="4044326"/>
            <a:ext cx="1676313" cy="1246559"/>
          </a:xfrm>
          <a:prstGeom prst="roundRect">
            <a:avLst>
              <a:gd name="adj" fmla="val 6092"/>
            </a:avLst>
          </a:prstGeom>
          <a:gradFill>
            <a:gsLst>
              <a:gs pos="0">
                <a:srgbClr val="00AB8E"/>
              </a:gs>
              <a:gs pos="100000">
                <a:srgbClr val="FFFFFF"/>
              </a:gs>
            </a:gsLst>
            <a:lin ang="5400000"/>
          </a:gradFill>
          <a:ln w="3175">
            <a:solidFill>
              <a:srgbClr val="0171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41275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" dirty="0"/>
              <a:t>Compound reactions</a:t>
            </a:r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Hauser-Feshbach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Width fluctuations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Blatt-Biedenharn ang. dis.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Particle, photon and fission transmission coeff.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γ-ray emission</a:t>
            </a:r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</p:txBody>
      </p:sp>
      <p:sp>
        <p:nvSpPr>
          <p:cNvPr id="384" name="Multiple…"/>
          <p:cNvSpPr/>
          <p:nvPr/>
        </p:nvSpPr>
        <p:spPr>
          <a:xfrm>
            <a:off x="7030707" y="1235982"/>
            <a:ext cx="1047352" cy="502516"/>
          </a:xfrm>
          <a:prstGeom prst="rect">
            <a:avLst/>
          </a:prstGeom>
          <a:solidFill>
            <a:srgbClr val="FFFFFF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/>
          <a:p>
            <a:pPr algn="ctr" defTabSz="41275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000" dirty="0"/>
              <a:t>Multiple</a:t>
            </a:r>
          </a:p>
          <a:p>
            <a:pPr algn="ctr" defTabSz="41275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1000" dirty="0"/>
              <a:t>emission</a:t>
            </a:r>
          </a:p>
        </p:txBody>
      </p:sp>
      <p:sp>
        <p:nvSpPr>
          <p:cNvPr id="385" name="Multiple emission…"/>
          <p:cNvSpPr/>
          <p:nvPr/>
        </p:nvSpPr>
        <p:spPr>
          <a:xfrm>
            <a:off x="7096362" y="1818568"/>
            <a:ext cx="1609448" cy="1499353"/>
          </a:xfrm>
          <a:prstGeom prst="roundRect">
            <a:avLst>
              <a:gd name="adj" fmla="val 4475"/>
            </a:avLst>
          </a:prstGeom>
          <a:gradFill>
            <a:gsLst>
              <a:gs pos="0">
                <a:srgbClr val="56C1FF"/>
              </a:gs>
              <a:gs pos="100000">
                <a:srgbClr val="FFFFFF"/>
              </a:gs>
            </a:gsLst>
            <a:lin ang="5400000"/>
          </a:gradFill>
          <a:ln w="3175">
            <a:solidFill>
              <a:srgbClr val="004D8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41275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" dirty="0"/>
              <a:t>Multiple emission</a:t>
            </a:r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Hauser-Feshbach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Multiple preeq. exciton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Fission competition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γ-ray cascade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Exclusive channels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Recoils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Fission fragment de-excitation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defTabSz="412750"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</p:txBody>
      </p:sp>
      <p:sp>
        <p:nvSpPr>
          <p:cNvPr id="386" name="Output"/>
          <p:cNvSpPr/>
          <p:nvPr/>
        </p:nvSpPr>
        <p:spPr>
          <a:xfrm>
            <a:off x="9403509" y="1265556"/>
            <a:ext cx="1001346" cy="4751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39" y="0"/>
                </a:moveTo>
                <a:lnTo>
                  <a:pt x="0" y="21600"/>
                </a:lnTo>
                <a:lnTo>
                  <a:pt x="16961" y="21600"/>
                </a:lnTo>
                <a:lnTo>
                  <a:pt x="21600" y="0"/>
                </a:lnTo>
                <a:lnTo>
                  <a:pt x="4639" y="0"/>
                </a:ln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/>
          <a:lstStyle>
            <a:lvl1pPr algn="ctr" defTabSz="412750">
              <a:defRPr sz="10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Output</a:t>
            </a:r>
          </a:p>
        </p:txBody>
      </p:sp>
      <p:sp>
        <p:nvSpPr>
          <p:cNvPr id="387" name="Document"/>
          <p:cNvSpPr/>
          <p:nvPr/>
        </p:nvSpPr>
        <p:spPr>
          <a:xfrm>
            <a:off x="9382053" y="1867258"/>
            <a:ext cx="448295" cy="580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" y="0"/>
                </a:moveTo>
                <a:cubicBezTo>
                  <a:pt x="96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96" y="21600"/>
                  <a:pt x="213" y="21600"/>
                </a:cubicBezTo>
                <a:lnTo>
                  <a:pt x="21387" y="21600"/>
                </a:lnTo>
                <a:cubicBezTo>
                  <a:pt x="21504" y="21600"/>
                  <a:pt x="21600" y="21528"/>
                  <a:pt x="21600" y="21438"/>
                </a:cubicBezTo>
                <a:lnTo>
                  <a:pt x="21600" y="5895"/>
                </a:lnTo>
                <a:cubicBezTo>
                  <a:pt x="21600" y="5863"/>
                  <a:pt x="21567" y="5837"/>
                  <a:pt x="21525" y="5837"/>
                </a:cubicBezTo>
                <a:lnTo>
                  <a:pt x="14257" y="5837"/>
                </a:lnTo>
                <a:cubicBezTo>
                  <a:pt x="14140" y="5837"/>
                  <a:pt x="14044" y="5765"/>
                  <a:pt x="14044" y="5674"/>
                </a:cubicBezTo>
                <a:lnTo>
                  <a:pt x="14044" y="58"/>
                </a:lnTo>
                <a:cubicBezTo>
                  <a:pt x="14044" y="26"/>
                  <a:pt x="14010" y="0"/>
                  <a:pt x="13969" y="0"/>
                </a:cubicBezTo>
                <a:lnTo>
                  <a:pt x="213" y="0"/>
                </a:lnTo>
                <a:close/>
                <a:moveTo>
                  <a:pt x="15018" y="86"/>
                </a:moveTo>
                <a:cubicBezTo>
                  <a:pt x="14992" y="94"/>
                  <a:pt x="14972" y="114"/>
                  <a:pt x="14972" y="140"/>
                </a:cubicBezTo>
                <a:lnTo>
                  <a:pt x="14972" y="4958"/>
                </a:lnTo>
                <a:cubicBezTo>
                  <a:pt x="14972" y="5048"/>
                  <a:pt x="15068" y="5120"/>
                  <a:pt x="15185" y="5120"/>
                </a:cubicBezTo>
                <a:lnTo>
                  <a:pt x="21419" y="5120"/>
                </a:lnTo>
                <a:cubicBezTo>
                  <a:pt x="21486" y="5120"/>
                  <a:pt x="21519" y="5058"/>
                  <a:pt x="21472" y="5021"/>
                </a:cubicBezTo>
                <a:lnTo>
                  <a:pt x="15100" y="99"/>
                </a:lnTo>
                <a:cubicBezTo>
                  <a:pt x="15077" y="81"/>
                  <a:pt x="15044" y="78"/>
                  <a:pt x="15018" y="86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endParaRPr sz="700" dirty="0"/>
          </a:p>
        </p:txBody>
      </p:sp>
      <p:sp>
        <p:nvSpPr>
          <p:cNvPr id="388" name="Document"/>
          <p:cNvSpPr/>
          <p:nvPr/>
        </p:nvSpPr>
        <p:spPr>
          <a:xfrm>
            <a:off x="9492765" y="1935140"/>
            <a:ext cx="448295" cy="580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" y="0"/>
                </a:moveTo>
                <a:cubicBezTo>
                  <a:pt x="96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96" y="21600"/>
                  <a:pt x="213" y="21600"/>
                </a:cubicBezTo>
                <a:lnTo>
                  <a:pt x="21387" y="21600"/>
                </a:lnTo>
                <a:cubicBezTo>
                  <a:pt x="21504" y="21600"/>
                  <a:pt x="21600" y="21528"/>
                  <a:pt x="21600" y="21438"/>
                </a:cubicBezTo>
                <a:lnTo>
                  <a:pt x="21600" y="5895"/>
                </a:lnTo>
                <a:cubicBezTo>
                  <a:pt x="21600" y="5863"/>
                  <a:pt x="21567" y="5837"/>
                  <a:pt x="21525" y="5837"/>
                </a:cubicBezTo>
                <a:lnTo>
                  <a:pt x="14257" y="5837"/>
                </a:lnTo>
                <a:cubicBezTo>
                  <a:pt x="14140" y="5837"/>
                  <a:pt x="14044" y="5765"/>
                  <a:pt x="14044" y="5674"/>
                </a:cubicBezTo>
                <a:lnTo>
                  <a:pt x="14044" y="58"/>
                </a:lnTo>
                <a:cubicBezTo>
                  <a:pt x="14044" y="26"/>
                  <a:pt x="14010" y="0"/>
                  <a:pt x="13969" y="0"/>
                </a:cubicBezTo>
                <a:lnTo>
                  <a:pt x="213" y="0"/>
                </a:lnTo>
                <a:close/>
                <a:moveTo>
                  <a:pt x="15018" y="86"/>
                </a:moveTo>
                <a:cubicBezTo>
                  <a:pt x="14992" y="94"/>
                  <a:pt x="14972" y="114"/>
                  <a:pt x="14972" y="140"/>
                </a:cubicBezTo>
                <a:lnTo>
                  <a:pt x="14972" y="4958"/>
                </a:lnTo>
                <a:cubicBezTo>
                  <a:pt x="14972" y="5048"/>
                  <a:pt x="15068" y="5120"/>
                  <a:pt x="15185" y="5120"/>
                </a:cubicBezTo>
                <a:lnTo>
                  <a:pt x="21419" y="5120"/>
                </a:lnTo>
                <a:cubicBezTo>
                  <a:pt x="21486" y="5120"/>
                  <a:pt x="21519" y="5058"/>
                  <a:pt x="21472" y="5021"/>
                </a:cubicBezTo>
                <a:lnTo>
                  <a:pt x="15100" y="99"/>
                </a:lnTo>
                <a:cubicBezTo>
                  <a:pt x="15077" y="81"/>
                  <a:pt x="15044" y="78"/>
                  <a:pt x="15018" y="86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endParaRPr sz="700" dirty="0"/>
          </a:p>
        </p:txBody>
      </p:sp>
      <p:sp>
        <p:nvSpPr>
          <p:cNvPr id="389" name="Document"/>
          <p:cNvSpPr/>
          <p:nvPr/>
        </p:nvSpPr>
        <p:spPr>
          <a:xfrm>
            <a:off x="9603476" y="2003023"/>
            <a:ext cx="448295" cy="580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" y="0"/>
                </a:moveTo>
                <a:cubicBezTo>
                  <a:pt x="96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96" y="21600"/>
                  <a:pt x="213" y="21600"/>
                </a:cubicBezTo>
                <a:lnTo>
                  <a:pt x="21387" y="21600"/>
                </a:lnTo>
                <a:cubicBezTo>
                  <a:pt x="21504" y="21600"/>
                  <a:pt x="21600" y="21528"/>
                  <a:pt x="21600" y="21438"/>
                </a:cubicBezTo>
                <a:lnTo>
                  <a:pt x="21600" y="5895"/>
                </a:lnTo>
                <a:cubicBezTo>
                  <a:pt x="21600" y="5863"/>
                  <a:pt x="21567" y="5837"/>
                  <a:pt x="21525" y="5837"/>
                </a:cubicBezTo>
                <a:lnTo>
                  <a:pt x="14257" y="5837"/>
                </a:lnTo>
                <a:cubicBezTo>
                  <a:pt x="14140" y="5837"/>
                  <a:pt x="14044" y="5765"/>
                  <a:pt x="14044" y="5674"/>
                </a:cubicBezTo>
                <a:lnTo>
                  <a:pt x="14044" y="58"/>
                </a:lnTo>
                <a:cubicBezTo>
                  <a:pt x="14044" y="26"/>
                  <a:pt x="14010" y="0"/>
                  <a:pt x="13969" y="0"/>
                </a:cubicBezTo>
                <a:lnTo>
                  <a:pt x="213" y="0"/>
                </a:lnTo>
                <a:close/>
                <a:moveTo>
                  <a:pt x="15018" y="86"/>
                </a:moveTo>
                <a:cubicBezTo>
                  <a:pt x="14992" y="94"/>
                  <a:pt x="14972" y="114"/>
                  <a:pt x="14972" y="140"/>
                </a:cubicBezTo>
                <a:lnTo>
                  <a:pt x="14972" y="4958"/>
                </a:lnTo>
                <a:cubicBezTo>
                  <a:pt x="14972" y="5048"/>
                  <a:pt x="15068" y="5120"/>
                  <a:pt x="15185" y="5120"/>
                </a:cubicBezTo>
                <a:lnTo>
                  <a:pt x="21419" y="5120"/>
                </a:lnTo>
                <a:cubicBezTo>
                  <a:pt x="21486" y="5120"/>
                  <a:pt x="21519" y="5058"/>
                  <a:pt x="21472" y="5021"/>
                </a:cubicBezTo>
                <a:lnTo>
                  <a:pt x="15100" y="99"/>
                </a:lnTo>
                <a:cubicBezTo>
                  <a:pt x="15077" y="81"/>
                  <a:pt x="15044" y="78"/>
                  <a:pt x="15018" y="86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endParaRPr sz="700" dirty="0"/>
          </a:p>
        </p:txBody>
      </p:sp>
      <p:sp>
        <p:nvSpPr>
          <p:cNvPr id="390" name="Document"/>
          <p:cNvSpPr/>
          <p:nvPr/>
        </p:nvSpPr>
        <p:spPr>
          <a:xfrm>
            <a:off x="9739241" y="2070331"/>
            <a:ext cx="448295" cy="580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" y="0"/>
                </a:moveTo>
                <a:cubicBezTo>
                  <a:pt x="96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96" y="21600"/>
                  <a:pt x="213" y="21600"/>
                </a:cubicBezTo>
                <a:lnTo>
                  <a:pt x="21387" y="21600"/>
                </a:lnTo>
                <a:cubicBezTo>
                  <a:pt x="21504" y="21600"/>
                  <a:pt x="21600" y="21528"/>
                  <a:pt x="21600" y="21438"/>
                </a:cubicBezTo>
                <a:lnTo>
                  <a:pt x="21600" y="5895"/>
                </a:lnTo>
                <a:cubicBezTo>
                  <a:pt x="21600" y="5863"/>
                  <a:pt x="21567" y="5837"/>
                  <a:pt x="21525" y="5837"/>
                </a:cubicBezTo>
                <a:lnTo>
                  <a:pt x="14257" y="5837"/>
                </a:lnTo>
                <a:cubicBezTo>
                  <a:pt x="14140" y="5837"/>
                  <a:pt x="14044" y="5765"/>
                  <a:pt x="14044" y="5674"/>
                </a:cubicBezTo>
                <a:lnTo>
                  <a:pt x="14044" y="58"/>
                </a:lnTo>
                <a:cubicBezTo>
                  <a:pt x="14044" y="26"/>
                  <a:pt x="14010" y="0"/>
                  <a:pt x="13969" y="0"/>
                </a:cubicBezTo>
                <a:lnTo>
                  <a:pt x="213" y="0"/>
                </a:lnTo>
                <a:close/>
                <a:moveTo>
                  <a:pt x="15018" y="86"/>
                </a:moveTo>
                <a:cubicBezTo>
                  <a:pt x="14992" y="94"/>
                  <a:pt x="14972" y="114"/>
                  <a:pt x="14972" y="140"/>
                </a:cubicBezTo>
                <a:lnTo>
                  <a:pt x="14972" y="4958"/>
                </a:lnTo>
                <a:cubicBezTo>
                  <a:pt x="14972" y="5048"/>
                  <a:pt x="15068" y="5120"/>
                  <a:pt x="15185" y="5120"/>
                </a:cubicBezTo>
                <a:lnTo>
                  <a:pt x="21419" y="5120"/>
                </a:lnTo>
                <a:cubicBezTo>
                  <a:pt x="21486" y="5120"/>
                  <a:pt x="21519" y="5058"/>
                  <a:pt x="21472" y="5021"/>
                </a:cubicBezTo>
                <a:lnTo>
                  <a:pt x="15100" y="99"/>
                </a:lnTo>
                <a:cubicBezTo>
                  <a:pt x="15077" y="81"/>
                  <a:pt x="15044" y="78"/>
                  <a:pt x="15018" y="86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endParaRPr sz="700" dirty="0"/>
          </a:p>
        </p:txBody>
      </p:sp>
      <p:sp>
        <p:nvSpPr>
          <p:cNvPr id="391" name="Document"/>
          <p:cNvSpPr/>
          <p:nvPr/>
        </p:nvSpPr>
        <p:spPr>
          <a:xfrm>
            <a:off x="9867728" y="2133434"/>
            <a:ext cx="448295" cy="5805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" y="0"/>
                </a:moveTo>
                <a:cubicBezTo>
                  <a:pt x="96" y="0"/>
                  <a:pt x="0" y="72"/>
                  <a:pt x="0" y="162"/>
                </a:cubicBezTo>
                <a:lnTo>
                  <a:pt x="0" y="21438"/>
                </a:lnTo>
                <a:cubicBezTo>
                  <a:pt x="0" y="21528"/>
                  <a:pt x="96" y="21600"/>
                  <a:pt x="213" y="21600"/>
                </a:cubicBezTo>
                <a:lnTo>
                  <a:pt x="21387" y="21600"/>
                </a:lnTo>
                <a:cubicBezTo>
                  <a:pt x="21504" y="21600"/>
                  <a:pt x="21600" y="21528"/>
                  <a:pt x="21600" y="21438"/>
                </a:cubicBezTo>
                <a:lnTo>
                  <a:pt x="21600" y="5895"/>
                </a:lnTo>
                <a:cubicBezTo>
                  <a:pt x="21600" y="5863"/>
                  <a:pt x="21567" y="5837"/>
                  <a:pt x="21525" y="5837"/>
                </a:cubicBezTo>
                <a:lnTo>
                  <a:pt x="14257" y="5837"/>
                </a:lnTo>
                <a:cubicBezTo>
                  <a:pt x="14140" y="5837"/>
                  <a:pt x="14044" y="5765"/>
                  <a:pt x="14044" y="5674"/>
                </a:cubicBezTo>
                <a:lnTo>
                  <a:pt x="14044" y="58"/>
                </a:lnTo>
                <a:cubicBezTo>
                  <a:pt x="14044" y="26"/>
                  <a:pt x="14010" y="0"/>
                  <a:pt x="13969" y="0"/>
                </a:cubicBezTo>
                <a:lnTo>
                  <a:pt x="213" y="0"/>
                </a:lnTo>
                <a:close/>
                <a:moveTo>
                  <a:pt x="15018" y="86"/>
                </a:moveTo>
                <a:cubicBezTo>
                  <a:pt x="14992" y="94"/>
                  <a:pt x="14972" y="114"/>
                  <a:pt x="14972" y="140"/>
                </a:cubicBezTo>
                <a:lnTo>
                  <a:pt x="14972" y="4958"/>
                </a:lnTo>
                <a:cubicBezTo>
                  <a:pt x="14972" y="5048"/>
                  <a:pt x="15068" y="5120"/>
                  <a:pt x="15185" y="5120"/>
                </a:cubicBezTo>
                <a:lnTo>
                  <a:pt x="21419" y="5120"/>
                </a:lnTo>
                <a:cubicBezTo>
                  <a:pt x="21486" y="5120"/>
                  <a:pt x="21519" y="5058"/>
                  <a:pt x="21472" y="5021"/>
                </a:cubicBezTo>
                <a:lnTo>
                  <a:pt x="15100" y="99"/>
                </a:lnTo>
                <a:cubicBezTo>
                  <a:pt x="15077" y="81"/>
                  <a:pt x="15044" y="78"/>
                  <a:pt x="15018" y="86"/>
                </a:cubicBezTo>
                <a:close/>
              </a:path>
            </a:pathLst>
          </a:custGeom>
          <a:solidFill>
            <a:srgbClr val="FFFFFF"/>
          </a:solidFill>
          <a:ln w="3175">
            <a:solidFill>
              <a:srgbClr val="000000"/>
            </a:solidFill>
            <a:miter lim="400000"/>
          </a:ln>
        </p:spPr>
        <p:txBody>
          <a:bodyPr lIns="19050" tIns="19050" rIns="19050" bIns="19050" anchor="ctr"/>
          <a:lstStyle/>
          <a:p>
            <a:pPr defTabSz="412750">
              <a:defRPr sz="700">
                <a:solidFill>
                  <a:srgbClr val="000000"/>
                </a:solidFill>
                <a:latin typeface="Monaco"/>
                <a:ea typeface="Monaco"/>
                <a:cs typeface="Monaco"/>
                <a:sym typeface="Monaco"/>
              </a:defRPr>
            </a:pPr>
            <a:endParaRPr sz="700" dirty="0"/>
          </a:p>
        </p:txBody>
      </p:sp>
      <p:sp>
        <p:nvSpPr>
          <p:cNvPr id="392" name="Output files per reaction channel…"/>
          <p:cNvSpPr txBox="1"/>
          <p:nvPr/>
        </p:nvSpPr>
        <p:spPr>
          <a:xfrm>
            <a:off x="9088006" y="2753360"/>
            <a:ext cx="2858828" cy="3593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0" tIns="19050" rIns="19050" bIns="19050" anchor="ctr">
            <a:spAutoFit/>
          </a:bodyPr>
          <a:lstStyle/>
          <a:p>
            <a:pPr defTabSz="1219169">
              <a:defRPr sz="1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Output files per reaction channel</a:t>
            </a:r>
          </a:p>
          <a:p>
            <a:pPr defTabSz="1219169">
              <a:defRPr sz="10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100" dirty="0"/>
          </a:p>
          <a:p>
            <a:pPr marL="195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Cross sections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Total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Exclusive: (n,γ), (n,f), (n,n’), (n,2n), (n,p) etc.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Per level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Residual production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Particle production</a:t>
            </a:r>
          </a:p>
          <a:p>
            <a:pPr marL="3048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γ-ray production</a:t>
            </a:r>
          </a:p>
          <a:p>
            <a:pPr marL="195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Emission spectra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Single-differential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Double differential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Recoils</a:t>
            </a:r>
          </a:p>
          <a:p>
            <a:pPr marL="195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Angular distributions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Elastic</a:t>
            </a:r>
          </a:p>
          <a:p>
            <a:pPr marL="322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Per level</a:t>
            </a:r>
          </a:p>
          <a:p>
            <a:pPr marL="195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Particle multiplicities</a:t>
            </a:r>
          </a:p>
          <a:p>
            <a:pPr marL="195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Fission yields, neutron observables</a:t>
            </a:r>
          </a:p>
          <a:p>
            <a:pPr marL="195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Astrophysical reaction rates, MACS</a:t>
            </a:r>
          </a:p>
          <a:p>
            <a:pPr marL="195384" indent="-131884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100" dirty="0"/>
              <a:t>…</a:t>
            </a:r>
          </a:p>
        </p:txBody>
      </p:sp>
      <p:sp>
        <p:nvSpPr>
          <p:cNvPr id="393" name="Other…"/>
          <p:cNvSpPr/>
          <p:nvPr/>
        </p:nvSpPr>
        <p:spPr>
          <a:xfrm>
            <a:off x="3108375" y="3392725"/>
            <a:ext cx="1676313" cy="1163898"/>
          </a:xfrm>
          <a:prstGeom prst="roundRect">
            <a:avLst>
              <a:gd name="adj" fmla="val 5648"/>
            </a:avLst>
          </a:prstGeom>
          <a:gradFill>
            <a:gsLst>
              <a:gs pos="0">
                <a:srgbClr val="FFD932"/>
              </a:gs>
              <a:gs pos="100000">
                <a:srgbClr val="FFFFFF"/>
              </a:gs>
            </a:gsLst>
            <a:lin ang="5400000"/>
          </a:gradFill>
          <a:ln w="3175">
            <a:solidFill>
              <a:srgbClr val="FEAE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/>
          <a:lstStyle/>
          <a:p>
            <a:pPr defTabSz="41275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1000" dirty="0"/>
              <a:t>Other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900" dirty="0"/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Fission fragment distributions</a:t>
            </a:r>
          </a:p>
          <a:p>
            <a:pPr marL="114300" indent="-114300" defTabSz="412750">
              <a:buSzPct val="123000"/>
              <a:buChar char="-"/>
              <a:defRPr sz="9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900" dirty="0"/>
              <a:t>‘Best’ nuclear model parameters optimised to experimental reaction data</a:t>
            </a:r>
          </a:p>
        </p:txBody>
      </p:sp>
      <p:sp>
        <p:nvSpPr>
          <p:cNvPr id="395" name="~ 400 keywords"/>
          <p:cNvSpPr txBox="1"/>
          <p:nvPr/>
        </p:nvSpPr>
        <p:spPr>
          <a:xfrm>
            <a:off x="946528" y="3159069"/>
            <a:ext cx="1656233" cy="223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9050" tIns="19050" rIns="19050" bIns="19050" anchor="ctr">
            <a:spAutoFit/>
          </a:bodyPr>
          <a:lstStyle>
            <a:lvl1pPr defTabSz="1219169"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1200" dirty="0"/>
              <a:t>+ some </a:t>
            </a:r>
            <a:r>
              <a:rPr sz="1200" dirty="0"/>
              <a:t>400 keywords</a:t>
            </a:r>
          </a:p>
        </p:txBody>
      </p:sp>
      <p:sp>
        <p:nvSpPr>
          <p:cNvPr id="396" name="Phenomenological parameters…"/>
          <p:cNvSpPr txBox="1"/>
          <p:nvPr/>
        </p:nvSpPr>
        <p:spPr>
          <a:xfrm>
            <a:off x="3039909" y="4780269"/>
            <a:ext cx="1813245" cy="314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9050" tIns="19050" rIns="19050" bIns="19050" anchor="ctr">
            <a:spAutoFit/>
          </a:bodyPr>
          <a:lstStyle/>
          <a:p>
            <a:pPr marL="177800" indent="-114300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900" dirty="0"/>
              <a:t>Phenomenological parameters</a:t>
            </a:r>
          </a:p>
          <a:p>
            <a:pPr marL="177800" indent="-114300" defTabSz="1219169">
              <a:buSzPct val="123000"/>
              <a:buChar char="-"/>
              <a:defRPr sz="9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900" dirty="0"/>
              <a:t>Microscopic tables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DB47F-C783-64F6-FB39-8999ACA7B989}"/>
              </a:ext>
            </a:extLst>
          </p:cNvPr>
          <p:cNvSpPr txBox="1">
            <a:spLocks/>
          </p:cNvSpPr>
          <p:nvPr/>
        </p:nvSpPr>
        <p:spPr>
          <a:xfrm>
            <a:off x="88174" y="136525"/>
            <a:ext cx="11458963" cy="8004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How? </a:t>
            </a:r>
            <a:r>
              <a:rPr lang="en-AT" sz="3200">
                <a:solidFill>
                  <a:schemeClr val="tx1">
                    <a:lumMod val="90000"/>
                    <a:lumOff val="10000"/>
                  </a:schemeClr>
                </a:solidFill>
              </a:rPr>
              <a:t>TALYS </a:t>
            </a:r>
            <a:r>
              <a:rPr lang="en-US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2.2 from https://nds.iaea.org/talys/</a:t>
            </a:r>
            <a:endParaRPr lang="en-AT" sz="320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862010-7728-0013-898C-66D1EBF50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0" y="3831234"/>
            <a:ext cx="2948825" cy="2785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C9375A-C24E-7EDA-E7BA-93C810349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105173"/>
            <a:ext cx="10323332" cy="132556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TENDL Nuclear Data Library: </a:t>
            </a:r>
            <a:r>
              <a:rPr lang="en-US" sz="31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progressively more experimental information is added in</a:t>
            </a:r>
            <a:endParaRPr lang="en-US" sz="3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C04633-64DF-DC0C-03FA-904CE1380B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359C30-7C79-6C7C-3584-4712A0BAB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298" y="1095773"/>
            <a:ext cx="6585402" cy="5762227"/>
          </a:xfrm>
          <a:prstGeom prst="rect">
            <a:avLst/>
          </a:prstGeom>
        </p:spPr>
      </p:pic>
      <p:sp>
        <p:nvSpPr>
          <p:cNvPr id="8" name="Bulle ronde 11">
            <a:extLst>
              <a:ext uri="{FF2B5EF4-FFF2-40B4-BE49-F238E27FC236}">
                <a16:creationId xmlns:a16="http://schemas.microsoft.com/office/drawing/2014/main" id="{0B12E2CC-8ECA-4D08-3A03-D5C78FC85429}"/>
              </a:ext>
            </a:extLst>
          </p:cNvPr>
          <p:cNvSpPr/>
          <p:nvPr/>
        </p:nvSpPr>
        <p:spPr>
          <a:xfrm>
            <a:off x="9412250" y="2487652"/>
            <a:ext cx="2535909" cy="1200657"/>
          </a:xfrm>
          <a:prstGeom prst="wedgeEllipseCallout">
            <a:avLst>
              <a:gd name="adj1" fmla="val -126031"/>
              <a:gd name="adj2" fmla="val 112473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Terra </a:t>
            </a:r>
            <a:r>
              <a:rPr lang="fr-FR" sz="2000" dirty="0" err="1">
                <a:solidFill>
                  <a:schemeClr val="tx1"/>
                </a:solidFill>
              </a:rPr>
              <a:t>cognita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2" name="Bulle ronde 11">
            <a:extLst>
              <a:ext uri="{FF2B5EF4-FFF2-40B4-BE49-F238E27FC236}">
                <a16:creationId xmlns:a16="http://schemas.microsoft.com/office/drawing/2014/main" id="{40802121-02B2-A641-5EF9-37BBD2559815}"/>
              </a:ext>
            </a:extLst>
          </p:cNvPr>
          <p:cNvSpPr/>
          <p:nvPr/>
        </p:nvSpPr>
        <p:spPr>
          <a:xfrm>
            <a:off x="8244626" y="962623"/>
            <a:ext cx="2383509" cy="936227"/>
          </a:xfrm>
          <a:prstGeom prst="wedgeEllipseCallout">
            <a:avLst>
              <a:gd name="adj1" fmla="val -78601"/>
              <a:gd name="adj2" fmla="val 112036"/>
            </a:avLst>
          </a:prstGeom>
          <a:solidFill>
            <a:schemeClr val="tx1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err="1">
                <a:solidFill>
                  <a:schemeClr val="tx1"/>
                </a:solidFill>
              </a:rPr>
              <a:t>Astrophysics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5" name="Bulle ronde 11">
            <a:extLst>
              <a:ext uri="{FF2B5EF4-FFF2-40B4-BE49-F238E27FC236}">
                <a16:creationId xmlns:a16="http://schemas.microsoft.com/office/drawing/2014/main" id="{9C70F9EE-227F-452F-4421-A240F3297B46}"/>
              </a:ext>
            </a:extLst>
          </p:cNvPr>
          <p:cNvSpPr/>
          <p:nvPr/>
        </p:nvSpPr>
        <p:spPr>
          <a:xfrm>
            <a:off x="692427" y="1665987"/>
            <a:ext cx="1802015" cy="825251"/>
          </a:xfrm>
          <a:prstGeom prst="wedgeEllipseCallout">
            <a:avLst>
              <a:gd name="adj1" fmla="val 136568"/>
              <a:gd name="adj2" fmla="val 133228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err="1">
                <a:solidFill>
                  <a:schemeClr val="tx1"/>
                </a:solidFill>
              </a:rPr>
              <a:t>TENDL’s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7" name="Bulle ronde 11">
            <a:extLst>
              <a:ext uri="{FF2B5EF4-FFF2-40B4-BE49-F238E27FC236}">
                <a16:creationId xmlns:a16="http://schemas.microsoft.com/office/drawing/2014/main" id="{5F1DC1D2-5C07-F3E5-5A5B-4DA9280B56C3}"/>
              </a:ext>
            </a:extLst>
          </p:cNvPr>
          <p:cNvSpPr/>
          <p:nvPr/>
        </p:nvSpPr>
        <p:spPr>
          <a:xfrm>
            <a:off x="367307" y="3210307"/>
            <a:ext cx="1802015" cy="825251"/>
          </a:xfrm>
          <a:prstGeom prst="wedgeEllipseCallout">
            <a:avLst>
              <a:gd name="adj1" fmla="val 175471"/>
              <a:gd name="adj2" fmla="val 124610"/>
            </a:avLst>
          </a:prstGeom>
          <a:solidFill>
            <a:srgbClr val="D883FF">
              <a:alpha val="7604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Legacy </a:t>
            </a:r>
            <a:r>
              <a:rPr lang="fr-FR" sz="2000" dirty="0" err="1">
                <a:solidFill>
                  <a:schemeClr val="tx1"/>
                </a:solidFill>
              </a:rPr>
              <a:t>GP’s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21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D944D71-5AA8-12B2-2AE6-F8A6B296A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876" y="1286985"/>
            <a:ext cx="11556248" cy="54571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4632C-736E-DE78-BB0A-F380C28C8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113897"/>
            <a:ext cx="11150600" cy="1094544"/>
          </a:xfrm>
        </p:spPr>
        <p:txBody>
          <a:bodyPr/>
          <a:lstStyle/>
          <a:p>
            <a:r>
              <a:rPr lang="en-AT">
                <a:solidFill>
                  <a:schemeClr val="tx1">
                    <a:lumMod val="90000"/>
                    <a:lumOff val="10000"/>
                  </a:schemeClr>
                </a:solidFill>
              </a:rPr>
              <a:t>TALYS time steps evolution</a:t>
            </a:r>
            <a:endParaRPr lang="en-US" dirty="0"/>
          </a:p>
        </p:txBody>
      </p:sp>
      <p:sp>
        <p:nvSpPr>
          <p:cNvPr id="6" name="Bulle ronde 12">
            <a:extLst>
              <a:ext uri="{FF2B5EF4-FFF2-40B4-BE49-F238E27FC236}">
                <a16:creationId xmlns:a16="http://schemas.microsoft.com/office/drawing/2014/main" id="{8D463CD0-D81D-A1AE-86D8-E217663AF8C8}"/>
              </a:ext>
            </a:extLst>
          </p:cNvPr>
          <p:cNvSpPr/>
          <p:nvPr/>
        </p:nvSpPr>
        <p:spPr>
          <a:xfrm>
            <a:off x="7229550" y="1793647"/>
            <a:ext cx="1954031" cy="504056"/>
          </a:xfrm>
          <a:prstGeom prst="wedgeEllipseCallout">
            <a:avLst>
              <a:gd name="adj1" fmla="val -17050"/>
              <a:gd name="adj2" fmla="val 388739"/>
            </a:avLst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 FF decay</a:t>
            </a:r>
          </a:p>
        </p:txBody>
      </p:sp>
      <p:sp>
        <p:nvSpPr>
          <p:cNvPr id="9" name="Bulle ronde 8">
            <a:extLst>
              <a:ext uri="{FF2B5EF4-FFF2-40B4-BE49-F238E27FC236}">
                <a16:creationId xmlns:a16="http://schemas.microsoft.com/office/drawing/2014/main" id="{D78D3C23-81B5-55D0-486B-F61A70E824C1}"/>
              </a:ext>
            </a:extLst>
          </p:cNvPr>
          <p:cNvSpPr/>
          <p:nvPr/>
        </p:nvSpPr>
        <p:spPr>
          <a:xfrm>
            <a:off x="3995710" y="2218395"/>
            <a:ext cx="3802800" cy="944710"/>
          </a:xfrm>
          <a:prstGeom prst="wedgeEllipseCallout">
            <a:avLst>
              <a:gd name="adj1" fmla="val -17760"/>
              <a:gd name="adj2" fmla="val 194826"/>
            </a:avLst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function forces </a:t>
            </a:r>
            <a:r>
              <a:rPr lang="fr-FR" sz="1400" b="1" dirty="0">
                <a:latin typeface="Symbol" panose="05050102010706020507" pitchFamily="18" charset="2"/>
              </a:rPr>
              <a:t>g</a:t>
            </a:r>
            <a:r>
              <a:rPr lang="fr-FR" sz="1400" b="1" dirty="0"/>
              <a:t>  D1M &amp; RMF</a:t>
            </a:r>
          </a:p>
          <a:p>
            <a:pPr algn="ctr"/>
            <a:r>
              <a:rPr lang="fr-FR" sz="1400" b="1" dirty="0"/>
              <a:t>+ resonance</a:t>
            </a:r>
          </a:p>
        </p:txBody>
      </p:sp>
      <p:sp>
        <p:nvSpPr>
          <p:cNvPr id="10" name="Bulle ronde 7">
            <a:extLst>
              <a:ext uri="{FF2B5EF4-FFF2-40B4-BE49-F238E27FC236}">
                <a16:creationId xmlns:a16="http://schemas.microsoft.com/office/drawing/2014/main" id="{532EE286-C2D7-E509-4D23-496D17625374}"/>
              </a:ext>
            </a:extLst>
          </p:cNvPr>
          <p:cNvSpPr/>
          <p:nvPr/>
        </p:nvSpPr>
        <p:spPr>
          <a:xfrm>
            <a:off x="221991" y="1733804"/>
            <a:ext cx="3904535" cy="800452"/>
          </a:xfrm>
          <a:prstGeom prst="wedgeEllipseCallout">
            <a:avLst>
              <a:gd name="adj1" fmla="val 50151"/>
              <a:gd name="adj2" fmla="val 348142"/>
            </a:avLst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Density D1M &amp; BSk14 p-h(J,</a:t>
            </a:r>
            <a:r>
              <a:rPr lang="fr-FR" sz="1400" b="1" dirty="0">
                <a:latin typeface="Symbol" panose="05050102010706020507" pitchFamily="18" charset="2"/>
              </a:rPr>
              <a:t>p</a:t>
            </a:r>
            <a:r>
              <a:rPr lang="fr-FR" sz="1400" b="1" dirty="0"/>
              <a:t>)</a:t>
            </a:r>
          </a:p>
          <a:p>
            <a:pPr algn="ctr"/>
            <a:r>
              <a:rPr lang="fr-FR" sz="1400" b="1" dirty="0"/>
              <a:t>+ GEF</a:t>
            </a:r>
          </a:p>
        </p:txBody>
      </p:sp>
      <p:sp>
        <p:nvSpPr>
          <p:cNvPr id="11" name="Bulle ronde 4">
            <a:extLst>
              <a:ext uri="{FF2B5EF4-FFF2-40B4-BE49-F238E27FC236}">
                <a16:creationId xmlns:a16="http://schemas.microsoft.com/office/drawing/2014/main" id="{1B345F71-F97E-7A7D-2988-19BD85DCFFA1}"/>
              </a:ext>
            </a:extLst>
          </p:cNvPr>
          <p:cNvSpPr/>
          <p:nvPr/>
        </p:nvSpPr>
        <p:spPr>
          <a:xfrm>
            <a:off x="401783" y="3421703"/>
            <a:ext cx="1679170" cy="504056"/>
          </a:xfrm>
          <a:prstGeom prst="wedgeEllipseCallout">
            <a:avLst>
              <a:gd name="adj1" fmla="val 57434"/>
              <a:gd name="adj2" fmla="val 332637"/>
            </a:avLst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Density p-h BSk14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40541D6-99FF-A50A-E063-8E127948A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232" y="161961"/>
            <a:ext cx="2781300" cy="1016000"/>
          </a:xfrm>
          <a:prstGeom prst="rect">
            <a:avLst/>
          </a:prstGeom>
        </p:spPr>
      </p:pic>
      <p:sp>
        <p:nvSpPr>
          <p:cNvPr id="14" name="Bulle ronde 12">
            <a:extLst>
              <a:ext uri="{FF2B5EF4-FFF2-40B4-BE49-F238E27FC236}">
                <a16:creationId xmlns:a16="http://schemas.microsoft.com/office/drawing/2014/main" id="{13C55A28-A1EB-9FAC-00F2-9DA8AE62E610}"/>
              </a:ext>
            </a:extLst>
          </p:cNvPr>
          <p:cNvSpPr/>
          <p:nvPr/>
        </p:nvSpPr>
        <p:spPr>
          <a:xfrm>
            <a:off x="8582862" y="1238911"/>
            <a:ext cx="1954031" cy="504056"/>
          </a:xfrm>
          <a:prstGeom prst="wedgeEllipseCallout">
            <a:avLst>
              <a:gd name="adj1" fmla="val -34520"/>
              <a:gd name="adj2" fmla="val 375032"/>
            </a:avLst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 Astro</a:t>
            </a:r>
          </a:p>
        </p:txBody>
      </p:sp>
    </p:spTree>
    <p:extLst>
      <p:ext uri="{BB962C8B-B14F-4D97-AF65-F5344CB8AC3E}">
        <p14:creationId xmlns:p14="http://schemas.microsoft.com/office/powerpoint/2010/main" val="53933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8A44E-D393-0FA6-008F-A6A27B1F5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T" sz="3200">
                <a:solidFill>
                  <a:schemeClr val="tx1">
                    <a:lumMod val="90000"/>
                    <a:lumOff val="10000"/>
                  </a:schemeClr>
                </a:solidFill>
              </a:rPr>
              <a:t>TALYS around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2DAC-D928-19B2-7EBD-EE86F56C2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284" y="827317"/>
            <a:ext cx="11214705" cy="633408"/>
          </a:xfrm>
        </p:spPr>
        <p:txBody>
          <a:bodyPr/>
          <a:lstStyle/>
          <a:p>
            <a:r>
              <a:rPr lang="en-AT" sz="2000"/>
              <a:t>Around </a:t>
            </a:r>
            <a:r>
              <a:rPr lang="en-GB" sz="2000" dirty="0"/>
              <a:t>9054</a:t>
            </a:r>
            <a:r>
              <a:rPr lang="en-AT" sz="2000"/>
              <a:t> citations (web of sciences)</a:t>
            </a:r>
          </a:p>
          <a:p>
            <a:pPr marL="0" indent="0">
              <a:buNone/>
            </a:pPr>
            <a:endParaRPr lang="en-AT"/>
          </a:p>
        </p:txBody>
      </p:sp>
      <p:pic>
        <p:nvPicPr>
          <p:cNvPr id="5" name="Image 3">
            <a:extLst>
              <a:ext uri="{FF2B5EF4-FFF2-40B4-BE49-F238E27FC236}">
                <a16:creationId xmlns:a16="http://schemas.microsoft.com/office/drawing/2014/main" id="{B7F9B4A8-DF55-D665-2CE7-9EBB110E3D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928" y="1334505"/>
            <a:ext cx="9538624" cy="5462353"/>
          </a:xfrm>
          <a:prstGeom prst="rect">
            <a:avLst/>
          </a:prstGeom>
        </p:spPr>
      </p:pic>
      <p:sp>
        <p:nvSpPr>
          <p:cNvPr id="6" name="Bulle ronde 4">
            <a:extLst>
              <a:ext uri="{FF2B5EF4-FFF2-40B4-BE49-F238E27FC236}">
                <a16:creationId xmlns:a16="http://schemas.microsoft.com/office/drawing/2014/main" id="{284E9E5F-2B04-750A-B871-7F56EDF26A3C}"/>
              </a:ext>
            </a:extLst>
          </p:cNvPr>
          <p:cNvSpPr/>
          <p:nvPr/>
        </p:nvSpPr>
        <p:spPr>
          <a:xfrm>
            <a:off x="3463800" y="1684290"/>
            <a:ext cx="999903" cy="612000"/>
          </a:xfrm>
          <a:prstGeom prst="wedgeEllipseCallout">
            <a:avLst>
              <a:gd name="adj1" fmla="val -82076"/>
              <a:gd name="adj2" fmla="val 819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1997</a:t>
            </a:r>
          </a:p>
        </p:txBody>
      </p:sp>
      <p:sp>
        <p:nvSpPr>
          <p:cNvPr id="7" name="Bulle ronde 7">
            <a:extLst>
              <a:ext uri="{FF2B5EF4-FFF2-40B4-BE49-F238E27FC236}">
                <a16:creationId xmlns:a16="http://schemas.microsoft.com/office/drawing/2014/main" id="{2ECFC571-5A9C-B628-0CFE-3484D7E521FD}"/>
              </a:ext>
            </a:extLst>
          </p:cNvPr>
          <p:cNvSpPr/>
          <p:nvPr/>
        </p:nvSpPr>
        <p:spPr>
          <a:xfrm>
            <a:off x="8510932" y="1216306"/>
            <a:ext cx="900000" cy="612000"/>
          </a:xfrm>
          <a:prstGeom prst="wedgeEllipseCallout">
            <a:avLst>
              <a:gd name="adj1" fmla="val -82076"/>
              <a:gd name="adj2" fmla="val 8194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829</a:t>
            </a:r>
          </a:p>
        </p:txBody>
      </p:sp>
      <p:sp>
        <p:nvSpPr>
          <p:cNvPr id="8" name="Bulle ronde 8">
            <a:extLst>
              <a:ext uri="{FF2B5EF4-FFF2-40B4-BE49-F238E27FC236}">
                <a16:creationId xmlns:a16="http://schemas.microsoft.com/office/drawing/2014/main" id="{8088C837-2525-F332-9D1F-D9A2E19AF616}"/>
              </a:ext>
            </a:extLst>
          </p:cNvPr>
          <p:cNvSpPr/>
          <p:nvPr/>
        </p:nvSpPr>
        <p:spPr>
          <a:xfrm>
            <a:off x="9807076" y="3088514"/>
            <a:ext cx="900000" cy="612000"/>
          </a:xfrm>
          <a:prstGeom prst="wedgeEllipseCallout">
            <a:avLst>
              <a:gd name="adj1" fmla="val -195287"/>
              <a:gd name="adj2" fmla="val -567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925</a:t>
            </a:r>
          </a:p>
        </p:txBody>
      </p:sp>
      <p:sp>
        <p:nvSpPr>
          <p:cNvPr id="9" name="Bulle ronde 9">
            <a:extLst>
              <a:ext uri="{FF2B5EF4-FFF2-40B4-BE49-F238E27FC236}">
                <a16:creationId xmlns:a16="http://schemas.microsoft.com/office/drawing/2014/main" id="{C24C9BA8-9251-047E-E762-A5B8E5B884F4}"/>
              </a:ext>
            </a:extLst>
          </p:cNvPr>
          <p:cNvSpPr/>
          <p:nvPr/>
        </p:nvSpPr>
        <p:spPr>
          <a:xfrm>
            <a:off x="7730274" y="4204570"/>
            <a:ext cx="900000" cy="612000"/>
          </a:xfrm>
          <a:prstGeom prst="wedgeEllipseCallout">
            <a:avLst>
              <a:gd name="adj1" fmla="val -59237"/>
              <a:gd name="adj2" fmla="val -2226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848</a:t>
            </a:r>
          </a:p>
        </p:txBody>
      </p:sp>
      <p:sp>
        <p:nvSpPr>
          <p:cNvPr id="10" name="Bulle ronde 10">
            <a:extLst>
              <a:ext uri="{FF2B5EF4-FFF2-40B4-BE49-F238E27FC236}">
                <a16:creationId xmlns:a16="http://schemas.microsoft.com/office/drawing/2014/main" id="{B5D7EEC3-1781-F97D-5337-3CB1B45FD618}"/>
              </a:ext>
            </a:extLst>
          </p:cNvPr>
          <p:cNvSpPr/>
          <p:nvPr/>
        </p:nvSpPr>
        <p:spPr>
          <a:xfrm>
            <a:off x="4234565" y="2304978"/>
            <a:ext cx="999903" cy="612000"/>
          </a:xfrm>
          <a:prstGeom prst="wedgeEllipseCallout">
            <a:avLst>
              <a:gd name="adj1" fmla="val 98456"/>
              <a:gd name="adj2" fmla="val -332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3139</a:t>
            </a:r>
          </a:p>
        </p:txBody>
      </p:sp>
      <p:sp>
        <p:nvSpPr>
          <p:cNvPr id="11" name="Bulle ronde 11">
            <a:extLst>
              <a:ext uri="{FF2B5EF4-FFF2-40B4-BE49-F238E27FC236}">
                <a16:creationId xmlns:a16="http://schemas.microsoft.com/office/drawing/2014/main" id="{1205D598-7C8D-6C05-DA51-54956E6CB23C}"/>
              </a:ext>
            </a:extLst>
          </p:cNvPr>
          <p:cNvSpPr/>
          <p:nvPr/>
        </p:nvSpPr>
        <p:spPr>
          <a:xfrm>
            <a:off x="9707173" y="2348773"/>
            <a:ext cx="999903" cy="507808"/>
          </a:xfrm>
          <a:prstGeom prst="wedgeEllipseCallout">
            <a:avLst>
              <a:gd name="adj1" fmla="val -100365"/>
              <a:gd name="adj2" fmla="val 27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891</a:t>
            </a:r>
          </a:p>
        </p:txBody>
      </p:sp>
      <p:sp>
        <p:nvSpPr>
          <p:cNvPr id="13" name="Bulle ronde 13">
            <a:extLst>
              <a:ext uri="{FF2B5EF4-FFF2-40B4-BE49-F238E27FC236}">
                <a16:creationId xmlns:a16="http://schemas.microsoft.com/office/drawing/2014/main" id="{7618E874-4B37-E1A9-9CEA-3FDF35F37542}"/>
              </a:ext>
            </a:extLst>
          </p:cNvPr>
          <p:cNvSpPr/>
          <p:nvPr/>
        </p:nvSpPr>
        <p:spPr>
          <a:xfrm>
            <a:off x="7016044" y="5194714"/>
            <a:ext cx="900000" cy="612000"/>
          </a:xfrm>
          <a:prstGeom prst="wedgeEllipseCallout">
            <a:avLst>
              <a:gd name="adj1" fmla="val -53431"/>
              <a:gd name="adj2" fmla="val -4233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290</a:t>
            </a:r>
          </a:p>
        </p:txBody>
      </p:sp>
      <p:sp>
        <p:nvSpPr>
          <p:cNvPr id="14" name="Bulle ronde 14">
            <a:extLst>
              <a:ext uri="{FF2B5EF4-FFF2-40B4-BE49-F238E27FC236}">
                <a16:creationId xmlns:a16="http://schemas.microsoft.com/office/drawing/2014/main" id="{3DAE32CA-58A1-B3E4-B2AC-B94D0A6B3B14}"/>
              </a:ext>
            </a:extLst>
          </p:cNvPr>
          <p:cNvSpPr/>
          <p:nvPr/>
        </p:nvSpPr>
        <p:spPr>
          <a:xfrm>
            <a:off x="4118444" y="5680802"/>
            <a:ext cx="900000" cy="612000"/>
          </a:xfrm>
          <a:prstGeom prst="wedgeEllipseCallout">
            <a:avLst>
              <a:gd name="adj1" fmla="val -115681"/>
              <a:gd name="adj2" fmla="val -2592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330</a:t>
            </a:r>
          </a:p>
        </p:txBody>
      </p:sp>
      <p:sp>
        <p:nvSpPr>
          <p:cNvPr id="15" name="Bulle ronde 15">
            <a:extLst>
              <a:ext uri="{FF2B5EF4-FFF2-40B4-BE49-F238E27FC236}">
                <a16:creationId xmlns:a16="http://schemas.microsoft.com/office/drawing/2014/main" id="{E5C287B1-798E-0E6A-DE95-A7C99EA49682}"/>
              </a:ext>
            </a:extLst>
          </p:cNvPr>
          <p:cNvSpPr/>
          <p:nvPr/>
        </p:nvSpPr>
        <p:spPr>
          <a:xfrm>
            <a:off x="5234668" y="5176746"/>
            <a:ext cx="900000" cy="612000"/>
          </a:xfrm>
          <a:prstGeom prst="wedgeEllipseCallout">
            <a:avLst>
              <a:gd name="adj1" fmla="val 40105"/>
              <a:gd name="adj2" fmla="val -2383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207</a:t>
            </a:r>
          </a:p>
        </p:txBody>
      </p:sp>
      <p:sp>
        <p:nvSpPr>
          <p:cNvPr id="16" name="Bulle ronde 16">
            <a:extLst>
              <a:ext uri="{FF2B5EF4-FFF2-40B4-BE49-F238E27FC236}">
                <a16:creationId xmlns:a16="http://schemas.microsoft.com/office/drawing/2014/main" id="{76930960-C82C-F411-93D7-9716E36F4C6C}"/>
              </a:ext>
            </a:extLst>
          </p:cNvPr>
          <p:cNvSpPr/>
          <p:nvPr/>
        </p:nvSpPr>
        <p:spPr>
          <a:xfrm>
            <a:off x="9950684" y="4359359"/>
            <a:ext cx="900000" cy="612000"/>
          </a:xfrm>
          <a:prstGeom prst="wedgeEllipseCallout">
            <a:avLst>
              <a:gd name="adj1" fmla="val -143036"/>
              <a:gd name="adj2" fmla="val -781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320</a:t>
            </a: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48EA48AA-7CB1-C730-6899-B2E259C9F46A}"/>
              </a:ext>
            </a:extLst>
          </p:cNvPr>
          <p:cNvSpPr/>
          <p:nvPr/>
        </p:nvSpPr>
        <p:spPr>
          <a:xfrm>
            <a:off x="4118444" y="3419509"/>
            <a:ext cx="1391420" cy="837000"/>
          </a:xfrm>
          <a:prstGeom prst="wedgeRectCallout">
            <a:avLst>
              <a:gd name="adj1" fmla="val -11819"/>
              <a:gd name="adj2" fmla="val -1105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Germany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</a:rPr>
              <a:t>France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</a:rPr>
              <a:t>Belgium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E32CD50-C7BA-8159-D70E-2E57F9B52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132" y="64911"/>
            <a:ext cx="2781300" cy="1016000"/>
          </a:xfrm>
          <a:prstGeom prst="rect">
            <a:avLst/>
          </a:prstGeom>
        </p:spPr>
      </p:pic>
      <p:sp>
        <p:nvSpPr>
          <p:cNvPr id="18" name="Bulle ronde 4">
            <a:extLst>
              <a:ext uri="{FF2B5EF4-FFF2-40B4-BE49-F238E27FC236}">
                <a16:creationId xmlns:a16="http://schemas.microsoft.com/office/drawing/2014/main" id="{5C22CA7D-2A58-64C7-1C13-9D8F6416CB85}"/>
              </a:ext>
            </a:extLst>
          </p:cNvPr>
          <p:cNvSpPr/>
          <p:nvPr/>
        </p:nvSpPr>
        <p:spPr>
          <a:xfrm>
            <a:off x="959937" y="1208299"/>
            <a:ext cx="1101670" cy="577591"/>
          </a:xfrm>
          <a:prstGeom prst="wedgeEllipseCallout">
            <a:avLst>
              <a:gd name="adj1" fmla="val 102127"/>
              <a:gd name="adj2" fmla="val 1234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313</a:t>
            </a:r>
          </a:p>
        </p:txBody>
      </p:sp>
      <p:sp>
        <p:nvSpPr>
          <p:cNvPr id="20" name="Bulle ronde 11">
            <a:extLst>
              <a:ext uri="{FF2B5EF4-FFF2-40B4-BE49-F238E27FC236}">
                <a16:creationId xmlns:a16="http://schemas.microsoft.com/office/drawing/2014/main" id="{6104270D-7C5E-CABB-9FD5-ADC5B1807C8F}"/>
              </a:ext>
            </a:extLst>
          </p:cNvPr>
          <p:cNvSpPr/>
          <p:nvPr/>
        </p:nvSpPr>
        <p:spPr>
          <a:xfrm>
            <a:off x="9850781" y="1620223"/>
            <a:ext cx="999903" cy="507808"/>
          </a:xfrm>
          <a:prstGeom prst="wedgeEllipseCallout">
            <a:avLst>
              <a:gd name="adj1" fmla="val -103413"/>
              <a:gd name="adj2" fmla="val 595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347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244624A-54F7-368C-D3AB-AFBF41DC42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4972" y="853952"/>
            <a:ext cx="910160" cy="60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8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7484-95E4-B7EF-68A2-0EA6BAB3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TALYS citations by research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8D19C-0B7F-D02F-CC4B-DCF345DF4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997983"/>
            <a:ext cx="11150600" cy="4862034"/>
          </a:xfrm>
        </p:spPr>
        <p:txBody>
          <a:bodyPr/>
          <a:lstStyle/>
          <a:p>
            <a:r>
              <a:rPr lang="en-AT"/>
              <a:t>Around </a:t>
            </a:r>
            <a:r>
              <a:rPr lang="en-GB" dirty="0"/>
              <a:t>9054</a:t>
            </a:r>
            <a:r>
              <a:rPr lang="en-AT"/>
              <a:t> citations (web of sciences)</a:t>
            </a:r>
            <a:r>
              <a:rPr lang="en-US" dirty="0"/>
              <a:t> – area boxes overlap – top 10 only</a:t>
            </a:r>
            <a:endParaRPr lang="en-A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4FD325-79B0-0CE2-1B93-C46A791B2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69" y="1562100"/>
            <a:ext cx="10603231" cy="503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3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CF80E-9017-093E-18D3-78E557F28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86" y="18958"/>
            <a:ext cx="11214705" cy="800453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framework </a:t>
            </a:r>
            <a:r>
              <a:rPr lang="en-AT">
                <a:solidFill>
                  <a:schemeClr val="tx1">
                    <a:lumMod val="90000"/>
                    <a:lumOff val="10000"/>
                  </a:schemeClr>
                </a:solidFill>
              </a:rPr>
              <a:t>T3: TALYS, TEFAL, TASMAM + resbase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3BA6BF-1C45-5801-ED4D-41685CC73460}"/>
              </a:ext>
            </a:extLst>
          </p:cNvPr>
          <p:cNvSpPr txBox="1"/>
          <p:nvPr/>
        </p:nvSpPr>
        <p:spPr>
          <a:xfrm>
            <a:off x="8107673" y="1665264"/>
            <a:ext cx="37621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https://nds.iaea.org/</a:t>
            </a:r>
            <a:r>
              <a:rPr lang="en-GB" sz="2400" dirty="0" err="1"/>
              <a:t>talys</a:t>
            </a:r>
            <a:r>
              <a:rPr lang="en-GB" sz="2400" dirty="0"/>
              <a:t>/</a:t>
            </a:r>
          </a:p>
          <a:p>
            <a:pPr algn="ctr"/>
            <a:r>
              <a:rPr lang="en-GB" sz="2400" dirty="0"/>
              <a:t> and GitHub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5CCF20-99D1-957D-DBB2-3A1F78854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10" y="3704520"/>
            <a:ext cx="6797052" cy="31345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412F0C-85CD-9481-9EF8-638A3720F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259" y="558178"/>
            <a:ext cx="3762103" cy="3223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BF243A-90D9-1ABF-C9F9-8022D54E5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276" y="2617386"/>
            <a:ext cx="4369500" cy="414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4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0C1D3-90A4-A0E5-1D6F-E9AD139CB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08899"/>
            <a:ext cx="3166786" cy="4662310"/>
          </a:xfrm>
        </p:spPr>
        <p:txBody>
          <a:bodyPr>
            <a:normAutofit/>
          </a:bodyPr>
          <a:lstStyle/>
          <a:p>
            <a:r>
              <a:rPr lang="en-GB" dirty="0"/>
              <a:t>Tabular forms</a:t>
            </a:r>
          </a:p>
          <a:p>
            <a:r>
              <a:rPr lang="en-GB" b="1" dirty="0"/>
              <a:t>YANDF-0.4</a:t>
            </a:r>
          </a:p>
          <a:p>
            <a:r>
              <a:rPr lang="en-GB" dirty="0"/>
              <a:t>Angle, xs direct and compound,…</a:t>
            </a:r>
          </a:p>
          <a:p>
            <a:r>
              <a:rPr lang="en-GB" dirty="0"/>
              <a:t>Cov.–Var.  </a:t>
            </a:r>
            <a:r>
              <a:rPr lang="en-GB" b="1" dirty="0"/>
              <a:t>S/UQ &amp; P</a:t>
            </a:r>
          </a:p>
          <a:p>
            <a:r>
              <a:rPr lang="en-GB" b="1" dirty="0"/>
              <a:t>5</a:t>
            </a:r>
            <a:r>
              <a:rPr lang="en-GB" dirty="0"/>
              <a:t> “ENDF” forms</a:t>
            </a:r>
          </a:p>
          <a:p>
            <a:r>
              <a:rPr lang="en-GB" dirty="0"/>
              <a:t>Processed data plots</a:t>
            </a:r>
          </a:p>
          <a:p>
            <a:r>
              <a:rPr lang="en-GB" dirty="0"/>
              <a:t>Code inputs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D9F2C1-FFD0-7E85-B5FD-2C5D0925A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786" y="1839948"/>
            <a:ext cx="8671727" cy="4404578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85A8E6A7-159C-2463-22E1-6F40DA110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8007" y="190097"/>
            <a:ext cx="11150600" cy="1094544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Portal</a:t>
            </a:r>
            <a:r>
              <a:rPr lang="en-GB" sz="4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https://</a:t>
            </a:r>
            <a:r>
              <a:rPr lang="en-GB" sz="2400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tendl.imperial.ac.uk</a:t>
            </a:r>
            <a:r>
              <a:rPr lang="en-GB" sz="24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/tendl_2025/tendl2025.html</a:t>
            </a:r>
            <a:endParaRPr lang="en-US" sz="2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66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9A20C-F075-EBCE-350B-44DE7AAD2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40ACF-1FC1-9119-35DB-0441163AE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64" y="145205"/>
            <a:ext cx="11214705" cy="64187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residual products in detail</a:t>
            </a:r>
          </a:p>
        </p:txBody>
      </p:sp>
      <p:pic>
        <p:nvPicPr>
          <p:cNvPr id="8" name="Picture 7" descr="A chart of a nuclear data library&#10;&#10;AI-generated content may be incorrect.">
            <a:extLst>
              <a:ext uri="{FF2B5EF4-FFF2-40B4-BE49-F238E27FC236}">
                <a16:creationId xmlns:a16="http://schemas.microsoft.com/office/drawing/2014/main" id="{FA01766F-E656-510C-F806-50E99B2F2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047" y="799317"/>
            <a:ext cx="5435536" cy="54767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4C5323-C576-9D9A-D438-BC7D6F3629D9}"/>
              </a:ext>
            </a:extLst>
          </p:cNvPr>
          <p:cNvSpPr txBox="1"/>
          <p:nvPr/>
        </p:nvSpPr>
        <p:spPr>
          <a:xfrm>
            <a:off x="571501" y="859423"/>
            <a:ext cx="4519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Emitted particles and/or residual products</a:t>
            </a:r>
          </a:p>
        </p:txBody>
      </p:sp>
      <p:pic>
        <p:nvPicPr>
          <p:cNvPr id="12" name="Picture 11" descr="A yellow and black chart with white text&#10;&#10;AI-generated content may be incorrect.">
            <a:extLst>
              <a:ext uri="{FF2B5EF4-FFF2-40B4-BE49-F238E27FC236}">
                <a16:creationId xmlns:a16="http://schemas.microsoft.com/office/drawing/2014/main" id="{8898C37A-065A-AD1A-D40E-E454BE9EF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6"/>
          <a:stretch>
            <a:fillRect/>
          </a:stretch>
        </p:blipFill>
        <p:spPr>
          <a:xfrm>
            <a:off x="278404" y="1337674"/>
            <a:ext cx="5328677" cy="537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6295-2C0A-E456-6CA3-7B0C6D2BA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06" y="191505"/>
            <a:ext cx="11214705" cy="653447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YANDF-0.4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37FBF-1DC5-0F46-3CBD-20925F558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20" y="1038545"/>
            <a:ext cx="5188705" cy="5627949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TALYS 2.24 output file: nnang.L01 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‘#’ for direct use in various software, e.g. Gnuplot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Without ‘#’: YAML 2 spaces indentation per level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Parsing to JSON should be easy</a:t>
            </a: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Only </a:t>
            </a:r>
            <a:r>
              <a:rPr lang="en-US" b="1" dirty="0">
                <a:solidFill>
                  <a:schemeClr val="tx1">
                    <a:lumMod val="75000"/>
                  </a:schemeClr>
                </a:solidFill>
              </a:rPr>
              <a:t>5 main attributes for nuclear reactions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TALYS: 2 main attributes: </a:t>
            </a:r>
            <a:r>
              <a:rPr lang="en-US" b="1" dirty="0">
                <a:solidFill>
                  <a:schemeClr val="tx1">
                    <a:lumMod val="75000"/>
                  </a:schemeClr>
                </a:solidFill>
              </a:rPr>
              <a:t>‘parameters’  and ‘observables’</a:t>
            </a:r>
            <a:endParaRPr lang="en-US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EXFOR: all specific metadata after the data block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A6CCE3-DC7B-CE85-3464-558BBE9ABA21}"/>
              </a:ext>
            </a:extLst>
          </p:cNvPr>
          <p:cNvSpPr txBox="1"/>
          <p:nvPr/>
        </p:nvSpPr>
        <p:spPr>
          <a:xfrm>
            <a:off x="5374677" y="124470"/>
            <a:ext cx="5438284" cy="6555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# header: </a:t>
            </a:r>
          </a:p>
          <a:p>
            <a:r>
              <a:rPr lang="en-US" sz="1400" dirty="0"/>
              <a:t>#   title: Li7(n,g_1) angular distribution at 1.000000E+00 MeV</a:t>
            </a:r>
          </a:p>
          <a:p>
            <a:r>
              <a:rPr lang="en-US" sz="1400" dirty="0"/>
              <a:t>#   source: TALYS-2.24</a:t>
            </a:r>
          </a:p>
          <a:p>
            <a:r>
              <a:rPr lang="en-US" sz="1400" dirty="0"/>
              <a:t>#   user: Unknown User</a:t>
            </a:r>
          </a:p>
          <a:p>
            <a:r>
              <a:rPr lang="en-US" sz="1400" dirty="0"/>
              <a:t>#   date: 2026-10-10</a:t>
            </a:r>
          </a:p>
          <a:p>
            <a:r>
              <a:rPr lang="en-US" sz="1400" dirty="0"/>
              <a:t>#   format: YANDF-0.4</a:t>
            </a:r>
          </a:p>
          <a:p>
            <a:r>
              <a:rPr lang="en-US" sz="1400" dirty="0"/>
              <a:t># target: </a:t>
            </a:r>
          </a:p>
          <a:p>
            <a:r>
              <a:rPr lang="en-US" sz="1400" dirty="0"/>
              <a:t>#   Z: 3</a:t>
            </a:r>
          </a:p>
          <a:p>
            <a:r>
              <a:rPr lang="en-US" sz="1400" dirty="0"/>
              <a:t>#   A: 7</a:t>
            </a:r>
          </a:p>
          <a:p>
            <a:r>
              <a:rPr lang="en-US" sz="1400" dirty="0"/>
              <a:t>#   nuclide: Li7</a:t>
            </a:r>
          </a:p>
          <a:p>
            <a:r>
              <a:rPr lang="en-US" sz="1400" dirty="0"/>
              <a:t># reaction: </a:t>
            </a:r>
          </a:p>
          <a:p>
            <a:r>
              <a:rPr lang="en-US" sz="1400" dirty="0"/>
              <a:t>#   type: (n,g_1)</a:t>
            </a:r>
          </a:p>
          <a:p>
            <a:r>
              <a:rPr lang="en-US" sz="1400" dirty="0"/>
              <a:t>#   ENDF_MF: 4</a:t>
            </a:r>
          </a:p>
          <a:p>
            <a:r>
              <a:rPr lang="en-US" sz="1400" dirty="0"/>
              <a:t>#   ENDF_MT: 102</a:t>
            </a:r>
          </a:p>
          <a:p>
            <a:r>
              <a:rPr lang="en-US" sz="1400" dirty="0"/>
              <a:t>#   E-incident [MeV]:  1.000000E+00</a:t>
            </a:r>
          </a:p>
          <a:p>
            <a:r>
              <a:rPr lang="en-US" sz="1400" dirty="0"/>
              <a:t>#   level: </a:t>
            </a:r>
          </a:p>
          <a:p>
            <a:r>
              <a:rPr lang="en-US" sz="1400" dirty="0"/>
              <a:t>#     number: 1</a:t>
            </a:r>
          </a:p>
          <a:p>
            <a:r>
              <a:rPr lang="en-US" sz="1400" dirty="0"/>
              <a:t>#     energy [MeV]:  9.808000E-01</a:t>
            </a:r>
          </a:p>
          <a:p>
            <a:r>
              <a:rPr lang="en-US" sz="1400" dirty="0"/>
              <a:t>#     spin:  1.000000E+00</a:t>
            </a:r>
          </a:p>
          <a:p>
            <a:r>
              <a:rPr lang="en-US" sz="1400" dirty="0"/>
              <a:t>#     parity: 1</a:t>
            </a:r>
          </a:p>
          <a:p>
            <a:r>
              <a:rPr lang="en-US" sz="1400" dirty="0"/>
              <a:t>#   quantity: </a:t>
            </a:r>
          </a:p>
          <a:p>
            <a:r>
              <a:rPr lang="en-US" sz="1400" dirty="0"/>
              <a:t>#     type: angular distribution</a:t>
            </a:r>
          </a:p>
          <a:p>
            <a:r>
              <a:rPr lang="en-US" sz="1400" dirty="0"/>
              <a:t>#   </a:t>
            </a:r>
            <a:r>
              <a:rPr lang="en-US" sz="1400" dirty="0" err="1"/>
              <a:t>datablock</a:t>
            </a:r>
            <a:r>
              <a:rPr lang="en-US" sz="1400" dirty="0"/>
              <a:t>: </a:t>
            </a:r>
          </a:p>
          <a:p>
            <a:r>
              <a:rPr lang="en-US" sz="1400" dirty="0"/>
              <a:t>#     columns: 4</a:t>
            </a:r>
          </a:p>
          <a:p>
            <a:r>
              <a:rPr lang="en-US" sz="1400" dirty="0"/>
              <a:t>#     entries: 91</a:t>
            </a:r>
          </a:p>
          <a:p>
            <a:r>
              <a:rPr lang="en-US" sz="1400" b="1" dirty="0"/>
              <a:t>##     Angle                </a:t>
            </a:r>
            <a:r>
              <a:rPr lang="en-US" sz="1400" b="1" dirty="0" err="1"/>
              <a:t>xs</a:t>
            </a:r>
            <a:r>
              <a:rPr lang="en-US" sz="1400" b="1" dirty="0"/>
              <a:t>                    Direct            Compound</a:t>
            </a:r>
          </a:p>
          <a:p>
            <a:r>
              <a:rPr lang="en-US" sz="1400" b="1" dirty="0"/>
              <a:t>##     [deg]               [mb/</a:t>
            </a:r>
            <a:r>
              <a:rPr lang="en-US" sz="1400" b="1" dirty="0" err="1"/>
              <a:t>sr</a:t>
            </a:r>
            <a:r>
              <a:rPr lang="en-US" sz="1400" b="1" dirty="0"/>
              <a:t>]              [mb/</a:t>
            </a:r>
            <a:r>
              <a:rPr lang="en-US" sz="1400" b="1" dirty="0" err="1"/>
              <a:t>sr</a:t>
            </a:r>
            <a:r>
              <a:rPr lang="en-US" sz="1400" b="1" dirty="0"/>
              <a:t>]              [mb/</a:t>
            </a:r>
            <a:r>
              <a:rPr lang="en-US" sz="1400" b="1" dirty="0" err="1"/>
              <a:t>sr</a:t>
            </a:r>
            <a:r>
              <a:rPr lang="en-US" sz="1400" b="1" dirty="0"/>
              <a:t>]</a:t>
            </a:r>
          </a:p>
          <a:p>
            <a:r>
              <a:rPr lang="en-US" sz="1400" dirty="0"/>
              <a:t>   0.000000E+00   2.039746E-05   0.000000E+00   2.039746E-05</a:t>
            </a:r>
          </a:p>
          <a:p>
            <a:r>
              <a:rPr lang="en-US" sz="1400" dirty="0"/>
              <a:t>   2.000000E+00   2.039588E-05   0.000000E+00   2.039588E-05</a:t>
            </a:r>
          </a:p>
          <a:p>
            <a:r>
              <a:rPr lang="en-US" sz="1400" dirty="0"/>
              <a:t>   4.000000E+00   2.039113E-05   0.000000E+00   2.039113E-05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3E1DFF-79D8-2E97-2023-A185859B0AA5}"/>
              </a:ext>
            </a:extLst>
          </p:cNvPr>
          <p:cNvSpPr txBox="1"/>
          <p:nvPr/>
        </p:nvSpPr>
        <p:spPr>
          <a:xfrm>
            <a:off x="9597320" y="3429000"/>
            <a:ext cx="2194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TALYS-2.24  /Work</a:t>
            </a:r>
          </a:p>
        </p:txBody>
      </p:sp>
    </p:spTree>
    <p:extLst>
      <p:ext uri="{BB962C8B-B14F-4D97-AF65-F5344CB8AC3E}">
        <p14:creationId xmlns:p14="http://schemas.microsoft.com/office/powerpoint/2010/main" val="301341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CEF0B-8D2D-84C9-F055-DF612193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92123"/>
            <a:ext cx="11150600" cy="109454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Where? </a:t>
            </a:r>
            <a:r>
              <a:rPr lang="en-US" sz="3200" dirty="0">
                <a:solidFill>
                  <a:srgbClr val="002F5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3200" dirty="0" err="1">
                <a:solidFill>
                  <a:schemeClr val="tx1">
                    <a:lumMod val="90000"/>
                    <a:lumOff val="1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tendl.imperial.ac.uk</a:t>
            </a:r>
            <a:endParaRPr lang="en-US" sz="32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D7E02-71C1-7921-3CC8-91643682D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800" b="1" i="0" kern="120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F153567-88AB-4943-B71C-530549DCA02A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34B67F5-9207-372E-410B-EE0032C47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269" y="795423"/>
            <a:ext cx="5796635" cy="59574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E853E3-F1A6-AAA2-278A-D3DABEF513AC}"/>
              </a:ext>
            </a:extLst>
          </p:cNvPr>
          <p:cNvSpPr txBox="1"/>
          <p:nvPr/>
        </p:nvSpPr>
        <p:spPr>
          <a:xfrm>
            <a:off x="7287900" y="3885782"/>
            <a:ext cx="43656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Up to 2014, limited forms</a:t>
            </a:r>
          </a:p>
          <a:p>
            <a:endParaRPr lang="en-US" sz="2400" dirty="0"/>
          </a:p>
          <a:p>
            <a:r>
              <a:rPr lang="en-US" sz="2400" dirty="0"/>
              <a:t>Now live: </a:t>
            </a:r>
            <a:r>
              <a:rPr lang="en-US" sz="2400" b="1" dirty="0"/>
              <a:t>09/02/2026</a:t>
            </a:r>
          </a:p>
          <a:p>
            <a:endParaRPr lang="en-US" sz="2400" b="1" dirty="0"/>
          </a:p>
          <a:p>
            <a:r>
              <a:rPr lang="en-US" sz="2400" dirty="0"/>
              <a:t>All TENDL’s in the same place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421053B3-345E-7F79-9673-04B0E77F9C81}"/>
              </a:ext>
            </a:extLst>
          </p:cNvPr>
          <p:cNvSpPr/>
          <p:nvPr/>
        </p:nvSpPr>
        <p:spPr>
          <a:xfrm>
            <a:off x="7280726" y="1349115"/>
            <a:ext cx="187054" cy="2275827"/>
          </a:xfrm>
          <a:prstGeom prst="rightBrac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581D84-56F3-E8B4-93B5-79100D8F8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6224" y="1094764"/>
            <a:ext cx="2939739" cy="253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73DF7-3849-FB01-2632-4AD947E59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79"/>
            <a:ext cx="11214705" cy="800453"/>
          </a:xfrm>
        </p:spPr>
        <p:txBody>
          <a:bodyPr>
            <a:normAutofit/>
          </a:bodyPr>
          <a:lstStyle/>
          <a:p>
            <a:r>
              <a:rPr lang="en-GB" sz="3200" dirty="0"/>
              <a:t>How? </a:t>
            </a:r>
            <a:r>
              <a:rPr lang="en-AT" sz="3000"/>
              <a:t>TALYS</a:t>
            </a:r>
            <a:r>
              <a:rPr lang="en-GB" sz="3000" dirty="0"/>
              <a:t>-2.2</a:t>
            </a:r>
            <a:r>
              <a:rPr lang="en-AT" sz="3000"/>
              <a:t> coded input parameters &amp; GOF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E00AD-724A-5E9A-6196-5FCB9E612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5465"/>
            <a:ext cx="3405352" cy="1215725"/>
          </a:xfrm>
        </p:spPr>
        <p:txBody>
          <a:bodyPr>
            <a:normAutofit/>
          </a:bodyPr>
          <a:lstStyle/>
          <a:p>
            <a:r>
              <a:rPr lang="en-GB" sz="2400" dirty="0"/>
              <a:t>O</a:t>
            </a:r>
            <a:r>
              <a:rPr lang="en-AT" sz="2400"/>
              <a:t>ptimized parameters</a:t>
            </a:r>
          </a:p>
          <a:p>
            <a:r>
              <a:rPr lang="en-AT" sz="2400"/>
              <a:t>Weight allocation </a:t>
            </a:r>
            <a:r>
              <a:rPr lang="en-AT" sz="1900"/>
              <a:t>on exp.</a:t>
            </a:r>
          </a:p>
          <a:p>
            <a:endParaRPr lang="en-AT"/>
          </a:p>
          <a:p>
            <a:endParaRPr lang="en-AT"/>
          </a:p>
          <a:p>
            <a:endParaRPr lang="en-AT"/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9B909020-905B-B297-5B02-2B66C94BE951}"/>
              </a:ext>
            </a:extLst>
          </p:cNvPr>
          <p:cNvGraphicFramePr>
            <a:graphicFrameLocks noGrp="1"/>
          </p:cNvGraphicFramePr>
          <p:nvPr/>
        </p:nvGraphicFramePr>
        <p:xfrm>
          <a:off x="3646025" y="899525"/>
          <a:ext cx="8183298" cy="359145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43863">
                  <a:extLst>
                    <a:ext uri="{9D8B030D-6E8A-4147-A177-3AD203B41FA5}">
                      <a16:colId xmlns:a16="http://schemas.microsoft.com/office/drawing/2014/main" val="3666603263"/>
                    </a:ext>
                  </a:extLst>
                </a:gridCol>
                <a:gridCol w="883796">
                  <a:extLst>
                    <a:ext uri="{9D8B030D-6E8A-4147-A177-3AD203B41FA5}">
                      <a16:colId xmlns:a16="http://schemas.microsoft.com/office/drawing/2014/main" val="2611748381"/>
                    </a:ext>
                  </a:extLst>
                </a:gridCol>
                <a:gridCol w="941079">
                  <a:extLst>
                    <a:ext uri="{9D8B030D-6E8A-4147-A177-3AD203B41FA5}">
                      <a16:colId xmlns:a16="http://schemas.microsoft.com/office/drawing/2014/main" val="1354162300"/>
                    </a:ext>
                  </a:extLst>
                </a:gridCol>
                <a:gridCol w="1022912">
                  <a:extLst>
                    <a:ext uri="{9D8B030D-6E8A-4147-A177-3AD203B41FA5}">
                      <a16:colId xmlns:a16="http://schemas.microsoft.com/office/drawing/2014/main" val="2204668429"/>
                    </a:ext>
                  </a:extLst>
                </a:gridCol>
                <a:gridCol w="1022912">
                  <a:extLst>
                    <a:ext uri="{9D8B030D-6E8A-4147-A177-3AD203B41FA5}">
                      <a16:colId xmlns:a16="http://schemas.microsoft.com/office/drawing/2014/main" val="3880894737"/>
                    </a:ext>
                  </a:extLst>
                </a:gridCol>
                <a:gridCol w="1022912">
                  <a:extLst>
                    <a:ext uri="{9D8B030D-6E8A-4147-A177-3AD203B41FA5}">
                      <a16:colId xmlns:a16="http://schemas.microsoft.com/office/drawing/2014/main" val="598350368"/>
                    </a:ext>
                  </a:extLst>
                </a:gridCol>
                <a:gridCol w="1022912">
                  <a:extLst>
                    <a:ext uri="{9D8B030D-6E8A-4147-A177-3AD203B41FA5}">
                      <a16:colId xmlns:a16="http://schemas.microsoft.com/office/drawing/2014/main" val="3244339051"/>
                    </a:ext>
                  </a:extLst>
                </a:gridCol>
                <a:gridCol w="1022912">
                  <a:extLst>
                    <a:ext uri="{9D8B030D-6E8A-4147-A177-3AD203B41FA5}">
                      <a16:colId xmlns:a16="http://schemas.microsoft.com/office/drawing/2014/main" val="1987989285"/>
                    </a:ext>
                  </a:extLst>
                </a:gridCol>
              </a:tblGrid>
              <a:tr h="378468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500" b="1" dirty="0">
                          <a:solidFill>
                            <a:srgbClr val="FFFFFF"/>
                          </a:solidFill>
                          <a:sym typeface="Helvetica"/>
                        </a:rPr>
                        <a:t>Reaction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Nuclides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IP</a:t>
                      </a:r>
                      <a:endParaRPr sz="1600" b="1" dirty="0">
                        <a:solidFill>
                          <a:srgbClr val="FFFFFF"/>
                        </a:solidFill>
                        <a:sym typeface="Helvetic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IP</a:t>
                      </a:r>
                      <a:endParaRPr sz="1600" b="1" dirty="0">
                        <a:solidFill>
                          <a:srgbClr val="FFFFFF"/>
                        </a:solidFill>
                        <a:sym typeface="Helvetic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IP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IP</a:t>
                      </a:r>
                      <a:endParaRPr sz="1600" b="1" dirty="0">
                        <a:solidFill>
                          <a:srgbClr val="FFFFFF"/>
                        </a:solidFill>
                        <a:sym typeface="Helvetic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IP</a:t>
                      </a:r>
                      <a:endParaRPr sz="1600" b="1" dirty="0">
                        <a:solidFill>
                          <a:srgbClr val="FFFFFF"/>
                        </a:solidFill>
                        <a:sym typeface="Helvetica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IP</a:t>
                      </a:r>
                      <a:endParaRPr sz="1600" b="1" dirty="0">
                        <a:solidFill>
                          <a:srgbClr val="FFFFFF"/>
                        </a:solidFill>
                        <a:sym typeface="Helvetica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2583443899"/>
                  </a:ext>
                </a:extLst>
              </a:tr>
              <a:tr h="378468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(n,γ)</a:t>
                      </a:r>
                    </a:p>
                  </a:txBody>
                  <a:tcPr marL="0" marR="0" marT="0" marB="0"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278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wtable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2034901121"/>
                  </a:ext>
                </a:extLst>
              </a:tr>
              <a:tr h="378468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(n,f)</a:t>
                      </a:r>
                    </a:p>
                  </a:txBody>
                  <a:tcPr marL="0" marR="0" marT="0" marB="0"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34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vfiscor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betafiscor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ctable(1)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ptable(1)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ctable(2)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ptable(2)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28531800"/>
                  </a:ext>
                </a:extLst>
              </a:tr>
              <a:tr h="394069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(n,n’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;2n;p)</a:t>
                      </a:r>
                      <a:endParaRPr sz="1600" b="1" dirty="0">
                        <a:solidFill>
                          <a:srgbClr val="FFFFFF"/>
                        </a:solidFill>
                        <a:sym typeface="Helvetica"/>
                      </a:endParaRPr>
                    </a:p>
                  </a:txBody>
                  <a:tcPr marL="0" marR="0" marT="0" marB="0"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210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rv(p)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r>
                        <a:rPr dirty="0"/>
                        <a:t>g</a:t>
                      </a:r>
                      <a:r>
                        <a:rPr baseline="-5999" dirty="0"/>
                        <a:t>ph</a:t>
                      </a:r>
                      <a:r>
                        <a:rPr dirty="0"/>
                        <a:t>(0)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r>
                        <a:rPr dirty="0"/>
                        <a:t>g</a:t>
                      </a:r>
                      <a:r>
                        <a:rPr baseline="-5999" dirty="0"/>
                        <a:t>ph</a:t>
                      </a:r>
                      <a:r>
                        <a:rPr dirty="0"/>
                        <a:t>(n)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ctable(n)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ctable(p)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560718922"/>
                  </a:ext>
                </a:extLst>
              </a:tr>
              <a:tr h="378468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(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n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,⍺)</a:t>
                      </a:r>
                    </a:p>
                  </a:txBody>
                  <a:tcPr marL="0" marR="0" marT="0" marB="0"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157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rv(⍺)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Cstrip(⍺)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r>
                        <a:rPr dirty="0"/>
                        <a:t>g</a:t>
                      </a:r>
                      <a:r>
                        <a:rPr baseline="-5999" dirty="0"/>
                        <a:t>ph</a:t>
                      </a:r>
                      <a:r>
                        <a:rPr dirty="0"/>
                        <a:t>(0)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ctable(⍺)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3724411532"/>
                  </a:ext>
                </a:extLst>
              </a:tr>
              <a:tr h="378468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(p,n)</a:t>
                      </a:r>
                    </a:p>
                  </a:txBody>
                  <a:tcPr marL="0" marR="0" marT="0" marB="0"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142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rv(p)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rwd(p)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rv(n)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r>
                        <a:rPr dirty="0"/>
                        <a:t>g</a:t>
                      </a:r>
                      <a:r>
                        <a:rPr baseline="-5999" dirty="0"/>
                        <a:t>ph</a:t>
                      </a:r>
                      <a:r>
                        <a:rPr dirty="0"/>
                        <a:t>(0)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r>
                        <a:rPr dirty="0"/>
                        <a:t>g</a:t>
                      </a:r>
                      <a:r>
                        <a:rPr baseline="-5999" dirty="0"/>
                        <a:t>ph</a:t>
                      </a:r>
                      <a:r>
                        <a:rPr dirty="0"/>
                        <a:t>(n)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ctable(n)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913243447"/>
                  </a:ext>
                </a:extLst>
              </a:tr>
              <a:tr h="378468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(γ,n)</a:t>
                      </a:r>
                    </a:p>
                  </a:txBody>
                  <a:tcPr marL="0" marR="0" marT="0" marB="0"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77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wtable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ftable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etable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2394242440"/>
                  </a:ext>
                </a:extLst>
              </a:tr>
              <a:tr h="420618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(⍺,n)</a:t>
                      </a:r>
                    </a:p>
                  </a:txBody>
                  <a:tcPr marL="0" marR="0" marT="0" marB="0"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93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rv(⍺)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rwd(⍺)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rv(n)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r>
                        <a:rPr dirty="0"/>
                        <a:t>g</a:t>
                      </a:r>
                      <a:r>
                        <a:rPr baseline="-5999" dirty="0"/>
                        <a:t>ph</a:t>
                      </a:r>
                      <a:r>
                        <a:rPr dirty="0"/>
                        <a:t>(0)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ctable(⍺)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ym typeface="Helvetica"/>
                        </a:defRPr>
                      </a:pPr>
                      <a:endParaRPr dirty="0"/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223223965"/>
                  </a:ext>
                </a:extLst>
              </a:tr>
              <a:tr h="505956"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sym typeface="Helvetica"/>
                        </a:rPr>
                        <a:t>(d,n)</a:t>
                      </a:r>
                    </a:p>
                  </a:txBody>
                  <a:tcPr marL="0" marR="0" marT="0" marB="0"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40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rv(p)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rwd(p)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rv(n)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r>
                        <a:rPr dirty="0"/>
                        <a:t>g</a:t>
                      </a:r>
                      <a:r>
                        <a:rPr baseline="-5999" dirty="0"/>
                        <a:t>ph</a:t>
                      </a:r>
                      <a:r>
                        <a:rPr dirty="0"/>
                        <a:t>(0)		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600">
                          <a:solidFill>
                            <a:srgbClr val="050505"/>
                          </a:solidFill>
                          <a:sym typeface="Helvetica"/>
                        </a:defRPr>
                      </a:pPr>
                      <a:r>
                        <a:rPr dirty="0"/>
                        <a:t>g</a:t>
                      </a:r>
                      <a:r>
                        <a:rPr baseline="-5999" dirty="0"/>
                        <a:t>ph</a:t>
                      </a:r>
                      <a:r>
                        <a:rPr dirty="0"/>
                        <a:t>(n)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spcBef>
                          <a:spcPts val="9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rgbClr val="050505"/>
                          </a:solidFill>
                          <a:sym typeface="Helvetica"/>
                        </a:rPr>
                        <a:t>ctable(n)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4063729395"/>
                  </a:ext>
                </a:extLst>
              </a:tr>
            </a:tbl>
          </a:graphicData>
        </a:graphic>
      </p:graphicFrame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A7CFF83E-0B45-6B2F-7A39-0DE939F39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607" y="4714462"/>
            <a:ext cx="3096222" cy="21435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Image" descr="Image">
            <a:extLst>
              <a:ext uri="{FF2B5EF4-FFF2-40B4-BE49-F238E27FC236}">
                <a16:creationId xmlns:a16="http://schemas.microsoft.com/office/drawing/2014/main" id="{C8F7E904-37FE-D7EA-9BA6-CBABA70D8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879" y="4714462"/>
            <a:ext cx="3057943" cy="21435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" descr="Image">
            <a:extLst>
              <a:ext uri="{FF2B5EF4-FFF2-40B4-BE49-F238E27FC236}">
                <a16:creationId xmlns:a16="http://schemas.microsoft.com/office/drawing/2014/main" id="{7A7450D6-739C-F820-CF00-6B893B14C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8945" y="4696280"/>
            <a:ext cx="3057943" cy="2161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9AE2F84A-0C68-7BA0-A829-6597CA010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87939"/>
            <a:ext cx="3456605" cy="241391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77D0FA-16D9-EA95-4055-9B380D69AFE6}"/>
              </a:ext>
            </a:extLst>
          </p:cNvPr>
          <p:cNvSpPr txBox="1"/>
          <p:nvPr/>
        </p:nvSpPr>
        <p:spPr>
          <a:xfrm>
            <a:off x="401608" y="5081956"/>
            <a:ext cx="14542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GOF value</a:t>
            </a:r>
          </a:p>
          <a:p>
            <a:r>
              <a:rPr lang="en-US" dirty="0"/>
              <a:t>How good is</a:t>
            </a:r>
          </a:p>
          <a:p>
            <a:r>
              <a:rPr lang="en-US" dirty="0"/>
              <a:t>the fit?</a:t>
            </a:r>
          </a:p>
        </p:txBody>
      </p:sp>
    </p:spTree>
    <p:extLst>
      <p:ext uri="{BB962C8B-B14F-4D97-AF65-F5344CB8AC3E}">
        <p14:creationId xmlns:p14="http://schemas.microsoft.com/office/powerpoint/2010/main" val="75794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03A59-4A40-C036-4D52-A3A2C3C66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79" y="121324"/>
            <a:ext cx="11214705" cy="818274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How? </a:t>
            </a:r>
            <a:r>
              <a:rPr lang="en-AT" sz="3300">
                <a:solidFill>
                  <a:schemeClr val="tx1">
                    <a:lumMod val="90000"/>
                    <a:lumOff val="10000"/>
                  </a:schemeClr>
                </a:solidFill>
              </a:rPr>
              <a:t>TALYS</a:t>
            </a:r>
            <a:r>
              <a:rPr lang="en-GB" sz="33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-2.2</a:t>
            </a:r>
            <a:r>
              <a:rPr lang="en-AT" sz="3300">
                <a:solidFill>
                  <a:schemeClr val="tx1">
                    <a:lumMod val="90000"/>
                    <a:lumOff val="10000"/>
                  </a:schemeClr>
                </a:solidFill>
              </a:rPr>
              <a:t> coded input parameters &amp; GOF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0634D-388F-0BD8-AB11-73288D48B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80" y="983833"/>
            <a:ext cx="11214705" cy="990855"/>
          </a:xfrm>
        </p:spPr>
        <p:txBody>
          <a:bodyPr/>
          <a:lstStyle/>
          <a:p>
            <a:r>
              <a:rPr lang="en-GB" dirty="0"/>
              <a:t>Outlier assignment (W0) and optimised TALYS model parameters per nuclide and reaction channel</a:t>
            </a:r>
            <a:endParaRPr lang="en-AT"/>
          </a:p>
        </p:txBody>
      </p:sp>
      <p:pic>
        <p:nvPicPr>
          <p:cNvPr id="4" name="n-Gd160-MT102-high.pdf" descr="n-Gd160-MT102-high.pdf">
            <a:extLst>
              <a:ext uri="{FF2B5EF4-FFF2-40B4-BE49-F238E27FC236}">
                <a16:creationId xmlns:a16="http://schemas.microsoft.com/office/drawing/2014/main" id="{3F7F9061-AE3A-69E8-0966-9A996321C0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63"/>
          <a:stretch/>
        </p:blipFill>
        <p:spPr>
          <a:xfrm>
            <a:off x="4077445" y="1416426"/>
            <a:ext cx="7740189" cy="5492832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s7.pdf" descr="s7.pdf">
            <a:extLst>
              <a:ext uri="{FF2B5EF4-FFF2-40B4-BE49-F238E27FC236}">
                <a16:creationId xmlns:a16="http://schemas.microsoft.com/office/drawing/2014/main" id="{1C50BACA-C9FC-C536-3692-F43CC75BB0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6" t="12228" r="7091" b="12936"/>
          <a:stretch/>
        </p:blipFill>
        <p:spPr>
          <a:xfrm>
            <a:off x="-1" y="2975363"/>
            <a:ext cx="4368813" cy="289880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F648F1-41CB-5F85-A525-866978D16611}"/>
              </a:ext>
            </a:extLst>
          </p:cNvPr>
          <p:cNvSpPr txBox="1"/>
          <p:nvPr/>
        </p:nvSpPr>
        <p:spPr>
          <a:xfrm>
            <a:off x="266828" y="2063159"/>
            <a:ext cx="4023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7500 </a:t>
            </a:r>
            <a:r>
              <a:rPr lang="en-AT" sz="2000"/>
              <a:t>experiments,</a:t>
            </a:r>
            <a:r>
              <a:rPr lang="en-US" sz="2000" dirty="0"/>
              <a:t> age weighted,</a:t>
            </a:r>
            <a:endParaRPr lang="en-AT" sz="2000"/>
          </a:p>
          <a:p>
            <a:r>
              <a:rPr lang="en-AT" sz="2000"/>
              <a:t>subjective, but..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9ACAA0-16B8-F5B5-F33A-EF2BE72F10A1}"/>
              </a:ext>
            </a:extLst>
          </p:cNvPr>
          <p:cNvSpPr/>
          <p:nvPr/>
        </p:nvSpPr>
        <p:spPr>
          <a:xfrm>
            <a:off x="8314443" y="4552550"/>
            <a:ext cx="2318994" cy="311084"/>
          </a:xfrm>
          <a:prstGeom prst="roundRect">
            <a:avLst/>
          </a:prstGeom>
          <a:solidFill>
            <a:schemeClr val="accent1">
              <a:alpha val="30078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D61723E-1F70-C6FA-49D8-B63D3417A7C8}"/>
              </a:ext>
            </a:extLst>
          </p:cNvPr>
          <p:cNvSpPr/>
          <p:nvPr/>
        </p:nvSpPr>
        <p:spPr>
          <a:xfrm>
            <a:off x="8316011" y="5025461"/>
            <a:ext cx="2318994" cy="311084"/>
          </a:xfrm>
          <a:prstGeom prst="roundRect">
            <a:avLst/>
          </a:prstGeom>
          <a:solidFill>
            <a:schemeClr val="accent1">
              <a:alpha val="30078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E5A7E65-98FF-1396-247E-F0AFD2FBA65B}"/>
              </a:ext>
            </a:extLst>
          </p:cNvPr>
          <p:cNvSpPr/>
          <p:nvPr/>
        </p:nvSpPr>
        <p:spPr>
          <a:xfrm>
            <a:off x="2817155" y="966342"/>
            <a:ext cx="714704" cy="450084"/>
          </a:xfrm>
          <a:prstGeom prst="roundRect">
            <a:avLst/>
          </a:prstGeom>
          <a:solidFill>
            <a:schemeClr val="accent1">
              <a:alpha val="30078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F505FAF-D453-B5DB-6CC6-3724A58C80AC}"/>
              </a:ext>
            </a:extLst>
          </p:cNvPr>
          <p:cNvSpPr/>
          <p:nvPr/>
        </p:nvSpPr>
        <p:spPr>
          <a:xfrm rot="10800000" flipV="1">
            <a:off x="5318343" y="3988741"/>
            <a:ext cx="2193671" cy="453232"/>
          </a:xfrm>
          <a:prstGeom prst="roundRect">
            <a:avLst/>
          </a:prstGeom>
          <a:solidFill>
            <a:schemeClr val="accent1">
              <a:alpha val="30078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Exp. data removed</a:t>
            </a:r>
          </a:p>
        </p:txBody>
      </p:sp>
    </p:spTree>
    <p:extLst>
      <p:ext uri="{BB962C8B-B14F-4D97-AF65-F5344CB8AC3E}">
        <p14:creationId xmlns:p14="http://schemas.microsoft.com/office/powerpoint/2010/main" val="60487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11037-D5B0-D6E5-CB23-DEC00E41C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32" y="57655"/>
            <a:ext cx="11214705" cy="1325563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How? </a:t>
            </a:r>
            <a:r>
              <a:rPr lang="en-AT" sz="2800">
                <a:solidFill>
                  <a:schemeClr val="tx1">
                    <a:lumMod val="90000"/>
                    <a:lumOff val="10000"/>
                  </a:schemeClr>
                </a:solidFill>
              </a:rPr>
              <a:t>Scouting the </a:t>
            </a:r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experimental </a:t>
            </a:r>
            <a:r>
              <a:rPr lang="en-AT" sz="2800">
                <a:solidFill>
                  <a:schemeClr val="tx1">
                    <a:lumMod val="90000"/>
                    <a:lumOff val="10000"/>
                  </a:schemeClr>
                </a:solidFill>
              </a:rPr>
              <a:t>nuclear lanscapes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68872-96BE-A058-8774-8FE4301F5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5841" y="936978"/>
            <a:ext cx="11214705" cy="800453"/>
          </a:xfrm>
        </p:spPr>
        <p:txBody>
          <a:bodyPr/>
          <a:lstStyle/>
          <a:p>
            <a:r>
              <a:rPr lang="en-AT"/>
              <a:t>(</a:t>
            </a:r>
            <a:r>
              <a:rPr lang="en-AT">
                <a:latin typeface="Symbol" pitchFamily="2" charset="2"/>
              </a:rPr>
              <a:t>a</a:t>
            </a:r>
            <a:r>
              <a:rPr lang="en-AT"/>
              <a:t>,n), (n,</a:t>
            </a:r>
            <a:r>
              <a:rPr lang="en-AT">
                <a:latin typeface="Symbol" pitchFamily="2" charset="2"/>
              </a:rPr>
              <a:t>a</a:t>
            </a:r>
            <a:r>
              <a:rPr lang="en-AT"/>
              <a:t>) and (p,n) </a:t>
            </a:r>
            <a:r>
              <a:rPr lang="en-AT" b="1"/>
              <a:t>films</a:t>
            </a:r>
          </a:p>
        </p:txBody>
      </p:sp>
      <p:pic>
        <p:nvPicPr>
          <p:cNvPr id="6" name="Picture 5" descr="A picture containing text, screenshot, plot, diagram&#10;&#10;Description automatically generated">
            <a:extLst>
              <a:ext uri="{FF2B5EF4-FFF2-40B4-BE49-F238E27FC236}">
                <a16:creationId xmlns:a16="http://schemas.microsoft.com/office/drawing/2014/main" id="{72123A2E-97BC-A082-9A38-D370962CD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772" y="1571129"/>
            <a:ext cx="7613325" cy="5097795"/>
          </a:xfrm>
          <a:prstGeom prst="rect">
            <a:avLst/>
          </a:prstGeom>
        </p:spPr>
      </p:pic>
      <p:pic>
        <p:nvPicPr>
          <p:cNvPr id="8" name="Picture 7" descr="A picture containing text, diagram, line, plot&#10;&#10;Description automatically generated">
            <a:extLst>
              <a:ext uri="{FF2B5EF4-FFF2-40B4-BE49-F238E27FC236}">
                <a16:creationId xmlns:a16="http://schemas.microsoft.com/office/drawing/2014/main" id="{6EF03CAA-DA72-10DE-ADEF-839FE96FB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32" y="936978"/>
            <a:ext cx="3935267" cy="2722179"/>
          </a:xfrm>
          <a:prstGeom prst="rect">
            <a:avLst/>
          </a:prstGeom>
        </p:spPr>
      </p:pic>
      <p:pic>
        <p:nvPicPr>
          <p:cNvPr id="10" name="Picture 9" descr="A picture containing text, screenshot, diagram, line&#10;&#10;Description automatically generated">
            <a:extLst>
              <a:ext uri="{FF2B5EF4-FFF2-40B4-BE49-F238E27FC236}">
                <a16:creationId xmlns:a16="http://schemas.microsoft.com/office/drawing/2014/main" id="{DF06DA2A-E176-48ED-68A7-C4A861D69A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8" y="3603868"/>
            <a:ext cx="3949413" cy="2722179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FD2081D-BCEE-D86D-EC5C-EE34B0FA00C7}"/>
              </a:ext>
            </a:extLst>
          </p:cNvPr>
          <p:cNvSpPr/>
          <p:nvPr/>
        </p:nvSpPr>
        <p:spPr>
          <a:xfrm>
            <a:off x="8371003" y="3033794"/>
            <a:ext cx="2516955" cy="166606"/>
          </a:xfrm>
          <a:prstGeom prst="roundRect">
            <a:avLst/>
          </a:prstGeom>
          <a:solidFill>
            <a:schemeClr val="accent1">
              <a:alpha val="30078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0B65736-1EF9-2650-12A5-A47887760DCA}"/>
              </a:ext>
            </a:extLst>
          </p:cNvPr>
          <p:cNvSpPr/>
          <p:nvPr/>
        </p:nvSpPr>
        <p:spPr>
          <a:xfrm>
            <a:off x="8391229" y="3379444"/>
            <a:ext cx="2516955" cy="166607"/>
          </a:xfrm>
          <a:prstGeom prst="roundRect">
            <a:avLst/>
          </a:prstGeom>
          <a:solidFill>
            <a:schemeClr val="accent1">
              <a:alpha val="30078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B475B64-FA7C-FA80-9280-E2D660944D26}"/>
              </a:ext>
            </a:extLst>
          </p:cNvPr>
          <p:cNvSpPr/>
          <p:nvPr/>
        </p:nvSpPr>
        <p:spPr>
          <a:xfrm rot="10800000" flipV="1">
            <a:off x="7456035" y="4493872"/>
            <a:ext cx="2193671" cy="267964"/>
          </a:xfrm>
          <a:prstGeom prst="roundRect">
            <a:avLst/>
          </a:prstGeom>
          <a:solidFill>
            <a:schemeClr val="accent1">
              <a:alpha val="30078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Exp. data removed</a:t>
            </a:r>
          </a:p>
        </p:txBody>
      </p:sp>
    </p:spTree>
    <p:extLst>
      <p:ext uri="{BB962C8B-B14F-4D97-AF65-F5344CB8AC3E}">
        <p14:creationId xmlns:p14="http://schemas.microsoft.com/office/powerpoint/2010/main" val="173937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1C8B9-2F1F-2F67-77A1-781C038F6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9" y="98098"/>
            <a:ext cx="11693677" cy="80045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Technology: </a:t>
            </a:r>
            <a:r>
              <a:rPr lang="en-AT" sz="2600">
                <a:solidFill>
                  <a:schemeClr val="tx1">
                    <a:lumMod val="90000"/>
                    <a:lumOff val="10000"/>
                  </a:schemeClr>
                </a:solidFill>
              </a:rPr>
              <a:t>TALYS default</a:t>
            </a:r>
            <a:r>
              <a:rPr lang="en-US" sz="26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or</a:t>
            </a:r>
            <a:r>
              <a:rPr lang="en-AT" sz="2600">
                <a:solidFill>
                  <a:schemeClr val="tx1">
                    <a:lumMod val="90000"/>
                    <a:lumOff val="10000"/>
                  </a:schemeClr>
                </a:solidFill>
              </a:rPr>
              <a:t> optimized</a:t>
            </a:r>
            <a:r>
              <a:rPr lang="en-US" sz="26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AT" sz="2600">
                <a:solidFill>
                  <a:schemeClr val="tx1">
                    <a:lumMod val="90000"/>
                    <a:lumOff val="10000"/>
                  </a:schemeClr>
                </a:solidFill>
              </a:rPr>
              <a:t>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9DD55-056C-5D88-7519-9C249394F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40" y="973025"/>
            <a:ext cx="3190452" cy="4170474"/>
          </a:xfrm>
        </p:spPr>
        <p:txBody>
          <a:bodyPr/>
          <a:lstStyle/>
          <a:p>
            <a:r>
              <a:rPr lang="en-GB" dirty="0"/>
              <a:t>t</a:t>
            </a:r>
            <a:r>
              <a:rPr lang="en-AT"/>
              <a:t>o xs, 0.0253 eV</a:t>
            </a:r>
          </a:p>
          <a:p>
            <a:r>
              <a:rPr lang="en-AT"/>
              <a:t>to MACS, 30 Kev</a:t>
            </a:r>
          </a:p>
          <a:p>
            <a:r>
              <a:rPr lang="en-GB" dirty="0"/>
              <a:t>t</a:t>
            </a:r>
            <a:r>
              <a:rPr lang="en-AT"/>
              <a:t>o Maxw., SPA </a:t>
            </a:r>
          </a:p>
          <a:p>
            <a:r>
              <a:rPr lang="en-GB" dirty="0"/>
              <a:t>t</a:t>
            </a:r>
            <a:r>
              <a:rPr lang="en-AT"/>
              <a:t>o xs, &lt; 1 MeV</a:t>
            </a:r>
          </a:p>
          <a:p>
            <a:r>
              <a:rPr lang="en-AT"/>
              <a:t>to angles</a:t>
            </a:r>
          </a:p>
          <a:p>
            <a:r>
              <a:rPr lang="en-AT"/>
              <a:t>…</a:t>
            </a:r>
          </a:p>
          <a:p>
            <a:endParaRPr lang="en-AT"/>
          </a:p>
          <a:p>
            <a:pPr marL="0" indent="0">
              <a:buNone/>
            </a:pPr>
            <a:endParaRPr lang="en-AT"/>
          </a:p>
          <a:p>
            <a:endParaRPr lang="en-A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F5AD57-1BEF-1EAD-4B27-73F08CF4E41C}"/>
              </a:ext>
            </a:extLst>
          </p:cNvPr>
          <p:cNvSpPr txBox="1"/>
          <p:nvPr/>
        </p:nvSpPr>
        <p:spPr>
          <a:xfrm>
            <a:off x="3553692" y="895414"/>
            <a:ext cx="716972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urier" pitchFamily="2" charset="0"/>
              </a:rPr>
              <a:t>               Adjusted TALYS input parameters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General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ldmodel 2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(n,tot), (n,el), (n,inl)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awdadjust n 1. awdadjust-n.table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(n,p), (n,2n), (n,np)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rvadjust p 0.99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avadjust p 0.99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gnadjust 26 57 0.90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gpadjust 26 57 0.90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aadjust 25 56 1.12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pshiftadjust 26 56 -0.2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pshiftadjust 25 56 0.1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(n,a)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cknock a 1.1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cstrip a 1.1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(n,g)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ldmodelCN 1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Other: Isomers, (n,d), (n,t), (n,h) etc.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#                                                                 2631 1451</a:t>
            </a:r>
          </a:p>
          <a:p>
            <a:r>
              <a:rPr lang="en-GB" sz="1200" dirty="0">
                <a:latin typeface="Courier" pitchFamily="2" charset="0"/>
              </a:rPr>
              <a:t>***************************** T A L Y S **************************2631 1451</a:t>
            </a:r>
            <a:endParaRPr lang="en-AT" sz="1200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C3432A81-096C-83BE-FAB9-9E5017D43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5" t="33319" r="6167" b="29362"/>
          <a:stretch/>
        </p:blipFill>
        <p:spPr bwMode="auto">
          <a:xfrm>
            <a:off x="5933208" y="2707184"/>
            <a:ext cx="3790155" cy="2378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96B33A8-E8F9-8509-4E74-37D4E0F4FE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" t="28328" r="50980" b="29181"/>
          <a:stretch/>
        </p:blipFill>
        <p:spPr>
          <a:xfrm>
            <a:off x="726922" y="4590290"/>
            <a:ext cx="2338395" cy="165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40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0F1C6-7A70-72DB-44C4-6A97B9BD2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5296"/>
            <a:ext cx="11214705" cy="800453"/>
          </a:xfrm>
        </p:spPr>
        <p:txBody>
          <a:bodyPr>
            <a:normAutofit fontScale="90000"/>
          </a:bodyPr>
          <a:lstStyle/>
          <a:p>
            <a:r>
              <a:rPr lang="en-AT"/>
              <a:t>V</a:t>
            </a:r>
            <a:r>
              <a:rPr lang="en-GB" dirty="0"/>
              <a:t>erification </a:t>
            </a:r>
            <a:r>
              <a:rPr lang="en-AT"/>
              <a:t>&amp;</a:t>
            </a:r>
            <a:r>
              <a:rPr lang="en-GB" dirty="0"/>
              <a:t> </a:t>
            </a:r>
            <a:r>
              <a:rPr lang="en-AT"/>
              <a:t>V</a:t>
            </a:r>
            <a:r>
              <a:rPr lang="en-GB" dirty="0" err="1"/>
              <a:t>alidation</a:t>
            </a:r>
            <a:r>
              <a:rPr lang="en-GB" dirty="0"/>
              <a:t> - </a:t>
            </a:r>
            <a:r>
              <a:rPr lang="en-AT" sz="3300"/>
              <a:t>deuteron</a:t>
            </a:r>
            <a:r>
              <a:rPr lang="en-GB" sz="3300" dirty="0"/>
              <a:t> and</a:t>
            </a:r>
            <a:r>
              <a:rPr lang="en-AT" sz="3300"/>
              <a:t> alpha</a:t>
            </a:r>
            <a:r>
              <a:rPr lang="en-GB" sz="3300" dirty="0"/>
              <a:t> </a:t>
            </a:r>
            <a:r>
              <a:rPr lang="en-AT" sz="3300"/>
              <a:t>induced libraries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CEC88-EF57-EA7E-255C-6995A71CC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51" y="965336"/>
            <a:ext cx="4439760" cy="658346"/>
          </a:xfrm>
        </p:spPr>
        <p:txBody>
          <a:bodyPr>
            <a:normAutofit fontScale="92500"/>
          </a:bodyPr>
          <a:lstStyle/>
          <a:p>
            <a:r>
              <a:rPr lang="en-AT"/>
              <a:t>5 MeV deuteron on thick Copper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507860-47F8-5A89-CEBC-92A6B6EB3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14" y="1580084"/>
            <a:ext cx="3831854" cy="48845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237D9B-1155-0F02-CB3F-F3AFD62D8A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4" t="5684" r="8626" b="5810"/>
          <a:stretch/>
        </p:blipFill>
        <p:spPr>
          <a:xfrm>
            <a:off x="8130970" y="1052569"/>
            <a:ext cx="3664084" cy="279987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0D0C201-7557-E052-BFB7-59C9F24501A5}"/>
              </a:ext>
            </a:extLst>
          </p:cNvPr>
          <p:cNvSpPr txBox="1">
            <a:spLocks/>
          </p:cNvSpPr>
          <p:nvPr/>
        </p:nvSpPr>
        <p:spPr>
          <a:xfrm>
            <a:off x="3686697" y="4201373"/>
            <a:ext cx="4192859" cy="21779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28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lang="en-US" sz="24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lang="en-US" sz="20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T" sz="2400"/>
              <a:t>5.5 MeV alpha on UO</a:t>
            </a:r>
            <a:r>
              <a:rPr lang="en-AT" sz="2400" baseline="-25000"/>
              <a:t>2 </a:t>
            </a:r>
            <a:r>
              <a:rPr lang="en-AT" sz="2400"/>
              <a:t>and Boron nitride</a:t>
            </a:r>
            <a:endParaRPr lang="en-GB" sz="2400" dirty="0"/>
          </a:p>
          <a:p>
            <a:r>
              <a:rPr lang="en-GB" sz="2400" dirty="0"/>
              <a:t>Better than </a:t>
            </a:r>
            <a:r>
              <a:rPr lang="en-GB" sz="1800" dirty="0"/>
              <a:t>JENDL/AN-2005 but then a-JENDL-5 arrived !!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84E64D-9C60-C586-647F-30A989F87F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44" b="4582"/>
          <a:stretch/>
        </p:blipFill>
        <p:spPr>
          <a:xfrm>
            <a:off x="8030914" y="4058890"/>
            <a:ext cx="4029832" cy="26899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240D00-3ADE-49F1-1679-94BD619ED3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6495" y="1494740"/>
            <a:ext cx="3628360" cy="2664576"/>
          </a:xfrm>
          <a:prstGeom prst="rect">
            <a:avLst/>
          </a:prstGeom>
        </p:spPr>
      </p:pic>
      <p:pic>
        <p:nvPicPr>
          <p:cNvPr id="1028" name="Picture 4" descr="Japan Atomic Energy Agency (JAEA) - Earth and Environmental Sciences Area">
            <a:extLst>
              <a:ext uri="{FF2B5EF4-FFF2-40B4-BE49-F238E27FC236}">
                <a16:creationId xmlns:a16="http://schemas.microsoft.com/office/drawing/2014/main" id="{70AD8D1B-540F-D60C-6186-7EA65EF5D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495" y="1294509"/>
            <a:ext cx="947293" cy="47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Japan Atomic Energy Agency (JAEA) - Earth and Environmental Sciences Area">
            <a:extLst>
              <a:ext uri="{FF2B5EF4-FFF2-40B4-BE49-F238E27FC236}">
                <a16:creationId xmlns:a16="http://schemas.microsoft.com/office/drawing/2014/main" id="{969FBE84-6477-EC6A-9B67-EF5229944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269" y="1257916"/>
            <a:ext cx="947293" cy="473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28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0F1C6-7A70-72DB-44C4-6A97B9BD2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27" y="48570"/>
            <a:ext cx="11214705" cy="800453"/>
          </a:xfrm>
        </p:spPr>
        <p:txBody>
          <a:bodyPr>
            <a:normAutofit fontScale="90000"/>
          </a:bodyPr>
          <a:lstStyle/>
          <a:p>
            <a:r>
              <a:rPr lang="en-AT">
                <a:solidFill>
                  <a:schemeClr val="tx1">
                    <a:lumMod val="90000"/>
                    <a:lumOff val="10000"/>
                  </a:schemeClr>
                </a:solidFill>
              </a:rPr>
              <a:t>V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erification </a:t>
            </a:r>
            <a:r>
              <a:rPr lang="en-AT">
                <a:solidFill>
                  <a:schemeClr val="tx1">
                    <a:lumMod val="90000"/>
                    <a:lumOff val="10000"/>
                  </a:schemeClr>
                </a:solidFill>
              </a:rPr>
              <a:t>&amp;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AT">
                <a:solidFill>
                  <a:schemeClr val="tx1">
                    <a:lumMod val="90000"/>
                    <a:lumOff val="10000"/>
                  </a:schemeClr>
                </a:solidFill>
              </a:rPr>
              <a:t>V</a:t>
            </a:r>
            <a:r>
              <a:rPr lang="en-GB" dirty="0" err="1">
                <a:solidFill>
                  <a:schemeClr val="tx1">
                    <a:lumMod val="90000"/>
                    <a:lumOff val="10000"/>
                  </a:schemeClr>
                </a:solidFill>
              </a:rPr>
              <a:t>alidation</a:t>
            </a:r>
            <a:r>
              <a:rPr lang="en-GB" dirty="0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AT">
                <a:solidFill>
                  <a:schemeClr val="tx1">
                    <a:lumMod val="90000"/>
                    <a:lumOff val="10000"/>
                  </a:schemeClr>
                </a:solidFill>
              </a:rPr>
              <a:t> </a:t>
            </a:r>
            <a:r>
              <a:rPr lang="en-GB" sz="33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processes - </a:t>
            </a:r>
            <a:r>
              <a:rPr lang="en-AT" sz="3300">
                <a:solidFill>
                  <a:schemeClr val="tx1">
                    <a:lumMod val="90000"/>
                    <a:lumOff val="10000"/>
                  </a:schemeClr>
                </a:solidFill>
              </a:rPr>
              <a:t>gamma induced libraries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5C4622-051E-F276-3F54-955EE1D04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502" y="1544459"/>
            <a:ext cx="6299576" cy="50226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C8E255-E76B-34CB-E809-5167B3A915DD}"/>
              </a:ext>
            </a:extLst>
          </p:cNvPr>
          <p:cNvSpPr txBox="1"/>
          <p:nvPr/>
        </p:nvSpPr>
        <p:spPr>
          <a:xfrm>
            <a:off x="2308302" y="936978"/>
            <a:ext cx="4661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T" sz="2800"/>
              <a:t>Gamma on </a:t>
            </a:r>
            <a:r>
              <a:rPr lang="en-AT" sz="2800" baseline="30000"/>
              <a:t>232</a:t>
            </a:r>
            <a:r>
              <a:rPr lang="en-AT" sz="2800"/>
              <a:t>Th</a:t>
            </a:r>
          </a:p>
        </p:txBody>
      </p:sp>
      <p:pic>
        <p:nvPicPr>
          <p:cNvPr id="1026" name="Picture 2" descr="KAIST – Wikipedia">
            <a:extLst>
              <a:ext uri="{FF2B5EF4-FFF2-40B4-BE49-F238E27FC236}">
                <a16:creationId xmlns:a16="http://schemas.microsoft.com/office/drawing/2014/main" id="{89B07464-AF8D-E019-1A44-2DE7209B3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532" y="1316097"/>
            <a:ext cx="1694984" cy="169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B59BE-D92B-7FB1-F329-F92EA51C8F23}"/>
              </a:ext>
            </a:extLst>
          </p:cNvPr>
          <p:cNvSpPr txBox="1">
            <a:spLocks/>
          </p:cNvSpPr>
          <p:nvPr/>
        </p:nvSpPr>
        <p:spPr>
          <a:xfrm>
            <a:off x="7444277" y="5002776"/>
            <a:ext cx="4686117" cy="732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5000"/>
              </a:lnSpc>
              <a:spcBef>
                <a:spcPts val="18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28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5000"/>
              </a:lnSpc>
              <a:spcBef>
                <a:spcPts val="200"/>
              </a:spcBef>
              <a:buClr>
                <a:schemeClr val="tx2"/>
              </a:buClr>
              <a:buFont typeface="Arial" panose="020B0604020202020204" pitchFamily="34" charset="0"/>
              <a:buChar char="-"/>
              <a:defRPr lang="en-US" sz="24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lang="en-US" sz="20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Caveat: </a:t>
            </a:r>
            <a:r>
              <a:rPr lang="en-GB" dirty="0">
                <a:latin typeface="Symbol" pitchFamily="2" charset="2"/>
              </a:rPr>
              <a:t>g</a:t>
            </a:r>
            <a:r>
              <a:rPr lang="en-GB" dirty="0"/>
              <a:t>-fission in MF-10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ABB67A-5982-4081-BD51-DCEEBB1B4EF6}"/>
              </a:ext>
            </a:extLst>
          </p:cNvPr>
          <p:cNvSpPr txBox="1"/>
          <p:nvPr/>
        </p:nvSpPr>
        <p:spPr>
          <a:xfrm>
            <a:off x="6969512" y="89264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variance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41F3606-F538-23B0-D8A6-023594F79711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5472332" y="1077311"/>
            <a:ext cx="1497180" cy="94078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C85640B-D16B-388A-415D-A08D8FF2369B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5472332" y="1077311"/>
            <a:ext cx="1497180" cy="137046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161B7FE-0696-83CD-EA67-EC6061DE746E}"/>
              </a:ext>
            </a:extLst>
          </p:cNvPr>
          <p:cNvCxnSpPr>
            <a:cxnSpLocks/>
          </p:cNvCxnSpPr>
          <p:nvPr/>
        </p:nvCxnSpPr>
        <p:spPr>
          <a:xfrm flipH="1">
            <a:off x="5472332" y="1077311"/>
            <a:ext cx="1497180" cy="179249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CE8FE7C-40D1-38DC-F42B-D7368370CA02}"/>
              </a:ext>
            </a:extLst>
          </p:cNvPr>
          <p:cNvSpPr txBox="1"/>
          <p:nvPr/>
        </p:nvSpPr>
        <p:spPr>
          <a:xfrm>
            <a:off x="7325259" y="3283489"/>
            <a:ext cx="455049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TALYS-2.2 blind simulation,</a:t>
            </a:r>
          </a:p>
          <a:p>
            <a:r>
              <a:rPr lang="en-GB" sz="2800" dirty="0"/>
              <a:t> no exp. fitting !!</a:t>
            </a:r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3800240-6575-75D8-EE52-EFCD6A973358}"/>
              </a:ext>
            </a:extLst>
          </p:cNvPr>
          <p:cNvCxnSpPr>
            <a:cxnSpLocks/>
          </p:cNvCxnSpPr>
          <p:nvPr/>
        </p:nvCxnSpPr>
        <p:spPr>
          <a:xfrm flipH="1" flipV="1">
            <a:off x="6238754" y="4410223"/>
            <a:ext cx="1205523" cy="809959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55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39C6706-6DB8-F1D0-A282-370BD8AC6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4" y="136524"/>
            <a:ext cx="11214705" cy="800453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Laser-driven Ultra-Bright Ultra-Fast Bremsstrahlung g-Ray</a:t>
            </a:r>
            <a:endParaRPr lang="en-AT" sz="2800">
              <a:solidFill>
                <a:schemeClr val="tx1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981689-1548-7A53-C305-46C671EBB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3043" y="1072608"/>
            <a:ext cx="8801922" cy="520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aseline="30000" dirty="0">
                <a:solidFill>
                  <a:schemeClr val="tx1">
                    <a:lumMod val="75000"/>
                  </a:schemeClr>
                </a:solidFill>
              </a:rPr>
              <a:t>197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Au(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  <a:latin typeface="Symbol" pitchFamily="2" charset="2"/>
              </a:rPr>
              <a:t>g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, xn; x=1~</a:t>
            </a:r>
            <a:r>
              <a:rPr lang="en-GB" u="sng" dirty="0">
                <a:solidFill>
                  <a:schemeClr val="tx1">
                    <a:lumMod val="75000"/>
                  </a:schemeClr>
                </a:solidFill>
              </a:rPr>
              <a:t>7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)		                     </a:t>
            </a:r>
            <a:r>
              <a:rPr lang="en-GB" baseline="30000" dirty="0">
                <a:solidFill>
                  <a:schemeClr val="tx1">
                    <a:lumMod val="75000"/>
                  </a:schemeClr>
                </a:solidFill>
                <a:effectLst/>
                <a:latin typeface="Helvetica" pitchFamily="2" charset="0"/>
              </a:rPr>
              <a:t>197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  <a:effectLst/>
                <a:latin typeface="Helvetica" pitchFamily="2" charset="0"/>
              </a:rPr>
              <a:t>Au(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  <a:effectLst/>
                <a:latin typeface="Symbol" pitchFamily="2" charset="2"/>
              </a:rPr>
              <a:t>g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  <a:effectLst/>
                <a:latin typeface="Helvetica" pitchFamily="2" charset="0"/>
              </a:rPr>
              <a:t>, n)</a:t>
            </a:r>
            <a:r>
              <a:rPr lang="en-GB" baseline="30000" dirty="0">
                <a:solidFill>
                  <a:schemeClr val="tx1">
                    <a:lumMod val="75000"/>
                  </a:schemeClr>
                </a:solidFill>
                <a:effectLst/>
                <a:latin typeface="Helvetica" pitchFamily="2" charset="0"/>
              </a:rPr>
              <a:t>196m2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  <a:effectLst/>
                <a:latin typeface="Helvetica" pitchFamily="2" charset="0"/>
              </a:rPr>
              <a:t>Au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3E3119B-ED93-316F-8B29-1561680595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86"/>
          <a:stretch/>
        </p:blipFill>
        <p:spPr>
          <a:xfrm>
            <a:off x="37144" y="1507819"/>
            <a:ext cx="5695441" cy="45775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D87771-3B31-4332-50DF-11C1F596C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0178" y="1728247"/>
            <a:ext cx="5987471" cy="43570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A2E12E8-DBE4-A9D8-385F-4F449020E61B}"/>
              </a:ext>
            </a:extLst>
          </p:cNvPr>
          <p:cNvSpPr txBox="1"/>
          <p:nvPr/>
        </p:nvSpPr>
        <p:spPr>
          <a:xfrm>
            <a:off x="4772266" y="6149875"/>
            <a:ext cx="2222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TALYS-2.2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B19B72-1653-3F14-2F34-ABB09AABCF71}"/>
              </a:ext>
            </a:extLst>
          </p:cNvPr>
          <p:cNvSpPr txBox="1"/>
          <p:nvPr/>
        </p:nvSpPr>
        <p:spPr>
          <a:xfrm>
            <a:off x="3115940" y="6134544"/>
            <a:ext cx="5545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25000"/>
                    <a:lumOff val="75000"/>
                  </a:schemeClr>
                </a:solidFill>
              </a:rPr>
              <a:t>7n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4EC1429-D35C-3B7B-BAFE-1ACCB3D1325F}"/>
              </a:ext>
            </a:extLst>
          </p:cNvPr>
          <p:cNvCxnSpPr>
            <a:cxnSpLocks/>
          </p:cNvCxnSpPr>
          <p:nvPr/>
        </p:nvCxnSpPr>
        <p:spPr>
          <a:xfrm flipV="1">
            <a:off x="3393194" y="5201514"/>
            <a:ext cx="0" cy="883812"/>
          </a:xfrm>
          <a:prstGeom prst="straightConnector1">
            <a:avLst/>
          </a:prstGeom>
          <a:ln w="31750">
            <a:solidFill>
              <a:schemeClr val="tx1">
                <a:lumMod val="25000"/>
                <a:lumOff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C617611-4373-52D8-86AB-DD87BBEC53D5}"/>
              </a:ext>
            </a:extLst>
          </p:cNvPr>
          <p:cNvSpPr txBox="1"/>
          <p:nvPr/>
        </p:nvSpPr>
        <p:spPr>
          <a:xfrm>
            <a:off x="5306520" y="4422100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CD115C-61C1-9739-5DCE-1D60B788FA09}"/>
              </a:ext>
            </a:extLst>
          </p:cNvPr>
          <p:cNvSpPr txBox="1"/>
          <p:nvPr/>
        </p:nvSpPr>
        <p:spPr>
          <a:xfrm>
            <a:off x="5306520" y="349677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226F2C-7E92-A38D-225D-075F7218B811}"/>
              </a:ext>
            </a:extLst>
          </p:cNvPr>
          <p:cNvSpPr txBox="1"/>
          <p:nvPr/>
        </p:nvSpPr>
        <p:spPr>
          <a:xfrm>
            <a:off x="8814216" y="1507819"/>
            <a:ext cx="17219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Isomeric ratio</a:t>
            </a:r>
          </a:p>
        </p:txBody>
      </p:sp>
    </p:spTree>
    <p:extLst>
      <p:ext uri="{BB962C8B-B14F-4D97-AF65-F5344CB8AC3E}">
        <p14:creationId xmlns:p14="http://schemas.microsoft.com/office/powerpoint/2010/main" val="72510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D4ED2-1826-3221-BECF-D3CC996ED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02" y="189635"/>
            <a:ext cx="11214705" cy="491402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tx1">
                    <a:lumMod val="90000"/>
                    <a:lumOff val="10000"/>
                  </a:schemeClr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9A22A-3BDD-771F-85FD-8A926478F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494" y="1030146"/>
            <a:ext cx="11678855" cy="5173884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Nuclear model codes &amp; libraries 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will always require an improvement of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Optical model and direct reactions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Level densities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Photon strength functions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Fission events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Pre-equilibrium mechanism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Compound nucleus model 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Always need: 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curated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 experimental data EXFOR</a:t>
            </a:r>
          </a:p>
          <a:p>
            <a:pPr lvl="1"/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C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ontinuous 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I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ntegration – 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V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erification and 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V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alidation processes</a:t>
            </a:r>
          </a:p>
          <a:p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Future (the day after tomorrow with AI): 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A modular nuclear model code made by 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“united” scientific 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communities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Nuclear model code simulators using 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D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ata 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L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earning, 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A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rtificial </a:t>
            </a:r>
            <a:r>
              <a:rPr lang="en-GB" b="1" dirty="0">
                <a:solidFill>
                  <a:schemeClr val="tx1">
                    <a:lumMod val="75000"/>
                  </a:schemeClr>
                </a:solidFill>
              </a:rPr>
              <a:t>I</a:t>
            </a:r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ntelligence agents</a:t>
            </a:r>
          </a:p>
          <a:p>
            <a:pPr lvl="1"/>
            <a:r>
              <a:rPr lang="en-GB" dirty="0">
                <a:solidFill>
                  <a:schemeClr val="tx1">
                    <a:lumMod val="75000"/>
                  </a:schemeClr>
                </a:solidFill>
              </a:rPr>
              <a:t>Direct feeding of probability tables “event generator style” to simulation code</a:t>
            </a:r>
          </a:p>
          <a:p>
            <a:pPr lvl="1"/>
            <a:r>
              <a:rPr lang="en-GB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Autotalys</a:t>
            </a:r>
            <a:r>
              <a:rPr lang="en-GB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the help of ChatGPT/Codex &amp; Anthropic/Claude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3ABA8F-68AF-A2AD-3768-72BC246B4B1C}"/>
              </a:ext>
            </a:extLst>
          </p:cNvPr>
          <p:cNvSpPr txBox="1"/>
          <p:nvPr/>
        </p:nvSpPr>
        <p:spPr>
          <a:xfrm>
            <a:off x="5688774" y="6204030"/>
            <a:ext cx="6221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Next chapter: the making of TENDL-2027</a:t>
            </a:r>
          </a:p>
        </p:txBody>
      </p:sp>
    </p:spTree>
    <p:extLst>
      <p:ext uri="{BB962C8B-B14F-4D97-AF65-F5344CB8AC3E}">
        <p14:creationId xmlns:p14="http://schemas.microsoft.com/office/powerpoint/2010/main" val="306409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2F56"/>
      </a:dk1>
      <a:lt1>
        <a:srgbClr val="FFFFFF"/>
      </a:lt1>
      <a:dk2>
        <a:srgbClr val="000000"/>
      </a:dk2>
      <a:lt2>
        <a:srgbClr val="D1D2D3"/>
      </a:lt2>
      <a:accent1>
        <a:srgbClr val="002F56"/>
      </a:accent1>
      <a:accent2>
        <a:srgbClr val="F6D34D"/>
      </a:accent2>
      <a:accent3>
        <a:srgbClr val="006F45"/>
      </a:accent3>
      <a:accent4>
        <a:srgbClr val="0082CA"/>
      </a:accent4>
      <a:accent5>
        <a:srgbClr val="C9242C"/>
      </a:accent5>
      <a:accent6>
        <a:srgbClr val="808283"/>
      </a:accent6>
      <a:hlink>
        <a:srgbClr val="002F56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F6EF27A2-A0EF-AB46-A0E3-F1599C497C5B}" vid="{CA800ED9-0117-AF4E-B3CE-924C307103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1815</TotalTime>
  <Words>1681</Words>
  <Application>Microsoft Macintosh PowerPoint</Application>
  <PresentationFormat>Widescreen</PresentationFormat>
  <Paragraphs>375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Arial Black</vt:lpstr>
      <vt:lpstr>Calibri</vt:lpstr>
      <vt:lpstr>Courier</vt:lpstr>
      <vt:lpstr>Helvetica</vt:lpstr>
      <vt:lpstr>Symbol</vt:lpstr>
      <vt:lpstr>Wingdings</vt:lpstr>
      <vt:lpstr>Office Theme</vt:lpstr>
      <vt:lpstr>PowerPoint Presentation</vt:lpstr>
      <vt:lpstr>The making of TENDL-2025 – repeatability and innovation</vt:lpstr>
      <vt:lpstr>Nuclear landscape: Isotopic targets: 2850</vt:lpstr>
      <vt:lpstr>Nuclear landscape: Isotopic residuals &amp; decays</vt:lpstr>
      <vt:lpstr>Product https://tendl.imperial.ac.uk/tendl_2025/tendl2025.html</vt:lpstr>
      <vt:lpstr>PowerPoint Presentation</vt:lpstr>
      <vt:lpstr>TENDL Nuclear Data Library: progressively more experimental information is added in</vt:lpstr>
      <vt:lpstr>TALYS time steps evolution</vt:lpstr>
      <vt:lpstr>TALYS around the World</vt:lpstr>
      <vt:lpstr>TALYS citations by research areas</vt:lpstr>
      <vt:lpstr>The framework T3: TALYS, TEFAL, TASMAM + resbase</vt:lpstr>
      <vt:lpstr>Portal https://tendl.imperial.ac.uk/tendl_2025/tendl2025.html</vt:lpstr>
      <vt:lpstr>The residual products in detail</vt:lpstr>
      <vt:lpstr>YANDF-0.4</vt:lpstr>
      <vt:lpstr>Where? https://tendl.imperial.ac.uk</vt:lpstr>
      <vt:lpstr>How? TALYS-2.2 coded input parameters &amp; GOF</vt:lpstr>
      <vt:lpstr>How? TALYS-2.2 coded input parameters &amp; GOF</vt:lpstr>
      <vt:lpstr>How? Scouting the experimental nuclear lanscapes</vt:lpstr>
      <vt:lpstr>Technology: TALYS default or optimized parameters</vt:lpstr>
      <vt:lpstr>Verification &amp; Validation - deuteron and alpha induced libraries</vt:lpstr>
      <vt:lpstr>Verification &amp; Validation  processes - gamma induced libraries</vt:lpstr>
      <vt:lpstr>Laser-driven Ultra-Bright Ultra-Fast Bremsstrahlung g-Ray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Sublet, Jean-Christophe</dc:creator>
  <cp:lastModifiedBy>Sublet, Jean-Christophe</cp:lastModifiedBy>
  <cp:revision>46</cp:revision>
  <cp:lastPrinted>2024-05-28T09:29:10Z</cp:lastPrinted>
  <dcterms:created xsi:type="dcterms:W3CDTF">2024-05-02T12:41:18Z</dcterms:created>
  <dcterms:modified xsi:type="dcterms:W3CDTF">2026-10-16T12:55:44Z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2022-10-14T08:35:44Z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05906721-d4f5-4961-97bc-efe86c56c4c4</vt:lpwstr>
  </property>
  <property fmtid="{D5CDD505-2E9C-101B-9397-08002B2CF9AE}" pid="8" name="MSIP_Label_22759de7-3255-46b5-8dfe-736652f9c6c1_ContentBits">
    <vt:lpwstr>0</vt:lpwstr>
  </property>
</Properties>
</file>