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0"/>
  </p:notesMasterIdLst>
  <p:handoutMasterIdLst>
    <p:handoutMasterId r:id="rId21"/>
  </p:handoutMasterIdLst>
  <p:sldIdLst>
    <p:sldId id="406" r:id="rId2"/>
    <p:sldId id="358" r:id="rId3"/>
    <p:sldId id="517" r:id="rId4"/>
    <p:sldId id="527" r:id="rId5"/>
    <p:sldId id="552" r:id="rId6"/>
    <p:sldId id="553" r:id="rId7"/>
    <p:sldId id="554" r:id="rId8"/>
    <p:sldId id="555" r:id="rId9"/>
    <p:sldId id="556" r:id="rId10"/>
    <p:sldId id="557" r:id="rId11"/>
    <p:sldId id="558" r:id="rId12"/>
    <p:sldId id="559" r:id="rId13"/>
    <p:sldId id="546" r:id="rId14"/>
    <p:sldId id="547" r:id="rId15"/>
    <p:sldId id="548" r:id="rId16"/>
    <p:sldId id="551" r:id="rId17"/>
    <p:sldId id="549" r:id="rId18"/>
    <p:sldId id="550" r:id="rId19"/>
  </p:sldIdLst>
  <p:sldSz cx="12192000" cy="6858000"/>
  <p:notesSz cx="7099300" cy="10234613"/>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FFFF99"/>
    <a:srgbClr val="CCECFF"/>
    <a:srgbClr val="0000CC"/>
    <a:srgbClr val="0000FF"/>
    <a:srgbClr val="FFFFCC"/>
    <a:srgbClr val="FFCCFF"/>
    <a:srgbClr val="00800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6720" autoAdjust="0"/>
  </p:normalViewPr>
  <p:slideViewPr>
    <p:cSldViewPr>
      <p:cViewPr varScale="1">
        <p:scale>
          <a:sx n="120" d="100"/>
          <a:sy n="120" d="100"/>
        </p:scale>
        <p:origin x="120" y="24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1"/>
            <a:ext cx="3077703" cy="512060"/>
          </a:xfrm>
          <a:prstGeom prst="rect">
            <a:avLst/>
          </a:prstGeom>
          <a:noFill/>
          <a:ln w="9525">
            <a:noFill/>
            <a:miter lim="800000"/>
            <a:headEnd/>
            <a:tailEnd/>
          </a:ln>
          <a:effectLst/>
        </p:spPr>
        <p:txBody>
          <a:bodyPr vert="horz" wrap="square" lIns="95431" tIns="47716" rIns="95431" bIns="47716" numCol="1" anchor="t" anchorCtr="0" compatLnSpc="1">
            <a:prstTxWarp prst="textNoShape">
              <a:avLst/>
            </a:prstTxWarp>
          </a:bodyPr>
          <a:lstStyle>
            <a:lvl1pPr eaLnBrk="1" hangingPunct="1">
              <a:defRPr sz="1300">
                <a:latin typeface="Arial" charset="0"/>
                <a:ea typeface="ＭＳ Ｐゴシック" pitchFamily="50" charset="-128"/>
              </a:defRPr>
            </a:lvl1pPr>
          </a:lstStyle>
          <a:p>
            <a:pPr>
              <a:defRPr/>
            </a:pPr>
            <a:endParaRPr lang="en-US" altLang="ja-JP"/>
          </a:p>
        </p:txBody>
      </p:sp>
      <p:sp>
        <p:nvSpPr>
          <p:cNvPr id="20483" name="Rectangle 3"/>
          <p:cNvSpPr>
            <a:spLocks noGrp="1" noChangeArrowheads="1"/>
          </p:cNvSpPr>
          <p:nvPr>
            <p:ph type="dt" sz="quarter" idx="1"/>
          </p:nvPr>
        </p:nvSpPr>
        <p:spPr bwMode="auto">
          <a:xfrm>
            <a:off x="4021598" y="1"/>
            <a:ext cx="3077702" cy="512060"/>
          </a:xfrm>
          <a:prstGeom prst="rect">
            <a:avLst/>
          </a:prstGeom>
          <a:noFill/>
          <a:ln w="9525">
            <a:noFill/>
            <a:miter lim="800000"/>
            <a:headEnd/>
            <a:tailEnd/>
          </a:ln>
          <a:effectLst/>
        </p:spPr>
        <p:txBody>
          <a:bodyPr vert="horz" wrap="square" lIns="95431" tIns="47716" rIns="95431" bIns="47716" numCol="1" anchor="t" anchorCtr="0" compatLnSpc="1">
            <a:prstTxWarp prst="textNoShape">
              <a:avLst/>
            </a:prstTxWarp>
          </a:bodyPr>
          <a:lstStyle>
            <a:lvl1pPr algn="r" eaLnBrk="1" hangingPunct="1">
              <a:defRPr sz="1300">
                <a:latin typeface="Arial" charset="0"/>
                <a:ea typeface="ＭＳ Ｐゴシック" pitchFamily="50" charset="-128"/>
              </a:defRPr>
            </a:lvl1pPr>
          </a:lstStyle>
          <a:p>
            <a:pPr>
              <a:defRPr/>
            </a:pPr>
            <a:endParaRPr lang="en-US" altLang="ja-JP"/>
          </a:p>
        </p:txBody>
      </p:sp>
      <p:sp>
        <p:nvSpPr>
          <p:cNvPr id="20484" name="Rectangle 4"/>
          <p:cNvSpPr>
            <a:spLocks noGrp="1" noChangeArrowheads="1"/>
          </p:cNvSpPr>
          <p:nvPr>
            <p:ph type="ftr" sz="quarter" idx="2"/>
          </p:nvPr>
        </p:nvSpPr>
        <p:spPr bwMode="auto">
          <a:xfrm>
            <a:off x="0" y="9722554"/>
            <a:ext cx="3077703" cy="512059"/>
          </a:xfrm>
          <a:prstGeom prst="rect">
            <a:avLst/>
          </a:prstGeom>
          <a:noFill/>
          <a:ln w="9525">
            <a:noFill/>
            <a:miter lim="800000"/>
            <a:headEnd/>
            <a:tailEnd/>
          </a:ln>
          <a:effectLst/>
        </p:spPr>
        <p:txBody>
          <a:bodyPr vert="horz" wrap="square" lIns="95431" tIns="47716" rIns="95431" bIns="47716" numCol="1" anchor="b" anchorCtr="0" compatLnSpc="1">
            <a:prstTxWarp prst="textNoShape">
              <a:avLst/>
            </a:prstTxWarp>
          </a:bodyPr>
          <a:lstStyle>
            <a:lvl1pPr eaLnBrk="1" hangingPunct="1">
              <a:defRPr sz="1300">
                <a:latin typeface="Arial" charset="0"/>
                <a:ea typeface="ＭＳ Ｐゴシック" pitchFamily="50" charset="-128"/>
              </a:defRPr>
            </a:lvl1pPr>
          </a:lstStyle>
          <a:p>
            <a:pPr>
              <a:defRPr/>
            </a:pPr>
            <a:endParaRPr lang="en-US" altLang="ja-JP"/>
          </a:p>
        </p:txBody>
      </p:sp>
      <p:sp>
        <p:nvSpPr>
          <p:cNvPr id="20485" name="Rectangle 5"/>
          <p:cNvSpPr>
            <a:spLocks noGrp="1" noChangeArrowheads="1"/>
          </p:cNvSpPr>
          <p:nvPr>
            <p:ph type="sldNum" sz="quarter" idx="3"/>
          </p:nvPr>
        </p:nvSpPr>
        <p:spPr bwMode="auto">
          <a:xfrm>
            <a:off x="4021598" y="9722554"/>
            <a:ext cx="3077702" cy="512059"/>
          </a:xfrm>
          <a:prstGeom prst="rect">
            <a:avLst/>
          </a:prstGeom>
          <a:noFill/>
          <a:ln w="9525">
            <a:noFill/>
            <a:miter lim="800000"/>
            <a:headEnd/>
            <a:tailEnd/>
          </a:ln>
          <a:effectLst/>
        </p:spPr>
        <p:txBody>
          <a:bodyPr vert="horz" wrap="square" lIns="95431" tIns="47716" rIns="95431" bIns="47716" numCol="1" anchor="b" anchorCtr="0" compatLnSpc="1">
            <a:prstTxWarp prst="textNoShape">
              <a:avLst/>
            </a:prstTxWarp>
          </a:bodyPr>
          <a:lstStyle>
            <a:lvl1pPr algn="r" eaLnBrk="1" hangingPunct="1">
              <a:defRPr sz="1300"/>
            </a:lvl1pPr>
          </a:lstStyle>
          <a:p>
            <a:pPr>
              <a:defRPr/>
            </a:pPr>
            <a:fld id="{8B4802C1-19BD-4DAE-AFD4-4EB75EF7ED60}" type="slidenum">
              <a:rPr lang="ja-JP" altLang="en-US"/>
              <a:pPr>
                <a:defRPr/>
              </a:pPr>
              <a:t>‹#›</a:t>
            </a:fld>
            <a:endParaRPr lang="en-US" altLang="ja-JP"/>
          </a:p>
        </p:txBody>
      </p:sp>
    </p:spTree>
    <p:extLst>
      <p:ext uri="{BB962C8B-B14F-4D97-AF65-F5344CB8AC3E}">
        <p14:creationId xmlns:p14="http://schemas.microsoft.com/office/powerpoint/2010/main" val="1392176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52599" cy="474191"/>
          </a:xfrm>
          <a:prstGeom prst="rect">
            <a:avLst/>
          </a:prstGeom>
          <a:noFill/>
          <a:ln w="9525">
            <a:noFill/>
            <a:miter lim="800000"/>
            <a:headEnd/>
            <a:tailEnd/>
          </a:ln>
          <a:effectLst/>
        </p:spPr>
        <p:txBody>
          <a:bodyPr vert="horz" wrap="square" lIns="95431" tIns="47716" rIns="95431" bIns="47716" numCol="1" anchor="t" anchorCtr="0" compatLnSpc="1">
            <a:prstTxWarp prst="textNoShape">
              <a:avLst/>
            </a:prstTxWarp>
          </a:bodyPr>
          <a:lstStyle>
            <a:lvl1pPr eaLnBrk="1" hangingPunct="1">
              <a:defRPr sz="1300">
                <a:latin typeface="Arial" charset="0"/>
                <a:ea typeface="ＭＳ Ｐゴシック" pitchFamily="50" charset="-128"/>
              </a:defRPr>
            </a:lvl1pPr>
          </a:lstStyle>
          <a:p>
            <a:pPr>
              <a:defRPr/>
            </a:pPr>
            <a:endParaRPr lang="en-US" altLang="ja-JP"/>
          </a:p>
        </p:txBody>
      </p:sp>
      <p:sp>
        <p:nvSpPr>
          <p:cNvPr id="31747" name="Rectangle 3"/>
          <p:cNvSpPr>
            <a:spLocks noGrp="1" noChangeArrowheads="1"/>
          </p:cNvSpPr>
          <p:nvPr>
            <p:ph type="dt" idx="1"/>
          </p:nvPr>
        </p:nvSpPr>
        <p:spPr bwMode="auto">
          <a:xfrm>
            <a:off x="4014904" y="0"/>
            <a:ext cx="3052599" cy="474191"/>
          </a:xfrm>
          <a:prstGeom prst="rect">
            <a:avLst/>
          </a:prstGeom>
          <a:noFill/>
          <a:ln w="9525">
            <a:noFill/>
            <a:miter lim="800000"/>
            <a:headEnd/>
            <a:tailEnd/>
          </a:ln>
          <a:effectLst/>
        </p:spPr>
        <p:txBody>
          <a:bodyPr vert="horz" wrap="square" lIns="95431" tIns="47716" rIns="95431" bIns="47716" numCol="1" anchor="t" anchorCtr="0" compatLnSpc="1">
            <a:prstTxWarp prst="textNoShape">
              <a:avLst/>
            </a:prstTxWarp>
          </a:bodyPr>
          <a:lstStyle>
            <a:lvl1pPr algn="r" eaLnBrk="1" hangingPunct="1">
              <a:defRPr sz="1300">
                <a:latin typeface="Arial" charset="0"/>
                <a:ea typeface="ＭＳ Ｐゴシック" pitchFamily="50" charset="-128"/>
              </a:defRPr>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203200" y="792163"/>
            <a:ext cx="6742113" cy="3792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p:cNvSpPr>
            <a:spLocks noGrp="1" noChangeArrowheads="1"/>
          </p:cNvSpPr>
          <p:nvPr>
            <p:ph type="body" sz="quarter" idx="3"/>
          </p:nvPr>
        </p:nvSpPr>
        <p:spPr bwMode="auto">
          <a:xfrm>
            <a:off x="963979" y="4901616"/>
            <a:ext cx="5219877" cy="4583842"/>
          </a:xfrm>
          <a:prstGeom prst="rect">
            <a:avLst/>
          </a:prstGeom>
          <a:noFill/>
          <a:ln w="9525">
            <a:noFill/>
            <a:miter lim="800000"/>
            <a:headEnd/>
            <a:tailEnd/>
          </a:ln>
          <a:effectLst/>
        </p:spPr>
        <p:txBody>
          <a:bodyPr vert="horz" wrap="square" lIns="95431" tIns="47716" rIns="95431" bIns="47716" numCol="1" anchor="t" anchorCtr="0" compatLnSpc="1">
            <a:prstTxWarp prst="textNoShape">
              <a:avLst/>
            </a:prstTxWarp>
          </a:bodyPr>
          <a:lstStyle/>
          <a:p>
            <a:pPr lvl="0"/>
            <a:r>
              <a:rPr lang="ja-JP" altLang="en-US" noProof="0"/>
              <a:t>マスタ テキストの書式設定</a:t>
            </a:r>
          </a:p>
          <a:p>
            <a:pPr lvl="1"/>
            <a:r>
              <a:rPr lang="ja-JP" altLang="en-US" noProof="0"/>
              <a:t>第 2 レベル</a:t>
            </a:r>
          </a:p>
          <a:p>
            <a:pPr lvl="2"/>
            <a:r>
              <a:rPr lang="ja-JP" altLang="en-US" noProof="0"/>
              <a:t>第 3 レベル</a:t>
            </a:r>
          </a:p>
          <a:p>
            <a:pPr lvl="3"/>
            <a:r>
              <a:rPr lang="ja-JP" altLang="en-US" noProof="0"/>
              <a:t>第 4 レベル</a:t>
            </a:r>
          </a:p>
          <a:p>
            <a:pPr lvl="4"/>
            <a:r>
              <a:rPr lang="ja-JP" altLang="en-US" noProof="0"/>
              <a:t>第 5 レベル</a:t>
            </a:r>
          </a:p>
        </p:txBody>
      </p:sp>
      <p:sp>
        <p:nvSpPr>
          <p:cNvPr id="31750" name="Rectangle 6"/>
          <p:cNvSpPr>
            <a:spLocks noGrp="1" noChangeArrowheads="1"/>
          </p:cNvSpPr>
          <p:nvPr>
            <p:ph type="ftr" sz="quarter" idx="4"/>
          </p:nvPr>
        </p:nvSpPr>
        <p:spPr bwMode="auto">
          <a:xfrm>
            <a:off x="0" y="9722553"/>
            <a:ext cx="3052599" cy="474191"/>
          </a:xfrm>
          <a:prstGeom prst="rect">
            <a:avLst/>
          </a:prstGeom>
          <a:noFill/>
          <a:ln w="9525">
            <a:noFill/>
            <a:miter lim="800000"/>
            <a:headEnd/>
            <a:tailEnd/>
          </a:ln>
          <a:effectLst/>
        </p:spPr>
        <p:txBody>
          <a:bodyPr vert="horz" wrap="square" lIns="95431" tIns="47716" rIns="95431" bIns="47716" numCol="1" anchor="b" anchorCtr="0" compatLnSpc="1">
            <a:prstTxWarp prst="textNoShape">
              <a:avLst/>
            </a:prstTxWarp>
          </a:bodyPr>
          <a:lstStyle>
            <a:lvl1pPr eaLnBrk="1" hangingPunct="1">
              <a:defRPr sz="1300">
                <a:latin typeface="Arial" charset="0"/>
                <a:ea typeface="ＭＳ Ｐゴシック" pitchFamily="50" charset="-128"/>
              </a:defRPr>
            </a:lvl1pPr>
          </a:lstStyle>
          <a:p>
            <a:pPr>
              <a:defRPr/>
            </a:pPr>
            <a:endParaRPr lang="en-US" altLang="ja-JP"/>
          </a:p>
        </p:txBody>
      </p:sp>
      <p:sp>
        <p:nvSpPr>
          <p:cNvPr id="31751" name="Rectangle 7"/>
          <p:cNvSpPr>
            <a:spLocks noGrp="1" noChangeArrowheads="1"/>
          </p:cNvSpPr>
          <p:nvPr>
            <p:ph type="sldNum" sz="quarter" idx="5"/>
          </p:nvPr>
        </p:nvSpPr>
        <p:spPr bwMode="auto">
          <a:xfrm>
            <a:off x="4014904" y="9722553"/>
            <a:ext cx="3052599" cy="474191"/>
          </a:xfrm>
          <a:prstGeom prst="rect">
            <a:avLst/>
          </a:prstGeom>
          <a:noFill/>
          <a:ln w="9525">
            <a:noFill/>
            <a:miter lim="800000"/>
            <a:headEnd/>
            <a:tailEnd/>
          </a:ln>
          <a:effectLst/>
        </p:spPr>
        <p:txBody>
          <a:bodyPr vert="horz" wrap="square" lIns="95431" tIns="47716" rIns="95431" bIns="47716" numCol="1" anchor="b" anchorCtr="0" compatLnSpc="1">
            <a:prstTxWarp prst="textNoShape">
              <a:avLst/>
            </a:prstTxWarp>
          </a:bodyPr>
          <a:lstStyle>
            <a:lvl1pPr algn="r" eaLnBrk="1" hangingPunct="1">
              <a:defRPr sz="1300"/>
            </a:lvl1pPr>
          </a:lstStyle>
          <a:p>
            <a:pPr>
              <a:defRPr/>
            </a:pPr>
            <a:fld id="{F1A50EC9-0512-4AC3-9D08-63BAE9706895}" type="slidenum">
              <a:rPr lang="ja-JP" altLang="en-US"/>
              <a:pPr>
                <a:defRPr/>
              </a:pPr>
              <a:t>‹#›</a:t>
            </a:fld>
            <a:endParaRPr lang="en-US" altLang="ja-JP"/>
          </a:p>
        </p:txBody>
      </p:sp>
    </p:spTree>
    <p:extLst>
      <p:ext uri="{BB962C8B-B14F-4D97-AF65-F5344CB8AC3E}">
        <p14:creationId xmlns:p14="http://schemas.microsoft.com/office/powerpoint/2010/main" val="1764137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panose="020B0604020202020204" pitchFamily="34" charset="0"/>
                <a:ea typeface="ＭＳ Ｐゴシック" panose="020B0600070205080204" pitchFamily="50" charset="-128"/>
              </a:defRPr>
            </a:lvl1pPr>
            <a:lvl2pPr marL="775640" indent="-298323" eaLnBrk="0" hangingPunct="0">
              <a:defRPr sz="2100">
                <a:solidFill>
                  <a:schemeClr val="tx1"/>
                </a:solidFill>
                <a:latin typeface="Arial" panose="020B0604020202020204" pitchFamily="34" charset="0"/>
                <a:ea typeface="ＭＳ Ｐゴシック" panose="020B0600070205080204" pitchFamily="50" charset="-128"/>
              </a:defRPr>
            </a:lvl2pPr>
            <a:lvl3pPr marL="1193292" indent="-238658" eaLnBrk="0" hangingPunct="0">
              <a:defRPr sz="2100">
                <a:solidFill>
                  <a:schemeClr val="tx1"/>
                </a:solidFill>
                <a:latin typeface="Arial" panose="020B0604020202020204" pitchFamily="34" charset="0"/>
                <a:ea typeface="ＭＳ Ｐゴシック" panose="020B0600070205080204" pitchFamily="50" charset="-128"/>
              </a:defRPr>
            </a:lvl3pPr>
            <a:lvl4pPr marL="1670609" indent="-238658" eaLnBrk="0" hangingPunct="0">
              <a:defRPr sz="2100">
                <a:solidFill>
                  <a:schemeClr val="tx1"/>
                </a:solidFill>
                <a:latin typeface="Arial" panose="020B0604020202020204" pitchFamily="34" charset="0"/>
                <a:ea typeface="ＭＳ Ｐゴシック" panose="020B0600070205080204" pitchFamily="50" charset="-128"/>
              </a:defRPr>
            </a:lvl4pPr>
            <a:lvl5pPr marL="2147926" indent="-238658" eaLnBrk="0" hangingPunct="0">
              <a:defRPr sz="2100">
                <a:solidFill>
                  <a:schemeClr val="tx1"/>
                </a:solidFill>
                <a:latin typeface="Arial" panose="020B0604020202020204" pitchFamily="34" charset="0"/>
                <a:ea typeface="ＭＳ Ｐゴシック" panose="020B0600070205080204" pitchFamily="50" charset="-128"/>
              </a:defRPr>
            </a:lvl5pPr>
            <a:lvl6pPr marL="2625242" indent="-238658" eaLnBrk="0" fontAlgn="base" hangingPunct="0">
              <a:spcBef>
                <a:spcPct val="0"/>
              </a:spcBef>
              <a:spcAft>
                <a:spcPct val="0"/>
              </a:spcAft>
              <a:defRPr sz="2100">
                <a:solidFill>
                  <a:schemeClr val="tx1"/>
                </a:solidFill>
                <a:latin typeface="Arial" panose="020B0604020202020204" pitchFamily="34" charset="0"/>
                <a:ea typeface="ＭＳ Ｐゴシック" panose="020B0600070205080204" pitchFamily="50" charset="-128"/>
              </a:defRPr>
            </a:lvl6pPr>
            <a:lvl7pPr marL="3102559" indent="-238658" eaLnBrk="0" fontAlgn="base" hangingPunct="0">
              <a:spcBef>
                <a:spcPct val="0"/>
              </a:spcBef>
              <a:spcAft>
                <a:spcPct val="0"/>
              </a:spcAft>
              <a:defRPr sz="2100">
                <a:solidFill>
                  <a:schemeClr val="tx1"/>
                </a:solidFill>
                <a:latin typeface="Arial" panose="020B0604020202020204" pitchFamily="34" charset="0"/>
                <a:ea typeface="ＭＳ Ｐゴシック" panose="020B0600070205080204" pitchFamily="50" charset="-128"/>
              </a:defRPr>
            </a:lvl7pPr>
            <a:lvl8pPr marL="3579876" indent="-238658" eaLnBrk="0" fontAlgn="base" hangingPunct="0">
              <a:spcBef>
                <a:spcPct val="0"/>
              </a:spcBef>
              <a:spcAft>
                <a:spcPct val="0"/>
              </a:spcAft>
              <a:defRPr sz="2100">
                <a:solidFill>
                  <a:schemeClr val="tx1"/>
                </a:solidFill>
                <a:latin typeface="Arial" panose="020B0604020202020204" pitchFamily="34" charset="0"/>
                <a:ea typeface="ＭＳ Ｐゴシック" panose="020B0600070205080204" pitchFamily="50" charset="-128"/>
              </a:defRPr>
            </a:lvl8pPr>
            <a:lvl9pPr marL="4057193" indent="-238658" eaLnBrk="0" fontAlgn="base" hangingPunct="0">
              <a:spcBef>
                <a:spcPct val="0"/>
              </a:spcBef>
              <a:spcAft>
                <a:spcPct val="0"/>
              </a:spcAft>
              <a:defRPr sz="2100">
                <a:solidFill>
                  <a:schemeClr val="tx1"/>
                </a:solidFill>
                <a:latin typeface="Arial" panose="020B0604020202020204" pitchFamily="34" charset="0"/>
                <a:ea typeface="ＭＳ Ｐゴシック" panose="020B0600070205080204" pitchFamily="50" charset="-128"/>
              </a:defRPr>
            </a:lvl9pPr>
          </a:lstStyle>
          <a:p>
            <a:pPr eaLnBrk="1" hangingPunct="1"/>
            <a:fld id="{114F22DE-A305-4080-B97D-ACE8740DDFDF}" type="slidenum">
              <a:rPr lang="ja-JP" altLang="en-US" sz="1300"/>
              <a:pPr eaLnBrk="1" hangingPunct="1"/>
              <a:t>1</a:t>
            </a:fld>
            <a:endParaRPr lang="en-US" altLang="ja-JP" sz="1300"/>
          </a:p>
        </p:txBody>
      </p:sp>
      <p:sp>
        <p:nvSpPr>
          <p:cNvPr id="19459" name="Rectangle 2"/>
          <p:cNvSpPr>
            <a:spLocks noGrp="1" noRot="1" noChangeAspect="1" noChangeArrowheads="1" noTextEdit="1"/>
          </p:cNvSpPr>
          <p:nvPr>
            <p:ph type="sldImg"/>
          </p:nvPr>
        </p:nvSpPr>
        <p:spPr>
          <a:xfrm>
            <a:off x="203200" y="792163"/>
            <a:ext cx="6742113" cy="3792537"/>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154494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a:spcBef>
                <a:spcPct val="0"/>
              </a:spcBef>
            </a:pPr>
            <a:fld id="{9FA4F0DF-A33C-4E32-92E2-0A68DFA6F511}" type="slidenum">
              <a:rPr kumimoji="0" lang="ja-JP" altLang="en-US" smtClean="0">
                <a:solidFill>
                  <a:srgbClr val="000000"/>
                </a:solidFill>
                <a:latin typeface="Arial" panose="020B0604020202020204" pitchFamily="34" charset="0"/>
                <a:ea typeface="ＭＳ Ｐゴシック" panose="020B0600070205080204" pitchFamily="50" charset="-128"/>
              </a:rPr>
              <a:pPr>
                <a:spcBef>
                  <a:spcPct val="0"/>
                </a:spcBef>
              </a:pPr>
              <a:t>2</a:t>
            </a:fld>
            <a:endParaRPr kumimoji="0" lang="en-US" altLang="ja-JP">
              <a:solidFill>
                <a:srgbClr val="000000"/>
              </a:solidFill>
              <a:latin typeface="Arial" panose="020B0604020202020204" pitchFamily="34" charset="0"/>
              <a:ea typeface="ＭＳ Ｐゴシック" panose="020B0600070205080204" pitchFamily="50" charset="-128"/>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dirty="0"/>
              <a:t>But before that, I would like to explain the basic features of PHITS. PHITS represents particle and heavy ion transport code system, and it can analyze the transport and collision of nearly all particles over wide energy ranges up to 1 T e V, using Monte Carlo method. It is all in one package type code, that means all contents of PHITS such as source files, binary, data libraries, graphic utility are fully integrated in one package, and it is available in free of charge by submitting application form via PHITS website. It has been used for various applications such as accelerator design, radiation therapy and protection, and space and geosciences.</a:t>
            </a:r>
          </a:p>
        </p:txBody>
      </p:sp>
    </p:spTree>
    <p:extLst>
      <p:ext uri="{BB962C8B-B14F-4D97-AF65-F5344CB8AC3E}">
        <p14:creationId xmlns:p14="http://schemas.microsoft.com/office/powerpoint/2010/main" val="4178540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2368C2DD-4862-489D-BA1D-4FD67E3FEDBF}" type="slidenum">
              <a:rPr lang="ja-JP" altLang="en-US" sz="1200"/>
              <a:pPr eaLnBrk="1" hangingPunct="1"/>
              <a:t>3</a:t>
            </a:fld>
            <a:endParaRPr lang="en-US" altLang="ja-JP" sz="1200"/>
          </a:p>
        </p:txBody>
      </p:sp>
      <p:sp>
        <p:nvSpPr>
          <p:cNvPr id="20483" name="Rectangle 2"/>
          <p:cNvSpPr>
            <a:spLocks noGrp="1" noRot="1" noChangeAspect="1" noChangeArrowheads="1" noTextEdit="1"/>
          </p:cNvSpPr>
          <p:nvPr>
            <p:ph type="sldImg"/>
          </p:nvPr>
        </p:nvSpPr>
        <p:spPr>
          <a:xfrm>
            <a:off x="139700" y="763588"/>
            <a:ext cx="6500813" cy="3657600"/>
          </a:xfrm>
          <a:ln/>
        </p:spPr>
        <p:txBody>
          <a:bodyPr/>
          <a:lstStyle/>
          <a:p>
            <a:endParaRPr lang="ja-JP" altLang="en-US"/>
          </a:p>
        </p:txBody>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dirty="0">
                <a:latin typeface="ＭＳ 明朝" panose="02020609040205080304" pitchFamily="17" charset="-128"/>
                <a:ea typeface="ＭＳ 明朝" panose="02020609040205080304" pitchFamily="17" charset="-128"/>
              </a:rPr>
              <a:t>This slide shows the recent update history. In general, new versions have been released in April every year, but Version 3.37 was released in this September, as an exception to the usual once-a-year release, because it introduced the AI-agent workflow. I will talk about the details of this workflow later.</a:t>
            </a:r>
            <a:endParaRPr lang="ja-JP" altLang="en-US"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961168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Next, I would like to introduce the AI-agent workflow, which was recently implemented in PHITS.</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F1A50EC9-0512-4AC3-9D08-63BAE9706895}" type="slidenum">
              <a:rPr lang="ja-JP" altLang="en-US" smtClean="0"/>
              <a:pPr>
                <a:defRPr/>
              </a:pPr>
              <a:t>4</a:t>
            </a:fld>
            <a:endParaRPr lang="en-US" altLang="ja-JP"/>
          </a:p>
        </p:txBody>
      </p:sp>
    </p:spTree>
    <p:extLst>
      <p:ext uri="{BB962C8B-B14F-4D97-AF65-F5344CB8AC3E}">
        <p14:creationId xmlns:p14="http://schemas.microsoft.com/office/powerpoint/2010/main" val="94318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DD9F1-0E27-9862-8E63-08487F58E8CC}"/>
            </a:ext>
          </a:extLst>
        </p:cNvPr>
        <p:cNvGrpSpPr/>
        <p:nvPr/>
      </p:nvGrpSpPr>
      <p:grpSpPr>
        <a:xfrm>
          <a:off x="0" y="0"/>
          <a:ext cx="0" cy="0"/>
          <a:chOff x="0" y="0"/>
          <a:chExt cx="0" cy="0"/>
        </a:xfrm>
      </p:grpSpPr>
      <p:sp>
        <p:nvSpPr>
          <p:cNvPr id="28674" name="Rectangle 7">
            <a:extLst>
              <a:ext uri="{FF2B5EF4-FFF2-40B4-BE49-F238E27FC236}">
                <a16:creationId xmlns:a16="http://schemas.microsoft.com/office/drawing/2014/main" id="{63D5E891-9E97-815D-7479-A84A794D8A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830" indent="-285704" eaLnBrk="0" hangingPunct="0">
              <a:defRPr sz="2000">
                <a:solidFill>
                  <a:schemeClr val="tx1"/>
                </a:solidFill>
                <a:latin typeface="Arial" panose="020B0604020202020204" pitchFamily="34" charset="0"/>
                <a:ea typeface="ＭＳ Ｐゴシック" panose="020B0600070205080204" pitchFamily="50" charset="-128"/>
              </a:defRPr>
            </a:lvl2pPr>
            <a:lvl3pPr marL="1142816" indent="-228563" eaLnBrk="0" hangingPunct="0">
              <a:defRPr sz="2000">
                <a:solidFill>
                  <a:schemeClr val="tx1"/>
                </a:solidFill>
                <a:latin typeface="Arial" panose="020B0604020202020204" pitchFamily="34" charset="0"/>
                <a:ea typeface="ＭＳ Ｐゴシック" panose="020B0600070205080204" pitchFamily="50" charset="-128"/>
              </a:defRPr>
            </a:lvl3pPr>
            <a:lvl4pPr marL="1599943" indent="-228563" eaLnBrk="0" hangingPunct="0">
              <a:defRPr sz="2000">
                <a:solidFill>
                  <a:schemeClr val="tx1"/>
                </a:solidFill>
                <a:latin typeface="Arial" panose="020B0604020202020204" pitchFamily="34" charset="0"/>
                <a:ea typeface="ＭＳ Ｐゴシック" panose="020B0600070205080204" pitchFamily="50" charset="-128"/>
              </a:defRPr>
            </a:lvl4pPr>
            <a:lvl5pPr marL="2057068" indent="-228563" eaLnBrk="0" hangingPunct="0">
              <a:defRPr sz="2000">
                <a:solidFill>
                  <a:schemeClr val="tx1"/>
                </a:solidFill>
                <a:latin typeface="Arial" panose="020B0604020202020204" pitchFamily="34" charset="0"/>
                <a:ea typeface="ＭＳ Ｐゴシック" panose="020B0600070205080204" pitchFamily="50" charset="-128"/>
              </a:defRPr>
            </a:lvl5pPr>
            <a:lvl6pPr marL="2514194"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321"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8447"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5574"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8227B30D-A21B-484A-8992-767B87EEAD66}" type="slidenum">
              <a:rPr lang="ja-JP" altLang="en-US" sz="1100">
                <a:solidFill>
                  <a:srgbClr val="000000"/>
                </a:solidFill>
              </a:rPr>
              <a:pPr eaLnBrk="1" hangingPunct="1"/>
              <a:t>5</a:t>
            </a:fld>
            <a:endParaRPr lang="en-US" altLang="ja-JP" sz="1100">
              <a:solidFill>
                <a:srgbClr val="000000"/>
              </a:solidFill>
            </a:endParaRPr>
          </a:p>
        </p:txBody>
      </p:sp>
      <p:sp>
        <p:nvSpPr>
          <p:cNvPr id="28675" name="Rectangle 2">
            <a:extLst>
              <a:ext uri="{FF2B5EF4-FFF2-40B4-BE49-F238E27FC236}">
                <a16:creationId xmlns:a16="http://schemas.microsoft.com/office/drawing/2014/main" id="{6A3D3BDC-FBF4-95FA-0095-1AB1E58330A2}"/>
              </a:ext>
            </a:extLst>
          </p:cNvPr>
          <p:cNvSpPr>
            <a:spLocks noGrp="1" noRot="1" noChangeAspect="1" noChangeArrowheads="1" noTextEdit="1"/>
          </p:cNvSpPr>
          <p:nvPr>
            <p:ph type="sldImg"/>
          </p:nvPr>
        </p:nvSpPr>
        <p:spPr>
          <a:xfrm>
            <a:off x="138113" y="763588"/>
            <a:ext cx="6503987" cy="3657600"/>
          </a:xfrm>
          <a:ln/>
        </p:spPr>
        <p:txBody>
          <a:bodyPr/>
          <a:lstStyle/>
          <a:p>
            <a:endParaRPr lang="ja-JP" altLang="en-US"/>
          </a:p>
        </p:txBody>
      </p:sp>
      <p:sp>
        <p:nvSpPr>
          <p:cNvPr id="28676" name="Rectangle 3">
            <a:extLst>
              <a:ext uri="{FF2B5EF4-FFF2-40B4-BE49-F238E27FC236}">
                <a16:creationId xmlns:a16="http://schemas.microsoft.com/office/drawing/2014/main" id="{10819888-34AA-C837-FE34-709478106E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dirty="0">
                <a:latin typeface="ＭＳ 明朝" panose="02020609040205080304" pitchFamily="17" charset="-128"/>
                <a:ea typeface="ＭＳ 明朝" panose="02020609040205080304" pitchFamily="17" charset="-128"/>
              </a:rPr>
              <a:t>But before that, I will briefly introduce the history of AI use in PHITS development.</a:t>
            </a:r>
          </a:p>
          <a:p>
            <a:pPr eaLnBrk="1" hangingPunct="1"/>
            <a:r>
              <a:rPr lang="en-US" altLang="ja-JP" dirty="0">
                <a:latin typeface="ＭＳ 明朝" panose="02020609040205080304" pitchFamily="17" charset="-128"/>
                <a:ea typeface="ＭＳ 明朝" panose="02020609040205080304" pitchFamily="17" charset="-128"/>
              </a:rPr>
              <a:t>At first, we converted the entire source code from Fortran 77 to Fortran90 in later 2024. For this purpose, we generated a python script for the conversion using ChatGPT, but we needed to revise the code manually when the script did not work well, so it’s not an easy task.</a:t>
            </a:r>
          </a:p>
          <a:p>
            <a:pPr eaLnBrk="1" hangingPunct="1"/>
            <a:r>
              <a:rPr lang="en-US" altLang="ja-JP" dirty="0">
                <a:latin typeface="ＭＳ 明朝" panose="02020609040205080304" pitchFamily="17" charset="-128"/>
                <a:ea typeface="ＭＳ 明朝" panose="02020609040205080304" pitchFamily="17" charset="-128"/>
              </a:rPr>
              <a:t>Then, we introduced AI agents for the development of PHITS in early 2026. In fact, it really accelerated the development dramatically and we do not need to write Fortran code anymore.</a:t>
            </a:r>
          </a:p>
          <a:p>
            <a:pPr eaLnBrk="1" hangingPunct="1"/>
            <a:r>
              <a:rPr lang="en-US" altLang="ja-JP" dirty="0">
                <a:latin typeface="ＭＳ 明朝" panose="02020609040205080304" pitchFamily="17" charset="-128"/>
                <a:ea typeface="ＭＳ 明朝" panose="02020609040205080304" pitchFamily="17" charset="-128"/>
              </a:rPr>
              <a:t>Then, we released AI Phi-</a:t>
            </a:r>
            <a:r>
              <a:rPr lang="en-US" altLang="ja-JP" dirty="0" err="1">
                <a:latin typeface="ＭＳ 明朝" panose="02020609040205080304" pitchFamily="17" charset="-128"/>
                <a:ea typeface="ＭＳ 明朝" panose="02020609040205080304" pitchFamily="17" charset="-128"/>
              </a:rPr>
              <a:t>chan</a:t>
            </a:r>
            <a:r>
              <a:rPr lang="en-US" altLang="ja-JP" dirty="0">
                <a:latin typeface="ＭＳ 明朝" panose="02020609040205080304" pitchFamily="17" charset="-128"/>
                <a:ea typeface="ＭＳ 明朝" panose="02020609040205080304" pitchFamily="17" charset="-128"/>
              </a:rPr>
              <a:t> by providing PHITS manual, sample input files and lecture notes to Gemini Notebook and encouraged users to consult it before sending questions to PHITS office and forum. It can also generate and revise PHITS input file, but cannot detect errors, so significant human-AI interaction is occasionally required.</a:t>
            </a:r>
          </a:p>
          <a:p>
            <a:pPr eaLnBrk="1" hangingPunct="1"/>
            <a:r>
              <a:rPr lang="en-US" altLang="ja-JP" dirty="0">
                <a:latin typeface="ＭＳ 明朝" panose="02020609040205080304" pitchFamily="17" charset="-128"/>
                <a:ea typeface="ＭＳ 明朝" panose="02020609040205080304" pitchFamily="17" charset="-128"/>
              </a:rPr>
              <a:t>To avoid the interaction, we introduced AI-agent workflow in the PHITs package in this September. It can not only generate and revise PHITS input files but also execute and compile PHITS, and even analyze the results. So, fully automatic calculation becomes feasible with this workflow.</a:t>
            </a:r>
            <a:br>
              <a:rPr lang="en-US" altLang="ja-JP" dirty="0">
                <a:latin typeface="ＭＳ 明朝" panose="02020609040205080304" pitchFamily="17" charset="-128"/>
                <a:ea typeface="ＭＳ 明朝" panose="02020609040205080304" pitchFamily="17" charset="-128"/>
              </a:rPr>
            </a:br>
            <a:r>
              <a:rPr lang="en-US" altLang="ja-JP" dirty="0">
                <a:latin typeface="ＭＳ 明朝" panose="02020609040205080304" pitchFamily="17" charset="-128"/>
                <a:ea typeface="ＭＳ 明朝" panose="02020609040205080304" pitchFamily="17" charset="-128"/>
              </a:rPr>
              <a:t>The key challenge of the last two time was how to teach AI to use PHITS.</a:t>
            </a:r>
          </a:p>
        </p:txBody>
      </p:sp>
    </p:spTree>
    <p:extLst>
      <p:ext uri="{BB962C8B-B14F-4D97-AF65-F5344CB8AC3E}">
        <p14:creationId xmlns:p14="http://schemas.microsoft.com/office/powerpoint/2010/main" val="792163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AEA5-2270-F410-4657-99298AFE6241}"/>
            </a:ext>
          </a:extLst>
        </p:cNvPr>
        <p:cNvGrpSpPr/>
        <p:nvPr/>
      </p:nvGrpSpPr>
      <p:grpSpPr>
        <a:xfrm>
          <a:off x="0" y="0"/>
          <a:ext cx="0" cy="0"/>
          <a:chOff x="0" y="0"/>
          <a:chExt cx="0" cy="0"/>
        </a:xfrm>
      </p:grpSpPr>
      <p:sp>
        <p:nvSpPr>
          <p:cNvPr id="28674" name="Rectangle 7">
            <a:extLst>
              <a:ext uri="{FF2B5EF4-FFF2-40B4-BE49-F238E27FC236}">
                <a16:creationId xmlns:a16="http://schemas.microsoft.com/office/drawing/2014/main" id="{F7ED44FE-6A40-AF79-9959-B5A498C5A4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830" indent="-285704" eaLnBrk="0" hangingPunct="0">
              <a:defRPr sz="2000">
                <a:solidFill>
                  <a:schemeClr val="tx1"/>
                </a:solidFill>
                <a:latin typeface="Arial" panose="020B0604020202020204" pitchFamily="34" charset="0"/>
                <a:ea typeface="ＭＳ Ｐゴシック" panose="020B0600070205080204" pitchFamily="50" charset="-128"/>
              </a:defRPr>
            </a:lvl2pPr>
            <a:lvl3pPr marL="1142816" indent="-228563" eaLnBrk="0" hangingPunct="0">
              <a:defRPr sz="2000">
                <a:solidFill>
                  <a:schemeClr val="tx1"/>
                </a:solidFill>
                <a:latin typeface="Arial" panose="020B0604020202020204" pitchFamily="34" charset="0"/>
                <a:ea typeface="ＭＳ Ｐゴシック" panose="020B0600070205080204" pitchFamily="50" charset="-128"/>
              </a:defRPr>
            </a:lvl3pPr>
            <a:lvl4pPr marL="1599943" indent="-228563" eaLnBrk="0" hangingPunct="0">
              <a:defRPr sz="2000">
                <a:solidFill>
                  <a:schemeClr val="tx1"/>
                </a:solidFill>
                <a:latin typeface="Arial" panose="020B0604020202020204" pitchFamily="34" charset="0"/>
                <a:ea typeface="ＭＳ Ｐゴシック" panose="020B0600070205080204" pitchFamily="50" charset="-128"/>
              </a:defRPr>
            </a:lvl4pPr>
            <a:lvl5pPr marL="2057068" indent="-228563" eaLnBrk="0" hangingPunct="0">
              <a:defRPr sz="2000">
                <a:solidFill>
                  <a:schemeClr val="tx1"/>
                </a:solidFill>
                <a:latin typeface="Arial" panose="020B0604020202020204" pitchFamily="34" charset="0"/>
                <a:ea typeface="ＭＳ Ｐゴシック" panose="020B0600070205080204" pitchFamily="50" charset="-128"/>
              </a:defRPr>
            </a:lvl5pPr>
            <a:lvl6pPr marL="2514194"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321"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8447"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5574"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8227B30D-A21B-484A-8992-767B87EEAD66}" type="slidenum">
              <a:rPr lang="ja-JP" altLang="en-US" sz="1100">
                <a:solidFill>
                  <a:srgbClr val="000000"/>
                </a:solidFill>
              </a:rPr>
              <a:pPr eaLnBrk="1" hangingPunct="1"/>
              <a:t>6</a:t>
            </a:fld>
            <a:endParaRPr lang="en-US" altLang="ja-JP" sz="1100">
              <a:solidFill>
                <a:srgbClr val="000000"/>
              </a:solidFill>
            </a:endParaRPr>
          </a:p>
        </p:txBody>
      </p:sp>
      <p:sp>
        <p:nvSpPr>
          <p:cNvPr id="28675" name="Rectangle 2">
            <a:extLst>
              <a:ext uri="{FF2B5EF4-FFF2-40B4-BE49-F238E27FC236}">
                <a16:creationId xmlns:a16="http://schemas.microsoft.com/office/drawing/2014/main" id="{6C0A64EC-F8BE-75B8-4A65-3AEA145F8813}"/>
              </a:ext>
            </a:extLst>
          </p:cNvPr>
          <p:cNvSpPr>
            <a:spLocks noGrp="1" noRot="1" noChangeAspect="1" noChangeArrowheads="1" noTextEdit="1"/>
          </p:cNvSpPr>
          <p:nvPr>
            <p:ph type="sldImg"/>
          </p:nvPr>
        </p:nvSpPr>
        <p:spPr>
          <a:xfrm>
            <a:off x="138113" y="763588"/>
            <a:ext cx="6503987" cy="3657600"/>
          </a:xfrm>
          <a:ln/>
        </p:spPr>
        <p:txBody>
          <a:bodyPr/>
          <a:lstStyle/>
          <a:p>
            <a:endParaRPr lang="ja-JP" altLang="en-US"/>
          </a:p>
        </p:txBody>
      </p:sp>
      <p:sp>
        <p:nvSpPr>
          <p:cNvPr id="28676" name="Rectangle 3">
            <a:extLst>
              <a:ext uri="{FF2B5EF4-FFF2-40B4-BE49-F238E27FC236}">
                <a16:creationId xmlns:a16="http://schemas.microsoft.com/office/drawing/2014/main" id="{366B053C-93B3-E228-1F6A-1293A98D4F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dirty="0">
                <a:latin typeface="ＭＳ 明朝" panose="02020609040205080304" pitchFamily="17" charset="-128"/>
                <a:ea typeface="ＭＳ 明朝" panose="02020609040205080304" pitchFamily="17" charset="-128"/>
              </a:rPr>
              <a:t>For this challenge, at first, we considered how to mater a new language.</a:t>
            </a:r>
            <a:br>
              <a:rPr lang="en-US" altLang="ja-JP" dirty="0">
                <a:latin typeface="ＭＳ 明朝" panose="02020609040205080304" pitchFamily="17" charset="-128"/>
                <a:ea typeface="ＭＳ 明朝" panose="02020609040205080304" pitchFamily="17" charset="-128"/>
              </a:rPr>
            </a:br>
            <a:r>
              <a:rPr lang="en-US" altLang="ja-JP" dirty="0">
                <a:latin typeface="ＭＳ 明朝" panose="02020609040205080304" pitchFamily="17" charset="-128"/>
                <a:ea typeface="ＭＳ 明朝" panose="02020609040205080304" pitchFamily="17" charset="-128"/>
              </a:rPr>
              <a:t>I think a dictionary, that is the manual for PHITS, alone is not a realistic way to learn, textbooks, that is lecture materials for PHITS, are essential but not enough on their own, so many practical experiences, that is sample input files for PHITS.</a:t>
            </a:r>
          </a:p>
          <a:p>
            <a:pPr eaLnBrk="1" hangingPunct="1"/>
            <a:r>
              <a:rPr lang="en-US" altLang="ja-JP" dirty="0">
                <a:latin typeface="ＭＳ 明朝" panose="02020609040205080304" pitchFamily="17" charset="-128"/>
                <a:ea typeface="ＭＳ 明朝" panose="02020609040205080304" pitchFamily="17" charset="-128"/>
              </a:rPr>
              <a:t>These are common to AI and humans, but one thing unique to AI is that AI reads huge amounts of text well, but struggles with images, opposite to humans.</a:t>
            </a:r>
            <a:br>
              <a:rPr lang="en-US" altLang="ja-JP" dirty="0">
                <a:latin typeface="ＭＳ 明朝" panose="02020609040205080304" pitchFamily="17" charset="-128"/>
                <a:ea typeface="ＭＳ 明朝" panose="02020609040205080304" pitchFamily="17" charset="-128"/>
              </a:rPr>
            </a:br>
            <a:r>
              <a:rPr lang="en-US" altLang="ja-JP" dirty="0">
                <a:latin typeface="ＭＳ 明朝" panose="02020609040205080304" pitchFamily="17" charset="-128"/>
                <a:ea typeface="ＭＳ 明朝" panose="02020609040205080304" pitchFamily="17" charset="-128"/>
              </a:rPr>
              <a:t>Therefore, we converted the manual and lecture materials to text, and built a searchable catalog of sample input by purpose and keyword</a:t>
            </a:r>
          </a:p>
          <a:p>
            <a:pPr eaLnBrk="1" hangingPunct="1"/>
            <a:endParaRPr lang="en-US" altLang="ja-JP"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65663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AFEE3-8D80-1709-6B9E-DD413293B965}"/>
            </a:ext>
          </a:extLst>
        </p:cNvPr>
        <p:cNvGrpSpPr/>
        <p:nvPr/>
      </p:nvGrpSpPr>
      <p:grpSpPr>
        <a:xfrm>
          <a:off x="0" y="0"/>
          <a:ext cx="0" cy="0"/>
          <a:chOff x="0" y="0"/>
          <a:chExt cx="0" cy="0"/>
        </a:xfrm>
      </p:grpSpPr>
      <p:sp>
        <p:nvSpPr>
          <p:cNvPr id="28674" name="Rectangle 7">
            <a:extLst>
              <a:ext uri="{FF2B5EF4-FFF2-40B4-BE49-F238E27FC236}">
                <a16:creationId xmlns:a16="http://schemas.microsoft.com/office/drawing/2014/main" id="{BC98C05A-14A6-17AD-FE4B-53E8517950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830" indent="-285704" eaLnBrk="0" hangingPunct="0">
              <a:defRPr sz="2000">
                <a:solidFill>
                  <a:schemeClr val="tx1"/>
                </a:solidFill>
                <a:latin typeface="Arial" panose="020B0604020202020204" pitchFamily="34" charset="0"/>
                <a:ea typeface="ＭＳ Ｐゴシック" panose="020B0600070205080204" pitchFamily="50" charset="-128"/>
              </a:defRPr>
            </a:lvl2pPr>
            <a:lvl3pPr marL="1142816" indent="-228563" eaLnBrk="0" hangingPunct="0">
              <a:defRPr sz="2000">
                <a:solidFill>
                  <a:schemeClr val="tx1"/>
                </a:solidFill>
                <a:latin typeface="Arial" panose="020B0604020202020204" pitchFamily="34" charset="0"/>
                <a:ea typeface="ＭＳ Ｐゴシック" panose="020B0600070205080204" pitchFamily="50" charset="-128"/>
              </a:defRPr>
            </a:lvl3pPr>
            <a:lvl4pPr marL="1599943" indent="-228563" eaLnBrk="0" hangingPunct="0">
              <a:defRPr sz="2000">
                <a:solidFill>
                  <a:schemeClr val="tx1"/>
                </a:solidFill>
                <a:latin typeface="Arial" panose="020B0604020202020204" pitchFamily="34" charset="0"/>
                <a:ea typeface="ＭＳ Ｐゴシック" panose="020B0600070205080204" pitchFamily="50" charset="-128"/>
              </a:defRPr>
            </a:lvl4pPr>
            <a:lvl5pPr marL="2057068" indent="-228563" eaLnBrk="0" hangingPunct="0">
              <a:defRPr sz="2000">
                <a:solidFill>
                  <a:schemeClr val="tx1"/>
                </a:solidFill>
                <a:latin typeface="Arial" panose="020B0604020202020204" pitchFamily="34" charset="0"/>
                <a:ea typeface="ＭＳ Ｐゴシック" panose="020B0600070205080204" pitchFamily="50" charset="-128"/>
              </a:defRPr>
            </a:lvl5pPr>
            <a:lvl6pPr marL="2514194"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321"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8447"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5574" indent="-2285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8227B30D-A21B-484A-8992-767B87EEAD66}" type="slidenum">
              <a:rPr lang="ja-JP" altLang="en-US" sz="1100">
                <a:solidFill>
                  <a:srgbClr val="000000"/>
                </a:solidFill>
              </a:rPr>
              <a:pPr eaLnBrk="1" hangingPunct="1"/>
              <a:t>7</a:t>
            </a:fld>
            <a:endParaRPr lang="en-US" altLang="ja-JP" sz="1100">
              <a:solidFill>
                <a:srgbClr val="000000"/>
              </a:solidFill>
            </a:endParaRPr>
          </a:p>
        </p:txBody>
      </p:sp>
      <p:sp>
        <p:nvSpPr>
          <p:cNvPr id="28675" name="Rectangle 2">
            <a:extLst>
              <a:ext uri="{FF2B5EF4-FFF2-40B4-BE49-F238E27FC236}">
                <a16:creationId xmlns:a16="http://schemas.microsoft.com/office/drawing/2014/main" id="{FDB6CC19-010B-F5ED-B8B6-3E87184B2FA6}"/>
              </a:ext>
            </a:extLst>
          </p:cNvPr>
          <p:cNvSpPr>
            <a:spLocks noGrp="1" noRot="1" noChangeAspect="1" noChangeArrowheads="1" noTextEdit="1"/>
          </p:cNvSpPr>
          <p:nvPr>
            <p:ph type="sldImg"/>
          </p:nvPr>
        </p:nvSpPr>
        <p:spPr>
          <a:xfrm>
            <a:off x="138113" y="763588"/>
            <a:ext cx="6503987" cy="3657600"/>
          </a:xfrm>
          <a:ln/>
        </p:spPr>
        <p:txBody>
          <a:bodyPr/>
          <a:lstStyle/>
          <a:p>
            <a:endParaRPr lang="ja-JP" altLang="en-US"/>
          </a:p>
        </p:txBody>
      </p:sp>
      <p:sp>
        <p:nvSpPr>
          <p:cNvPr id="28676" name="Rectangle 3">
            <a:extLst>
              <a:ext uri="{FF2B5EF4-FFF2-40B4-BE49-F238E27FC236}">
                <a16:creationId xmlns:a16="http://schemas.microsoft.com/office/drawing/2014/main" id="{259C3A9A-2E3D-81DA-D2BE-AA8D849F5F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ja-JP" dirty="0">
                <a:latin typeface="ＭＳ 明朝" panose="02020609040205080304" pitchFamily="17" charset="-128"/>
                <a:ea typeface="ＭＳ 明朝" panose="02020609040205080304" pitchFamily="17" charset="-128"/>
              </a:rPr>
              <a:t>This slide shows the overview of PHITS AI workflow.</a:t>
            </a:r>
          </a:p>
          <a:p>
            <a:pPr eaLnBrk="1" hangingPunct="1"/>
            <a:r>
              <a:rPr lang="en-US" altLang="ja-JP" dirty="0">
                <a:latin typeface="ＭＳ 明朝" panose="02020609040205080304" pitchFamily="17" charset="-128"/>
                <a:ea typeface="ＭＳ 明朝" panose="02020609040205080304" pitchFamily="17" charset="-128"/>
              </a:rPr>
              <a:t>As I said before, manual, lecture materials, sample inputs were textualized into knowledge-base folder, and this knowledge base was uploaded to External RAG service, Gemini Notebook, and named it AI Phi-Chan. PHITS users can ask questions and get answer from it.</a:t>
            </a:r>
          </a:p>
          <a:p>
            <a:pPr eaLnBrk="1" hangingPunct="1"/>
            <a:r>
              <a:rPr lang="en-US" altLang="ja-JP" dirty="0">
                <a:latin typeface="ＭＳ 明朝" panose="02020609040205080304" pitchFamily="17" charset="-128"/>
                <a:ea typeface="ＭＳ 明朝" panose="02020609040205080304" pitchFamily="17" charset="-128"/>
              </a:rPr>
              <a:t>We also created </a:t>
            </a:r>
            <a:r>
              <a:rPr lang="en-US" altLang="ja-JP" dirty="0" err="1">
                <a:latin typeface="ＭＳ 明朝" panose="02020609040205080304" pitchFamily="17" charset="-128"/>
                <a:ea typeface="ＭＳ 明朝" panose="02020609040205080304" pitchFamily="17" charset="-128"/>
              </a:rPr>
              <a:t>agent_reference</a:t>
            </a:r>
            <a:r>
              <a:rPr lang="en-US" altLang="ja-JP" dirty="0">
                <a:latin typeface="ＭＳ 明朝" panose="02020609040205080304" pitchFamily="17" charset="-128"/>
                <a:ea typeface="ＭＳ 明朝" panose="02020609040205080304" pitchFamily="17" charset="-128"/>
              </a:rPr>
              <a:t> folder, which is used by AI agents together with AGENTS.md and reference_policy.md, which give the rules for preparing input files and executing/compiling PHITS. For example, it explicitly suggest checking geometry after making any changes on it. </a:t>
            </a:r>
          </a:p>
        </p:txBody>
      </p:sp>
    </p:spTree>
    <p:extLst>
      <p:ext uri="{BB962C8B-B14F-4D97-AF65-F5344CB8AC3E}">
        <p14:creationId xmlns:p14="http://schemas.microsoft.com/office/powerpoint/2010/main" val="627004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For this AI-agent workflow, we performed reproducibility check, how stable AI answers to the same prompt, by providing five independent tasks in single prompt to ten AI environments. In addition, we performed complexity check, how far AI can handle complex tasks by providing six prompts in sequence to single AI environment.</a:t>
            </a:r>
          </a:p>
          <a:p>
            <a:r>
              <a:rPr kumimoji="1" lang="en-US" altLang="ja-JP" dirty="0"/>
              <a:t>In this presentation, I will introduce the results of shielding optimization and proton therapy dosimetry.</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F1A50EC9-0512-4AC3-9D08-63BAE9706895}" type="slidenum">
              <a:rPr lang="ja-JP" altLang="en-US" smtClean="0"/>
              <a:pPr>
                <a:defRPr/>
              </a:pPr>
              <a:t>8</a:t>
            </a:fld>
            <a:endParaRPr lang="en-US" altLang="ja-JP"/>
          </a:p>
        </p:txBody>
      </p:sp>
    </p:spTree>
    <p:extLst>
      <p:ext uri="{BB962C8B-B14F-4D97-AF65-F5344CB8AC3E}">
        <p14:creationId xmlns:p14="http://schemas.microsoft.com/office/powerpoint/2010/main" val="1696184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For the shielding optimization, we provided the following prompt.</a:t>
            </a:r>
            <a:br>
              <a:rPr kumimoji="1" lang="en-US" altLang="ja-JP" dirty="0"/>
            </a:br>
            <a:r>
              <a:rPr kumimoji="1" lang="en-US" altLang="ja-JP" dirty="0"/>
              <a:t>Please calculate the optimum polyethylene shielding thickness for a neutron source, referring to recommendation/h10multiplier folder. Set up a 10 MBq Cf-252 source at the center and surrounding it with a spherical polyethylene shield. Variance reduction is not required. Calculate the ambient dose equivalent rate, H*(10), on the outer surface of the polyethylene sphere. Find the radius of the polyethylene sphere required to reduce H*(10) to 5 </a:t>
            </a:r>
            <a:r>
              <a:rPr kumimoji="1" lang="en-US" altLang="ja-JP" dirty="0" err="1"/>
              <a:t>μSv</a:t>
            </a:r>
            <a:r>
              <a:rPr kumimoji="1" lang="en-US" altLang="ja-JP" dirty="0"/>
              <a:t>/h or less. Adjust the polyethylene thickness in 1 cm increments. The statistical uncertainty of the calculated H*(10) value should be within 5%.</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F1A50EC9-0512-4AC3-9D08-63BAE9706895}" type="slidenum">
              <a:rPr lang="ja-JP" altLang="en-US" smtClean="0"/>
              <a:pPr>
                <a:defRPr/>
              </a:pPr>
              <a:t>9</a:t>
            </a:fld>
            <a:endParaRPr lang="en-US" altLang="ja-JP"/>
          </a:p>
        </p:txBody>
      </p:sp>
    </p:spTree>
    <p:extLst>
      <p:ext uri="{BB962C8B-B14F-4D97-AF65-F5344CB8AC3E}">
        <p14:creationId xmlns:p14="http://schemas.microsoft.com/office/powerpoint/2010/main" val="101535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table summarizes the optimum thickness and computational time of 10 AI environments. The expected optimal thickness is 29 cm, and 7 of 10 AI environments could properly answer. Some AI automatically created this kind of picture for making us better understand. However, some runs answered 26 cm by calculating neutron dose only, or 30 cm by adding a 1 cm central air gap, which was not intended in the prompt. Therefore, human or other AI check is needed</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F1A50EC9-0512-4AC3-9D08-63BAE9706895}" type="slidenum">
              <a:rPr lang="ja-JP" altLang="en-US" smtClean="0"/>
              <a:pPr>
                <a:defRPr/>
              </a:pPr>
              <a:t>10</a:t>
            </a:fld>
            <a:endParaRPr lang="en-US" altLang="ja-JP"/>
          </a:p>
        </p:txBody>
      </p:sp>
    </p:spTree>
    <p:extLst>
      <p:ext uri="{BB962C8B-B14F-4D97-AF65-F5344CB8AC3E}">
        <p14:creationId xmlns:p14="http://schemas.microsoft.com/office/powerpoint/2010/main" val="4289929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For complex sequential tasks, at first, we asked AI to find the best sample for proton therapy dosimetry and calculate depth-dose curve for a 200 MeV proton beam. Then, we asked to design a ridge filter for a 5 cm SOBP, like this, and irradiate the ICRP phantom by the SOBP beam. Then, we asked to optimize irradiation condition for stomach cancer like this and calculate the absorbed doses in OAR. Even for a very complex task like this, AI can complete it if we break the task down and write the prompts step by step</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F1A50EC9-0512-4AC3-9D08-63BAE9706895}" type="slidenum">
              <a:rPr lang="ja-JP" altLang="en-US" smtClean="0"/>
              <a:pPr>
                <a:defRPr/>
              </a:pPr>
              <a:t>11</a:t>
            </a:fld>
            <a:endParaRPr lang="en-US" altLang="ja-JP"/>
          </a:p>
        </p:txBody>
      </p:sp>
    </p:spTree>
    <p:extLst>
      <p:ext uri="{BB962C8B-B14F-4D97-AF65-F5344CB8AC3E}">
        <p14:creationId xmlns:p14="http://schemas.microsoft.com/office/powerpoint/2010/main" val="189838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784FB-BC19-7C3F-FAF4-A5B3E66506F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70CBD1-0DCC-8DBC-70D5-097822B84FD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1C13ED-7DED-0273-C699-8B1816021355}"/>
              </a:ext>
            </a:extLst>
          </p:cNvPr>
          <p:cNvSpPr>
            <a:spLocks noGrp="1"/>
          </p:cNvSpPr>
          <p:nvPr>
            <p:ph type="body" idx="1"/>
          </p:nvPr>
        </p:nvSpPr>
        <p:spPr/>
        <p:txBody>
          <a:bodyPr/>
          <a:lstStyle/>
          <a:p>
            <a:r>
              <a:rPr kumimoji="1" lang="en-US" altLang="ja-JP" dirty="0"/>
              <a:t>Based on these experience, I would like to share my conclusion how to write a good prompt for PHITS simulation.</a:t>
            </a:r>
            <a:br>
              <a:rPr kumimoji="1" lang="en-US" altLang="ja-JP" dirty="0"/>
            </a:br>
            <a:r>
              <a:rPr kumimoji="1" lang="en-US" altLang="ja-JP" dirty="0"/>
              <a:t>You should include at lest the following information: First the purpose of the calculation, second, Name of the sample directory or input file to be used as a reference;</a:t>
            </a:r>
          </a:p>
          <a:p>
            <a:r>
              <a:rPr kumimoji="1" lang="en-US" altLang="ja-JP" dirty="0"/>
              <a:t>third, components to be modified and those to be kept fixed, such as the geometry, source, tally, and calculation parameters, and fourth, evaluation and optimization criteria, including the physical quantities to be evaluated and the required level of statistical uncertainty.</a:t>
            </a:r>
          </a:p>
          <a:p>
            <a:r>
              <a:rPr kumimoji="1" lang="en-US" altLang="ja-JP" dirty="0"/>
              <a:t>But the most important point is to check the results yourself or ask another AI to verify them. Actually, it is ideal to check by human, but recently, I realize that it is almost impossible because AI easily runs hundreds of simulations. Therefore, ask another AI is more realistic way for verification.</a:t>
            </a:r>
          </a:p>
          <a:p>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683FC8EB-3892-CC4E-6D65-D6D165C9118A}"/>
              </a:ext>
            </a:extLst>
          </p:cNvPr>
          <p:cNvSpPr>
            <a:spLocks noGrp="1"/>
          </p:cNvSpPr>
          <p:nvPr>
            <p:ph type="sldNum" sz="quarter" idx="5"/>
          </p:nvPr>
        </p:nvSpPr>
        <p:spPr/>
        <p:txBody>
          <a:bodyPr/>
          <a:lstStyle/>
          <a:p>
            <a:pPr>
              <a:defRPr/>
            </a:pPr>
            <a:fld id="{F1A50EC9-0512-4AC3-9D08-63BAE9706895}" type="slidenum">
              <a:rPr lang="ja-JP" altLang="en-US" smtClean="0"/>
              <a:pPr>
                <a:defRPr/>
              </a:pPr>
              <a:t>12</a:t>
            </a:fld>
            <a:endParaRPr lang="en-US" altLang="ja-JP"/>
          </a:p>
        </p:txBody>
      </p:sp>
    </p:spTree>
    <p:extLst>
      <p:ext uri="{BB962C8B-B14F-4D97-AF65-F5344CB8AC3E}">
        <p14:creationId xmlns:p14="http://schemas.microsoft.com/office/powerpoint/2010/main" val="803623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24EB3-5302-030E-A36C-773782C28C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523557-6341-B37F-0A59-70DE4964295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96B2EE4-8686-40F4-AAD5-B8B5A344B8EC}"/>
              </a:ext>
            </a:extLst>
          </p:cNvPr>
          <p:cNvSpPr>
            <a:spLocks noGrp="1"/>
          </p:cNvSpPr>
          <p:nvPr>
            <p:ph type="body" idx="1"/>
          </p:nvPr>
        </p:nvSpPr>
        <p:spPr/>
        <p:txBody>
          <a:bodyPr/>
          <a:lstStyle/>
          <a:p>
            <a:r>
              <a:rPr kumimoji="1" lang="en-US" altLang="ja-JP" dirty="0"/>
              <a:t>Next, I would like to introduce the AI-agent workflow, which was recently implemented in PHITS.</a:t>
            </a:r>
          </a:p>
          <a:p>
            <a:endParaRPr kumimoji="1" lang="ja-JP" altLang="en-US" dirty="0"/>
          </a:p>
        </p:txBody>
      </p:sp>
      <p:sp>
        <p:nvSpPr>
          <p:cNvPr id="4" name="スライド番号プレースホルダー 3">
            <a:extLst>
              <a:ext uri="{FF2B5EF4-FFF2-40B4-BE49-F238E27FC236}">
                <a16:creationId xmlns:a16="http://schemas.microsoft.com/office/drawing/2014/main" id="{E8843AEE-EBA2-6074-E82D-E883B23669AC}"/>
              </a:ext>
            </a:extLst>
          </p:cNvPr>
          <p:cNvSpPr>
            <a:spLocks noGrp="1"/>
          </p:cNvSpPr>
          <p:nvPr>
            <p:ph type="sldNum" sz="quarter" idx="5"/>
          </p:nvPr>
        </p:nvSpPr>
        <p:spPr/>
        <p:txBody>
          <a:bodyPr/>
          <a:lstStyle/>
          <a:p>
            <a:pPr>
              <a:defRPr/>
            </a:pPr>
            <a:fld id="{F1A50EC9-0512-4AC3-9D08-63BAE9706895}" type="slidenum">
              <a:rPr lang="ja-JP" altLang="en-US" smtClean="0"/>
              <a:pPr>
                <a:defRPr/>
              </a:pPr>
              <a:t>13</a:t>
            </a:fld>
            <a:endParaRPr lang="en-US" altLang="ja-JP"/>
          </a:p>
        </p:txBody>
      </p:sp>
    </p:spTree>
    <p:extLst>
      <p:ext uri="{BB962C8B-B14F-4D97-AF65-F5344CB8AC3E}">
        <p14:creationId xmlns:p14="http://schemas.microsoft.com/office/powerpoint/2010/main" val="2811953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6497E-B094-8265-F118-1DF396CAA1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8BA74E-1617-F444-F74F-3C66198241D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E73FC14-621A-0270-3FBE-B0AB4D2FFEA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CA3CB9B-48D8-1A8D-DE38-39BE4F19A736}"/>
              </a:ext>
            </a:extLst>
          </p:cNvPr>
          <p:cNvSpPr>
            <a:spLocks noGrp="1"/>
          </p:cNvSpPr>
          <p:nvPr>
            <p:ph type="sldNum" sz="quarter" idx="5"/>
          </p:nvPr>
        </p:nvSpPr>
        <p:spPr/>
        <p:txBody>
          <a:bodyPr/>
          <a:lstStyle/>
          <a:p>
            <a:pPr>
              <a:defRPr/>
            </a:pPr>
            <a:fld id="{F1A50EC9-0512-4AC3-9D08-63BAE9706895}" type="slidenum">
              <a:rPr lang="ja-JP" altLang="en-US" smtClean="0"/>
              <a:pPr>
                <a:defRPr/>
              </a:pPr>
              <a:t>14</a:t>
            </a:fld>
            <a:endParaRPr lang="en-US" altLang="ja-JP"/>
          </a:p>
        </p:txBody>
      </p:sp>
    </p:spTree>
    <p:extLst>
      <p:ext uri="{BB962C8B-B14F-4D97-AF65-F5344CB8AC3E}">
        <p14:creationId xmlns:p14="http://schemas.microsoft.com/office/powerpoint/2010/main" val="1173237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6F2C1-01B4-3D09-CB8F-3BF61643F8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DAEF2F9-E55C-605A-E47D-44D4F241184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696088B-0F03-5116-070A-C6C80C8B045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BF31E6D-E0B4-8E6D-C221-0B4599F3C13B}"/>
              </a:ext>
            </a:extLst>
          </p:cNvPr>
          <p:cNvSpPr>
            <a:spLocks noGrp="1"/>
          </p:cNvSpPr>
          <p:nvPr>
            <p:ph type="sldNum" sz="quarter" idx="5"/>
          </p:nvPr>
        </p:nvSpPr>
        <p:spPr/>
        <p:txBody>
          <a:bodyPr/>
          <a:lstStyle/>
          <a:p>
            <a:pPr>
              <a:defRPr/>
            </a:pPr>
            <a:fld id="{F1A50EC9-0512-4AC3-9D08-63BAE9706895}" type="slidenum">
              <a:rPr lang="ja-JP" altLang="en-US" smtClean="0"/>
              <a:pPr>
                <a:defRPr/>
              </a:pPr>
              <a:t>15</a:t>
            </a:fld>
            <a:endParaRPr lang="en-US" altLang="ja-JP"/>
          </a:p>
        </p:txBody>
      </p:sp>
    </p:spTree>
    <p:extLst>
      <p:ext uri="{BB962C8B-B14F-4D97-AF65-F5344CB8AC3E}">
        <p14:creationId xmlns:p14="http://schemas.microsoft.com/office/powerpoint/2010/main" val="339221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A0109-57B1-0C51-56A4-BDE33F8A92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77FC8EA-C90D-D833-3E25-2CC5AE76877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772DAA7-3EC7-9070-1336-38A78693822A}"/>
              </a:ext>
            </a:extLst>
          </p:cNvPr>
          <p:cNvSpPr>
            <a:spLocks noGrp="1"/>
          </p:cNvSpPr>
          <p:nvPr>
            <p:ph type="body" idx="1"/>
          </p:nvPr>
        </p:nvSpPr>
        <p:spPr/>
        <p:txBody>
          <a:bodyPr/>
          <a:lstStyle/>
          <a:p>
            <a:r>
              <a:rPr lang="ja-JP" altLang="ja-JP" dirty="0"/>
              <a:t>This graph shows the SATIF-12 neutron spectrum at 15 degrees for a 1 GeV proton beam on an Al target, reported by Hirayama and Sanami, while this graph shows the corresponding result calculated with the latest PHITS using an AI agent.</a:t>
            </a:r>
            <a:r>
              <a:rPr lang="ja-JP" altLang="en-US" dirty="0"/>
              <a:t>　</a:t>
            </a:r>
            <a:r>
              <a:rPr lang="en-US" altLang="ja-JP" dirty="0"/>
              <a:t>All I did was copy and paste the benchmark problem into the AI agent,</a:t>
            </a:r>
            <a:r>
              <a:rPr lang="ja-JP" altLang="en-US" dirty="0"/>
              <a:t> </a:t>
            </a:r>
            <a:r>
              <a:rPr lang="en-US" altLang="ja-JP" dirty="0"/>
              <a:t>so</a:t>
            </a:r>
            <a:r>
              <a:rPr lang="ja-JP" altLang="en-US" dirty="0"/>
              <a:t> </a:t>
            </a:r>
            <a:r>
              <a:rPr lang="en-US" altLang="ja-JP" dirty="0"/>
              <a:t>the key is to define the problem without any ambiguity, as I said several times in this presentation.</a:t>
            </a:r>
            <a:endParaRPr kumimoji="1" lang="ja-JP" altLang="en-US" dirty="0"/>
          </a:p>
        </p:txBody>
      </p:sp>
      <p:sp>
        <p:nvSpPr>
          <p:cNvPr id="4" name="スライド番号プレースホルダー 3">
            <a:extLst>
              <a:ext uri="{FF2B5EF4-FFF2-40B4-BE49-F238E27FC236}">
                <a16:creationId xmlns:a16="http://schemas.microsoft.com/office/drawing/2014/main" id="{D601D192-5DD2-0679-D544-0752948B9326}"/>
              </a:ext>
            </a:extLst>
          </p:cNvPr>
          <p:cNvSpPr>
            <a:spLocks noGrp="1"/>
          </p:cNvSpPr>
          <p:nvPr>
            <p:ph type="sldNum" sz="quarter" idx="5"/>
          </p:nvPr>
        </p:nvSpPr>
        <p:spPr/>
        <p:txBody>
          <a:bodyPr/>
          <a:lstStyle/>
          <a:p>
            <a:pPr>
              <a:defRPr/>
            </a:pPr>
            <a:fld id="{F1A50EC9-0512-4AC3-9D08-63BAE9706895}" type="slidenum">
              <a:rPr lang="ja-JP" altLang="en-US" smtClean="0"/>
              <a:pPr>
                <a:defRPr/>
              </a:pPr>
              <a:t>16</a:t>
            </a:fld>
            <a:endParaRPr lang="en-US" altLang="ja-JP"/>
          </a:p>
        </p:txBody>
      </p:sp>
    </p:spTree>
    <p:extLst>
      <p:ext uri="{BB962C8B-B14F-4D97-AF65-F5344CB8AC3E}">
        <p14:creationId xmlns:p14="http://schemas.microsoft.com/office/powerpoint/2010/main" val="2839398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2B1E4-1102-2410-541F-C00416BCCD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285C92-BD70-B9AC-F9AF-A70BC98E829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9D9E65C-E75A-71E0-FF64-C5F0B89FA3E3}"/>
              </a:ext>
            </a:extLst>
          </p:cNvPr>
          <p:cNvSpPr>
            <a:spLocks noGrp="1"/>
          </p:cNvSpPr>
          <p:nvPr>
            <p:ph type="body" idx="1"/>
          </p:nvPr>
        </p:nvSpPr>
        <p:spPr/>
        <p:txBody>
          <a:bodyPr/>
          <a:lstStyle/>
          <a:p>
            <a:r>
              <a:rPr kumimoji="1" lang="en-US" altLang="ja-JP" dirty="0"/>
              <a:t>Next, I would like to introduce the AI-agent workflow, which was recently implemented in PHITS.</a:t>
            </a:r>
          </a:p>
          <a:p>
            <a:endParaRPr kumimoji="1" lang="ja-JP" altLang="en-US" dirty="0"/>
          </a:p>
        </p:txBody>
      </p:sp>
      <p:sp>
        <p:nvSpPr>
          <p:cNvPr id="4" name="スライド番号プレースホルダー 3">
            <a:extLst>
              <a:ext uri="{FF2B5EF4-FFF2-40B4-BE49-F238E27FC236}">
                <a16:creationId xmlns:a16="http://schemas.microsoft.com/office/drawing/2014/main" id="{2BED924C-4754-7338-737D-7278D940739D}"/>
              </a:ext>
            </a:extLst>
          </p:cNvPr>
          <p:cNvSpPr>
            <a:spLocks noGrp="1"/>
          </p:cNvSpPr>
          <p:nvPr>
            <p:ph type="sldNum" sz="quarter" idx="5"/>
          </p:nvPr>
        </p:nvSpPr>
        <p:spPr/>
        <p:txBody>
          <a:bodyPr/>
          <a:lstStyle/>
          <a:p>
            <a:pPr>
              <a:defRPr/>
            </a:pPr>
            <a:fld id="{F1A50EC9-0512-4AC3-9D08-63BAE9706895}" type="slidenum">
              <a:rPr lang="ja-JP" altLang="en-US" smtClean="0"/>
              <a:pPr>
                <a:defRPr/>
              </a:pPr>
              <a:t>17</a:t>
            </a:fld>
            <a:endParaRPr lang="en-US" altLang="ja-JP"/>
          </a:p>
        </p:txBody>
      </p:sp>
    </p:spTree>
    <p:extLst>
      <p:ext uri="{BB962C8B-B14F-4D97-AF65-F5344CB8AC3E}">
        <p14:creationId xmlns:p14="http://schemas.microsoft.com/office/powerpoint/2010/main" val="3986294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0262E-12BE-7F71-9DF1-17773AE4E539}"/>
            </a:ext>
          </a:extLst>
        </p:cNvPr>
        <p:cNvGrpSpPr/>
        <p:nvPr/>
      </p:nvGrpSpPr>
      <p:grpSpPr>
        <a:xfrm>
          <a:off x="0" y="0"/>
          <a:ext cx="0" cy="0"/>
          <a:chOff x="0" y="0"/>
          <a:chExt cx="0" cy="0"/>
        </a:xfrm>
      </p:grpSpPr>
      <p:sp>
        <p:nvSpPr>
          <p:cNvPr id="20482" name="Rectangle 7">
            <a:extLst>
              <a:ext uri="{FF2B5EF4-FFF2-40B4-BE49-F238E27FC236}">
                <a16:creationId xmlns:a16="http://schemas.microsoft.com/office/drawing/2014/main" id="{FCD5CA7A-68E1-8B61-2AA0-9ED00767FD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2368C2DD-4862-489D-BA1D-4FD67E3FEDBF}" type="slidenum">
              <a:rPr lang="ja-JP" altLang="en-US" sz="1200"/>
              <a:pPr eaLnBrk="1" hangingPunct="1"/>
              <a:t>18</a:t>
            </a:fld>
            <a:endParaRPr lang="en-US" altLang="ja-JP" sz="1200"/>
          </a:p>
        </p:txBody>
      </p:sp>
      <p:sp>
        <p:nvSpPr>
          <p:cNvPr id="20483" name="Rectangle 2">
            <a:extLst>
              <a:ext uri="{FF2B5EF4-FFF2-40B4-BE49-F238E27FC236}">
                <a16:creationId xmlns:a16="http://schemas.microsoft.com/office/drawing/2014/main" id="{4921DB87-22DA-F9E8-33F0-5DD3902A44BA}"/>
              </a:ext>
            </a:extLst>
          </p:cNvPr>
          <p:cNvSpPr>
            <a:spLocks noGrp="1" noRot="1" noChangeAspect="1" noChangeArrowheads="1" noTextEdit="1"/>
          </p:cNvSpPr>
          <p:nvPr>
            <p:ph type="sldImg"/>
          </p:nvPr>
        </p:nvSpPr>
        <p:spPr>
          <a:xfrm>
            <a:off x="139700" y="763588"/>
            <a:ext cx="6500813" cy="3657600"/>
          </a:xfrm>
          <a:ln/>
        </p:spPr>
        <p:txBody>
          <a:bodyPr/>
          <a:lstStyle/>
          <a:p>
            <a:endParaRPr lang="ja-JP" altLang="en-US"/>
          </a:p>
        </p:txBody>
      </p:sp>
      <p:sp>
        <p:nvSpPr>
          <p:cNvPr id="20484" name="Rectangle 3">
            <a:extLst>
              <a:ext uri="{FF2B5EF4-FFF2-40B4-BE49-F238E27FC236}">
                <a16:creationId xmlns:a16="http://schemas.microsoft.com/office/drawing/2014/main" id="{27A06CB9-933F-407F-7C88-2FE27B2C44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en-US">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607359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366185" y="2684464"/>
            <a:ext cx="11440583" cy="1171575"/>
          </a:xfrm>
          <a:effectLst/>
        </p:spPr>
        <p:txBody>
          <a:bodyPr/>
          <a:lstStyle>
            <a:lvl1pPr algn="ctr">
              <a:defRPr/>
            </a:lvl1pPr>
          </a:lstStyle>
          <a:p>
            <a:r>
              <a:rPr lang="ja-JP" altLang="en-US"/>
              <a:t>マスタ タイトルの書式設定</a:t>
            </a:r>
          </a:p>
        </p:txBody>
      </p:sp>
      <p:sp>
        <p:nvSpPr>
          <p:cNvPr id="7171" name="Rectangle 3"/>
          <p:cNvSpPr>
            <a:spLocks noGrp="1" noChangeArrowheads="1"/>
          </p:cNvSpPr>
          <p:nvPr>
            <p:ph type="subTitle" idx="1"/>
          </p:nvPr>
        </p:nvSpPr>
        <p:spPr>
          <a:xfrm>
            <a:off x="1849967" y="3856038"/>
            <a:ext cx="8492067" cy="1858962"/>
          </a:xfrm>
        </p:spPr>
        <p:txBody>
          <a:bodyPr/>
          <a:lstStyle>
            <a:lvl1pPr marL="0" indent="0" algn="ctr">
              <a:buFontTx/>
              <a:buNone/>
              <a:defRPr/>
            </a:lvl1pPr>
          </a:lstStyle>
          <a:p>
            <a:r>
              <a:rPr lang="ja-JP" altLang="en-US"/>
              <a:t>マスタ サブタイトルの書式設定</a:t>
            </a:r>
          </a:p>
        </p:txBody>
      </p:sp>
      <p:sp>
        <p:nvSpPr>
          <p:cNvPr id="4" name="Rectangle 4"/>
          <p:cNvSpPr>
            <a:spLocks noGrp="1" noChangeArrowheads="1"/>
          </p:cNvSpPr>
          <p:nvPr>
            <p:ph type="dt" sz="half" idx="10"/>
          </p:nvPr>
        </p:nvSpPr>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a:lvl1pPr>
          </a:lstStyle>
          <a:p>
            <a:pPr>
              <a:defRPr/>
            </a:pPr>
            <a:fld id="{0C3C8ABD-D4E5-41E7-BA83-AFA4AE618C96}" type="slidenum">
              <a:rPr lang="ja-JP" altLang="en-US"/>
              <a:pPr>
                <a:defRPr/>
              </a:pPr>
              <a:t>‹#›</a:t>
            </a:fld>
            <a:endParaRPr lang="en-US" altLang="ja-JP"/>
          </a:p>
        </p:txBody>
      </p:sp>
    </p:spTree>
    <p:extLst>
      <p:ext uri="{BB962C8B-B14F-4D97-AF65-F5344CB8AC3E}">
        <p14:creationId xmlns:p14="http://schemas.microsoft.com/office/powerpoint/2010/main" val="2634389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030"/>
          <p:cNvSpPr>
            <a:spLocks noGrp="1" noChangeArrowheads="1"/>
          </p:cNvSpPr>
          <p:nvPr>
            <p:ph type="sldNum" sz="quarter" idx="12"/>
          </p:nvPr>
        </p:nvSpPr>
        <p:spPr>
          <a:ln/>
        </p:spPr>
        <p:txBody>
          <a:bodyPr/>
          <a:lstStyle>
            <a:lvl1pPr>
              <a:defRPr/>
            </a:lvl1pPr>
          </a:lstStyle>
          <a:p>
            <a:pPr>
              <a:defRPr/>
            </a:pPr>
            <a:fld id="{4EDB84C5-3D9C-4FEF-A981-E4B5B31C58CC}" type="slidenum">
              <a:rPr lang="ja-JP" altLang="en-US"/>
              <a:pPr>
                <a:defRPr/>
              </a:pPr>
              <a:t>‹#›</a:t>
            </a:fld>
            <a:endParaRPr lang="en-US" altLang="ja-JP"/>
          </a:p>
        </p:txBody>
      </p:sp>
    </p:spTree>
    <p:extLst>
      <p:ext uri="{BB962C8B-B14F-4D97-AF65-F5344CB8AC3E}">
        <p14:creationId xmlns:p14="http://schemas.microsoft.com/office/powerpoint/2010/main" val="1257673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030"/>
          <p:cNvSpPr>
            <a:spLocks noGrp="1" noChangeArrowheads="1"/>
          </p:cNvSpPr>
          <p:nvPr>
            <p:ph type="sldNum" sz="quarter" idx="12"/>
          </p:nvPr>
        </p:nvSpPr>
        <p:spPr>
          <a:ln/>
        </p:spPr>
        <p:txBody>
          <a:bodyPr/>
          <a:lstStyle>
            <a:lvl1pPr>
              <a:defRPr/>
            </a:lvl1pPr>
          </a:lstStyle>
          <a:p>
            <a:pPr>
              <a:defRPr/>
            </a:pPr>
            <a:fld id="{64995D58-C1E8-4C1C-BC5E-A68110D519E9}" type="slidenum">
              <a:rPr lang="ja-JP" altLang="en-US"/>
              <a:pPr>
                <a:defRPr/>
              </a:pPr>
              <a:t>‹#›</a:t>
            </a:fld>
            <a:endParaRPr lang="en-US" altLang="ja-JP"/>
          </a:p>
        </p:txBody>
      </p:sp>
    </p:spTree>
    <p:extLst>
      <p:ext uri="{BB962C8B-B14F-4D97-AF65-F5344CB8AC3E}">
        <p14:creationId xmlns:p14="http://schemas.microsoft.com/office/powerpoint/2010/main" val="1493967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280584" y="1720851"/>
            <a:ext cx="5080000" cy="4683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6563784" y="1720851"/>
            <a:ext cx="5080000" cy="4683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030"/>
          <p:cNvSpPr>
            <a:spLocks noGrp="1" noChangeArrowheads="1"/>
          </p:cNvSpPr>
          <p:nvPr>
            <p:ph type="sldNum" sz="quarter" idx="12"/>
          </p:nvPr>
        </p:nvSpPr>
        <p:spPr>
          <a:ln/>
        </p:spPr>
        <p:txBody>
          <a:bodyPr/>
          <a:lstStyle>
            <a:lvl1pPr>
              <a:defRPr/>
            </a:lvl1pPr>
          </a:lstStyle>
          <a:p>
            <a:pPr>
              <a:defRPr/>
            </a:pPr>
            <a:fld id="{DD9B2DAD-211F-4065-BC17-D8432BE57D76}" type="slidenum">
              <a:rPr lang="ja-JP" altLang="en-US"/>
              <a:pPr>
                <a:defRPr/>
              </a:pPr>
              <a:t>‹#›</a:t>
            </a:fld>
            <a:endParaRPr lang="en-US" altLang="ja-JP"/>
          </a:p>
        </p:txBody>
      </p:sp>
    </p:spTree>
    <p:extLst>
      <p:ext uri="{BB962C8B-B14F-4D97-AF65-F5344CB8AC3E}">
        <p14:creationId xmlns:p14="http://schemas.microsoft.com/office/powerpoint/2010/main" val="1035639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1030"/>
          <p:cNvSpPr>
            <a:spLocks noGrp="1" noChangeArrowheads="1"/>
          </p:cNvSpPr>
          <p:nvPr>
            <p:ph type="sldNum" sz="quarter" idx="12"/>
          </p:nvPr>
        </p:nvSpPr>
        <p:spPr>
          <a:ln/>
        </p:spPr>
        <p:txBody>
          <a:bodyPr/>
          <a:lstStyle>
            <a:lvl1pPr>
              <a:defRPr/>
            </a:lvl1pPr>
          </a:lstStyle>
          <a:p>
            <a:pPr>
              <a:defRPr/>
            </a:pPr>
            <a:fld id="{7AAA93A6-5E13-4D82-951B-44A69A420D99}" type="slidenum">
              <a:rPr lang="ja-JP" altLang="en-US"/>
              <a:pPr>
                <a:defRPr/>
              </a:pPr>
              <a:t>‹#›</a:t>
            </a:fld>
            <a:endParaRPr lang="en-US" altLang="ja-JP"/>
          </a:p>
        </p:txBody>
      </p:sp>
    </p:spTree>
    <p:extLst>
      <p:ext uri="{BB962C8B-B14F-4D97-AF65-F5344CB8AC3E}">
        <p14:creationId xmlns:p14="http://schemas.microsoft.com/office/powerpoint/2010/main" val="303376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1030"/>
          <p:cNvSpPr>
            <a:spLocks noGrp="1" noChangeArrowheads="1"/>
          </p:cNvSpPr>
          <p:nvPr>
            <p:ph type="sldNum" sz="quarter" idx="12"/>
          </p:nvPr>
        </p:nvSpPr>
        <p:spPr>
          <a:ln/>
        </p:spPr>
        <p:txBody>
          <a:bodyPr/>
          <a:lstStyle>
            <a:lvl1pPr>
              <a:defRPr/>
            </a:lvl1pPr>
          </a:lstStyle>
          <a:p>
            <a:pPr>
              <a:defRPr/>
            </a:pPr>
            <a:fld id="{3779E449-280C-4354-9F16-E80D70AFDDE9}" type="slidenum">
              <a:rPr lang="ja-JP" altLang="en-US"/>
              <a:pPr>
                <a:defRPr/>
              </a:pPr>
              <a:t>‹#›</a:t>
            </a:fld>
            <a:endParaRPr lang="en-US" altLang="ja-JP"/>
          </a:p>
        </p:txBody>
      </p:sp>
    </p:spTree>
    <p:extLst>
      <p:ext uri="{BB962C8B-B14F-4D97-AF65-F5344CB8AC3E}">
        <p14:creationId xmlns:p14="http://schemas.microsoft.com/office/powerpoint/2010/main" val="804443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1030"/>
          <p:cNvSpPr>
            <a:spLocks noGrp="1" noChangeArrowheads="1"/>
          </p:cNvSpPr>
          <p:nvPr>
            <p:ph type="sldNum" sz="quarter" idx="12"/>
          </p:nvPr>
        </p:nvSpPr>
        <p:spPr>
          <a:ln/>
        </p:spPr>
        <p:txBody>
          <a:bodyPr/>
          <a:lstStyle>
            <a:lvl1pPr>
              <a:defRPr/>
            </a:lvl1pPr>
          </a:lstStyle>
          <a:p>
            <a:pPr>
              <a:defRPr/>
            </a:pPr>
            <a:fld id="{6529EA93-0B75-43A8-9AE6-162D603FF936}" type="slidenum">
              <a:rPr lang="ja-JP" altLang="en-US"/>
              <a:pPr>
                <a:defRPr/>
              </a:pPr>
              <a:t>‹#›</a:t>
            </a:fld>
            <a:endParaRPr lang="en-US" altLang="ja-JP"/>
          </a:p>
        </p:txBody>
      </p:sp>
    </p:spTree>
    <p:extLst>
      <p:ext uri="{BB962C8B-B14F-4D97-AF65-F5344CB8AC3E}">
        <p14:creationId xmlns:p14="http://schemas.microsoft.com/office/powerpoint/2010/main" val="127078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030"/>
          <p:cNvSpPr>
            <a:spLocks noGrp="1" noChangeArrowheads="1"/>
          </p:cNvSpPr>
          <p:nvPr>
            <p:ph type="sldNum" sz="quarter" idx="12"/>
          </p:nvPr>
        </p:nvSpPr>
        <p:spPr>
          <a:ln/>
        </p:spPr>
        <p:txBody>
          <a:bodyPr/>
          <a:lstStyle>
            <a:lvl1pPr>
              <a:defRPr/>
            </a:lvl1pPr>
          </a:lstStyle>
          <a:p>
            <a:pPr>
              <a:defRPr/>
            </a:pPr>
            <a:fld id="{F60778D0-9893-4C13-8008-B4B313BFCDEE}" type="slidenum">
              <a:rPr lang="ja-JP" altLang="en-US"/>
              <a:pPr>
                <a:defRPr/>
              </a:pPr>
              <a:t>‹#›</a:t>
            </a:fld>
            <a:endParaRPr lang="en-US" altLang="ja-JP"/>
          </a:p>
        </p:txBody>
      </p:sp>
    </p:spTree>
    <p:extLst>
      <p:ext uri="{BB962C8B-B14F-4D97-AF65-F5344CB8AC3E}">
        <p14:creationId xmlns:p14="http://schemas.microsoft.com/office/powerpoint/2010/main" val="1024956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1030"/>
          <p:cNvSpPr>
            <a:spLocks noGrp="1" noChangeArrowheads="1"/>
          </p:cNvSpPr>
          <p:nvPr>
            <p:ph type="sldNum" sz="quarter" idx="12"/>
          </p:nvPr>
        </p:nvSpPr>
        <p:spPr>
          <a:ln/>
        </p:spPr>
        <p:txBody>
          <a:bodyPr/>
          <a:lstStyle>
            <a:lvl1pPr>
              <a:defRPr/>
            </a:lvl1pPr>
          </a:lstStyle>
          <a:p>
            <a:pPr>
              <a:defRPr/>
            </a:pPr>
            <a:fld id="{F8996920-F117-4040-A916-F298610E7BFF}" type="slidenum">
              <a:rPr lang="ja-JP" altLang="en-US"/>
              <a:pPr>
                <a:defRPr/>
              </a:pPr>
              <a:t>‹#›</a:t>
            </a:fld>
            <a:endParaRPr lang="en-US" altLang="ja-JP"/>
          </a:p>
        </p:txBody>
      </p:sp>
    </p:spTree>
    <p:extLst>
      <p:ext uri="{BB962C8B-B14F-4D97-AF65-F5344CB8AC3E}">
        <p14:creationId xmlns:p14="http://schemas.microsoft.com/office/powerpoint/2010/main" val="2639886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030"/>
          <p:cNvSpPr>
            <a:spLocks noGrp="1" noChangeArrowheads="1"/>
          </p:cNvSpPr>
          <p:nvPr>
            <p:ph type="sldNum" sz="quarter" idx="12"/>
          </p:nvPr>
        </p:nvSpPr>
        <p:spPr>
          <a:ln/>
        </p:spPr>
        <p:txBody>
          <a:bodyPr/>
          <a:lstStyle>
            <a:lvl1pPr>
              <a:defRPr/>
            </a:lvl1pPr>
          </a:lstStyle>
          <a:p>
            <a:pPr>
              <a:defRPr/>
            </a:pPr>
            <a:fld id="{7A9BFB58-99D1-4076-9893-C19E5C525ED0}" type="slidenum">
              <a:rPr lang="ja-JP" altLang="en-US"/>
              <a:pPr>
                <a:defRPr/>
              </a:pPr>
              <a:t>‹#›</a:t>
            </a:fld>
            <a:endParaRPr lang="en-US" altLang="ja-JP"/>
          </a:p>
        </p:txBody>
      </p:sp>
    </p:spTree>
    <p:extLst>
      <p:ext uri="{BB962C8B-B14F-4D97-AF65-F5344CB8AC3E}">
        <p14:creationId xmlns:p14="http://schemas.microsoft.com/office/powerpoint/2010/main" val="1305678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961968" y="34925"/>
            <a:ext cx="2681817" cy="636905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914401" y="34925"/>
            <a:ext cx="7844367" cy="636905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1030"/>
          <p:cNvSpPr>
            <a:spLocks noGrp="1" noChangeArrowheads="1"/>
          </p:cNvSpPr>
          <p:nvPr>
            <p:ph type="sldNum" sz="quarter" idx="12"/>
          </p:nvPr>
        </p:nvSpPr>
        <p:spPr>
          <a:ln/>
        </p:spPr>
        <p:txBody>
          <a:bodyPr/>
          <a:lstStyle>
            <a:lvl1pPr>
              <a:defRPr/>
            </a:lvl1pPr>
          </a:lstStyle>
          <a:p>
            <a:pPr>
              <a:defRPr/>
            </a:pPr>
            <a:fld id="{E894FA70-C950-40D5-818E-1CAF0E0B24AA}" type="slidenum">
              <a:rPr lang="ja-JP" altLang="en-US"/>
              <a:pPr>
                <a:defRPr/>
              </a:pPr>
              <a:t>‹#›</a:t>
            </a:fld>
            <a:endParaRPr lang="en-US" altLang="ja-JP"/>
          </a:p>
        </p:txBody>
      </p:sp>
    </p:spTree>
    <p:extLst>
      <p:ext uri="{BB962C8B-B14F-4D97-AF65-F5344CB8AC3E}">
        <p14:creationId xmlns:p14="http://schemas.microsoft.com/office/powerpoint/2010/main" val="2961730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914400" y="34925"/>
            <a:ext cx="10363200" cy="1143000"/>
          </a:xfrm>
          <a:prstGeom prst="rect">
            <a:avLst/>
          </a:prstGeom>
          <a:noFill/>
          <a:ln>
            <a:noFill/>
          </a:ln>
          <a:effectLst>
            <a:outerShdw dist="17961" dir="18900000" algn="ctr" rotWithShape="0">
              <a:srgbClr val="99CCFF"/>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6" tIns="45718" rIns="91436" bIns="45718" numCol="1" anchor="ctr" anchorCtr="0" compatLnSpc="1">
            <a:prstTxWarp prst="textNoShape">
              <a:avLst/>
            </a:prstTxWarp>
          </a:bodyPr>
          <a:lstStyle/>
          <a:p>
            <a:pPr lvl="0"/>
            <a:r>
              <a:rPr lang="ja-JP" altLang="en-US"/>
              <a:t>マスタ タイトルの書式設定</a:t>
            </a:r>
          </a:p>
        </p:txBody>
      </p:sp>
      <p:sp>
        <p:nvSpPr>
          <p:cNvPr id="1027" name="Rectangle 1027"/>
          <p:cNvSpPr>
            <a:spLocks noGrp="1" noChangeArrowheads="1"/>
          </p:cNvSpPr>
          <p:nvPr>
            <p:ph type="body" idx="1"/>
          </p:nvPr>
        </p:nvSpPr>
        <p:spPr bwMode="auto">
          <a:xfrm>
            <a:off x="1280584" y="1720851"/>
            <a:ext cx="10363200"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6" tIns="45718" rIns="91436" bIns="45718" numCol="1" anchor="t" anchorCtr="0" compatLnSpc="1">
            <a:prstTxWarp prst="textNoShape">
              <a:avLst/>
            </a:prstTxWarp>
          </a:bodyPr>
          <a:lstStyle/>
          <a:p>
            <a:pPr lvl="0"/>
            <a:r>
              <a:rPr lang="ja-JP" altLang="en-US"/>
              <a:t>マスタ テキストの書式設定</a:t>
            </a:r>
          </a:p>
          <a:p>
            <a:pPr lvl="1"/>
            <a:r>
              <a:rPr lang="ja-JP" altLang="en-US"/>
              <a:t>第 2 レベル</a:t>
            </a:r>
          </a:p>
          <a:p>
            <a:pPr lvl="2"/>
            <a:r>
              <a:rPr lang="ja-JP" altLang="en-US"/>
              <a:t>第 3 レベル</a:t>
            </a:r>
          </a:p>
          <a:p>
            <a:pPr lvl="3"/>
            <a:r>
              <a:rPr lang="ja-JP" altLang="en-US"/>
              <a:t>第 4 レベル</a:t>
            </a:r>
          </a:p>
          <a:p>
            <a:pPr lvl="4"/>
            <a:r>
              <a:rPr lang="ja-JP" altLang="en-US"/>
              <a:t>第 5 レベル</a:t>
            </a:r>
          </a:p>
        </p:txBody>
      </p:sp>
      <p:sp>
        <p:nvSpPr>
          <p:cNvPr id="6148" name="Rectangle 1028"/>
          <p:cNvSpPr>
            <a:spLocks noGrp="1" noChangeArrowheads="1"/>
          </p:cNvSpPr>
          <p:nvPr>
            <p:ph type="dt" sz="half" idx="2"/>
          </p:nvPr>
        </p:nvSpPr>
        <p:spPr bwMode="auto">
          <a:xfrm>
            <a:off x="1" y="6610350"/>
            <a:ext cx="1555751" cy="24765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eaLnBrk="1" hangingPunct="1">
              <a:defRPr sz="1400">
                <a:latin typeface="Arial" charset="0"/>
                <a:ea typeface="ＭＳ Ｐゴシック" pitchFamily="50" charset="-128"/>
              </a:defRPr>
            </a:lvl1pPr>
          </a:lstStyle>
          <a:p>
            <a:pPr>
              <a:defRPr/>
            </a:pPr>
            <a:endParaRPr lang="en-US" altLang="ja-JP"/>
          </a:p>
        </p:txBody>
      </p:sp>
      <p:sp>
        <p:nvSpPr>
          <p:cNvPr id="6149" name="Rectangle 1029"/>
          <p:cNvSpPr>
            <a:spLocks noGrp="1" noChangeArrowheads="1"/>
          </p:cNvSpPr>
          <p:nvPr>
            <p:ph type="ftr" sz="quarter" idx="3"/>
          </p:nvPr>
        </p:nvSpPr>
        <p:spPr bwMode="auto">
          <a:xfrm>
            <a:off x="1739900" y="6610350"/>
            <a:ext cx="9609667" cy="24765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eaLnBrk="1" hangingPunct="1">
              <a:defRPr sz="1400">
                <a:latin typeface="Arial" charset="0"/>
                <a:ea typeface="ＭＳ Ｐゴシック" pitchFamily="50" charset="-128"/>
              </a:defRPr>
            </a:lvl1pPr>
          </a:lstStyle>
          <a:p>
            <a:pPr>
              <a:defRPr/>
            </a:pPr>
            <a:endParaRPr lang="en-US" altLang="ja-JP"/>
          </a:p>
        </p:txBody>
      </p:sp>
      <p:sp>
        <p:nvSpPr>
          <p:cNvPr id="6150" name="Rectangle 1030"/>
          <p:cNvSpPr>
            <a:spLocks noGrp="1" noChangeArrowheads="1"/>
          </p:cNvSpPr>
          <p:nvPr>
            <p:ph type="sldNum" sz="quarter" idx="4"/>
          </p:nvPr>
        </p:nvSpPr>
        <p:spPr bwMode="auto">
          <a:xfrm>
            <a:off x="11531600" y="6610350"/>
            <a:ext cx="660400" cy="24765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eaLnBrk="1" hangingPunct="1">
              <a:defRPr sz="1400"/>
            </a:lvl1pPr>
          </a:lstStyle>
          <a:p>
            <a:pPr>
              <a:defRPr/>
            </a:pPr>
            <a:fld id="{35B20F0E-1F56-486A-B1D9-10EC5C7B4AC4}"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127"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Lst>
  <p:hf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80/00223131.2026.2742550"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258F21C0-3655-4433-8793-0C1464F1CE94}" type="slidenum">
              <a:rPr lang="ja-JP" altLang="en-US" sz="1400"/>
              <a:pPr eaLnBrk="1" hangingPunct="1"/>
              <a:t>1</a:t>
            </a:fld>
            <a:endParaRPr lang="en-US" altLang="ja-JP" sz="1400"/>
          </a:p>
        </p:txBody>
      </p:sp>
      <p:sp>
        <p:nvSpPr>
          <p:cNvPr id="2" name="AutoShape 2056">
            <a:extLst>
              <a:ext uri="{FF2B5EF4-FFF2-40B4-BE49-F238E27FC236}">
                <a16:creationId xmlns:a16="http://schemas.microsoft.com/office/drawing/2014/main" id="{C48E95FD-3436-8020-FFBD-9C75F6FC2E7E}"/>
              </a:ext>
            </a:extLst>
          </p:cNvPr>
          <p:cNvSpPr>
            <a:spLocks noChangeArrowheads="1"/>
          </p:cNvSpPr>
          <p:nvPr/>
        </p:nvSpPr>
        <p:spPr bwMode="auto">
          <a:xfrm>
            <a:off x="14111" y="150107"/>
            <a:ext cx="12059513" cy="1839158"/>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274320" tIns="91440" rIns="274320" bIns="91440">
            <a:spAutoFit/>
          </a:bodyPr>
          <a:lstStyle/>
          <a:p>
            <a:pPr marL="342900" indent="-342900" algn="ctr" eaLnBrk="1" hangingPunct="1">
              <a:defRPr/>
            </a:pPr>
            <a:r>
              <a:rPr kumimoji="1" lang="en-US" altLang="ja-JP" sz="38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AI-Agent-Assisted Shielding Calculations:</a:t>
            </a:r>
          </a:p>
          <a:p>
            <a:pPr marL="342900" indent="-342900" algn="ctr" eaLnBrk="1" hangingPunct="1">
              <a:defRPr/>
            </a:pPr>
            <a:r>
              <a:rPr kumimoji="1" lang="en-US" altLang="ja-JP" sz="3200" b="1" dirty="0">
                <a:solidFill>
                  <a:schemeClr val="accent2"/>
                </a:solidFill>
                <a:effectLst>
                  <a:outerShdw blurRad="38100" dist="38100" dir="2700000" algn="tl">
                    <a:srgbClr val="C0C0C0"/>
                  </a:outerShdw>
                </a:effectLst>
                <a:latin typeface="Arial Black" pitchFamily="34" charset="0"/>
                <a:ea typeface="HG創英角ｺﾞｼｯｸUB" pitchFamily="49" charset="-128"/>
              </a:rPr>
              <a:t>Implementation of PHITS Workflows and Prospects for Multi-Code Monte Carlo Simulations</a:t>
            </a:r>
            <a:endParaRPr kumimoji="1" lang="ja-JP" altLang="en-US" sz="3800" b="1" dirty="0">
              <a:solidFill>
                <a:schemeClr val="accent2"/>
              </a:solidFill>
              <a:effectLst>
                <a:outerShdw blurRad="38100" dist="38100" dir="2700000" algn="tl">
                  <a:srgbClr val="C0C0C0"/>
                </a:outerShdw>
              </a:effectLst>
              <a:latin typeface="Arial Black" pitchFamily="34" charset="0"/>
              <a:ea typeface="HG創英角ｺﾞｼｯｸUB" pitchFamily="49" charset="-128"/>
            </a:endParaRPr>
          </a:p>
        </p:txBody>
      </p:sp>
      <p:sp>
        <p:nvSpPr>
          <p:cNvPr id="4" name="テキスト ボックス 3">
            <a:extLst>
              <a:ext uri="{FF2B5EF4-FFF2-40B4-BE49-F238E27FC236}">
                <a16:creationId xmlns:a16="http://schemas.microsoft.com/office/drawing/2014/main" id="{754F9198-77D0-AD26-3060-1737152FB8FA}"/>
              </a:ext>
            </a:extLst>
          </p:cNvPr>
          <p:cNvSpPr txBox="1"/>
          <p:nvPr/>
        </p:nvSpPr>
        <p:spPr>
          <a:xfrm>
            <a:off x="515380" y="2177679"/>
            <a:ext cx="11305255" cy="400110"/>
          </a:xfrm>
          <a:prstGeom prst="rect">
            <a:avLst/>
          </a:prstGeom>
          <a:noFill/>
        </p:spPr>
        <p:txBody>
          <a:bodyPr wrap="square" rtlCol="0">
            <a:spAutoFit/>
          </a:bodyPr>
          <a:lstStyle/>
          <a:p>
            <a:pPr latinLnBrk="0"/>
            <a:r>
              <a:rPr lang="en-US" altLang="ja-JP" u="sng" dirty="0"/>
              <a:t>T. Sato</a:t>
            </a:r>
            <a:r>
              <a:rPr lang="en-US" altLang="ja-JP" u="sng" baseline="30000" dirty="0"/>
              <a:t>1)</a:t>
            </a:r>
            <a:r>
              <a:rPr lang="en-US" altLang="ja-JP" dirty="0"/>
              <a:t>, S. Hashimoto</a:t>
            </a:r>
            <a:r>
              <a:rPr lang="en-US" altLang="ja-JP" baseline="30000" dirty="0"/>
              <a:t>1)</a:t>
            </a:r>
            <a:r>
              <a:rPr lang="en-US" altLang="ja-JP" dirty="0"/>
              <a:t>, T. Ogawa</a:t>
            </a:r>
            <a:r>
              <a:rPr lang="en-US" altLang="ja-JP" baseline="30000" dirty="0"/>
              <a:t>1)</a:t>
            </a:r>
            <a:r>
              <a:rPr lang="en-US" altLang="ja-JP" dirty="0"/>
              <a:t>, T. Furuta</a:t>
            </a:r>
            <a:r>
              <a:rPr lang="en-US" altLang="ja-JP" baseline="30000" dirty="0"/>
              <a:t>1)</a:t>
            </a:r>
            <a:r>
              <a:rPr lang="en-US" altLang="ja-JP" dirty="0"/>
              <a:t>, Y. Hirata</a:t>
            </a:r>
            <a:r>
              <a:rPr lang="en-US" altLang="ja-JP" baseline="30000" dirty="0"/>
              <a:t>1)</a:t>
            </a:r>
            <a:r>
              <a:rPr lang="en-US" altLang="ja-JP" dirty="0"/>
              <a:t>, S. Ohnishi</a:t>
            </a:r>
            <a:r>
              <a:rPr lang="en-US" altLang="ja-JP" baseline="30000" dirty="0"/>
              <a:t>1)</a:t>
            </a:r>
            <a:r>
              <a:rPr lang="en-US" altLang="ja-JP" dirty="0"/>
              <a:t>, Y. Sakaki</a:t>
            </a:r>
            <a:r>
              <a:rPr lang="en-US" altLang="ja-JP" baseline="30000" dirty="0"/>
              <a:t>3)</a:t>
            </a:r>
            <a:r>
              <a:rPr lang="en-US" altLang="ja-JP" dirty="0"/>
              <a:t>, N. Shigyo</a:t>
            </a:r>
            <a:r>
              <a:rPr lang="en-US" altLang="ja-JP" baseline="30000" dirty="0"/>
              <a:t>4)</a:t>
            </a:r>
            <a:endParaRPr lang="ja-JP" altLang="ja-JP" dirty="0"/>
          </a:p>
        </p:txBody>
      </p:sp>
      <p:sp>
        <p:nvSpPr>
          <p:cNvPr id="6" name="テキスト ボックス 5">
            <a:extLst>
              <a:ext uri="{FF2B5EF4-FFF2-40B4-BE49-F238E27FC236}">
                <a16:creationId xmlns:a16="http://schemas.microsoft.com/office/drawing/2014/main" id="{382013E2-D000-B523-5EAC-3E5CBE143166}"/>
              </a:ext>
            </a:extLst>
          </p:cNvPr>
          <p:cNvSpPr txBox="1"/>
          <p:nvPr/>
        </p:nvSpPr>
        <p:spPr>
          <a:xfrm>
            <a:off x="2639616" y="2582886"/>
            <a:ext cx="6552729" cy="830997"/>
          </a:xfrm>
          <a:prstGeom prst="rect">
            <a:avLst/>
          </a:prstGeom>
          <a:noFill/>
        </p:spPr>
        <p:txBody>
          <a:bodyPr wrap="square">
            <a:spAutoFit/>
          </a:bodyPr>
          <a:lstStyle/>
          <a:p>
            <a:pPr marL="342900" lvl="0" indent="-342900" latinLnBrk="0">
              <a:buFont typeface="+mj-lt"/>
              <a:buAutoNum type="arabicPeriod"/>
            </a:pPr>
            <a:r>
              <a:rPr lang="en-US" altLang="ja-JP" sz="1600" dirty="0"/>
              <a:t>Japan Atomic Energy Agency, Tokai, Japan</a:t>
            </a:r>
            <a:endParaRPr lang="ja-JP" altLang="ja-JP" sz="1600" dirty="0"/>
          </a:p>
          <a:p>
            <a:pPr marL="342900" lvl="0" indent="-342900" latinLnBrk="0">
              <a:buFont typeface="+mj-lt"/>
              <a:buAutoNum type="arabicPeriod"/>
            </a:pPr>
            <a:r>
              <a:rPr lang="en-US" altLang="ja-JP" sz="1600" dirty="0"/>
              <a:t>High Energy Accelerator Research Organization, Tsukuba, Japan</a:t>
            </a:r>
            <a:endParaRPr lang="ja-JP" altLang="ja-JP" sz="1600" dirty="0"/>
          </a:p>
          <a:p>
            <a:pPr marL="342900" lvl="0" indent="-342900" latinLnBrk="0">
              <a:buFont typeface="+mj-lt"/>
              <a:buAutoNum type="arabicPeriod"/>
            </a:pPr>
            <a:r>
              <a:rPr lang="en-US" altLang="ja-JP" sz="1600" dirty="0"/>
              <a:t>Kyushu University, Fukuoka, Japan</a:t>
            </a:r>
            <a:endParaRPr lang="ja-JP" altLang="ja-JP" sz="1600" dirty="0"/>
          </a:p>
        </p:txBody>
      </p:sp>
      <p:sp>
        <p:nvSpPr>
          <p:cNvPr id="12" name="テキスト ボックス 11">
            <a:extLst>
              <a:ext uri="{FF2B5EF4-FFF2-40B4-BE49-F238E27FC236}">
                <a16:creationId xmlns:a16="http://schemas.microsoft.com/office/drawing/2014/main" id="{DDDE297A-4D79-81CD-7014-64F0565701AE}"/>
              </a:ext>
            </a:extLst>
          </p:cNvPr>
          <p:cNvSpPr txBox="1">
            <a:spLocks noChangeArrowheads="1"/>
          </p:cNvSpPr>
          <p:nvPr/>
        </p:nvSpPr>
        <p:spPr bwMode="auto">
          <a:xfrm>
            <a:off x="2567608" y="6488668"/>
            <a:ext cx="68407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r>
              <a:rPr kumimoji="1" lang="en-US" altLang="ja-JP" sz="1800" dirty="0">
                <a:solidFill>
                  <a:srgbClr val="000000"/>
                </a:solidFill>
              </a:rPr>
              <a:t>SATIF-17, IBS, South Korea, 2026/10/20-22</a:t>
            </a:r>
            <a:endParaRPr kumimoji="1" lang="ja-JP" altLang="en-US" sz="1800" dirty="0">
              <a:solidFill>
                <a:srgbClr val="000000"/>
              </a:solidFill>
            </a:endParaRPr>
          </a:p>
        </p:txBody>
      </p:sp>
      <p:sp>
        <p:nvSpPr>
          <p:cNvPr id="5" name="AutoShape 2051">
            <a:extLst>
              <a:ext uri="{FF2B5EF4-FFF2-40B4-BE49-F238E27FC236}">
                <a16:creationId xmlns:a16="http://schemas.microsoft.com/office/drawing/2014/main" id="{5BF4DF85-0EE1-8823-30BF-4C13CE49BE3B}"/>
              </a:ext>
            </a:extLst>
          </p:cNvPr>
          <p:cNvSpPr>
            <a:spLocks noChangeArrowheads="1"/>
          </p:cNvSpPr>
          <p:nvPr/>
        </p:nvSpPr>
        <p:spPr bwMode="auto">
          <a:xfrm>
            <a:off x="1775520" y="3554678"/>
            <a:ext cx="8328322" cy="2793194"/>
          </a:xfrm>
          <a:prstGeom prst="roundRect">
            <a:avLst>
              <a:gd name="adj" fmla="val 6102"/>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0" lang="ja-JP" altLang="en-US" sz="2000">
              <a:solidFill>
                <a:srgbClr val="000000"/>
              </a:solidFill>
            </a:endParaRPr>
          </a:p>
        </p:txBody>
      </p:sp>
      <p:sp>
        <p:nvSpPr>
          <p:cNvPr id="9" name="Text Box 2052">
            <a:extLst>
              <a:ext uri="{FF2B5EF4-FFF2-40B4-BE49-F238E27FC236}">
                <a16:creationId xmlns:a16="http://schemas.microsoft.com/office/drawing/2014/main" id="{E5F5E589-DC98-3BB3-0ADB-9E4AEF8E49A4}"/>
              </a:ext>
            </a:extLst>
          </p:cNvPr>
          <p:cNvSpPr txBox="1">
            <a:spLocks noChangeArrowheads="1"/>
          </p:cNvSpPr>
          <p:nvPr/>
        </p:nvSpPr>
        <p:spPr bwMode="auto">
          <a:xfrm>
            <a:off x="3924926" y="3618889"/>
            <a:ext cx="418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0" lang="en-US" altLang="ja-JP" dirty="0">
                <a:solidFill>
                  <a:srgbClr val="0000CC"/>
                </a:solidFill>
                <a:latin typeface="Arial Black" panose="020B0A04020102020204" pitchFamily="34" charset="0"/>
                <a:ea typeface="HG創英角ｺﾞｼｯｸUB" panose="020B0909000000000000" pitchFamily="49" charset="-128"/>
              </a:rPr>
              <a:t>Table of Contents</a:t>
            </a:r>
            <a:endParaRPr kumimoji="0" lang="ja-JP" altLang="en-US" dirty="0">
              <a:solidFill>
                <a:srgbClr val="0000CC"/>
              </a:solidFill>
              <a:latin typeface="Arial Black" panose="020B0A04020102020204" pitchFamily="34" charset="0"/>
              <a:ea typeface="HG創英角ｺﾞｼｯｸUB" panose="020B0909000000000000" pitchFamily="49" charset="-128"/>
            </a:endParaRPr>
          </a:p>
        </p:txBody>
      </p:sp>
      <p:sp>
        <p:nvSpPr>
          <p:cNvPr id="13" name="Text Box 2060">
            <a:extLst>
              <a:ext uri="{FF2B5EF4-FFF2-40B4-BE49-F238E27FC236}">
                <a16:creationId xmlns:a16="http://schemas.microsoft.com/office/drawing/2014/main" id="{3D998A16-2343-FE7C-4798-070345F5193A}"/>
              </a:ext>
            </a:extLst>
          </p:cNvPr>
          <p:cNvSpPr txBox="1">
            <a:spLocks noChangeArrowheads="1"/>
          </p:cNvSpPr>
          <p:nvPr/>
        </p:nvSpPr>
        <p:spPr bwMode="auto">
          <a:xfrm>
            <a:off x="2016150" y="4175534"/>
            <a:ext cx="8087692" cy="204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600"/>
              </a:spcBef>
              <a:buFontTx/>
              <a:buAutoNum type="arabicPeriod"/>
            </a:pPr>
            <a:r>
              <a:rPr kumimoji="0" lang="en-US" altLang="ja-JP" sz="2800" dirty="0"/>
              <a:t>Recent Trends in PHITS</a:t>
            </a:r>
          </a:p>
          <a:p>
            <a:pPr eaLnBrk="1" hangingPunct="1">
              <a:spcBef>
                <a:spcPts val="600"/>
              </a:spcBef>
              <a:buFontTx/>
              <a:buAutoNum type="arabicPeriod"/>
            </a:pPr>
            <a:r>
              <a:rPr kumimoji="0" lang="en-US" altLang="ja-JP" sz="2800" dirty="0"/>
              <a:t>Introduction of AI-agent Workflow to PHITS</a:t>
            </a:r>
          </a:p>
          <a:p>
            <a:pPr eaLnBrk="1" hangingPunct="1">
              <a:spcBef>
                <a:spcPts val="600"/>
              </a:spcBef>
              <a:buFontTx/>
              <a:buAutoNum type="arabicPeriod"/>
            </a:pPr>
            <a:r>
              <a:rPr lang="en-US" altLang="ja-JP" sz="2800" dirty="0"/>
              <a:t>Prospect for Multi-Code Shielding Calculation</a:t>
            </a:r>
          </a:p>
          <a:p>
            <a:pPr eaLnBrk="1" hangingPunct="1">
              <a:spcBef>
                <a:spcPts val="600"/>
              </a:spcBef>
              <a:buFontTx/>
              <a:buAutoNum type="arabicPeriod"/>
            </a:pPr>
            <a:r>
              <a:rPr lang="en-US" altLang="ja-JP" sz="2800" dirty="0"/>
              <a:t>Summary</a:t>
            </a:r>
            <a:endParaRPr kumimoji="0" lang="en-US" altLang="ja-JP" dirty="0"/>
          </a:p>
        </p:txBody>
      </p:sp>
    </p:spTree>
    <p:extLst>
      <p:ext uri="{BB962C8B-B14F-4D97-AF65-F5344CB8AC3E}">
        <p14:creationId xmlns:p14="http://schemas.microsoft.com/office/powerpoint/2010/main" val="41067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ChangeArrowheads="1"/>
          </p:cNvSpPr>
          <p:nvPr/>
        </p:nvSpPr>
        <p:spPr bwMode="auto">
          <a:xfrm>
            <a:off x="2809876" y="785813"/>
            <a:ext cx="6721475" cy="400050"/>
          </a:xfrm>
          <a:prstGeom prst="rect">
            <a:avLst/>
          </a:prstGeom>
          <a:noFill/>
          <a:ln w="9525">
            <a:noFill/>
            <a:miter lim="800000"/>
            <a:headEnd/>
            <a:tailEnd/>
          </a:ln>
        </p:spPr>
        <p:txBody>
          <a:bodyPr wrap="none">
            <a:spAutoFit/>
          </a:bodyPr>
          <a:lstStyle/>
          <a:p>
            <a:pPr eaLnBrk="1" hangingPunct="1">
              <a:defRPr/>
            </a:pPr>
            <a:r>
              <a:rPr lang="en-US" altLang="ja-JP" dirty="0">
                <a:solidFill>
                  <a:srgbClr val="FF0000"/>
                </a:solidFill>
                <a:effectLst>
                  <a:outerShdw blurRad="38100" dist="38100" dir="2700000" algn="tl">
                    <a:srgbClr val="000000">
                      <a:alpha val="43137"/>
                    </a:srgbClr>
                  </a:outerShdw>
                </a:effectLst>
                <a:latin typeface="Arial Black" pitchFamily="34" charset="0"/>
                <a:ea typeface="HG創英角ｺﾞｼｯｸUB" pitchFamily="49" charset="-128"/>
              </a:rPr>
              <a:t>P</a:t>
            </a:r>
            <a:r>
              <a:rPr lang="en-US" altLang="ja-JP" dirty="0">
                <a:solidFill>
                  <a:srgbClr val="FFFF00"/>
                </a:solidFill>
                <a:effectLst>
                  <a:outerShdw blurRad="38100" dist="38100" dir="2700000" algn="tl">
                    <a:srgbClr val="000000">
                      <a:alpha val="43137"/>
                    </a:srgbClr>
                  </a:outerShdw>
                </a:effectLst>
                <a:latin typeface="Arial Black" pitchFamily="34" charset="0"/>
                <a:ea typeface="HG創英角ｺﾞｼｯｸUB" pitchFamily="49" charset="-128"/>
              </a:rPr>
              <a:t>article and </a:t>
            </a:r>
            <a:r>
              <a:rPr lang="en-US" altLang="ja-JP" dirty="0">
                <a:solidFill>
                  <a:srgbClr val="FF0000"/>
                </a:solidFill>
                <a:effectLst>
                  <a:outerShdw blurRad="38100" dist="38100" dir="2700000" algn="tl">
                    <a:srgbClr val="000000">
                      <a:alpha val="43137"/>
                    </a:srgbClr>
                  </a:outerShdw>
                </a:effectLst>
                <a:latin typeface="Arial Black" pitchFamily="34" charset="0"/>
                <a:ea typeface="HG創英角ｺﾞｼｯｸUB" pitchFamily="49" charset="-128"/>
              </a:rPr>
              <a:t>H</a:t>
            </a:r>
            <a:r>
              <a:rPr lang="en-US" altLang="ja-JP" dirty="0">
                <a:solidFill>
                  <a:srgbClr val="FFFF00"/>
                </a:solidFill>
                <a:effectLst>
                  <a:outerShdw blurRad="38100" dist="38100" dir="2700000" algn="tl">
                    <a:srgbClr val="000000">
                      <a:alpha val="43137"/>
                    </a:srgbClr>
                  </a:outerShdw>
                </a:effectLst>
                <a:latin typeface="Arial Black" pitchFamily="34" charset="0"/>
                <a:ea typeface="HG創英角ｺﾞｼｯｸUB" pitchFamily="49" charset="-128"/>
              </a:rPr>
              <a:t>eavy </a:t>
            </a:r>
            <a:r>
              <a:rPr lang="en-US" altLang="ja-JP" dirty="0">
                <a:solidFill>
                  <a:srgbClr val="FF0000"/>
                </a:solidFill>
                <a:effectLst>
                  <a:outerShdw blurRad="38100" dist="38100" dir="2700000" algn="tl">
                    <a:srgbClr val="000000">
                      <a:alpha val="43137"/>
                    </a:srgbClr>
                  </a:outerShdw>
                </a:effectLst>
                <a:latin typeface="Arial Black" pitchFamily="34" charset="0"/>
                <a:ea typeface="HG創英角ｺﾞｼｯｸUB" pitchFamily="49" charset="-128"/>
              </a:rPr>
              <a:t>I</a:t>
            </a:r>
            <a:r>
              <a:rPr lang="en-US" altLang="ja-JP" dirty="0">
                <a:solidFill>
                  <a:srgbClr val="FFFF00"/>
                </a:solidFill>
                <a:effectLst>
                  <a:outerShdw blurRad="38100" dist="38100" dir="2700000" algn="tl">
                    <a:srgbClr val="000000">
                      <a:alpha val="43137"/>
                    </a:srgbClr>
                  </a:outerShdw>
                </a:effectLst>
                <a:latin typeface="Arial Black" pitchFamily="34" charset="0"/>
                <a:ea typeface="HG創英角ｺﾞｼｯｸUB" pitchFamily="49" charset="-128"/>
              </a:rPr>
              <a:t>on </a:t>
            </a:r>
            <a:r>
              <a:rPr lang="en-US" altLang="ja-JP" dirty="0">
                <a:solidFill>
                  <a:srgbClr val="FF0000"/>
                </a:solidFill>
                <a:effectLst>
                  <a:outerShdw blurRad="38100" dist="38100" dir="2700000" algn="tl">
                    <a:srgbClr val="000000">
                      <a:alpha val="43137"/>
                    </a:srgbClr>
                  </a:outerShdw>
                </a:effectLst>
                <a:latin typeface="Arial Black" pitchFamily="34" charset="0"/>
                <a:ea typeface="HG創英角ｺﾞｼｯｸUB" pitchFamily="49" charset="-128"/>
              </a:rPr>
              <a:t>T</a:t>
            </a:r>
            <a:r>
              <a:rPr lang="en-US" altLang="ja-JP" dirty="0">
                <a:solidFill>
                  <a:srgbClr val="FFFF00"/>
                </a:solidFill>
                <a:effectLst>
                  <a:outerShdw blurRad="38100" dist="38100" dir="2700000" algn="tl">
                    <a:srgbClr val="000000">
                      <a:alpha val="43137"/>
                    </a:srgbClr>
                  </a:outerShdw>
                </a:effectLst>
                <a:latin typeface="Arial Black" pitchFamily="34" charset="0"/>
                <a:ea typeface="HG創英角ｺﾞｼｯｸUB" pitchFamily="49" charset="-128"/>
              </a:rPr>
              <a:t>ransport code </a:t>
            </a:r>
            <a:r>
              <a:rPr lang="en-US" altLang="ja-JP" dirty="0">
                <a:solidFill>
                  <a:srgbClr val="FF0000"/>
                </a:solidFill>
                <a:effectLst>
                  <a:outerShdw blurRad="38100" dist="38100" dir="2700000" algn="tl">
                    <a:srgbClr val="000000">
                      <a:alpha val="43137"/>
                    </a:srgbClr>
                  </a:outerShdw>
                </a:effectLst>
                <a:latin typeface="Arial Black" pitchFamily="34" charset="0"/>
                <a:ea typeface="HG創英角ｺﾞｼｯｸUB" pitchFamily="49" charset="-128"/>
              </a:rPr>
              <a:t>S</a:t>
            </a:r>
            <a:r>
              <a:rPr lang="en-US" altLang="ja-JP" dirty="0">
                <a:solidFill>
                  <a:srgbClr val="FFFF00"/>
                </a:solidFill>
                <a:effectLst>
                  <a:outerShdw blurRad="38100" dist="38100" dir="2700000" algn="tl">
                    <a:srgbClr val="000000">
                      <a:alpha val="43137"/>
                    </a:srgbClr>
                  </a:outerShdw>
                </a:effectLst>
                <a:latin typeface="Arial Black" pitchFamily="34" charset="0"/>
                <a:ea typeface="HG創英角ｺﾞｼｯｸUB" pitchFamily="49" charset="-128"/>
              </a:rPr>
              <a:t>ystem</a:t>
            </a:r>
            <a:endParaRPr lang="ja-JP" altLang="en-US" dirty="0">
              <a:solidFill>
                <a:srgbClr val="FFFF00"/>
              </a:solidFill>
              <a:effectLst>
                <a:outerShdw blurRad="38100" dist="38100" dir="2700000" algn="tl">
                  <a:srgbClr val="000000">
                    <a:alpha val="43137"/>
                  </a:srgbClr>
                </a:outerShdw>
              </a:effectLst>
              <a:latin typeface="Arial Black" pitchFamily="34" charset="0"/>
              <a:ea typeface="HG創英角ｺﾞｼｯｸUB" pitchFamily="49" charset="-128"/>
            </a:endParaRPr>
          </a:p>
        </p:txBody>
      </p:sp>
      <p:sp>
        <p:nvSpPr>
          <p:cNvPr id="54281" name="AutoShape 17"/>
          <p:cNvSpPr>
            <a:spLocks noChangeArrowheads="1"/>
          </p:cNvSpPr>
          <p:nvPr/>
        </p:nvSpPr>
        <p:spPr bwMode="auto">
          <a:xfrm>
            <a:off x="93487" y="2443381"/>
            <a:ext cx="12025335" cy="1554079"/>
          </a:xfrm>
          <a:prstGeom prst="roundRect">
            <a:avLst>
              <a:gd name="adj" fmla="val 9690"/>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ja-JP" altLang="en-US" sz="2000">
              <a:solidFill>
                <a:srgbClr val="000000"/>
              </a:solidFill>
            </a:endParaRPr>
          </a:p>
        </p:txBody>
      </p:sp>
      <p:sp>
        <p:nvSpPr>
          <p:cNvPr id="54282" name="スライド番号プレースホルダ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F5E810F-573A-4A28-BF43-1AADFEE84FE5}" type="slidenum">
              <a:rPr lang="ja-JP" altLang="en-US" sz="1400">
                <a:solidFill>
                  <a:srgbClr val="000000"/>
                </a:solidFill>
              </a:rPr>
              <a:pPr>
                <a:spcBef>
                  <a:spcPct val="0"/>
                </a:spcBef>
                <a:buFontTx/>
                <a:buNone/>
              </a:pPr>
              <a:t>2</a:t>
            </a:fld>
            <a:endParaRPr lang="en-US" altLang="ja-JP" sz="1400">
              <a:solidFill>
                <a:srgbClr val="000000"/>
              </a:solidFill>
            </a:endParaRPr>
          </a:p>
        </p:txBody>
      </p:sp>
      <p:sp>
        <p:nvSpPr>
          <p:cNvPr id="24" name="AutoShape 2"/>
          <p:cNvSpPr>
            <a:spLocks noChangeArrowheads="1"/>
          </p:cNvSpPr>
          <p:nvPr/>
        </p:nvSpPr>
        <p:spPr bwMode="auto">
          <a:xfrm>
            <a:off x="3166914" y="58192"/>
            <a:ext cx="6002188" cy="709851"/>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0" tIns="91440" rIns="0" bIns="91440">
            <a:spAutoFit/>
          </a:bodyPr>
          <a:lstStyle/>
          <a:p>
            <a:pPr marL="342900" indent="-342900" algn="ctr" eaLnBrk="1" hangingPunct="1">
              <a:defRPr/>
            </a:pPr>
            <a:r>
              <a:rPr lang="en-US" altLang="ja-JP"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Basic Features of PHITS</a:t>
            </a:r>
            <a:endParaRPr lang="ja-JP" altLang="en-US"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endParaRPr>
          </a:p>
        </p:txBody>
      </p:sp>
      <p:sp>
        <p:nvSpPr>
          <p:cNvPr id="28" name="正方形/長方形 27"/>
          <p:cNvSpPr/>
          <p:nvPr/>
        </p:nvSpPr>
        <p:spPr>
          <a:xfrm>
            <a:off x="911424" y="2845453"/>
            <a:ext cx="10513168" cy="707886"/>
          </a:xfrm>
          <a:prstGeom prst="rect">
            <a:avLst/>
          </a:prstGeom>
          <a:solidFill>
            <a:srgbClr val="0000CC"/>
          </a:solidFill>
          <a:effectLst>
            <a:outerShdw blurRad="50800" dist="38100" dir="2700000" algn="tl" rotWithShape="0">
              <a:prstClr val="black">
                <a:alpha val="40000"/>
              </a:prstClr>
            </a:outerShdw>
          </a:effectLst>
        </p:spPr>
        <p:txBody>
          <a:bodyPr wrap="square">
            <a:spAutoFit/>
          </a:bodyPr>
          <a:lstStyle/>
          <a:p>
            <a:pPr algn="ctr" eaLnBrk="1" hangingPunct="1">
              <a:defRPr/>
            </a:pPr>
            <a:r>
              <a:rPr lang="en-US" altLang="ja-JP" b="1" dirty="0">
                <a:solidFill>
                  <a:srgbClr val="FFFF00"/>
                </a:solidFill>
                <a:latin typeface="Arial" charset="0"/>
              </a:rPr>
              <a:t>All contents of PHITS (source files, executables, data libraries, graphic utilities, etc.) are fully integrated in one package</a:t>
            </a:r>
          </a:p>
        </p:txBody>
      </p:sp>
      <p:sp>
        <p:nvSpPr>
          <p:cNvPr id="54285" name="Text Box 12"/>
          <p:cNvSpPr txBox="1">
            <a:spLocks noChangeArrowheads="1"/>
          </p:cNvSpPr>
          <p:nvPr/>
        </p:nvSpPr>
        <p:spPr bwMode="auto">
          <a:xfrm>
            <a:off x="4316414" y="2418416"/>
            <a:ext cx="35083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09" tIns="49355" rIns="98709" bIns="49355">
            <a:spAutoFit/>
          </a:bodyPr>
          <a:lstStyle>
            <a:lvl1pPr defTabSz="987425">
              <a:spcBef>
                <a:spcPct val="20000"/>
              </a:spcBef>
              <a:buChar char="•"/>
              <a:defRPr sz="3200">
                <a:solidFill>
                  <a:schemeClr val="tx1"/>
                </a:solidFill>
                <a:latin typeface="Arial" panose="020B0604020202020204" pitchFamily="34" charset="0"/>
              </a:defRPr>
            </a:lvl1pPr>
            <a:lvl2pPr marL="742950" indent="-285750" defTabSz="987425">
              <a:spcBef>
                <a:spcPct val="20000"/>
              </a:spcBef>
              <a:buChar char="–"/>
              <a:defRPr sz="2800">
                <a:solidFill>
                  <a:schemeClr val="tx1"/>
                </a:solidFill>
                <a:latin typeface="Arial" panose="020B0604020202020204" pitchFamily="34" charset="0"/>
              </a:defRPr>
            </a:lvl2pPr>
            <a:lvl3pPr marL="1143000" indent="-228600" defTabSz="987425">
              <a:spcBef>
                <a:spcPct val="20000"/>
              </a:spcBef>
              <a:buChar char="•"/>
              <a:defRPr sz="2400">
                <a:solidFill>
                  <a:schemeClr val="tx1"/>
                </a:solidFill>
                <a:latin typeface="Arial" panose="020B0604020202020204" pitchFamily="34" charset="0"/>
              </a:defRPr>
            </a:lvl3pPr>
            <a:lvl4pPr marL="1600200" indent="-228600" defTabSz="987425">
              <a:spcBef>
                <a:spcPct val="20000"/>
              </a:spcBef>
              <a:buChar char="–"/>
              <a:defRPr sz="2000">
                <a:solidFill>
                  <a:schemeClr val="tx1"/>
                </a:solidFill>
                <a:latin typeface="Arial" panose="020B0604020202020204" pitchFamily="34" charset="0"/>
              </a:defRPr>
            </a:lvl4pPr>
            <a:lvl5pPr marL="2057400" indent="-228600" defTabSz="987425">
              <a:spcBef>
                <a:spcPct val="20000"/>
              </a:spcBef>
              <a:buChar char="»"/>
              <a:defRPr sz="2000">
                <a:solidFill>
                  <a:schemeClr val="tx1"/>
                </a:solidFill>
                <a:latin typeface="Arial" panose="020B0604020202020204" pitchFamily="34" charset="0"/>
              </a:defRPr>
            </a:lvl5pPr>
            <a:lvl6pPr marL="25146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2400">
                <a:solidFill>
                  <a:srgbClr val="0000CC"/>
                </a:solidFill>
                <a:latin typeface="Arial Black" panose="020B0A04020102020204" pitchFamily="34" charset="0"/>
                <a:ea typeface="HG創英角ｺﾞｼｯｸUB" panose="020B0909000000000000" pitchFamily="49" charset="-128"/>
              </a:rPr>
              <a:t>All-in-one-Package</a:t>
            </a:r>
          </a:p>
        </p:txBody>
      </p:sp>
      <p:sp>
        <p:nvSpPr>
          <p:cNvPr id="54286" name="テキスト ボックス 1"/>
          <p:cNvSpPr txBox="1">
            <a:spLocks noChangeArrowheads="1"/>
          </p:cNvSpPr>
          <p:nvPr/>
        </p:nvSpPr>
        <p:spPr bwMode="auto">
          <a:xfrm>
            <a:off x="181188" y="3540692"/>
            <a:ext cx="118093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2000" dirty="0">
                <a:solidFill>
                  <a:srgbClr val="FF0000"/>
                </a:solidFill>
              </a:rPr>
              <a:t>Available in free of charge </a:t>
            </a:r>
            <a:r>
              <a:rPr lang="en-US" altLang="ja-JP" sz="2000" dirty="0"/>
              <a:t>by submitting application form via PHITS website or OECD/NEA databank</a:t>
            </a:r>
            <a:endParaRPr lang="ja-JP" altLang="en-US" sz="2000" dirty="0"/>
          </a:p>
        </p:txBody>
      </p:sp>
      <p:sp>
        <p:nvSpPr>
          <p:cNvPr id="54287" name="AutoShape 17"/>
          <p:cNvSpPr>
            <a:spLocks noChangeArrowheads="1"/>
          </p:cNvSpPr>
          <p:nvPr/>
        </p:nvSpPr>
        <p:spPr bwMode="auto">
          <a:xfrm>
            <a:off x="1487488" y="4144422"/>
            <a:ext cx="9001000" cy="2305050"/>
          </a:xfrm>
          <a:prstGeom prst="roundRect">
            <a:avLst>
              <a:gd name="adj" fmla="val 9690"/>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ja-JP" altLang="en-US" sz="2000">
              <a:solidFill>
                <a:srgbClr val="000000"/>
              </a:solidFill>
            </a:endParaRPr>
          </a:p>
        </p:txBody>
      </p:sp>
      <p:sp>
        <p:nvSpPr>
          <p:cNvPr id="54288" name="Text Box 12"/>
          <p:cNvSpPr txBox="1">
            <a:spLocks noChangeArrowheads="1"/>
          </p:cNvSpPr>
          <p:nvPr/>
        </p:nvSpPr>
        <p:spPr bwMode="auto">
          <a:xfrm>
            <a:off x="4315841" y="4157122"/>
            <a:ext cx="32004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09" tIns="49355" rIns="98709" bIns="49355">
            <a:spAutoFit/>
          </a:bodyPr>
          <a:lstStyle>
            <a:lvl1pPr defTabSz="987425">
              <a:spcBef>
                <a:spcPct val="20000"/>
              </a:spcBef>
              <a:buChar char="•"/>
              <a:defRPr sz="3200">
                <a:solidFill>
                  <a:schemeClr val="tx1"/>
                </a:solidFill>
                <a:latin typeface="Arial" panose="020B0604020202020204" pitchFamily="34" charset="0"/>
              </a:defRPr>
            </a:lvl1pPr>
            <a:lvl2pPr marL="742950" indent="-285750" defTabSz="987425">
              <a:spcBef>
                <a:spcPct val="20000"/>
              </a:spcBef>
              <a:buChar char="–"/>
              <a:defRPr sz="2800">
                <a:solidFill>
                  <a:schemeClr val="tx1"/>
                </a:solidFill>
                <a:latin typeface="Arial" panose="020B0604020202020204" pitchFamily="34" charset="0"/>
              </a:defRPr>
            </a:lvl2pPr>
            <a:lvl3pPr marL="1143000" indent="-228600" defTabSz="987425">
              <a:spcBef>
                <a:spcPct val="20000"/>
              </a:spcBef>
              <a:buChar char="•"/>
              <a:defRPr sz="2400">
                <a:solidFill>
                  <a:schemeClr val="tx1"/>
                </a:solidFill>
                <a:latin typeface="Arial" panose="020B0604020202020204" pitchFamily="34" charset="0"/>
              </a:defRPr>
            </a:lvl3pPr>
            <a:lvl4pPr marL="1600200" indent="-228600" defTabSz="987425">
              <a:spcBef>
                <a:spcPct val="20000"/>
              </a:spcBef>
              <a:buChar char="–"/>
              <a:defRPr sz="2000">
                <a:solidFill>
                  <a:schemeClr val="tx1"/>
                </a:solidFill>
                <a:latin typeface="Arial" panose="020B0604020202020204" pitchFamily="34" charset="0"/>
              </a:defRPr>
            </a:lvl4pPr>
            <a:lvl5pPr marL="2057400" indent="-228600" defTabSz="987425">
              <a:spcBef>
                <a:spcPct val="20000"/>
              </a:spcBef>
              <a:buChar char="»"/>
              <a:defRPr sz="2000">
                <a:solidFill>
                  <a:schemeClr val="tx1"/>
                </a:solidFill>
                <a:latin typeface="Arial" panose="020B0604020202020204" pitchFamily="34" charset="0"/>
              </a:defRPr>
            </a:lvl5pPr>
            <a:lvl6pPr marL="25146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2400">
                <a:solidFill>
                  <a:srgbClr val="0000CC"/>
                </a:solidFill>
                <a:latin typeface="Arial Black" panose="020B0A04020102020204" pitchFamily="34" charset="0"/>
                <a:ea typeface="HG創英角ｺﾞｼｯｸUB" panose="020B0909000000000000" pitchFamily="49" charset="-128"/>
              </a:rPr>
              <a:t>Applications</a:t>
            </a:r>
          </a:p>
        </p:txBody>
      </p:sp>
      <p:pic>
        <p:nvPicPr>
          <p:cNvPr id="5428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5841" y="4523835"/>
            <a:ext cx="2503488" cy="154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90" name="テキスト ボックス 24"/>
          <p:cNvSpPr txBox="1">
            <a:spLocks noChangeArrowheads="1"/>
          </p:cNvSpPr>
          <p:nvPr/>
        </p:nvSpPr>
        <p:spPr bwMode="auto">
          <a:xfrm>
            <a:off x="1931416" y="6016084"/>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1800" dirty="0">
                <a:solidFill>
                  <a:srgbClr val="000000"/>
                </a:solidFill>
              </a:rPr>
              <a:t>Accelerator Design</a:t>
            </a:r>
            <a:endParaRPr lang="ja-JP" altLang="en-US" sz="1800" dirty="0">
              <a:solidFill>
                <a:srgbClr val="000000"/>
              </a:solidFill>
            </a:endParaRPr>
          </a:p>
        </p:txBody>
      </p:sp>
      <p:pic>
        <p:nvPicPr>
          <p:cNvPr id="54291" name="Picture 55" descr="kumxz05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1441" y="4642898"/>
            <a:ext cx="1797050"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2" name="テキスト ボックス 31"/>
          <p:cNvSpPr txBox="1">
            <a:spLocks noChangeArrowheads="1"/>
          </p:cNvSpPr>
          <p:nvPr/>
        </p:nvSpPr>
        <p:spPr bwMode="auto">
          <a:xfrm>
            <a:off x="4346005" y="6012909"/>
            <a:ext cx="3386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1800">
                <a:solidFill>
                  <a:srgbClr val="000000"/>
                </a:solidFill>
              </a:rPr>
              <a:t>Radiation Therapy &amp; Protection</a:t>
            </a:r>
            <a:endParaRPr lang="ja-JP" altLang="en-US" sz="1800">
              <a:solidFill>
                <a:srgbClr val="000000"/>
              </a:solidFill>
            </a:endParaRPr>
          </a:p>
        </p:txBody>
      </p:sp>
      <p:sp>
        <p:nvSpPr>
          <p:cNvPr id="54293" name="テキスト ボックス 34"/>
          <p:cNvSpPr txBox="1">
            <a:spLocks noChangeArrowheads="1"/>
          </p:cNvSpPr>
          <p:nvPr/>
        </p:nvSpPr>
        <p:spPr bwMode="auto">
          <a:xfrm>
            <a:off x="7895655" y="6016084"/>
            <a:ext cx="2339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1800">
                <a:solidFill>
                  <a:srgbClr val="000000"/>
                </a:solidFill>
              </a:rPr>
              <a:t>Space &amp; Geoscience</a:t>
            </a:r>
            <a:endParaRPr lang="ja-JP" altLang="en-US" sz="1800">
              <a:solidFill>
                <a:srgbClr val="000000"/>
              </a:solidFill>
            </a:endParaRPr>
          </a:p>
        </p:txBody>
      </p:sp>
      <p:grpSp>
        <p:nvGrpSpPr>
          <p:cNvPr id="54294" name="グループ化 1"/>
          <p:cNvGrpSpPr>
            <a:grpSpLocks/>
          </p:cNvGrpSpPr>
          <p:nvPr/>
        </p:nvGrpSpPr>
        <p:grpSpPr bwMode="auto">
          <a:xfrm>
            <a:off x="7684517" y="4680997"/>
            <a:ext cx="2589213" cy="1319212"/>
            <a:chOff x="6232525" y="4974257"/>
            <a:chExt cx="2589213" cy="1319213"/>
          </a:xfrm>
        </p:grpSpPr>
        <p:pic>
          <p:nvPicPr>
            <p:cNvPr id="5429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32525" y="4983782"/>
              <a:ext cx="2589213" cy="1309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97"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32713" y="4974257"/>
              <a:ext cx="1030287" cy="879475"/>
            </a:xfrm>
            <a:prstGeom prst="rect">
              <a:avLst/>
            </a:prstGeom>
            <a:noFill/>
            <a:ln w="9525">
              <a:solidFill>
                <a:srgbClr val="0000CC"/>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542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64463" y="5612432"/>
              <a:ext cx="385762"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54295" name="Picture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41516" y="4609560"/>
            <a:ext cx="8064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AutoShape 11"/>
          <p:cNvSpPr>
            <a:spLocks noChangeArrowheads="1"/>
          </p:cNvSpPr>
          <p:nvPr/>
        </p:nvSpPr>
        <p:spPr bwMode="auto">
          <a:xfrm>
            <a:off x="73177" y="1185865"/>
            <a:ext cx="12025335" cy="1109662"/>
          </a:xfrm>
          <a:prstGeom prst="roundRect">
            <a:avLst>
              <a:gd name="adj" fmla="val 11093"/>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ja-JP" altLang="en-US" sz="2000">
              <a:solidFill>
                <a:srgbClr val="000000"/>
              </a:solidFill>
            </a:endParaRPr>
          </a:p>
        </p:txBody>
      </p:sp>
      <p:sp>
        <p:nvSpPr>
          <p:cNvPr id="26" name="Text Box 12"/>
          <p:cNvSpPr txBox="1">
            <a:spLocks noChangeArrowheads="1"/>
          </p:cNvSpPr>
          <p:nvPr/>
        </p:nvSpPr>
        <p:spPr bwMode="auto">
          <a:xfrm>
            <a:off x="4438654" y="1214437"/>
            <a:ext cx="3200400" cy="46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709" tIns="49355" rIns="98709" bIns="49355">
            <a:spAutoFit/>
          </a:bodyPr>
          <a:lstStyle>
            <a:lvl1pPr defTabSz="987425">
              <a:spcBef>
                <a:spcPct val="20000"/>
              </a:spcBef>
              <a:buChar char="•"/>
              <a:defRPr sz="3200">
                <a:solidFill>
                  <a:schemeClr val="tx1"/>
                </a:solidFill>
                <a:latin typeface="Arial" panose="020B0604020202020204" pitchFamily="34" charset="0"/>
              </a:defRPr>
            </a:lvl1pPr>
            <a:lvl2pPr marL="742950" indent="-285750" defTabSz="987425">
              <a:spcBef>
                <a:spcPct val="20000"/>
              </a:spcBef>
              <a:buChar char="–"/>
              <a:defRPr sz="2800">
                <a:solidFill>
                  <a:schemeClr val="tx1"/>
                </a:solidFill>
                <a:latin typeface="Arial" panose="020B0604020202020204" pitchFamily="34" charset="0"/>
              </a:defRPr>
            </a:lvl2pPr>
            <a:lvl3pPr marL="1143000" indent="-228600" defTabSz="987425">
              <a:spcBef>
                <a:spcPct val="20000"/>
              </a:spcBef>
              <a:buChar char="•"/>
              <a:defRPr sz="2400">
                <a:solidFill>
                  <a:schemeClr val="tx1"/>
                </a:solidFill>
                <a:latin typeface="Arial" panose="020B0604020202020204" pitchFamily="34" charset="0"/>
              </a:defRPr>
            </a:lvl3pPr>
            <a:lvl4pPr marL="1600200" indent="-228600" defTabSz="987425">
              <a:spcBef>
                <a:spcPct val="20000"/>
              </a:spcBef>
              <a:buChar char="–"/>
              <a:defRPr sz="2000">
                <a:solidFill>
                  <a:schemeClr val="tx1"/>
                </a:solidFill>
                <a:latin typeface="Arial" panose="020B0604020202020204" pitchFamily="34" charset="0"/>
              </a:defRPr>
            </a:lvl4pPr>
            <a:lvl5pPr marL="2057400" indent="-228600" defTabSz="987425">
              <a:spcBef>
                <a:spcPct val="20000"/>
              </a:spcBef>
              <a:buChar char="»"/>
              <a:defRPr sz="2000">
                <a:solidFill>
                  <a:schemeClr val="tx1"/>
                </a:solidFill>
                <a:latin typeface="Arial" panose="020B0604020202020204" pitchFamily="34" charset="0"/>
              </a:defRPr>
            </a:lvl5pPr>
            <a:lvl6pPr marL="25146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987425"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2400" dirty="0">
                <a:solidFill>
                  <a:srgbClr val="0000CC"/>
                </a:solidFill>
                <a:latin typeface="Arial Black" panose="020B0A04020102020204" pitchFamily="34" charset="0"/>
                <a:ea typeface="HG創英角ｺﾞｼｯｸUB" panose="020B0909000000000000" pitchFamily="49" charset="-128"/>
              </a:rPr>
              <a:t>Capability</a:t>
            </a:r>
          </a:p>
        </p:txBody>
      </p:sp>
      <p:sp>
        <p:nvSpPr>
          <p:cNvPr id="27" name="Text Box 13"/>
          <p:cNvSpPr txBox="1">
            <a:spLocks noChangeArrowheads="1"/>
          </p:cNvSpPr>
          <p:nvPr/>
        </p:nvSpPr>
        <p:spPr bwMode="auto">
          <a:xfrm>
            <a:off x="93487" y="1580435"/>
            <a:ext cx="120253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None/>
            </a:pPr>
            <a:r>
              <a:rPr lang="en-US" altLang="ja-JP" sz="2200" dirty="0"/>
              <a:t>Transport and collision </a:t>
            </a:r>
            <a:r>
              <a:rPr lang="en-US" altLang="ja-JP" sz="2200" dirty="0">
                <a:solidFill>
                  <a:srgbClr val="000000"/>
                </a:solidFill>
              </a:rPr>
              <a:t>of nearly </a:t>
            </a:r>
            <a:r>
              <a:rPr lang="en-US" altLang="ja-JP" sz="2200" u="sng" dirty="0">
                <a:solidFill>
                  <a:srgbClr val="FF0000"/>
                </a:solidFill>
              </a:rPr>
              <a:t>all particles</a:t>
            </a:r>
            <a:r>
              <a:rPr lang="en-US" altLang="ja-JP" sz="2200" dirty="0">
                <a:solidFill>
                  <a:srgbClr val="000000"/>
                </a:solidFill>
              </a:rPr>
              <a:t> over </a:t>
            </a:r>
            <a:r>
              <a:rPr lang="en-US" altLang="ja-JP" sz="2200" u="sng" dirty="0">
                <a:solidFill>
                  <a:srgbClr val="FF0000"/>
                </a:solidFill>
              </a:rPr>
              <a:t>wide energy range </a:t>
            </a:r>
            <a:r>
              <a:rPr lang="en-US" altLang="ja-JP" sz="2200" dirty="0"/>
              <a:t>using </a:t>
            </a:r>
            <a:r>
              <a:rPr lang="en-US" altLang="ja-JP" sz="2200" dirty="0">
                <a:solidFill>
                  <a:srgbClr val="FF0000"/>
                </a:solidFill>
              </a:rPr>
              <a:t>Monte Carlo</a:t>
            </a:r>
            <a:r>
              <a:rPr lang="en-US" altLang="ja-JP" sz="2200" dirty="0"/>
              <a:t> method</a:t>
            </a:r>
            <a:endParaRPr lang="en-US" altLang="ja-JP" sz="2200" u="sng" dirty="0">
              <a:solidFill>
                <a:srgbClr val="FF0000"/>
              </a:solidFill>
            </a:endParaRPr>
          </a:p>
        </p:txBody>
      </p:sp>
      <p:sp>
        <p:nvSpPr>
          <p:cNvPr id="30" name="Text Box 15"/>
          <p:cNvSpPr txBox="1">
            <a:spLocks noChangeArrowheads="1"/>
          </p:cNvSpPr>
          <p:nvPr/>
        </p:nvSpPr>
        <p:spPr bwMode="auto">
          <a:xfrm>
            <a:off x="2651409" y="1917750"/>
            <a:ext cx="3483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ja-JP" sz="1400" dirty="0">
                <a:solidFill>
                  <a:srgbClr val="000000"/>
                </a:solidFill>
              </a:rPr>
              <a:t>neutron, proton, ions, electron, photon </a:t>
            </a:r>
            <a:r>
              <a:rPr lang="en-US" altLang="ja-JP" sz="1400" dirty="0" err="1">
                <a:solidFill>
                  <a:srgbClr val="000000"/>
                </a:solidFill>
              </a:rPr>
              <a:t>etc</a:t>
            </a:r>
            <a:endParaRPr lang="en-US" altLang="ja-JP" sz="1400" dirty="0">
              <a:solidFill>
                <a:srgbClr val="000000"/>
              </a:solidFill>
            </a:endParaRPr>
          </a:p>
        </p:txBody>
      </p:sp>
      <p:sp>
        <p:nvSpPr>
          <p:cNvPr id="31" name="Text Box 16"/>
          <p:cNvSpPr txBox="1">
            <a:spLocks noChangeArrowheads="1"/>
          </p:cNvSpPr>
          <p:nvPr/>
        </p:nvSpPr>
        <p:spPr bwMode="auto">
          <a:xfrm>
            <a:off x="6613525" y="1931498"/>
            <a:ext cx="178660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ja-JP" sz="1400" dirty="0">
                <a:solidFill>
                  <a:srgbClr val="000000"/>
                </a:solidFill>
              </a:rPr>
              <a:t>10</a:t>
            </a:r>
            <a:r>
              <a:rPr lang="en-US" altLang="ja-JP" sz="1400" baseline="30000" dirty="0">
                <a:solidFill>
                  <a:srgbClr val="000000"/>
                </a:solidFill>
              </a:rPr>
              <a:t>-4</a:t>
            </a:r>
            <a:r>
              <a:rPr lang="en-US" altLang="ja-JP" sz="1400" dirty="0">
                <a:solidFill>
                  <a:srgbClr val="000000"/>
                </a:solidFill>
              </a:rPr>
              <a:t> eV to 1 </a:t>
            </a:r>
            <a:r>
              <a:rPr lang="en-US" altLang="ja-JP" sz="1400" dirty="0" err="1">
                <a:solidFill>
                  <a:srgbClr val="000000"/>
                </a:solidFill>
              </a:rPr>
              <a:t>TeV</a:t>
            </a:r>
            <a:r>
              <a:rPr lang="en-US" altLang="ja-JP" sz="1400" dirty="0">
                <a:solidFill>
                  <a:srgbClr val="000000"/>
                </a:solidFill>
              </a:rPr>
              <a:t>/n</a:t>
            </a:r>
          </a:p>
        </p:txBody>
      </p:sp>
      <p:pic>
        <p:nvPicPr>
          <p:cNvPr id="29" name="図 28">
            <a:extLst>
              <a:ext uri="{FF2B5EF4-FFF2-40B4-BE49-F238E27FC236}">
                <a16:creationId xmlns:a16="http://schemas.microsoft.com/office/drawing/2014/main" id="{6021F88C-52C5-406E-BB36-4C4FF96C12D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48901" y="5634567"/>
            <a:ext cx="632456" cy="265631"/>
          </a:xfrm>
          <a:prstGeom prst="rect">
            <a:avLst/>
          </a:prstGeom>
        </p:spPr>
      </p:pic>
      <p:sp>
        <p:nvSpPr>
          <p:cNvPr id="2" name="テキスト ボックス 1">
            <a:extLst>
              <a:ext uri="{FF2B5EF4-FFF2-40B4-BE49-F238E27FC236}">
                <a16:creationId xmlns:a16="http://schemas.microsoft.com/office/drawing/2014/main" id="{BE1A9736-52CB-2460-7293-9674E1E63214}"/>
              </a:ext>
            </a:extLst>
          </p:cNvPr>
          <p:cNvSpPr txBox="1"/>
          <p:nvPr/>
        </p:nvSpPr>
        <p:spPr>
          <a:xfrm>
            <a:off x="4938252" y="6485343"/>
            <a:ext cx="2746265" cy="400110"/>
          </a:xfrm>
          <a:prstGeom prst="rect">
            <a:avLst/>
          </a:prstGeom>
          <a:noFill/>
        </p:spPr>
        <p:txBody>
          <a:bodyPr wrap="none" rtlCol="0">
            <a:spAutoFit/>
          </a:bodyPr>
          <a:lstStyle/>
          <a:p>
            <a:r>
              <a:rPr kumimoji="1" lang="en-US" altLang="ja-JP" dirty="0"/>
              <a:t>https://phits.jaea.go.jp/</a:t>
            </a:r>
            <a:endParaRPr kumimoji="1" lang="ja-JP" altLang="en-US"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番号プレースホルダ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DB7212C0-C658-469E-A5C8-41FDC0DECB55}" type="slidenum">
              <a:rPr lang="ja-JP" altLang="en-US" sz="1400"/>
              <a:pPr eaLnBrk="1" hangingPunct="1"/>
              <a:t>3</a:t>
            </a:fld>
            <a:endParaRPr lang="en-US" altLang="ja-JP" sz="1400"/>
          </a:p>
        </p:txBody>
      </p:sp>
      <p:sp>
        <p:nvSpPr>
          <p:cNvPr id="22" name="AutoShape 2056"/>
          <p:cNvSpPr>
            <a:spLocks noChangeArrowheads="1"/>
          </p:cNvSpPr>
          <p:nvPr/>
        </p:nvSpPr>
        <p:spPr bwMode="auto">
          <a:xfrm>
            <a:off x="3048000" y="188641"/>
            <a:ext cx="6096000" cy="709851"/>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274320" tIns="91440" rIns="274320" bIns="91440">
            <a:spAutoFit/>
          </a:bodyPr>
          <a:lstStyle/>
          <a:p>
            <a:pPr marL="342900" indent="-342900" algn="ctr">
              <a:defRPr/>
            </a:pPr>
            <a:r>
              <a:rPr kumimoji="1" lang="ja-JP" altLang="en-US"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Recent Update History</a:t>
            </a:r>
          </a:p>
        </p:txBody>
      </p:sp>
      <p:sp>
        <p:nvSpPr>
          <p:cNvPr id="4100" name="AutoShape 2051"/>
          <p:cNvSpPr>
            <a:spLocks noChangeArrowheads="1"/>
          </p:cNvSpPr>
          <p:nvPr/>
        </p:nvSpPr>
        <p:spPr bwMode="auto">
          <a:xfrm>
            <a:off x="1503146" y="1600895"/>
            <a:ext cx="8841326" cy="2404170"/>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02" name="テキスト ボックス 1"/>
          <p:cNvSpPr txBox="1">
            <a:spLocks noChangeArrowheads="1"/>
          </p:cNvSpPr>
          <p:nvPr/>
        </p:nvSpPr>
        <p:spPr bwMode="auto">
          <a:xfrm>
            <a:off x="3287688" y="1816920"/>
            <a:ext cx="753342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spcBef>
                <a:spcPts val="1200"/>
              </a:spcBef>
            </a:pPr>
            <a:r>
              <a:rPr kumimoji="1" lang="en-US" altLang="ja-JP" sz="2400" dirty="0"/>
              <a:t>Register PHITS 3.34 to OECD/NEA Data bank</a:t>
            </a:r>
          </a:p>
          <a:p>
            <a:pPr eaLnBrk="1" hangingPunct="1">
              <a:spcBef>
                <a:spcPts val="1200"/>
              </a:spcBef>
            </a:pPr>
            <a:r>
              <a:rPr kumimoji="1" lang="en-US" altLang="ja-JP" sz="2400" dirty="0"/>
              <a:t>Register PHITS 3.35 to OECD/NEA Data bank</a:t>
            </a:r>
          </a:p>
          <a:p>
            <a:pPr eaLnBrk="1" hangingPunct="1">
              <a:spcBef>
                <a:spcPts val="1200"/>
              </a:spcBef>
            </a:pPr>
            <a:r>
              <a:rPr kumimoji="1" lang="en-US" altLang="ja-JP" sz="2400" dirty="0"/>
              <a:t>Register PHITS 3.36 to OECD/NEA Data bank</a:t>
            </a:r>
          </a:p>
          <a:p>
            <a:pPr eaLnBrk="1" hangingPunct="1">
              <a:spcBef>
                <a:spcPts val="1200"/>
              </a:spcBef>
            </a:pPr>
            <a:r>
              <a:rPr kumimoji="1" lang="en-US" altLang="ja-JP" sz="2400" dirty="0">
                <a:solidFill>
                  <a:srgbClr val="FF0000"/>
                </a:solidFill>
              </a:rPr>
              <a:t>Register PHITS 3.37 to OECD/NEA Data bank</a:t>
            </a:r>
          </a:p>
        </p:txBody>
      </p:sp>
      <p:sp>
        <p:nvSpPr>
          <p:cNvPr id="4" name="テキスト ボックス 3">
            <a:extLst>
              <a:ext uri="{FF2B5EF4-FFF2-40B4-BE49-F238E27FC236}">
                <a16:creationId xmlns:a16="http://schemas.microsoft.com/office/drawing/2014/main" id="{B9E472E8-D05E-985F-7209-9B74CB25A89E}"/>
              </a:ext>
            </a:extLst>
          </p:cNvPr>
          <p:cNvSpPr txBox="1"/>
          <p:nvPr/>
        </p:nvSpPr>
        <p:spPr>
          <a:xfrm>
            <a:off x="947428" y="4707468"/>
            <a:ext cx="10297144" cy="1277273"/>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marL="342900" indent="-342900" eaLnBrk="1" fontAlgn="auto" hangingPunct="1">
              <a:spcBef>
                <a:spcPts val="600"/>
              </a:spcBef>
              <a:spcAft>
                <a:spcPts val="0"/>
              </a:spcAft>
              <a:buFont typeface="Wingdings" panose="05000000000000000000" pitchFamily="2" charset="2"/>
              <a:buChar char="ü"/>
              <a:defRPr/>
            </a:pPr>
            <a:r>
              <a:rPr kumimoji="1" lang="en-US" altLang="ja-JP" sz="2400" kern="0" dirty="0">
                <a:solidFill>
                  <a:srgbClr val="FFFF00"/>
                </a:solidFill>
                <a:latin typeface="Arial" charset="0"/>
                <a:ea typeface="ＭＳ Ｐゴシック" charset="-128"/>
              </a:rPr>
              <a:t>New versions have been released in April every year </a:t>
            </a:r>
          </a:p>
          <a:p>
            <a:pPr marL="342900" indent="-342900" eaLnBrk="1" fontAlgn="auto" hangingPunct="1">
              <a:spcBef>
                <a:spcPts val="600"/>
              </a:spcBef>
              <a:spcAft>
                <a:spcPts val="0"/>
              </a:spcAft>
              <a:buFont typeface="Wingdings" panose="05000000000000000000" pitchFamily="2" charset="2"/>
              <a:buChar char="ü"/>
              <a:defRPr/>
            </a:pPr>
            <a:r>
              <a:rPr kumimoji="1" lang="en-US" altLang="ja-JP" sz="2400" kern="0" dirty="0">
                <a:solidFill>
                  <a:srgbClr val="FFFF00"/>
                </a:solidFill>
                <a:latin typeface="Arial" charset="0"/>
                <a:ea typeface="ＭＳ Ｐゴシック" charset="-128"/>
              </a:rPr>
              <a:t>Version 3.37 was released in this September, as </a:t>
            </a:r>
            <a:r>
              <a:rPr kumimoji="1" lang="ja-JP" altLang="en-US" sz="2400" kern="0" dirty="0">
                <a:solidFill>
                  <a:srgbClr val="FFFF00"/>
                </a:solidFill>
                <a:latin typeface="Arial" charset="0"/>
                <a:ea typeface="ＭＳ Ｐゴシック" charset="-128"/>
              </a:rPr>
              <a:t>an exception to the usual once-a-year release</a:t>
            </a:r>
            <a:r>
              <a:rPr kumimoji="1" lang="en-US" altLang="ja-JP" sz="2400" kern="0" dirty="0">
                <a:solidFill>
                  <a:srgbClr val="FFFF00"/>
                </a:solidFill>
                <a:latin typeface="Arial" charset="0"/>
                <a:ea typeface="ＭＳ Ｐゴシック" charset="-128"/>
              </a:rPr>
              <a:t>, because it introduced the AI-agent workflow!</a:t>
            </a:r>
            <a:endParaRPr kumimoji="1" lang="ja-JP" altLang="en-US" sz="2400" kern="0" dirty="0">
              <a:solidFill>
                <a:srgbClr val="FFFF00"/>
              </a:solidFill>
              <a:latin typeface="Arial" charset="0"/>
              <a:ea typeface="ＭＳ Ｐゴシック" charset="-128"/>
            </a:endParaRPr>
          </a:p>
        </p:txBody>
      </p:sp>
      <p:sp>
        <p:nvSpPr>
          <p:cNvPr id="7" name="テキスト ボックス 1">
            <a:extLst>
              <a:ext uri="{FF2B5EF4-FFF2-40B4-BE49-F238E27FC236}">
                <a16:creationId xmlns:a16="http://schemas.microsoft.com/office/drawing/2014/main" id="{BA417676-4BBD-361E-B931-3354AEE8D9D1}"/>
              </a:ext>
            </a:extLst>
          </p:cNvPr>
          <p:cNvSpPr txBox="1">
            <a:spLocks noChangeArrowheads="1"/>
          </p:cNvSpPr>
          <p:nvPr/>
        </p:nvSpPr>
        <p:spPr bwMode="auto">
          <a:xfrm>
            <a:off x="1718156" y="1816920"/>
            <a:ext cx="158889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ts val="1200"/>
              </a:spcBef>
            </a:pPr>
            <a:r>
              <a:rPr kumimoji="1" lang="en-US" altLang="ja-JP" sz="2400" dirty="0"/>
              <a:t>2024 Apr.</a:t>
            </a:r>
          </a:p>
          <a:p>
            <a:pPr algn="r" eaLnBrk="1" hangingPunct="1">
              <a:spcBef>
                <a:spcPts val="1200"/>
              </a:spcBef>
            </a:pPr>
            <a:r>
              <a:rPr kumimoji="1" lang="en-US" altLang="ja-JP" sz="2400" dirty="0"/>
              <a:t>2025 Apr.</a:t>
            </a:r>
          </a:p>
          <a:p>
            <a:pPr algn="r" eaLnBrk="1" hangingPunct="1">
              <a:spcBef>
                <a:spcPts val="1200"/>
              </a:spcBef>
            </a:pPr>
            <a:r>
              <a:rPr kumimoji="1" lang="en-US" altLang="ja-JP" sz="2400" dirty="0"/>
              <a:t>2026 Apr.</a:t>
            </a:r>
          </a:p>
          <a:p>
            <a:pPr algn="r" eaLnBrk="1" hangingPunct="1">
              <a:spcBef>
                <a:spcPts val="1200"/>
              </a:spcBef>
            </a:pPr>
            <a:r>
              <a:rPr kumimoji="1" lang="en-US" altLang="ja-JP" sz="2400" dirty="0">
                <a:solidFill>
                  <a:srgbClr val="FF0000"/>
                </a:solidFill>
              </a:rPr>
              <a:t>2026 Sep.</a:t>
            </a:r>
          </a:p>
        </p:txBody>
      </p:sp>
    </p:spTree>
    <p:extLst>
      <p:ext uri="{BB962C8B-B14F-4D97-AF65-F5344CB8AC3E}">
        <p14:creationId xmlns:p14="http://schemas.microsoft.com/office/powerpoint/2010/main" val="4147588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F0934-46F5-95B7-9828-63E5DBAA9A7A}"/>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50EFC1F-CAF4-67F2-31AC-CC9212D12C58}"/>
              </a:ext>
            </a:extLst>
          </p:cNvPr>
          <p:cNvSpPr>
            <a:spLocks noGrp="1"/>
          </p:cNvSpPr>
          <p:nvPr>
            <p:ph type="sldNum" sz="quarter" idx="12"/>
          </p:nvPr>
        </p:nvSpPr>
        <p:spPr/>
        <p:txBody>
          <a:bodyPr/>
          <a:lstStyle/>
          <a:p>
            <a:pPr>
              <a:defRPr/>
            </a:pPr>
            <a:fld id="{6529EA93-0B75-43A8-9AE6-162D603FF936}" type="slidenum">
              <a:rPr lang="ja-JP" altLang="en-US" smtClean="0"/>
              <a:pPr>
                <a:defRPr/>
              </a:pPr>
              <a:t>4</a:t>
            </a:fld>
            <a:endParaRPr lang="en-US" altLang="ja-JP"/>
          </a:p>
        </p:txBody>
      </p:sp>
      <p:sp>
        <p:nvSpPr>
          <p:cNvPr id="13" name="AutoShape 2051">
            <a:extLst>
              <a:ext uri="{FF2B5EF4-FFF2-40B4-BE49-F238E27FC236}">
                <a16:creationId xmlns:a16="http://schemas.microsoft.com/office/drawing/2014/main" id="{2C14791F-6868-6EA4-5C80-5D506C763AAA}"/>
              </a:ext>
            </a:extLst>
          </p:cNvPr>
          <p:cNvSpPr>
            <a:spLocks noChangeArrowheads="1"/>
          </p:cNvSpPr>
          <p:nvPr/>
        </p:nvSpPr>
        <p:spPr bwMode="auto">
          <a:xfrm>
            <a:off x="1631504" y="2032403"/>
            <a:ext cx="8328322" cy="2793194"/>
          </a:xfrm>
          <a:prstGeom prst="roundRect">
            <a:avLst>
              <a:gd name="adj" fmla="val 6102"/>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0" lang="ja-JP" altLang="en-US" sz="2000">
              <a:solidFill>
                <a:srgbClr val="000000"/>
              </a:solidFill>
            </a:endParaRPr>
          </a:p>
        </p:txBody>
      </p:sp>
      <p:sp>
        <p:nvSpPr>
          <p:cNvPr id="15" name="Text Box 2052">
            <a:extLst>
              <a:ext uri="{FF2B5EF4-FFF2-40B4-BE49-F238E27FC236}">
                <a16:creationId xmlns:a16="http://schemas.microsoft.com/office/drawing/2014/main" id="{9C5E478E-FE31-A387-C4D3-EF6BDB2F753E}"/>
              </a:ext>
            </a:extLst>
          </p:cNvPr>
          <p:cNvSpPr txBox="1">
            <a:spLocks noChangeArrowheads="1"/>
          </p:cNvSpPr>
          <p:nvPr/>
        </p:nvSpPr>
        <p:spPr bwMode="auto">
          <a:xfrm>
            <a:off x="3780910" y="2096614"/>
            <a:ext cx="418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0" lang="en-US" altLang="ja-JP" dirty="0">
                <a:solidFill>
                  <a:srgbClr val="0000CC"/>
                </a:solidFill>
                <a:latin typeface="Arial Black" panose="020B0A04020102020204" pitchFamily="34" charset="0"/>
                <a:ea typeface="HG創英角ｺﾞｼｯｸUB" panose="020B0909000000000000" pitchFamily="49" charset="-128"/>
              </a:rPr>
              <a:t>Table of Contents</a:t>
            </a:r>
            <a:endParaRPr kumimoji="0" lang="ja-JP" altLang="en-US" dirty="0">
              <a:solidFill>
                <a:srgbClr val="0000CC"/>
              </a:solidFill>
              <a:latin typeface="Arial Black" panose="020B0A04020102020204" pitchFamily="34" charset="0"/>
              <a:ea typeface="HG創英角ｺﾞｼｯｸUB" panose="020B0909000000000000" pitchFamily="49" charset="-128"/>
            </a:endParaRPr>
          </a:p>
        </p:txBody>
      </p:sp>
      <p:sp>
        <p:nvSpPr>
          <p:cNvPr id="17" name="Text Box 2060">
            <a:extLst>
              <a:ext uri="{FF2B5EF4-FFF2-40B4-BE49-F238E27FC236}">
                <a16:creationId xmlns:a16="http://schemas.microsoft.com/office/drawing/2014/main" id="{71E3E46C-A837-00DE-1C84-AB2913471CE9}"/>
              </a:ext>
            </a:extLst>
          </p:cNvPr>
          <p:cNvSpPr txBox="1">
            <a:spLocks noChangeArrowheads="1"/>
          </p:cNvSpPr>
          <p:nvPr/>
        </p:nvSpPr>
        <p:spPr bwMode="auto">
          <a:xfrm>
            <a:off x="1872134" y="2653259"/>
            <a:ext cx="8087692" cy="204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600"/>
              </a:spcBef>
              <a:buFontTx/>
              <a:buAutoNum type="arabicPeriod"/>
            </a:pPr>
            <a:r>
              <a:rPr kumimoji="0" lang="en-US" altLang="ja-JP" sz="2800" dirty="0"/>
              <a:t>Recent Trends in PHITS</a:t>
            </a:r>
          </a:p>
          <a:p>
            <a:pPr eaLnBrk="1" hangingPunct="1">
              <a:spcBef>
                <a:spcPts val="600"/>
              </a:spcBef>
              <a:buFontTx/>
              <a:buAutoNum type="arabicPeriod"/>
            </a:pPr>
            <a:r>
              <a:rPr kumimoji="0" lang="en-US" altLang="ja-JP" sz="2800" dirty="0">
                <a:solidFill>
                  <a:srgbClr val="FF0000"/>
                </a:solidFill>
              </a:rPr>
              <a:t>Introduction of AI-agent Workflow to PHITS</a:t>
            </a:r>
          </a:p>
          <a:p>
            <a:pPr eaLnBrk="1" hangingPunct="1">
              <a:spcBef>
                <a:spcPts val="600"/>
              </a:spcBef>
              <a:buFontTx/>
              <a:buAutoNum type="arabicPeriod"/>
            </a:pPr>
            <a:r>
              <a:rPr lang="en-US" altLang="ja-JP" sz="2800" dirty="0"/>
              <a:t>Prospect for Multi-Code Shielding Calculation</a:t>
            </a:r>
          </a:p>
          <a:p>
            <a:pPr eaLnBrk="1" hangingPunct="1">
              <a:spcBef>
                <a:spcPts val="600"/>
              </a:spcBef>
              <a:buFontTx/>
              <a:buAutoNum type="arabicPeriod"/>
            </a:pPr>
            <a:r>
              <a:rPr lang="en-US" altLang="ja-JP" sz="2800" dirty="0"/>
              <a:t>Summary</a:t>
            </a:r>
            <a:endParaRPr kumimoji="0" lang="en-US" altLang="ja-JP" dirty="0"/>
          </a:p>
        </p:txBody>
      </p:sp>
    </p:spTree>
    <p:extLst>
      <p:ext uri="{BB962C8B-B14F-4D97-AF65-F5344CB8AC3E}">
        <p14:creationId xmlns:p14="http://schemas.microsoft.com/office/powerpoint/2010/main" val="396911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8E285-04FC-0FC2-9649-3C5C1756A067}"/>
            </a:ext>
          </a:extLst>
        </p:cNvPr>
        <p:cNvGrpSpPr/>
        <p:nvPr/>
      </p:nvGrpSpPr>
      <p:grpSpPr>
        <a:xfrm>
          <a:off x="0" y="0"/>
          <a:ext cx="0" cy="0"/>
          <a:chOff x="0" y="0"/>
          <a:chExt cx="0" cy="0"/>
        </a:xfrm>
      </p:grpSpPr>
      <p:sp>
        <p:nvSpPr>
          <p:cNvPr id="12290" name="スライド番号プレースホルダ 3">
            <a:extLst>
              <a:ext uri="{FF2B5EF4-FFF2-40B4-BE49-F238E27FC236}">
                <a16:creationId xmlns:a16="http://schemas.microsoft.com/office/drawing/2014/main" id="{1AE6639A-3205-A4D8-3E71-2DDAC1C10FA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BBC6C0BC-6875-43E9-B416-41658A37B18C}" type="slidenum">
              <a:rPr lang="ja-JP" altLang="en-US" sz="1400">
                <a:solidFill>
                  <a:srgbClr val="000000"/>
                </a:solidFill>
              </a:rPr>
              <a:pPr eaLnBrk="1" hangingPunct="1"/>
              <a:t>5</a:t>
            </a:fld>
            <a:endParaRPr lang="en-US" altLang="ja-JP" sz="1400">
              <a:solidFill>
                <a:srgbClr val="000000"/>
              </a:solidFill>
            </a:endParaRPr>
          </a:p>
        </p:txBody>
      </p:sp>
      <p:sp>
        <p:nvSpPr>
          <p:cNvPr id="15" name="AutoShape 2051">
            <a:extLst>
              <a:ext uri="{FF2B5EF4-FFF2-40B4-BE49-F238E27FC236}">
                <a16:creationId xmlns:a16="http://schemas.microsoft.com/office/drawing/2014/main" id="{DD6F5F7A-F0BC-8E31-404C-98453D007524}"/>
              </a:ext>
            </a:extLst>
          </p:cNvPr>
          <p:cNvSpPr>
            <a:spLocks noChangeArrowheads="1"/>
          </p:cNvSpPr>
          <p:nvPr/>
        </p:nvSpPr>
        <p:spPr bwMode="auto">
          <a:xfrm>
            <a:off x="263353" y="930319"/>
            <a:ext cx="11531600" cy="5187578"/>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6" name="テキスト ボックス 1">
            <a:extLst>
              <a:ext uri="{FF2B5EF4-FFF2-40B4-BE49-F238E27FC236}">
                <a16:creationId xmlns:a16="http://schemas.microsoft.com/office/drawing/2014/main" id="{DE8E0855-55E9-8CC0-BFE8-CFC117591F0B}"/>
              </a:ext>
            </a:extLst>
          </p:cNvPr>
          <p:cNvSpPr txBox="1">
            <a:spLocks noChangeArrowheads="1"/>
          </p:cNvSpPr>
          <p:nvPr/>
        </p:nvSpPr>
        <p:spPr bwMode="auto">
          <a:xfrm>
            <a:off x="394527" y="930319"/>
            <a:ext cx="11269252"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marL="457200" indent="-457200" eaLnBrk="1" hangingPunct="1">
              <a:spcBef>
                <a:spcPts val="3000"/>
              </a:spcBef>
              <a:buFont typeface="+mj-lt"/>
              <a:buAutoNum type="arabicPeriod"/>
              <a:defRPr/>
            </a:pPr>
            <a:r>
              <a:rPr lang="en-US" altLang="ja-JP" sz="2400" dirty="0">
                <a:solidFill>
                  <a:schemeClr val="accent2"/>
                </a:solidFill>
              </a:rPr>
              <a:t>Converted the entire source code from Fortran77 to Fortran90 (~Later 2024)</a:t>
            </a:r>
          </a:p>
          <a:p>
            <a:pPr marL="457200" indent="-457200" eaLnBrk="1" hangingPunct="1">
              <a:spcBef>
                <a:spcPts val="600"/>
              </a:spcBef>
              <a:buFont typeface="+mj-lt"/>
              <a:buAutoNum type="arabicPeriod"/>
              <a:defRPr/>
            </a:pPr>
            <a:endParaRPr kumimoji="0" lang="en-US" altLang="ja-JP" sz="2400" dirty="0">
              <a:solidFill>
                <a:schemeClr val="accent2"/>
              </a:solidFill>
              <a:latin typeface="Arial" panose="020B0604020202020204" pitchFamily="34" charset="0"/>
            </a:endParaRPr>
          </a:p>
          <a:p>
            <a:pPr marL="457200" indent="-457200" eaLnBrk="1" hangingPunct="1">
              <a:spcBef>
                <a:spcPts val="600"/>
              </a:spcBef>
              <a:buFont typeface="+mj-lt"/>
              <a:buAutoNum type="arabicPeriod"/>
              <a:defRPr/>
            </a:pPr>
            <a:endParaRPr kumimoji="0" lang="en-US" altLang="ja-JP" sz="2400" dirty="0">
              <a:solidFill>
                <a:schemeClr val="accent2"/>
              </a:solidFill>
              <a:latin typeface="Arial" panose="020B0604020202020204" pitchFamily="34" charset="0"/>
            </a:endParaRPr>
          </a:p>
          <a:p>
            <a:pPr marL="457200" indent="-457200" eaLnBrk="1" hangingPunct="1">
              <a:spcBef>
                <a:spcPts val="600"/>
              </a:spcBef>
              <a:buFont typeface="+mj-lt"/>
              <a:buAutoNum type="arabicPeriod"/>
              <a:defRPr/>
            </a:pPr>
            <a:r>
              <a:rPr kumimoji="0" lang="en-US" altLang="ja-JP" sz="2400" dirty="0">
                <a:solidFill>
                  <a:schemeClr val="accent2"/>
                </a:solidFill>
                <a:latin typeface="Arial" panose="020B0604020202020204" pitchFamily="34" charset="0"/>
              </a:rPr>
              <a:t>Introduced AI agents for the development of PHITS (~Early 2026)</a:t>
            </a:r>
          </a:p>
          <a:p>
            <a:pPr marL="457200" indent="-457200" eaLnBrk="1" hangingPunct="1">
              <a:spcBef>
                <a:spcPts val="600"/>
              </a:spcBef>
              <a:buFont typeface="+mj-lt"/>
              <a:buAutoNum type="arabicPeriod"/>
              <a:defRPr/>
            </a:pPr>
            <a:endParaRPr kumimoji="0" lang="en-US" altLang="ja-JP" sz="2400" dirty="0">
              <a:solidFill>
                <a:schemeClr val="accent2"/>
              </a:solidFill>
              <a:latin typeface="Arial" panose="020B0604020202020204" pitchFamily="34" charset="0"/>
            </a:endParaRPr>
          </a:p>
          <a:p>
            <a:pPr marL="457200" indent="-457200" eaLnBrk="1" hangingPunct="1">
              <a:spcBef>
                <a:spcPts val="600"/>
              </a:spcBef>
              <a:buFont typeface="+mj-lt"/>
              <a:buAutoNum type="arabicPeriod"/>
              <a:defRPr/>
            </a:pPr>
            <a:r>
              <a:rPr kumimoji="0" lang="en-US" altLang="ja-JP" sz="2400" dirty="0">
                <a:solidFill>
                  <a:schemeClr val="accent2"/>
                </a:solidFill>
                <a:latin typeface="Arial" panose="020B0604020202020204" pitchFamily="34" charset="0"/>
              </a:rPr>
              <a:t>Released AI Phi-</a:t>
            </a:r>
            <a:r>
              <a:rPr kumimoji="0" lang="en-US" altLang="ja-JP" sz="2400" dirty="0" err="1">
                <a:solidFill>
                  <a:schemeClr val="accent2"/>
                </a:solidFill>
                <a:latin typeface="Arial" panose="020B0604020202020204" pitchFamily="34" charset="0"/>
              </a:rPr>
              <a:t>chan</a:t>
            </a:r>
            <a:r>
              <a:rPr kumimoji="0" lang="en-US" altLang="ja-JP" sz="2400" dirty="0">
                <a:solidFill>
                  <a:schemeClr val="accent2"/>
                </a:solidFill>
                <a:latin typeface="Arial" panose="020B0604020202020204" pitchFamily="34" charset="0"/>
              </a:rPr>
              <a:t> (May 2026)</a:t>
            </a:r>
          </a:p>
          <a:p>
            <a:pPr marL="457200" indent="-457200" eaLnBrk="1" hangingPunct="1">
              <a:spcBef>
                <a:spcPts val="600"/>
              </a:spcBef>
              <a:buFont typeface="+mj-lt"/>
              <a:buAutoNum type="arabicPeriod"/>
              <a:defRPr/>
            </a:pPr>
            <a:endParaRPr kumimoji="0" lang="en-US" altLang="ja-JP" sz="2400" dirty="0">
              <a:solidFill>
                <a:schemeClr val="accent2"/>
              </a:solidFill>
              <a:latin typeface="Arial" panose="020B0604020202020204" pitchFamily="34" charset="0"/>
            </a:endParaRPr>
          </a:p>
          <a:p>
            <a:pPr marL="457200" indent="-457200" eaLnBrk="1" hangingPunct="1">
              <a:spcBef>
                <a:spcPts val="600"/>
              </a:spcBef>
              <a:buFont typeface="+mj-lt"/>
              <a:buAutoNum type="arabicPeriod"/>
              <a:defRPr/>
            </a:pPr>
            <a:endParaRPr kumimoji="0" lang="en-US" altLang="ja-JP" sz="2400" dirty="0">
              <a:solidFill>
                <a:schemeClr val="accent2"/>
              </a:solidFill>
              <a:latin typeface="Arial" panose="020B0604020202020204" pitchFamily="34" charset="0"/>
            </a:endParaRPr>
          </a:p>
          <a:p>
            <a:pPr marL="457200" indent="-457200" eaLnBrk="1" hangingPunct="1">
              <a:spcBef>
                <a:spcPts val="600"/>
              </a:spcBef>
              <a:buFont typeface="+mj-lt"/>
              <a:buAutoNum type="arabicPeriod"/>
              <a:defRPr/>
            </a:pPr>
            <a:endParaRPr kumimoji="0" lang="en-US" altLang="ja-JP" sz="2400" dirty="0">
              <a:solidFill>
                <a:schemeClr val="accent2"/>
              </a:solidFill>
              <a:latin typeface="Arial" panose="020B0604020202020204" pitchFamily="34" charset="0"/>
            </a:endParaRPr>
          </a:p>
          <a:p>
            <a:pPr marL="457200" indent="-457200" eaLnBrk="1" hangingPunct="1">
              <a:spcBef>
                <a:spcPts val="1200"/>
              </a:spcBef>
              <a:buFont typeface="+mj-lt"/>
              <a:buAutoNum type="arabicPeriod"/>
              <a:defRPr/>
            </a:pPr>
            <a:r>
              <a:rPr kumimoji="0" lang="en-US" altLang="ja-JP" sz="2400" dirty="0">
                <a:solidFill>
                  <a:schemeClr val="accent2"/>
                </a:solidFill>
                <a:latin typeface="Arial" panose="020B0604020202020204" pitchFamily="34" charset="0"/>
              </a:rPr>
              <a:t>Introduced AI-agent workflow in the PHITS package (Sep 2026)</a:t>
            </a:r>
          </a:p>
        </p:txBody>
      </p:sp>
      <p:sp>
        <p:nvSpPr>
          <p:cNvPr id="8" name="AutoShape 2056">
            <a:extLst>
              <a:ext uri="{FF2B5EF4-FFF2-40B4-BE49-F238E27FC236}">
                <a16:creationId xmlns:a16="http://schemas.microsoft.com/office/drawing/2014/main" id="{5E30E0C5-E521-7A52-E3B4-6806D2AA198E}"/>
              </a:ext>
            </a:extLst>
          </p:cNvPr>
          <p:cNvSpPr>
            <a:spLocks noChangeArrowheads="1"/>
          </p:cNvSpPr>
          <p:nvPr/>
        </p:nvSpPr>
        <p:spPr bwMode="auto">
          <a:xfrm>
            <a:off x="1343472" y="76191"/>
            <a:ext cx="9505056" cy="709851"/>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274320" tIns="91440" rIns="274320" bIns="91440">
            <a:spAutoFit/>
          </a:bodyPr>
          <a:lstStyle/>
          <a:p>
            <a:pPr marL="342900" indent="-342900" algn="ctr" eaLnBrk="1" hangingPunct="1">
              <a:defRPr/>
            </a:pPr>
            <a:r>
              <a:rPr kumimoji="1" lang="en-US" altLang="ja-JP"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History of AI Use in PHITS development</a:t>
            </a:r>
            <a:endParaRPr kumimoji="1" lang="ja-JP" altLang="en-US"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endParaRPr>
          </a:p>
        </p:txBody>
      </p:sp>
      <p:sp>
        <p:nvSpPr>
          <p:cNvPr id="3" name="テキスト ボックス 1">
            <a:extLst>
              <a:ext uri="{FF2B5EF4-FFF2-40B4-BE49-F238E27FC236}">
                <a16:creationId xmlns:a16="http://schemas.microsoft.com/office/drawing/2014/main" id="{109315AB-E05A-8135-C76E-15A9C4FF697F}"/>
              </a:ext>
            </a:extLst>
          </p:cNvPr>
          <p:cNvSpPr txBox="1">
            <a:spLocks noChangeArrowheads="1"/>
          </p:cNvSpPr>
          <p:nvPr/>
        </p:nvSpPr>
        <p:spPr bwMode="auto">
          <a:xfrm>
            <a:off x="785411" y="1417761"/>
            <a:ext cx="1044116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Generated a Python script for the conversion using ChatGPT</a:t>
            </a:r>
          </a:p>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Needed to revise the code manually when the script did not work well </a:t>
            </a:r>
            <a:r>
              <a:rPr kumimoji="0" lang="en-US" altLang="ja-JP" dirty="0">
                <a:solidFill>
                  <a:srgbClr val="FF0000"/>
                </a:solidFill>
                <a:latin typeface="Arial" panose="020B0604020202020204" pitchFamily="34" charset="0"/>
              </a:rPr>
              <a:t>(Not an easy task)</a:t>
            </a:r>
          </a:p>
        </p:txBody>
      </p:sp>
      <p:sp>
        <p:nvSpPr>
          <p:cNvPr id="2" name="テキスト ボックス 1">
            <a:extLst>
              <a:ext uri="{FF2B5EF4-FFF2-40B4-BE49-F238E27FC236}">
                <a16:creationId xmlns:a16="http://schemas.microsoft.com/office/drawing/2014/main" id="{3FB1815D-201E-8CF4-D907-04CD727D13C3}"/>
              </a:ext>
            </a:extLst>
          </p:cNvPr>
          <p:cNvSpPr txBox="1">
            <a:spLocks noChangeArrowheads="1"/>
          </p:cNvSpPr>
          <p:nvPr/>
        </p:nvSpPr>
        <p:spPr bwMode="auto">
          <a:xfrm>
            <a:off x="785411" y="2744011"/>
            <a:ext cx="110095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It accelerated the PHITS development dramatically </a:t>
            </a:r>
            <a:r>
              <a:rPr kumimoji="0" lang="en-US" altLang="ja-JP" dirty="0">
                <a:solidFill>
                  <a:srgbClr val="FF0000"/>
                </a:solidFill>
                <a:latin typeface="Arial" panose="020B0604020202020204" pitchFamily="34" charset="0"/>
              </a:rPr>
              <a:t>(No need to write Fortran code anymore)</a:t>
            </a:r>
          </a:p>
        </p:txBody>
      </p:sp>
      <p:sp>
        <p:nvSpPr>
          <p:cNvPr id="7" name="テキスト ボックス 1">
            <a:extLst>
              <a:ext uri="{FF2B5EF4-FFF2-40B4-BE49-F238E27FC236}">
                <a16:creationId xmlns:a16="http://schemas.microsoft.com/office/drawing/2014/main" id="{5616EE08-CB3A-AF5B-A3B9-D767FF4F8B76}"/>
              </a:ext>
            </a:extLst>
          </p:cNvPr>
          <p:cNvSpPr txBox="1">
            <a:spLocks noChangeArrowheads="1"/>
          </p:cNvSpPr>
          <p:nvPr/>
        </p:nvSpPr>
        <p:spPr bwMode="auto">
          <a:xfrm>
            <a:off x="785411" y="3551829"/>
            <a:ext cx="1087836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Providing PHITS manual, sample input files, and lecture notes to Gemini Notebook</a:t>
            </a:r>
          </a:p>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Encouraged users to consult it before sending questions to the PHITS office and forum</a:t>
            </a:r>
          </a:p>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It can also generate and revise PHITS input files, but cannot execute PHITS </a:t>
            </a:r>
            <a:r>
              <a:rPr kumimoji="0" lang="ja-JP" altLang="en-US" dirty="0">
                <a:latin typeface="Arial" panose="020B0604020202020204" pitchFamily="34" charset="0"/>
              </a:rPr>
              <a:t>→ </a:t>
            </a:r>
            <a:r>
              <a:rPr kumimoji="0" lang="en-US" altLang="ja-JP" dirty="0">
                <a:solidFill>
                  <a:srgbClr val="FF0000"/>
                </a:solidFill>
                <a:latin typeface="Arial" panose="020B0604020202020204" pitchFamily="34" charset="0"/>
              </a:rPr>
              <a:t>Significant Human-AI interaction is occasionally required</a:t>
            </a:r>
          </a:p>
        </p:txBody>
      </p:sp>
      <p:sp>
        <p:nvSpPr>
          <p:cNvPr id="9" name="テキスト ボックス 1">
            <a:extLst>
              <a:ext uri="{FF2B5EF4-FFF2-40B4-BE49-F238E27FC236}">
                <a16:creationId xmlns:a16="http://schemas.microsoft.com/office/drawing/2014/main" id="{C70327B2-76A2-ECBD-CF0E-661087829A48}"/>
              </a:ext>
            </a:extLst>
          </p:cNvPr>
          <p:cNvSpPr txBox="1">
            <a:spLocks noChangeArrowheads="1"/>
          </p:cNvSpPr>
          <p:nvPr/>
        </p:nvSpPr>
        <p:spPr bwMode="auto">
          <a:xfrm>
            <a:off x="770623" y="5373216"/>
            <a:ext cx="10760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eaLnBrk="1" hangingPunct="1">
              <a:spcBef>
                <a:spcPts val="600"/>
              </a:spcBef>
              <a:buFont typeface="Wingdings" panose="05000000000000000000" pitchFamily="2" charset="2"/>
              <a:buChar char="ü"/>
              <a:defRPr/>
            </a:pPr>
            <a:r>
              <a:rPr kumimoji="0" lang="en-US" altLang="ja-JP" dirty="0">
                <a:latin typeface="Arial" panose="020B0604020202020204" pitchFamily="34" charset="0"/>
              </a:rPr>
              <a:t>It can not only generate and revise PHITS input files but also execute and compile PHITS, and even analyze the results </a:t>
            </a:r>
            <a:r>
              <a:rPr kumimoji="0" lang="ja-JP" altLang="en-US" dirty="0">
                <a:latin typeface="Arial" panose="020B0604020202020204" pitchFamily="34" charset="0"/>
              </a:rPr>
              <a:t>→ </a:t>
            </a:r>
            <a:r>
              <a:rPr kumimoji="0" lang="en-US" altLang="ja-JP" dirty="0">
                <a:solidFill>
                  <a:srgbClr val="FF0000"/>
                </a:solidFill>
                <a:latin typeface="Arial" panose="020B0604020202020204" pitchFamily="34" charset="0"/>
              </a:rPr>
              <a:t>Fully automatic calculation becomes feasible!</a:t>
            </a:r>
          </a:p>
        </p:txBody>
      </p:sp>
      <p:sp>
        <p:nvSpPr>
          <p:cNvPr id="5" name="テキスト ボックス 4">
            <a:extLst>
              <a:ext uri="{FF2B5EF4-FFF2-40B4-BE49-F238E27FC236}">
                <a16:creationId xmlns:a16="http://schemas.microsoft.com/office/drawing/2014/main" id="{44E8A440-6870-AFD4-420A-7C21E71FF80A}"/>
              </a:ext>
            </a:extLst>
          </p:cNvPr>
          <p:cNvSpPr txBox="1"/>
          <p:nvPr/>
        </p:nvSpPr>
        <p:spPr>
          <a:xfrm>
            <a:off x="1991544" y="6272510"/>
            <a:ext cx="8208912" cy="461665"/>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algn="ctr" eaLnBrk="1" fontAlgn="auto" hangingPunct="1">
              <a:spcBef>
                <a:spcPts val="0"/>
              </a:spcBef>
              <a:spcAft>
                <a:spcPts val="0"/>
              </a:spcAft>
              <a:defRPr/>
            </a:pPr>
            <a:r>
              <a:rPr kumimoji="1" lang="en-US" altLang="ja-JP" sz="2400" b="1" kern="0" dirty="0">
                <a:solidFill>
                  <a:srgbClr val="FFFF00"/>
                </a:solidFill>
                <a:latin typeface="Arial" charset="0"/>
                <a:ea typeface="ＭＳ Ｐゴシック" charset="-128"/>
              </a:rPr>
              <a:t>The key challenge was how to teach AI to use PHITS</a:t>
            </a:r>
            <a:endParaRPr kumimoji="1" lang="ja-JP" altLang="en-US" sz="2400" b="1" kern="0" dirty="0">
              <a:solidFill>
                <a:srgbClr val="FFFF00"/>
              </a:solidFill>
              <a:latin typeface="Arial" charset="0"/>
              <a:ea typeface="ＭＳ Ｐゴシック" charset="-128"/>
            </a:endParaRPr>
          </a:p>
        </p:txBody>
      </p:sp>
    </p:spTree>
    <p:extLst>
      <p:ext uri="{BB962C8B-B14F-4D97-AF65-F5344CB8AC3E}">
        <p14:creationId xmlns:p14="http://schemas.microsoft.com/office/powerpoint/2010/main" val="3574540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AB8F1-DE06-17D3-AF4E-61AE34D77251}"/>
            </a:ext>
          </a:extLst>
        </p:cNvPr>
        <p:cNvGrpSpPr/>
        <p:nvPr/>
      </p:nvGrpSpPr>
      <p:grpSpPr>
        <a:xfrm>
          <a:off x="0" y="0"/>
          <a:ext cx="0" cy="0"/>
          <a:chOff x="0" y="0"/>
          <a:chExt cx="0" cy="0"/>
        </a:xfrm>
      </p:grpSpPr>
      <p:sp>
        <p:nvSpPr>
          <p:cNvPr id="12290" name="スライド番号プレースホルダ 3">
            <a:extLst>
              <a:ext uri="{FF2B5EF4-FFF2-40B4-BE49-F238E27FC236}">
                <a16:creationId xmlns:a16="http://schemas.microsoft.com/office/drawing/2014/main" id="{312675FD-D48A-32B7-0094-C4CDE2F7BAB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BBC6C0BC-6875-43E9-B416-41658A37B18C}" type="slidenum">
              <a:rPr lang="ja-JP" altLang="en-US" sz="1400">
                <a:solidFill>
                  <a:srgbClr val="000000"/>
                </a:solidFill>
              </a:rPr>
              <a:pPr eaLnBrk="1" hangingPunct="1"/>
              <a:t>6</a:t>
            </a:fld>
            <a:endParaRPr lang="en-US" altLang="ja-JP" sz="1400">
              <a:solidFill>
                <a:srgbClr val="000000"/>
              </a:solidFill>
            </a:endParaRPr>
          </a:p>
        </p:txBody>
      </p:sp>
      <p:sp>
        <p:nvSpPr>
          <p:cNvPr id="15" name="AutoShape 2051">
            <a:extLst>
              <a:ext uri="{FF2B5EF4-FFF2-40B4-BE49-F238E27FC236}">
                <a16:creationId xmlns:a16="http://schemas.microsoft.com/office/drawing/2014/main" id="{0297AD98-944C-2F23-28A3-9E924C1CCA2F}"/>
              </a:ext>
            </a:extLst>
          </p:cNvPr>
          <p:cNvSpPr>
            <a:spLocks noChangeArrowheads="1"/>
          </p:cNvSpPr>
          <p:nvPr/>
        </p:nvSpPr>
        <p:spPr bwMode="auto">
          <a:xfrm>
            <a:off x="875420" y="1329543"/>
            <a:ext cx="10441160" cy="3387381"/>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6" name="テキスト ボックス 1">
            <a:extLst>
              <a:ext uri="{FF2B5EF4-FFF2-40B4-BE49-F238E27FC236}">
                <a16:creationId xmlns:a16="http://schemas.microsoft.com/office/drawing/2014/main" id="{0989A8E1-D934-E0CA-CE9B-7275DC3D7AA5}"/>
              </a:ext>
            </a:extLst>
          </p:cNvPr>
          <p:cNvSpPr txBox="1">
            <a:spLocks noChangeArrowheads="1"/>
          </p:cNvSpPr>
          <p:nvPr/>
        </p:nvSpPr>
        <p:spPr bwMode="auto">
          <a:xfrm>
            <a:off x="1009128" y="1879916"/>
            <a:ext cx="1044115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eaLnBrk="1" hangingPunct="1">
              <a:spcBef>
                <a:spcPts val="1800"/>
              </a:spcBef>
              <a:buFont typeface="Wingdings" panose="05000000000000000000" pitchFamily="2" charset="2"/>
              <a:buChar char="ü"/>
              <a:defRPr/>
            </a:pPr>
            <a:r>
              <a:rPr lang="en-US" sz="2000" dirty="0"/>
              <a:t>A dictionary (= manual for PHITS) alone is not a realistic way to learn</a:t>
            </a:r>
            <a:endParaRPr lang="en-US" altLang="ja-JP" sz="2000" dirty="0"/>
          </a:p>
          <a:p>
            <a:pPr eaLnBrk="1" hangingPunct="1">
              <a:spcBef>
                <a:spcPts val="1800"/>
              </a:spcBef>
              <a:buFont typeface="Wingdings" panose="05000000000000000000" pitchFamily="2" charset="2"/>
              <a:buChar char="ü"/>
              <a:defRPr/>
            </a:pPr>
            <a:r>
              <a:rPr kumimoji="0" lang="en-US" sz="2000" dirty="0">
                <a:latin typeface="Arial" panose="020B0604020202020204" pitchFamily="34" charset="0"/>
              </a:rPr>
              <a:t>Textbooks (= lecture materials for PHITS) are essential, but not enough on their own</a:t>
            </a:r>
            <a:endParaRPr kumimoji="0" lang="en-US" altLang="ja-JP" sz="2000" dirty="0">
              <a:latin typeface="Arial" panose="020B0604020202020204" pitchFamily="34" charset="0"/>
            </a:endParaRPr>
          </a:p>
          <a:p>
            <a:pPr eaLnBrk="1" hangingPunct="1">
              <a:spcBef>
                <a:spcPts val="1800"/>
              </a:spcBef>
              <a:buFont typeface="Wingdings" panose="05000000000000000000" pitchFamily="2" charset="2"/>
              <a:buChar char="ü"/>
              <a:defRPr/>
            </a:pPr>
            <a:r>
              <a:rPr kumimoji="0" lang="en-US" sz="2000" dirty="0">
                <a:latin typeface="Arial" panose="020B0604020202020204" pitchFamily="34" charset="0"/>
              </a:rPr>
              <a:t>Many example sentences (= sample input files for PHITS) are also needed</a:t>
            </a:r>
            <a:endParaRPr kumimoji="0" lang="en-US" altLang="ja-JP" sz="2000" dirty="0">
              <a:latin typeface="Arial" panose="020B0604020202020204" pitchFamily="34" charset="0"/>
            </a:endParaRPr>
          </a:p>
        </p:txBody>
      </p:sp>
      <p:sp>
        <p:nvSpPr>
          <p:cNvPr id="8" name="AutoShape 2056">
            <a:extLst>
              <a:ext uri="{FF2B5EF4-FFF2-40B4-BE49-F238E27FC236}">
                <a16:creationId xmlns:a16="http://schemas.microsoft.com/office/drawing/2014/main" id="{935B4F4A-E32E-D1B5-4482-0550267F1A7B}"/>
              </a:ext>
            </a:extLst>
          </p:cNvPr>
          <p:cNvSpPr>
            <a:spLocks noChangeArrowheads="1"/>
          </p:cNvSpPr>
          <p:nvPr/>
        </p:nvSpPr>
        <p:spPr bwMode="auto">
          <a:xfrm>
            <a:off x="1897569" y="186499"/>
            <a:ext cx="8208912" cy="709851"/>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274320" tIns="91440" rIns="274320" bIns="91440">
            <a:spAutoFit/>
          </a:bodyPr>
          <a:lstStyle/>
          <a:p>
            <a:pPr marL="342900" indent="-342900" algn="ctr" eaLnBrk="1" hangingPunct="1">
              <a:defRPr/>
            </a:pPr>
            <a:r>
              <a:rPr kumimoji="1" lang="en-US"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How to Master a New Language?</a:t>
            </a:r>
          </a:p>
        </p:txBody>
      </p:sp>
      <p:sp>
        <p:nvSpPr>
          <p:cNvPr id="6" name="テキスト ボックス 1">
            <a:extLst>
              <a:ext uri="{FF2B5EF4-FFF2-40B4-BE49-F238E27FC236}">
                <a16:creationId xmlns:a16="http://schemas.microsoft.com/office/drawing/2014/main" id="{B4E2E478-E765-9F99-DB5A-4B2F00523112}"/>
              </a:ext>
            </a:extLst>
          </p:cNvPr>
          <p:cNvSpPr txBox="1">
            <a:spLocks noChangeArrowheads="1"/>
          </p:cNvSpPr>
          <p:nvPr/>
        </p:nvSpPr>
        <p:spPr bwMode="auto">
          <a:xfrm>
            <a:off x="1004628" y="4059049"/>
            <a:ext cx="102971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eaLnBrk="1" hangingPunct="1">
              <a:spcBef>
                <a:spcPts val="600"/>
              </a:spcBef>
              <a:buFont typeface="Wingdings" panose="05000000000000000000" pitchFamily="2" charset="2"/>
              <a:buChar char="ü"/>
              <a:defRPr/>
            </a:pPr>
            <a:r>
              <a:rPr kumimoji="0" lang="en-US" sz="2000" dirty="0">
                <a:latin typeface="Arial" panose="020B0604020202020204" pitchFamily="34" charset="0"/>
              </a:rPr>
              <a:t>AI reads huge amounts of text well, but struggles with images (opposite to humans)</a:t>
            </a:r>
            <a:endParaRPr kumimoji="0" lang="en-US" altLang="ja-JP" sz="2000" dirty="0">
              <a:latin typeface="Arial" panose="020B0604020202020204" pitchFamily="34" charset="0"/>
            </a:endParaRPr>
          </a:p>
        </p:txBody>
      </p:sp>
      <p:sp>
        <p:nvSpPr>
          <p:cNvPr id="2" name="二等辺三角形 1">
            <a:extLst>
              <a:ext uri="{FF2B5EF4-FFF2-40B4-BE49-F238E27FC236}">
                <a16:creationId xmlns:a16="http://schemas.microsoft.com/office/drawing/2014/main" id="{D3CEEE31-1B1F-6D1E-8A0E-CBCC6BCD5DC8}"/>
              </a:ext>
            </a:extLst>
          </p:cNvPr>
          <p:cNvSpPr/>
          <p:nvPr/>
        </p:nvSpPr>
        <p:spPr bwMode="auto">
          <a:xfrm flipV="1">
            <a:off x="5159896" y="5079709"/>
            <a:ext cx="1656184" cy="360040"/>
          </a:xfrm>
          <a:prstGeom prst="triangl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000" b="0" i="0" u="none" strike="noStrike" cap="none" normalizeH="0" baseline="0">
              <a:ln>
                <a:noFill/>
              </a:ln>
              <a:solidFill>
                <a:schemeClr val="tx1"/>
              </a:solidFill>
              <a:effectLst/>
              <a:latin typeface="Arial" charset="0"/>
              <a:ea typeface="ＭＳ Ｐゴシック" pitchFamily="50" charset="-128"/>
            </a:endParaRPr>
          </a:p>
        </p:txBody>
      </p:sp>
      <p:sp>
        <p:nvSpPr>
          <p:cNvPr id="10" name="テキスト ボックス 9">
            <a:extLst>
              <a:ext uri="{FF2B5EF4-FFF2-40B4-BE49-F238E27FC236}">
                <a16:creationId xmlns:a16="http://schemas.microsoft.com/office/drawing/2014/main" id="{F8CF7557-F1B2-BE73-F9AD-DA7A0A4520A4}"/>
              </a:ext>
            </a:extLst>
          </p:cNvPr>
          <p:cNvSpPr txBox="1"/>
          <p:nvPr/>
        </p:nvSpPr>
        <p:spPr>
          <a:xfrm>
            <a:off x="439407" y="5688599"/>
            <a:ext cx="11341260" cy="830997"/>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marL="342900" indent="-342900" eaLnBrk="1" fontAlgn="auto" hangingPunct="1">
              <a:spcBef>
                <a:spcPts val="0"/>
              </a:spcBef>
              <a:spcAft>
                <a:spcPts val="0"/>
              </a:spcAft>
              <a:buFont typeface="Wingdings" panose="05000000000000000000" pitchFamily="2" charset="2"/>
              <a:buChar char="ü"/>
              <a:defRPr/>
            </a:pPr>
            <a:r>
              <a:rPr kumimoji="1" lang="en-US" sz="2400" b="1" kern="0" dirty="0">
                <a:solidFill>
                  <a:srgbClr val="FFFF00"/>
                </a:solidFill>
                <a:latin typeface="Arial" charset="0"/>
                <a:ea typeface="ＭＳ Ｐゴシック" charset="-128"/>
              </a:rPr>
              <a:t>Converted the manual and lecture materials to text</a:t>
            </a:r>
            <a:endParaRPr kumimoji="1" lang="en-US" altLang="ja-JP" sz="2400" b="1" kern="0" dirty="0">
              <a:solidFill>
                <a:srgbClr val="FFFF00"/>
              </a:solidFill>
              <a:latin typeface="Arial" charset="0"/>
              <a:ea typeface="ＭＳ Ｐゴシック" charset="-128"/>
            </a:endParaRPr>
          </a:p>
          <a:p>
            <a:pPr marL="342900" indent="-342900" eaLnBrk="1" fontAlgn="auto" hangingPunct="1">
              <a:spcBef>
                <a:spcPts val="0"/>
              </a:spcBef>
              <a:spcAft>
                <a:spcPts val="0"/>
              </a:spcAft>
              <a:buFont typeface="Wingdings" panose="05000000000000000000" pitchFamily="2" charset="2"/>
              <a:buChar char="ü"/>
              <a:defRPr/>
            </a:pPr>
            <a:r>
              <a:rPr kumimoji="1" lang="en-US" sz="2400" b="1" kern="0" dirty="0">
                <a:solidFill>
                  <a:srgbClr val="FFFF00"/>
                </a:solidFill>
                <a:latin typeface="Arial" charset="0"/>
                <a:ea typeface="ＭＳ Ｐゴシック" charset="-128"/>
              </a:rPr>
              <a:t>Built a searchable catalog of sample input files by purpose and keyword</a:t>
            </a:r>
          </a:p>
        </p:txBody>
      </p:sp>
      <p:sp>
        <p:nvSpPr>
          <p:cNvPr id="11" name="テキスト ボックス 1">
            <a:extLst>
              <a:ext uri="{FF2B5EF4-FFF2-40B4-BE49-F238E27FC236}">
                <a16:creationId xmlns:a16="http://schemas.microsoft.com/office/drawing/2014/main" id="{CC8651E4-F895-9026-DA7F-01AE04C478B7}"/>
              </a:ext>
            </a:extLst>
          </p:cNvPr>
          <p:cNvSpPr txBox="1">
            <a:spLocks noChangeArrowheads="1"/>
          </p:cNvSpPr>
          <p:nvPr/>
        </p:nvSpPr>
        <p:spPr bwMode="auto">
          <a:xfrm>
            <a:off x="2759088" y="1418251"/>
            <a:ext cx="67882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marL="0" indent="0" algn="ctr" eaLnBrk="1" hangingPunct="1">
              <a:spcBef>
                <a:spcPts val="600"/>
              </a:spcBef>
              <a:defRPr/>
            </a:pPr>
            <a:r>
              <a:rPr kumimoji="0" lang="en-US" sz="2400" b="1" dirty="0">
                <a:solidFill>
                  <a:schemeClr val="accent2"/>
                </a:solidFill>
                <a:latin typeface="Arial" panose="020B0604020202020204" pitchFamily="34" charset="0"/>
              </a:rPr>
              <a:t>Common to AI and humans</a:t>
            </a:r>
            <a:endParaRPr kumimoji="0" lang="en-US" altLang="ja-JP" sz="2400" b="1" dirty="0">
              <a:solidFill>
                <a:schemeClr val="accent2"/>
              </a:solidFill>
              <a:latin typeface="Arial" panose="020B0604020202020204" pitchFamily="34" charset="0"/>
            </a:endParaRPr>
          </a:p>
        </p:txBody>
      </p:sp>
      <p:sp>
        <p:nvSpPr>
          <p:cNvPr id="12" name="テキスト ボックス 1">
            <a:extLst>
              <a:ext uri="{FF2B5EF4-FFF2-40B4-BE49-F238E27FC236}">
                <a16:creationId xmlns:a16="http://schemas.microsoft.com/office/drawing/2014/main" id="{964BB2B5-CC06-1737-2D3C-40F15B827203}"/>
              </a:ext>
            </a:extLst>
          </p:cNvPr>
          <p:cNvSpPr txBox="1">
            <a:spLocks noChangeArrowheads="1"/>
          </p:cNvSpPr>
          <p:nvPr/>
        </p:nvSpPr>
        <p:spPr bwMode="auto">
          <a:xfrm>
            <a:off x="4381845" y="3582412"/>
            <a:ext cx="32403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marL="0" indent="0" algn="ctr" eaLnBrk="1" hangingPunct="1">
              <a:spcBef>
                <a:spcPts val="600"/>
              </a:spcBef>
              <a:defRPr/>
            </a:pPr>
            <a:r>
              <a:rPr kumimoji="0" lang="en-US" sz="2400" b="1" dirty="0">
                <a:solidFill>
                  <a:schemeClr val="accent2"/>
                </a:solidFill>
                <a:latin typeface="Arial" panose="020B0604020202020204" pitchFamily="34" charset="0"/>
              </a:rPr>
              <a:t>Unique to AI</a:t>
            </a:r>
            <a:endParaRPr kumimoji="0" lang="en-US" altLang="ja-JP" sz="2400" b="1" dirty="0">
              <a:solidFill>
                <a:schemeClr val="accent2"/>
              </a:solidFill>
              <a:latin typeface="Arial" panose="020B0604020202020204" pitchFamily="34" charset="0"/>
            </a:endParaRPr>
          </a:p>
        </p:txBody>
      </p:sp>
    </p:spTree>
    <p:extLst>
      <p:ext uri="{BB962C8B-B14F-4D97-AF65-F5344CB8AC3E}">
        <p14:creationId xmlns:p14="http://schemas.microsoft.com/office/powerpoint/2010/main" val="2229248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D572D-98B0-0238-B1EC-FC2BF0560AEC}"/>
            </a:ext>
          </a:extLst>
        </p:cNvPr>
        <p:cNvGrpSpPr/>
        <p:nvPr/>
      </p:nvGrpSpPr>
      <p:grpSpPr>
        <a:xfrm>
          <a:off x="0" y="0"/>
          <a:ext cx="0" cy="0"/>
          <a:chOff x="0" y="0"/>
          <a:chExt cx="0" cy="0"/>
        </a:xfrm>
      </p:grpSpPr>
      <p:sp>
        <p:nvSpPr>
          <p:cNvPr id="12290" name="スライド番号プレースホルダ 3">
            <a:extLst>
              <a:ext uri="{FF2B5EF4-FFF2-40B4-BE49-F238E27FC236}">
                <a16:creationId xmlns:a16="http://schemas.microsoft.com/office/drawing/2014/main" id="{78799844-5D0C-51B3-15A2-CF99103E5EB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BBC6C0BC-6875-43E9-B416-41658A37B18C}" type="slidenum">
              <a:rPr lang="ja-JP" altLang="en-US" sz="1400">
                <a:solidFill>
                  <a:srgbClr val="000000"/>
                </a:solidFill>
              </a:rPr>
              <a:pPr eaLnBrk="1" hangingPunct="1"/>
              <a:t>7</a:t>
            </a:fld>
            <a:endParaRPr lang="en-US" altLang="ja-JP" sz="1400">
              <a:solidFill>
                <a:srgbClr val="000000"/>
              </a:solidFill>
            </a:endParaRPr>
          </a:p>
        </p:txBody>
      </p:sp>
      <p:sp>
        <p:nvSpPr>
          <p:cNvPr id="8" name="AutoShape 2056">
            <a:extLst>
              <a:ext uri="{FF2B5EF4-FFF2-40B4-BE49-F238E27FC236}">
                <a16:creationId xmlns:a16="http://schemas.microsoft.com/office/drawing/2014/main" id="{EB50AA58-B40C-8715-EC7D-6AD10CD83993}"/>
              </a:ext>
            </a:extLst>
          </p:cNvPr>
          <p:cNvSpPr>
            <a:spLocks noChangeArrowheads="1"/>
          </p:cNvSpPr>
          <p:nvPr/>
        </p:nvSpPr>
        <p:spPr bwMode="auto">
          <a:xfrm>
            <a:off x="1892336" y="163477"/>
            <a:ext cx="7962104" cy="709851"/>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274320" tIns="91440" rIns="274320" bIns="91440">
            <a:spAutoFit/>
          </a:bodyPr>
          <a:lstStyle/>
          <a:p>
            <a:pPr marL="342900" indent="-342900" algn="ctr" eaLnBrk="1" hangingPunct="1">
              <a:defRPr/>
            </a:pPr>
            <a:r>
              <a:rPr kumimoji="1" lang="en-US"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Overview of PHITS AI Workflow</a:t>
            </a:r>
          </a:p>
        </p:txBody>
      </p:sp>
      <p:sp>
        <p:nvSpPr>
          <p:cNvPr id="10" name="テキスト ボックス 9">
            <a:extLst>
              <a:ext uri="{FF2B5EF4-FFF2-40B4-BE49-F238E27FC236}">
                <a16:creationId xmlns:a16="http://schemas.microsoft.com/office/drawing/2014/main" id="{FEA5ACFC-076C-6A21-5F71-A44754B96BEF}"/>
              </a:ext>
            </a:extLst>
          </p:cNvPr>
          <p:cNvSpPr txBox="1"/>
          <p:nvPr/>
        </p:nvSpPr>
        <p:spPr>
          <a:xfrm>
            <a:off x="119336" y="5497629"/>
            <a:ext cx="11953328" cy="1169551"/>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marL="216000" indent="-216000" eaLnBrk="1" fontAlgn="auto" hangingPunct="1">
              <a:spcBef>
                <a:spcPts val="600"/>
              </a:spcBef>
              <a:spcAft>
                <a:spcPts val="0"/>
              </a:spcAft>
              <a:buFont typeface="Wingdings" panose="05000000000000000000" pitchFamily="2" charset="2"/>
              <a:buChar char="ü"/>
              <a:defRPr/>
            </a:pPr>
            <a:r>
              <a:rPr kumimoji="1" lang="en-US" sz="2000" kern="0" dirty="0">
                <a:solidFill>
                  <a:srgbClr val="FFFF00"/>
                </a:solidFill>
                <a:latin typeface="Arial" charset="0"/>
                <a:ea typeface="ＭＳ Ｐゴシック" charset="-128"/>
              </a:rPr>
              <a:t>“</a:t>
            </a:r>
            <a:r>
              <a:rPr kumimoji="1" lang="en-US" sz="2000" kern="0" dirty="0" err="1">
                <a:solidFill>
                  <a:srgbClr val="FFFF00"/>
                </a:solidFill>
                <a:latin typeface="Arial" charset="0"/>
                <a:ea typeface="ＭＳ Ｐゴシック" charset="-128"/>
              </a:rPr>
              <a:t>knowledge_base</a:t>
            </a:r>
            <a:r>
              <a:rPr kumimoji="1" lang="en-US" sz="2000" kern="0" dirty="0">
                <a:solidFill>
                  <a:srgbClr val="FFFF00"/>
                </a:solidFill>
                <a:latin typeface="Arial" charset="0"/>
                <a:ea typeface="ＭＳ Ｐゴシック" charset="-128"/>
              </a:rPr>
              <a:t>” is upload to </a:t>
            </a:r>
            <a:r>
              <a:rPr kumimoji="1" lang="en-US" kern="0" dirty="0">
                <a:solidFill>
                  <a:srgbClr val="FFFF00"/>
                </a:solidFill>
                <a:latin typeface="Arial" charset="0"/>
                <a:ea typeface="ＭＳ Ｐゴシック" charset="-128"/>
              </a:rPr>
              <a:t>external </a:t>
            </a:r>
            <a:r>
              <a:rPr kumimoji="1" lang="en-US" sz="2000" kern="0" dirty="0">
                <a:solidFill>
                  <a:srgbClr val="FFFF00"/>
                </a:solidFill>
                <a:latin typeface="Arial" charset="0"/>
                <a:ea typeface="ＭＳ Ｐゴシック" charset="-128"/>
              </a:rPr>
              <a:t>RAG service (Gemini Notebook etc.), named it AI Phi-</a:t>
            </a:r>
            <a:r>
              <a:rPr kumimoji="1" lang="en-US" sz="2000" kern="0" dirty="0" err="1">
                <a:solidFill>
                  <a:srgbClr val="FFFF00"/>
                </a:solidFill>
                <a:latin typeface="Arial" charset="0"/>
                <a:ea typeface="ＭＳ Ｐゴシック" charset="-128"/>
              </a:rPr>
              <a:t>chan</a:t>
            </a:r>
            <a:endParaRPr kumimoji="1" lang="en-US" altLang="ja-JP" sz="2000" kern="0" dirty="0">
              <a:solidFill>
                <a:srgbClr val="FFFF00"/>
              </a:solidFill>
              <a:latin typeface="Arial" charset="0"/>
              <a:ea typeface="ＭＳ Ｐゴシック" charset="-128"/>
            </a:endParaRPr>
          </a:p>
          <a:p>
            <a:pPr marL="342900" indent="-342900" eaLnBrk="1" fontAlgn="auto" hangingPunct="1">
              <a:spcBef>
                <a:spcPts val="600"/>
              </a:spcBef>
              <a:spcAft>
                <a:spcPts val="0"/>
              </a:spcAft>
              <a:buFont typeface="Wingdings" panose="05000000000000000000" pitchFamily="2" charset="2"/>
              <a:buChar char="ü"/>
              <a:defRPr/>
            </a:pPr>
            <a:r>
              <a:rPr kumimoji="1" lang="en-US" sz="2000" kern="0" dirty="0">
                <a:solidFill>
                  <a:srgbClr val="FFFF00"/>
                </a:solidFill>
                <a:latin typeface="Arial" charset="0"/>
                <a:ea typeface="ＭＳ Ｐゴシック" charset="-128"/>
              </a:rPr>
              <a:t>“</a:t>
            </a:r>
            <a:r>
              <a:rPr kumimoji="1" lang="en-US" sz="2000" kern="0" dirty="0" err="1">
                <a:solidFill>
                  <a:srgbClr val="FFFF00"/>
                </a:solidFill>
                <a:latin typeface="Arial" charset="0"/>
                <a:ea typeface="ＭＳ Ｐゴシック" charset="-128"/>
              </a:rPr>
              <a:t>agent_reference</a:t>
            </a:r>
            <a:r>
              <a:rPr kumimoji="1" lang="en-US" sz="2000" kern="0" dirty="0">
                <a:solidFill>
                  <a:srgbClr val="FFFF00"/>
                </a:solidFill>
                <a:latin typeface="Arial" charset="0"/>
                <a:ea typeface="ＭＳ Ｐゴシック" charset="-128"/>
              </a:rPr>
              <a:t>” is used by AI agents together with reference_policy.md</a:t>
            </a:r>
          </a:p>
          <a:p>
            <a:pPr eaLnBrk="1" fontAlgn="auto" hangingPunct="1">
              <a:spcBef>
                <a:spcPts val="600"/>
              </a:spcBef>
              <a:spcAft>
                <a:spcPts val="0"/>
              </a:spcAft>
              <a:defRPr/>
            </a:pPr>
            <a:r>
              <a:rPr kumimoji="1" lang="en-US" kern="0" dirty="0">
                <a:solidFill>
                  <a:srgbClr val="FFFF00"/>
                </a:solidFill>
                <a:latin typeface="Arial" charset="0"/>
                <a:ea typeface="ＭＳ Ｐゴシック" charset="-128"/>
              </a:rPr>
              <a:t>     </a:t>
            </a:r>
            <a:r>
              <a:rPr kumimoji="1" lang="ja-JP" altLang="en-US" kern="0" dirty="0">
                <a:solidFill>
                  <a:srgbClr val="FFFF00"/>
                </a:solidFill>
                <a:latin typeface="Arial" charset="0"/>
                <a:ea typeface="ＭＳ Ｐゴシック" charset="-128"/>
              </a:rPr>
              <a:t>→ </a:t>
            </a:r>
            <a:r>
              <a:rPr kumimoji="1" lang="en-US" altLang="ja-JP" kern="0" dirty="0">
                <a:solidFill>
                  <a:srgbClr val="FFFF00"/>
                </a:solidFill>
                <a:latin typeface="Arial" charset="0"/>
                <a:ea typeface="ＭＳ Ｐゴシック" charset="-128"/>
              </a:rPr>
              <a:t>Rules for preparing input files, running PHITS, and analyzing the results (e.g., checking geometry)</a:t>
            </a:r>
            <a:endParaRPr kumimoji="1" lang="en-US" sz="2000" kern="0" dirty="0">
              <a:solidFill>
                <a:srgbClr val="FFFF00"/>
              </a:solidFill>
              <a:latin typeface="Arial" charset="0"/>
              <a:ea typeface="ＭＳ Ｐゴシック" charset="-128"/>
            </a:endParaRPr>
          </a:p>
        </p:txBody>
      </p:sp>
      <p:sp>
        <p:nvSpPr>
          <p:cNvPr id="20" name="AutoShape 2051">
            <a:extLst>
              <a:ext uri="{FF2B5EF4-FFF2-40B4-BE49-F238E27FC236}">
                <a16:creationId xmlns:a16="http://schemas.microsoft.com/office/drawing/2014/main" id="{D65B00EF-9EA6-CBA8-B3D9-4433ED4A5EBB}"/>
              </a:ext>
            </a:extLst>
          </p:cNvPr>
          <p:cNvSpPr>
            <a:spLocks noChangeArrowheads="1"/>
          </p:cNvSpPr>
          <p:nvPr/>
        </p:nvSpPr>
        <p:spPr bwMode="auto">
          <a:xfrm>
            <a:off x="1271464" y="1009309"/>
            <a:ext cx="9145016" cy="4352338"/>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pic>
        <p:nvPicPr>
          <p:cNvPr id="30" name="図 29">
            <a:extLst>
              <a:ext uri="{FF2B5EF4-FFF2-40B4-BE49-F238E27FC236}">
                <a16:creationId xmlns:a16="http://schemas.microsoft.com/office/drawing/2014/main" id="{B7DD8A48-B99A-B4C7-79C3-725F3791CF4E}"/>
              </a:ext>
            </a:extLst>
          </p:cNvPr>
          <p:cNvPicPr>
            <a:picLocks noChangeAspect="1"/>
          </p:cNvPicPr>
          <p:nvPr/>
        </p:nvPicPr>
        <p:blipFill>
          <a:blip r:embed="rId3">
            <a:extLst>
              <a:ext uri="{28A0092B-C50C-407E-A947-70E740481C1C}">
                <a14:useLocalDpi xmlns:a14="http://schemas.microsoft.com/office/drawing/2010/main" val="0"/>
              </a:ext>
            </a:extLst>
          </a:blip>
          <a:srcRect t="10101" b="3611"/>
          <a:stretch>
            <a:fillRect/>
          </a:stretch>
        </p:blipFill>
        <p:spPr>
          <a:xfrm>
            <a:off x="1451293" y="1059417"/>
            <a:ext cx="8722326" cy="4235823"/>
          </a:xfrm>
          <a:prstGeom prst="rect">
            <a:avLst/>
          </a:prstGeom>
        </p:spPr>
      </p:pic>
      <p:pic>
        <p:nvPicPr>
          <p:cNvPr id="22" name="図 21">
            <a:extLst>
              <a:ext uri="{FF2B5EF4-FFF2-40B4-BE49-F238E27FC236}">
                <a16:creationId xmlns:a16="http://schemas.microsoft.com/office/drawing/2014/main" id="{7A7C1733-5C84-A00F-1F53-99F6F84782B8}"/>
              </a:ext>
            </a:extLst>
          </p:cNvPr>
          <p:cNvPicPr>
            <a:picLocks noChangeAspect="1"/>
          </p:cNvPicPr>
          <p:nvPr/>
        </p:nvPicPr>
        <p:blipFill>
          <a:blip r:embed="rId4"/>
          <a:stretch>
            <a:fillRect/>
          </a:stretch>
        </p:blipFill>
        <p:spPr>
          <a:xfrm>
            <a:off x="8256240" y="2193295"/>
            <a:ext cx="1670208" cy="835105"/>
          </a:xfrm>
          <a:prstGeom prst="rect">
            <a:avLst/>
          </a:prstGeom>
        </p:spPr>
      </p:pic>
      <p:pic>
        <p:nvPicPr>
          <p:cNvPr id="24" name="図 23">
            <a:extLst>
              <a:ext uri="{FF2B5EF4-FFF2-40B4-BE49-F238E27FC236}">
                <a16:creationId xmlns:a16="http://schemas.microsoft.com/office/drawing/2014/main" id="{B0DA9721-8FFC-504C-3954-2CAF20739B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22442" y="3028400"/>
            <a:ext cx="406107" cy="724430"/>
          </a:xfrm>
          <a:prstGeom prst="rect">
            <a:avLst/>
          </a:prstGeom>
        </p:spPr>
      </p:pic>
      <p:pic>
        <p:nvPicPr>
          <p:cNvPr id="26" name="図 25">
            <a:extLst>
              <a:ext uri="{FF2B5EF4-FFF2-40B4-BE49-F238E27FC236}">
                <a16:creationId xmlns:a16="http://schemas.microsoft.com/office/drawing/2014/main" id="{A99A2829-9C3A-8ADC-C001-159D25133A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51762" y="3083702"/>
            <a:ext cx="596565" cy="684608"/>
          </a:xfrm>
          <a:prstGeom prst="rect">
            <a:avLst/>
          </a:prstGeom>
        </p:spPr>
      </p:pic>
    </p:spTree>
    <p:extLst>
      <p:ext uri="{BB962C8B-B14F-4D97-AF65-F5344CB8AC3E}">
        <p14:creationId xmlns:p14="http://schemas.microsoft.com/office/powerpoint/2010/main" val="3173175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B5E13-F7D5-3051-846A-69A10A622FCA}"/>
            </a:ext>
          </a:extLst>
        </p:cNvPr>
        <p:cNvGrpSpPr/>
        <p:nvPr/>
      </p:nvGrpSpPr>
      <p:grpSpPr>
        <a:xfrm>
          <a:off x="0" y="0"/>
          <a:ext cx="0" cy="0"/>
          <a:chOff x="0" y="0"/>
          <a:chExt cx="0" cy="0"/>
        </a:xfrm>
      </p:grpSpPr>
      <p:sp>
        <p:nvSpPr>
          <p:cNvPr id="6" name="AutoShape 2051">
            <a:extLst>
              <a:ext uri="{FF2B5EF4-FFF2-40B4-BE49-F238E27FC236}">
                <a16:creationId xmlns:a16="http://schemas.microsoft.com/office/drawing/2014/main" id="{3CB20499-0C88-CE07-7955-6FC139848185}"/>
              </a:ext>
            </a:extLst>
          </p:cNvPr>
          <p:cNvSpPr>
            <a:spLocks noChangeArrowheads="1"/>
          </p:cNvSpPr>
          <p:nvPr/>
        </p:nvSpPr>
        <p:spPr bwMode="auto">
          <a:xfrm>
            <a:off x="625364" y="1124744"/>
            <a:ext cx="10941272" cy="2990607"/>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788FAC54-E660-DDA9-999E-CF2CD6FF1F01}"/>
              </a:ext>
            </a:extLst>
          </p:cNvPr>
          <p:cNvSpPr/>
          <p:nvPr/>
        </p:nvSpPr>
        <p:spPr bwMode="auto">
          <a:xfrm>
            <a:off x="3071664" y="166890"/>
            <a:ext cx="5624905"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200" dirty="0">
                <a:solidFill>
                  <a:srgbClr val="FF0000"/>
                </a:solidFill>
                <a:effectLst>
                  <a:outerShdw blurRad="38100" dist="38100" dir="2700000" algn="tl">
                    <a:srgbClr val="C0C0C0"/>
                  </a:outerShdw>
                </a:effectLst>
                <a:latin typeface="Arial Black" pitchFamily="34" charset="0"/>
                <a:ea typeface="HG創英角ｺﾞｼｯｸUB" pitchFamily="49" charset="-128"/>
              </a:rPr>
              <a:t>Demonstration Tasks</a:t>
            </a:r>
          </a:p>
        </p:txBody>
      </p:sp>
      <p:sp>
        <p:nvSpPr>
          <p:cNvPr id="18" name="テキスト ボックス 17">
            <a:extLst>
              <a:ext uri="{FF2B5EF4-FFF2-40B4-BE49-F238E27FC236}">
                <a16:creationId xmlns:a16="http://schemas.microsoft.com/office/drawing/2014/main" id="{8E6E0AED-D6AB-B219-5A4D-002CB873E5AF}"/>
              </a:ext>
            </a:extLst>
          </p:cNvPr>
          <p:cNvSpPr txBox="1"/>
          <p:nvPr/>
        </p:nvSpPr>
        <p:spPr>
          <a:xfrm>
            <a:off x="734826" y="1706259"/>
            <a:ext cx="10547076" cy="2246769"/>
          </a:xfrm>
          <a:prstGeom prst="rect">
            <a:avLst/>
          </a:prstGeom>
          <a:noFill/>
        </p:spPr>
        <p:txBody>
          <a:bodyPr wrap="square" rtlCol="0">
            <a:spAutoFit/>
          </a:bodyPr>
          <a:lstStyle/>
          <a:p>
            <a:pPr marL="342900" lvl="0" indent="-342900">
              <a:spcBef>
                <a:spcPts val="1200"/>
              </a:spcBef>
              <a:buFont typeface="Wingdings" panose="05000000000000000000" pitchFamily="2" charset="2"/>
              <a:buChar char="ü"/>
            </a:pPr>
            <a:r>
              <a:rPr lang="en-US" sz="2000" dirty="0">
                <a:solidFill>
                  <a:srgbClr val="FF0000"/>
                </a:solidFill>
              </a:rPr>
              <a:t>Five independent tasks</a:t>
            </a:r>
            <a:r>
              <a:rPr lang="en-US" sz="2000" dirty="0">
                <a:solidFill>
                  <a:schemeClr val="accent2"/>
                </a:solidFill>
              </a:rPr>
              <a:t>: </a:t>
            </a:r>
            <a:r>
              <a:rPr lang="en-US" sz="2000" dirty="0"/>
              <a:t>cosmic-ray detector response calculation, </a:t>
            </a:r>
            <a:r>
              <a:rPr lang="en-US" sz="2000" dirty="0">
                <a:solidFill>
                  <a:schemeClr val="accent1">
                    <a:lumMod val="50000"/>
                  </a:schemeClr>
                </a:solidFill>
              </a:rPr>
              <a:t>shielding optimization</a:t>
            </a:r>
            <a:r>
              <a:rPr lang="en-US" sz="2000" dirty="0"/>
              <a:t>, “melt the snowman” exercise, multi-detector correlation analysis, DNA damage yield estimation</a:t>
            </a:r>
            <a:endParaRPr lang="en-US" altLang="ja-JP" sz="2000" dirty="0"/>
          </a:p>
          <a:p>
            <a:pPr marL="342900" lvl="0" indent="-342900">
              <a:spcBef>
                <a:spcPts val="1200"/>
              </a:spcBef>
              <a:buFont typeface="Wingdings" panose="05000000000000000000" pitchFamily="2" charset="2"/>
              <a:buChar char="ü"/>
            </a:pPr>
            <a:r>
              <a:rPr lang="en-US" sz="2000" dirty="0">
                <a:solidFill>
                  <a:srgbClr val="FF0000"/>
                </a:solidFill>
              </a:rPr>
              <a:t>Single prompt</a:t>
            </a:r>
            <a:r>
              <a:rPr lang="en-US" sz="2000" dirty="0"/>
              <a:t>: All instructions in a single prompt</a:t>
            </a:r>
            <a:endParaRPr lang="en-US" altLang="ja-JP" sz="2000" dirty="0"/>
          </a:p>
          <a:p>
            <a:pPr marL="342900" indent="-342900">
              <a:spcBef>
                <a:spcPts val="1200"/>
              </a:spcBef>
              <a:buFont typeface="Wingdings" panose="05000000000000000000" pitchFamily="2" charset="2"/>
              <a:buChar char="ü"/>
            </a:pPr>
            <a:r>
              <a:rPr lang="en-US" sz="2000" dirty="0">
                <a:solidFill>
                  <a:srgbClr val="FF0000"/>
                </a:solidFill>
              </a:rPr>
              <a:t>Ten AI environments</a:t>
            </a:r>
            <a:r>
              <a:rPr lang="en-US" sz="2000" dirty="0"/>
              <a:t>: Various combinations of AI agent (Codex, Claude Code, GitHub Copilot), LLM (GPT5.5 &amp; 5.6, Opus 4.8 &amp; 5, Sonnet 5), and OS (Windows, Mac, Ubuntu)</a:t>
            </a:r>
            <a:endParaRPr lang="en-US" altLang="ja-JP" sz="2000" dirty="0"/>
          </a:p>
        </p:txBody>
      </p:sp>
      <p:sp>
        <p:nvSpPr>
          <p:cNvPr id="3" name="Text Box 29">
            <a:extLst>
              <a:ext uri="{FF2B5EF4-FFF2-40B4-BE49-F238E27FC236}">
                <a16:creationId xmlns:a16="http://schemas.microsoft.com/office/drawing/2014/main" id="{3374C95E-AD41-3F87-8A31-7DAC917AE804}"/>
              </a:ext>
            </a:extLst>
          </p:cNvPr>
          <p:cNvSpPr txBox="1">
            <a:spLocks noChangeArrowheads="1"/>
          </p:cNvSpPr>
          <p:nvPr/>
        </p:nvSpPr>
        <p:spPr bwMode="auto">
          <a:xfrm>
            <a:off x="317358" y="1205813"/>
            <a:ext cx="115572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Reproducibility Check (how stable AI answers to the same prompt)</a:t>
            </a:r>
            <a:endParaRPr kumimoji="1" lang="en-US" altLang="ja-JP" sz="1800" b="1" dirty="0">
              <a:solidFill>
                <a:srgbClr val="0000CC"/>
              </a:solidFill>
            </a:endParaRPr>
          </a:p>
        </p:txBody>
      </p:sp>
      <p:sp>
        <p:nvSpPr>
          <p:cNvPr id="2" name="AutoShape 2051">
            <a:extLst>
              <a:ext uri="{FF2B5EF4-FFF2-40B4-BE49-F238E27FC236}">
                <a16:creationId xmlns:a16="http://schemas.microsoft.com/office/drawing/2014/main" id="{A8E8F1DA-3DC8-3E32-825C-2FC73371F104}"/>
              </a:ext>
            </a:extLst>
          </p:cNvPr>
          <p:cNvSpPr>
            <a:spLocks noChangeArrowheads="1"/>
          </p:cNvSpPr>
          <p:nvPr/>
        </p:nvSpPr>
        <p:spPr bwMode="auto">
          <a:xfrm>
            <a:off x="625364" y="4418837"/>
            <a:ext cx="10941272" cy="2181990"/>
          </a:xfrm>
          <a:prstGeom prst="roundRect">
            <a:avLst>
              <a:gd name="adj" fmla="val 7290"/>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dirty="0">
              <a:solidFill>
                <a:srgbClr val="000000"/>
              </a:solidFill>
            </a:endParaRPr>
          </a:p>
        </p:txBody>
      </p:sp>
      <p:sp>
        <p:nvSpPr>
          <p:cNvPr id="5" name="Text Box 29">
            <a:extLst>
              <a:ext uri="{FF2B5EF4-FFF2-40B4-BE49-F238E27FC236}">
                <a16:creationId xmlns:a16="http://schemas.microsoft.com/office/drawing/2014/main" id="{A26E63AB-957C-7BE3-933A-3482F68F25B5}"/>
              </a:ext>
            </a:extLst>
          </p:cNvPr>
          <p:cNvSpPr txBox="1">
            <a:spLocks noChangeArrowheads="1"/>
          </p:cNvSpPr>
          <p:nvPr/>
        </p:nvSpPr>
        <p:spPr bwMode="auto">
          <a:xfrm>
            <a:off x="786396" y="4494146"/>
            <a:ext cx="106192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Complexity Check (how far AI can handle complex tasks)</a:t>
            </a:r>
            <a:endParaRPr kumimoji="1" lang="en-US" altLang="ja-JP" sz="1800" b="1" dirty="0">
              <a:solidFill>
                <a:srgbClr val="0000CC"/>
              </a:solidFill>
            </a:endParaRPr>
          </a:p>
        </p:txBody>
      </p:sp>
      <p:sp>
        <p:nvSpPr>
          <p:cNvPr id="7" name="テキスト ボックス 6">
            <a:extLst>
              <a:ext uri="{FF2B5EF4-FFF2-40B4-BE49-F238E27FC236}">
                <a16:creationId xmlns:a16="http://schemas.microsoft.com/office/drawing/2014/main" id="{4253DF12-D928-A250-A82B-2F4F16C7B948}"/>
              </a:ext>
            </a:extLst>
          </p:cNvPr>
          <p:cNvSpPr txBox="1"/>
          <p:nvPr/>
        </p:nvSpPr>
        <p:spPr>
          <a:xfrm>
            <a:off x="734826" y="4994592"/>
            <a:ext cx="10831810" cy="1477328"/>
          </a:xfrm>
          <a:prstGeom prst="rect">
            <a:avLst/>
          </a:prstGeom>
          <a:noFill/>
        </p:spPr>
        <p:txBody>
          <a:bodyPr wrap="square" rtlCol="0">
            <a:spAutoFit/>
          </a:bodyPr>
          <a:lstStyle/>
          <a:p>
            <a:pPr marL="342900" lvl="0" indent="-342900">
              <a:spcBef>
                <a:spcPts val="1200"/>
              </a:spcBef>
              <a:buFont typeface="Wingdings" panose="05000000000000000000" pitchFamily="2" charset="2"/>
              <a:buChar char="ü"/>
            </a:pPr>
            <a:r>
              <a:rPr lang="en-US" sz="2000" dirty="0">
                <a:solidFill>
                  <a:srgbClr val="FF0000"/>
                </a:solidFill>
              </a:rPr>
              <a:t>Six prompts in sequence</a:t>
            </a:r>
            <a:r>
              <a:rPr lang="en-US" sz="2000" dirty="0"/>
              <a:t>: Find appropriate sample input for </a:t>
            </a:r>
            <a:r>
              <a:rPr lang="en-US" sz="2000" dirty="0">
                <a:solidFill>
                  <a:schemeClr val="accent1">
                    <a:lumMod val="50000"/>
                  </a:schemeClr>
                </a:solidFill>
              </a:rPr>
              <a:t>proton therapy dosimetry </a:t>
            </a:r>
            <a:r>
              <a:rPr lang="ja-JP" altLang="en-US" sz="2000" dirty="0"/>
              <a:t>→ </a:t>
            </a:r>
            <a:r>
              <a:rPr lang="en-US" altLang="ja-JP" dirty="0"/>
              <a:t>calculate </a:t>
            </a:r>
            <a:r>
              <a:rPr lang="en-US" sz="2000" dirty="0"/>
              <a:t>depth-dose distribution </a:t>
            </a:r>
            <a:r>
              <a:rPr lang="ja-JP" altLang="en-US" sz="2000" dirty="0"/>
              <a:t>→</a:t>
            </a:r>
            <a:r>
              <a:rPr lang="en-US" sz="2000" dirty="0"/>
              <a:t> design ridge filter</a:t>
            </a:r>
            <a:r>
              <a:rPr lang="ja-JP" altLang="en-US" dirty="0"/>
              <a:t> →</a:t>
            </a:r>
            <a:r>
              <a:rPr lang="en-US" sz="2000" dirty="0"/>
              <a:t> implement ICRP voxel phantom </a:t>
            </a:r>
            <a:r>
              <a:rPr lang="ja-JP" altLang="en-US" sz="2000" dirty="0"/>
              <a:t>→</a:t>
            </a:r>
            <a:r>
              <a:rPr lang="en-US" sz="2000" dirty="0"/>
              <a:t> optimize irradiation condition </a:t>
            </a:r>
            <a:r>
              <a:rPr lang="ja-JP" altLang="en-US" sz="2000" dirty="0"/>
              <a:t>→ </a:t>
            </a:r>
            <a:r>
              <a:rPr lang="en-US" altLang="ja-JP" dirty="0"/>
              <a:t>calculate organ-at-risk doses</a:t>
            </a:r>
            <a:endParaRPr lang="en-US" altLang="ja-JP" sz="2000" dirty="0"/>
          </a:p>
          <a:p>
            <a:pPr marL="342900" lvl="0" indent="-342900">
              <a:spcBef>
                <a:spcPts val="1200"/>
              </a:spcBef>
              <a:buFont typeface="Wingdings" panose="05000000000000000000" pitchFamily="2" charset="2"/>
              <a:buChar char="ü"/>
            </a:pPr>
            <a:r>
              <a:rPr lang="en-US" sz="2000" dirty="0">
                <a:solidFill>
                  <a:srgbClr val="FF0000"/>
                </a:solidFill>
              </a:rPr>
              <a:t>Single AI environment</a:t>
            </a:r>
            <a:r>
              <a:rPr lang="en-US" sz="2000" dirty="0"/>
              <a:t>: Windows, Codex, GPT5.5</a:t>
            </a:r>
            <a:endParaRPr lang="en-US" altLang="ja-JP" sz="2000" dirty="0"/>
          </a:p>
        </p:txBody>
      </p:sp>
    </p:spTree>
    <p:extLst>
      <p:ext uri="{BB962C8B-B14F-4D97-AF65-F5344CB8AC3E}">
        <p14:creationId xmlns:p14="http://schemas.microsoft.com/office/powerpoint/2010/main" val="4255300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98ECD-14D0-5232-BC26-8AC245A67B2E}"/>
            </a:ext>
          </a:extLst>
        </p:cNvPr>
        <p:cNvGrpSpPr/>
        <p:nvPr/>
      </p:nvGrpSpPr>
      <p:grpSpPr>
        <a:xfrm>
          <a:off x="0" y="0"/>
          <a:ext cx="0" cy="0"/>
          <a:chOff x="0" y="0"/>
          <a:chExt cx="0" cy="0"/>
        </a:xfrm>
      </p:grpSpPr>
      <p:sp>
        <p:nvSpPr>
          <p:cNvPr id="6" name="AutoShape 2051">
            <a:extLst>
              <a:ext uri="{FF2B5EF4-FFF2-40B4-BE49-F238E27FC236}">
                <a16:creationId xmlns:a16="http://schemas.microsoft.com/office/drawing/2014/main" id="{90CFC16C-0BB9-4755-3C43-C7E7F10432ED}"/>
              </a:ext>
            </a:extLst>
          </p:cNvPr>
          <p:cNvSpPr>
            <a:spLocks noChangeArrowheads="1"/>
          </p:cNvSpPr>
          <p:nvPr/>
        </p:nvSpPr>
        <p:spPr bwMode="auto">
          <a:xfrm>
            <a:off x="1055440" y="2132856"/>
            <a:ext cx="10369152" cy="2969189"/>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FAD402C5-B025-CA86-D241-A1ED317B29FA}"/>
              </a:ext>
            </a:extLst>
          </p:cNvPr>
          <p:cNvSpPr/>
          <p:nvPr/>
        </p:nvSpPr>
        <p:spPr bwMode="auto">
          <a:xfrm>
            <a:off x="911424" y="188640"/>
            <a:ext cx="10808647"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200" dirty="0">
                <a:solidFill>
                  <a:srgbClr val="FF0000"/>
                </a:solidFill>
                <a:effectLst>
                  <a:outerShdw blurRad="38100" dist="38100" dir="2700000" algn="tl">
                    <a:srgbClr val="C0C0C0"/>
                  </a:outerShdw>
                </a:effectLst>
                <a:latin typeface="Arial Black" pitchFamily="34" charset="0"/>
                <a:ea typeface="HG創英角ｺﾞｼｯｸUB" pitchFamily="49" charset="-128"/>
              </a:rPr>
              <a:t>Reproducibility Check: Shielding Optimization</a:t>
            </a:r>
          </a:p>
        </p:txBody>
      </p:sp>
      <p:sp>
        <p:nvSpPr>
          <p:cNvPr id="18" name="テキスト ボックス 17">
            <a:extLst>
              <a:ext uri="{FF2B5EF4-FFF2-40B4-BE49-F238E27FC236}">
                <a16:creationId xmlns:a16="http://schemas.microsoft.com/office/drawing/2014/main" id="{AB9B9CC7-6124-1F0F-7F08-FB78D0F84079}"/>
              </a:ext>
            </a:extLst>
          </p:cNvPr>
          <p:cNvSpPr txBox="1"/>
          <p:nvPr/>
        </p:nvSpPr>
        <p:spPr>
          <a:xfrm>
            <a:off x="1271464" y="2651030"/>
            <a:ext cx="9946890" cy="2246769"/>
          </a:xfrm>
          <a:prstGeom prst="rect">
            <a:avLst/>
          </a:prstGeom>
          <a:noFill/>
        </p:spPr>
        <p:txBody>
          <a:bodyPr wrap="square" rtlCol="0">
            <a:spAutoFit/>
          </a:bodyPr>
          <a:lstStyle/>
          <a:p>
            <a:pPr lvl="0"/>
            <a:r>
              <a:rPr lang="en-US" altLang="ja-JP" dirty="0"/>
              <a:t>Please calculate the optimum polyethylene shielding thickness for a neutron source, referring to </a:t>
            </a:r>
            <a:r>
              <a:rPr lang="en-US" altLang="ja-JP" i="1" dirty="0"/>
              <a:t>recommendation/h10multiplier</a:t>
            </a:r>
            <a:r>
              <a:rPr lang="en-US" altLang="ja-JP" dirty="0"/>
              <a:t>. Set up a 10 MBq Cf-252 source at the center and surround it with a spherical polyethylene shield. Variance reduction is not required. Calculate the ambient dose equivalent rate, H</a:t>
            </a:r>
            <a:r>
              <a:rPr lang="en-US" altLang="ja-JP" baseline="30000" dirty="0"/>
              <a:t>*</a:t>
            </a:r>
            <a:r>
              <a:rPr lang="en-US" altLang="ja-JP" dirty="0"/>
              <a:t>(10), on the outer surface of the polyethylene sphere. </a:t>
            </a:r>
            <a:r>
              <a:rPr lang="en-US" altLang="ja-JP" dirty="0">
                <a:solidFill>
                  <a:srgbClr val="FF0000"/>
                </a:solidFill>
              </a:rPr>
              <a:t>Find the radius of the polyethylene sphere required to reduce H</a:t>
            </a:r>
            <a:r>
              <a:rPr lang="en-US" altLang="ja-JP" baseline="30000" dirty="0">
                <a:solidFill>
                  <a:srgbClr val="FF0000"/>
                </a:solidFill>
              </a:rPr>
              <a:t>*</a:t>
            </a:r>
            <a:r>
              <a:rPr lang="en-US" altLang="ja-JP" dirty="0">
                <a:solidFill>
                  <a:srgbClr val="FF0000"/>
                </a:solidFill>
              </a:rPr>
              <a:t>(10) to 5 </a:t>
            </a:r>
            <a:r>
              <a:rPr lang="en-US" altLang="ja-JP" dirty="0" err="1">
                <a:solidFill>
                  <a:srgbClr val="FF0000"/>
                </a:solidFill>
              </a:rPr>
              <a:t>μSv</a:t>
            </a:r>
            <a:r>
              <a:rPr lang="en-US" altLang="ja-JP" dirty="0">
                <a:solidFill>
                  <a:srgbClr val="FF0000"/>
                </a:solidFill>
              </a:rPr>
              <a:t>/h or less. Adjust the polyethylene thickness in 1 cm increments. The statistical uncertainty of the calculated H</a:t>
            </a:r>
            <a:r>
              <a:rPr lang="en-US" altLang="ja-JP" baseline="30000" dirty="0">
                <a:solidFill>
                  <a:srgbClr val="FF0000"/>
                </a:solidFill>
              </a:rPr>
              <a:t>*</a:t>
            </a:r>
            <a:r>
              <a:rPr lang="en-US" altLang="ja-JP" dirty="0">
                <a:solidFill>
                  <a:srgbClr val="FF0000"/>
                </a:solidFill>
              </a:rPr>
              <a:t>(10) value should be within 5%.</a:t>
            </a:r>
            <a:endParaRPr lang="ja-JP" altLang="ja-JP" dirty="0">
              <a:solidFill>
                <a:srgbClr val="FF0000"/>
              </a:solidFill>
            </a:endParaRPr>
          </a:p>
        </p:txBody>
      </p:sp>
      <p:sp>
        <p:nvSpPr>
          <p:cNvPr id="3" name="Text Box 29">
            <a:extLst>
              <a:ext uri="{FF2B5EF4-FFF2-40B4-BE49-F238E27FC236}">
                <a16:creationId xmlns:a16="http://schemas.microsoft.com/office/drawing/2014/main" id="{ACC604B5-525D-225A-5E3D-ED8BBFA39C1B}"/>
              </a:ext>
            </a:extLst>
          </p:cNvPr>
          <p:cNvSpPr txBox="1">
            <a:spLocks noChangeArrowheads="1"/>
          </p:cNvSpPr>
          <p:nvPr/>
        </p:nvSpPr>
        <p:spPr bwMode="auto">
          <a:xfrm>
            <a:off x="5010504" y="2189365"/>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Prompt</a:t>
            </a:r>
            <a:endParaRPr kumimoji="1" lang="en-US" altLang="ja-JP" sz="1800" b="1" dirty="0">
              <a:solidFill>
                <a:srgbClr val="0000CC"/>
              </a:solidFill>
            </a:endParaRPr>
          </a:p>
        </p:txBody>
      </p:sp>
    </p:spTree>
    <p:extLst>
      <p:ext uri="{BB962C8B-B14F-4D97-AF65-F5344CB8AC3E}">
        <p14:creationId xmlns:p14="http://schemas.microsoft.com/office/powerpoint/2010/main" val="133536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3E729-5C31-61BC-9C88-7A757F056F16}"/>
            </a:ext>
          </a:extLst>
        </p:cNvPr>
        <p:cNvGrpSpPr/>
        <p:nvPr/>
      </p:nvGrpSpPr>
      <p:grpSpPr>
        <a:xfrm>
          <a:off x="0" y="0"/>
          <a:ext cx="0" cy="0"/>
          <a:chOff x="0" y="0"/>
          <a:chExt cx="0" cy="0"/>
        </a:xfrm>
      </p:grpSpPr>
      <p:sp>
        <p:nvSpPr>
          <p:cNvPr id="8" name="AutoShape 2051">
            <a:extLst>
              <a:ext uri="{FF2B5EF4-FFF2-40B4-BE49-F238E27FC236}">
                <a16:creationId xmlns:a16="http://schemas.microsoft.com/office/drawing/2014/main" id="{4C6F6D71-2A66-D949-49BE-9F4C87B4230A}"/>
              </a:ext>
            </a:extLst>
          </p:cNvPr>
          <p:cNvSpPr>
            <a:spLocks noChangeArrowheads="1"/>
          </p:cNvSpPr>
          <p:nvPr/>
        </p:nvSpPr>
        <p:spPr bwMode="auto">
          <a:xfrm>
            <a:off x="76373" y="991541"/>
            <a:ext cx="6477547" cy="5613320"/>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6" name="AutoShape 2051">
            <a:extLst>
              <a:ext uri="{FF2B5EF4-FFF2-40B4-BE49-F238E27FC236}">
                <a16:creationId xmlns:a16="http://schemas.microsoft.com/office/drawing/2014/main" id="{99038A01-B983-11C8-0337-030F9EB2104D}"/>
              </a:ext>
            </a:extLst>
          </p:cNvPr>
          <p:cNvSpPr>
            <a:spLocks noChangeArrowheads="1"/>
          </p:cNvSpPr>
          <p:nvPr/>
        </p:nvSpPr>
        <p:spPr bwMode="auto">
          <a:xfrm>
            <a:off x="6744072" y="1036453"/>
            <a:ext cx="5342400" cy="3790133"/>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9" name="Text Box 29">
            <a:extLst>
              <a:ext uri="{FF2B5EF4-FFF2-40B4-BE49-F238E27FC236}">
                <a16:creationId xmlns:a16="http://schemas.microsoft.com/office/drawing/2014/main" id="{3489EE32-C339-0E97-96C6-E6EF50F59D8E}"/>
              </a:ext>
            </a:extLst>
          </p:cNvPr>
          <p:cNvSpPr txBox="1">
            <a:spLocks noChangeArrowheads="1"/>
          </p:cNvSpPr>
          <p:nvPr/>
        </p:nvSpPr>
        <p:spPr bwMode="auto">
          <a:xfrm>
            <a:off x="8600733" y="1084485"/>
            <a:ext cx="17281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Example result</a:t>
            </a:r>
            <a:endParaRPr kumimoji="1" lang="en-US" altLang="ja-JP" sz="1800" b="1" dirty="0">
              <a:solidFill>
                <a:srgbClr val="0000CC"/>
              </a:solidFill>
            </a:endParaRPr>
          </a:p>
        </p:txBody>
      </p:sp>
      <p:sp>
        <p:nvSpPr>
          <p:cNvPr id="13" name="Text Box 29">
            <a:extLst>
              <a:ext uri="{FF2B5EF4-FFF2-40B4-BE49-F238E27FC236}">
                <a16:creationId xmlns:a16="http://schemas.microsoft.com/office/drawing/2014/main" id="{714E61E2-FC9F-310D-519C-683D0C301CAC}"/>
              </a:ext>
            </a:extLst>
          </p:cNvPr>
          <p:cNvSpPr txBox="1">
            <a:spLocks noChangeArrowheads="1"/>
          </p:cNvSpPr>
          <p:nvPr/>
        </p:nvSpPr>
        <p:spPr bwMode="auto">
          <a:xfrm>
            <a:off x="6924829" y="4426476"/>
            <a:ext cx="5080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000" b="1" dirty="0">
                <a:solidFill>
                  <a:srgbClr val="0000CC"/>
                </a:solidFill>
              </a:rPr>
              <a:t>H*(10) vs. thickness (plotted by AI)</a:t>
            </a:r>
            <a:endParaRPr kumimoji="1" lang="en-US" altLang="ja-JP" sz="1600" b="1" dirty="0">
              <a:solidFill>
                <a:srgbClr val="0000CC"/>
              </a:solidFill>
            </a:endParaRPr>
          </a:p>
        </p:txBody>
      </p:sp>
      <p:graphicFrame>
        <p:nvGraphicFramePr>
          <p:cNvPr id="15" name="表 14">
            <a:extLst>
              <a:ext uri="{FF2B5EF4-FFF2-40B4-BE49-F238E27FC236}">
                <a16:creationId xmlns:a16="http://schemas.microsoft.com/office/drawing/2014/main" id="{4375BB30-7ECA-8ACC-AA82-BBF38A78D4DD}"/>
              </a:ext>
            </a:extLst>
          </p:cNvPr>
          <p:cNvGraphicFramePr>
            <a:graphicFrameLocks noGrp="1"/>
          </p:cNvGraphicFramePr>
          <p:nvPr/>
        </p:nvGraphicFramePr>
        <p:xfrm>
          <a:off x="234057" y="1608063"/>
          <a:ext cx="6166387" cy="4348480"/>
        </p:xfrm>
        <a:graphic>
          <a:graphicData uri="http://schemas.openxmlformats.org/drawingml/2006/table">
            <a:tbl>
              <a:tblPr firstRow="1" bandRow="1">
                <a:tableStyleId>{93296810-A885-4BE3-A3E7-6D5BEEA58F35}</a:tableStyleId>
              </a:tblPr>
              <a:tblGrid>
                <a:gridCol w="2983957">
                  <a:extLst>
                    <a:ext uri="{9D8B030D-6E8A-4147-A177-3AD203B41FA5}">
                      <a16:colId xmlns:a16="http://schemas.microsoft.com/office/drawing/2014/main" val="1348151066"/>
                    </a:ext>
                  </a:extLst>
                </a:gridCol>
                <a:gridCol w="877968">
                  <a:extLst>
                    <a:ext uri="{9D8B030D-6E8A-4147-A177-3AD203B41FA5}">
                      <a16:colId xmlns:a16="http://schemas.microsoft.com/office/drawing/2014/main" val="2579402978"/>
                    </a:ext>
                  </a:extLst>
                </a:gridCol>
                <a:gridCol w="1008112">
                  <a:extLst>
                    <a:ext uri="{9D8B030D-6E8A-4147-A177-3AD203B41FA5}">
                      <a16:colId xmlns:a16="http://schemas.microsoft.com/office/drawing/2014/main" val="1802681035"/>
                    </a:ext>
                  </a:extLst>
                </a:gridCol>
                <a:gridCol w="1296350">
                  <a:extLst>
                    <a:ext uri="{9D8B030D-6E8A-4147-A177-3AD203B41FA5}">
                      <a16:colId xmlns:a16="http://schemas.microsoft.com/office/drawing/2014/main" val="837336881"/>
                    </a:ext>
                  </a:extLst>
                </a:gridCol>
              </a:tblGrid>
              <a:tr h="370840">
                <a:tc>
                  <a:txBody>
                    <a:bodyPr/>
                    <a:lstStyle/>
                    <a:p>
                      <a:pPr algn="ctr"/>
                      <a:r>
                        <a:rPr kumimoji="1" lang="en-US" altLang="ja-JP" sz="1800" dirty="0">
                          <a:solidFill>
                            <a:srgbClr val="FFFF00"/>
                          </a:solidFill>
                        </a:rPr>
                        <a:t>AI agent (LLM)</a:t>
                      </a:r>
                      <a:endParaRPr kumimoji="1" lang="ja-JP" altLang="en-US" sz="1800" dirty="0">
                        <a:solidFill>
                          <a:srgbClr val="FFFF00"/>
                        </a:solidFill>
                      </a:endParaRPr>
                    </a:p>
                  </a:txBody>
                  <a:tcPr/>
                </a:tc>
                <a:tc>
                  <a:txBody>
                    <a:bodyPr/>
                    <a:lstStyle/>
                    <a:p>
                      <a:pPr algn="ctr"/>
                      <a:r>
                        <a:rPr kumimoji="1" lang="en-US" sz="1800" dirty="0">
                          <a:solidFill>
                            <a:srgbClr val="FFFF00"/>
                          </a:solidFill>
                        </a:rPr>
                        <a:t>Opt. (cm)</a:t>
                      </a:r>
                      <a:endParaRPr kumimoji="1" lang="ja-JP" altLang="en-US" sz="1800" dirty="0">
                        <a:solidFill>
                          <a:srgbClr val="FFFF00"/>
                        </a:solidFill>
                      </a:endParaRPr>
                    </a:p>
                  </a:txBody>
                  <a:tcPr/>
                </a:tc>
                <a:tc>
                  <a:txBody>
                    <a:bodyPr/>
                    <a:lstStyle/>
                    <a:p>
                      <a:pPr algn="ctr"/>
                      <a:r>
                        <a:rPr kumimoji="1" lang="en-US" altLang="ja-JP" sz="1800" dirty="0">
                          <a:solidFill>
                            <a:srgbClr val="FFFF00"/>
                          </a:solidFill>
                        </a:rPr>
                        <a:t>AI time (sec)</a:t>
                      </a:r>
                      <a:endParaRPr kumimoji="1" lang="ja-JP" altLang="en-US" sz="1800" dirty="0">
                        <a:solidFill>
                          <a:srgbClr val="FFFF00"/>
                        </a:solidFill>
                      </a:endParaRPr>
                    </a:p>
                  </a:txBody>
                  <a:tcPr/>
                </a:tc>
                <a:tc>
                  <a:txBody>
                    <a:bodyPr/>
                    <a:lstStyle/>
                    <a:p>
                      <a:pPr algn="ctr"/>
                      <a:r>
                        <a:rPr kumimoji="1" lang="en-US" altLang="ja-JP" sz="1800" dirty="0">
                          <a:solidFill>
                            <a:srgbClr val="FFFF00"/>
                          </a:solidFill>
                        </a:rPr>
                        <a:t>Total time (sec)</a:t>
                      </a:r>
                      <a:endParaRPr kumimoji="1" lang="ja-JP" altLang="en-US" sz="1800" dirty="0">
                        <a:solidFill>
                          <a:srgbClr val="FFFF00"/>
                        </a:solidFill>
                      </a:endParaRPr>
                    </a:p>
                  </a:txBody>
                  <a:tcPr/>
                </a:tc>
                <a:extLst>
                  <a:ext uri="{0D108BD9-81ED-4DB2-BD59-A6C34878D82A}">
                    <a16:rowId xmlns:a16="http://schemas.microsoft.com/office/drawing/2014/main" val="974687488"/>
                  </a:ext>
                </a:extLst>
              </a:tr>
              <a:tr h="370840">
                <a:tc>
                  <a:txBody>
                    <a:bodyPr/>
                    <a:lstStyle/>
                    <a:p>
                      <a:pPr algn="ctr" fontAlgn="b">
                        <a:buNone/>
                      </a:pPr>
                      <a:r>
                        <a:rPr lang="ja-JP" sz="1800" b="0" i="0" u="none" strike="noStrike" dirty="0">
                          <a:solidFill>
                            <a:srgbClr val="000000"/>
                          </a:solidFill>
                          <a:effectLst/>
                          <a:latin typeface="+mj-lt"/>
                          <a:ea typeface="Yu Gothic" panose="020B0400000000000000" pitchFamily="50" charset="-128"/>
                        </a:rPr>
                        <a:t>Codex (GPT-5.5)</a:t>
                      </a:r>
                    </a:p>
                  </a:txBody>
                  <a:tcPr marL="9525" marR="9525" marT="9525" marB="0" anchor="ctr"/>
                </a:tc>
                <a:tc>
                  <a:txBody>
                    <a:bodyPr/>
                    <a:lstStyle/>
                    <a:p>
                      <a:pPr algn="ctr"/>
                      <a:r>
                        <a:rPr kumimoji="1" lang="en-US" altLang="ja-JP" sz="1800" dirty="0">
                          <a:latin typeface="+mj-lt"/>
                        </a:rPr>
                        <a:t>26</a:t>
                      </a:r>
                      <a:endParaRPr kumimoji="1" lang="ja-JP" altLang="en-US" sz="1800" dirty="0">
                        <a:latin typeface="+mj-lt"/>
                      </a:endParaRPr>
                    </a:p>
                  </a:txBody>
                  <a:tcPr/>
                </a:tc>
                <a:tc>
                  <a:txBody>
                    <a:bodyPr/>
                    <a:lstStyle/>
                    <a:p>
                      <a:pPr algn="ctr"/>
                      <a:r>
                        <a:rPr kumimoji="1" lang="en-US" altLang="ja-JP" sz="1800" dirty="0">
                          <a:latin typeface="Arial"/>
                        </a:rPr>
                        <a:t>212</a:t>
                      </a:r>
                      <a:endParaRPr kumimoji="1" lang="ja-JP" altLang="en-US" sz="1800" dirty="0">
                        <a:latin typeface="Arial"/>
                      </a:endParaRPr>
                    </a:p>
                  </a:txBody>
                  <a:tcPr/>
                </a:tc>
                <a:tc>
                  <a:txBody>
                    <a:bodyPr/>
                    <a:lstStyle/>
                    <a:p>
                      <a:pPr algn="ctr"/>
                      <a:r>
                        <a:rPr kumimoji="1" lang="en-US" altLang="ja-JP" sz="1800" dirty="0">
                          <a:latin typeface="Arial"/>
                        </a:rPr>
                        <a:t>2248</a:t>
                      </a:r>
                      <a:endParaRPr kumimoji="1" lang="ja-JP" altLang="en-US" sz="1800" dirty="0">
                        <a:latin typeface="Arial"/>
                      </a:endParaRPr>
                    </a:p>
                  </a:txBody>
                  <a:tcPr/>
                </a:tc>
                <a:extLst>
                  <a:ext uri="{0D108BD9-81ED-4DB2-BD59-A6C34878D82A}">
                    <a16:rowId xmlns:a16="http://schemas.microsoft.com/office/drawing/2014/main" val="2174717999"/>
                  </a:ext>
                </a:extLst>
              </a:tr>
              <a:tr h="370840">
                <a:tc>
                  <a:txBody>
                    <a:bodyPr/>
                    <a:lstStyle/>
                    <a:p>
                      <a:pPr algn="ctr" fontAlgn="b">
                        <a:buNone/>
                      </a:pPr>
                      <a:r>
                        <a:rPr lang="ja-JP" sz="1800" b="0" i="0" u="none" strike="noStrike" dirty="0">
                          <a:solidFill>
                            <a:srgbClr val="000000"/>
                          </a:solidFill>
                          <a:effectLst/>
                          <a:latin typeface="+mj-lt"/>
                          <a:ea typeface="Yu Gothic" panose="020B0400000000000000" pitchFamily="50" charset="-128"/>
                        </a:rPr>
                        <a:t>Codex (GPT-5.5)</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555</a:t>
                      </a:r>
                      <a:endParaRPr kumimoji="1" lang="ja-JP" altLang="en-US" sz="1800" dirty="0">
                        <a:latin typeface="Arial"/>
                      </a:endParaRPr>
                    </a:p>
                  </a:txBody>
                  <a:tcPr/>
                </a:tc>
                <a:tc>
                  <a:txBody>
                    <a:bodyPr/>
                    <a:lstStyle/>
                    <a:p>
                      <a:pPr algn="ctr"/>
                      <a:r>
                        <a:rPr kumimoji="1" lang="en-US" altLang="ja-JP" sz="1800" dirty="0">
                          <a:latin typeface="Arial"/>
                        </a:rPr>
                        <a:t>1114</a:t>
                      </a:r>
                      <a:endParaRPr kumimoji="1" lang="ja-JP" altLang="en-US" sz="1800" dirty="0">
                        <a:latin typeface="Arial"/>
                      </a:endParaRPr>
                    </a:p>
                  </a:txBody>
                  <a:tcPr/>
                </a:tc>
                <a:extLst>
                  <a:ext uri="{0D108BD9-81ED-4DB2-BD59-A6C34878D82A}">
                    <a16:rowId xmlns:a16="http://schemas.microsoft.com/office/drawing/2014/main" val="99658955"/>
                  </a:ext>
                </a:extLst>
              </a:tr>
              <a:tr h="370840">
                <a:tc>
                  <a:txBody>
                    <a:bodyPr/>
                    <a:lstStyle/>
                    <a:p>
                      <a:pPr algn="ctr" fontAlgn="b">
                        <a:buNone/>
                      </a:pPr>
                      <a:r>
                        <a:rPr lang="ja-JP" sz="1800" b="0" i="0" u="none" strike="noStrike" dirty="0">
                          <a:solidFill>
                            <a:srgbClr val="000000"/>
                          </a:solidFill>
                          <a:effectLst/>
                          <a:latin typeface="+mj-lt"/>
                          <a:ea typeface="Yu Gothic" panose="020B0400000000000000" pitchFamily="50" charset="-128"/>
                        </a:rPr>
                        <a:t>Codex (GPT-5.6)</a:t>
                      </a:r>
                    </a:p>
                  </a:txBody>
                  <a:tcPr marL="9525" marR="9525" marT="9525" marB="0" anchor="ctr"/>
                </a:tc>
                <a:tc>
                  <a:txBody>
                    <a:bodyPr/>
                    <a:lstStyle/>
                    <a:p>
                      <a:pPr algn="ctr"/>
                      <a:r>
                        <a:rPr kumimoji="1" lang="en-US" altLang="ja-JP" sz="1800" dirty="0">
                          <a:latin typeface="+mj-lt"/>
                        </a:rPr>
                        <a:t>26</a:t>
                      </a:r>
                      <a:endParaRPr kumimoji="1" lang="ja-JP" altLang="en-US" sz="1800" dirty="0">
                        <a:latin typeface="+mj-lt"/>
                      </a:endParaRPr>
                    </a:p>
                  </a:txBody>
                  <a:tcPr/>
                </a:tc>
                <a:tc>
                  <a:txBody>
                    <a:bodyPr/>
                    <a:lstStyle/>
                    <a:p>
                      <a:pPr algn="ctr"/>
                      <a:r>
                        <a:rPr kumimoji="1" lang="en-US" altLang="ja-JP" sz="1800" dirty="0">
                          <a:latin typeface="Arial"/>
                        </a:rPr>
                        <a:t>231</a:t>
                      </a:r>
                      <a:endParaRPr kumimoji="1" lang="ja-JP" altLang="en-US" sz="1800" dirty="0">
                        <a:latin typeface="Arial"/>
                      </a:endParaRPr>
                    </a:p>
                  </a:txBody>
                  <a:tcPr/>
                </a:tc>
                <a:tc>
                  <a:txBody>
                    <a:bodyPr/>
                    <a:lstStyle/>
                    <a:p>
                      <a:pPr algn="ctr"/>
                      <a:r>
                        <a:rPr kumimoji="1" lang="en-US" altLang="ja-JP" sz="1800" dirty="0">
                          <a:latin typeface="Arial"/>
                        </a:rPr>
                        <a:t>540</a:t>
                      </a:r>
                      <a:endParaRPr kumimoji="1" lang="ja-JP" altLang="en-US" sz="1800" dirty="0">
                        <a:latin typeface="Arial"/>
                      </a:endParaRPr>
                    </a:p>
                  </a:txBody>
                  <a:tcPr/>
                </a:tc>
                <a:extLst>
                  <a:ext uri="{0D108BD9-81ED-4DB2-BD59-A6C34878D82A}">
                    <a16:rowId xmlns:a16="http://schemas.microsoft.com/office/drawing/2014/main" val="376733132"/>
                  </a:ext>
                </a:extLst>
              </a:tr>
              <a:tr h="370840">
                <a:tc>
                  <a:txBody>
                    <a:bodyPr/>
                    <a:lstStyle/>
                    <a:p>
                      <a:pPr algn="ctr" fontAlgn="b">
                        <a:buNone/>
                      </a:pPr>
                      <a:r>
                        <a:rPr lang="ja-JP" sz="1800" b="0" i="0" u="none" strike="noStrike" dirty="0">
                          <a:solidFill>
                            <a:srgbClr val="000000"/>
                          </a:solidFill>
                          <a:effectLst/>
                          <a:latin typeface="+mj-lt"/>
                          <a:ea typeface="Yu Gothic" panose="020B0400000000000000" pitchFamily="50" charset="-128"/>
                        </a:rPr>
                        <a:t>Claude Code (Opus 4.8)</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403</a:t>
                      </a:r>
                      <a:endParaRPr kumimoji="1" lang="ja-JP" altLang="en-US" sz="1800" dirty="0">
                        <a:latin typeface="Arial"/>
                      </a:endParaRPr>
                    </a:p>
                  </a:txBody>
                  <a:tcPr/>
                </a:tc>
                <a:tc>
                  <a:txBody>
                    <a:bodyPr/>
                    <a:lstStyle/>
                    <a:p>
                      <a:pPr algn="ctr"/>
                      <a:r>
                        <a:rPr kumimoji="1" lang="en-US" altLang="ja-JP" sz="1800" dirty="0">
                          <a:latin typeface="Arial"/>
                        </a:rPr>
                        <a:t>1657</a:t>
                      </a:r>
                      <a:endParaRPr kumimoji="1" lang="ja-JP" altLang="en-US" sz="1800" dirty="0">
                        <a:latin typeface="Arial"/>
                      </a:endParaRPr>
                    </a:p>
                  </a:txBody>
                  <a:tcPr/>
                </a:tc>
                <a:extLst>
                  <a:ext uri="{0D108BD9-81ED-4DB2-BD59-A6C34878D82A}">
                    <a16:rowId xmlns:a16="http://schemas.microsoft.com/office/drawing/2014/main" val="311267350"/>
                  </a:ext>
                </a:extLst>
              </a:tr>
              <a:tr h="370840">
                <a:tc>
                  <a:txBody>
                    <a:bodyPr/>
                    <a:lstStyle/>
                    <a:p>
                      <a:pPr algn="ctr" fontAlgn="b">
                        <a:buNone/>
                      </a:pPr>
                      <a:r>
                        <a:rPr lang="ja-JP" sz="1800" b="0" i="0" u="none" strike="noStrike" dirty="0">
                          <a:solidFill>
                            <a:srgbClr val="000000"/>
                          </a:solidFill>
                          <a:effectLst/>
                          <a:latin typeface="+mj-lt"/>
                          <a:ea typeface="Yu Gothic" panose="020B0400000000000000" pitchFamily="50" charset="-128"/>
                        </a:rPr>
                        <a:t>Claude Code (Opus 5)</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852</a:t>
                      </a:r>
                      <a:endParaRPr kumimoji="1" lang="ja-JP" altLang="en-US" sz="1800" dirty="0">
                        <a:latin typeface="Arial"/>
                      </a:endParaRPr>
                    </a:p>
                  </a:txBody>
                  <a:tcPr/>
                </a:tc>
                <a:tc>
                  <a:txBody>
                    <a:bodyPr/>
                    <a:lstStyle/>
                    <a:p>
                      <a:pPr algn="ctr"/>
                      <a:r>
                        <a:rPr kumimoji="1" lang="en-US" altLang="ja-JP" sz="1800" dirty="0">
                          <a:latin typeface="Arial"/>
                        </a:rPr>
                        <a:t>2991</a:t>
                      </a:r>
                      <a:endParaRPr kumimoji="1" lang="ja-JP" altLang="en-US" sz="1800" dirty="0">
                        <a:latin typeface="Arial"/>
                      </a:endParaRPr>
                    </a:p>
                  </a:txBody>
                  <a:tcPr/>
                </a:tc>
                <a:extLst>
                  <a:ext uri="{0D108BD9-81ED-4DB2-BD59-A6C34878D82A}">
                    <a16:rowId xmlns:a16="http://schemas.microsoft.com/office/drawing/2014/main" val="603733772"/>
                  </a:ext>
                </a:extLst>
              </a:tr>
              <a:tr h="370840">
                <a:tc>
                  <a:txBody>
                    <a:bodyPr/>
                    <a:lstStyle/>
                    <a:p>
                      <a:pPr algn="ctr" fontAlgn="b">
                        <a:buNone/>
                      </a:pPr>
                      <a:r>
                        <a:rPr lang="ja-JP" sz="1800" b="0" i="0" u="none" strike="noStrike">
                          <a:solidFill>
                            <a:srgbClr val="000000"/>
                          </a:solidFill>
                          <a:effectLst/>
                          <a:latin typeface="+mj-lt"/>
                          <a:ea typeface="Yu Gothic" panose="020B0400000000000000" pitchFamily="50" charset="-128"/>
                        </a:rPr>
                        <a:t>Claude Code (Sonnet 5)</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967</a:t>
                      </a:r>
                      <a:endParaRPr kumimoji="1" lang="ja-JP" altLang="en-US" sz="1800" dirty="0">
                        <a:latin typeface="Arial"/>
                      </a:endParaRPr>
                    </a:p>
                  </a:txBody>
                  <a:tcPr/>
                </a:tc>
                <a:tc>
                  <a:txBody>
                    <a:bodyPr/>
                    <a:lstStyle/>
                    <a:p>
                      <a:pPr algn="ctr"/>
                      <a:r>
                        <a:rPr kumimoji="1" lang="en-US" altLang="ja-JP" sz="1800" dirty="0">
                          <a:latin typeface="Arial"/>
                        </a:rPr>
                        <a:t>1110</a:t>
                      </a:r>
                      <a:endParaRPr kumimoji="1" lang="ja-JP" altLang="en-US" sz="1800" dirty="0">
                        <a:latin typeface="Arial"/>
                      </a:endParaRPr>
                    </a:p>
                  </a:txBody>
                  <a:tcPr/>
                </a:tc>
                <a:extLst>
                  <a:ext uri="{0D108BD9-81ED-4DB2-BD59-A6C34878D82A}">
                    <a16:rowId xmlns:a16="http://schemas.microsoft.com/office/drawing/2014/main" val="763561881"/>
                  </a:ext>
                </a:extLst>
              </a:tr>
              <a:tr h="370840">
                <a:tc>
                  <a:txBody>
                    <a:bodyPr/>
                    <a:lstStyle/>
                    <a:p>
                      <a:pPr algn="ctr" fontAlgn="b">
                        <a:buNone/>
                      </a:pPr>
                      <a:r>
                        <a:rPr lang="ja-JP" sz="1800" b="0" i="0" u="none" strike="noStrike">
                          <a:solidFill>
                            <a:srgbClr val="000000"/>
                          </a:solidFill>
                          <a:effectLst/>
                          <a:latin typeface="+mj-lt"/>
                          <a:ea typeface="Yu Gothic" panose="020B0400000000000000" pitchFamily="50" charset="-128"/>
                        </a:rPr>
                        <a:t>Claude Code (Opus 5)</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661</a:t>
                      </a:r>
                      <a:endParaRPr kumimoji="1" lang="ja-JP" altLang="en-US" sz="1800" dirty="0">
                        <a:latin typeface="Arial"/>
                      </a:endParaRPr>
                    </a:p>
                  </a:txBody>
                  <a:tcPr/>
                </a:tc>
                <a:tc>
                  <a:txBody>
                    <a:bodyPr/>
                    <a:lstStyle/>
                    <a:p>
                      <a:pPr algn="ctr"/>
                      <a:r>
                        <a:rPr kumimoji="1" lang="en-US" altLang="ja-JP" sz="1800" dirty="0">
                          <a:latin typeface="Arial"/>
                        </a:rPr>
                        <a:t>2997</a:t>
                      </a:r>
                      <a:endParaRPr kumimoji="1" lang="ja-JP" altLang="en-US" sz="1800" dirty="0">
                        <a:latin typeface="Arial"/>
                      </a:endParaRPr>
                    </a:p>
                  </a:txBody>
                  <a:tcPr/>
                </a:tc>
                <a:extLst>
                  <a:ext uri="{0D108BD9-81ED-4DB2-BD59-A6C34878D82A}">
                    <a16:rowId xmlns:a16="http://schemas.microsoft.com/office/drawing/2014/main" val="2371614952"/>
                  </a:ext>
                </a:extLst>
              </a:tr>
              <a:tr h="370840">
                <a:tc>
                  <a:txBody>
                    <a:bodyPr/>
                    <a:lstStyle/>
                    <a:p>
                      <a:pPr algn="ctr" fontAlgn="b">
                        <a:buNone/>
                      </a:pPr>
                      <a:r>
                        <a:rPr lang="ja-JP" sz="1800" b="0" i="0" u="none" strike="noStrike">
                          <a:solidFill>
                            <a:srgbClr val="000000"/>
                          </a:solidFill>
                          <a:effectLst/>
                          <a:latin typeface="+mj-lt"/>
                          <a:ea typeface="Yu Gothic" panose="020B0400000000000000" pitchFamily="50" charset="-128"/>
                        </a:rPr>
                        <a:t>Claude Code (Sonnet 5)</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586</a:t>
                      </a:r>
                      <a:endParaRPr kumimoji="1" lang="ja-JP" altLang="en-US" sz="1800" dirty="0">
                        <a:latin typeface="Arial"/>
                      </a:endParaRPr>
                    </a:p>
                  </a:txBody>
                  <a:tcPr/>
                </a:tc>
                <a:tc>
                  <a:txBody>
                    <a:bodyPr/>
                    <a:lstStyle/>
                    <a:p>
                      <a:pPr algn="ctr"/>
                      <a:r>
                        <a:rPr kumimoji="1" lang="en-US" altLang="ja-JP" sz="1800" dirty="0">
                          <a:latin typeface="Arial"/>
                        </a:rPr>
                        <a:t>720</a:t>
                      </a:r>
                      <a:endParaRPr kumimoji="1" lang="ja-JP" altLang="en-US" sz="1800" dirty="0">
                        <a:latin typeface="Arial"/>
                      </a:endParaRPr>
                    </a:p>
                  </a:txBody>
                  <a:tcPr/>
                </a:tc>
                <a:extLst>
                  <a:ext uri="{0D108BD9-81ED-4DB2-BD59-A6C34878D82A}">
                    <a16:rowId xmlns:a16="http://schemas.microsoft.com/office/drawing/2014/main" val="992007466"/>
                  </a:ext>
                </a:extLst>
              </a:tr>
              <a:tr h="370840">
                <a:tc>
                  <a:txBody>
                    <a:bodyPr/>
                    <a:lstStyle/>
                    <a:p>
                      <a:pPr algn="ctr" fontAlgn="b">
                        <a:buNone/>
                      </a:pPr>
                      <a:r>
                        <a:rPr lang="ja-JP" sz="1800" b="0" i="0" u="none" strike="noStrike">
                          <a:solidFill>
                            <a:srgbClr val="000000"/>
                          </a:solidFill>
                          <a:effectLst/>
                          <a:latin typeface="+mj-lt"/>
                          <a:ea typeface="Yu Gothic" panose="020B0400000000000000" pitchFamily="50" charset="-128"/>
                        </a:rPr>
                        <a:t>Claude Code (Sonnet 5)</a:t>
                      </a:r>
                    </a:p>
                  </a:txBody>
                  <a:tcPr marL="9525" marR="9525" marT="9525" marB="0" anchor="ctr"/>
                </a:tc>
                <a:tc>
                  <a:txBody>
                    <a:bodyPr/>
                    <a:lstStyle/>
                    <a:p>
                      <a:pPr algn="ctr"/>
                      <a:r>
                        <a:rPr kumimoji="1" lang="en-US" altLang="ja-JP" sz="1800" dirty="0">
                          <a:latin typeface="+mj-lt"/>
                        </a:rPr>
                        <a:t>30</a:t>
                      </a:r>
                      <a:endParaRPr kumimoji="1" lang="ja-JP" altLang="en-US" sz="1800" dirty="0">
                        <a:latin typeface="+mj-lt"/>
                      </a:endParaRPr>
                    </a:p>
                  </a:txBody>
                  <a:tcPr/>
                </a:tc>
                <a:tc>
                  <a:txBody>
                    <a:bodyPr/>
                    <a:lstStyle/>
                    <a:p>
                      <a:pPr algn="ctr"/>
                      <a:r>
                        <a:rPr kumimoji="1" lang="en-US" altLang="ja-JP" sz="1800" dirty="0">
                          <a:latin typeface="Arial"/>
                        </a:rPr>
                        <a:t>705</a:t>
                      </a:r>
                      <a:endParaRPr kumimoji="1" lang="ja-JP" altLang="en-US" sz="1800" dirty="0">
                        <a:latin typeface="Arial"/>
                      </a:endParaRPr>
                    </a:p>
                  </a:txBody>
                  <a:tcPr/>
                </a:tc>
                <a:tc>
                  <a:txBody>
                    <a:bodyPr/>
                    <a:lstStyle/>
                    <a:p>
                      <a:pPr algn="ctr"/>
                      <a:r>
                        <a:rPr kumimoji="1" lang="en-US" altLang="ja-JP" sz="1800" dirty="0">
                          <a:latin typeface="Arial"/>
                        </a:rPr>
                        <a:t>995</a:t>
                      </a:r>
                      <a:endParaRPr kumimoji="1" lang="ja-JP" altLang="en-US" sz="1800" dirty="0">
                        <a:latin typeface="Arial"/>
                      </a:endParaRPr>
                    </a:p>
                  </a:txBody>
                  <a:tcPr/>
                </a:tc>
                <a:extLst>
                  <a:ext uri="{0D108BD9-81ED-4DB2-BD59-A6C34878D82A}">
                    <a16:rowId xmlns:a16="http://schemas.microsoft.com/office/drawing/2014/main" val="1899807635"/>
                  </a:ext>
                </a:extLst>
              </a:tr>
              <a:tr h="370840">
                <a:tc>
                  <a:txBody>
                    <a:bodyPr/>
                    <a:lstStyle/>
                    <a:p>
                      <a:pPr algn="ctr" fontAlgn="b">
                        <a:buNone/>
                      </a:pPr>
                      <a:r>
                        <a:rPr lang="ja-JP" sz="1800" b="0" i="0" u="none" strike="noStrike" dirty="0">
                          <a:solidFill>
                            <a:srgbClr val="000000"/>
                          </a:solidFill>
                          <a:effectLst/>
                          <a:latin typeface="+mj-lt"/>
                          <a:ea typeface="Yu Gothic" panose="020B0400000000000000" pitchFamily="50" charset="-128"/>
                        </a:rPr>
                        <a:t>GitHub Copilot (Sonnet 5)</a:t>
                      </a:r>
                    </a:p>
                  </a:txBody>
                  <a:tcPr marL="9525" marR="9525" marT="9525" marB="0" anchor="ctr"/>
                </a:tc>
                <a:tc>
                  <a:txBody>
                    <a:bodyPr/>
                    <a:lstStyle/>
                    <a:p>
                      <a:pPr algn="ctr"/>
                      <a:r>
                        <a:rPr kumimoji="1" lang="en-US" altLang="ja-JP" sz="1800" dirty="0">
                          <a:solidFill>
                            <a:srgbClr val="FF0000"/>
                          </a:solidFill>
                          <a:latin typeface="+mj-lt"/>
                        </a:rPr>
                        <a:t>29</a:t>
                      </a:r>
                      <a:endParaRPr kumimoji="1" lang="ja-JP" altLang="en-US" sz="1800" dirty="0">
                        <a:solidFill>
                          <a:srgbClr val="FF0000"/>
                        </a:solidFill>
                        <a:latin typeface="+mj-lt"/>
                      </a:endParaRPr>
                    </a:p>
                  </a:txBody>
                  <a:tcPr/>
                </a:tc>
                <a:tc>
                  <a:txBody>
                    <a:bodyPr/>
                    <a:lstStyle/>
                    <a:p>
                      <a:pPr algn="ctr"/>
                      <a:r>
                        <a:rPr kumimoji="1" lang="en-US" altLang="ja-JP" sz="1800" dirty="0">
                          <a:latin typeface="Arial"/>
                        </a:rPr>
                        <a:t>1023</a:t>
                      </a:r>
                      <a:endParaRPr kumimoji="1" lang="ja-JP" altLang="en-US" sz="1800" dirty="0">
                        <a:latin typeface="Arial"/>
                      </a:endParaRPr>
                    </a:p>
                  </a:txBody>
                  <a:tcPr/>
                </a:tc>
                <a:tc>
                  <a:txBody>
                    <a:bodyPr/>
                    <a:lstStyle/>
                    <a:p>
                      <a:pPr algn="ctr"/>
                      <a:r>
                        <a:rPr kumimoji="1" lang="en-US" altLang="ja-JP" sz="1800" dirty="0">
                          <a:latin typeface="Arial"/>
                        </a:rPr>
                        <a:t>9422</a:t>
                      </a:r>
                      <a:endParaRPr kumimoji="1" lang="ja-JP" altLang="en-US" sz="1800" dirty="0">
                        <a:latin typeface="Arial"/>
                      </a:endParaRPr>
                    </a:p>
                  </a:txBody>
                  <a:tcPr/>
                </a:tc>
                <a:extLst>
                  <a:ext uri="{0D108BD9-81ED-4DB2-BD59-A6C34878D82A}">
                    <a16:rowId xmlns:a16="http://schemas.microsoft.com/office/drawing/2014/main" val="1894121727"/>
                  </a:ext>
                </a:extLst>
              </a:tr>
            </a:tbl>
          </a:graphicData>
        </a:graphic>
      </p:graphicFrame>
      <p:sp>
        <p:nvSpPr>
          <p:cNvPr id="23" name="Text Box 29">
            <a:extLst>
              <a:ext uri="{FF2B5EF4-FFF2-40B4-BE49-F238E27FC236}">
                <a16:creationId xmlns:a16="http://schemas.microsoft.com/office/drawing/2014/main" id="{4C55F630-E673-BAAA-761A-CAB8C30210AE}"/>
              </a:ext>
            </a:extLst>
          </p:cNvPr>
          <p:cNvSpPr txBox="1">
            <a:spLocks noChangeArrowheads="1"/>
          </p:cNvSpPr>
          <p:nvPr/>
        </p:nvSpPr>
        <p:spPr bwMode="auto">
          <a:xfrm>
            <a:off x="106482" y="1068970"/>
            <a:ext cx="6430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Optimal thickness &amp; Computational Time</a:t>
            </a:r>
            <a:endParaRPr kumimoji="1" lang="en-US" altLang="ja-JP" sz="1800" b="1" dirty="0">
              <a:solidFill>
                <a:srgbClr val="0000CC"/>
              </a:solidFill>
            </a:endParaRPr>
          </a:p>
        </p:txBody>
      </p:sp>
      <p:sp>
        <p:nvSpPr>
          <p:cNvPr id="26" name="テキスト ボックス 25">
            <a:extLst>
              <a:ext uri="{FF2B5EF4-FFF2-40B4-BE49-F238E27FC236}">
                <a16:creationId xmlns:a16="http://schemas.microsoft.com/office/drawing/2014/main" id="{505BA168-C9EA-9EF8-E8CB-AA7832F9B9F1}"/>
              </a:ext>
            </a:extLst>
          </p:cNvPr>
          <p:cNvSpPr txBox="1"/>
          <p:nvPr/>
        </p:nvSpPr>
        <p:spPr>
          <a:xfrm>
            <a:off x="6776169" y="4973356"/>
            <a:ext cx="5200283" cy="1785104"/>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marL="342900" indent="-342900" eaLnBrk="1" fontAlgn="auto" hangingPunct="1">
              <a:spcBef>
                <a:spcPts val="600"/>
              </a:spcBef>
              <a:spcAft>
                <a:spcPts val="0"/>
              </a:spcAft>
              <a:buFont typeface="Wingdings" panose="05000000000000000000" pitchFamily="2" charset="2"/>
              <a:buChar char="ü"/>
              <a:defRPr/>
            </a:pPr>
            <a:r>
              <a:rPr kumimoji="1" lang="en-US" kern="0" dirty="0">
                <a:solidFill>
                  <a:srgbClr val="FFFF00"/>
                </a:solidFill>
                <a:latin typeface="Arial" charset="0"/>
                <a:ea typeface="ＭＳ Ｐゴシック" charset="-128"/>
              </a:rPr>
              <a:t>Expected optimal thickness: 29 cm (7/10)</a:t>
            </a:r>
          </a:p>
          <a:p>
            <a:pPr marL="342900" indent="-342900" eaLnBrk="1" fontAlgn="auto" hangingPunct="1">
              <a:spcBef>
                <a:spcPts val="600"/>
              </a:spcBef>
              <a:spcAft>
                <a:spcPts val="0"/>
              </a:spcAft>
              <a:buFont typeface="Wingdings" panose="05000000000000000000" pitchFamily="2" charset="2"/>
              <a:buChar char="ü"/>
              <a:defRPr/>
            </a:pPr>
            <a:r>
              <a:rPr kumimoji="1" lang="en-US" kern="0" dirty="0">
                <a:solidFill>
                  <a:srgbClr val="FFFF00"/>
                </a:solidFill>
                <a:latin typeface="Arial" charset="0"/>
                <a:ea typeface="ＭＳ Ｐゴシック" charset="-128"/>
              </a:rPr>
              <a:t>Some runs answered 26 cm by calculating neutron dose only or 30 cm by adding a 1 cm central air gap</a:t>
            </a:r>
          </a:p>
          <a:p>
            <a:pPr eaLnBrk="1" fontAlgn="auto" hangingPunct="1">
              <a:spcBef>
                <a:spcPts val="600"/>
              </a:spcBef>
              <a:spcAft>
                <a:spcPts val="0"/>
              </a:spcAft>
              <a:defRPr/>
            </a:pPr>
            <a:r>
              <a:rPr kumimoji="1" lang="en-US" kern="0" dirty="0">
                <a:solidFill>
                  <a:srgbClr val="FFFF00"/>
                </a:solidFill>
                <a:latin typeface="Arial" charset="0"/>
                <a:ea typeface="ＭＳ Ｐゴシック" charset="-128"/>
              </a:rPr>
              <a:t>     → human or other AI check is needed!</a:t>
            </a:r>
          </a:p>
        </p:txBody>
      </p:sp>
      <p:sp>
        <p:nvSpPr>
          <p:cNvPr id="27" name="Text Box 29">
            <a:extLst>
              <a:ext uri="{FF2B5EF4-FFF2-40B4-BE49-F238E27FC236}">
                <a16:creationId xmlns:a16="http://schemas.microsoft.com/office/drawing/2014/main" id="{09DBA2B0-F524-18FC-E537-117F33454B84}"/>
              </a:ext>
            </a:extLst>
          </p:cNvPr>
          <p:cNvSpPr txBox="1">
            <a:spLocks noChangeArrowheads="1"/>
          </p:cNvSpPr>
          <p:nvPr/>
        </p:nvSpPr>
        <p:spPr bwMode="auto">
          <a:xfrm>
            <a:off x="234057" y="5972416"/>
            <a:ext cx="63523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285750" indent="-285750" eaLnBrk="1" hangingPunct="1">
              <a:spcBef>
                <a:spcPct val="0"/>
              </a:spcBef>
              <a:buFont typeface="Wingdings" panose="05000000000000000000" pitchFamily="2" charset="2"/>
              <a:buChar char="ü"/>
            </a:pPr>
            <a:r>
              <a:rPr kumimoji="1" lang="en-US" sz="1600" dirty="0"/>
              <a:t>AI time: AI thinking time</a:t>
            </a:r>
            <a:endParaRPr kumimoji="1" lang="en-US" altLang="ja-JP" sz="1600" dirty="0"/>
          </a:p>
          <a:p>
            <a:pPr marL="285750" indent="-285750" eaLnBrk="1" hangingPunct="1">
              <a:spcBef>
                <a:spcPct val="0"/>
              </a:spcBef>
              <a:buFont typeface="Wingdings" panose="05000000000000000000" pitchFamily="2" charset="2"/>
              <a:buChar char="ü"/>
            </a:pPr>
            <a:r>
              <a:rPr kumimoji="1" lang="en-US" sz="1600" dirty="0"/>
              <a:t>Total time: from prompt to finished calculation</a:t>
            </a:r>
            <a:endParaRPr kumimoji="1" lang="en-US" altLang="ja-JP" sz="1200" dirty="0"/>
          </a:p>
        </p:txBody>
      </p:sp>
      <p:sp>
        <p:nvSpPr>
          <p:cNvPr id="3" name="TitleBannerBg">
            <a:extLst>
              <a:ext uri="{FF2B5EF4-FFF2-40B4-BE49-F238E27FC236}">
                <a16:creationId xmlns:a16="http://schemas.microsoft.com/office/drawing/2014/main" id="{EBD30FC6-1B23-E763-6BD7-27E6F7CDDBA6}"/>
              </a:ext>
            </a:extLst>
          </p:cNvPr>
          <p:cNvSpPr/>
          <p:nvPr/>
        </p:nvSpPr>
        <p:spPr bwMode="auto">
          <a:xfrm>
            <a:off x="1919536" y="120346"/>
            <a:ext cx="8213053"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200" dirty="0">
                <a:solidFill>
                  <a:srgbClr val="FF0000"/>
                </a:solidFill>
                <a:effectLst>
                  <a:outerShdw blurRad="38100" dist="38100" dir="2700000" algn="tl">
                    <a:srgbClr val="C0C0C0"/>
                  </a:outerShdw>
                </a:effectLst>
                <a:latin typeface="Arial Black" pitchFamily="34" charset="0"/>
                <a:ea typeface="HG創英角ｺﾞｼｯｸUB" pitchFamily="49" charset="-128"/>
              </a:rPr>
              <a:t>Answers from 10 AI environments</a:t>
            </a:r>
          </a:p>
        </p:txBody>
      </p:sp>
      <p:pic>
        <p:nvPicPr>
          <p:cNvPr id="5" name="図 4">
            <a:extLst>
              <a:ext uri="{FF2B5EF4-FFF2-40B4-BE49-F238E27FC236}">
                <a16:creationId xmlns:a16="http://schemas.microsoft.com/office/drawing/2014/main" id="{46521243-DDB3-CDA4-0C82-FCB422FAAEC9}"/>
              </a:ext>
            </a:extLst>
          </p:cNvPr>
          <p:cNvPicPr>
            <a:picLocks noChangeAspect="1"/>
          </p:cNvPicPr>
          <p:nvPr/>
        </p:nvPicPr>
        <p:blipFill>
          <a:blip r:embed="rId3"/>
          <a:stretch>
            <a:fillRect/>
          </a:stretch>
        </p:blipFill>
        <p:spPr>
          <a:xfrm>
            <a:off x="7377452" y="1499983"/>
            <a:ext cx="3997716" cy="2926493"/>
          </a:xfrm>
          <a:prstGeom prst="rect">
            <a:avLst/>
          </a:prstGeom>
        </p:spPr>
      </p:pic>
    </p:spTree>
    <p:extLst>
      <p:ext uri="{BB962C8B-B14F-4D97-AF65-F5344CB8AC3E}">
        <p14:creationId xmlns:p14="http://schemas.microsoft.com/office/powerpoint/2010/main" val="3775995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F111D-B561-C360-4413-FB6DACE08FBE}"/>
            </a:ext>
          </a:extLst>
        </p:cNvPr>
        <p:cNvGrpSpPr/>
        <p:nvPr/>
      </p:nvGrpSpPr>
      <p:grpSpPr>
        <a:xfrm>
          <a:off x="0" y="0"/>
          <a:ext cx="0" cy="0"/>
          <a:chOff x="0" y="0"/>
          <a:chExt cx="0" cy="0"/>
        </a:xfrm>
      </p:grpSpPr>
      <p:sp>
        <p:nvSpPr>
          <p:cNvPr id="8" name="AutoShape 2051">
            <a:extLst>
              <a:ext uri="{FF2B5EF4-FFF2-40B4-BE49-F238E27FC236}">
                <a16:creationId xmlns:a16="http://schemas.microsoft.com/office/drawing/2014/main" id="{EA4C7999-77DD-DE93-A585-A65E7EFF940C}"/>
              </a:ext>
            </a:extLst>
          </p:cNvPr>
          <p:cNvSpPr>
            <a:spLocks noChangeArrowheads="1"/>
          </p:cNvSpPr>
          <p:nvPr/>
        </p:nvSpPr>
        <p:spPr bwMode="auto">
          <a:xfrm>
            <a:off x="7452903" y="919979"/>
            <a:ext cx="4518882" cy="4610030"/>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6" name="AutoShape 2051">
            <a:extLst>
              <a:ext uri="{FF2B5EF4-FFF2-40B4-BE49-F238E27FC236}">
                <a16:creationId xmlns:a16="http://schemas.microsoft.com/office/drawing/2014/main" id="{46A39DA8-7AEA-5A8A-D1A9-904767CC409B}"/>
              </a:ext>
            </a:extLst>
          </p:cNvPr>
          <p:cNvSpPr>
            <a:spLocks noChangeArrowheads="1"/>
          </p:cNvSpPr>
          <p:nvPr/>
        </p:nvSpPr>
        <p:spPr bwMode="auto">
          <a:xfrm>
            <a:off x="139611" y="914705"/>
            <a:ext cx="7058047" cy="2863076"/>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EB53A531-8149-F32E-C581-E7C128477A45}"/>
              </a:ext>
            </a:extLst>
          </p:cNvPr>
          <p:cNvSpPr/>
          <p:nvPr/>
        </p:nvSpPr>
        <p:spPr bwMode="auto">
          <a:xfrm>
            <a:off x="2696186" y="99536"/>
            <a:ext cx="6799627"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200" dirty="0">
                <a:solidFill>
                  <a:srgbClr val="FF0000"/>
                </a:solidFill>
                <a:effectLst>
                  <a:outerShdw blurRad="38100" dist="38100" dir="2700000" algn="tl">
                    <a:srgbClr val="C0C0C0"/>
                  </a:outerShdw>
                </a:effectLst>
                <a:latin typeface="Arial Black" pitchFamily="34" charset="0"/>
                <a:ea typeface="HG創英角ｺﾞｼｯｸUB" pitchFamily="49" charset="-128"/>
              </a:rPr>
              <a:t>Complex Sequential Tasks</a:t>
            </a:r>
          </a:p>
        </p:txBody>
      </p:sp>
      <p:sp>
        <p:nvSpPr>
          <p:cNvPr id="9" name="Text Box 29">
            <a:extLst>
              <a:ext uri="{FF2B5EF4-FFF2-40B4-BE49-F238E27FC236}">
                <a16:creationId xmlns:a16="http://schemas.microsoft.com/office/drawing/2014/main" id="{3725601C-7DB3-03D3-DE10-72380026F5BD}"/>
              </a:ext>
            </a:extLst>
          </p:cNvPr>
          <p:cNvSpPr txBox="1">
            <a:spLocks noChangeArrowheads="1"/>
          </p:cNvSpPr>
          <p:nvPr/>
        </p:nvSpPr>
        <p:spPr bwMode="auto">
          <a:xfrm>
            <a:off x="1864456" y="951914"/>
            <a:ext cx="33203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Prompt at each step</a:t>
            </a:r>
            <a:endParaRPr kumimoji="1" lang="en-US" altLang="ja-JP" sz="1800" b="1" dirty="0">
              <a:solidFill>
                <a:srgbClr val="0000CC"/>
              </a:solidFill>
            </a:endParaRPr>
          </a:p>
        </p:txBody>
      </p:sp>
      <p:sp>
        <p:nvSpPr>
          <p:cNvPr id="23" name="Text Box 29">
            <a:extLst>
              <a:ext uri="{FF2B5EF4-FFF2-40B4-BE49-F238E27FC236}">
                <a16:creationId xmlns:a16="http://schemas.microsoft.com/office/drawing/2014/main" id="{996731F8-D53C-5188-695C-40440A8BCC69}"/>
              </a:ext>
            </a:extLst>
          </p:cNvPr>
          <p:cNvSpPr txBox="1">
            <a:spLocks noChangeArrowheads="1"/>
          </p:cNvSpPr>
          <p:nvPr/>
        </p:nvSpPr>
        <p:spPr bwMode="auto">
          <a:xfrm>
            <a:off x="7411191" y="5129899"/>
            <a:ext cx="4602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000" b="1" dirty="0">
                <a:solidFill>
                  <a:srgbClr val="0000CC"/>
                </a:solidFill>
              </a:rPr>
              <a:t>PHIG-3D view of [t-4dtrack] output</a:t>
            </a:r>
            <a:endParaRPr kumimoji="1" lang="en-US" altLang="ja-JP" sz="1600" b="1" dirty="0">
              <a:solidFill>
                <a:srgbClr val="0000CC"/>
              </a:solidFill>
            </a:endParaRPr>
          </a:p>
        </p:txBody>
      </p:sp>
      <p:sp>
        <p:nvSpPr>
          <p:cNvPr id="2" name="テキスト ボックス 1">
            <a:extLst>
              <a:ext uri="{FF2B5EF4-FFF2-40B4-BE49-F238E27FC236}">
                <a16:creationId xmlns:a16="http://schemas.microsoft.com/office/drawing/2014/main" id="{09A54E87-AD66-FF8E-0A2E-5A340D0F4DB9}"/>
              </a:ext>
            </a:extLst>
          </p:cNvPr>
          <p:cNvSpPr txBox="1"/>
          <p:nvPr/>
        </p:nvSpPr>
        <p:spPr>
          <a:xfrm>
            <a:off x="323928" y="1351002"/>
            <a:ext cx="6811889" cy="2323713"/>
          </a:xfrm>
          <a:prstGeom prst="rect">
            <a:avLst/>
          </a:prstGeom>
          <a:noFill/>
        </p:spPr>
        <p:txBody>
          <a:bodyPr wrap="square" rtlCol="0">
            <a:spAutoFit/>
          </a:bodyPr>
          <a:lstStyle/>
          <a:p>
            <a:pPr marL="342900" indent="-342900">
              <a:spcBef>
                <a:spcPts val="600"/>
              </a:spcBef>
              <a:buFont typeface="+mj-lt"/>
              <a:buAutoNum type="arabicPeriod"/>
            </a:pPr>
            <a:r>
              <a:rPr kumimoji="1" lang="en-US" dirty="0"/>
              <a:t>Find the best sample for proton therapy dosimetry</a:t>
            </a:r>
            <a:endParaRPr kumimoji="1" lang="en-US" altLang="ja-JP" dirty="0"/>
          </a:p>
          <a:p>
            <a:pPr marL="342900" indent="-342900">
              <a:spcBef>
                <a:spcPts val="600"/>
              </a:spcBef>
              <a:buFont typeface="+mj-lt"/>
              <a:buAutoNum type="arabicPeriod"/>
            </a:pPr>
            <a:r>
              <a:rPr kumimoji="1" lang="en-US" dirty="0"/>
              <a:t>Calculate depth-dose curve for a 200 MeV proton beam</a:t>
            </a:r>
            <a:endParaRPr kumimoji="1" lang="en-US" altLang="ja-JP" dirty="0"/>
          </a:p>
          <a:p>
            <a:pPr marL="342900" indent="-342900">
              <a:spcBef>
                <a:spcPts val="600"/>
              </a:spcBef>
              <a:buFont typeface="+mj-lt"/>
              <a:buAutoNum type="arabicPeriod"/>
            </a:pPr>
            <a:r>
              <a:rPr kumimoji="1" lang="en-US" dirty="0"/>
              <a:t>Design a ridge filter for a 5 cm SOBP</a:t>
            </a:r>
            <a:endParaRPr kumimoji="1" lang="en-US" altLang="ja-JP" dirty="0"/>
          </a:p>
          <a:p>
            <a:pPr marL="342900" indent="-342900">
              <a:spcBef>
                <a:spcPts val="600"/>
              </a:spcBef>
              <a:buFont typeface="+mj-lt"/>
              <a:buAutoNum type="arabicPeriod"/>
            </a:pPr>
            <a:r>
              <a:rPr kumimoji="1" lang="en-US" dirty="0"/>
              <a:t>Irradiate the ICRP phantom by the SOBP beam</a:t>
            </a:r>
            <a:endParaRPr kumimoji="1" lang="en-US" altLang="ja-JP" dirty="0"/>
          </a:p>
          <a:p>
            <a:pPr marL="342900" indent="-342900">
              <a:spcBef>
                <a:spcPts val="600"/>
              </a:spcBef>
              <a:buFont typeface="+mj-lt"/>
              <a:buAutoNum type="arabicPeriod"/>
            </a:pPr>
            <a:r>
              <a:rPr kumimoji="1" lang="en-US" dirty="0"/>
              <a:t>Optimize irradiation condition for stomach cancer</a:t>
            </a:r>
          </a:p>
          <a:p>
            <a:pPr marL="342900" indent="-342900">
              <a:spcBef>
                <a:spcPts val="600"/>
              </a:spcBef>
              <a:buFont typeface="+mj-lt"/>
              <a:buAutoNum type="arabicPeriod"/>
            </a:pPr>
            <a:r>
              <a:rPr kumimoji="1" lang="en-US" dirty="0"/>
              <a:t>Calculate the absorbed doses in OAR (organ-at-risk)</a:t>
            </a:r>
          </a:p>
        </p:txBody>
      </p:sp>
      <p:pic>
        <p:nvPicPr>
          <p:cNvPr id="3" name="図 2">
            <a:extLst>
              <a:ext uri="{FF2B5EF4-FFF2-40B4-BE49-F238E27FC236}">
                <a16:creationId xmlns:a16="http://schemas.microsoft.com/office/drawing/2014/main" id="{5E6ABD13-9181-53B3-93B7-DBDAC0214B38}"/>
              </a:ext>
            </a:extLst>
          </p:cNvPr>
          <p:cNvPicPr>
            <a:picLocks noChangeAspect="1"/>
          </p:cNvPicPr>
          <p:nvPr/>
        </p:nvPicPr>
        <p:blipFill>
          <a:blip r:embed="rId3"/>
          <a:stretch>
            <a:fillRect/>
          </a:stretch>
        </p:blipFill>
        <p:spPr>
          <a:xfrm>
            <a:off x="7752184" y="1021570"/>
            <a:ext cx="4029138" cy="4108499"/>
          </a:xfrm>
          <a:prstGeom prst="rect">
            <a:avLst/>
          </a:prstGeom>
        </p:spPr>
      </p:pic>
      <p:sp>
        <p:nvSpPr>
          <p:cNvPr id="5" name="AutoShape 2051">
            <a:extLst>
              <a:ext uri="{FF2B5EF4-FFF2-40B4-BE49-F238E27FC236}">
                <a16:creationId xmlns:a16="http://schemas.microsoft.com/office/drawing/2014/main" id="{723F0319-05F1-B8B7-D29D-9E6F18FA6B5F}"/>
              </a:ext>
            </a:extLst>
          </p:cNvPr>
          <p:cNvSpPr>
            <a:spLocks noChangeArrowheads="1"/>
          </p:cNvSpPr>
          <p:nvPr/>
        </p:nvSpPr>
        <p:spPr bwMode="auto">
          <a:xfrm>
            <a:off x="107020" y="3921797"/>
            <a:ext cx="7090638" cy="2836667"/>
          </a:xfrm>
          <a:prstGeom prst="roundRect">
            <a:avLst>
              <a:gd name="adj" fmla="val 45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pic>
        <p:nvPicPr>
          <p:cNvPr id="17" name="図 16">
            <a:extLst>
              <a:ext uri="{FF2B5EF4-FFF2-40B4-BE49-F238E27FC236}">
                <a16:creationId xmlns:a16="http://schemas.microsoft.com/office/drawing/2014/main" id="{0FFB2242-DB05-65ED-7013-C66A5F9CD34F}"/>
              </a:ext>
            </a:extLst>
          </p:cNvPr>
          <p:cNvPicPr>
            <a:picLocks noChangeAspect="1"/>
          </p:cNvPicPr>
          <p:nvPr/>
        </p:nvPicPr>
        <p:blipFill>
          <a:blip r:embed="rId4"/>
          <a:stretch>
            <a:fillRect/>
          </a:stretch>
        </p:blipFill>
        <p:spPr>
          <a:xfrm>
            <a:off x="362265" y="4078433"/>
            <a:ext cx="2386542" cy="2102933"/>
          </a:xfrm>
          <a:prstGeom prst="rect">
            <a:avLst/>
          </a:prstGeom>
        </p:spPr>
      </p:pic>
      <p:sp>
        <p:nvSpPr>
          <p:cNvPr id="21" name="テキスト ボックス 1">
            <a:extLst>
              <a:ext uri="{FF2B5EF4-FFF2-40B4-BE49-F238E27FC236}">
                <a16:creationId xmlns:a16="http://schemas.microsoft.com/office/drawing/2014/main" id="{37096ECE-574F-9775-8AD1-86BB58570D8A}"/>
              </a:ext>
            </a:extLst>
          </p:cNvPr>
          <p:cNvSpPr txBox="1">
            <a:spLocks noChangeArrowheads="1"/>
          </p:cNvSpPr>
          <p:nvPr/>
        </p:nvSpPr>
        <p:spPr bwMode="auto">
          <a:xfrm>
            <a:off x="323928" y="6135657"/>
            <a:ext cx="27131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marL="0" indent="0" algn="ctr" eaLnBrk="1" hangingPunct="1">
              <a:spcBef>
                <a:spcPts val="600"/>
              </a:spcBef>
              <a:defRPr/>
            </a:pPr>
            <a:r>
              <a:rPr kumimoji="0" lang="en-US" sz="1800" b="1" dirty="0">
                <a:solidFill>
                  <a:schemeClr val="accent2"/>
                </a:solidFill>
                <a:latin typeface="Arial" panose="020B0604020202020204" pitchFamily="34" charset="0"/>
              </a:rPr>
              <a:t>Simulated SOBP depth-dose curve</a:t>
            </a:r>
            <a:endParaRPr kumimoji="0" lang="en-US" altLang="ja-JP" sz="1800" b="1" dirty="0">
              <a:solidFill>
                <a:schemeClr val="accent2"/>
              </a:solidFill>
              <a:latin typeface="Arial" panose="020B0604020202020204" pitchFamily="34" charset="0"/>
            </a:endParaRPr>
          </a:p>
        </p:txBody>
      </p:sp>
      <p:graphicFrame>
        <p:nvGraphicFramePr>
          <p:cNvPr id="22" name="表 21">
            <a:extLst>
              <a:ext uri="{FF2B5EF4-FFF2-40B4-BE49-F238E27FC236}">
                <a16:creationId xmlns:a16="http://schemas.microsoft.com/office/drawing/2014/main" id="{B169BA61-EC8F-A92B-991E-FFF55860C2A7}"/>
              </a:ext>
            </a:extLst>
          </p:cNvPr>
          <p:cNvGraphicFramePr>
            <a:graphicFrameLocks noGrp="1"/>
          </p:cNvGraphicFramePr>
          <p:nvPr/>
        </p:nvGraphicFramePr>
        <p:xfrm>
          <a:off x="3679434" y="4672992"/>
          <a:ext cx="3333907" cy="1854200"/>
        </p:xfrm>
        <a:graphic>
          <a:graphicData uri="http://schemas.openxmlformats.org/drawingml/2006/table">
            <a:tbl>
              <a:tblPr firstRow="1" bandRow="1">
                <a:tableStyleId>{93296810-A885-4BE3-A3E7-6D5BEEA58F35}</a:tableStyleId>
              </a:tblPr>
              <a:tblGrid>
                <a:gridCol w="2016224">
                  <a:extLst>
                    <a:ext uri="{9D8B030D-6E8A-4147-A177-3AD203B41FA5}">
                      <a16:colId xmlns:a16="http://schemas.microsoft.com/office/drawing/2014/main" val="2025310852"/>
                    </a:ext>
                  </a:extLst>
                </a:gridCol>
                <a:gridCol w="1317683">
                  <a:extLst>
                    <a:ext uri="{9D8B030D-6E8A-4147-A177-3AD203B41FA5}">
                      <a16:colId xmlns:a16="http://schemas.microsoft.com/office/drawing/2014/main" val="757814500"/>
                    </a:ext>
                  </a:extLst>
                </a:gridCol>
              </a:tblGrid>
              <a:tr h="370840">
                <a:tc>
                  <a:txBody>
                    <a:bodyPr/>
                    <a:lstStyle/>
                    <a:p>
                      <a:pPr algn="ctr"/>
                      <a:r>
                        <a:rPr kumimoji="1" lang="en-US" altLang="ja-JP" dirty="0">
                          <a:solidFill>
                            <a:srgbClr val="FFFF00"/>
                          </a:solidFill>
                        </a:rPr>
                        <a:t>Organ name</a:t>
                      </a:r>
                      <a:endParaRPr kumimoji="1" lang="ja-JP" altLang="en-US" dirty="0">
                        <a:solidFill>
                          <a:srgbClr val="FFFF00"/>
                        </a:solidFill>
                      </a:endParaRPr>
                    </a:p>
                  </a:txBody>
                  <a:tcPr/>
                </a:tc>
                <a:tc>
                  <a:txBody>
                    <a:bodyPr/>
                    <a:lstStyle/>
                    <a:p>
                      <a:pPr algn="ctr"/>
                      <a:r>
                        <a:rPr kumimoji="1" lang="en-US" altLang="ja-JP" dirty="0">
                          <a:solidFill>
                            <a:srgbClr val="FFFF00"/>
                          </a:solidFill>
                        </a:rPr>
                        <a:t>Dose (Gy)</a:t>
                      </a:r>
                      <a:endParaRPr kumimoji="1" lang="ja-JP" altLang="en-US" dirty="0">
                        <a:solidFill>
                          <a:srgbClr val="FFFF00"/>
                        </a:solidFill>
                      </a:endParaRPr>
                    </a:p>
                  </a:txBody>
                  <a:tcPr/>
                </a:tc>
                <a:extLst>
                  <a:ext uri="{0D108BD9-81ED-4DB2-BD59-A6C34878D82A}">
                    <a16:rowId xmlns:a16="http://schemas.microsoft.com/office/drawing/2014/main" val="2931057409"/>
                  </a:ext>
                </a:extLst>
              </a:tr>
              <a:tr h="370840">
                <a:tc>
                  <a:txBody>
                    <a:bodyPr/>
                    <a:lstStyle/>
                    <a:p>
                      <a:pPr algn="ctr"/>
                      <a:r>
                        <a:rPr kumimoji="1" lang="en-US" altLang="ja-JP" dirty="0"/>
                        <a:t>Stomach wall</a:t>
                      </a:r>
                      <a:endParaRPr kumimoji="1" lang="ja-JP" altLang="en-US" dirty="0"/>
                    </a:p>
                  </a:txBody>
                  <a:tcPr/>
                </a:tc>
                <a:tc>
                  <a:txBody>
                    <a:bodyPr/>
                    <a:lstStyle/>
                    <a:p>
                      <a:pPr algn="ctr"/>
                      <a:r>
                        <a:rPr kumimoji="1" lang="en-US" altLang="ja-JP" dirty="0"/>
                        <a:t>7.25</a:t>
                      </a:r>
                      <a:endParaRPr kumimoji="1" lang="ja-JP" altLang="en-US" dirty="0"/>
                    </a:p>
                  </a:txBody>
                  <a:tcPr/>
                </a:tc>
                <a:extLst>
                  <a:ext uri="{0D108BD9-81ED-4DB2-BD59-A6C34878D82A}">
                    <a16:rowId xmlns:a16="http://schemas.microsoft.com/office/drawing/2014/main" val="3524813250"/>
                  </a:ext>
                </a:extLst>
              </a:tr>
              <a:tr h="370840">
                <a:tc>
                  <a:txBody>
                    <a:bodyPr/>
                    <a:lstStyle/>
                    <a:p>
                      <a:pPr algn="ctr"/>
                      <a:r>
                        <a:rPr kumimoji="1" lang="en-US" altLang="ja-JP" dirty="0"/>
                        <a:t>Pancreas</a:t>
                      </a:r>
                      <a:endParaRPr kumimoji="1" lang="ja-JP" altLang="en-US" dirty="0"/>
                    </a:p>
                  </a:txBody>
                  <a:tcPr/>
                </a:tc>
                <a:tc>
                  <a:txBody>
                    <a:bodyPr/>
                    <a:lstStyle/>
                    <a:p>
                      <a:pPr algn="ctr"/>
                      <a:r>
                        <a:rPr kumimoji="1" lang="en-US" altLang="ja-JP" dirty="0"/>
                        <a:t>1.85</a:t>
                      </a:r>
                      <a:endParaRPr kumimoji="1" lang="ja-JP" altLang="en-US" dirty="0"/>
                    </a:p>
                  </a:txBody>
                  <a:tcPr/>
                </a:tc>
                <a:extLst>
                  <a:ext uri="{0D108BD9-81ED-4DB2-BD59-A6C34878D82A}">
                    <a16:rowId xmlns:a16="http://schemas.microsoft.com/office/drawing/2014/main" val="196931688"/>
                  </a:ext>
                </a:extLst>
              </a:tr>
              <a:tr h="370840">
                <a:tc>
                  <a:txBody>
                    <a:bodyPr/>
                    <a:lstStyle/>
                    <a:p>
                      <a:pPr algn="ctr"/>
                      <a:r>
                        <a:rPr kumimoji="1" lang="en-US" altLang="ja-JP" dirty="0"/>
                        <a:t>Small intestine</a:t>
                      </a:r>
                      <a:endParaRPr kumimoji="1" lang="ja-JP" altLang="en-US" dirty="0"/>
                    </a:p>
                  </a:txBody>
                  <a:tcPr/>
                </a:tc>
                <a:tc>
                  <a:txBody>
                    <a:bodyPr/>
                    <a:lstStyle/>
                    <a:p>
                      <a:pPr algn="ctr"/>
                      <a:r>
                        <a:rPr kumimoji="1" lang="en-US" altLang="ja-JP" dirty="0"/>
                        <a:t>0.727</a:t>
                      </a:r>
                      <a:endParaRPr kumimoji="1" lang="ja-JP" altLang="en-US" dirty="0"/>
                    </a:p>
                  </a:txBody>
                  <a:tcPr/>
                </a:tc>
                <a:extLst>
                  <a:ext uri="{0D108BD9-81ED-4DB2-BD59-A6C34878D82A}">
                    <a16:rowId xmlns:a16="http://schemas.microsoft.com/office/drawing/2014/main" val="1718429770"/>
                  </a:ext>
                </a:extLst>
              </a:tr>
              <a:tr h="370840">
                <a:tc>
                  <a:txBody>
                    <a:bodyPr/>
                    <a:lstStyle/>
                    <a:p>
                      <a:pPr algn="ctr"/>
                      <a:r>
                        <a:rPr kumimoji="1" lang="en-US" altLang="ja-JP" dirty="0"/>
                        <a:t>Liver</a:t>
                      </a:r>
                      <a:endParaRPr kumimoji="1" lang="ja-JP" altLang="en-US" dirty="0"/>
                    </a:p>
                  </a:txBody>
                  <a:tcPr/>
                </a:tc>
                <a:tc>
                  <a:txBody>
                    <a:bodyPr/>
                    <a:lstStyle/>
                    <a:p>
                      <a:pPr algn="ctr"/>
                      <a:r>
                        <a:rPr kumimoji="1" lang="en-US" altLang="ja-JP" dirty="0"/>
                        <a:t>0.562</a:t>
                      </a:r>
                      <a:endParaRPr kumimoji="1" lang="ja-JP" altLang="en-US" dirty="0"/>
                    </a:p>
                  </a:txBody>
                  <a:tcPr/>
                </a:tc>
                <a:extLst>
                  <a:ext uri="{0D108BD9-81ED-4DB2-BD59-A6C34878D82A}">
                    <a16:rowId xmlns:a16="http://schemas.microsoft.com/office/drawing/2014/main" val="2947110150"/>
                  </a:ext>
                </a:extLst>
              </a:tr>
            </a:tbl>
          </a:graphicData>
        </a:graphic>
      </p:graphicFrame>
      <p:sp>
        <p:nvSpPr>
          <p:cNvPr id="25" name="テキスト ボックス 1">
            <a:extLst>
              <a:ext uri="{FF2B5EF4-FFF2-40B4-BE49-F238E27FC236}">
                <a16:creationId xmlns:a16="http://schemas.microsoft.com/office/drawing/2014/main" id="{5C59C4A2-705F-E8CE-029A-C47CB476E2C0}"/>
              </a:ext>
            </a:extLst>
          </p:cNvPr>
          <p:cNvSpPr txBox="1">
            <a:spLocks noChangeArrowheads="1"/>
          </p:cNvSpPr>
          <p:nvPr/>
        </p:nvSpPr>
        <p:spPr bwMode="auto">
          <a:xfrm>
            <a:off x="3679433" y="3943452"/>
            <a:ext cx="33339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sz="2000">
                <a:solidFill>
                  <a:schemeClr val="tx1"/>
                </a:solidFill>
                <a:latin typeface="Arial" charset="0"/>
                <a:ea typeface="ＭＳ Ｐゴシック" pitchFamily="50" charset="-128"/>
              </a:defRPr>
            </a:lvl1pPr>
            <a:lvl2pPr marL="742950" indent="-285750" eaLnBrk="0" hangingPunct="0">
              <a:defRPr kumimoji="1" sz="2000">
                <a:solidFill>
                  <a:schemeClr val="tx1"/>
                </a:solidFill>
                <a:latin typeface="Arial" charset="0"/>
                <a:ea typeface="ＭＳ Ｐゴシック" pitchFamily="50" charset="-128"/>
              </a:defRPr>
            </a:lvl2pPr>
            <a:lvl3pPr marL="1143000" indent="-228600" eaLnBrk="0" hangingPunct="0">
              <a:defRPr kumimoji="1" sz="2000">
                <a:solidFill>
                  <a:schemeClr val="tx1"/>
                </a:solidFill>
                <a:latin typeface="Arial" charset="0"/>
                <a:ea typeface="ＭＳ Ｐゴシック" pitchFamily="50" charset="-128"/>
              </a:defRPr>
            </a:lvl3pPr>
            <a:lvl4pPr marL="1600200" indent="-228600" eaLnBrk="0" hangingPunct="0">
              <a:defRPr kumimoji="1" sz="2000">
                <a:solidFill>
                  <a:schemeClr val="tx1"/>
                </a:solidFill>
                <a:latin typeface="Arial" charset="0"/>
                <a:ea typeface="ＭＳ Ｐゴシック" pitchFamily="50" charset="-128"/>
              </a:defRPr>
            </a:lvl4pPr>
            <a:lvl5pPr marL="2057400" indent="-228600" eaLnBrk="0" hangingPunct="0">
              <a:defRPr kumimoji="1" sz="2000">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pitchFamily="50" charset="-128"/>
              </a:defRPr>
            </a:lvl9pPr>
          </a:lstStyle>
          <a:p>
            <a:pPr marL="0" indent="0" algn="ctr" eaLnBrk="1" hangingPunct="1">
              <a:spcBef>
                <a:spcPts val="600"/>
              </a:spcBef>
              <a:defRPr/>
            </a:pPr>
            <a:r>
              <a:rPr kumimoji="0" lang="en-US" b="1" dirty="0">
                <a:solidFill>
                  <a:schemeClr val="accent2"/>
                </a:solidFill>
                <a:latin typeface="Arial" panose="020B0604020202020204" pitchFamily="34" charset="0"/>
              </a:rPr>
              <a:t>Organ doses (10 Gy to stomach contents)</a:t>
            </a:r>
            <a:endParaRPr kumimoji="0" lang="en-US" altLang="ja-JP" b="1" dirty="0">
              <a:solidFill>
                <a:schemeClr val="accent2"/>
              </a:solidFill>
              <a:latin typeface="Arial" panose="020B0604020202020204" pitchFamily="34" charset="0"/>
            </a:endParaRPr>
          </a:p>
        </p:txBody>
      </p:sp>
      <p:sp>
        <p:nvSpPr>
          <p:cNvPr id="29" name="テキスト ボックス 28">
            <a:extLst>
              <a:ext uri="{FF2B5EF4-FFF2-40B4-BE49-F238E27FC236}">
                <a16:creationId xmlns:a16="http://schemas.microsoft.com/office/drawing/2014/main" id="{331A8151-4295-44E6-18D2-D32B1300A412}"/>
              </a:ext>
            </a:extLst>
          </p:cNvPr>
          <p:cNvSpPr txBox="1"/>
          <p:nvPr/>
        </p:nvSpPr>
        <p:spPr>
          <a:xfrm>
            <a:off x="7324637" y="5659867"/>
            <a:ext cx="4775414" cy="1107996"/>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algn="ctr" eaLnBrk="1" fontAlgn="auto" hangingPunct="1">
              <a:spcBef>
                <a:spcPts val="0"/>
              </a:spcBef>
              <a:spcAft>
                <a:spcPts val="0"/>
              </a:spcAft>
              <a:defRPr/>
            </a:pPr>
            <a:r>
              <a:rPr kumimoji="1" lang="en-US" sz="2200" kern="0" dirty="0">
                <a:solidFill>
                  <a:srgbClr val="FFFF00"/>
                </a:solidFill>
                <a:latin typeface="Arial" charset="0"/>
                <a:ea typeface="ＭＳ Ｐゴシック" charset="-128"/>
              </a:rPr>
              <a:t>Even for a very complex task, AI can complete it if we break the task down and write the prompts step by step</a:t>
            </a:r>
            <a:endParaRPr kumimoji="1" lang="en-US" altLang="ja-JP" sz="2200" kern="0" dirty="0">
              <a:solidFill>
                <a:srgbClr val="FFFF00"/>
              </a:solidFill>
              <a:latin typeface="Arial" charset="0"/>
              <a:ea typeface="ＭＳ Ｐゴシック" charset="-128"/>
            </a:endParaRPr>
          </a:p>
        </p:txBody>
      </p:sp>
      <p:sp>
        <p:nvSpPr>
          <p:cNvPr id="30" name="テキスト ボックス 29">
            <a:extLst>
              <a:ext uri="{FF2B5EF4-FFF2-40B4-BE49-F238E27FC236}">
                <a16:creationId xmlns:a16="http://schemas.microsoft.com/office/drawing/2014/main" id="{884A863D-895F-FBD6-A520-189DDB5D4B54}"/>
              </a:ext>
            </a:extLst>
          </p:cNvPr>
          <p:cNvSpPr txBox="1"/>
          <p:nvPr/>
        </p:nvSpPr>
        <p:spPr>
          <a:xfrm>
            <a:off x="8431131" y="4221088"/>
            <a:ext cx="1258678" cy="338554"/>
          </a:xfrm>
          <a:prstGeom prst="rect">
            <a:avLst/>
          </a:prstGeom>
          <a:noFill/>
        </p:spPr>
        <p:txBody>
          <a:bodyPr wrap="none" rtlCol="0">
            <a:spAutoFit/>
          </a:bodyPr>
          <a:lstStyle/>
          <a:p>
            <a:r>
              <a:rPr kumimoji="1" lang="en-US" sz="1600" b="1" dirty="0">
                <a:solidFill>
                  <a:srgbClr val="FFFFFF"/>
                </a:solidFill>
                <a:effectLst>
                  <a:outerShdw blurRad="38100" dist="38100" dir="2700000" algn="tl">
                    <a:srgbClr val="000000">
                      <a:alpha val="43137"/>
                    </a:srgbClr>
                  </a:outerShdw>
                </a:effectLst>
              </a:rPr>
              <a:t>Ridge filter</a:t>
            </a:r>
          </a:p>
        </p:txBody>
      </p:sp>
      <p:sp>
        <p:nvSpPr>
          <p:cNvPr id="31" name="テキスト ボックス 30">
            <a:extLst>
              <a:ext uri="{FF2B5EF4-FFF2-40B4-BE49-F238E27FC236}">
                <a16:creationId xmlns:a16="http://schemas.microsoft.com/office/drawing/2014/main" id="{04A1ED35-2456-A063-80DE-34F525C92B48}"/>
              </a:ext>
            </a:extLst>
          </p:cNvPr>
          <p:cNvSpPr txBox="1"/>
          <p:nvPr/>
        </p:nvSpPr>
        <p:spPr>
          <a:xfrm>
            <a:off x="8256240" y="2879446"/>
            <a:ext cx="1495922" cy="338554"/>
          </a:xfrm>
          <a:prstGeom prst="rect">
            <a:avLst/>
          </a:prstGeom>
          <a:noFill/>
        </p:spPr>
        <p:txBody>
          <a:bodyPr wrap="none" rtlCol="0">
            <a:spAutoFit/>
          </a:bodyPr>
          <a:lstStyle/>
          <a:p>
            <a:r>
              <a:rPr kumimoji="1" lang="en-US" sz="1600" b="1" dirty="0">
                <a:solidFill>
                  <a:srgbClr val="FFFFFF"/>
                </a:solidFill>
                <a:effectLst>
                  <a:outerShdw blurRad="38100" dist="38100" dir="2700000" algn="tl">
                    <a:srgbClr val="000000">
                      <a:alpha val="43137"/>
                    </a:srgbClr>
                  </a:outerShdw>
                </a:effectLst>
              </a:rPr>
              <a:t>Range shifter</a:t>
            </a:r>
          </a:p>
        </p:txBody>
      </p:sp>
    </p:spTree>
    <p:extLst>
      <p:ext uri="{BB962C8B-B14F-4D97-AF65-F5344CB8AC3E}">
        <p14:creationId xmlns:p14="http://schemas.microsoft.com/office/powerpoint/2010/main" val="1449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A103C-4D9E-F939-B31B-2F642BD41C8E}"/>
            </a:ext>
          </a:extLst>
        </p:cNvPr>
        <p:cNvGrpSpPr/>
        <p:nvPr/>
      </p:nvGrpSpPr>
      <p:grpSpPr>
        <a:xfrm>
          <a:off x="0" y="0"/>
          <a:ext cx="0" cy="0"/>
          <a:chOff x="0" y="0"/>
          <a:chExt cx="0" cy="0"/>
        </a:xfrm>
      </p:grpSpPr>
      <p:sp>
        <p:nvSpPr>
          <p:cNvPr id="6" name="AutoShape 2051">
            <a:extLst>
              <a:ext uri="{FF2B5EF4-FFF2-40B4-BE49-F238E27FC236}">
                <a16:creationId xmlns:a16="http://schemas.microsoft.com/office/drawing/2014/main" id="{38756C8E-2243-D48C-76C6-C074C489BC41}"/>
              </a:ext>
            </a:extLst>
          </p:cNvPr>
          <p:cNvSpPr>
            <a:spLocks noChangeArrowheads="1"/>
          </p:cNvSpPr>
          <p:nvPr/>
        </p:nvSpPr>
        <p:spPr bwMode="auto">
          <a:xfrm>
            <a:off x="847833" y="1340768"/>
            <a:ext cx="10625146" cy="3528392"/>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0AC9D90D-A5D2-1CB0-9D57-E408ED3004A8}"/>
              </a:ext>
            </a:extLst>
          </p:cNvPr>
          <p:cNvSpPr/>
          <p:nvPr/>
        </p:nvSpPr>
        <p:spPr bwMode="auto">
          <a:xfrm>
            <a:off x="293694" y="195933"/>
            <a:ext cx="11604612"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200" dirty="0">
                <a:solidFill>
                  <a:srgbClr val="FF0000"/>
                </a:solidFill>
                <a:effectLst>
                  <a:outerShdw blurRad="38100" dist="38100" dir="2700000" algn="tl">
                    <a:srgbClr val="C0C0C0"/>
                  </a:outerShdw>
                </a:effectLst>
                <a:latin typeface="Arial Black" pitchFamily="34" charset="0"/>
                <a:ea typeface="HG創英角ｺﾞｼｯｸUB" pitchFamily="49" charset="-128"/>
              </a:rPr>
              <a:t>How to write a good prompt for PHITS simulation?</a:t>
            </a:r>
          </a:p>
        </p:txBody>
      </p:sp>
      <p:sp>
        <p:nvSpPr>
          <p:cNvPr id="9" name="Text Box 29">
            <a:extLst>
              <a:ext uri="{FF2B5EF4-FFF2-40B4-BE49-F238E27FC236}">
                <a16:creationId xmlns:a16="http://schemas.microsoft.com/office/drawing/2014/main" id="{75B38C5D-0873-0D40-74A7-CC37898BE610}"/>
              </a:ext>
            </a:extLst>
          </p:cNvPr>
          <p:cNvSpPr txBox="1">
            <a:spLocks noChangeArrowheads="1"/>
          </p:cNvSpPr>
          <p:nvPr/>
        </p:nvSpPr>
        <p:spPr bwMode="auto">
          <a:xfrm>
            <a:off x="1775167" y="1440540"/>
            <a:ext cx="833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You should include (at least) the following information</a:t>
            </a:r>
            <a:endParaRPr kumimoji="1" lang="en-US" altLang="ja-JP" sz="1800" b="1" dirty="0">
              <a:solidFill>
                <a:srgbClr val="0000CC"/>
              </a:solidFill>
            </a:endParaRPr>
          </a:p>
        </p:txBody>
      </p:sp>
      <p:sp>
        <p:nvSpPr>
          <p:cNvPr id="2" name="テキスト ボックス 1">
            <a:extLst>
              <a:ext uri="{FF2B5EF4-FFF2-40B4-BE49-F238E27FC236}">
                <a16:creationId xmlns:a16="http://schemas.microsoft.com/office/drawing/2014/main" id="{D6599832-A5D1-2ED0-2BAF-99172212B9C5}"/>
              </a:ext>
            </a:extLst>
          </p:cNvPr>
          <p:cNvSpPr txBox="1"/>
          <p:nvPr/>
        </p:nvSpPr>
        <p:spPr>
          <a:xfrm>
            <a:off x="1011482" y="1902205"/>
            <a:ext cx="10297144" cy="2769989"/>
          </a:xfrm>
          <a:prstGeom prst="rect">
            <a:avLst/>
          </a:prstGeom>
          <a:noFill/>
        </p:spPr>
        <p:txBody>
          <a:bodyPr wrap="square" rtlCol="0">
            <a:spAutoFit/>
          </a:bodyPr>
          <a:lstStyle/>
          <a:p>
            <a:pPr marL="457200" indent="-457200">
              <a:spcBef>
                <a:spcPts val="1200"/>
              </a:spcBef>
              <a:buFont typeface="+mj-lt"/>
              <a:buAutoNum type="arabicPeriod"/>
            </a:pPr>
            <a:r>
              <a:rPr kumimoji="1" lang="en-US" sz="2400" dirty="0"/>
              <a:t>Purpose of the calculation;</a:t>
            </a:r>
          </a:p>
          <a:p>
            <a:pPr marL="457200" indent="-457200">
              <a:spcBef>
                <a:spcPts val="1200"/>
              </a:spcBef>
              <a:buFont typeface="+mj-lt"/>
              <a:buAutoNum type="arabicPeriod"/>
            </a:pPr>
            <a:r>
              <a:rPr kumimoji="1" lang="en-US" sz="2400" dirty="0"/>
              <a:t>Name of the sample directory or input file to be used as a reference;</a:t>
            </a:r>
          </a:p>
          <a:p>
            <a:pPr marL="457200" indent="-457200">
              <a:spcBef>
                <a:spcPts val="1200"/>
              </a:spcBef>
              <a:buFont typeface="+mj-lt"/>
              <a:buAutoNum type="arabicPeriod"/>
            </a:pPr>
            <a:r>
              <a:rPr kumimoji="1" lang="en-US" sz="2400" dirty="0"/>
              <a:t>Components to be modified and those to be kept fixed, such as the geometry, source, tally, and calculation parameters;</a:t>
            </a:r>
          </a:p>
          <a:p>
            <a:pPr marL="457200" indent="-457200">
              <a:spcBef>
                <a:spcPts val="1200"/>
              </a:spcBef>
              <a:buFont typeface="+mj-lt"/>
              <a:buAutoNum type="arabicPeriod"/>
            </a:pPr>
            <a:r>
              <a:rPr kumimoji="1" lang="en-US" sz="2400" dirty="0"/>
              <a:t>Evaluation and optimization criteria, including the physical quantities to be evaluated and the required level of statistical uncertainty.</a:t>
            </a:r>
          </a:p>
        </p:txBody>
      </p:sp>
      <p:sp>
        <p:nvSpPr>
          <p:cNvPr id="7" name="テキスト ボックス 6">
            <a:extLst>
              <a:ext uri="{FF2B5EF4-FFF2-40B4-BE49-F238E27FC236}">
                <a16:creationId xmlns:a16="http://schemas.microsoft.com/office/drawing/2014/main" id="{87538964-2D54-23BE-976E-59E4EE8E7D1F}"/>
              </a:ext>
            </a:extLst>
          </p:cNvPr>
          <p:cNvSpPr txBox="1"/>
          <p:nvPr/>
        </p:nvSpPr>
        <p:spPr>
          <a:xfrm>
            <a:off x="847834" y="5293915"/>
            <a:ext cx="10625145" cy="523220"/>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algn="ctr" eaLnBrk="1" fontAlgn="auto" hangingPunct="1">
              <a:spcBef>
                <a:spcPts val="0"/>
              </a:spcBef>
              <a:spcAft>
                <a:spcPts val="0"/>
              </a:spcAft>
              <a:defRPr/>
            </a:pPr>
            <a:r>
              <a:rPr kumimoji="1" lang="en-US" sz="2800" b="1" kern="0" dirty="0">
                <a:solidFill>
                  <a:srgbClr val="FFFF00"/>
                </a:solidFill>
                <a:latin typeface="Arial" charset="0"/>
                <a:ea typeface="ＭＳ Ｐゴシック" charset="-128"/>
              </a:rPr>
              <a:t>Check the results yourself or Ask another AI to verify them </a:t>
            </a:r>
          </a:p>
        </p:txBody>
      </p:sp>
    </p:spTree>
    <p:extLst>
      <p:ext uri="{BB962C8B-B14F-4D97-AF65-F5344CB8AC3E}">
        <p14:creationId xmlns:p14="http://schemas.microsoft.com/office/powerpoint/2010/main" val="1969411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908AA-F27C-E72E-AE07-C0D372EA5B6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E0ACBB5-42C9-F07A-E690-2D9F43D35D99}"/>
              </a:ext>
            </a:extLst>
          </p:cNvPr>
          <p:cNvSpPr>
            <a:spLocks noGrp="1"/>
          </p:cNvSpPr>
          <p:nvPr>
            <p:ph type="sldNum" sz="quarter" idx="12"/>
          </p:nvPr>
        </p:nvSpPr>
        <p:spPr/>
        <p:txBody>
          <a:bodyPr/>
          <a:lstStyle/>
          <a:p>
            <a:pPr>
              <a:defRPr/>
            </a:pPr>
            <a:fld id="{6529EA93-0B75-43A8-9AE6-162D603FF936}" type="slidenum">
              <a:rPr lang="ja-JP" altLang="en-US" smtClean="0"/>
              <a:pPr>
                <a:defRPr/>
              </a:pPr>
              <a:t>13</a:t>
            </a:fld>
            <a:endParaRPr lang="en-US" altLang="ja-JP" dirty="0"/>
          </a:p>
        </p:txBody>
      </p:sp>
      <p:sp>
        <p:nvSpPr>
          <p:cNvPr id="4" name="AutoShape 2051">
            <a:extLst>
              <a:ext uri="{FF2B5EF4-FFF2-40B4-BE49-F238E27FC236}">
                <a16:creationId xmlns:a16="http://schemas.microsoft.com/office/drawing/2014/main" id="{8F4BA87A-6900-C9FF-6DA0-A26979895318}"/>
              </a:ext>
            </a:extLst>
          </p:cNvPr>
          <p:cNvSpPr>
            <a:spLocks noChangeArrowheads="1"/>
          </p:cNvSpPr>
          <p:nvPr/>
        </p:nvSpPr>
        <p:spPr bwMode="auto">
          <a:xfrm>
            <a:off x="1631504" y="2032403"/>
            <a:ext cx="8328322" cy="2793194"/>
          </a:xfrm>
          <a:prstGeom prst="roundRect">
            <a:avLst>
              <a:gd name="adj" fmla="val 6102"/>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0" lang="ja-JP" altLang="en-US" sz="2000">
              <a:solidFill>
                <a:srgbClr val="000000"/>
              </a:solidFill>
            </a:endParaRPr>
          </a:p>
        </p:txBody>
      </p:sp>
      <p:sp>
        <p:nvSpPr>
          <p:cNvPr id="7" name="Text Box 2052">
            <a:extLst>
              <a:ext uri="{FF2B5EF4-FFF2-40B4-BE49-F238E27FC236}">
                <a16:creationId xmlns:a16="http://schemas.microsoft.com/office/drawing/2014/main" id="{9826A733-8830-AD45-01D4-54EAD45F868C}"/>
              </a:ext>
            </a:extLst>
          </p:cNvPr>
          <p:cNvSpPr txBox="1">
            <a:spLocks noChangeArrowheads="1"/>
          </p:cNvSpPr>
          <p:nvPr/>
        </p:nvSpPr>
        <p:spPr bwMode="auto">
          <a:xfrm>
            <a:off x="3780910" y="2096614"/>
            <a:ext cx="418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0" lang="en-US" altLang="ja-JP" dirty="0">
                <a:solidFill>
                  <a:srgbClr val="0000CC"/>
                </a:solidFill>
                <a:latin typeface="Arial Black" panose="020B0A04020102020204" pitchFamily="34" charset="0"/>
                <a:ea typeface="HG創英角ｺﾞｼｯｸUB" panose="020B0909000000000000" pitchFamily="49" charset="-128"/>
              </a:rPr>
              <a:t>Table of Contents</a:t>
            </a:r>
            <a:endParaRPr kumimoji="0" lang="ja-JP" altLang="en-US" dirty="0">
              <a:solidFill>
                <a:srgbClr val="0000CC"/>
              </a:solidFill>
              <a:latin typeface="Arial Black" panose="020B0A04020102020204" pitchFamily="34" charset="0"/>
              <a:ea typeface="HG創英角ｺﾞｼｯｸUB" panose="020B0909000000000000" pitchFamily="49" charset="-128"/>
            </a:endParaRPr>
          </a:p>
        </p:txBody>
      </p:sp>
      <p:sp>
        <p:nvSpPr>
          <p:cNvPr id="10" name="Text Box 2060">
            <a:extLst>
              <a:ext uri="{FF2B5EF4-FFF2-40B4-BE49-F238E27FC236}">
                <a16:creationId xmlns:a16="http://schemas.microsoft.com/office/drawing/2014/main" id="{8DAD9CEA-5D40-D453-E25B-15F733169122}"/>
              </a:ext>
            </a:extLst>
          </p:cNvPr>
          <p:cNvSpPr txBox="1">
            <a:spLocks noChangeArrowheads="1"/>
          </p:cNvSpPr>
          <p:nvPr/>
        </p:nvSpPr>
        <p:spPr bwMode="auto">
          <a:xfrm>
            <a:off x="1872134" y="2653259"/>
            <a:ext cx="8087692" cy="204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600"/>
              </a:spcBef>
              <a:buFontTx/>
              <a:buAutoNum type="arabicPeriod"/>
            </a:pPr>
            <a:r>
              <a:rPr kumimoji="0" lang="en-US" altLang="ja-JP" sz="2800" dirty="0"/>
              <a:t>Recent Trends in PHITS</a:t>
            </a:r>
          </a:p>
          <a:p>
            <a:pPr eaLnBrk="1" hangingPunct="1">
              <a:spcBef>
                <a:spcPts val="600"/>
              </a:spcBef>
              <a:buFontTx/>
              <a:buAutoNum type="arabicPeriod"/>
            </a:pPr>
            <a:r>
              <a:rPr kumimoji="0" lang="en-US" altLang="ja-JP" sz="2800" dirty="0"/>
              <a:t>Introduction of AI-agent Workflow to PHITS</a:t>
            </a:r>
          </a:p>
          <a:p>
            <a:pPr eaLnBrk="1" hangingPunct="1">
              <a:spcBef>
                <a:spcPts val="600"/>
              </a:spcBef>
              <a:buFontTx/>
              <a:buAutoNum type="arabicPeriod"/>
            </a:pPr>
            <a:r>
              <a:rPr lang="en-US" altLang="ja-JP" sz="2800" dirty="0">
                <a:solidFill>
                  <a:srgbClr val="FF0000"/>
                </a:solidFill>
              </a:rPr>
              <a:t>Prospect for Multi-Code Shielding Calculation</a:t>
            </a:r>
          </a:p>
          <a:p>
            <a:pPr eaLnBrk="1" hangingPunct="1">
              <a:spcBef>
                <a:spcPts val="600"/>
              </a:spcBef>
              <a:buFontTx/>
              <a:buAutoNum type="arabicPeriod"/>
            </a:pPr>
            <a:r>
              <a:rPr lang="en-US" altLang="ja-JP" sz="2800" dirty="0"/>
              <a:t>Summary</a:t>
            </a:r>
            <a:endParaRPr kumimoji="0" lang="en-US" altLang="ja-JP" dirty="0"/>
          </a:p>
        </p:txBody>
      </p:sp>
    </p:spTree>
    <p:extLst>
      <p:ext uri="{BB962C8B-B14F-4D97-AF65-F5344CB8AC3E}">
        <p14:creationId xmlns:p14="http://schemas.microsoft.com/office/powerpoint/2010/main" val="3419057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61B7C-FFDE-D92B-698A-A6771CC68706}"/>
            </a:ext>
          </a:extLst>
        </p:cNvPr>
        <p:cNvGrpSpPr/>
        <p:nvPr/>
      </p:nvGrpSpPr>
      <p:grpSpPr>
        <a:xfrm>
          <a:off x="0" y="0"/>
          <a:ext cx="0" cy="0"/>
          <a:chOff x="0" y="0"/>
          <a:chExt cx="0" cy="0"/>
        </a:xfrm>
      </p:grpSpPr>
      <p:sp>
        <p:nvSpPr>
          <p:cNvPr id="6" name="AutoShape 2051">
            <a:extLst>
              <a:ext uri="{FF2B5EF4-FFF2-40B4-BE49-F238E27FC236}">
                <a16:creationId xmlns:a16="http://schemas.microsoft.com/office/drawing/2014/main" id="{4F416F59-61CD-067A-90A7-A25B162B0CE5}"/>
              </a:ext>
            </a:extLst>
          </p:cNvPr>
          <p:cNvSpPr>
            <a:spLocks noChangeArrowheads="1"/>
          </p:cNvSpPr>
          <p:nvPr/>
        </p:nvSpPr>
        <p:spPr bwMode="auto">
          <a:xfrm>
            <a:off x="1343472" y="1052736"/>
            <a:ext cx="9239759" cy="4532318"/>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D9E6CD10-F47D-E30C-08F3-2B7D17E0C3CC}"/>
              </a:ext>
            </a:extLst>
          </p:cNvPr>
          <p:cNvSpPr/>
          <p:nvPr/>
        </p:nvSpPr>
        <p:spPr bwMode="auto">
          <a:xfrm>
            <a:off x="87788" y="148043"/>
            <a:ext cx="12016424"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000" dirty="0">
                <a:solidFill>
                  <a:srgbClr val="FF0000"/>
                </a:solidFill>
                <a:effectLst>
                  <a:outerShdw blurRad="38100" dist="38100" dir="2700000" algn="tl">
                    <a:srgbClr val="C0C0C0"/>
                  </a:outerShdw>
                </a:effectLst>
                <a:latin typeface="Arial Black" pitchFamily="34" charset="0"/>
                <a:ea typeface="HG創英角ｺﾞｼｯｸUB" pitchFamily="49" charset="-128"/>
              </a:rPr>
              <a:t>Using multiple codes is ideal for shielding calculation…</a:t>
            </a:r>
          </a:p>
        </p:txBody>
      </p:sp>
      <p:sp>
        <p:nvSpPr>
          <p:cNvPr id="9" name="Text Box 29">
            <a:extLst>
              <a:ext uri="{FF2B5EF4-FFF2-40B4-BE49-F238E27FC236}">
                <a16:creationId xmlns:a16="http://schemas.microsoft.com/office/drawing/2014/main" id="{BEFC1699-66AE-CB3F-9040-BA88B40E2592}"/>
              </a:ext>
            </a:extLst>
          </p:cNvPr>
          <p:cNvSpPr txBox="1">
            <a:spLocks noChangeArrowheads="1"/>
          </p:cNvSpPr>
          <p:nvPr/>
        </p:nvSpPr>
        <p:spPr bwMode="auto">
          <a:xfrm>
            <a:off x="1608769" y="5049851"/>
            <a:ext cx="833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altLang="ja-JP" sz="2800" b="1" dirty="0">
                <a:solidFill>
                  <a:srgbClr val="0000CC"/>
                </a:solidFill>
              </a:rPr>
              <a:t>But difficult in practice</a:t>
            </a:r>
            <a:r>
              <a:rPr kumimoji="1" lang="en-US" sz="2800" b="1" dirty="0">
                <a:solidFill>
                  <a:srgbClr val="0000CC"/>
                </a:solidFill>
              </a:rPr>
              <a:t>!!</a:t>
            </a:r>
            <a:endParaRPr kumimoji="1" lang="en-US" altLang="ja-JP" sz="2000" b="1" dirty="0">
              <a:solidFill>
                <a:srgbClr val="0000CC"/>
              </a:solidFill>
            </a:endParaRPr>
          </a:p>
        </p:txBody>
      </p:sp>
      <p:sp>
        <p:nvSpPr>
          <p:cNvPr id="7" name="テキスト ボックス 6">
            <a:extLst>
              <a:ext uri="{FF2B5EF4-FFF2-40B4-BE49-F238E27FC236}">
                <a16:creationId xmlns:a16="http://schemas.microsoft.com/office/drawing/2014/main" id="{6B68C45A-CEC2-433D-01F6-ADBA1DFA4FB9}"/>
              </a:ext>
            </a:extLst>
          </p:cNvPr>
          <p:cNvSpPr txBox="1"/>
          <p:nvPr/>
        </p:nvSpPr>
        <p:spPr>
          <a:xfrm>
            <a:off x="787169" y="5744296"/>
            <a:ext cx="10750006" cy="954107"/>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eaLnBrk="1" fontAlgn="auto" hangingPunct="1">
              <a:spcBef>
                <a:spcPts val="0"/>
              </a:spcBef>
              <a:spcAft>
                <a:spcPts val="0"/>
              </a:spcAft>
              <a:defRPr/>
            </a:pPr>
            <a:r>
              <a:rPr kumimoji="1" lang="en-US" sz="2800" b="1" kern="0" dirty="0">
                <a:solidFill>
                  <a:srgbClr val="FFFF00"/>
                </a:solidFill>
                <a:latin typeface="Arial" charset="0"/>
                <a:ea typeface="ＭＳ Ｐゴシック" charset="-128"/>
              </a:rPr>
              <a:t>You must learn how to use each code, prepare the input files, and analyze the output files yourself</a:t>
            </a:r>
          </a:p>
        </p:txBody>
      </p:sp>
      <p:sp>
        <p:nvSpPr>
          <p:cNvPr id="8" name="スライド番号プレースホルダー 1">
            <a:extLst>
              <a:ext uri="{FF2B5EF4-FFF2-40B4-BE49-F238E27FC236}">
                <a16:creationId xmlns:a16="http://schemas.microsoft.com/office/drawing/2014/main" id="{F96CA374-4C50-2E82-7FF9-1559E2D5367A}"/>
              </a:ext>
            </a:extLst>
          </p:cNvPr>
          <p:cNvSpPr>
            <a:spLocks noGrp="1"/>
          </p:cNvSpPr>
          <p:nvPr>
            <p:ph type="sldNum" sz="quarter" idx="12"/>
          </p:nvPr>
        </p:nvSpPr>
        <p:spPr>
          <a:xfrm>
            <a:off x="11531600" y="6610350"/>
            <a:ext cx="660400" cy="247650"/>
          </a:xfrm>
        </p:spPr>
        <p:txBody>
          <a:bodyPr/>
          <a:lstStyle/>
          <a:p>
            <a:pPr>
              <a:defRPr/>
            </a:pPr>
            <a:fld id="{6529EA93-0B75-43A8-9AE6-162D603FF936}" type="slidenum">
              <a:rPr lang="ja-JP" altLang="en-US" smtClean="0"/>
              <a:pPr>
                <a:defRPr/>
              </a:pPr>
              <a:t>14</a:t>
            </a:fld>
            <a:endParaRPr lang="en-US" altLang="ja-JP" dirty="0"/>
          </a:p>
        </p:txBody>
      </p:sp>
      <p:pic>
        <p:nvPicPr>
          <p:cNvPr id="3" name="図 2">
            <a:extLst>
              <a:ext uri="{FF2B5EF4-FFF2-40B4-BE49-F238E27FC236}">
                <a16:creationId xmlns:a16="http://schemas.microsoft.com/office/drawing/2014/main" id="{703CEEEA-AF5A-11F8-2AAB-2627BD4DD595}"/>
              </a:ext>
            </a:extLst>
          </p:cNvPr>
          <p:cNvPicPr>
            <a:picLocks noChangeAspect="1"/>
          </p:cNvPicPr>
          <p:nvPr/>
        </p:nvPicPr>
        <p:blipFill>
          <a:blip r:embed="rId3">
            <a:extLst>
              <a:ext uri="{28A0092B-C50C-407E-A947-70E740481C1C}">
                <a14:useLocalDpi xmlns:a14="http://schemas.microsoft.com/office/drawing/2010/main" val="0"/>
              </a:ext>
            </a:extLst>
          </a:blip>
          <a:srcRect t="12659" b="4850"/>
          <a:stretch>
            <a:fillRect/>
          </a:stretch>
        </p:blipFill>
        <p:spPr>
          <a:xfrm>
            <a:off x="1667507" y="1124744"/>
            <a:ext cx="8591687" cy="3988756"/>
          </a:xfrm>
          <a:prstGeom prst="rect">
            <a:avLst/>
          </a:prstGeom>
        </p:spPr>
      </p:pic>
    </p:spTree>
    <p:extLst>
      <p:ext uri="{BB962C8B-B14F-4D97-AF65-F5344CB8AC3E}">
        <p14:creationId xmlns:p14="http://schemas.microsoft.com/office/powerpoint/2010/main" val="1559750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B8D59-954B-5A6F-3407-4C54134A6819}"/>
            </a:ext>
          </a:extLst>
        </p:cNvPr>
        <p:cNvGrpSpPr/>
        <p:nvPr/>
      </p:nvGrpSpPr>
      <p:grpSpPr>
        <a:xfrm>
          <a:off x="0" y="0"/>
          <a:ext cx="0" cy="0"/>
          <a:chOff x="0" y="0"/>
          <a:chExt cx="0" cy="0"/>
        </a:xfrm>
      </p:grpSpPr>
      <p:sp>
        <p:nvSpPr>
          <p:cNvPr id="6" name="AutoShape 2051">
            <a:extLst>
              <a:ext uri="{FF2B5EF4-FFF2-40B4-BE49-F238E27FC236}">
                <a16:creationId xmlns:a16="http://schemas.microsoft.com/office/drawing/2014/main" id="{BCA459EC-74CE-8DEF-A89E-3681486A0B82}"/>
              </a:ext>
            </a:extLst>
          </p:cNvPr>
          <p:cNvSpPr>
            <a:spLocks noChangeArrowheads="1"/>
          </p:cNvSpPr>
          <p:nvPr/>
        </p:nvSpPr>
        <p:spPr bwMode="auto">
          <a:xfrm>
            <a:off x="1343472" y="1052736"/>
            <a:ext cx="9721080" cy="4532318"/>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03FBC1EF-E398-1AE2-952F-3C1C19FA1F97}"/>
              </a:ext>
            </a:extLst>
          </p:cNvPr>
          <p:cNvSpPr/>
          <p:nvPr/>
        </p:nvSpPr>
        <p:spPr bwMode="auto">
          <a:xfrm>
            <a:off x="129553" y="113510"/>
            <a:ext cx="11932894"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000" dirty="0">
                <a:solidFill>
                  <a:srgbClr val="FF0000"/>
                </a:solidFill>
                <a:effectLst>
                  <a:outerShdw blurRad="38100" dist="38100" dir="2700000" algn="tl">
                    <a:srgbClr val="C0C0C0"/>
                  </a:outerShdw>
                </a:effectLst>
                <a:latin typeface="Arial Black" pitchFamily="34" charset="0"/>
                <a:ea typeface="HG創英角ｺﾞｼｯｸUB" pitchFamily="49" charset="-128"/>
              </a:rPr>
              <a:t>If all codes implemented their own AI-agent workflow…</a:t>
            </a:r>
          </a:p>
        </p:txBody>
      </p:sp>
      <p:sp>
        <p:nvSpPr>
          <p:cNvPr id="9" name="Text Box 29">
            <a:extLst>
              <a:ext uri="{FF2B5EF4-FFF2-40B4-BE49-F238E27FC236}">
                <a16:creationId xmlns:a16="http://schemas.microsoft.com/office/drawing/2014/main" id="{AA428CCB-3C30-B8A2-E16C-D2BA1809A66E}"/>
              </a:ext>
            </a:extLst>
          </p:cNvPr>
          <p:cNvSpPr txBox="1">
            <a:spLocks noChangeArrowheads="1"/>
          </p:cNvSpPr>
          <p:nvPr/>
        </p:nvSpPr>
        <p:spPr bwMode="auto">
          <a:xfrm>
            <a:off x="864052" y="5000279"/>
            <a:ext cx="104638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b="1" dirty="0">
                <a:solidFill>
                  <a:srgbClr val="0000CC"/>
                </a:solidFill>
              </a:rPr>
              <a:t>It would be much easier!!</a:t>
            </a:r>
            <a:endParaRPr kumimoji="1" lang="en-US" altLang="ja-JP" sz="2400" b="1" dirty="0">
              <a:solidFill>
                <a:srgbClr val="0000CC"/>
              </a:solidFill>
            </a:endParaRPr>
          </a:p>
        </p:txBody>
      </p:sp>
      <p:sp>
        <p:nvSpPr>
          <p:cNvPr id="7" name="テキスト ボックス 6">
            <a:extLst>
              <a:ext uri="{FF2B5EF4-FFF2-40B4-BE49-F238E27FC236}">
                <a16:creationId xmlns:a16="http://schemas.microsoft.com/office/drawing/2014/main" id="{0C386518-D611-A84E-312D-AB657B2C8F9E}"/>
              </a:ext>
            </a:extLst>
          </p:cNvPr>
          <p:cNvSpPr txBox="1"/>
          <p:nvPr/>
        </p:nvSpPr>
        <p:spPr>
          <a:xfrm>
            <a:off x="359056" y="5779353"/>
            <a:ext cx="11473888" cy="830997"/>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marL="457200" indent="-457200" eaLnBrk="1" fontAlgn="auto" hangingPunct="1">
              <a:spcBef>
                <a:spcPts val="0"/>
              </a:spcBef>
              <a:spcAft>
                <a:spcPts val="0"/>
              </a:spcAft>
              <a:buFont typeface="Wingdings" panose="05000000000000000000" pitchFamily="2" charset="2"/>
              <a:buChar char="ü"/>
              <a:defRPr/>
            </a:pPr>
            <a:r>
              <a:rPr kumimoji="1" lang="en-US" sz="2400" b="1" kern="0" dirty="0">
                <a:solidFill>
                  <a:srgbClr val="FFFF00"/>
                </a:solidFill>
                <a:latin typeface="Arial" charset="0"/>
                <a:ea typeface="ＭＳ Ｐゴシック" charset="-128"/>
              </a:rPr>
              <a:t>All you have to do is give a good prompt to AI agent</a:t>
            </a:r>
          </a:p>
          <a:p>
            <a:pPr marL="457200" indent="-457200" eaLnBrk="1" fontAlgn="auto" hangingPunct="1">
              <a:spcBef>
                <a:spcPts val="0"/>
              </a:spcBef>
              <a:spcAft>
                <a:spcPts val="0"/>
              </a:spcAft>
              <a:buFont typeface="Wingdings" panose="05000000000000000000" pitchFamily="2" charset="2"/>
              <a:buChar char="ü"/>
              <a:defRPr/>
            </a:pPr>
            <a:r>
              <a:rPr kumimoji="1" lang="en-US" sz="2400" b="1" kern="0" dirty="0">
                <a:solidFill>
                  <a:srgbClr val="FFFF00"/>
                </a:solidFill>
                <a:latin typeface="Arial" charset="0"/>
                <a:ea typeface="ＭＳ Ｐゴシック" charset="-128"/>
              </a:rPr>
              <a:t>Prepare an input file for one code and ask AI agent to run with other codes</a:t>
            </a:r>
          </a:p>
        </p:txBody>
      </p:sp>
      <p:sp>
        <p:nvSpPr>
          <p:cNvPr id="4" name="スライド番号プレースホルダー 1">
            <a:extLst>
              <a:ext uri="{FF2B5EF4-FFF2-40B4-BE49-F238E27FC236}">
                <a16:creationId xmlns:a16="http://schemas.microsoft.com/office/drawing/2014/main" id="{EBFF88A8-9237-503B-A30C-A504811F724B}"/>
              </a:ext>
            </a:extLst>
          </p:cNvPr>
          <p:cNvSpPr>
            <a:spLocks noGrp="1"/>
          </p:cNvSpPr>
          <p:nvPr>
            <p:ph type="sldNum" sz="quarter" idx="12"/>
          </p:nvPr>
        </p:nvSpPr>
        <p:spPr>
          <a:xfrm>
            <a:off x="11531600" y="6610350"/>
            <a:ext cx="660400" cy="247650"/>
          </a:xfrm>
        </p:spPr>
        <p:txBody>
          <a:bodyPr/>
          <a:lstStyle/>
          <a:p>
            <a:pPr>
              <a:defRPr/>
            </a:pPr>
            <a:fld id="{6529EA93-0B75-43A8-9AE6-162D603FF936}" type="slidenum">
              <a:rPr lang="ja-JP" altLang="en-US" smtClean="0"/>
              <a:pPr>
                <a:defRPr/>
              </a:pPr>
              <a:t>15</a:t>
            </a:fld>
            <a:endParaRPr lang="en-US" altLang="ja-JP" dirty="0"/>
          </a:p>
        </p:txBody>
      </p:sp>
      <p:pic>
        <p:nvPicPr>
          <p:cNvPr id="5" name="図 4">
            <a:extLst>
              <a:ext uri="{FF2B5EF4-FFF2-40B4-BE49-F238E27FC236}">
                <a16:creationId xmlns:a16="http://schemas.microsoft.com/office/drawing/2014/main" id="{C5CBD8FE-EB51-5C69-6CDD-F350D55F39F5}"/>
              </a:ext>
            </a:extLst>
          </p:cNvPr>
          <p:cNvPicPr>
            <a:picLocks noChangeAspect="1"/>
          </p:cNvPicPr>
          <p:nvPr/>
        </p:nvPicPr>
        <p:blipFill>
          <a:blip r:embed="rId3">
            <a:extLst>
              <a:ext uri="{28A0092B-C50C-407E-A947-70E740481C1C}">
                <a14:useLocalDpi xmlns:a14="http://schemas.microsoft.com/office/drawing/2010/main" val="0"/>
              </a:ext>
            </a:extLst>
          </a:blip>
          <a:srcRect t="11151" b="5900"/>
          <a:stretch>
            <a:fillRect/>
          </a:stretch>
        </p:blipFill>
        <p:spPr>
          <a:xfrm>
            <a:off x="1991544" y="1124744"/>
            <a:ext cx="8601490" cy="4015479"/>
          </a:xfrm>
          <a:prstGeom prst="rect">
            <a:avLst/>
          </a:prstGeom>
        </p:spPr>
      </p:pic>
    </p:spTree>
    <p:extLst>
      <p:ext uri="{BB962C8B-B14F-4D97-AF65-F5344CB8AC3E}">
        <p14:creationId xmlns:p14="http://schemas.microsoft.com/office/powerpoint/2010/main" val="1816875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29720-FC13-7B8A-8B45-68368D0BF463}"/>
            </a:ext>
          </a:extLst>
        </p:cNvPr>
        <p:cNvGrpSpPr/>
        <p:nvPr/>
      </p:nvGrpSpPr>
      <p:grpSpPr>
        <a:xfrm>
          <a:off x="0" y="0"/>
          <a:ext cx="0" cy="0"/>
          <a:chOff x="0" y="0"/>
          <a:chExt cx="0" cy="0"/>
        </a:xfrm>
      </p:grpSpPr>
      <p:sp>
        <p:nvSpPr>
          <p:cNvPr id="6" name="AutoShape 2051">
            <a:extLst>
              <a:ext uri="{FF2B5EF4-FFF2-40B4-BE49-F238E27FC236}">
                <a16:creationId xmlns:a16="http://schemas.microsoft.com/office/drawing/2014/main" id="{F89FAD0E-441A-C8D3-199C-D069459F3ABF}"/>
              </a:ext>
            </a:extLst>
          </p:cNvPr>
          <p:cNvSpPr>
            <a:spLocks noChangeArrowheads="1"/>
          </p:cNvSpPr>
          <p:nvPr/>
        </p:nvSpPr>
        <p:spPr bwMode="auto">
          <a:xfrm>
            <a:off x="191344" y="1016732"/>
            <a:ext cx="11417233" cy="4824536"/>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1" lang="ja-JP" altLang="en-US" sz="2000">
              <a:solidFill>
                <a:srgbClr val="000000"/>
              </a:solidFill>
            </a:endParaRPr>
          </a:p>
        </p:txBody>
      </p:sp>
      <p:sp>
        <p:nvSpPr>
          <p:cNvPr id="100" name="TitleBannerBg">
            <a:extLst>
              <a:ext uri="{FF2B5EF4-FFF2-40B4-BE49-F238E27FC236}">
                <a16:creationId xmlns:a16="http://schemas.microsoft.com/office/drawing/2014/main" id="{379B9D2D-4773-EB89-D2C9-0790B355480C}"/>
              </a:ext>
            </a:extLst>
          </p:cNvPr>
          <p:cNvSpPr/>
          <p:nvPr/>
        </p:nvSpPr>
        <p:spPr bwMode="auto">
          <a:xfrm>
            <a:off x="903105" y="138357"/>
            <a:ext cx="9854879" cy="720080"/>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anchor="ctr" anchorCtr="0"/>
          <a:lstStyle/>
          <a:p>
            <a:pPr marL="342900" indent="-342900" algn="ctr" eaLnBrk="1" hangingPunct="1">
              <a:lnSpc>
                <a:spcPts val="4140"/>
              </a:lnSpc>
              <a:defRPr/>
            </a:pPr>
            <a:r>
              <a:rPr kumimoji="1" lang="en-US" sz="3200" dirty="0">
                <a:solidFill>
                  <a:srgbClr val="FF0000"/>
                </a:solidFill>
                <a:effectLst>
                  <a:outerShdw blurRad="38100" dist="38100" dir="2700000" algn="tl">
                    <a:srgbClr val="C0C0C0"/>
                  </a:outerShdw>
                </a:effectLst>
                <a:latin typeface="Arial Black" pitchFamily="34" charset="0"/>
                <a:ea typeface="HG創英角ｺﾞｼｯｸUB" pitchFamily="49" charset="-128"/>
              </a:rPr>
              <a:t>SATIF benchmark would be also easier…</a:t>
            </a:r>
          </a:p>
        </p:txBody>
      </p:sp>
      <p:sp>
        <p:nvSpPr>
          <p:cNvPr id="7" name="テキスト ボックス 6">
            <a:extLst>
              <a:ext uri="{FF2B5EF4-FFF2-40B4-BE49-F238E27FC236}">
                <a16:creationId xmlns:a16="http://schemas.microsoft.com/office/drawing/2014/main" id="{F4063ED6-F0C2-C94D-B248-083245E2D173}"/>
              </a:ext>
            </a:extLst>
          </p:cNvPr>
          <p:cNvSpPr txBox="1"/>
          <p:nvPr/>
        </p:nvSpPr>
        <p:spPr>
          <a:xfrm>
            <a:off x="928921" y="5956401"/>
            <a:ext cx="10042344" cy="830997"/>
          </a:xfrm>
          <a:prstGeom prst="rect">
            <a:avLst/>
          </a:prstGeom>
          <a:solidFill>
            <a:schemeClr val="accent2"/>
          </a:solidFill>
          <a:ln w="28575">
            <a:solidFill>
              <a:srgbClr val="0000CC"/>
            </a:solidFill>
          </a:ln>
          <a:effectLst>
            <a:outerShdw blurRad="50800" dist="38100" dir="2700000" algn="tl" rotWithShape="0">
              <a:prstClr val="black">
                <a:alpha val="40000"/>
              </a:prstClr>
            </a:outerShdw>
          </a:effectLst>
        </p:spPr>
        <p:txBody>
          <a:bodyPr wrap="square">
            <a:spAutoFit/>
          </a:bodyPr>
          <a:lstStyle/>
          <a:p>
            <a:pPr marL="342900" indent="-342900" eaLnBrk="1" fontAlgn="auto" hangingPunct="1">
              <a:spcBef>
                <a:spcPts val="0"/>
              </a:spcBef>
              <a:spcAft>
                <a:spcPts val="0"/>
              </a:spcAft>
              <a:buFont typeface="Wingdings" panose="05000000000000000000" pitchFamily="2" charset="2"/>
              <a:buChar char="ü"/>
              <a:defRPr/>
            </a:pPr>
            <a:r>
              <a:rPr kumimoji="1" lang="en-US" sz="2400" b="1" kern="0" dirty="0">
                <a:solidFill>
                  <a:srgbClr val="FFFF00"/>
                </a:solidFill>
                <a:latin typeface="Arial" charset="0"/>
                <a:ea typeface="ＭＳ Ｐゴシック" charset="-128"/>
              </a:rPr>
              <a:t>All I did was copy &amp; paste the benchmark problem </a:t>
            </a:r>
            <a:r>
              <a:rPr kumimoji="1" lang="en-US" altLang="ja-JP" sz="2400" b="1" kern="0" dirty="0">
                <a:solidFill>
                  <a:srgbClr val="FFFF00"/>
                </a:solidFill>
                <a:latin typeface="Arial" charset="0"/>
                <a:ea typeface="ＭＳ Ｐゴシック" charset="-128"/>
              </a:rPr>
              <a:t>in</a:t>
            </a:r>
            <a:r>
              <a:rPr kumimoji="1" lang="en-US" sz="2400" b="1" kern="0" dirty="0">
                <a:solidFill>
                  <a:srgbClr val="FFFF00"/>
                </a:solidFill>
                <a:latin typeface="Arial" charset="0"/>
                <a:ea typeface="ＭＳ Ｐゴシック" charset="-128"/>
              </a:rPr>
              <a:t>to AI-agent</a:t>
            </a:r>
          </a:p>
          <a:p>
            <a:pPr marL="342900" indent="-342900" eaLnBrk="1" fontAlgn="auto" hangingPunct="1">
              <a:spcBef>
                <a:spcPts val="0"/>
              </a:spcBef>
              <a:spcAft>
                <a:spcPts val="0"/>
              </a:spcAft>
              <a:buFont typeface="Wingdings" panose="05000000000000000000" pitchFamily="2" charset="2"/>
              <a:buChar char="ü"/>
              <a:defRPr/>
            </a:pPr>
            <a:r>
              <a:rPr kumimoji="1" lang="en-US" sz="2400" b="1" kern="0" dirty="0">
                <a:solidFill>
                  <a:srgbClr val="FFFF00"/>
                </a:solidFill>
                <a:latin typeface="Arial" charset="0"/>
                <a:ea typeface="ＭＳ Ｐゴシック" charset="-128"/>
              </a:rPr>
              <a:t>Key is to define the problem without any ambiguity!</a:t>
            </a:r>
          </a:p>
        </p:txBody>
      </p:sp>
      <p:sp>
        <p:nvSpPr>
          <p:cNvPr id="4" name="スライド番号プレースホルダー 1">
            <a:extLst>
              <a:ext uri="{FF2B5EF4-FFF2-40B4-BE49-F238E27FC236}">
                <a16:creationId xmlns:a16="http://schemas.microsoft.com/office/drawing/2014/main" id="{F8EEF0C7-EB36-F32A-149D-76A4E54660DB}"/>
              </a:ext>
            </a:extLst>
          </p:cNvPr>
          <p:cNvSpPr>
            <a:spLocks noGrp="1"/>
          </p:cNvSpPr>
          <p:nvPr>
            <p:ph type="sldNum" sz="quarter" idx="12"/>
          </p:nvPr>
        </p:nvSpPr>
        <p:spPr>
          <a:xfrm>
            <a:off x="11531600" y="6610350"/>
            <a:ext cx="660400" cy="247650"/>
          </a:xfrm>
        </p:spPr>
        <p:txBody>
          <a:bodyPr/>
          <a:lstStyle/>
          <a:p>
            <a:pPr>
              <a:defRPr/>
            </a:pPr>
            <a:fld id="{6529EA93-0B75-43A8-9AE6-162D603FF936}" type="slidenum">
              <a:rPr lang="ja-JP" altLang="en-US" smtClean="0"/>
              <a:pPr>
                <a:defRPr/>
              </a:pPr>
              <a:t>16</a:t>
            </a:fld>
            <a:endParaRPr lang="en-US" altLang="ja-JP" dirty="0"/>
          </a:p>
        </p:txBody>
      </p:sp>
      <p:sp>
        <p:nvSpPr>
          <p:cNvPr id="8" name="Text Box 29">
            <a:extLst>
              <a:ext uri="{FF2B5EF4-FFF2-40B4-BE49-F238E27FC236}">
                <a16:creationId xmlns:a16="http://schemas.microsoft.com/office/drawing/2014/main" id="{13789F59-34B9-15F6-4070-9AE32DA0ADDD}"/>
              </a:ext>
            </a:extLst>
          </p:cNvPr>
          <p:cNvSpPr txBox="1">
            <a:spLocks noChangeArrowheads="1"/>
          </p:cNvSpPr>
          <p:nvPr/>
        </p:nvSpPr>
        <p:spPr bwMode="auto">
          <a:xfrm>
            <a:off x="838109" y="5337236"/>
            <a:ext cx="104638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000" b="1" dirty="0">
                <a:solidFill>
                  <a:srgbClr val="0000CC"/>
                </a:solidFill>
              </a:rPr>
              <a:t>Neutron spectra at 15 degree generated from Al target irradiated by 1 GeV proton</a:t>
            </a:r>
            <a:endParaRPr kumimoji="1" lang="en-US" altLang="ja-JP" sz="1600" b="1" dirty="0">
              <a:solidFill>
                <a:srgbClr val="0000CC"/>
              </a:solidFill>
            </a:endParaRPr>
          </a:p>
        </p:txBody>
      </p:sp>
      <p:pic>
        <p:nvPicPr>
          <p:cNvPr id="13" name="図 12">
            <a:extLst>
              <a:ext uri="{FF2B5EF4-FFF2-40B4-BE49-F238E27FC236}">
                <a16:creationId xmlns:a16="http://schemas.microsoft.com/office/drawing/2014/main" id="{24885F6D-E0CB-9A73-F708-318E687B7F9E}"/>
              </a:ext>
            </a:extLst>
          </p:cNvPr>
          <p:cNvPicPr>
            <a:picLocks noChangeAspect="1"/>
          </p:cNvPicPr>
          <p:nvPr/>
        </p:nvPicPr>
        <p:blipFill>
          <a:blip r:embed="rId3"/>
          <a:stretch>
            <a:fillRect/>
          </a:stretch>
        </p:blipFill>
        <p:spPr>
          <a:xfrm>
            <a:off x="6576030" y="1534090"/>
            <a:ext cx="4344506" cy="3815226"/>
          </a:xfrm>
          <a:prstGeom prst="rect">
            <a:avLst/>
          </a:prstGeom>
        </p:spPr>
      </p:pic>
      <p:graphicFrame>
        <p:nvGraphicFramePr>
          <p:cNvPr id="15" name="オブジェクト 14">
            <a:extLst>
              <a:ext uri="{FF2B5EF4-FFF2-40B4-BE49-F238E27FC236}">
                <a16:creationId xmlns:a16="http://schemas.microsoft.com/office/drawing/2014/main" id="{7005B39E-A6FC-7F7D-89F2-E5D3A68DC8B6}"/>
              </a:ext>
            </a:extLst>
          </p:cNvPr>
          <p:cNvGraphicFramePr>
            <a:graphicFrameLocks noChangeAspect="1"/>
          </p:cNvGraphicFramePr>
          <p:nvPr>
            <p:extLst>
              <p:ext uri="{D42A27DB-BD31-4B8C-83A1-F6EECF244321}">
                <p14:modId xmlns:p14="http://schemas.microsoft.com/office/powerpoint/2010/main" val="1271876428"/>
              </p:ext>
            </p:extLst>
          </p:nvPr>
        </p:nvGraphicFramePr>
        <p:xfrm>
          <a:off x="453431" y="1229986"/>
          <a:ext cx="5616626" cy="4127882"/>
        </p:xfrm>
        <a:graphic>
          <a:graphicData uri="http://schemas.openxmlformats.org/presentationml/2006/ole">
            <mc:AlternateContent xmlns:mc="http://schemas.openxmlformats.org/markup-compatibility/2006">
              <mc:Choice xmlns:v="urn:schemas-microsoft-com:vml" Requires="v">
                <p:oleObj name="KGPlot" r:id="rId4" imgW="8432640" imgH="6197400" progId="KGraph_Plot">
                  <p:embed/>
                </p:oleObj>
              </mc:Choice>
              <mc:Fallback>
                <p:oleObj name="KGPlot" r:id="rId4" imgW="8432640" imgH="6197400" progId="KGraph_Plot">
                  <p:embed/>
                  <p:pic>
                    <p:nvPicPr>
                      <p:cNvPr id="6" name="オブジェクト 5"/>
                      <p:cNvPicPr/>
                      <p:nvPr/>
                    </p:nvPicPr>
                    <p:blipFill>
                      <a:blip r:embed="rId5"/>
                      <a:stretch>
                        <a:fillRect/>
                      </a:stretch>
                    </p:blipFill>
                    <p:spPr>
                      <a:xfrm>
                        <a:off x="453431" y="1229986"/>
                        <a:ext cx="5616626" cy="4127882"/>
                      </a:xfrm>
                      <a:prstGeom prst="rect">
                        <a:avLst/>
                      </a:prstGeom>
                    </p:spPr>
                  </p:pic>
                </p:oleObj>
              </mc:Fallback>
            </mc:AlternateContent>
          </a:graphicData>
        </a:graphic>
      </p:graphicFrame>
      <p:sp>
        <p:nvSpPr>
          <p:cNvPr id="9" name="Text Box 29">
            <a:extLst>
              <a:ext uri="{FF2B5EF4-FFF2-40B4-BE49-F238E27FC236}">
                <a16:creationId xmlns:a16="http://schemas.microsoft.com/office/drawing/2014/main" id="{D3B20DFC-745D-065B-D413-346515A8C54E}"/>
              </a:ext>
            </a:extLst>
          </p:cNvPr>
          <p:cNvSpPr txBox="1">
            <a:spLocks noChangeArrowheads="1"/>
          </p:cNvSpPr>
          <p:nvPr/>
        </p:nvSpPr>
        <p:spPr bwMode="auto">
          <a:xfrm>
            <a:off x="838109" y="1061793"/>
            <a:ext cx="10463895" cy="461665"/>
          </a:xfrm>
          <a:prstGeom prst="rect">
            <a:avLst/>
          </a:prstGeom>
          <a:solidFill>
            <a:srgbClr val="FFFFFF"/>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kumimoji="1" lang="en-US" sz="2400" b="1" dirty="0">
                <a:solidFill>
                  <a:srgbClr val="0000CC"/>
                </a:solidFill>
              </a:rPr>
              <a:t>SATIF-12 benchmark problem given by Prof. Hirayama</a:t>
            </a:r>
            <a:endParaRPr kumimoji="1" lang="en-US" altLang="ja-JP" sz="1800" b="1" dirty="0">
              <a:solidFill>
                <a:srgbClr val="0000CC"/>
              </a:solidFill>
            </a:endParaRPr>
          </a:p>
        </p:txBody>
      </p:sp>
      <p:sp>
        <p:nvSpPr>
          <p:cNvPr id="16" name="テキスト ボックス 15">
            <a:extLst>
              <a:ext uri="{FF2B5EF4-FFF2-40B4-BE49-F238E27FC236}">
                <a16:creationId xmlns:a16="http://schemas.microsoft.com/office/drawing/2014/main" id="{DEB40820-F53D-A6FF-D7CD-1FB24D129723}"/>
              </a:ext>
            </a:extLst>
          </p:cNvPr>
          <p:cNvSpPr txBox="1"/>
          <p:nvPr/>
        </p:nvSpPr>
        <p:spPr>
          <a:xfrm>
            <a:off x="1384278" y="4377482"/>
            <a:ext cx="3165418" cy="338554"/>
          </a:xfrm>
          <a:prstGeom prst="rect">
            <a:avLst/>
          </a:prstGeom>
          <a:noFill/>
        </p:spPr>
        <p:txBody>
          <a:bodyPr wrap="none" rtlCol="0">
            <a:spAutoFit/>
          </a:bodyPr>
          <a:lstStyle/>
          <a:p>
            <a:r>
              <a:rPr kumimoji="1" lang="en-US" altLang="ja-JP" sz="1600" dirty="0"/>
              <a:t>Hirayama and Sanami, SATIF12</a:t>
            </a:r>
            <a:endParaRPr kumimoji="1" lang="ja-JP" altLang="en-US" sz="1600" dirty="0"/>
          </a:p>
        </p:txBody>
      </p:sp>
      <p:sp>
        <p:nvSpPr>
          <p:cNvPr id="17" name="テキスト ボックス 16">
            <a:extLst>
              <a:ext uri="{FF2B5EF4-FFF2-40B4-BE49-F238E27FC236}">
                <a16:creationId xmlns:a16="http://schemas.microsoft.com/office/drawing/2014/main" id="{1B7BC105-31EC-5D81-1E4B-FE7175FA3986}"/>
              </a:ext>
            </a:extLst>
          </p:cNvPr>
          <p:cNvSpPr txBox="1"/>
          <p:nvPr/>
        </p:nvSpPr>
        <p:spPr>
          <a:xfrm>
            <a:off x="7392144" y="4401108"/>
            <a:ext cx="2773388" cy="338554"/>
          </a:xfrm>
          <a:prstGeom prst="rect">
            <a:avLst/>
          </a:prstGeom>
          <a:noFill/>
        </p:spPr>
        <p:txBody>
          <a:bodyPr wrap="none" rtlCol="0">
            <a:spAutoFit/>
          </a:bodyPr>
          <a:lstStyle/>
          <a:p>
            <a:r>
              <a:rPr kumimoji="1" lang="en-US" altLang="ja-JP" sz="1600" dirty="0"/>
              <a:t>Latest PHITS using AI-agent</a:t>
            </a:r>
            <a:endParaRPr kumimoji="1" lang="ja-JP" altLang="en-US" sz="1600" dirty="0"/>
          </a:p>
        </p:txBody>
      </p:sp>
    </p:spTree>
    <p:extLst>
      <p:ext uri="{BB962C8B-B14F-4D97-AF65-F5344CB8AC3E}">
        <p14:creationId xmlns:p14="http://schemas.microsoft.com/office/powerpoint/2010/main" val="3592304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60F0D-FE6E-4E5C-DDD9-AF9EAD11DA2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4A6C1BE-DC6E-0411-09B0-E48ABDBEBD84}"/>
              </a:ext>
            </a:extLst>
          </p:cNvPr>
          <p:cNvSpPr>
            <a:spLocks noGrp="1"/>
          </p:cNvSpPr>
          <p:nvPr>
            <p:ph type="sldNum" sz="quarter" idx="12"/>
          </p:nvPr>
        </p:nvSpPr>
        <p:spPr/>
        <p:txBody>
          <a:bodyPr/>
          <a:lstStyle/>
          <a:p>
            <a:pPr>
              <a:defRPr/>
            </a:pPr>
            <a:fld id="{6529EA93-0B75-43A8-9AE6-162D603FF936}" type="slidenum">
              <a:rPr lang="ja-JP" altLang="en-US" smtClean="0"/>
              <a:pPr>
                <a:defRPr/>
              </a:pPr>
              <a:t>17</a:t>
            </a:fld>
            <a:endParaRPr lang="en-US" altLang="ja-JP" dirty="0"/>
          </a:p>
        </p:txBody>
      </p:sp>
      <p:sp>
        <p:nvSpPr>
          <p:cNvPr id="4" name="AutoShape 2051">
            <a:extLst>
              <a:ext uri="{FF2B5EF4-FFF2-40B4-BE49-F238E27FC236}">
                <a16:creationId xmlns:a16="http://schemas.microsoft.com/office/drawing/2014/main" id="{56DD65FB-6D13-3908-576E-55D9918A9AD2}"/>
              </a:ext>
            </a:extLst>
          </p:cNvPr>
          <p:cNvSpPr>
            <a:spLocks noChangeArrowheads="1"/>
          </p:cNvSpPr>
          <p:nvPr/>
        </p:nvSpPr>
        <p:spPr bwMode="auto">
          <a:xfrm>
            <a:off x="1631504" y="2032403"/>
            <a:ext cx="8328322" cy="2793194"/>
          </a:xfrm>
          <a:prstGeom prst="roundRect">
            <a:avLst>
              <a:gd name="adj" fmla="val 6102"/>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kumimoji="0" lang="ja-JP" altLang="en-US" sz="2000">
              <a:solidFill>
                <a:srgbClr val="000000"/>
              </a:solidFill>
            </a:endParaRPr>
          </a:p>
        </p:txBody>
      </p:sp>
      <p:sp>
        <p:nvSpPr>
          <p:cNvPr id="7" name="Text Box 2052">
            <a:extLst>
              <a:ext uri="{FF2B5EF4-FFF2-40B4-BE49-F238E27FC236}">
                <a16:creationId xmlns:a16="http://schemas.microsoft.com/office/drawing/2014/main" id="{9E1756D5-B9A9-4270-BC52-680674EE0F65}"/>
              </a:ext>
            </a:extLst>
          </p:cNvPr>
          <p:cNvSpPr txBox="1">
            <a:spLocks noChangeArrowheads="1"/>
          </p:cNvSpPr>
          <p:nvPr/>
        </p:nvSpPr>
        <p:spPr bwMode="auto">
          <a:xfrm>
            <a:off x="3780910" y="2096614"/>
            <a:ext cx="418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kumimoji="0" lang="en-US" altLang="ja-JP" dirty="0">
                <a:solidFill>
                  <a:srgbClr val="0000CC"/>
                </a:solidFill>
                <a:latin typeface="Arial Black" panose="020B0A04020102020204" pitchFamily="34" charset="0"/>
                <a:ea typeface="HG創英角ｺﾞｼｯｸUB" panose="020B0909000000000000" pitchFamily="49" charset="-128"/>
              </a:rPr>
              <a:t>Table of Contents</a:t>
            </a:r>
            <a:endParaRPr kumimoji="0" lang="ja-JP" altLang="en-US" dirty="0">
              <a:solidFill>
                <a:srgbClr val="0000CC"/>
              </a:solidFill>
              <a:latin typeface="Arial Black" panose="020B0A04020102020204" pitchFamily="34" charset="0"/>
              <a:ea typeface="HG創英角ｺﾞｼｯｸUB" panose="020B0909000000000000" pitchFamily="49" charset="-128"/>
            </a:endParaRPr>
          </a:p>
        </p:txBody>
      </p:sp>
      <p:sp>
        <p:nvSpPr>
          <p:cNvPr id="10" name="Text Box 2060">
            <a:extLst>
              <a:ext uri="{FF2B5EF4-FFF2-40B4-BE49-F238E27FC236}">
                <a16:creationId xmlns:a16="http://schemas.microsoft.com/office/drawing/2014/main" id="{240AC1F9-C681-35A5-769D-7B5229F9C82E}"/>
              </a:ext>
            </a:extLst>
          </p:cNvPr>
          <p:cNvSpPr txBox="1">
            <a:spLocks noChangeArrowheads="1"/>
          </p:cNvSpPr>
          <p:nvPr/>
        </p:nvSpPr>
        <p:spPr bwMode="auto">
          <a:xfrm>
            <a:off x="1872134" y="2653259"/>
            <a:ext cx="8087692" cy="204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600"/>
              </a:spcBef>
              <a:buFontTx/>
              <a:buAutoNum type="arabicPeriod"/>
            </a:pPr>
            <a:r>
              <a:rPr kumimoji="0" lang="en-US" altLang="ja-JP" sz="2800" dirty="0"/>
              <a:t>Recent Trends in PHITS</a:t>
            </a:r>
          </a:p>
          <a:p>
            <a:pPr eaLnBrk="1" hangingPunct="1">
              <a:spcBef>
                <a:spcPts val="600"/>
              </a:spcBef>
              <a:buFontTx/>
              <a:buAutoNum type="arabicPeriod"/>
            </a:pPr>
            <a:r>
              <a:rPr kumimoji="0" lang="en-US" altLang="ja-JP" sz="2800" dirty="0"/>
              <a:t>Introduction of AI-agent Workflow to PHITS</a:t>
            </a:r>
          </a:p>
          <a:p>
            <a:pPr eaLnBrk="1" hangingPunct="1">
              <a:spcBef>
                <a:spcPts val="600"/>
              </a:spcBef>
              <a:buFontTx/>
              <a:buAutoNum type="arabicPeriod"/>
            </a:pPr>
            <a:r>
              <a:rPr lang="en-US" altLang="ja-JP" sz="2800" dirty="0"/>
              <a:t>Prospect for Multi-Code Shielding Calculation</a:t>
            </a:r>
          </a:p>
          <a:p>
            <a:pPr eaLnBrk="1" hangingPunct="1">
              <a:spcBef>
                <a:spcPts val="600"/>
              </a:spcBef>
              <a:buFontTx/>
              <a:buAutoNum type="arabicPeriod"/>
            </a:pPr>
            <a:r>
              <a:rPr lang="en-US" altLang="ja-JP" sz="2800" dirty="0"/>
              <a:t>Summary</a:t>
            </a:r>
            <a:endParaRPr kumimoji="0" lang="en-US" altLang="ja-JP" dirty="0"/>
          </a:p>
        </p:txBody>
      </p:sp>
    </p:spTree>
    <p:extLst>
      <p:ext uri="{BB962C8B-B14F-4D97-AF65-F5344CB8AC3E}">
        <p14:creationId xmlns:p14="http://schemas.microsoft.com/office/powerpoint/2010/main" val="422682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A1B32-9700-FA24-322A-7F083528DB1B}"/>
            </a:ext>
          </a:extLst>
        </p:cNvPr>
        <p:cNvGrpSpPr/>
        <p:nvPr/>
      </p:nvGrpSpPr>
      <p:grpSpPr>
        <a:xfrm>
          <a:off x="0" y="0"/>
          <a:ext cx="0" cy="0"/>
          <a:chOff x="0" y="0"/>
          <a:chExt cx="0" cy="0"/>
        </a:xfrm>
      </p:grpSpPr>
      <p:sp>
        <p:nvSpPr>
          <p:cNvPr id="4098" name="スライド番号プレースホルダ 3">
            <a:extLst>
              <a:ext uri="{FF2B5EF4-FFF2-40B4-BE49-F238E27FC236}">
                <a16:creationId xmlns:a16="http://schemas.microsoft.com/office/drawing/2014/main" id="{0CBFD77D-5898-9725-113F-1C49CFCD8DD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fld id="{DB7212C0-C658-469E-A5C8-41FDC0DECB55}" type="slidenum">
              <a:rPr lang="ja-JP" altLang="en-US" sz="1400"/>
              <a:pPr eaLnBrk="1" hangingPunct="1"/>
              <a:t>18</a:t>
            </a:fld>
            <a:endParaRPr lang="en-US" altLang="ja-JP" sz="1400"/>
          </a:p>
        </p:txBody>
      </p:sp>
      <p:sp>
        <p:nvSpPr>
          <p:cNvPr id="22" name="AutoShape 2056">
            <a:extLst>
              <a:ext uri="{FF2B5EF4-FFF2-40B4-BE49-F238E27FC236}">
                <a16:creationId xmlns:a16="http://schemas.microsoft.com/office/drawing/2014/main" id="{EBFC6A7D-B8A3-D4F6-6E94-C8378C8527B4}"/>
              </a:ext>
            </a:extLst>
          </p:cNvPr>
          <p:cNvSpPr>
            <a:spLocks noChangeArrowheads="1"/>
          </p:cNvSpPr>
          <p:nvPr/>
        </p:nvSpPr>
        <p:spPr bwMode="auto">
          <a:xfrm>
            <a:off x="4511824" y="143706"/>
            <a:ext cx="2916324" cy="709851"/>
          </a:xfrm>
          <a:prstGeom prst="roundRect">
            <a:avLst>
              <a:gd name="adj" fmla="val 8106"/>
            </a:avLst>
          </a:prstGeom>
          <a:solidFill>
            <a:srgbClr val="FFFFFF"/>
          </a:solidFill>
          <a:ln w="38100">
            <a:solidFill>
              <a:srgbClr val="0066CC"/>
            </a:solidFill>
            <a:round/>
            <a:headEnd/>
            <a:tailEnd/>
          </a:ln>
          <a:effectLst>
            <a:outerShdw dist="53882" dir="2700000" algn="ctr" rotWithShape="0">
              <a:schemeClr val="bg2"/>
            </a:outerShdw>
          </a:effectLst>
        </p:spPr>
        <p:txBody>
          <a:bodyPr wrap="square" lIns="274320" tIns="91440" rIns="274320" bIns="91440">
            <a:spAutoFit/>
          </a:bodyPr>
          <a:lstStyle/>
          <a:p>
            <a:pPr marL="342900" indent="-342900" algn="ctr">
              <a:defRPr/>
            </a:pPr>
            <a:r>
              <a:rPr kumimoji="1" lang="en-US" altLang="ja-JP"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rPr>
              <a:t>Summary</a:t>
            </a:r>
            <a:endParaRPr kumimoji="1" lang="ja-JP" altLang="en-US" sz="3200" b="1" dirty="0">
              <a:solidFill>
                <a:srgbClr val="FF0000"/>
              </a:solidFill>
              <a:effectLst>
                <a:outerShdw blurRad="38100" dist="38100" dir="2700000" algn="tl">
                  <a:srgbClr val="C0C0C0"/>
                </a:outerShdw>
              </a:effectLst>
              <a:latin typeface="Arial Black" pitchFamily="34" charset="0"/>
              <a:ea typeface="HG創英角ｺﾞｼｯｸUB" pitchFamily="49" charset="-128"/>
            </a:endParaRPr>
          </a:p>
        </p:txBody>
      </p:sp>
      <p:sp>
        <p:nvSpPr>
          <p:cNvPr id="4100" name="AutoShape 2051">
            <a:extLst>
              <a:ext uri="{FF2B5EF4-FFF2-40B4-BE49-F238E27FC236}">
                <a16:creationId xmlns:a16="http://schemas.microsoft.com/office/drawing/2014/main" id="{2E3BC125-371D-681A-0993-379BD4B2CC43}"/>
              </a:ext>
            </a:extLst>
          </p:cNvPr>
          <p:cNvSpPr>
            <a:spLocks noChangeArrowheads="1"/>
          </p:cNvSpPr>
          <p:nvPr/>
        </p:nvSpPr>
        <p:spPr bwMode="auto">
          <a:xfrm>
            <a:off x="119336" y="996554"/>
            <a:ext cx="11881320" cy="5167501"/>
          </a:xfrm>
          <a:prstGeom prst="roundRect">
            <a:avLst>
              <a:gd name="adj" fmla="val 5227"/>
            </a:avLst>
          </a:prstGeom>
          <a:solidFill>
            <a:srgbClr val="FFFFFF"/>
          </a:solidFill>
          <a:ln w="38100">
            <a:solidFill>
              <a:srgbClr val="0000FF"/>
            </a:solidFill>
            <a:round/>
            <a:headEnd/>
            <a:tailEnd/>
          </a:ln>
          <a:effectLst>
            <a:outerShdw dist="53882" dir="2700000" algn="ctr" rotWithShape="0">
              <a:schemeClr val="bg2"/>
            </a:outerShdw>
          </a:effectLst>
        </p:spPr>
        <p:txBody>
          <a:bodyPr wrap="none" anchor="ct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 name="テキスト ボックス 1">
            <a:extLst>
              <a:ext uri="{FF2B5EF4-FFF2-40B4-BE49-F238E27FC236}">
                <a16:creationId xmlns:a16="http://schemas.microsoft.com/office/drawing/2014/main" id="{0F331DA7-48B9-6967-2889-343C56E590F4}"/>
              </a:ext>
            </a:extLst>
          </p:cNvPr>
          <p:cNvSpPr txBox="1">
            <a:spLocks noChangeArrowheads="1"/>
          </p:cNvSpPr>
          <p:nvPr/>
        </p:nvSpPr>
        <p:spPr bwMode="auto">
          <a:xfrm>
            <a:off x="299356" y="6229369"/>
            <a:ext cx="11593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50" charset="-128"/>
              </a:defRPr>
            </a:lvl9pPr>
          </a:lstStyle>
          <a:p>
            <a:pPr eaLnBrk="1" hangingPunct="1"/>
            <a:r>
              <a:rPr kumimoji="1" lang="en-US" altLang="ja-JP" sz="1800" dirty="0">
                <a:solidFill>
                  <a:srgbClr val="000000"/>
                </a:solidFill>
              </a:rPr>
              <a:t>*T. Sato et al., Toward AI-Agent-Driven Particle Transport Simulations: Implementation of AI-Assisted Workflows for PHITS, J. </a:t>
            </a:r>
            <a:r>
              <a:rPr kumimoji="1" lang="en-US" altLang="ja-JP" sz="1800" dirty="0" err="1">
                <a:solidFill>
                  <a:srgbClr val="000000"/>
                </a:solidFill>
              </a:rPr>
              <a:t>Nucl</a:t>
            </a:r>
            <a:r>
              <a:rPr kumimoji="1" lang="en-US" altLang="ja-JP" sz="1800" dirty="0">
                <a:solidFill>
                  <a:srgbClr val="000000"/>
                </a:solidFill>
              </a:rPr>
              <a:t>. Sci. Technol. (2026)</a:t>
            </a:r>
            <a:r>
              <a:rPr kumimoji="1" lang="ja-JP" altLang="en-US" sz="1800" dirty="0">
                <a:solidFill>
                  <a:srgbClr val="000000"/>
                </a:solidFill>
              </a:rPr>
              <a:t> </a:t>
            </a:r>
            <a:r>
              <a:rPr kumimoji="1" lang="en-US" altLang="ja-JP" sz="1800" dirty="0">
                <a:solidFill>
                  <a:schemeClr val="accent2"/>
                </a:solidFill>
                <a:hlinkClick r:id="rId3">
                  <a:extLst>
                    <a:ext uri="{A12FA001-AC4F-418D-AE19-62706E023703}">
                      <ahyp:hlinkClr xmlns:ahyp="http://schemas.microsoft.com/office/drawing/2018/hyperlinkcolor" val="tx"/>
                    </a:ext>
                  </a:extLst>
                </a:hlinkClick>
              </a:rPr>
              <a:t>https://doi.org/10.1080/00223131.2026.2742550</a:t>
            </a:r>
            <a:endParaRPr kumimoji="1" lang="ja-JP" altLang="en-US" sz="1800" dirty="0">
              <a:solidFill>
                <a:schemeClr val="accent2"/>
              </a:solidFill>
            </a:endParaRPr>
          </a:p>
        </p:txBody>
      </p:sp>
      <p:sp>
        <p:nvSpPr>
          <p:cNvPr id="7" name="テキスト ボックス 6">
            <a:extLst>
              <a:ext uri="{FF2B5EF4-FFF2-40B4-BE49-F238E27FC236}">
                <a16:creationId xmlns:a16="http://schemas.microsoft.com/office/drawing/2014/main" id="{D4BD709D-17BA-51AB-F375-D08B4A90BD90}"/>
              </a:ext>
            </a:extLst>
          </p:cNvPr>
          <p:cNvSpPr txBox="1"/>
          <p:nvPr/>
        </p:nvSpPr>
        <p:spPr>
          <a:xfrm>
            <a:off x="201444" y="4399775"/>
            <a:ext cx="11691200" cy="1646605"/>
          </a:xfrm>
          <a:prstGeom prst="rect">
            <a:avLst/>
          </a:prstGeom>
          <a:noFill/>
        </p:spPr>
        <p:txBody>
          <a:bodyPr wrap="square" rtlCol="0">
            <a:spAutoFit/>
          </a:bodyPr>
          <a:lstStyle/>
          <a:p>
            <a:pPr marL="342900" indent="-342900">
              <a:spcBef>
                <a:spcPts val="600"/>
              </a:spcBef>
              <a:buFont typeface="Wingdings" panose="05000000000000000000" pitchFamily="2" charset="2"/>
              <a:buChar char="ü"/>
            </a:pPr>
            <a:r>
              <a:rPr kumimoji="1" lang="en-US" altLang="ja-JP" sz="2400" dirty="0"/>
              <a:t>AI agents enable iterative PHITS workflow—from input preparation and execution to result analysis and condition changes—through prompts in your own language*</a:t>
            </a:r>
          </a:p>
          <a:p>
            <a:pPr marL="342900" indent="-342900">
              <a:spcBef>
                <a:spcPts val="600"/>
              </a:spcBef>
              <a:buFont typeface="Wingdings" panose="05000000000000000000" pitchFamily="2" charset="2"/>
              <a:buChar char="ü"/>
            </a:pPr>
            <a:r>
              <a:rPr kumimoji="1" lang="en-US" altLang="ja-JP" sz="2400" dirty="0"/>
              <a:t>AI agents may make multi-code shielding calculations the standard approach in the future</a:t>
            </a:r>
          </a:p>
        </p:txBody>
      </p:sp>
      <p:pic>
        <p:nvPicPr>
          <p:cNvPr id="4" name="図 3">
            <a:extLst>
              <a:ext uri="{FF2B5EF4-FFF2-40B4-BE49-F238E27FC236}">
                <a16:creationId xmlns:a16="http://schemas.microsoft.com/office/drawing/2014/main" id="{D6822195-2A78-1665-219A-F1BF87F266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2867" y="1080660"/>
            <a:ext cx="6009597" cy="3304978"/>
          </a:xfrm>
          <a:prstGeom prst="rect">
            <a:avLst/>
          </a:prstGeom>
        </p:spPr>
      </p:pic>
    </p:spTree>
    <p:extLst>
      <p:ext uri="{BB962C8B-B14F-4D97-AF65-F5344CB8AC3E}">
        <p14:creationId xmlns:p14="http://schemas.microsoft.com/office/powerpoint/2010/main" val="4873140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7.6"/>
</p:tagLst>
</file>

<file path=ppt/theme/theme1.xml><?xml version="1.0" encoding="utf-8"?>
<a:theme xmlns:a="http://schemas.openxmlformats.org/drawingml/2006/main" name="Radiantcurve">
  <a:themeElements>
    <a:clrScheme name="">
      <a:dk1>
        <a:srgbClr val="000000"/>
      </a:dk1>
      <a:lt1>
        <a:srgbClr val="C0C0C0"/>
      </a:lt1>
      <a:dk2>
        <a:srgbClr val="000000"/>
      </a:dk2>
      <a:lt2>
        <a:srgbClr val="808080"/>
      </a:lt2>
      <a:accent1>
        <a:srgbClr val="00CC99"/>
      </a:accent1>
      <a:accent2>
        <a:srgbClr val="3333CC"/>
      </a:accent2>
      <a:accent3>
        <a:srgbClr val="DCDCDC"/>
      </a:accent3>
      <a:accent4>
        <a:srgbClr val="000000"/>
      </a:accent4>
      <a:accent5>
        <a:srgbClr val="AAE2CA"/>
      </a:accent5>
      <a:accent6>
        <a:srgbClr val="2D2DB9"/>
      </a:accent6>
      <a:hlink>
        <a:srgbClr val="CCCCFF"/>
      </a:hlink>
      <a:folHlink>
        <a:srgbClr val="B2B2B2"/>
      </a:folHlink>
    </a:clrScheme>
    <a:fontScheme name="Radiantcurv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0000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ea typeface="ＭＳ Ｐゴシック" pitchFamily="50" charset="-128"/>
          </a:defRPr>
        </a:defPPr>
      </a:lstStyle>
    </a:lnDef>
    <a:txDef>
      <a:spPr>
        <a:noFill/>
      </a:spPr>
      <a:bodyPr wrap="square" rtlCol="0">
        <a:spAutoFit/>
      </a:bodyPr>
      <a:lstStyle>
        <a:defPPr>
          <a:defRPr sz="1600" dirty="0"/>
        </a:defPPr>
      </a:lstStyle>
    </a:txDef>
  </a:objectDefaults>
  <a:extraClrSchemeLst>
    <a:extraClrScheme>
      <a:clrScheme name="Radiantcurv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Radiantcurv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Radiantcurv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Radiantcurv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Radiantcurv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Radiantcurv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Radiantcurv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A30C3F1-DF7B-47FA-90AF-AB6D11D6A6F2}">
  <we:reference id="WA200010725" version="1.0.0.1" store="Omex" storeType="OMEX"/>
  <we:alternateReferences>
    <we:reference id="WA200010725" version="1.0.0.1" store="WA200010725" storeType="OMEX"/>
  </we:alternateReferences>
  <we:properties>
    <we:property name="claude.fileId" value="&quot;c6e46aaa-f77b-4f0c-aab8-c1a18ab0fd8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C:\Program Files\Microsoft Office\Templates\Presentation Designs\cool\Global2.pot</Template>
  <TotalTime>96679</TotalTime>
  <Words>2948</Words>
  <Application>Microsoft Office PowerPoint</Application>
  <PresentationFormat>ワイド画面</PresentationFormat>
  <Paragraphs>252</Paragraphs>
  <Slides>18</Slides>
  <Notes>18</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18</vt:i4>
      </vt:variant>
    </vt:vector>
  </HeadingPairs>
  <TitlesOfParts>
    <vt:vector size="25" baseType="lpstr">
      <vt:lpstr>ＭＳ 明朝</vt:lpstr>
      <vt:lpstr>Arial</vt:lpstr>
      <vt:lpstr>Arial Black</vt:lpstr>
      <vt:lpstr>Times New Roman</vt:lpstr>
      <vt:lpstr>Wingdings</vt:lpstr>
      <vt:lpstr>Radiantcurve</vt:lpstr>
      <vt:lpstr>KGPlot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Tatsu</dc:creator>
  <cp:lastModifiedBy>Tatsuhiko Sato</cp:lastModifiedBy>
  <cp:revision>1058</cp:revision>
  <cp:lastPrinted>2024-03-31T15:01:38Z</cp:lastPrinted>
  <dcterms:created xsi:type="dcterms:W3CDTF">1601-01-01T00:00:00Z</dcterms:created>
  <dcterms:modified xsi:type="dcterms:W3CDTF">2026-10-15T12:32:06Z</dcterms:modified>
</cp:coreProperties>
</file>