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57" r:id="rId3"/>
    <p:sldId id="258" r:id="rId4"/>
    <p:sldId id="325" r:id="rId5"/>
    <p:sldId id="326" r:id="rId6"/>
    <p:sldId id="327" r:id="rId7"/>
    <p:sldId id="328" r:id="rId8"/>
    <p:sldId id="331" r:id="rId9"/>
    <p:sldId id="332" r:id="rId10"/>
    <p:sldId id="329" r:id="rId11"/>
    <p:sldId id="330" r:id="rId12"/>
    <p:sldId id="333" r:id="rId13"/>
    <p:sldId id="334" r:id="rId14"/>
    <p:sldId id="451" r:id="rId15"/>
    <p:sldId id="452" r:id="rId16"/>
    <p:sldId id="453" r:id="rId17"/>
    <p:sldId id="263" r:id="rId18"/>
    <p:sldId id="336" r:id="rId19"/>
    <p:sldId id="442" r:id="rId20"/>
    <p:sldId id="443" r:id="rId21"/>
    <p:sldId id="444" r:id="rId22"/>
    <p:sldId id="335" r:id="rId23"/>
    <p:sldId id="445" r:id="rId24"/>
    <p:sldId id="446" r:id="rId25"/>
    <p:sldId id="447" r:id="rId26"/>
    <p:sldId id="448" r:id="rId27"/>
    <p:sldId id="454" r:id="rId28"/>
    <p:sldId id="449" r:id="rId29"/>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2" autoAdjust="0"/>
    <p:restoredTop sz="94660"/>
  </p:normalViewPr>
  <p:slideViewPr>
    <p:cSldViewPr snapToGrid="0">
      <p:cViewPr varScale="1">
        <p:scale>
          <a:sx n="83" d="100"/>
          <a:sy n="83" d="100"/>
        </p:scale>
        <p:origin x="435" y="7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C37C95-9BBD-4EAE-9057-9D1B4EE21A34}" type="datetimeFigureOut">
              <a:rPr kumimoji="1" lang="ja-JP" altLang="en-US" smtClean="0"/>
              <a:t>2026/10/10</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7C8BC3-84B0-4B2C-9471-EAFF665BF211}" type="slidenum">
              <a:rPr kumimoji="1" lang="ja-JP" altLang="en-US" smtClean="0"/>
              <a:t>‹#›</a:t>
            </a:fld>
            <a:endParaRPr kumimoji="1" lang="ja-JP" altLang="en-US"/>
          </a:p>
        </p:txBody>
      </p:sp>
    </p:spTree>
    <p:extLst>
      <p:ext uri="{BB962C8B-B14F-4D97-AF65-F5344CB8AC3E}">
        <p14:creationId xmlns:p14="http://schemas.microsoft.com/office/powerpoint/2010/main" val="313407746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4F024D3-F49A-C3F8-48EB-3DF7B53066B5}"/>
              </a:ext>
            </a:extLst>
          </p:cNvPr>
          <p:cNvSpPr>
            <a:spLocks noGrp="1" noChangeArrowheads="1"/>
          </p:cNvSpPr>
          <p:nvPr>
            <p:ph type="sldNum" sz="quarter" idx="5"/>
          </p:nvPr>
        </p:nvSpPr>
        <p:spPr>
          <a:ln/>
        </p:spPr>
        <p:txBody>
          <a:bodyPr/>
          <a:lstStyle/>
          <a:p>
            <a:fld id="{FD55A1AF-828E-45F0-BC01-157A63584A96}" type="slidenum">
              <a:rPr lang="ja-JP" altLang="en-US"/>
              <a:pPr/>
              <a:t>17</a:t>
            </a:fld>
            <a:endParaRPr lang="en-US" altLang="ja-JP"/>
          </a:p>
        </p:txBody>
      </p:sp>
      <p:sp>
        <p:nvSpPr>
          <p:cNvPr id="55298" name="Rectangle 2">
            <a:extLst>
              <a:ext uri="{FF2B5EF4-FFF2-40B4-BE49-F238E27FC236}">
                <a16:creationId xmlns:a16="http://schemas.microsoft.com/office/drawing/2014/main" id="{2B0FFE10-FA34-8AB1-54DC-5A0AA600952E}"/>
              </a:ext>
            </a:extLst>
          </p:cNvPr>
          <p:cNvSpPr>
            <a:spLocks noGrp="1" noRot="1" noChangeAspect="1" noChangeArrowheads="1" noTextEdit="1"/>
          </p:cNvSpPr>
          <p:nvPr>
            <p:ph type="sldImg"/>
          </p:nvPr>
        </p:nvSpPr>
        <p:spPr>
          <a:ln/>
        </p:spPr>
      </p:sp>
      <p:sp>
        <p:nvSpPr>
          <p:cNvPr id="55299" name="Rectangle 3">
            <a:extLst>
              <a:ext uri="{FF2B5EF4-FFF2-40B4-BE49-F238E27FC236}">
                <a16:creationId xmlns:a16="http://schemas.microsoft.com/office/drawing/2014/main" id="{7058DB3A-C270-8510-6882-4BE8857519A9}"/>
              </a:ext>
            </a:extLst>
          </p:cNvPr>
          <p:cNvSpPr>
            <a:spLocks noGrp="1" noChangeArrowheads="1"/>
          </p:cNvSpPr>
          <p:nvPr>
            <p:ph type="body" idx="1"/>
          </p:nvPr>
        </p:nvSpPr>
        <p:spPr/>
        <p:txBody>
          <a:bodyPr/>
          <a:lstStyle/>
          <a:p>
            <a:endParaRPr lang="ja-JP"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6BE5B61-8E22-0977-75B0-E1AC63293598}"/>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E8CB791B-1DED-B476-EA24-2CD89082D70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D5ECC718-03A4-6ABB-8046-118D16D33EB1}"/>
              </a:ext>
            </a:extLst>
          </p:cNvPr>
          <p:cNvSpPr>
            <a:spLocks noGrp="1"/>
          </p:cNvSpPr>
          <p:nvPr>
            <p:ph type="dt" sz="half" idx="10"/>
          </p:nvPr>
        </p:nvSpPr>
        <p:spPr/>
        <p:txBody>
          <a:bodyPr/>
          <a:lstStyle/>
          <a:p>
            <a:fld id="{FAAD6834-0E66-4B51-8599-0B2ACA66D4EC}" type="datetime1">
              <a:rPr kumimoji="1" lang="en-GB" altLang="ja-JP" smtClean="0"/>
              <a:t>10/10/2026</a:t>
            </a:fld>
            <a:endParaRPr kumimoji="1" lang="ja-JP" altLang="en-US"/>
          </a:p>
        </p:txBody>
      </p:sp>
      <p:sp>
        <p:nvSpPr>
          <p:cNvPr id="5" name="フッター プレースホルダー 4">
            <a:extLst>
              <a:ext uri="{FF2B5EF4-FFF2-40B4-BE49-F238E27FC236}">
                <a16:creationId xmlns:a16="http://schemas.microsoft.com/office/drawing/2014/main" id="{337EC996-0EC8-286A-3D51-16F9A50A5738}"/>
              </a:ext>
            </a:extLst>
          </p:cNvPr>
          <p:cNvSpPr>
            <a:spLocks noGrp="1"/>
          </p:cNvSpPr>
          <p:nvPr>
            <p:ph type="ftr" sz="quarter" idx="11"/>
          </p:nvPr>
        </p:nvSpPr>
        <p:spPr/>
        <p:txBody>
          <a:bodyPr/>
          <a:lstStyle/>
          <a:p>
            <a:r>
              <a:rPr kumimoji="1" lang="en-GB" altLang="ja-JP"/>
              <a:t>SATIF-17, 2026.10.20 ~ 10.22</a:t>
            </a:r>
            <a:endParaRPr kumimoji="1" lang="ja-JP" altLang="en-US"/>
          </a:p>
        </p:txBody>
      </p:sp>
      <p:sp>
        <p:nvSpPr>
          <p:cNvPr id="6" name="スライド番号プレースホルダー 5">
            <a:extLst>
              <a:ext uri="{FF2B5EF4-FFF2-40B4-BE49-F238E27FC236}">
                <a16:creationId xmlns:a16="http://schemas.microsoft.com/office/drawing/2014/main" id="{6577C0F0-C1F7-32AF-EAAC-3A46DAA1F8EE}"/>
              </a:ext>
            </a:extLst>
          </p:cNvPr>
          <p:cNvSpPr>
            <a:spLocks noGrp="1"/>
          </p:cNvSpPr>
          <p:nvPr>
            <p:ph type="sldNum" sz="quarter" idx="12"/>
          </p:nvPr>
        </p:nvSpPr>
        <p:spPr/>
        <p:txBody>
          <a:bodyPr/>
          <a:lstStyle/>
          <a:p>
            <a:fld id="{50EFA3BF-4AC6-44BA-B559-A2A5571D7C34}" type="slidenum">
              <a:rPr kumimoji="1" lang="ja-JP" altLang="en-US" smtClean="0"/>
              <a:t>‹#›</a:t>
            </a:fld>
            <a:endParaRPr kumimoji="1" lang="ja-JP" altLang="en-US"/>
          </a:p>
        </p:txBody>
      </p:sp>
    </p:spTree>
    <p:extLst>
      <p:ext uri="{BB962C8B-B14F-4D97-AF65-F5344CB8AC3E}">
        <p14:creationId xmlns:p14="http://schemas.microsoft.com/office/powerpoint/2010/main" val="22734730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04E1088-B3CD-6F22-EC00-E550973437DC}"/>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A26996E8-D581-EBBD-15C3-E8F2954EB4E7}"/>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6122E29F-4C1B-D6C9-55A4-288A2F702A78}"/>
              </a:ext>
            </a:extLst>
          </p:cNvPr>
          <p:cNvSpPr>
            <a:spLocks noGrp="1"/>
          </p:cNvSpPr>
          <p:nvPr>
            <p:ph type="dt" sz="half" idx="10"/>
          </p:nvPr>
        </p:nvSpPr>
        <p:spPr/>
        <p:txBody>
          <a:bodyPr/>
          <a:lstStyle/>
          <a:p>
            <a:fld id="{7507009F-2382-462E-B542-E69F533269F7}" type="datetime1">
              <a:rPr kumimoji="1" lang="en-GB" altLang="ja-JP" smtClean="0"/>
              <a:t>10/10/2026</a:t>
            </a:fld>
            <a:endParaRPr kumimoji="1" lang="ja-JP" altLang="en-US"/>
          </a:p>
        </p:txBody>
      </p:sp>
      <p:sp>
        <p:nvSpPr>
          <p:cNvPr id="5" name="フッター プレースホルダー 4">
            <a:extLst>
              <a:ext uri="{FF2B5EF4-FFF2-40B4-BE49-F238E27FC236}">
                <a16:creationId xmlns:a16="http://schemas.microsoft.com/office/drawing/2014/main" id="{477A477C-8CFC-AE51-8FC8-37F7B6F935D4}"/>
              </a:ext>
            </a:extLst>
          </p:cNvPr>
          <p:cNvSpPr>
            <a:spLocks noGrp="1"/>
          </p:cNvSpPr>
          <p:nvPr>
            <p:ph type="ftr" sz="quarter" idx="11"/>
          </p:nvPr>
        </p:nvSpPr>
        <p:spPr/>
        <p:txBody>
          <a:bodyPr/>
          <a:lstStyle/>
          <a:p>
            <a:r>
              <a:rPr kumimoji="1" lang="en-GB" altLang="ja-JP"/>
              <a:t>SATIF-17, 2026.10.20 ~ 10.22</a:t>
            </a:r>
            <a:endParaRPr kumimoji="1" lang="ja-JP" altLang="en-US"/>
          </a:p>
        </p:txBody>
      </p:sp>
      <p:sp>
        <p:nvSpPr>
          <p:cNvPr id="6" name="スライド番号プレースホルダー 5">
            <a:extLst>
              <a:ext uri="{FF2B5EF4-FFF2-40B4-BE49-F238E27FC236}">
                <a16:creationId xmlns:a16="http://schemas.microsoft.com/office/drawing/2014/main" id="{A0A545A8-8D72-2516-FD49-14D7FA34B008}"/>
              </a:ext>
            </a:extLst>
          </p:cNvPr>
          <p:cNvSpPr>
            <a:spLocks noGrp="1"/>
          </p:cNvSpPr>
          <p:nvPr>
            <p:ph type="sldNum" sz="quarter" idx="12"/>
          </p:nvPr>
        </p:nvSpPr>
        <p:spPr/>
        <p:txBody>
          <a:bodyPr/>
          <a:lstStyle/>
          <a:p>
            <a:fld id="{50EFA3BF-4AC6-44BA-B559-A2A5571D7C34}" type="slidenum">
              <a:rPr kumimoji="1" lang="ja-JP" altLang="en-US" smtClean="0"/>
              <a:t>‹#›</a:t>
            </a:fld>
            <a:endParaRPr kumimoji="1" lang="ja-JP" altLang="en-US"/>
          </a:p>
        </p:txBody>
      </p:sp>
    </p:spTree>
    <p:extLst>
      <p:ext uri="{BB962C8B-B14F-4D97-AF65-F5344CB8AC3E}">
        <p14:creationId xmlns:p14="http://schemas.microsoft.com/office/powerpoint/2010/main" val="13011490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8CD7BB2-0785-8CEA-1680-31B77D3343B4}"/>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CFEA3545-2071-E57E-AB90-FF19058166F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49D405E7-5233-FA6E-E0E5-709D8C8E466F}"/>
              </a:ext>
            </a:extLst>
          </p:cNvPr>
          <p:cNvSpPr>
            <a:spLocks noGrp="1"/>
          </p:cNvSpPr>
          <p:nvPr>
            <p:ph type="dt" sz="half" idx="10"/>
          </p:nvPr>
        </p:nvSpPr>
        <p:spPr/>
        <p:txBody>
          <a:bodyPr/>
          <a:lstStyle/>
          <a:p>
            <a:fld id="{9390C61B-344A-4537-BDA6-5E67AB62165A}" type="datetime1">
              <a:rPr kumimoji="1" lang="en-GB" altLang="ja-JP" smtClean="0"/>
              <a:t>10/10/2026</a:t>
            </a:fld>
            <a:endParaRPr kumimoji="1" lang="ja-JP" altLang="en-US"/>
          </a:p>
        </p:txBody>
      </p:sp>
      <p:sp>
        <p:nvSpPr>
          <p:cNvPr id="5" name="フッター プレースホルダー 4">
            <a:extLst>
              <a:ext uri="{FF2B5EF4-FFF2-40B4-BE49-F238E27FC236}">
                <a16:creationId xmlns:a16="http://schemas.microsoft.com/office/drawing/2014/main" id="{95AA1825-3C66-26A1-137D-BF647C667E4F}"/>
              </a:ext>
            </a:extLst>
          </p:cNvPr>
          <p:cNvSpPr>
            <a:spLocks noGrp="1"/>
          </p:cNvSpPr>
          <p:nvPr>
            <p:ph type="ftr" sz="quarter" idx="11"/>
          </p:nvPr>
        </p:nvSpPr>
        <p:spPr/>
        <p:txBody>
          <a:bodyPr/>
          <a:lstStyle/>
          <a:p>
            <a:r>
              <a:rPr kumimoji="1" lang="en-GB" altLang="ja-JP"/>
              <a:t>SATIF-17, 2026.10.20 ~ 10.22</a:t>
            </a:r>
            <a:endParaRPr kumimoji="1" lang="ja-JP" altLang="en-US"/>
          </a:p>
        </p:txBody>
      </p:sp>
      <p:sp>
        <p:nvSpPr>
          <p:cNvPr id="6" name="スライド番号プレースホルダー 5">
            <a:extLst>
              <a:ext uri="{FF2B5EF4-FFF2-40B4-BE49-F238E27FC236}">
                <a16:creationId xmlns:a16="http://schemas.microsoft.com/office/drawing/2014/main" id="{0260AF41-F858-AAA1-547E-5EAEDA1B5C65}"/>
              </a:ext>
            </a:extLst>
          </p:cNvPr>
          <p:cNvSpPr>
            <a:spLocks noGrp="1"/>
          </p:cNvSpPr>
          <p:nvPr>
            <p:ph type="sldNum" sz="quarter" idx="12"/>
          </p:nvPr>
        </p:nvSpPr>
        <p:spPr/>
        <p:txBody>
          <a:bodyPr/>
          <a:lstStyle/>
          <a:p>
            <a:fld id="{50EFA3BF-4AC6-44BA-B559-A2A5571D7C34}" type="slidenum">
              <a:rPr kumimoji="1" lang="ja-JP" altLang="en-US" smtClean="0"/>
              <a:t>‹#›</a:t>
            </a:fld>
            <a:endParaRPr kumimoji="1" lang="ja-JP" altLang="en-US"/>
          </a:p>
        </p:txBody>
      </p:sp>
    </p:spTree>
    <p:extLst>
      <p:ext uri="{BB962C8B-B14F-4D97-AF65-F5344CB8AC3E}">
        <p14:creationId xmlns:p14="http://schemas.microsoft.com/office/powerpoint/2010/main" val="7675628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BA86C90-104C-F669-5208-EE369BD17A5F}"/>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6739819B-16DA-2C95-6B45-F0A3C811D273}"/>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6B7EC2F6-E718-B724-4CE5-2543D76076E5}"/>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9B9F338A-7D42-68C8-CC57-2AB6C0E89E71}"/>
              </a:ext>
            </a:extLst>
          </p:cNvPr>
          <p:cNvSpPr>
            <a:spLocks noGrp="1"/>
          </p:cNvSpPr>
          <p:nvPr>
            <p:ph type="dt" sz="half" idx="10"/>
          </p:nvPr>
        </p:nvSpPr>
        <p:spPr/>
        <p:txBody>
          <a:bodyPr/>
          <a:lstStyle/>
          <a:p>
            <a:fld id="{66D61E91-E314-425B-B969-D32F9C993B47}" type="datetime1">
              <a:rPr kumimoji="1" lang="en-GB" altLang="ja-JP" smtClean="0"/>
              <a:t>10/10/2026</a:t>
            </a:fld>
            <a:endParaRPr kumimoji="1" lang="ja-JP" altLang="en-US"/>
          </a:p>
        </p:txBody>
      </p:sp>
      <p:sp>
        <p:nvSpPr>
          <p:cNvPr id="6" name="フッター プレースホルダー 5">
            <a:extLst>
              <a:ext uri="{FF2B5EF4-FFF2-40B4-BE49-F238E27FC236}">
                <a16:creationId xmlns:a16="http://schemas.microsoft.com/office/drawing/2014/main" id="{4F48D22F-39C0-356F-F950-F0A6FE2B9B37}"/>
              </a:ext>
            </a:extLst>
          </p:cNvPr>
          <p:cNvSpPr>
            <a:spLocks noGrp="1"/>
          </p:cNvSpPr>
          <p:nvPr>
            <p:ph type="ftr" sz="quarter" idx="11"/>
          </p:nvPr>
        </p:nvSpPr>
        <p:spPr/>
        <p:txBody>
          <a:bodyPr/>
          <a:lstStyle/>
          <a:p>
            <a:r>
              <a:rPr kumimoji="1" lang="en-GB" altLang="ja-JP"/>
              <a:t>SATIF-17, 2026.10.20 ~ 10.22</a:t>
            </a:r>
            <a:endParaRPr kumimoji="1" lang="ja-JP" altLang="en-US"/>
          </a:p>
        </p:txBody>
      </p:sp>
      <p:sp>
        <p:nvSpPr>
          <p:cNvPr id="7" name="スライド番号プレースホルダー 6">
            <a:extLst>
              <a:ext uri="{FF2B5EF4-FFF2-40B4-BE49-F238E27FC236}">
                <a16:creationId xmlns:a16="http://schemas.microsoft.com/office/drawing/2014/main" id="{5D936C41-A437-9039-0D07-AE34EE2E43BD}"/>
              </a:ext>
            </a:extLst>
          </p:cNvPr>
          <p:cNvSpPr>
            <a:spLocks noGrp="1"/>
          </p:cNvSpPr>
          <p:nvPr>
            <p:ph type="sldNum" sz="quarter" idx="12"/>
          </p:nvPr>
        </p:nvSpPr>
        <p:spPr/>
        <p:txBody>
          <a:bodyPr/>
          <a:lstStyle/>
          <a:p>
            <a:fld id="{50EFA3BF-4AC6-44BA-B559-A2A5571D7C34}" type="slidenum">
              <a:rPr kumimoji="1" lang="ja-JP" altLang="en-US" smtClean="0"/>
              <a:t>‹#›</a:t>
            </a:fld>
            <a:endParaRPr kumimoji="1" lang="ja-JP" altLang="en-US"/>
          </a:p>
        </p:txBody>
      </p:sp>
    </p:spTree>
    <p:extLst>
      <p:ext uri="{BB962C8B-B14F-4D97-AF65-F5344CB8AC3E}">
        <p14:creationId xmlns:p14="http://schemas.microsoft.com/office/powerpoint/2010/main" val="13448374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D7A7E85-0A18-EE41-46F6-4BB4B1A7C2E7}"/>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4A5C4B82-2B53-B185-6682-AFB0097CE17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C142E6C6-9EF6-CC7C-4859-B29C58A504D9}"/>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C03352A2-F830-80E3-BC80-CCC818C0AAB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9267A0F1-ECE8-87CF-451D-43CB3F1D15C4}"/>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FE98C0DC-2641-2C2F-0E33-D0026A2FB372}"/>
              </a:ext>
            </a:extLst>
          </p:cNvPr>
          <p:cNvSpPr>
            <a:spLocks noGrp="1"/>
          </p:cNvSpPr>
          <p:nvPr>
            <p:ph type="dt" sz="half" idx="10"/>
          </p:nvPr>
        </p:nvSpPr>
        <p:spPr/>
        <p:txBody>
          <a:bodyPr/>
          <a:lstStyle/>
          <a:p>
            <a:fld id="{2042B06B-ED52-4FCB-B096-3DD26461D3D7}" type="datetime1">
              <a:rPr kumimoji="1" lang="en-GB" altLang="ja-JP" smtClean="0"/>
              <a:t>10/10/2026</a:t>
            </a:fld>
            <a:endParaRPr kumimoji="1" lang="ja-JP" altLang="en-US"/>
          </a:p>
        </p:txBody>
      </p:sp>
      <p:sp>
        <p:nvSpPr>
          <p:cNvPr id="8" name="フッター プレースホルダー 7">
            <a:extLst>
              <a:ext uri="{FF2B5EF4-FFF2-40B4-BE49-F238E27FC236}">
                <a16:creationId xmlns:a16="http://schemas.microsoft.com/office/drawing/2014/main" id="{6AAC1C32-8E56-AB6D-2C72-81883FE76F4B}"/>
              </a:ext>
            </a:extLst>
          </p:cNvPr>
          <p:cNvSpPr>
            <a:spLocks noGrp="1"/>
          </p:cNvSpPr>
          <p:nvPr>
            <p:ph type="ftr" sz="quarter" idx="11"/>
          </p:nvPr>
        </p:nvSpPr>
        <p:spPr/>
        <p:txBody>
          <a:bodyPr/>
          <a:lstStyle/>
          <a:p>
            <a:r>
              <a:rPr kumimoji="1" lang="en-GB" altLang="ja-JP"/>
              <a:t>SATIF-17, 2026.10.20 ~ 10.22</a:t>
            </a:r>
            <a:endParaRPr kumimoji="1" lang="ja-JP" altLang="en-US"/>
          </a:p>
        </p:txBody>
      </p:sp>
      <p:sp>
        <p:nvSpPr>
          <p:cNvPr id="9" name="スライド番号プレースホルダー 8">
            <a:extLst>
              <a:ext uri="{FF2B5EF4-FFF2-40B4-BE49-F238E27FC236}">
                <a16:creationId xmlns:a16="http://schemas.microsoft.com/office/drawing/2014/main" id="{88530A27-971F-0E91-C851-4980F2F70812}"/>
              </a:ext>
            </a:extLst>
          </p:cNvPr>
          <p:cNvSpPr>
            <a:spLocks noGrp="1"/>
          </p:cNvSpPr>
          <p:nvPr>
            <p:ph type="sldNum" sz="quarter" idx="12"/>
          </p:nvPr>
        </p:nvSpPr>
        <p:spPr/>
        <p:txBody>
          <a:bodyPr/>
          <a:lstStyle/>
          <a:p>
            <a:fld id="{50EFA3BF-4AC6-44BA-B559-A2A5571D7C34}" type="slidenum">
              <a:rPr kumimoji="1" lang="ja-JP" altLang="en-US" smtClean="0"/>
              <a:t>‹#›</a:t>
            </a:fld>
            <a:endParaRPr kumimoji="1" lang="ja-JP" altLang="en-US"/>
          </a:p>
        </p:txBody>
      </p:sp>
    </p:spTree>
    <p:extLst>
      <p:ext uri="{BB962C8B-B14F-4D97-AF65-F5344CB8AC3E}">
        <p14:creationId xmlns:p14="http://schemas.microsoft.com/office/powerpoint/2010/main" val="37243069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15FC836-52CC-E6DE-0C3A-FBD34BC15A38}"/>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F06757AD-8D2A-72EE-3949-EA2A4CCFA60B}"/>
              </a:ext>
            </a:extLst>
          </p:cNvPr>
          <p:cNvSpPr>
            <a:spLocks noGrp="1"/>
          </p:cNvSpPr>
          <p:nvPr>
            <p:ph type="dt" sz="half" idx="10"/>
          </p:nvPr>
        </p:nvSpPr>
        <p:spPr/>
        <p:txBody>
          <a:bodyPr/>
          <a:lstStyle/>
          <a:p>
            <a:fld id="{1681661C-CE71-4693-9542-B6195D029265}" type="datetime1">
              <a:rPr kumimoji="1" lang="en-GB" altLang="ja-JP" smtClean="0"/>
              <a:t>10/10/2026</a:t>
            </a:fld>
            <a:endParaRPr kumimoji="1" lang="ja-JP" altLang="en-US"/>
          </a:p>
        </p:txBody>
      </p:sp>
      <p:sp>
        <p:nvSpPr>
          <p:cNvPr id="4" name="フッター プレースホルダー 3">
            <a:extLst>
              <a:ext uri="{FF2B5EF4-FFF2-40B4-BE49-F238E27FC236}">
                <a16:creationId xmlns:a16="http://schemas.microsoft.com/office/drawing/2014/main" id="{38F35BC6-6248-539B-52E5-586E57C33565}"/>
              </a:ext>
            </a:extLst>
          </p:cNvPr>
          <p:cNvSpPr>
            <a:spLocks noGrp="1"/>
          </p:cNvSpPr>
          <p:nvPr>
            <p:ph type="ftr" sz="quarter" idx="11"/>
          </p:nvPr>
        </p:nvSpPr>
        <p:spPr/>
        <p:txBody>
          <a:bodyPr/>
          <a:lstStyle/>
          <a:p>
            <a:r>
              <a:rPr kumimoji="1" lang="en-GB" altLang="ja-JP"/>
              <a:t>SATIF-17, 2026.10.20 ~ 10.22</a:t>
            </a:r>
            <a:endParaRPr kumimoji="1" lang="ja-JP" altLang="en-US"/>
          </a:p>
        </p:txBody>
      </p:sp>
      <p:sp>
        <p:nvSpPr>
          <p:cNvPr id="5" name="スライド番号プレースホルダー 4">
            <a:extLst>
              <a:ext uri="{FF2B5EF4-FFF2-40B4-BE49-F238E27FC236}">
                <a16:creationId xmlns:a16="http://schemas.microsoft.com/office/drawing/2014/main" id="{75CC3A54-9190-6F39-AC2D-28C073029BE2}"/>
              </a:ext>
            </a:extLst>
          </p:cNvPr>
          <p:cNvSpPr>
            <a:spLocks noGrp="1"/>
          </p:cNvSpPr>
          <p:nvPr>
            <p:ph type="sldNum" sz="quarter" idx="12"/>
          </p:nvPr>
        </p:nvSpPr>
        <p:spPr/>
        <p:txBody>
          <a:bodyPr/>
          <a:lstStyle/>
          <a:p>
            <a:fld id="{50EFA3BF-4AC6-44BA-B559-A2A5571D7C34}" type="slidenum">
              <a:rPr kumimoji="1" lang="ja-JP" altLang="en-US" smtClean="0"/>
              <a:t>‹#›</a:t>
            </a:fld>
            <a:endParaRPr kumimoji="1" lang="ja-JP" altLang="en-US"/>
          </a:p>
        </p:txBody>
      </p:sp>
    </p:spTree>
    <p:extLst>
      <p:ext uri="{BB962C8B-B14F-4D97-AF65-F5344CB8AC3E}">
        <p14:creationId xmlns:p14="http://schemas.microsoft.com/office/powerpoint/2010/main" val="17857212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5E4474EA-77F8-EDB7-94FE-095CA18FB056}"/>
              </a:ext>
            </a:extLst>
          </p:cNvPr>
          <p:cNvSpPr>
            <a:spLocks noGrp="1"/>
          </p:cNvSpPr>
          <p:nvPr>
            <p:ph type="dt" sz="half" idx="10"/>
          </p:nvPr>
        </p:nvSpPr>
        <p:spPr/>
        <p:txBody>
          <a:bodyPr/>
          <a:lstStyle/>
          <a:p>
            <a:fld id="{1822A8D9-D72B-491D-8B12-E80957A896FE}" type="datetime1">
              <a:rPr kumimoji="1" lang="en-GB" altLang="ja-JP" smtClean="0"/>
              <a:t>10/10/2026</a:t>
            </a:fld>
            <a:endParaRPr kumimoji="1" lang="ja-JP" altLang="en-US" dirty="0"/>
          </a:p>
        </p:txBody>
      </p:sp>
      <p:sp>
        <p:nvSpPr>
          <p:cNvPr id="3" name="フッター プレースホルダー 2">
            <a:extLst>
              <a:ext uri="{FF2B5EF4-FFF2-40B4-BE49-F238E27FC236}">
                <a16:creationId xmlns:a16="http://schemas.microsoft.com/office/drawing/2014/main" id="{9A895D3E-8B03-77DB-B278-B2D612F2A432}"/>
              </a:ext>
            </a:extLst>
          </p:cNvPr>
          <p:cNvSpPr>
            <a:spLocks noGrp="1"/>
          </p:cNvSpPr>
          <p:nvPr>
            <p:ph type="ftr" sz="quarter" idx="11"/>
          </p:nvPr>
        </p:nvSpPr>
        <p:spPr/>
        <p:txBody>
          <a:bodyPr/>
          <a:lstStyle>
            <a:lvl1pPr>
              <a:defRPr b="1">
                <a:latin typeface="Times New Roman" panose="02020603050405020304" pitchFamily="18" charset="0"/>
                <a:cs typeface="Times New Roman" panose="02020603050405020304" pitchFamily="18" charset="0"/>
              </a:defRPr>
            </a:lvl1pPr>
          </a:lstStyle>
          <a:p>
            <a:r>
              <a:rPr lang="en-GB" altLang="ja-JP"/>
              <a:t>SATIF-17, 2026.10.20 ~ 10.22</a:t>
            </a:r>
            <a:endParaRPr lang="ja-JP" altLang="en-US" b="1" dirty="0"/>
          </a:p>
        </p:txBody>
      </p:sp>
      <p:sp>
        <p:nvSpPr>
          <p:cNvPr id="4" name="スライド番号プレースホルダー 3">
            <a:extLst>
              <a:ext uri="{FF2B5EF4-FFF2-40B4-BE49-F238E27FC236}">
                <a16:creationId xmlns:a16="http://schemas.microsoft.com/office/drawing/2014/main" id="{EF69F652-1401-3B14-4994-E7A78806C413}"/>
              </a:ext>
            </a:extLst>
          </p:cNvPr>
          <p:cNvSpPr>
            <a:spLocks noGrp="1"/>
          </p:cNvSpPr>
          <p:nvPr>
            <p:ph type="sldNum" sz="quarter" idx="12"/>
          </p:nvPr>
        </p:nvSpPr>
        <p:spPr/>
        <p:txBody>
          <a:bodyPr/>
          <a:lstStyle>
            <a:lvl1pPr>
              <a:defRPr b="1">
                <a:latin typeface="Times New Roman" panose="02020603050405020304" pitchFamily="18" charset="0"/>
                <a:ea typeface="ＭＳ Ｐ明朝" panose="02020600040205080304" pitchFamily="18" charset="-128"/>
                <a:cs typeface="Times New Roman" panose="02020603050405020304" pitchFamily="18" charset="0"/>
              </a:defRPr>
            </a:lvl1pPr>
          </a:lstStyle>
          <a:p>
            <a:fld id="{50EFA3BF-4AC6-44BA-B559-A2A5571D7C34}" type="slidenum">
              <a:rPr lang="ja-JP" altLang="en-US" smtClean="0"/>
              <a:pPr/>
              <a:t>‹#›</a:t>
            </a:fld>
            <a:endParaRPr lang="ja-JP" altLang="en-US" dirty="0"/>
          </a:p>
        </p:txBody>
      </p:sp>
    </p:spTree>
    <p:extLst>
      <p:ext uri="{BB962C8B-B14F-4D97-AF65-F5344CB8AC3E}">
        <p14:creationId xmlns:p14="http://schemas.microsoft.com/office/powerpoint/2010/main" val="40127087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95D97A2-8A1E-14B6-EDCA-859FB69DEF0E}"/>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9D9501C2-CDA9-588E-2852-AEF2C4D1524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CC2826D8-9CF1-CC43-81A5-31C2962401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B9C0E341-3070-A3BB-8B6A-EED7675C3F4B}"/>
              </a:ext>
            </a:extLst>
          </p:cNvPr>
          <p:cNvSpPr>
            <a:spLocks noGrp="1"/>
          </p:cNvSpPr>
          <p:nvPr>
            <p:ph type="dt" sz="half" idx="10"/>
          </p:nvPr>
        </p:nvSpPr>
        <p:spPr/>
        <p:txBody>
          <a:bodyPr/>
          <a:lstStyle/>
          <a:p>
            <a:fld id="{F435DB83-57F1-4792-85E0-EC6D132980CE}" type="datetime1">
              <a:rPr kumimoji="1" lang="en-GB" altLang="ja-JP" smtClean="0"/>
              <a:t>10/10/2026</a:t>
            </a:fld>
            <a:endParaRPr kumimoji="1" lang="ja-JP" altLang="en-US"/>
          </a:p>
        </p:txBody>
      </p:sp>
      <p:sp>
        <p:nvSpPr>
          <p:cNvPr id="6" name="フッター プレースホルダー 5">
            <a:extLst>
              <a:ext uri="{FF2B5EF4-FFF2-40B4-BE49-F238E27FC236}">
                <a16:creationId xmlns:a16="http://schemas.microsoft.com/office/drawing/2014/main" id="{9ADCD5C9-E75F-B93A-8AB0-8FC2CA0BFC04}"/>
              </a:ext>
            </a:extLst>
          </p:cNvPr>
          <p:cNvSpPr>
            <a:spLocks noGrp="1"/>
          </p:cNvSpPr>
          <p:nvPr>
            <p:ph type="ftr" sz="quarter" idx="11"/>
          </p:nvPr>
        </p:nvSpPr>
        <p:spPr/>
        <p:txBody>
          <a:bodyPr/>
          <a:lstStyle/>
          <a:p>
            <a:r>
              <a:rPr kumimoji="1" lang="en-GB" altLang="ja-JP"/>
              <a:t>SATIF-17, 2026.10.20 ~ 10.22</a:t>
            </a:r>
            <a:endParaRPr kumimoji="1" lang="ja-JP" altLang="en-US"/>
          </a:p>
        </p:txBody>
      </p:sp>
      <p:sp>
        <p:nvSpPr>
          <p:cNvPr id="7" name="スライド番号プレースホルダー 6">
            <a:extLst>
              <a:ext uri="{FF2B5EF4-FFF2-40B4-BE49-F238E27FC236}">
                <a16:creationId xmlns:a16="http://schemas.microsoft.com/office/drawing/2014/main" id="{1ACD1635-2F13-90C3-F06E-242E8E051106}"/>
              </a:ext>
            </a:extLst>
          </p:cNvPr>
          <p:cNvSpPr>
            <a:spLocks noGrp="1"/>
          </p:cNvSpPr>
          <p:nvPr>
            <p:ph type="sldNum" sz="quarter" idx="12"/>
          </p:nvPr>
        </p:nvSpPr>
        <p:spPr/>
        <p:txBody>
          <a:bodyPr/>
          <a:lstStyle/>
          <a:p>
            <a:fld id="{50EFA3BF-4AC6-44BA-B559-A2A5571D7C34}" type="slidenum">
              <a:rPr kumimoji="1" lang="ja-JP" altLang="en-US" smtClean="0"/>
              <a:t>‹#›</a:t>
            </a:fld>
            <a:endParaRPr kumimoji="1" lang="ja-JP" altLang="en-US"/>
          </a:p>
        </p:txBody>
      </p:sp>
    </p:spTree>
    <p:extLst>
      <p:ext uri="{BB962C8B-B14F-4D97-AF65-F5344CB8AC3E}">
        <p14:creationId xmlns:p14="http://schemas.microsoft.com/office/powerpoint/2010/main" val="21023000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3093FA0-F2BD-8D36-612E-E851C41260EA}"/>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D6F4CFFA-66C5-943F-6B6D-25D5E419FE6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327B6851-B4C0-61E2-7D6E-50915E6FAE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7B8714F1-5452-0106-5AE8-4682E0DAA337}"/>
              </a:ext>
            </a:extLst>
          </p:cNvPr>
          <p:cNvSpPr>
            <a:spLocks noGrp="1"/>
          </p:cNvSpPr>
          <p:nvPr>
            <p:ph type="dt" sz="half" idx="10"/>
          </p:nvPr>
        </p:nvSpPr>
        <p:spPr/>
        <p:txBody>
          <a:bodyPr/>
          <a:lstStyle/>
          <a:p>
            <a:fld id="{995C603D-5F83-4126-B392-64EB40F1E094}" type="datetime1">
              <a:rPr kumimoji="1" lang="en-GB" altLang="ja-JP" smtClean="0"/>
              <a:t>10/10/2026</a:t>
            </a:fld>
            <a:endParaRPr kumimoji="1" lang="ja-JP" altLang="en-US"/>
          </a:p>
        </p:txBody>
      </p:sp>
      <p:sp>
        <p:nvSpPr>
          <p:cNvPr id="6" name="フッター プレースホルダー 5">
            <a:extLst>
              <a:ext uri="{FF2B5EF4-FFF2-40B4-BE49-F238E27FC236}">
                <a16:creationId xmlns:a16="http://schemas.microsoft.com/office/drawing/2014/main" id="{BF52501A-C6DF-D736-C099-3B0F6817BFBF}"/>
              </a:ext>
            </a:extLst>
          </p:cNvPr>
          <p:cNvSpPr>
            <a:spLocks noGrp="1"/>
          </p:cNvSpPr>
          <p:nvPr>
            <p:ph type="ftr" sz="quarter" idx="11"/>
          </p:nvPr>
        </p:nvSpPr>
        <p:spPr/>
        <p:txBody>
          <a:bodyPr/>
          <a:lstStyle/>
          <a:p>
            <a:r>
              <a:rPr kumimoji="1" lang="en-GB" altLang="ja-JP"/>
              <a:t>SATIF-17, 2026.10.20 ~ 10.22</a:t>
            </a:r>
            <a:endParaRPr kumimoji="1" lang="ja-JP" altLang="en-US"/>
          </a:p>
        </p:txBody>
      </p:sp>
      <p:sp>
        <p:nvSpPr>
          <p:cNvPr id="7" name="スライド番号プレースホルダー 6">
            <a:extLst>
              <a:ext uri="{FF2B5EF4-FFF2-40B4-BE49-F238E27FC236}">
                <a16:creationId xmlns:a16="http://schemas.microsoft.com/office/drawing/2014/main" id="{D0D3BDAB-641C-85EE-2D8D-3795B9BA2043}"/>
              </a:ext>
            </a:extLst>
          </p:cNvPr>
          <p:cNvSpPr>
            <a:spLocks noGrp="1"/>
          </p:cNvSpPr>
          <p:nvPr>
            <p:ph type="sldNum" sz="quarter" idx="12"/>
          </p:nvPr>
        </p:nvSpPr>
        <p:spPr/>
        <p:txBody>
          <a:bodyPr/>
          <a:lstStyle/>
          <a:p>
            <a:fld id="{50EFA3BF-4AC6-44BA-B559-A2A5571D7C34}" type="slidenum">
              <a:rPr kumimoji="1" lang="ja-JP" altLang="en-US" smtClean="0"/>
              <a:t>‹#›</a:t>
            </a:fld>
            <a:endParaRPr kumimoji="1" lang="ja-JP" altLang="en-US"/>
          </a:p>
        </p:txBody>
      </p:sp>
    </p:spTree>
    <p:extLst>
      <p:ext uri="{BB962C8B-B14F-4D97-AF65-F5344CB8AC3E}">
        <p14:creationId xmlns:p14="http://schemas.microsoft.com/office/powerpoint/2010/main" val="39635293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2EC5943-7F3F-D1E9-3A72-885D66349498}"/>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01EA863A-A028-C4D2-1941-1379185E001D}"/>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E2042D47-21B7-0D3B-6C61-867607CC16BE}"/>
              </a:ext>
            </a:extLst>
          </p:cNvPr>
          <p:cNvSpPr>
            <a:spLocks noGrp="1"/>
          </p:cNvSpPr>
          <p:nvPr>
            <p:ph type="dt" sz="half" idx="10"/>
          </p:nvPr>
        </p:nvSpPr>
        <p:spPr/>
        <p:txBody>
          <a:bodyPr/>
          <a:lstStyle/>
          <a:p>
            <a:fld id="{D50D97D6-9DF1-43C2-9E61-0103EBAE62AA}" type="datetime1">
              <a:rPr kumimoji="1" lang="en-GB" altLang="ja-JP" smtClean="0"/>
              <a:t>10/10/2026</a:t>
            </a:fld>
            <a:endParaRPr kumimoji="1" lang="ja-JP" altLang="en-US"/>
          </a:p>
        </p:txBody>
      </p:sp>
      <p:sp>
        <p:nvSpPr>
          <p:cNvPr id="5" name="フッター プレースホルダー 4">
            <a:extLst>
              <a:ext uri="{FF2B5EF4-FFF2-40B4-BE49-F238E27FC236}">
                <a16:creationId xmlns:a16="http://schemas.microsoft.com/office/drawing/2014/main" id="{E3A8C4EC-42DD-68A9-4AEA-4025BE5E326C}"/>
              </a:ext>
            </a:extLst>
          </p:cNvPr>
          <p:cNvSpPr>
            <a:spLocks noGrp="1"/>
          </p:cNvSpPr>
          <p:nvPr>
            <p:ph type="ftr" sz="quarter" idx="11"/>
          </p:nvPr>
        </p:nvSpPr>
        <p:spPr/>
        <p:txBody>
          <a:bodyPr/>
          <a:lstStyle/>
          <a:p>
            <a:r>
              <a:rPr kumimoji="1" lang="en-GB" altLang="ja-JP"/>
              <a:t>SATIF-17, 2026.10.20 ~ 10.22</a:t>
            </a:r>
            <a:endParaRPr kumimoji="1" lang="ja-JP" altLang="en-US"/>
          </a:p>
        </p:txBody>
      </p:sp>
      <p:sp>
        <p:nvSpPr>
          <p:cNvPr id="6" name="スライド番号プレースホルダー 5">
            <a:extLst>
              <a:ext uri="{FF2B5EF4-FFF2-40B4-BE49-F238E27FC236}">
                <a16:creationId xmlns:a16="http://schemas.microsoft.com/office/drawing/2014/main" id="{216E546C-6D36-818A-CD9F-FAB6243DF5A8}"/>
              </a:ext>
            </a:extLst>
          </p:cNvPr>
          <p:cNvSpPr>
            <a:spLocks noGrp="1"/>
          </p:cNvSpPr>
          <p:nvPr>
            <p:ph type="sldNum" sz="quarter" idx="12"/>
          </p:nvPr>
        </p:nvSpPr>
        <p:spPr/>
        <p:txBody>
          <a:bodyPr/>
          <a:lstStyle/>
          <a:p>
            <a:fld id="{50EFA3BF-4AC6-44BA-B559-A2A5571D7C34}" type="slidenum">
              <a:rPr kumimoji="1" lang="ja-JP" altLang="en-US" smtClean="0"/>
              <a:t>‹#›</a:t>
            </a:fld>
            <a:endParaRPr kumimoji="1" lang="ja-JP" altLang="en-US"/>
          </a:p>
        </p:txBody>
      </p:sp>
    </p:spTree>
    <p:extLst>
      <p:ext uri="{BB962C8B-B14F-4D97-AF65-F5344CB8AC3E}">
        <p14:creationId xmlns:p14="http://schemas.microsoft.com/office/powerpoint/2010/main" val="18321214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6B18009B-16B6-737B-C70B-A10AF57BD5AC}"/>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9A2FA180-5213-02CA-786C-E102CC9CBEA3}"/>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F83A3A66-E1A9-16DF-F2CB-9BB6339329E2}"/>
              </a:ext>
            </a:extLst>
          </p:cNvPr>
          <p:cNvSpPr>
            <a:spLocks noGrp="1"/>
          </p:cNvSpPr>
          <p:nvPr>
            <p:ph type="dt" sz="half" idx="10"/>
          </p:nvPr>
        </p:nvSpPr>
        <p:spPr/>
        <p:txBody>
          <a:bodyPr/>
          <a:lstStyle/>
          <a:p>
            <a:fld id="{5186F4B5-189A-4AE7-8622-668208F8D1FA}" type="datetime1">
              <a:rPr kumimoji="1" lang="en-GB" altLang="ja-JP" smtClean="0"/>
              <a:t>10/10/2026</a:t>
            </a:fld>
            <a:endParaRPr kumimoji="1" lang="ja-JP" altLang="en-US"/>
          </a:p>
        </p:txBody>
      </p:sp>
      <p:sp>
        <p:nvSpPr>
          <p:cNvPr id="5" name="フッター プレースホルダー 4">
            <a:extLst>
              <a:ext uri="{FF2B5EF4-FFF2-40B4-BE49-F238E27FC236}">
                <a16:creationId xmlns:a16="http://schemas.microsoft.com/office/drawing/2014/main" id="{B352AC89-5356-B6BA-34BE-D210CD242FBE}"/>
              </a:ext>
            </a:extLst>
          </p:cNvPr>
          <p:cNvSpPr>
            <a:spLocks noGrp="1"/>
          </p:cNvSpPr>
          <p:nvPr>
            <p:ph type="ftr" sz="quarter" idx="11"/>
          </p:nvPr>
        </p:nvSpPr>
        <p:spPr/>
        <p:txBody>
          <a:bodyPr/>
          <a:lstStyle/>
          <a:p>
            <a:r>
              <a:rPr kumimoji="1" lang="en-GB" altLang="ja-JP"/>
              <a:t>SATIF-17, 2026.10.20 ~ 10.22</a:t>
            </a:r>
            <a:endParaRPr kumimoji="1" lang="ja-JP" altLang="en-US"/>
          </a:p>
        </p:txBody>
      </p:sp>
      <p:sp>
        <p:nvSpPr>
          <p:cNvPr id="6" name="スライド番号プレースホルダー 5">
            <a:extLst>
              <a:ext uri="{FF2B5EF4-FFF2-40B4-BE49-F238E27FC236}">
                <a16:creationId xmlns:a16="http://schemas.microsoft.com/office/drawing/2014/main" id="{A4D0249A-8BEC-FC09-4A45-BA0894BC4CBF}"/>
              </a:ext>
            </a:extLst>
          </p:cNvPr>
          <p:cNvSpPr>
            <a:spLocks noGrp="1"/>
          </p:cNvSpPr>
          <p:nvPr>
            <p:ph type="sldNum" sz="quarter" idx="12"/>
          </p:nvPr>
        </p:nvSpPr>
        <p:spPr/>
        <p:txBody>
          <a:bodyPr/>
          <a:lstStyle/>
          <a:p>
            <a:fld id="{50EFA3BF-4AC6-44BA-B559-A2A5571D7C34}" type="slidenum">
              <a:rPr kumimoji="1" lang="ja-JP" altLang="en-US" smtClean="0"/>
              <a:t>‹#›</a:t>
            </a:fld>
            <a:endParaRPr kumimoji="1" lang="ja-JP" altLang="en-US"/>
          </a:p>
        </p:txBody>
      </p:sp>
    </p:spTree>
    <p:extLst>
      <p:ext uri="{BB962C8B-B14F-4D97-AF65-F5344CB8AC3E}">
        <p14:creationId xmlns:p14="http://schemas.microsoft.com/office/powerpoint/2010/main" val="40121645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E435D85D-AE59-9789-2BA1-C8098D6346B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856E375B-CCC9-0839-1FCD-DCF3ED28088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2A4AA8EC-FD48-B994-9DA9-03281032063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4243DB9-0880-4076-AE0B-6EC25D89F657}" type="datetime1">
              <a:rPr kumimoji="1" lang="en-GB" altLang="ja-JP" smtClean="0"/>
              <a:t>10/10/2026</a:t>
            </a:fld>
            <a:endParaRPr kumimoji="1" lang="ja-JP" altLang="en-US"/>
          </a:p>
        </p:txBody>
      </p:sp>
      <p:sp>
        <p:nvSpPr>
          <p:cNvPr id="5" name="フッター プレースホルダー 4">
            <a:extLst>
              <a:ext uri="{FF2B5EF4-FFF2-40B4-BE49-F238E27FC236}">
                <a16:creationId xmlns:a16="http://schemas.microsoft.com/office/drawing/2014/main" id="{256B8D59-8F69-999D-DEBB-827A7DB1628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a:solidFill>
                  <a:schemeClr val="tx1">
                    <a:tint val="82000"/>
                  </a:schemeClr>
                </a:solidFill>
                <a:latin typeface="Times New Roman" panose="02020603050405020304" pitchFamily="18" charset="0"/>
                <a:cs typeface="Times New Roman" panose="02020603050405020304" pitchFamily="18" charset="0"/>
              </a:defRPr>
            </a:lvl1pPr>
          </a:lstStyle>
          <a:p>
            <a:r>
              <a:rPr lang="en-GB" altLang="ja-JP"/>
              <a:t>SATIF-17, 2026.10.20 ~ 10.22</a:t>
            </a:r>
            <a:endParaRPr lang="ja-JP" altLang="en-US" b="1" dirty="0"/>
          </a:p>
        </p:txBody>
      </p:sp>
      <p:sp>
        <p:nvSpPr>
          <p:cNvPr id="6" name="スライド番号プレースホルダー 5">
            <a:extLst>
              <a:ext uri="{FF2B5EF4-FFF2-40B4-BE49-F238E27FC236}">
                <a16:creationId xmlns:a16="http://schemas.microsoft.com/office/drawing/2014/main" id="{AA5FCA40-A26E-D50C-9303-2D9F9469E5B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latin typeface="Times New Roman" panose="02020603050405020304" pitchFamily="18" charset="0"/>
                <a:cs typeface="Times New Roman" panose="02020603050405020304" pitchFamily="18" charset="0"/>
              </a:defRPr>
            </a:lvl1pPr>
          </a:lstStyle>
          <a:p>
            <a:fld id="{50EFA3BF-4AC6-44BA-B559-A2A5571D7C34}" type="slidenum">
              <a:rPr lang="ja-JP" altLang="en-US" smtClean="0"/>
              <a:pPr/>
              <a:t>‹#›</a:t>
            </a:fld>
            <a:endParaRPr lang="ja-JP" alt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736411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oleObject" Target="../embeddings/oleObject1.bin"/><Relationship Id="rId1" Type="http://schemas.openxmlformats.org/officeDocument/2006/relationships/slideLayout" Target="../slideLayouts/slideLayout7.xml"/><Relationship Id="rId5" Type="http://schemas.openxmlformats.org/officeDocument/2006/relationships/image" Target="../media/image7.emf"/><Relationship Id="rId4" Type="http://schemas.openxmlformats.org/officeDocument/2006/relationships/oleObject" Target="../embeddings/oleObject2.bin"/></Relationships>
</file>

<file path=ppt/slides/_rels/slide1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oleObject" Target="../embeddings/oleObject3.bin"/><Relationship Id="rId1" Type="http://schemas.openxmlformats.org/officeDocument/2006/relationships/slideLayout" Target="../slideLayouts/slideLayout7.xml"/><Relationship Id="rId5" Type="http://schemas.openxmlformats.org/officeDocument/2006/relationships/image" Target="../media/image9.emf"/><Relationship Id="rId4" Type="http://schemas.openxmlformats.org/officeDocument/2006/relationships/oleObject" Target="../embeddings/oleObject4.bin"/></Relationships>
</file>

<file path=ppt/slides/_rels/slide12.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oleObject" Target="../embeddings/oleObject5.bin"/><Relationship Id="rId1" Type="http://schemas.openxmlformats.org/officeDocument/2006/relationships/slideLayout" Target="../slideLayouts/slideLayout7.xml"/><Relationship Id="rId5" Type="http://schemas.openxmlformats.org/officeDocument/2006/relationships/image" Target="../media/image11.emf"/><Relationship Id="rId4" Type="http://schemas.openxmlformats.org/officeDocument/2006/relationships/oleObject" Target="../embeddings/oleObject6.bin"/></Relationships>
</file>

<file path=ppt/slides/_rels/slide13.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oleObject" Target="../embeddings/oleObject7.bin"/><Relationship Id="rId1" Type="http://schemas.openxmlformats.org/officeDocument/2006/relationships/slideLayout" Target="../slideLayouts/slideLayout7.xml"/><Relationship Id="rId5" Type="http://schemas.openxmlformats.org/officeDocument/2006/relationships/image" Target="../media/image13.emf"/><Relationship Id="rId4" Type="http://schemas.openxmlformats.org/officeDocument/2006/relationships/oleObject" Target="../embeddings/oleObject8.bin"/></Relationships>
</file>

<file path=ppt/slides/_rels/slide14.x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wmf"/><Relationship Id="rId7" Type="http://schemas.openxmlformats.org/officeDocument/2006/relationships/image" Target="../media/image18.emf"/><Relationship Id="rId2" Type="http://schemas.openxmlformats.org/officeDocument/2006/relationships/oleObject" Target="../embeddings/oleObject9.bin"/><Relationship Id="rId1" Type="http://schemas.openxmlformats.org/officeDocument/2006/relationships/slideLayout" Target="../slideLayouts/slideLayout7.xml"/><Relationship Id="rId6" Type="http://schemas.openxmlformats.org/officeDocument/2006/relationships/image" Target="../media/image17.emf"/><Relationship Id="rId5" Type="http://schemas.openxmlformats.org/officeDocument/2006/relationships/image" Target="../media/image16.wmf"/><Relationship Id="rId4" Type="http://schemas.openxmlformats.org/officeDocument/2006/relationships/oleObject" Target="../embeddings/oleObject10.bin"/></Relationships>
</file>

<file path=ppt/slides/_rels/slide16.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emf"/><Relationship Id="rId1" Type="http://schemas.openxmlformats.org/officeDocument/2006/relationships/slideLayout" Target="../slideLayouts/slideLayout7.xml"/><Relationship Id="rId5" Type="http://schemas.openxmlformats.org/officeDocument/2006/relationships/image" Target="../media/image22.emf"/><Relationship Id="rId4" Type="http://schemas.openxmlformats.org/officeDocument/2006/relationships/image" Target="../media/image21.emf"/></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5.wmf"/><Relationship Id="rId7" Type="http://schemas.openxmlformats.org/officeDocument/2006/relationships/image" Target="../media/image27.emf"/><Relationship Id="rId2" Type="http://schemas.openxmlformats.org/officeDocument/2006/relationships/oleObject" Target="../embeddings/oleObject11.bin"/><Relationship Id="rId1" Type="http://schemas.openxmlformats.org/officeDocument/2006/relationships/slideLayout" Target="../slideLayouts/slideLayout7.xml"/><Relationship Id="rId6" Type="http://schemas.openxmlformats.org/officeDocument/2006/relationships/oleObject" Target="../embeddings/oleObject13.bin"/><Relationship Id="rId5" Type="http://schemas.openxmlformats.org/officeDocument/2006/relationships/image" Target="../media/image26.emf"/><Relationship Id="rId4" Type="http://schemas.openxmlformats.org/officeDocument/2006/relationships/oleObject" Target="../embeddings/oleObject12.bin"/></Relationships>
</file>

<file path=ppt/slides/_rels/slide23.xml.rels><?xml version="1.0" encoding="UTF-8" standalone="yes"?>
<Relationships xmlns="http://schemas.openxmlformats.org/package/2006/relationships"><Relationship Id="rId3" Type="http://schemas.openxmlformats.org/officeDocument/2006/relationships/image" Target="../media/image28.wmf"/><Relationship Id="rId7" Type="http://schemas.openxmlformats.org/officeDocument/2006/relationships/image" Target="../media/image30.wmf"/><Relationship Id="rId2" Type="http://schemas.openxmlformats.org/officeDocument/2006/relationships/oleObject" Target="../embeddings/oleObject14.bin"/><Relationship Id="rId1" Type="http://schemas.openxmlformats.org/officeDocument/2006/relationships/slideLayout" Target="../slideLayouts/slideLayout7.xml"/><Relationship Id="rId6" Type="http://schemas.openxmlformats.org/officeDocument/2006/relationships/oleObject" Target="../embeddings/oleObject16.bin"/><Relationship Id="rId5" Type="http://schemas.openxmlformats.org/officeDocument/2006/relationships/image" Target="../media/image29.wmf"/><Relationship Id="rId4" Type="http://schemas.openxmlformats.org/officeDocument/2006/relationships/oleObject" Target="../embeddings/oleObject15.bin"/></Relationships>
</file>

<file path=ppt/slides/_rels/slide24.xml.rels><?xml version="1.0" encoding="UTF-8" standalone="yes"?>
<Relationships xmlns="http://schemas.openxmlformats.org/package/2006/relationships"><Relationship Id="rId3" Type="http://schemas.openxmlformats.org/officeDocument/2006/relationships/image" Target="../media/image31.emf"/><Relationship Id="rId7" Type="http://schemas.openxmlformats.org/officeDocument/2006/relationships/image" Target="../media/image33.emf"/><Relationship Id="rId2" Type="http://schemas.openxmlformats.org/officeDocument/2006/relationships/oleObject" Target="../embeddings/oleObject17.bin"/><Relationship Id="rId1" Type="http://schemas.openxmlformats.org/officeDocument/2006/relationships/slideLayout" Target="../slideLayouts/slideLayout7.xml"/><Relationship Id="rId6" Type="http://schemas.openxmlformats.org/officeDocument/2006/relationships/oleObject" Target="../embeddings/oleObject19.bin"/><Relationship Id="rId5" Type="http://schemas.openxmlformats.org/officeDocument/2006/relationships/image" Target="../media/image32.emf"/><Relationship Id="rId4" Type="http://schemas.openxmlformats.org/officeDocument/2006/relationships/oleObject" Target="../embeddings/oleObject18.bin"/></Relationships>
</file>

<file path=ppt/slides/_rels/slide25.xml.rels><?xml version="1.0" encoding="UTF-8" standalone="yes"?>
<Relationships xmlns="http://schemas.openxmlformats.org/package/2006/relationships"><Relationship Id="rId3" Type="http://schemas.openxmlformats.org/officeDocument/2006/relationships/image" Target="../media/image34.emf"/><Relationship Id="rId7" Type="http://schemas.openxmlformats.org/officeDocument/2006/relationships/image" Target="../media/image36.emf"/><Relationship Id="rId2" Type="http://schemas.openxmlformats.org/officeDocument/2006/relationships/oleObject" Target="../embeddings/oleObject20.bin"/><Relationship Id="rId1" Type="http://schemas.openxmlformats.org/officeDocument/2006/relationships/slideLayout" Target="../slideLayouts/slideLayout7.xml"/><Relationship Id="rId6" Type="http://schemas.openxmlformats.org/officeDocument/2006/relationships/oleObject" Target="../embeddings/oleObject22.bin"/><Relationship Id="rId5" Type="http://schemas.openxmlformats.org/officeDocument/2006/relationships/image" Target="../media/image35.emf"/><Relationship Id="rId4" Type="http://schemas.openxmlformats.org/officeDocument/2006/relationships/oleObject" Target="../embeddings/oleObject21.bin"/></Relationships>
</file>

<file path=ppt/slides/_rels/slide26.xml.rels><?xml version="1.0" encoding="UTF-8" standalone="yes"?>
<Relationships xmlns="http://schemas.openxmlformats.org/package/2006/relationships"><Relationship Id="rId3" Type="http://schemas.openxmlformats.org/officeDocument/2006/relationships/image" Target="../media/image37.emf"/><Relationship Id="rId7" Type="http://schemas.openxmlformats.org/officeDocument/2006/relationships/image" Target="../media/image39.emf"/><Relationship Id="rId2" Type="http://schemas.openxmlformats.org/officeDocument/2006/relationships/oleObject" Target="../embeddings/oleObject23.bin"/><Relationship Id="rId1" Type="http://schemas.openxmlformats.org/officeDocument/2006/relationships/slideLayout" Target="../slideLayouts/slideLayout7.xml"/><Relationship Id="rId6" Type="http://schemas.openxmlformats.org/officeDocument/2006/relationships/oleObject" Target="../embeddings/oleObject25.bin"/><Relationship Id="rId5" Type="http://schemas.openxmlformats.org/officeDocument/2006/relationships/image" Target="../media/image38.emf"/><Relationship Id="rId4" Type="http://schemas.openxmlformats.org/officeDocument/2006/relationships/oleObject" Target="../embeddings/oleObject24.bin"/></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テキスト ボックス 14">
            <a:extLst>
              <a:ext uri="{FF2B5EF4-FFF2-40B4-BE49-F238E27FC236}">
                <a16:creationId xmlns:a16="http://schemas.microsoft.com/office/drawing/2014/main" id="{E0B5173E-FA07-EC13-A873-9C0A11CDB496}"/>
              </a:ext>
            </a:extLst>
          </p:cNvPr>
          <p:cNvSpPr txBox="1"/>
          <p:nvPr/>
        </p:nvSpPr>
        <p:spPr>
          <a:xfrm>
            <a:off x="423752" y="1472813"/>
            <a:ext cx="11344495" cy="523220"/>
          </a:xfrm>
          <a:prstGeom prst="rect">
            <a:avLst/>
          </a:prstGeom>
          <a:noFill/>
        </p:spPr>
        <p:txBody>
          <a:bodyPr wrap="square" rtlCol="0">
            <a:spAutoFit/>
          </a:bodyPr>
          <a:lstStyle/>
          <a:p>
            <a:pPr algn="ctr"/>
            <a:r>
              <a:rPr kumimoji="1" lang="en-US" altLang="ja-JP" sz="2800" b="1" dirty="0">
                <a:latin typeface="Times New Roman" panose="02020603050405020304" pitchFamily="18" charset="0"/>
                <a:cs typeface="Times New Roman" panose="02020603050405020304" pitchFamily="18" charset="0"/>
              </a:rPr>
              <a:t>Overview and Results of the “Intercomparison” reported at SATIF</a:t>
            </a:r>
            <a:endParaRPr kumimoji="1" lang="ja-JP" altLang="en-US" sz="2800" b="1" dirty="0">
              <a:latin typeface="Times New Roman" panose="02020603050405020304" pitchFamily="18" charset="0"/>
              <a:cs typeface="Times New Roman" panose="02020603050405020304" pitchFamily="18" charset="0"/>
            </a:endParaRPr>
          </a:p>
        </p:txBody>
      </p:sp>
      <p:sp>
        <p:nvSpPr>
          <p:cNvPr id="19" name="テキスト ボックス 18">
            <a:extLst>
              <a:ext uri="{FF2B5EF4-FFF2-40B4-BE49-F238E27FC236}">
                <a16:creationId xmlns:a16="http://schemas.microsoft.com/office/drawing/2014/main" id="{0833FD86-A24A-BEE8-83B7-F6F785A16916}"/>
              </a:ext>
            </a:extLst>
          </p:cNvPr>
          <p:cNvSpPr txBox="1"/>
          <p:nvPr/>
        </p:nvSpPr>
        <p:spPr>
          <a:xfrm>
            <a:off x="1877660" y="2886500"/>
            <a:ext cx="8885734" cy="1815882"/>
          </a:xfrm>
          <a:prstGeom prst="rect">
            <a:avLst/>
          </a:prstGeom>
          <a:noFill/>
        </p:spPr>
        <p:txBody>
          <a:bodyPr wrap="square" rtlCol="0">
            <a:spAutoFit/>
          </a:bodyPr>
          <a:lstStyle/>
          <a:p>
            <a:pPr algn="ctr"/>
            <a:r>
              <a:rPr kumimoji="1" lang="en-GB" altLang="ja-JP" sz="2400" dirty="0">
                <a:latin typeface="Times New Roman" panose="02020603050405020304" pitchFamily="18" charset="0"/>
                <a:cs typeface="Times New Roman" panose="02020603050405020304" pitchFamily="18" charset="0"/>
              </a:rPr>
              <a:t>Hideo </a:t>
            </a:r>
            <a:r>
              <a:rPr kumimoji="1" lang="en-GB" altLang="ja-JP" sz="2400" dirty="0" err="1">
                <a:latin typeface="Times New Roman" panose="02020603050405020304" pitchFamily="18" charset="0"/>
                <a:cs typeface="Times New Roman" panose="02020603050405020304" pitchFamily="18" charset="0"/>
              </a:rPr>
              <a:t>Hirayama</a:t>
            </a:r>
            <a:r>
              <a:rPr kumimoji="1" lang="en-GB" altLang="ja-JP" sz="2400" baseline="30000" dirty="0" err="1">
                <a:latin typeface="Times New Roman" panose="02020603050405020304" pitchFamily="18" charset="0"/>
                <a:cs typeface="Times New Roman" panose="02020603050405020304" pitchFamily="18" charset="0"/>
              </a:rPr>
              <a:t>a,b</a:t>
            </a:r>
            <a:endParaRPr kumimoji="1" lang="en-GB" altLang="ja-JP" sz="2400" baseline="30000" dirty="0">
              <a:latin typeface="Times New Roman" panose="02020603050405020304" pitchFamily="18" charset="0"/>
              <a:cs typeface="Times New Roman" panose="02020603050405020304" pitchFamily="18" charset="0"/>
            </a:endParaRPr>
          </a:p>
          <a:p>
            <a:pPr algn="ctr"/>
            <a:endParaRPr kumimoji="1" lang="en-GB" altLang="ja-JP" sz="2400" baseline="30000" dirty="0">
              <a:latin typeface="Times New Roman" panose="02020603050405020304" pitchFamily="18" charset="0"/>
              <a:cs typeface="Times New Roman" panose="02020603050405020304" pitchFamily="18" charset="0"/>
            </a:endParaRPr>
          </a:p>
          <a:p>
            <a:pPr algn="ctr"/>
            <a:r>
              <a:rPr kumimoji="1" lang="en-GB" altLang="ja-JP" sz="2400" baseline="30000" dirty="0" err="1">
                <a:latin typeface="Times New Roman" panose="02020603050405020304" pitchFamily="18" charset="0"/>
                <a:cs typeface="Times New Roman" panose="02020603050405020304" pitchFamily="18" charset="0"/>
              </a:rPr>
              <a:t>a</a:t>
            </a:r>
            <a:r>
              <a:rPr kumimoji="1" lang="en-GB" altLang="ja-JP" sz="2400" dirty="0" err="1">
                <a:latin typeface="Times New Roman" panose="02020603050405020304" pitchFamily="18" charset="0"/>
                <a:cs typeface="Times New Roman" panose="02020603050405020304" pitchFamily="18" charset="0"/>
              </a:rPr>
              <a:t>High</a:t>
            </a:r>
            <a:r>
              <a:rPr kumimoji="1" lang="en-GB" altLang="ja-JP" sz="2400" dirty="0">
                <a:latin typeface="Times New Roman" panose="02020603050405020304" pitchFamily="18" charset="0"/>
                <a:cs typeface="Times New Roman" panose="02020603050405020304" pitchFamily="18" charset="0"/>
              </a:rPr>
              <a:t> Energy Accelerator Research Organization</a:t>
            </a:r>
          </a:p>
          <a:p>
            <a:pPr algn="ctr"/>
            <a:r>
              <a:rPr lang="en-GB" altLang="ja-JP" sz="2400" baseline="30000" dirty="0" err="1">
                <a:latin typeface="Times New Roman" panose="02020603050405020304" pitchFamily="18" charset="0"/>
                <a:cs typeface="Times New Roman" panose="02020603050405020304" pitchFamily="18" charset="0"/>
              </a:rPr>
              <a:t>b</a:t>
            </a:r>
            <a:r>
              <a:rPr lang="en-GB" altLang="ja-JP" sz="2400" dirty="0" err="1">
                <a:latin typeface="Times New Roman" panose="02020603050405020304" pitchFamily="18" charset="0"/>
                <a:cs typeface="Times New Roman" panose="02020603050405020304" pitchFamily="18" charset="0"/>
              </a:rPr>
              <a:t>Nuclear</a:t>
            </a:r>
            <a:r>
              <a:rPr lang="en-GB" altLang="ja-JP" sz="2400" dirty="0">
                <a:latin typeface="Times New Roman" panose="02020603050405020304" pitchFamily="18" charset="0"/>
                <a:cs typeface="Times New Roman" panose="02020603050405020304" pitchFamily="18" charset="0"/>
              </a:rPr>
              <a:t> Regulation Authority</a:t>
            </a:r>
          </a:p>
          <a:p>
            <a:pPr algn="ctr"/>
            <a:endParaRPr kumimoji="1" lang="en-GB" altLang="ja-JP" sz="2400" dirty="0">
              <a:latin typeface="Times New Roman" panose="02020603050405020304" pitchFamily="18" charset="0"/>
              <a:cs typeface="Times New Roman" panose="02020603050405020304" pitchFamily="18" charset="0"/>
            </a:endParaRPr>
          </a:p>
        </p:txBody>
      </p:sp>
      <p:sp>
        <p:nvSpPr>
          <p:cNvPr id="2" name="フッター プレースホルダー 1">
            <a:extLst>
              <a:ext uri="{FF2B5EF4-FFF2-40B4-BE49-F238E27FC236}">
                <a16:creationId xmlns:a16="http://schemas.microsoft.com/office/drawing/2014/main" id="{7B3A3F7E-22C0-0C83-CC08-15109EEE9361}"/>
              </a:ext>
            </a:extLst>
          </p:cNvPr>
          <p:cNvSpPr>
            <a:spLocks noGrp="1"/>
          </p:cNvSpPr>
          <p:nvPr>
            <p:ph type="ftr" sz="quarter" idx="11"/>
          </p:nvPr>
        </p:nvSpPr>
        <p:spPr/>
        <p:txBody>
          <a:bodyPr/>
          <a:lstStyle/>
          <a:p>
            <a:r>
              <a:rPr kumimoji="1" lang="en-GB" altLang="ja-JP" b="1" dirty="0">
                <a:latin typeface="Times New Roman" panose="02020603050405020304" pitchFamily="18" charset="0"/>
                <a:cs typeface="Times New Roman" panose="02020603050405020304" pitchFamily="18" charset="0"/>
              </a:rPr>
              <a:t>SATIF-17, 2026.10.20 ~ 10.22</a:t>
            </a:r>
            <a:endParaRPr kumimoji="1" lang="ja-JP" altLang="en-US" b="1" dirty="0">
              <a:latin typeface="Times New Roman" panose="02020603050405020304" pitchFamily="18" charset="0"/>
              <a:cs typeface="Times New Roman" panose="02020603050405020304" pitchFamily="18" charset="0"/>
            </a:endParaRPr>
          </a:p>
        </p:txBody>
      </p:sp>
      <p:sp>
        <p:nvSpPr>
          <p:cNvPr id="3" name="スライド番号プレースホルダー 2">
            <a:extLst>
              <a:ext uri="{FF2B5EF4-FFF2-40B4-BE49-F238E27FC236}">
                <a16:creationId xmlns:a16="http://schemas.microsoft.com/office/drawing/2014/main" id="{93ADDC13-8359-627B-B79B-37867B693BDE}"/>
              </a:ext>
            </a:extLst>
          </p:cNvPr>
          <p:cNvSpPr>
            <a:spLocks noGrp="1"/>
          </p:cNvSpPr>
          <p:nvPr>
            <p:ph type="sldNum" sz="quarter" idx="12"/>
          </p:nvPr>
        </p:nvSpPr>
        <p:spPr/>
        <p:txBody>
          <a:bodyPr/>
          <a:lstStyle/>
          <a:p>
            <a:fld id="{50EFA3BF-4AC6-44BA-B559-A2A5571D7C34}" type="slidenum">
              <a:rPr kumimoji="1" lang="ja-JP" altLang="en-US" b="1" smtClean="0"/>
              <a:t>1</a:t>
            </a:fld>
            <a:endParaRPr kumimoji="1" lang="ja-JP" altLang="en-US" b="1" dirty="0"/>
          </a:p>
        </p:txBody>
      </p:sp>
    </p:spTree>
    <p:extLst>
      <p:ext uri="{BB962C8B-B14F-4D97-AF65-F5344CB8AC3E}">
        <p14:creationId xmlns:p14="http://schemas.microsoft.com/office/powerpoint/2010/main" val="35555582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5CE5BD1-A51E-82CC-AAF7-D3D23B1364D0}"/>
              </a:ext>
            </a:extLst>
          </p:cNvPr>
          <p:cNvSpPr>
            <a:spLocks noGrp="1"/>
          </p:cNvSpPr>
          <p:nvPr>
            <p:ph type="title"/>
          </p:nvPr>
        </p:nvSpPr>
        <p:spPr>
          <a:xfrm>
            <a:off x="813478" y="223080"/>
            <a:ext cx="10565043" cy="716799"/>
          </a:xfrm>
        </p:spPr>
        <p:txBody>
          <a:bodyPr>
            <a:normAutofit/>
          </a:bodyPr>
          <a:lstStyle/>
          <a:p>
            <a:pPr algn="ctr"/>
            <a:r>
              <a:rPr kumimoji="1" lang="en-US" altLang="ja-JP" sz="3200" dirty="0">
                <a:latin typeface="Times New Roman" panose="02020603050405020304" pitchFamily="18" charset="0"/>
                <a:cs typeface="Times New Roman" panose="02020603050405020304" pitchFamily="18" charset="0"/>
              </a:rPr>
              <a:t>Introduction</a:t>
            </a:r>
            <a:endParaRPr kumimoji="1" lang="ja-JP" altLang="en-US" sz="3200" dirty="0">
              <a:latin typeface="Times New Roman" panose="02020603050405020304" pitchFamily="18" charset="0"/>
              <a:cs typeface="Times New Roman" panose="02020603050405020304" pitchFamily="18" charset="0"/>
            </a:endParaRPr>
          </a:p>
        </p:txBody>
      </p:sp>
      <p:sp>
        <p:nvSpPr>
          <p:cNvPr id="3" name="コンテンツ プレースホルダー 2">
            <a:extLst>
              <a:ext uri="{FF2B5EF4-FFF2-40B4-BE49-F238E27FC236}">
                <a16:creationId xmlns:a16="http://schemas.microsoft.com/office/drawing/2014/main" id="{E8C624B3-7228-551F-86E9-E2EF5AE42C6B}"/>
              </a:ext>
            </a:extLst>
          </p:cNvPr>
          <p:cNvSpPr>
            <a:spLocks noGrp="1"/>
          </p:cNvSpPr>
          <p:nvPr>
            <p:ph idx="1"/>
          </p:nvPr>
        </p:nvSpPr>
        <p:spPr>
          <a:xfrm>
            <a:off x="663114" y="1116824"/>
            <a:ext cx="10565043" cy="4921007"/>
          </a:xfrm>
        </p:spPr>
        <p:txBody>
          <a:bodyPr>
            <a:normAutofit fontScale="77500" lnSpcReduction="20000"/>
          </a:bodyPr>
          <a:lstStyle/>
          <a:p>
            <a:pPr algn="just">
              <a:lnSpc>
                <a:spcPct val="120000"/>
              </a:lnSpc>
            </a:pPr>
            <a:r>
              <a:rPr kumimoji="1" lang="en-US" altLang="ja-JP" dirty="0">
                <a:latin typeface="Times New Roman" panose="02020603050405020304" pitchFamily="18" charset="0"/>
                <a:cs typeface="Times New Roman" panose="02020603050405020304" pitchFamily="18" charset="0"/>
              </a:rPr>
              <a:t>“Intercomparison” of computational codes were conducted from SATIF-3 through SATIF-16 (excluding SATIF-11).</a:t>
            </a:r>
          </a:p>
          <a:p>
            <a:pPr algn="just">
              <a:lnSpc>
                <a:spcPct val="120000"/>
              </a:lnSpc>
            </a:pPr>
            <a:r>
              <a:rPr kumimoji="1" lang="en-US" altLang="ja-JP" dirty="0">
                <a:latin typeface="Times New Roman" panose="02020603050405020304" pitchFamily="18" charset="0"/>
                <a:cs typeface="Times New Roman" panose="02020603050405020304" pitchFamily="18" charset="0"/>
              </a:rPr>
              <a:t>Unlike “benchmarks,” which are compared with experimental data, “intercomparisons” aim to compare differences among computational codes using identical calculation conditions (such as source, material composition, and conversion factors for dose, etc.). </a:t>
            </a:r>
          </a:p>
          <a:p>
            <a:pPr algn="just">
              <a:lnSpc>
                <a:spcPct val="120000"/>
              </a:lnSpc>
            </a:pPr>
            <a:r>
              <a:rPr kumimoji="1" lang="en-US" altLang="ja-JP" dirty="0">
                <a:latin typeface="Times New Roman" panose="02020603050405020304" pitchFamily="18" charset="0"/>
                <a:cs typeface="Times New Roman" panose="02020603050405020304" pitchFamily="18" charset="0"/>
              </a:rPr>
              <a:t>Two types of intercomparison initiatives were conducted within SATIF.</a:t>
            </a:r>
          </a:p>
          <a:p>
            <a:pPr algn="just">
              <a:lnSpc>
                <a:spcPct val="120000"/>
              </a:lnSpc>
            </a:pPr>
            <a:r>
              <a:rPr kumimoji="1" lang="en-US" altLang="ja-JP" dirty="0">
                <a:latin typeface="Times New Roman" panose="02020603050405020304" pitchFamily="18" charset="0"/>
                <a:cs typeface="Times New Roman" panose="02020603050405020304" pitchFamily="18" charset="0"/>
              </a:rPr>
              <a:t> Both were “collaborative efforts by SATIF participants” in which participants submitted results obtained using their respective codes in response to “proposed challenges” issued by the organizing committee, and the results of the inter-code comparisons were reported at SATIF.</a:t>
            </a:r>
          </a:p>
          <a:p>
            <a:pPr algn="just">
              <a:lnSpc>
                <a:spcPct val="120000"/>
              </a:lnSpc>
            </a:pPr>
            <a:r>
              <a:rPr kumimoji="1" lang="en-US" altLang="ja-JP" dirty="0">
                <a:latin typeface="Times New Roman" panose="02020603050405020304" pitchFamily="18" charset="0"/>
                <a:cs typeface="Times New Roman" panose="02020603050405020304" pitchFamily="18" charset="0"/>
              </a:rPr>
              <a:t>This presentation will introduce the details of these two types of intercomparisons and the  results obtained.</a:t>
            </a:r>
          </a:p>
          <a:p>
            <a:pPr algn="just">
              <a:lnSpc>
                <a:spcPct val="120000"/>
              </a:lnSpc>
            </a:pPr>
            <a:endParaRPr kumimoji="1" lang="en-US" altLang="ja-JP" dirty="0">
              <a:latin typeface="Times New Roman" panose="02020603050405020304" pitchFamily="18" charset="0"/>
              <a:cs typeface="Times New Roman" panose="02020603050405020304" pitchFamily="18" charset="0"/>
            </a:endParaRPr>
          </a:p>
          <a:p>
            <a:pPr algn="just">
              <a:lnSpc>
                <a:spcPct val="120000"/>
              </a:lnSpc>
            </a:pPr>
            <a:endParaRPr kumimoji="1" lang="ja-JP" altLang="en-US" dirty="0">
              <a:latin typeface="Times New Roman" panose="02020603050405020304" pitchFamily="18" charset="0"/>
              <a:cs typeface="Times New Roman" panose="02020603050405020304" pitchFamily="18" charset="0"/>
            </a:endParaRPr>
          </a:p>
        </p:txBody>
      </p:sp>
      <p:sp>
        <p:nvSpPr>
          <p:cNvPr id="6" name="フッター プレースホルダー 5">
            <a:extLst>
              <a:ext uri="{FF2B5EF4-FFF2-40B4-BE49-F238E27FC236}">
                <a16:creationId xmlns:a16="http://schemas.microsoft.com/office/drawing/2014/main" id="{ABD21144-9FDA-A96F-6404-4AE3F39442CB}"/>
              </a:ext>
            </a:extLst>
          </p:cNvPr>
          <p:cNvSpPr>
            <a:spLocks noGrp="1"/>
          </p:cNvSpPr>
          <p:nvPr>
            <p:ph type="ftr" sz="quarter" idx="11"/>
          </p:nvPr>
        </p:nvSpPr>
        <p:spPr/>
        <p:txBody>
          <a:bodyPr/>
          <a:lstStyle/>
          <a:p>
            <a:r>
              <a:rPr kumimoji="1" lang="en-GB" altLang="ja-JP" b="1">
                <a:latin typeface="Times New Roman" panose="02020603050405020304" pitchFamily="18" charset="0"/>
                <a:cs typeface="Times New Roman" panose="02020603050405020304" pitchFamily="18" charset="0"/>
              </a:rPr>
              <a:t>SATIF-17, 2026.10.20 ~ 10.22</a:t>
            </a:r>
            <a:endParaRPr kumimoji="1" lang="ja-JP" altLang="en-US" b="1" dirty="0">
              <a:latin typeface="Times New Roman" panose="02020603050405020304" pitchFamily="18" charset="0"/>
              <a:cs typeface="Times New Roman" panose="02020603050405020304" pitchFamily="18" charset="0"/>
            </a:endParaRPr>
          </a:p>
        </p:txBody>
      </p:sp>
      <p:sp>
        <p:nvSpPr>
          <p:cNvPr id="7" name="スライド番号プレースホルダー 6">
            <a:extLst>
              <a:ext uri="{FF2B5EF4-FFF2-40B4-BE49-F238E27FC236}">
                <a16:creationId xmlns:a16="http://schemas.microsoft.com/office/drawing/2014/main" id="{156DFAEA-5C5B-D89F-4A66-4076F9CC4D5B}"/>
              </a:ext>
            </a:extLst>
          </p:cNvPr>
          <p:cNvSpPr>
            <a:spLocks noGrp="1"/>
          </p:cNvSpPr>
          <p:nvPr>
            <p:ph type="sldNum" sz="quarter" idx="12"/>
          </p:nvPr>
        </p:nvSpPr>
        <p:spPr/>
        <p:txBody>
          <a:bodyPr/>
          <a:lstStyle/>
          <a:p>
            <a:fld id="{50EFA3BF-4AC6-44BA-B559-A2A5571D7C34}" type="slidenum">
              <a:rPr kumimoji="1" lang="ja-JP" altLang="en-US" b="1" smtClean="0">
                <a:latin typeface="ＭＳ Ｐ明朝" panose="02020600040205080304" pitchFamily="18" charset="-128"/>
                <a:ea typeface="ＭＳ Ｐ明朝" panose="02020600040205080304" pitchFamily="18" charset="-128"/>
              </a:rPr>
              <a:t>2</a:t>
            </a:fld>
            <a:endParaRPr kumimoji="1" lang="ja-JP" altLang="en-US" b="1" dirty="0">
              <a:latin typeface="ＭＳ Ｐ明朝" panose="02020600040205080304" pitchFamily="18" charset="-128"/>
              <a:ea typeface="ＭＳ Ｐ明朝" panose="02020600040205080304" pitchFamily="18" charset="-128"/>
            </a:endParaRPr>
          </a:p>
        </p:txBody>
      </p:sp>
    </p:spTree>
    <p:extLst>
      <p:ext uri="{BB962C8B-B14F-4D97-AF65-F5344CB8AC3E}">
        <p14:creationId xmlns:p14="http://schemas.microsoft.com/office/powerpoint/2010/main" val="21518790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BAB80CA-C871-077C-369E-15758710BF7C}"/>
              </a:ext>
            </a:extLst>
          </p:cNvPr>
          <p:cNvSpPr>
            <a:spLocks noGrp="1"/>
          </p:cNvSpPr>
          <p:nvPr>
            <p:ph type="title"/>
          </p:nvPr>
        </p:nvSpPr>
        <p:spPr>
          <a:xfrm>
            <a:off x="774797" y="215524"/>
            <a:ext cx="10579003" cy="465513"/>
          </a:xfrm>
        </p:spPr>
        <p:txBody>
          <a:bodyPr>
            <a:normAutofit fontScale="90000"/>
          </a:bodyPr>
          <a:lstStyle/>
          <a:p>
            <a:pPr algn="ctr"/>
            <a:r>
              <a:rPr kumimoji="1" lang="en-US" altLang="ja-JP" sz="3200" dirty="0">
                <a:latin typeface="Times New Roman" panose="02020603050405020304" pitchFamily="18" charset="0"/>
                <a:cs typeface="Times New Roman" panose="02020603050405020304" pitchFamily="18" charset="0"/>
              </a:rPr>
              <a:t>Differences between “Benchmark” and “Intercomparison”</a:t>
            </a:r>
            <a:endParaRPr kumimoji="1" lang="ja-JP" altLang="en-US" sz="3200" dirty="0">
              <a:latin typeface="Times New Roman" panose="02020603050405020304" pitchFamily="18" charset="0"/>
              <a:cs typeface="Times New Roman" panose="02020603050405020304" pitchFamily="18" charset="0"/>
            </a:endParaRPr>
          </a:p>
        </p:txBody>
      </p:sp>
      <p:sp>
        <p:nvSpPr>
          <p:cNvPr id="3" name="コンテンツ プレースホルダー 2">
            <a:extLst>
              <a:ext uri="{FF2B5EF4-FFF2-40B4-BE49-F238E27FC236}">
                <a16:creationId xmlns:a16="http://schemas.microsoft.com/office/drawing/2014/main" id="{A6BF92FA-3267-20D4-BF59-EDDA5B5FC333}"/>
              </a:ext>
            </a:extLst>
          </p:cNvPr>
          <p:cNvSpPr>
            <a:spLocks noGrp="1"/>
          </p:cNvSpPr>
          <p:nvPr>
            <p:ph idx="1"/>
          </p:nvPr>
        </p:nvSpPr>
        <p:spPr>
          <a:xfrm>
            <a:off x="774797" y="907420"/>
            <a:ext cx="10579003" cy="5372148"/>
          </a:xfrm>
        </p:spPr>
        <p:txBody>
          <a:bodyPr>
            <a:normAutofit lnSpcReduction="10000"/>
          </a:bodyPr>
          <a:lstStyle/>
          <a:p>
            <a:pPr algn="just"/>
            <a:r>
              <a:rPr kumimoji="1" lang="en-US" altLang="ja-JP" dirty="0">
                <a:latin typeface="Times New Roman" panose="02020603050405020304" pitchFamily="18" charset="0"/>
                <a:cs typeface="Times New Roman" panose="02020603050405020304" pitchFamily="18" charset="0"/>
              </a:rPr>
              <a:t>“Shielding benchmark calculations” involve comparing results obtained via various calculation methods and codes against “true values”—which are derived from high-quality experimental data characterized by clearly defined source conditions and shielding specifications (composition, density, and dimensions) and sufficient accuracy for meaningful comparison.</a:t>
            </a:r>
          </a:p>
          <a:p>
            <a:pPr lvl="1" algn="just"/>
            <a:r>
              <a:rPr kumimoji="1" lang="en-US" altLang="ja-JP" dirty="0">
                <a:latin typeface="Times New Roman" panose="02020603050405020304" pitchFamily="18" charset="0"/>
                <a:cs typeface="Times New Roman" panose="02020603050405020304" pitchFamily="18" charset="0"/>
              </a:rPr>
              <a:t>Since there is a target “true value,” it is likely that various “improvements” are attempted—while comparing results against that value—in order to achieve an outcome closer to it. </a:t>
            </a:r>
          </a:p>
          <a:p>
            <a:pPr lvl="1" algn="just"/>
            <a:r>
              <a:rPr kumimoji="1" lang="en-US" altLang="ja-JP" dirty="0">
                <a:latin typeface="Times New Roman" panose="02020603050405020304" pitchFamily="18" charset="0"/>
                <a:cs typeface="Times New Roman" panose="02020603050405020304" pitchFamily="18" charset="0"/>
              </a:rPr>
              <a:t>This process can sometimes lead to improvements in the “models” or “data” used in the computational code.</a:t>
            </a:r>
          </a:p>
          <a:p>
            <a:pPr algn="just"/>
            <a:r>
              <a:rPr kumimoji="1" lang="en-US" altLang="ja-JP" dirty="0">
                <a:latin typeface="Times New Roman" panose="02020603050405020304" pitchFamily="18" charset="0"/>
                <a:cs typeface="Times New Roman" panose="02020603050405020304" pitchFamily="18" charset="0"/>
              </a:rPr>
              <a:t>Experimental results suitable for benchmark calculations are limited, as they require facilities capable of conducting the experiments and measurement systems capable of high-precision measurement.</a:t>
            </a:r>
          </a:p>
          <a:p>
            <a:pPr algn="just"/>
            <a:endParaRPr kumimoji="1" lang="en-US" altLang="ja-JP" dirty="0">
              <a:latin typeface="Times New Roman" panose="02020603050405020304" pitchFamily="18" charset="0"/>
              <a:cs typeface="Times New Roman" panose="02020603050405020304" pitchFamily="18" charset="0"/>
            </a:endParaRPr>
          </a:p>
          <a:p>
            <a:pPr algn="just"/>
            <a:endParaRPr kumimoji="1" lang="en-US" altLang="ja-JP" dirty="0">
              <a:latin typeface="Times New Roman" panose="02020603050405020304" pitchFamily="18" charset="0"/>
              <a:cs typeface="Times New Roman" panose="02020603050405020304" pitchFamily="18" charset="0"/>
            </a:endParaRPr>
          </a:p>
          <a:p>
            <a:pPr lvl="1" algn="just"/>
            <a:endParaRPr kumimoji="1" lang="en-US" altLang="ja-JP" dirty="0">
              <a:latin typeface="Times New Roman" panose="02020603050405020304" pitchFamily="18" charset="0"/>
              <a:cs typeface="Times New Roman" panose="02020603050405020304" pitchFamily="18" charset="0"/>
            </a:endParaRPr>
          </a:p>
          <a:p>
            <a:pPr lvl="1" algn="just"/>
            <a:endParaRPr kumimoji="1" lang="en-US" altLang="ja-JP" dirty="0">
              <a:latin typeface="Times New Roman" panose="02020603050405020304" pitchFamily="18" charset="0"/>
              <a:cs typeface="Times New Roman" panose="02020603050405020304" pitchFamily="18" charset="0"/>
            </a:endParaRPr>
          </a:p>
          <a:p>
            <a:pPr lvl="1" algn="just"/>
            <a:endParaRPr kumimoji="1" lang="ja-JP" altLang="en-US" dirty="0">
              <a:latin typeface="Times New Roman" panose="02020603050405020304" pitchFamily="18" charset="0"/>
              <a:cs typeface="Times New Roman" panose="02020603050405020304" pitchFamily="18" charset="0"/>
            </a:endParaRPr>
          </a:p>
        </p:txBody>
      </p:sp>
      <p:sp>
        <p:nvSpPr>
          <p:cNvPr id="6" name="フッター プレースホルダー 5">
            <a:extLst>
              <a:ext uri="{FF2B5EF4-FFF2-40B4-BE49-F238E27FC236}">
                <a16:creationId xmlns:a16="http://schemas.microsoft.com/office/drawing/2014/main" id="{F953F216-B2F6-9615-8D29-95076C0C09E1}"/>
              </a:ext>
            </a:extLst>
          </p:cNvPr>
          <p:cNvSpPr>
            <a:spLocks noGrp="1"/>
          </p:cNvSpPr>
          <p:nvPr>
            <p:ph type="ftr" sz="quarter" idx="11"/>
          </p:nvPr>
        </p:nvSpPr>
        <p:spPr/>
        <p:txBody>
          <a:bodyPr/>
          <a:lstStyle/>
          <a:p>
            <a:r>
              <a:rPr kumimoji="1" lang="en-GB" altLang="ja-JP" b="1">
                <a:latin typeface="Times New Roman" panose="02020603050405020304" pitchFamily="18" charset="0"/>
                <a:cs typeface="Times New Roman" panose="02020603050405020304" pitchFamily="18" charset="0"/>
              </a:rPr>
              <a:t>SATIF-17, 2026.10.20 ~ 10.22</a:t>
            </a:r>
            <a:endParaRPr kumimoji="1" lang="ja-JP" altLang="en-US" b="1" dirty="0">
              <a:latin typeface="Times New Roman" panose="02020603050405020304" pitchFamily="18" charset="0"/>
              <a:cs typeface="Times New Roman" panose="02020603050405020304" pitchFamily="18" charset="0"/>
            </a:endParaRPr>
          </a:p>
        </p:txBody>
      </p:sp>
      <p:sp>
        <p:nvSpPr>
          <p:cNvPr id="7" name="スライド番号プレースホルダー 6">
            <a:extLst>
              <a:ext uri="{FF2B5EF4-FFF2-40B4-BE49-F238E27FC236}">
                <a16:creationId xmlns:a16="http://schemas.microsoft.com/office/drawing/2014/main" id="{0A54121F-4D22-81BC-BDCC-4A830319C701}"/>
              </a:ext>
            </a:extLst>
          </p:cNvPr>
          <p:cNvSpPr>
            <a:spLocks noGrp="1"/>
          </p:cNvSpPr>
          <p:nvPr>
            <p:ph type="sldNum" sz="quarter" idx="12"/>
          </p:nvPr>
        </p:nvSpPr>
        <p:spPr/>
        <p:txBody>
          <a:bodyPr/>
          <a:lstStyle/>
          <a:p>
            <a:fld id="{50EFA3BF-4AC6-44BA-B559-A2A5571D7C34}" type="slidenum">
              <a:rPr kumimoji="1" lang="ja-JP" altLang="en-US" b="1" smtClean="0">
                <a:latin typeface="ＭＳ Ｐ明朝" panose="02020600040205080304" pitchFamily="18" charset="-128"/>
                <a:ea typeface="ＭＳ Ｐ明朝" panose="02020600040205080304" pitchFamily="18" charset="-128"/>
              </a:rPr>
              <a:t>3</a:t>
            </a:fld>
            <a:endParaRPr kumimoji="1" lang="ja-JP" altLang="en-US" b="1" dirty="0">
              <a:latin typeface="ＭＳ Ｐ明朝" panose="02020600040205080304" pitchFamily="18" charset="-128"/>
              <a:ea typeface="ＭＳ Ｐ明朝" panose="02020600040205080304" pitchFamily="18" charset="-128"/>
            </a:endParaRPr>
          </a:p>
        </p:txBody>
      </p:sp>
    </p:spTree>
    <p:extLst>
      <p:ext uri="{BB962C8B-B14F-4D97-AF65-F5344CB8AC3E}">
        <p14:creationId xmlns:p14="http://schemas.microsoft.com/office/powerpoint/2010/main" val="5275478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DCB829-0529-1F1F-246D-F917B6BE5F57}"/>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4E21D410-B47F-8C81-9F7C-C7CD8F993DE9}"/>
              </a:ext>
            </a:extLst>
          </p:cNvPr>
          <p:cNvSpPr>
            <a:spLocks noGrp="1"/>
          </p:cNvSpPr>
          <p:nvPr>
            <p:ph type="title"/>
          </p:nvPr>
        </p:nvSpPr>
        <p:spPr>
          <a:xfrm>
            <a:off x="774797" y="215524"/>
            <a:ext cx="10579003" cy="465513"/>
          </a:xfrm>
        </p:spPr>
        <p:txBody>
          <a:bodyPr>
            <a:normAutofit fontScale="90000"/>
          </a:bodyPr>
          <a:lstStyle/>
          <a:p>
            <a:pPr algn="ctr"/>
            <a:r>
              <a:rPr kumimoji="1" lang="en-US" altLang="ja-JP" sz="3200" dirty="0">
                <a:latin typeface="Times New Roman" panose="02020603050405020304" pitchFamily="18" charset="0"/>
                <a:cs typeface="Times New Roman" panose="02020603050405020304" pitchFamily="18" charset="0"/>
              </a:rPr>
              <a:t>Differences between “Benchmark” and “Intercomparison”</a:t>
            </a:r>
            <a:endParaRPr kumimoji="1" lang="ja-JP" altLang="en-US" sz="3200" dirty="0">
              <a:latin typeface="Times New Roman" panose="02020603050405020304" pitchFamily="18" charset="0"/>
              <a:cs typeface="Times New Roman" panose="02020603050405020304" pitchFamily="18" charset="0"/>
            </a:endParaRPr>
          </a:p>
        </p:txBody>
      </p:sp>
      <p:sp>
        <p:nvSpPr>
          <p:cNvPr id="3" name="コンテンツ プレースホルダー 2">
            <a:extLst>
              <a:ext uri="{FF2B5EF4-FFF2-40B4-BE49-F238E27FC236}">
                <a16:creationId xmlns:a16="http://schemas.microsoft.com/office/drawing/2014/main" id="{B8C3E281-997C-8AD5-2647-60EFC25A6A0E}"/>
              </a:ext>
            </a:extLst>
          </p:cNvPr>
          <p:cNvSpPr>
            <a:spLocks noGrp="1"/>
          </p:cNvSpPr>
          <p:nvPr>
            <p:ph idx="1"/>
          </p:nvPr>
        </p:nvSpPr>
        <p:spPr>
          <a:xfrm>
            <a:off x="774797" y="907420"/>
            <a:ext cx="10579003" cy="5372148"/>
          </a:xfrm>
        </p:spPr>
        <p:txBody>
          <a:bodyPr>
            <a:normAutofit lnSpcReduction="10000"/>
          </a:bodyPr>
          <a:lstStyle/>
          <a:p>
            <a:pPr algn="just"/>
            <a:r>
              <a:rPr kumimoji="1" lang="en-US" altLang="ja-JP" dirty="0">
                <a:latin typeface="Times New Roman" panose="02020603050405020304" pitchFamily="18" charset="0"/>
                <a:cs typeface="Times New Roman" panose="02020603050405020304" pitchFamily="18" charset="0"/>
              </a:rPr>
              <a:t>The objective of an intercomparison is to examine how “calculation methods” and “reaction models/data” influence the results with using same information of material data, mixture compositions and ratios, and dose calculation methods.</a:t>
            </a:r>
          </a:p>
          <a:p>
            <a:pPr algn="just"/>
            <a:r>
              <a:rPr kumimoji="1" lang="en-US" altLang="ja-JP" dirty="0">
                <a:latin typeface="Times New Roman" panose="02020603050405020304" pitchFamily="18" charset="0"/>
                <a:cs typeface="Times New Roman" panose="02020603050405020304" pitchFamily="18" charset="0"/>
              </a:rPr>
              <a:t>Such comparisons can be conducted regardless of the availability of measured data.</a:t>
            </a:r>
          </a:p>
          <a:p>
            <a:pPr algn="just"/>
            <a:r>
              <a:rPr kumimoji="1" lang="en-US" altLang="ja-JP" dirty="0">
                <a:latin typeface="Times New Roman" panose="02020603050405020304" pitchFamily="18" charset="0"/>
                <a:cs typeface="Times New Roman" panose="02020603050405020304" pitchFamily="18" charset="0"/>
              </a:rPr>
              <a:t>If discrepancies arise between computational codes, it is not possible to determine which represents the "correct information," but it is possible to show the extent to which the codes differ in their treatment of the phenomenon in question.</a:t>
            </a:r>
          </a:p>
          <a:p>
            <a:pPr algn="just"/>
            <a:r>
              <a:rPr kumimoji="1" lang="en-US" altLang="ja-JP" dirty="0">
                <a:latin typeface="Times New Roman" panose="02020603050405020304" pitchFamily="18" charset="0"/>
                <a:cs typeface="Times New Roman" panose="02020603050405020304" pitchFamily="18" charset="0"/>
              </a:rPr>
              <a:t>Two types of intercomparison activities were conducted under SATIF and reported at the meeting.</a:t>
            </a:r>
          </a:p>
          <a:p>
            <a:pPr lvl="1" algn="just"/>
            <a:r>
              <a:rPr kumimoji="1" lang="en-US" altLang="ja-JP" dirty="0">
                <a:latin typeface="Times New Roman" panose="02020603050405020304" pitchFamily="18" charset="0"/>
                <a:cs typeface="Times New Roman" panose="02020603050405020304" pitchFamily="18" charset="0"/>
              </a:rPr>
              <a:t>Intercomparison of medium energy neutron attenuation in iron and concrete</a:t>
            </a:r>
          </a:p>
          <a:p>
            <a:pPr lvl="1" algn="just"/>
            <a:r>
              <a:rPr kumimoji="1" lang="en-US" altLang="ja-JP" dirty="0">
                <a:latin typeface="Times New Roman" panose="02020603050405020304" pitchFamily="18" charset="0"/>
                <a:cs typeface="Times New Roman" panose="02020603050405020304" pitchFamily="18" charset="0"/>
              </a:rPr>
              <a:t>Intercomparison of particle production</a:t>
            </a:r>
          </a:p>
          <a:p>
            <a:pPr algn="just"/>
            <a:endParaRPr kumimoji="1" lang="en-US" altLang="ja-JP" dirty="0">
              <a:latin typeface="Times New Roman" panose="02020603050405020304" pitchFamily="18" charset="0"/>
              <a:cs typeface="Times New Roman" panose="02020603050405020304" pitchFamily="18" charset="0"/>
            </a:endParaRPr>
          </a:p>
          <a:p>
            <a:pPr lvl="1" algn="just"/>
            <a:endParaRPr kumimoji="1" lang="en-US" altLang="ja-JP" dirty="0">
              <a:latin typeface="Times New Roman" panose="02020603050405020304" pitchFamily="18" charset="0"/>
              <a:cs typeface="Times New Roman" panose="02020603050405020304" pitchFamily="18" charset="0"/>
            </a:endParaRPr>
          </a:p>
          <a:p>
            <a:pPr lvl="1" algn="just"/>
            <a:endParaRPr kumimoji="1" lang="en-US" altLang="ja-JP" dirty="0">
              <a:latin typeface="Times New Roman" panose="02020603050405020304" pitchFamily="18" charset="0"/>
              <a:cs typeface="Times New Roman" panose="02020603050405020304" pitchFamily="18" charset="0"/>
            </a:endParaRPr>
          </a:p>
          <a:p>
            <a:pPr lvl="1" algn="just"/>
            <a:endParaRPr kumimoji="1" lang="ja-JP" altLang="en-US" dirty="0">
              <a:latin typeface="Times New Roman" panose="02020603050405020304" pitchFamily="18" charset="0"/>
              <a:cs typeface="Times New Roman" panose="02020603050405020304" pitchFamily="18" charset="0"/>
            </a:endParaRPr>
          </a:p>
        </p:txBody>
      </p:sp>
      <p:sp>
        <p:nvSpPr>
          <p:cNvPr id="6" name="フッター プレースホルダー 5">
            <a:extLst>
              <a:ext uri="{FF2B5EF4-FFF2-40B4-BE49-F238E27FC236}">
                <a16:creationId xmlns:a16="http://schemas.microsoft.com/office/drawing/2014/main" id="{6A5CD7CA-7FCF-C929-D1F2-B40A0BBF720D}"/>
              </a:ext>
            </a:extLst>
          </p:cNvPr>
          <p:cNvSpPr>
            <a:spLocks noGrp="1"/>
          </p:cNvSpPr>
          <p:nvPr>
            <p:ph type="ftr" sz="quarter" idx="11"/>
          </p:nvPr>
        </p:nvSpPr>
        <p:spPr/>
        <p:txBody>
          <a:bodyPr/>
          <a:lstStyle/>
          <a:p>
            <a:r>
              <a:rPr kumimoji="1" lang="en-GB" altLang="ja-JP" b="1">
                <a:latin typeface="Times New Roman" panose="02020603050405020304" pitchFamily="18" charset="0"/>
                <a:cs typeface="Times New Roman" panose="02020603050405020304" pitchFamily="18" charset="0"/>
              </a:rPr>
              <a:t>SATIF-17, 2026.10.20 ~ 10.22</a:t>
            </a:r>
            <a:endParaRPr kumimoji="1" lang="ja-JP" altLang="en-US" b="1" dirty="0">
              <a:latin typeface="Times New Roman" panose="02020603050405020304" pitchFamily="18" charset="0"/>
              <a:cs typeface="Times New Roman" panose="02020603050405020304" pitchFamily="18" charset="0"/>
            </a:endParaRPr>
          </a:p>
        </p:txBody>
      </p:sp>
      <p:sp>
        <p:nvSpPr>
          <p:cNvPr id="7" name="スライド番号プレースホルダー 6">
            <a:extLst>
              <a:ext uri="{FF2B5EF4-FFF2-40B4-BE49-F238E27FC236}">
                <a16:creationId xmlns:a16="http://schemas.microsoft.com/office/drawing/2014/main" id="{F6DCBA0D-8591-6FE1-F4F0-4CFDF19FCF98}"/>
              </a:ext>
            </a:extLst>
          </p:cNvPr>
          <p:cNvSpPr>
            <a:spLocks noGrp="1"/>
          </p:cNvSpPr>
          <p:nvPr>
            <p:ph type="sldNum" sz="quarter" idx="12"/>
          </p:nvPr>
        </p:nvSpPr>
        <p:spPr/>
        <p:txBody>
          <a:bodyPr/>
          <a:lstStyle/>
          <a:p>
            <a:fld id="{50EFA3BF-4AC6-44BA-B559-A2A5571D7C34}" type="slidenum">
              <a:rPr kumimoji="1" lang="ja-JP" altLang="en-US" b="1" smtClean="0">
                <a:latin typeface="ＭＳ Ｐ明朝" panose="02020600040205080304" pitchFamily="18" charset="-128"/>
                <a:ea typeface="ＭＳ Ｐ明朝" panose="02020600040205080304" pitchFamily="18" charset="-128"/>
              </a:rPr>
              <a:t>4</a:t>
            </a:fld>
            <a:endParaRPr kumimoji="1" lang="ja-JP" altLang="en-US" b="1" dirty="0">
              <a:latin typeface="ＭＳ Ｐ明朝" panose="02020600040205080304" pitchFamily="18" charset="-128"/>
              <a:ea typeface="ＭＳ Ｐ明朝" panose="02020600040205080304" pitchFamily="18" charset="-128"/>
            </a:endParaRPr>
          </a:p>
        </p:txBody>
      </p:sp>
    </p:spTree>
    <p:extLst>
      <p:ext uri="{BB962C8B-B14F-4D97-AF65-F5344CB8AC3E}">
        <p14:creationId xmlns:p14="http://schemas.microsoft.com/office/powerpoint/2010/main" val="30078320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6D4AD1-FEB0-CE0B-2B85-192F528AA6E1}"/>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ABF29004-776B-55E5-56FE-818034A75DCC}"/>
              </a:ext>
            </a:extLst>
          </p:cNvPr>
          <p:cNvSpPr>
            <a:spLocks noGrp="1"/>
          </p:cNvSpPr>
          <p:nvPr>
            <p:ph type="title"/>
          </p:nvPr>
        </p:nvSpPr>
        <p:spPr>
          <a:xfrm>
            <a:off x="354824" y="48000"/>
            <a:ext cx="11482351" cy="859420"/>
          </a:xfrm>
        </p:spPr>
        <p:txBody>
          <a:bodyPr>
            <a:normAutofit fontScale="90000"/>
          </a:bodyPr>
          <a:lstStyle/>
          <a:p>
            <a:pPr algn="ctr"/>
            <a:r>
              <a:rPr kumimoji="1" lang="en-US" altLang="ja-JP" sz="3200" dirty="0">
                <a:latin typeface="Times New Roman" panose="02020603050405020304" pitchFamily="18" charset="0"/>
                <a:cs typeface="Times New Roman" panose="02020603050405020304" pitchFamily="18" charset="0"/>
              </a:rPr>
              <a:t>Intercomparison of medium energy neutron attenuation in iron and concrete</a:t>
            </a:r>
          </a:p>
        </p:txBody>
      </p:sp>
      <p:sp>
        <p:nvSpPr>
          <p:cNvPr id="3" name="コンテンツ プレースホルダー 2">
            <a:extLst>
              <a:ext uri="{FF2B5EF4-FFF2-40B4-BE49-F238E27FC236}">
                <a16:creationId xmlns:a16="http://schemas.microsoft.com/office/drawing/2014/main" id="{0AB0F633-3061-DDED-CFA9-4C2BB1BC92EA}"/>
              </a:ext>
            </a:extLst>
          </p:cNvPr>
          <p:cNvSpPr>
            <a:spLocks noGrp="1"/>
          </p:cNvSpPr>
          <p:nvPr>
            <p:ph idx="1"/>
          </p:nvPr>
        </p:nvSpPr>
        <p:spPr>
          <a:xfrm>
            <a:off x="774797" y="907420"/>
            <a:ext cx="10579003" cy="5372148"/>
          </a:xfrm>
        </p:spPr>
        <p:txBody>
          <a:bodyPr>
            <a:normAutofit lnSpcReduction="10000"/>
          </a:bodyPr>
          <a:lstStyle/>
          <a:p>
            <a:pPr algn="just"/>
            <a:r>
              <a:rPr kumimoji="1" lang="en-US" altLang="ja-JP" dirty="0">
                <a:latin typeface="Times New Roman" panose="02020603050405020304" pitchFamily="18" charset="0"/>
                <a:cs typeface="Times New Roman" panose="02020603050405020304" pitchFamily="18" charset="0"/>
              </a:rPr>
              <a:t>This intercomparison was initiated as part of the action “Agree on definitions of attenuation length and source term parameters,” which was added at SATIF-2.</a:t>
            </a:r>
          </a:p>
          <a:p>
            <a:pPr algn="just"/>
            <a:r>
              <a:rPr kumimoji="1" lang="en-US" altLang="ja-JP" dirty="0">
                <a:latin typeface="Times New Roman" panose="02020603050405020304" pitchFamily="18" charset="0"/>
                <a:cs typeface="Times New Roman" panose="02020603050405020304" pitchFamily="18" charset="0"/>
              </a:rPr>
              <a:t>This proposal was made by a Japanese group with the aim of understanding the behavior of the “neutron attenuation coefficient” in the intermediate energy range of 1 GeV and below, by comparing results across different calculation codes.</a:t>
            </a:r>
          </a:p>
          <a:p>
            <a:pPr lvl="1" algn="just"/>
            <a:r>
              <a:rPr kumimoji="1" lang="en-US" altLang="ja-JP" dirty="0">
                <a:latin typeface="Times New Roman" panose="02020603050405020304" pitchFamily="18" charset="0"/>
                <a:cs typeface="Times New Roman" panose="02020603050405020304" pitchFamily="18" charset="0"/>
              </a:rPr>
              <a:t>“Neutron attenuation coefficient”  is a parameter critical to shielding calculations for high-energy accelerators at the time.</a:t>
            </a:r>
          </a:p>
          <a:p>
            <a:pPr algn="just"/>
            <a:r>
              <a:rPr kumimoji="1" lang="en-US" altLang="ja-JP" dirty="0">
                <a:latin typeface="Times New Roman" panose="02020603050405020304" pitchFamily="18" charset="0"/>
                <a:cs typeface="Times New Roman" panose="02020603050405020304" pitchFamily="18" charset="0"/>
              </a:rPr>
              <a:t>In the energy range above several hundred MeV, the attenuation of neutrons in matter becomes nearly constant regardless of energy; this conclusion was drawn based on the fact that the inelastic scattering cross-section of neutrons in matter remains approximately constant for neutrons with energies above 100 MeV.</a:t>
            </a:r>
          </a:p>
          <a:p>
            <a:pPr lvl="1" algn="just"/>
            <a:endParaRPr kumimoji="1" lang="en-US" altLang="ja-JP" dirty="0">
              <a:latin typeface="Times New Roman" panose="02020603050405020304" pitchFamily="18" charset="0"/>
              <a:cs typeface="Times New Roman" panose="02020603050405020304" pitchFamily="18" charset="0"/>
            </a:endParaRPr>
          </a:p>
          <a:p>
            <a:pPr lvl="1" algn="just"/>
            <a:endParaRPr kumimoji="1" lang="en-US" altLang="ja-JP" dirty="0">
              <a:latin typeface="Times New Roman" panose="02020603050405020304" pitchFamily="18" charset="0"/>
              <a:cs typeface="Times New Roman" panose="02020603050405020304" pitchFamily="18" charset="0"/>
            </a:endParaRPr>
          </a:p>
          <a:p>
            <a:pPr lvl="1" algn="just"/>
            <a:endParaRPr kumimoji="1" lang="ja-JP" altLang="en-US" dirty="0">
              <a:latin typeface="Times New Roman" panose="02020603050405020304" pitchFamily="18" charset="0"/>
              <a:cs typeface="Times New Roman" panose="02020603050405020304" pitchFamily="18" charset="0"/>
            </a:endParaRPr>
          </a:p>
        </p:txBody>
      </p:sp>
      <p:sp>
        <p:nvSpPr>
          <p:cNvPr id="6" name="フッター プレースホルダー 5">
            <a:extLst>
              <a:ext uri="{FF2B5EF4-FFF2-40B4-BE49-F238E27FC236}">
                <a16:creationId xmlns:a16="http://schemas.microsoft.com/office/drawing/2014/main" id="{C0CF90CD-4779-8D52-9D42-A0A2110E7347}"/>
              </a:ext>
            </a:extLst>
          </p:cNvPr>
          <p:cNvSpPr>
            <a:spLocks noGrp="1"/>
          </p:cNvSpPr>
          <p:nvPr>
            <p:ph type="ftr" sz="quarter" idx="11"/>
          </p:nvPr>
        </p:nvSpPr>
        <p:spPr/>
        <p:txBody>
          <a:bodyPr/>
          <a:lstStyle/>
          <a:p>
            <a:r>
              <a:rPr kumimoji="1" lang="en-GB" altLang="ja-JP" b="1">
                <a:latin typeface="Times New Roman" panose="02020603050405020304" pitchFamily="18" charset="0"/>
                <a:cs typeface="Times New Roman" panose="02020603050405020304" pitchFamily="18" charset="0"/>
              </a:rPr>
              <a:t>SATIF-17, 2026.10.20 ~ 10.22</a:t>
            </a:r>
            <a:endParaRPr kumimoji="1" lang="ja-JP" altLang="en-US" b="1" dirty="0">
              <a:latin typeface="Times New Roman" panose="02020603050405020304" pitchFamily="18" charset="0"/>
              <a:cs typeface="Times New Roman" panose="02020603050405020304" pitchFamily="18" charset="0"/>
            </a:endParaRPr>
          </a:p>
        </p:txBody>
      </p:sp>
      <p:sp>
        <p:nvSpPr>
          <p:cNvPr id="7" name="スライド番号プレースホルダー 6">
            <a:extLst>
              <a:ext uri="{FF2B5EF4-FFF2-40B4-BE49-F238E27FC236}">
                <a16:creationId xmlns:a16="http://schemas.microsoft.com/office/drawing/2014/main" id="{1BA48F6B-033A-25AC-F6C2-DB4FA8DB0A83}"/>
              </a:ext>
            </a:extLst>
          </p:cNvPr>
          <p:cNvSpPr>
            <a:spLocks noGrp="1"/>
          </p:cNvSpPr>
          <p:nvPr>
            <p:ph type="sldNum" sz="quarter" idx="12"/>
          </p:nvPr>
        </p:nvSpPr>
        <p:spPr/>
        <p:txBody>
          <a:bodyPr/>
          <a:lstStyle/>
          <a:p>
            <a:fld id="{50EFA3BF-4AC6-44BA-B559-A2A5571D7C34}" type="slidenum">
              <a:rPr kumimoji="1" lang="ja-JP" altLang="en-US" b="1" smtClean="0">
                <a:latin typeface="ＭＳ Ｐ明朝" panose="02020600040205080304" pitchFamily="18" charset="-128"/>
                <a:ea typeface="ＭＳ Ｐ明朝" panose="02020600040205080304" pitchFamily="18" charset="-128"/>
              </a:rPr>
              <a:t>5</a:t>
            </a:fld>
            <a:endParaRPr kumimoji="1" lang="ja-JP" altLang="en-US" b="1" dirty="0">
              <a:latin typeface="ＭＳ Ｐ明朝" panose="02020600040205080304" pitchFamily="18" charset="-128"/>
              <a:ea typeface="ＭＳ Ｐ明朝" panose="02020600040205080304" pitchFamily="18" charset="-128"/>
            </a:endParaRPr>
          </a:p>
        </p:txBody>
      </p:sp>
    </p:spTree>
    <p:extLst>
      <p:ext uri="{BB962C8B-B14F-4D97-AF65-F5344CB8AC3E}">
        <p14:creationId xmlns:p14="http://schemas.microsoft.com/office/powerpoint/2010/main" val="2056290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a:extLst>
              <a:ext uri="{FF2B5EF4-FFF2-40B4-BE49-F238E27FC236}">
                <a16:creationId xmlns:a16="http://schemas.microsoft.com/office/drawing/2014/main" id="{3B87DB9C-9365-57D6-0689-08E3381339C5}"/>
              </a:ext>
            </a:extLst>
          </p:cNvPr>
          <p:cNvSpPr>
            <a:spLocks noGrp="1"/>
          </p:cNvSpPr>
          <p:nvPr>
            <p:ph type="ftr" sz="quarter" idx="11"/>
          </p:nvPr>
        </p:nvSpPr>
        <p:spPr/>
        <p:txBody>
          <a:bodyPr/>
          <a:lstStyle/>
          <a:p>
            <a:r>
              <a:rPr kumimoji="1" lang="en-GB" altLang="ja-JP"/>
              <a:t>SATIF-17, 2026.10.20 ~ 10.22</a:t>
            </a:r>
            <a:endParaRPr kumimoji="1" lang="ja-JP" altLang="en-US"/>
          </a:p>
        </p:txBody>
      </p:sp>
      <p:sp>
        <p:nvSpPr>
          <p:cNvPr id="5" name="スライド番号プレースホルダー 4">
            <a:extLst>
              <a:ext uri="{FF2B5EF4-FFF2-40B4-BE49-F238E27FC236}">
                <a16:creationId xmlns:a16="http://schemas.microsoft.com/office/drawing/2014/main" id="{74146C34-4CCB-2541-C712-A2CD2B586B9B}"/>
              </a:ext>
            </a:extLst>
          </p:cNvPr>
          <p:cNvSpPr>
            <a:spLocks noGrp="1"/>
          </p:cNvSpPr>
          <p:nvPr>
            <p:ph type="sldNum" sz="quarter" idx="12"/>
          </p:nvPr>
        </p:nvSpPr>
        <p:spPr/>
        <p:txBody>
          <a:bodyPr/>
          <a:lstStyle/>
          <a:p>
            <a:fld id="{50EFA3BF-4AC6-44BA-B559-A2A5571D7C34}" type="slidenum">
              <a:rPr kumimoji="1" lang="ja-JP" altLang="en-US" smtClean="0"/>
              <a:t>6</a:t>
            </a:fld>
            <a:endParaRPr kumimoji="1" lang="ja-JP" altLang="en-US"/>
          </a:p>
        </p:txBody>
      </p:sp>
      <p:pic>
        <p:nvPicPr>
          <p:cNvPr id="7" name="図 6">
            <a:extLst>
              <a:ext uri="{FF2B5EF4-FFF2-40B4-BE49-F238E27FC236}">
                <a16:creationId xmlns:a16="http://schemas.microsoft.com/office/drawing/2014/main" id="{E579A18C-BADF-CDF9-8C0F-4B6AF8E052ED}"/>
              </a:ext>
            </a:extLst>
          </p:cNvPr>
          <p:cNvPicPr>
            <a:picLocks noChangeAspect="1"/>
          </p:cNvPicPr>
          <p:nvPr/>
        </p:nvPicPr>
        <p:blipFill>
          <a:blip r:embed="rId2"/>
          <a:stretch>
            <a:fillRect/>
          </a:stretch>
        </p:blipFill>
        <p:spPr>
          <a:xfrm>
            <a:off x="388494" y="319485"/>
            <a:ext cx="5507422" cy="3495512"/>
          </a:xfrm>
          <a:prstGeom prst="rect">
            <a:avLst/>
          </a:prstGeom>
        </p:spPr>
      </p:pic>
      <p:sp>
        <p:nvSpPr>
          <p:cNvPr id="8" name="テキスト ボックス 7">
            <a:extLst>
              <a:ext uri="{FF2B5EF4-FFF2-40B4-BE49-F238E27FC236}">
                <a16:creationId xmlns:a16="http://schemas.microsoft.com/office/drawing/2014/main" id="{34F231F2-80CA-B6A2-26A1-9B99900D830B}"/>
              </a:ext>
            </a:extLst>
          </p:cNvPr>
          <p:cNvSpPr txBox="1"/>
          <p:nvPr/>
        </p:nvSpPr>
        <p:spPr>
          <a:xfrm>
            <a:off x="629587" y="3987304"/>
            <a:ext cx="4976734" cy="584775"/>
          </a:xfrm>
          <a:prstGeom prst="rect">
            <a:avLst/>
          </a:prstGeom>
          <a:noFill/>
        </p:spPr>
        <p:txBody>
          <a:bodyPr wrap="square" rtlCol="0">
            <a:spAutoFit/>
          </a:bodyPr>
          <a:lstStyle/>
          <a:p>
            <a:r>
              <a:rPr kumimoji="1" lang="en-US" altLang="ja-JP" sz="1600" dirty="0">
                <a:latin typeface="Times New Roman" panose="02020603050405020304" pitchFamily="18" charset="0"/>
                <a:cs typeface="Times New Roman" panose="02020603050405020304" pitchFamily="18" charset="0"/>
              </a:rPr>
              <a:t>Comparison of neutron attenuation lengths in concrete (Paterson and Thomas, “Accelerator Shielding”)</a:t>
            </a:r>
            <a:endParaRPr kumimoji="1" lang="ja-JP" altLang="en-US" sz="1600" dirty="0">
              <a:latin typeface="Times New Roman" panose="02020603050405020304" pitchFamily="18" charset="0"/>
              <a:cs typeface="Times New Roman" panose="02020603050405020304" pitchFamily="18" charset="0"/>
            </a:endParaRPr>
          </a:p>
        </p:txBody>
      </p:sp>
      <p:pic>
        <p:nvPicPr>
          <p:cNvPr id="10" name="図 9">
            <a:extLst>
              <a:ext uri="{FF2B5EF4-FFF2-40B4-BE49-F238E27FC236}">
                <a16:creationId xmlns:a16="http://schemas.microsoft.com/office/drawing/2014/main" id="{14A39AE7-B7F5-044A-4447-D23ADA6F46CF}"/>
              </a:ext>
            </a:extLst>
          </p:cNvPr>
          <p:cNvPicPr>
            <a:picLocks noChangeAspect="1"/>
          </p:cNvPicPr>
          <p:nvPr/>
        </p:nvPicPr>
        <p:blipFill>
          <a:blip r:embed="rId3"/>
          <a:stretch>
            <a:fillRect/>
          </a:stretch>
        </p:blipFill>
        <p:spPr>
          <a:xfrm>
            <a:off x="6208425" y="136525"/>
            <a:ext cx="4479561" cy="5359356"/>
          </a:xfrm>
          <a:prstGeom prst="rect">
            <a:avLst/>
          </a:prstGeom>
        </p:spPr>
      </p:pic>
      <p:sp>
        <p:nvSpPr>
          <p:cNvPr id="12" name="テキスト ボックス 11">
            <a:extLst>
              <a:ext uri="{FF2B5EF4-FFF2-40B4-BE49-F238E27FC236}">
                <a16:creationId xmlns:a16="http://schemas.microsoft.com/office/drawing/2014/main" id="{4B53094A-65C7-4B05-47FC-F805301CD989}"/>
              </a:ext>
            </a:extLst>
          </p:cNvPr>
          <p:cNvSpPr txBox="1"/>
          <p:nvPr/>
        </p:nvSpPr>
        <p:spPr>
          <a:xfrm>
            <a:off x="6833781" y="5495881"/>
            <a:ext cx="4334463" cy="584775"/>
          </a:xfrm>
          <a:prstGeom prst="rect">
            <a:avLst/>
          </a:prstGeom>
          <a:noFill/>
        </p:spPr>
        <p:txBody>
          <a:bodyPr wrap="square" rtlCol="0">
            <a:spAutoFit/>
          </a:bodyPr>
          <a:lstStyle/>
          <a:p>
            <a:r>
              <a:rPr kumimoji="1" lang="en-US" altLang="ja-JP" sz="1600" dirty="0">
                <a:latin typeface="Times New Roman" panose="02020603050405020304" pitchFamily="18" charset="0"/>
                <a:cs typeface="Times New Roman" panose="02020603050405020304" pitchFamily="18" charset="0"/>
              </a:rPr>
              <a:t>Inelastic neutron cross section</a:t>
            </a:r>
          </a:p>
          <a:p>
            <a:r>
              <a:rPr kumimoji="1" lang="en-US" altLang="ja-JP" sz="1600" dirty="0">
                <a:latin typeface="Times New Roman" panose="02020603050405020304" pitchFamily="18" charset="0"/>
                <a:cs typeface="Times New Roman" panose="02020603050405020304" pitchFamily="18" charset="0"/>
              </a:rPr>
              <a:t>(Paterson and Thomas, “Accelerator Shielding”)</a:t>
            </a:r>
            <a:endParaRPr kumimoji="1" lang="ja-JP" alt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19643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7E3E72-7772-A571-E9B3-AA9E7B8234EB}"/>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6B969512-3B90-8866-CDAF-60D1D31B56C1}"/>
              </a:ext>
            </a:extLst>
          </p:cNvPr>
          <p:cNvSpPr>
            <a:spLocks noGrp="1"/>
          </p:cNvSpPr>
          <p:nvPr>
            <p:ph type="title"/>
          </p:nvPr>
        </p:nvSpPr>
        <p:spPr>
          <a:xfrm>
            <a:off x="354824" y="48000"/>
            <a:ext cx="11482351" cy="859420"/>
          </a:xfrm>
        </p:spPr>
        <p:txBody>
          <a:bodyPr>
            <a:normAutofit fontScale="90000"/>
          </a:bodyPr>
          <a:lstStyle/>
          <a:p>
            <a:pPr algn="ctr"/>
            <a:r>
              <a:rPr kumimoji="1" lang="en-US" altLang="ja-JP" sz="3200" dirty="0">
                <a:latin typeface="Times New Roman" panose="02020603050405020304" pitchFamily="18" charset="0"/>
                <a:cs typeface="Times New Roman" panose="02020603050405020304" pitchFamily="18" charset="0"/>
              </a:rPr>
              <a:t>Intercomparison of medium energy neutron attenuation in iron and concrete</a:t>
            </a:r>
          </a:p>
        </p:txBody>
      </p:sp>
      <p:sp>
        <p:nvSpPr>
          <p:cNvPr id="3" name="コンテンツ プレースホルダー 2">
            <a:extLst>
              <a:ext uri="{FF2B5EF4-FFF2-40B4-BE49-F238E27FC236}">
                <a16:creationId xmlns:a16="http://schemas.microsoft.com/office/drawing/2014/main" id="{93746846-EDC9-2558-5944-AD2FE054320E}"/>
              </a:ext>
            </a:extLst>
          </p:cNvPr>
          <p:cNvSpPr>
            <a:spLocks noGrp="1"/>
          </p:cNvSpPr>
          <p:nvPr>
            <p:ph idx="1"/>
          </p:nvPr>
        </p:nvSpPr>
        <p:spPr>
          <a:xfrm>
            <a:off x="774797" y="907420"/>
            <a:ext cx="10579003" cy="5372148"/>
          </a:xfrm>
        </p:spPr>
        <p:txBody>
          <a:bodyPr>
            <a:normAutofit/>
          </a:bodyPr>
          <a:lstStyle/>
          <a:p>
            <a:pPr algn="just"/>
            <a:r>
              <a:rPr kumimoji="1" lang="en-US" altLang="ja-JP" dirty="0">
                <a:latin typeface="Times New Roman" panose="02020603050405020304" pitchFamily="18" charset="0"/>
                <a:cs typeface="Times New Roman" panose="02020603050405020304" pitchFamily="18" charset="0"/>
              </a:rPr>
              <a:t>Results from SATIF-3 revealed that differences between codes in the intermediate energy range were smaller than anticipated, indicating the importance of comparisons at higher incident energies, including neutron spectra.</a:t>
            </a:r>
          </a:p>
          <a:p>
            <a:pPr algn="just"/>
            <a:r>
              <a:rPr kumimoji="1" lang="en-US" altLang="ja-JP" dirty="0">
                <a:latin typeface="Times New Roman" panose="02020603050405020304" pitchFamily="18" charset="0"/>
                <a:cs typeface="Times New Roman" panose="02020603050405020304" pitchFamily="18" charset="0"/>
              </a:rPr>
              <a:t>In subsequent SATIF exercises, comparisons were made based on calculations involving neutron energies of 20 MeV and above; the incident neutron energy was increased for each problem (reaching 10 GeV in the final Problem 7), and the shielding thickness was increased up to 12 m for concrete.</a:t>
            </a:r>
          </a:p>
          <a:p>
            <a:pPr algn="just"/>
            <a:r>
              <a:rPr kumimoji="1" lang="en-US" altLang="ja-JP" dirty="0">
                <a:latin typeface="Times New Roman" panose="02020603050405020304" pitchFamily="18" charset="0"/>
                <a:cs typeface="Times New Roman" panose="02020603050405020304" pitchFamily="18" charset="0"/>
              </a:rPr>
              <a:t>Starting with SATIF-4, a problem was also added in which the distributed secondary neutrons provided by the organizers were treated as incident neutrons.</a:t>
            </a:r>
          </a:p>
          <a:p>
            <a:pPr lvl="1" algn="just"/>
            <a:endParaRPr kumimoji="1" lang="en-US" altLang="ja-JP" dirty="0">
              <a:latin typeface="Times New Roman" panose="02020603050405020304" pitchFamily="18" charset="0"/>
              <a:cs typeface="Times New Roman" panose="02020603050405020304" pitchFamily="18" charset="0"/>
            </a:endParaRPr>
          </a:p>
          <a:p>
            <a:pPr lvl="1" algn="just"/>
            <a:endParaRPr kumimoji="1" lang="ja-JP" altLang="en-US" dirty="0">
              <a:latin typeface="Times New Roman" panose="02020603050405020304" pitchFamily="18" charset="0"/>
              <a:cs typeface="Times New Roman" panose="02020603050405020304" pitchFamily="18" charset="0"/>
            </a:endParaRPr>
          </a:p>
        </p:txBody>
      </p:sp>
      <p:sp>
        <p:nvSpPr>
          <p:cNvPr id="6" name="フッター プレースホルダー 5">
            <a:extLst>
              <a:ext uri="{FF2B5EF4-FFF2-40B4-BE49-F238E27FC236}">
                <a16:creationId xmlns:a16="http://schemas.microsoft.com/office/drawing/2014/main" id="{B5A894BF-2686-63AA-7C04-D3F98115F70C}"/>
              </a:ext>
            </a:extLst>
          </p:cNvPr>
          <p:cNvSpPr>
            <a:spLocks noGrp="1"/>
          </p:cNvSpPr>
          <p:nvPr>
            <p:ph type="ftr" sz="quarter" idx="11"/>
          </p:nvPr>
        </p:nvSpPr>
        <p:spPr/>
        <p:txBody>
          <a:bodyPr/>
          <a:lstStyle/>
          <a:p>
            <a:r>
              <a:rPr kumimoji="1" lang="en-GB" altLang="ja-JP" b="1">
                <a:latin typeface="Times New Roman" panose="02020603050405020304" pitchFamily="18" charset="0"/>
                <a:cs typeface="Times New Roman" panose="02020603050405020304" pitchFamily="18" charset="0"/>
              </a:rPr>
              <a:t>SATIF-17, 2026.10.20 ~ 10.22</a:t>
            </a:r>
            <a:endParaRPr kumimoji="1" lang="ja-JP" altLang="en-US" b="1" dirty="0">
              <a:latin typeface="Times New Roman" panose="02020603050405020304" pitchFamily="18" charset="0"/>
              <a:cs typeface="Times New Roman" panose="02020603050405020304" pitchFamily="18" charset="0"/>
            </a:endParaRPr>
          </a:p>
        </p:txBody>
      </p:sp>
      <p:sp>
        <p:nvSpPr>
          <p:cNvPr id="7" name="スライド番号プレースホルダー 6">
            <a:extLst>
              <a:ext uri="{FF2B5EF4-FFF2-40B4-BE49-F238E27FC236}">
                <a16:creationId xmlns:a16="http://schemas.microsoft.com/office/drawing/2014/main" id="{96A1D9F6-9CC0-D9B9-989B-71653594A7BE}"/>
              </a:ext>
            </a:extLst>
          </p:cNvPr>
          <p:cNvSpPr>
            <a:spLocks noGrp="1"/>
          </p:cNvSpPr>
          <p:nvPr>
            <p:ph type="sldNum" sz="quarter" idx="12"/>
          </p:nvPr>
        </p:nvSpPr>
        <p:spPr/>
        <p:txBody>
          <a:bodyPr/>
          <a:lstStyle/>
          <a:p>
            <a:fld id="{50EFA3BF-4AC6-44BA-B559-A2A5571D7C34}" type="slidenum">
              <a:rPr kumimoji="1" lang="ja-JP" altLang="en-US" b="1" smtClean="0">
                <a:latin typeface="ＭＳ Ｐ明朝" panose="02020600040205080304" pitchFamily="18" charset="-128"/>
                <a:ea typeface="ＭＳ Ｐ明朝" panose="02020600040205080304" pitchFamily="18" charset="-128"/>
              </a:rPr>
              <a:t>7</a:t>
            </a:fld>
            <a:endParaRPr kumimoji="1" lang="ja-JP" altLang="en-US" b="1" dirty="0">
              <a:latin typeface="ＭＳ Ｐ明朝" panose="02020600040205080304" pitchFamily="18" charset="-128"/>
              <a:ea typeface="ＭＳ Ｐ明朝" panose="02020600040205080304" pitchFamily="18" charset="-128"/>
            </a:endParaRPr>
          </a:p>
        </p:txBody>
      </p:sp>
    </p:spTree>
    <p:extLst>
      <p:ext uri="{BB962C8B-B14F-4D97-AF65-F5344CB8AC3E}">
        <p14:creationId xmlns:p14="http://schemas.microsoft.com/office/powerpoint/2010/main" val="24299728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006723DE-8EB9-3BE0-7EAE-5894FC093B3B}"/>
              </a:ext>
            </a:extLst>
          </p:cNvPr>
          <p:cNvSpPr>
            <a:spLocks noGrp="1"/>
          </p:cNvSpPr>
          <p:nvPr>
            <p:ph type="ftr" sz="quarter" idx="11"/>
          </p:nvPr>
        </p:nvSpPr>
        <p:spPr/>
        <p:txBody>
          <a:bodyPr/>
          <a:lstStyle/>
          <a:p>
            <a:r>
              <a:rPr lang="en-GB" altLang="ja-JP"/>
              <a:t>SATIF-17, 2026.10.20 ~ 10.22</a:t>
            </a:r>
            <a:endParaRPr lang="ja-JP" altLang="en-US" b="1" dirty="0"/>
          </a:p>
        </p:txBody>
      </p:sp>
      <p:sp>
        <p:nvSpPr>
          <p:cNvPr id="3" name="スライド番号プレースホルダー 2">
            <a:extLst>
              <a:ext uri="{FF2B5EF4-FFF2-40B4-BE49-F238E27FC236}">
                <a16:creationId xmlns:a16="http://schemas.microsoft.com/office/drawing/2014/main" id="{2FDECC38-3220-696A-0CC5-F511D294F7CA}"/>
              </a:ext>
            </a:extLst>
          </p:cNvPr>
          <p:cNvSpPr>
            <a:spLocks noGrp="1"/>
          </p:cNvSpPr>
          <p:nvPr>
            <p:ph type="sldNum" sz="quarter" idx="12"/>
          </p:nvPr>
        </p:nvSpPr>
        <p:spPr/>
        <p:txBody>
          <a:bodyPr/>
          <a:lstStyle/>
          <a:p>
            <a:fld id="{50EFA3BF-4AC6-44BA-B559-A2A5571D7C34}" type="slidenum">
              <a:rPr lang="ja-JP" altLang="en-US" smtClean="0"/>
              <a:pPr/>
              <a:t>8</a:t>
            </a:fld>
            <a:endParaRPr lang="ja-JP" altLang="en-US" dirty="0"/>
          </a:p>
        </p:txBody>
      </p:sp>
      <p:pic>
        <p:nvPicPr>
          <p:cNvPr id="5" name="図 4">
            <a:extLst>
              <a:ext uri="{FF2B5EF4-FFF2-40B4-BE49-F238E27FC236}">
                <a16:creationId xmlns:a16="http://schemas.microsoft.com/office/drawing/2014/main" id="{066DBCAC-E502-F2D6-DAFE-1554E86769AC}"/>
              </a:ext>
            </a:extLst>
          </p:cNvPr>
          <p:cNvPicPr>
            <a:picLocks noChangeAspect="1"/>
          </p:cNvPicPr>
          <p:nvPr/>
        </p:nvPicPr>
        <p:blipFill>
          <a:blip r:embed="rId2"/>
          <a:stretch>
            <a:fillRect/>
          </a:stretch>
        </p:blipFill>
        <p:spPr>
          <a:xfrm>
            <a:off x="106112" y="1968082"/>
            <a:ext cx="5590149" cy="2340796"/>
          </a:xfrm>
          <a:prstGeom prst="rect">
            <a:avLst/>
          </a:prstGeom>
        </p:spPr>
      </p:pic>
      <p:sp>
        <p:nvSpPr>
          <p:cNvPr id="9" name="テキスト ボックス 8">
            <a:extLst>
              <a:ext uri="{FF2B5EF4-FFF2-40B4-BE49-F238E27FC236}">
                <a16:creationId xmlns:a16="http://schemas.microsoft.com/office/drawing/2014/main" id="{8FA13C13-86A9-EC4B-C87B-A5061866C964}"/>
              </a:ext>
            </a:extLst>
          </p:cNvPr>
          <p:cNvSpPr txBox="1"/>
          <p:nvPr/>
        </p:nvSpPr>
        <p:spPr>
          <a:xfrm>
            <a:off x="1203505" y="1337234"/>
            <a:ext cx="4976734" cy="338554"/>
          </a:xfrm>
          <a:prstGeom prst="rect">
            <a:avLst/>
          </a:prstGeom>
          <a:noFill/>
        </p:spPr>
        <p:txBody>
          <a:bodyPr wrap="square" rtlCol="0">
            <a:spAutoFit/>
          </a:bodyPr>
          <a:lstStyle/>
          <a:p>
            <a:r>
              <a:rPr kumimoji="1" lang="en-US" altLang="ja-JP" sz="1600" dirty="0">
                <a:latin typeface="Times New Roman" panose="02020603050405020304" pitchFamily="18" charset="0"/>
                <a:cs typeface="Times New Roman" panose="02020603050405020304" pitchFamily="18" charset="0"/>
              </a:rPr>
              <a:t>Problem at SATIF-3 (Problem 1)</a:t>
            </a:r>
            <a:endParaRPr kumimoji="1" lang="ja-JP" altLang="en-US" sz="1600" dirty="0">
              <a:latin typeface="Times New Roman" panose="02020603050405020304" pitchFamily="18" charset="0"/>
              <a:cs typeface="Times New Roman" panose="02020603050405020304" pitchFamily="18" charset="0"/>
            </a:endParaRPr>
          </a:p>
        </p:txBody>
      </p:sp>
      <p:sp>
        <p:nvSpPr>
          <p:cNvPr id="11" name="テキスト ボックス 10">
            <a:extLst>
              <a:ext uri="{FF2B5EF4-FFF2-40B4-BE49-F238E27FC236}">
                <a16:creationId xmlns:a16="http://schemas.microsoft.com/office/drawing/2014/main" id="{530C7CCB-A32E-80FE-ABCF-6DE3F4A3AD0C}"/>
              </a:ext>
            </a:extLst>
          </p:cNvPr>
          <p:cNvSpPr txBox="1"/>
          <p:nvPr/>
        </p:nvSpPr>
        <p:spPr>
          <a:xfrm>
            <a:off x="6652297" y="1370933"/>
            <a:ext cx="4976734" cy="338554"/>
          </a:xfrm>
          <a:prstGeom prst="rect">
            <a:avLst/>
          </a:prstGeom>
          <a:noFill/>
        </p:spPr>
        <p:txBody>
          <a:bodyPr wrap="square" rtlCol="0">
            <a:spAutoFit/>
          </a:bodyPr>
          <a:lstStyle/>
          <a:p>
            <a:r>
              <a:rPr kumimoji="1" lang="en-US" altLang="ja-JP" sz="1600" dirty="0">
                <a:latin typeface="Times New Roman" panose="02020603050405020304" pitchFamily="18" charset="0"/>
                <a:cs typeface="Times New Roman" panose="02020603050405020304" pitchFamily="18" charset="0"/>
              </a:rPr>
              <a:t>Problem at SATIF-9 and 10 (Problem 7)</a:t>
            </a:r>
            <a:endParaRPr kumimoji="1" lang="ja-JP" altLang="en-US" sz="1600" dirty="0">
              <a:latin typeface="Times New Roman" panose="02020603050405020304" pitchFamily="18" charset="0"/>
              <a:cs typeface="Times New Roman" panose="02020603050405020304" pitchFamily="18" charset="0"/>
            </a:endParaRPr>
          </a:p>
        </p:txBody>
      </p:sp>
      <p:pic>
        <p:nvPicPr>
          <p:cNvPr id="13" name="図 12">
            <a:extLst>
              <a:ext uri="{FF2B5EF4-FFF2-40B4-BE49-F238E27FC236}">
                <a16:creationId xmlns:a16="http://schemas.microsoft.com/office/drawing/2014/main" id="{590E1BF7-68A9-DA7E-708D-4E927BEFEC23}"/>
              </a:ext>
            </a:extLst>
          </p:cNvPr>
          <p:cNvPicPr>
            <a:picLocks noChangeAspect="1"/>
          </p:cNvPicPr>
          <p:nvPr/>
        </p:nvPicPr>
        <p:blipFill>
          <a:blip r:embed="rId3"/>
          <a:stretch>
            <a:fillRect/>
          </a:stretch>
        </p:blipFill>
        <p:spPr>
          <a:xfrm>
            <a:off x="5919170" y="1968082"/>
            <a:ext cx="5893866" cy="3787223"/>
          </a:xfrm>
          <a:prstGeom prst="rect">
            <a:avLst/>
          </a:prstGeom>
        </p:spPr>
      </p:pic>
    </p:spTree>
    <p:extLst>
      <p:ext uri="{BB962C8B-B14F-4D97-AF65-F5344CB8AC3E}">
        <p14:creationId xmlns:p14="http://schemas.microsoft.com/office/powerpoint/2010/main" val="17100180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9189C27E-9DA2-DFA8-E9E7-2C9865643B78}"/>
              </a:ext>
            </a:extLst>
          </p:cNvPr>
          <p:cNvSpPr>
            <a:spLocks noGrp="1"/>
          </p:cNvSpPr>
          <p:nvPr>
            <p:ph type="ftr" sz="quarter" idx="11"/>
          </p:nvPr>
        </p:nvSpPr>
        <p:spPr/>
        <p:txBody>
          <a:bodyPr/>
          <a:lstStyle/>
          <a:p>
            <a:r>
              <a:rPr lang="en-GB" altLang="ja-JP"/>
              <a:t>SATIF-17, 2026.10.20 ~ 10.22</a:t>
            </a:r>
            <a:endParaRPr lang="ja-JP" altLang="en-US" b="1" dirty="0"/>
          </a:p>
        </p:txBody>
      </p:sp>
      <p:sp>
        <p:nvSpPr>
          <p:cNvPr id="3" name="スライド番号プレースホルダー 2">
            <a:extLst>
              <a:ext uri="{FF2B5EF4-FFF2-40B4-BE49-F238E27FC236}">
                <a16:creationId xmlns:a16="http://schemas.microsoft.com/office/drawing/2014/main" id="{89751ACD-7588-FF00-9220-A5646F23340A}"/>
              </a:ext>
            </a:extLst>
          </p:cNvPr>
          <p:cNvSpPr>
            <a:spLocks noGrp="1"/>
          </p:cNvSpPr>
          <p:nvPr>
            <p:ph type="sldNum" sz="quarter" idx="12"/>
          </p:nvPr>
        </p:nvSpPr>
        <p:spPr/>
        <p:txBody>
          <a:bodyPr/>
          <a:lstStyle/>
          <a:p>
            <a:fld id="{50EFA3BF-4AC6-44BA-B559-A2A5571D7C34}" type="slidenum">
              <a:rPr lang="ja-JP" altLang="en-US" smtClean="0"/>
              <a:pPr/>
              <a:t>9</a:t>
            </a:fld>
            <a:endParaRPr lang="ja-JP" altLang="en-US" dirty="0"/>
          </a:p>
        </p:txBody>
      </p:sp>
      <p:pic>
        <p:nvPicPr>
          <p:cNvPr id="5" name="図 4">
            <a:extLst>
              <a:ext uri="{FF2B5EF4-FFF2-40B4-BE49-F238E27FC236}">
                <a16:creationId xmlns:a16="http://schemas.microsoft.com/office/drawing/2014/main" id="{18C87280-9D87-06EB-F1EB-3B8D8A3B05C0}"/>
              </a:ext>
            </a:extLst>
          </p:cNvPr>
          <p:cNvPicPr>
            <a:picLocks noChangeAspect="1"/>
          </p:cNvPicPr>
          <p:nvPr/>
        </p:nvPicPr>
        <p:blipFill>
          <a:blip r:embed="rId2"/>
          <a:stretch>
            <a:fillRect/>
          </a:stretch>
        </p:blipFill>
        <p:spPr>
          <a:xfrm>
            <a:off x="2271010" y="852695"/>
            <a:ext cx="7525061" cy="5503655"/>
          </a:xfrm>
          <a:prstGeom prst="rect">
            <a:avLst/>
          </a:prstGeom>
        </p:spPr>
      </p:pic>
      <p:sp>
        <p:nvSpPr>
          <p:cNvPr id="7" name="テキスト ボックス 6">
            <a:extLst>
              <a:ext uri="{FF2B5EF4-FFF2-40B4-BE49-F238E27FC236}">
                <a16:creationId xmlns:a16="http://schemas.microsoft.com/office/drawing/2014/main" id="{45A0DBA7-9EF0-4008-FC04-47B4B859444D}"/>
              </a:ext>
            </a:extLst>
          </p:cNvPr>
          <p:cNvSpPr txBox="1"/>
          <p:nvPr/>
        </p:nvSpPr>
        <p:spPr>
          <a:xfrm>
            <a:off x="1528654" y="265246"/>
            <a:ext cx="9988598" cy="338554"/>
          </a:xfrm>
          <a:prstGeom prst="rect">
            <a:avLst/>
          </a:prstGeom>
          <a:noFill/>
        </p:spPr>
        <p:txBody>
          <a:bodyPr wrap="square" rtlCol="0">
            <a:spAutoFit/>
          </a:bodyPr>
          <a:lstStyle/>
          <a:p>
            <a:r>
              <a:rPr kumimoji="1" lang="en-US" altLang="ja-JP" sz="1600" dirty="0">
                <a:latin typeface="Times New Roman" panose="02020603050405020304" pitchFamily="18" charset="0"/>
                <a:cs typeface="Times New Roman" panose="02020603050405020304" pitchFamily="18" charset="0"/>
              </a:rPr>
              <a:t>Participating organizations, codes, etc. to intercomparison of medium energy neutron attenuation in iron and concrete</a:t>
            </a:r>
            <a:endParaRPr kumimoji="1" lang="ja-JP" alt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521393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a:extLst>
              <a:ext uri="{FF2B5EF4-FFF2-40B4-BE49-F238E27FC236}">
                <a16:creationId xmlns:a16="http://schemas.microsoft.com/office/drawing/2014/main" id="{A1346540-8CE6-3F83-9325-D842AF05851E}"/>
              </a:ext>
            </a:extLst>
          </p:cNvPr>
          <p:cNvSpPr>
            <a:spLocks noGrp="1"/>
          </p:cNvSpPr>
          <p:nvPr>
            <p:ph type="ftr" sz="quarter" idx="11"/>
          </p:nvPr>
        </p:nvSpPr>
        <p:spPr/>
        <p:txBody>
          <a:bodyPr/>
          <a:lstStyle/>
          <a:p>
            <a:r>
              <a:rPr kumimoji="1" lang="en-GB" altLang="ja-JP"/>
              <a:t>SATIF-17, 2026.10.20 ~ 10.22</a:t>
            </a:r>
            <a:endParaRPr kumimoji="1" lang="ja-JP" altLang="en-US"/>
          </a:p>
        </p:txBody>
      </p:sp>
      <p:sp>
        <p:nvSpPr>
          <p:cNvPr id="5" name="スライド番号プレースホルダー 4">
            <a:extLst>
              <a:ext uri="{FF2B5EF4-FFF2-40B4-BE49-F238E27FC236}">
                <a16:creationId xmlns:a16="http://schemas.microsoft.com/office/drawing/2014/main" id="{E620E609-4752-9D90-B871-ECEA775B66B3}"/>
              </a:ext>
            </a:extLst>
          </p:cNvPr>
          <p:cNvSpPr>
            <a:spLocks noGrp="1"/>
          </p:cNvSpPr>
          <p:nvPr>
            <p:ph type="sldNum" sz="quarter" idx="12"/>
          </p:nvPr>
        </p:nvSpPr>
        <p:spPr/>
        <p:txBody>
          <a:bodyPr/>
          <a:lstStyle/>
          <a:p>
            <a:fld id="{50EFA3BF-4AC6-44BA-B559-A2A5571D7C34}" type="slidenum">
              <a:rPr kumimoji="1" lang="ja-JP" altLang="en-US" smtClean="0"/>
              <a:t>10</a:t>
            </a:fld>
            <a:endParaRPr kumimoji="1" lang="ja-JP" altLang="en-US"/>
          </a:p>
        </p:txBody>
      </p:sp>
      <p:graphicFrame>
        <p:nvGraphicFramePr>
          <p:cNvPr id="10" name="オブジェクト 9">
            <a:extLst>
              <a:ext uri="{FF2B5EF4-FFF2-40B4-BE49-F238E27FC236}">
                <a16:creationId xmlns:a16="http://schemas.microsoft.com/office/drawing/2014/main" id="{CD7CCDCD-CC97-FF31-42B8-B5B36345A1C3}"/>
              </a:ext>
            </a:extLst>
          </p:cNvPr>
          <p:cNvGraphicFramePr>
            <a:graphicFrameLocks noChangeAspect="1"/>
          </p:cNvGraphicFramePr>
          <p:nvPr>
            <p:extLst>
              <p:ext uri="{D42A27DB-BD31-4B8C-83A1-F6EECF244321}">
                <p14:modId xmlns:p14="http://schemas.microsoft.com/office/powerpoint/2010/main" val="3665627154"/>
              </p:ext>
            </p:extLst>
          </p:nvPr>
        </p:nvGraphicFramePr>
        <p:xfrm>
          <a:off x="239375" y="239229"/>
          <a:ext cx="5679900" cy="3739351"/>
        </p:xfrm>
        <a:graphic>
          <a:graphicData uri="http://schemas.openxmlformats.org/presentationml/2006/ole">
            <mc:AlternateContent xmlns:mc="http://schemas.openxmlformats.org/markup-compatibility/2006">
              <mc:Choice xmlns:v="urn:schemas-microsoft-com:vml" Requires="v">
                <p:oleObj name="KGPlot" r:id="rId2" imgW="9033608" imgH="5946741" progId="KGraph_Plot">
                  <p:embed/>
                </p:oleObj>
              </mc:Choice>
              <mc:Fallback>
                <p:oleObj name="KGPlot" r:id="rId2" imgW="9033608" imgH="5946741" progId="KGraph_Plot">
                  <p:embed/>
                  <p:pic>
                    <p:nvPicPr>
                      <p:cNvPr id="0" name=""/>
                      <p:cNvPicPr/>
                      <p:nvPr/>
                    </p:nvPicPr>
                    <p:blipFill>
                      <a:blip r:embed="rId3"/>
                      <a:stretch>
                        <a:fillRect/>
                      </a:stretch>
                    </p:blipFill>
                    <p:spPr>
                      <a:xfrm>
                        <a:off x="239375" y="239229"/>
                        <a:ext cx="5679900" cy="3739351"/>
                      </a:xfrm>
                      <a:prstGeom prst="rect">
                        <a:avLst/>
                      </a:prstGeom>
                    </p:spPr>
                  </p:pic>
                </p:oleObj>
              </mc:Fallback>
            </mc:AlternateContent>
          </a:graphicData>
        </a:graphic>
      </p:graphicFrame>
      <p:graphicFrame>
        <p:nvGraphicFramePr>
          <p:cNvPr id="11" name="オブジェクト 10">
            <a:extLst>
              <a:ext uri="{FF2B5EF4-FFF2-40B4-BE49-F238E27FC236}">
                <a16:creationId xmlns:a16="http://schemas.microsoft.com/office/drawing/2014/main" id="{4CB6C8BE-6CA5-6C3B-D4F6-91500531A733}"/>
              </a:ext>
            </a:extLst>
          </p:cNvPr>
          <p:cNvGraphicFramePr>
            <a:graphicFrameLocks noChangeAspect="1"/>
          </p:cNvGraphicFramePr>
          <p:nvPr>
            <p:extLst>
              <p:ext uri="{D42A27DB-BD31-4B8C-83A1-F6EECF244321}">
                <p14:modId xmlns:p14="http://schemas.microsoft.com/office/powerpoint/2010/main" val="4135284641"/>
              </p:ext>
            </p:extLst>
          </p:nvPr>
        </p:nvGraphicFramePr>
        <p:xfrm>
          <a:off x="5919275" y="1968403"/>
          <a:ext cx="5928373" cy="3846670"/>
        </p:xfrm>
        <a:graphic>
          <a:graphicData uri="http://schemas.openxmlformats.org/presentationml/2006/ole">
            <mc:AlternateContent xmlns:mc="http://schemas.openxmlformats.org/markup-compatibility/2006">
              <mc:Choice xmlns:v="urn:schemas-microsoft-com:vml" Requires="v">
                <p:oleObj name="KGPlot" r:id="rId4" imgW="9033608" imgH="5860536" progId="KGraph_Plot">
                  <p:embed/>
                </p:oleObj>
              </mc:Choice>
              <mc:Fallback>
                <p:oleObj name="KGPlot" r:id="rId4" imgW="9033608" imgH="5860536" progId="KGraph_Plot">
                  <p:embed/>
                  <p:pic>
                    <p:nvPicPr>
                      <p:cNvPr id="0" name=""/>
                      <p:cNvPicPr/>
                      <p:nvPr/>
                    </p:nvPicPr>
                    <p:blipFill>
                      <a:blip r:embed="rId5"/>
                      <a:stretch>
                        <a:fillRect/>
                      </a:stretch>
                    </p:blipFill>
                    <p:spPr>
                      <a:xfrm>
                        <a:off x="5919275" y="1968403"/>
                        <a:ext cx="5928373" cy="3846670"/>
                      </a:xfrm>
                      <a:prstGeom prst="rect">
                        <a:avLst/>
                      </a:prstGeom>
                    </p:spPr>
                  </p:pic>
                </p:oleObj>
              </mc:Fallback>
            </mc:AlternateContent>
          </a:graphicData>
        </a:graphic>
      </p:graphicFrame>
    </p:spTree>
    <p:extLst>
      <p:ext uri="{BB962C8B-B14F-4D97-AF65-F5344CB8AC3E}">
        <p14:creationId xmlns:p14="http://schemas.microsoft.com/office/powerpoint/2010/main" val="13815349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2C59B8-B646-9A2D-287F-4CBCB59D0212}"/>
            </a:ext>
          </a:extLst>
        </p:cNvPr>
        <p:cNvGrpSpPr/>
        <p:nvPr/>
      </p:nvGrpSpPr>
      <p:grpSpPr>
        <a:xfrm>
          <a:off x="0" y="0"/>
          <a:ext cx="0" cy="0"/>
          <a:chOff x="0" y="0"/>
          <a:chExt cx="0" cy="0"/>
        </a:xfrm>
      </p:grpSpPr>
      <p:sp>
        <p:nvSpPr>
          <p:cNvPr id="4" name="フッター プレースホルダー 3">
            <a:extLst>
              <a:ext uri="{FF2B5EF4-FFF2-40B4-BE49-F238E27FC236}">
                <a16:creationId xmlns:a16="http://schemas.microsoft.com/office/drawing/2014/main" id="{59F0EA00-EBEF-C2AF-F98D-F899E2BD5B4F}"/>
              </a:ext>
            </a:extLst>
          </p:cNvPr>
          <p:cNvSpPr>
            <a:spLocks noGrp="1"/>
          </p:cNvSpPr>
          <p:nvPr>
            <p:ph type="ftr" sz="quarter" idx="11"/>
          </p:nvPr>
        </p:nvSpPr>
        <p:spPr/>
        <p:txBody>
          <a:bodyPr/>
          <a:lstStyle/>
          <a:p>
            <a:r>
              <a:rPr kumimoji="1" lang="en-GB" altLang="ja-JP"/>
              <a:t>SATIF-17, 2026.10.20 ~ 10.22</a:t>
            </a:r>
            <a:endParaRPr kumimoji="1" lang="ja-JP" altLang="en-US"/>
          </a:p>
        </p:txBody>
      </p:sp>
      <p:sp>
        <p:nvSpPr>
          <p:cNvPr id="5" name="スライド番号プレースホルダー 4">
            <a:extLst>
              <a:ext uri="{FF2B5EF4-FFF2-40B4-BE49-F238E27FC236}">
                <a16:creationId xmlns:a16="http://schemas.microsoft.com/office/drawing/2014/main" id="{89B7EB9C-5844-705D-102F-DA537B2E813A}"/>
              </a:ext>
            </a:extLst>
          </p:cNvPr>
          <p:cNvSpPr>
            <a:spLocks noGrp="1"/>
          </p:cNvSpPr>
          <p:nvPr>
            <p:ph type="sldNum" sz="quarter" idx="12"/>
          </p:nvPr>
        </p:nvSpPr>
        <p:spPr/>
        <p:txBody>
          <a:bodyPr/>
          <a:lstStyle/>
          <a:p>
            <a:fld id="{50EFA3BF-4AC6-44BA-B559-A2A5571D7C34}" type="slidenum">
              <a:rPr kumimoji="1" lang="ja-JP" altLang="en-US" smtClean="0"/>
              <a:t>11</a:t>
            </a:fld>
            <a:endParaRPr kumimoji="1" lang="ja-JP" altLang="en-US"/>
          </a:p>
        </p:txBody>
      </p:sp>
      <p:graphicFrame>
        <p:nvGraphicFramePr>
          <p:cNvPr id="6" name="オブジェクト 5">
            <a:extLst>
              <a:ext uri="{FF2B5EF4-FFF2-40B4-BE49-F238E27FC236}">
                <a16:creationId xmlns:a16="http://schemas.microsoft.com/office/drawing/2014/main" id="{379F61ED-EF9E-4D40-6386-8FF610A769BF}"/>
              </a:ext>
            </a:extLst>
          </p:cNvPr>
          <p:cNvGraphicFramePr>
            <a:graphicFrameLocks noChangeAspect="1"/>
          </p:cNvGraphicFramePr>
          <p:nvPr>
            <p:extLst>
              <p:ext uri="{D42A27DB-BD31-4B8C-83A1-F6EECF244321}">
                <p14:modId xmlns:p14="http://schemas.microsoft.com/office/powerpoint/2010/main" val="1727894979"/>
              </p:ext>
            </p:extLst>
          </p:nvPr>
        </p:nvGraphicFramePr>
        <p:xfrm>
          <a:off x="118650" y="136524"/>
          <a:ext cx="5744403" cy="4065527"/>
        </p:xfrm>
        <a:graphic>
          <a:graphicData uri="http://schemas.openxmlformats.org/presentationml/2006/ole">
            <mc:AlternateContent xmlns:mc="http://schemas.openxmlformats.org/markup-compatibility/2006">
              <mc:Choice xmlns:v="urn:schemas-microsoft-com:vml" Requires="v">
                <p:oleObj name="KGPlot" r:id="rId2" imgW="7653013" imgH="5417296" progId="KGraph_Plot">
                  <p:embed/>
                </p:oleObj>
              </mc:Choice>
              <mc:Fallback>
                <p:oleObj name="KGPlot" r:id="rId2" imgW="7653013" imgH="5417296" progId="KGraph_Plot">
                  <p:embed/>
                  <p:pic>
                    <p:nvPicPr>
                      <p:cNvPr id="0" name=""/>
                      <p:cNvPicPr/>
                      <p:nvPr/>
                    </p:nvPicPr>
                    <p:blipFill>
                      <a:blip r:embed="rId3"/>
                      <a:stretch>
                        <a:fillRect/>
                      </a:stretch>
                    </p:blipFill>
                    <p:spPr>
                      <a:xfrm>
                        <a:off x="118650" y="136524"/>
                        <a:ext cx="5744403" cy="4065527"/>
                      </a:xfrm>
                      <a:prstGeom prst="rect">
                        <a:avLst/>
                      </a:prstGeom>
                    </p:spPr>
                  </p:pic>
                </p:oleObj>
              </mc:Fallback>
            </mc:AlternateContent>
          </a:graphicData>
        </a:graphic>
      </p:graphicFrame>
      <p:graphicFrame>
        <p:nvGraphicFramePr>
          <p:cNvPr id="8" name="オブジェクト 7">
            <a:extLst>
              <a:ext uri="{FF2B5EF4-FFF2-40B4-BE49-F238E27FC236}">
                <a16:creationId xmlns:a16="http://schemas.microsoft.com/office/drawing/2014/main" id="{469F5A49-9683-7C46-EC38-B7702447F3A5}"/>
              </a:ext>
            </a:extLst>
          </p:cNvPr>
          <p:cNvGraphicFramePr>
            <a:graphicFrameLocks noChangeAspect="1"/>
          </p:cNvGraphicFramePr>
          <p:nvPr>
            <p:extLst>
              <p:ext uri="{D42A27DB-BD31-4B8C-83A1-F6EECF244321}">
                <p14:modId xmlns:p14="http://schemas.microsoft.com/office/powerpoint/2010/main" val="171348632"/>
              </p:ext>
            </p:extLst>
          </p:nvPr>
        </p:nvGraphicFramePr>
        <p:xfrm>
          <a:off x="5730705" y="1732910"/>
          <a:ext cx="6147187" cy="4377074"/>
        </p:xfrm>
        <a:graphic>
          <a:graphicData uri="http://schemas.openxmlformats.org/presentationml/2006/ole">
            <mc:AlternateContent xmlns:mc="http://schemas.openxmlformats.org/markup-compatibility/2006">
              <mc:Choice xmlns:v="urn:schemas-microsoft-com:vml" Requires="v">
                <p:oleObj name="KGPlot" r:id="rId4" imgW="7591529" imgH="5405081" progId="KGraph_Plot">
                  <p:embed/>
                </p:oleObj>
              </mc:Choice>
              <mc:Fallback>
                <p:oleObj name="KGPlot" r:id="rId4" imgW="7591529" imgH="5405081" progId="KGraph_Plot">
                  <p:embed/>
                  <p:pic>
                    <p:nvPicPr>
                      <p:cNvPr id="0" name=""/>
                      <p:cNvPicPr/>
                      <p:nvPr/>
                    </p:nvPicPr>
                    <p:blipFill>
                      <a:blip r:embed="rId5"/>
                      <a:stretch>
                        <a:fillRect/>
                      </a:stretch>
                    </p:blipFill>
                    <p:spPr>
                      <a:xfrm>
                        <a:off x="5730705" y="1732910"/>
                        <a:ext cx="6147187" cy="4377074"/>
                      </a:xfrm>
                      <a:prstGeom prst="rect">
                        <a:avLst/>
                      </a:prstGeom>
                    </p:spPr>
                  </p:pic>
                </p:oleObj>
              </mc:Fallback>
            </mc:AlternateContent>
          </a:graphicData>
        </a:graphic>
      </p:graphicFrame>
    </p:spTree>
    <p:extLst>
      <p:ext uri="{BB962C8B-B14F-4D97-AF65-F5344CB8AC3E}">
        <p14:creationId xmlns:p14="http://schemas.microsoft.com/office/powerpoint/2010/main" val="32606816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36B8C03B-B4BE-D36E-75CC-99F91A47E09F}"/>
              </a:ext>
            </a:extLst>
          </p:cNvPr>
          <p:cNvSpPr>
            <a:spLocks noGrp="1"/>
          </p:cNvSpPr>
          <p:nvPr>
            <p:ph type="ftr" sz="quarter" idx="11"/>
          </p:nvPr>
        </p:nvSpPr>
        <p:spPr/>
        <p:txBody>
          <a:bodyPr/>
          <a:lstStyle/>
          <a:p>
            <a:r>
              <a:rPr lang="en-GB" altLang="ja-JP"/>
              <a:t>SATIF-17, 2026.10.20 ~ 10.22</a:t>
            </a:r>
            <a:endParaRPr lang="ja-JP" altLang="en-US" b="1" dirty="0"/>
          </a:p>
        </p:txBody>
      </p:sp>
      <p:sp>
        <p:nvSpPr>
          <p:cNvPr id="3" name="スライド番号プレースホルダー 2">
            <a:extLst>
              <a:ext uri="{FF2B5EF4-FFF2-40B4-BE49-F238E27FC236}">
                <a16:creationId xmlns:a16="http://schemas.microsoft.com/office/drawing/2014/main" id="{5001A7DC-46B2-1935-6E74-D686B7F5BE31}"/>
              </a:ext>
            </a:extLst>
          </p:cNvPr>
          <p:cNvSpPr>
            <a:spLocks noGrp="1"/>
          </p:cNvSpPr>
          <p:nvPr>
            <p:ph type="sldNum" sz="quarter" idx="12"/>
          </p:nvPr>
        </p:nvSpPr>
        <p:spPr/>
        <p:txBody>
          <a:bodyPr/>
          <a:lstStyle/>
          <a:p>
            <a:fld id="{50EFA3BF-4AC6-44BA-B559-A2A5571D7C34}" type="slidenum">
              <a:rPr lang="ja-JP" altLang="en-US" smtClean="0"/>
              <a:pPr/>
              <a:t>12</a:t>
            </a:fld>
            <a:endParaRPr lang="ja-JP" altLang="en-US" dirty="0"/>
          </a:p>
        </p:txBody>
      </p:sp>
      <p:graphicFrame>
        <p:nvGraphicFramePr>
          <p:cNvPr id="6" name="オブジェクト 5">
            <a:extLst>
              <a:ext uri="{FF2B5EF4-FFF2-40B4-BE49-F238E27FC236}">
                <a16:creationId xmlns:a16="http://schemas.microsoft.com/office/drawing/2014/main" id="{8AF9BD85-74F2-14EB-1D35-12B9616659CE}"/>
              </a:ext>
            </a:extLst>
          </p:cNvPr>
          <p:cNvGraphicFramePr>
            <a:graphicFrameLocks noChangeAspect="1"/>
          </p:cNvGraphicFramePr>
          <p:nvPr>
            <p:extLst>
              <p:ext uri="{D42A27DB-BD31-4B8C-83A1-F6EECF244321}">
                <p14:modId xmlns:p14="http://schemas.microsoft.com/office/powerpoint/2010/main" val="88905138"/>
              </p:ext>
            </p:extLst>
          </p:nvPr>
        </p:nvGraphicFramePr>
        <p:xfrm>
          <a:off x="0" y="804196"/>
          <a:ext cx="6028978" cy="4402998"/>
        </p:xfrm>
        <a:graphic>
          <a:graphicData uri="http://schemas.openxmlformats.org/presentationml/2006/ole">
            <mc:AlternateContent xmlns:mc="http://schemas.openxmlformats.org/markup-compatibility/2006">
              <mc:Choice xmlns:v="urn:schemas-microsoft-com:vml" Requires="v">
                <p:oleObj name="KGPlot" r:id="rId2" imgW="8565142" imgH="6254566" progId="KGraph_Plot">
                  <p:embed/>
                </p:oleObj>
              </mc:Choice>
              <mc:Fallback>
                <p:oleObj name="KGPlot" r:id="rId2" imgW="8565142" imgH="6254566" progId="KGraph_Plot">
                  <p:embed/>
                  <p:pic>
                    <p:nvPicPr>
                      <p:cNvPr id="0" name=""/>
                      <p:cNvPicPr/>
                      <p:nvPr/>
                    </p:nvPicPr>
                    <p:blipFill>
                      <a:blip r:embed="rId3"/>
                      <a:stretch>
                        <a:fillRect/>
                      </a:stretch>
                    </p:blipFill>
                    <p:spPr>
                      <a:xfrm>
                        <a:off x="0" y="804196"/>
                        <a:ext cx="6028978" cy="4402998"/>
                      </a:xfrm>
                      <a:prstGeom prst="rect">
                        <a:avLst/>
                      </a:prstGeom>
                    </p:spPr>
                  </p:pic>
                </p:oleObj>
              </mc:Fallback>
            </mc:AlternateContent>
          </a:graphicData>
        </a:graphic>
      </p:graphicFrame>
      <p:graphicFrame>
        <p:nvGraphicFramePr>
          <p:cNvPr id="7" name="オブジェクト 6">
            <a:extLst>
              <a:ext uri="{FF2B5EF4-FFF2-40B4-BE49-F238E27FC236}">
                <a16:creationId xmlns:a16="http://schemas.microsoft.com/office/drawing/2014/main" id="{968B406A-4262-B860-DA5A-7619911F417E}"/>
              </a:ext>
            </a:extLst>
          </p:cNvPr>
          <p:cNvGraphicFramePr>
            <a:graphicFrameLocks noChangeAspect="1"/>
          </p:cNvGraphicFramePr>
          <p:nvPr>
            <p:extLst>
              <p:ext uri="{D42A27DB-BD31-4B8C-83A1-F6EECF244321}">
                <p14:modId xmlns:p14="http://schemas.microsoft.com/office/powerpoint/2010/main" val="2312690926"/>
              </p:ext>
            </p:extLst>
          </p:nvPr>
        </p:nvGraphicFramePr>
        <p:xfrm>
          <a:off x="6028978" y="864972"/>
          <a:ext cx="5952818" cy="4281446"/>
        </p:xfrm>
        <a:graphic>
          <a:graphicData uri="http://schemas.openxmlformats.org/presentationml/2006/ole">
            <mc:AlternateContent xmlns:mc="http://schemas.openxmlformats.org/markup-compatibility/2006">
              <mc:Choice xmlns:v="urn:schemas-microsoft-com:vml" Requires="v">
                <p:oleObj name="KGPlot" r:id="rId4" imgW="8577369" imgH="6168361" progId="KGraph_Plot">
                  <p:embed/>
                </p:oleObj>
              </mc:Choice>
              <mc:Fallback>
                <p:oleObj name="KGPlot" r:id="rId4" imgW="8577369" imgH="6168361" progId="KGraph_Plot">
                  <p:embed/>
                  <p:pic>
                    <p:nvPicPr>
                      <p:cNvPr id="0" name=""/>
                      <p:cNvPicPr/>
                      <p:nvPr/>
                    </p:nvPicPr>
                    <p:blipFill>
                      <a:blip r:embed="rId5"/>
                      <a:stretch>
                        <a:fillRect/>
                      </a:stretch>
                    </p:blipFill>
                    <p:spPr>
                      <a:xfrm>
                        <a:off x="6028978" y="864972"/>
                        <a:ext cx="5952818" cy="4281446"/>
                      </a:xfrm>
                      <a:prstGeom prst="rect">
                        <a:avLst/>
                      </a:prstGeom>
                    </p:spPr>
                  </p:pic>
                </p:oleObj>
              </mc:Fallback>
            </mc:AlternateContent>
          </a:graphicData>
        </a:graphic>
      </p:graphicFrame>
    </p:spTree>
    <p:extLst>
      <p:ext uri="{BB962C8B-B14F-4D97-AF65-F5344CB8AC3E}">
        <p14:creationId xmlns:p14="http://schemas.microsoft.com/office/powerpoint/2010/main" val="14682126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9F2FCC-4596-C35C-E9BF-896F2DF92B9E}"/>
            </a:ext>
          </a:extLst>
        </p:cNvPr>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0F28D66B-1AAF-7A4C-5662-E7AEA6EF0FE0}"/>
              </a:ext>
            </a:extLst>
          </p:cNvPr>
          <p:cNvSpPr>
            <a:spLocks noGrp="1"/>
          </p:cNvSpPr>
          <p:nvPr>
            <p:ph type="ftr" sz="quarter" idx="11"/>
          </p:nvPr>
        </p:nvSpPr>
        <p:spPr/>
        <p:txBody>
          <a:bodyPr/>
          <a:lstStyle/>
          <a:p>
            <a:r>
              <a:rPr lang="en-GB" altLang="ja-JP"/>
              <a:t>SATIF-17, 2026.10.20 ~ 10.22</a:t>
            </a:r>
            <a:endParaRPr lang="ja-JP" altLang="en-US" b="1" dirty="0"/>
          </a:p>
        </p:txBody>
      </p:sp>
      <p:sp>
        <p:nvSpPr>
          <p:cNvPr id="3" name="スライド番号プレースホルダー 2">
            <a:extLst>
              <a:ext uri="{FF2B5EF4-FFF2-40B4-BE49-F238E27FC236}">
                <a16:creationId xmlns:a16="http://schemas.microsoft.com/office/drawing/2014/main" id="{6E10DD52-903D-8D1C-8349-A72E3FD49839}"/>
              </a:ext>
            </a:extLst>
          </p:cNvPr>
          <p:cNvSpPr>
            <a:spLocks noGrp="1"/>
          </p:cNvSpPr>
          <p:nvPr>
            <p:ph type="sldNum" sz="quarter" idx="12"/>
          </p:nvPr>
        </p:nvSpPr>
        <p:spPr/>
        <p:txBody>
          <a:bodyPr/>
          <a:lstStyle/>
          <a:p>
            <a:fld id="{50EFA3BF-4AC6-44BA-B559-A2A5571D7C34}" type="slidenum">
              <a:rPr lang="ja-JP" altLang="en-US" smtClean="0"/>
              <a:pPr/>
              <a:t>13</a:t>
            </a:fld>
            <a:endParaRPr lang="ja-JP" altLang="en-US" dirty="0"/>
          </a:p>
        </p:txBody>
      </p:sp>
      <p:graphicFrame>
        <p:nvGraphicFramePr>
          <p:cNvPr id="8" name="オブジェクト 7">
            <a:extLst>
              <a:ext uri="{FF2B5EF4-FFF2-40B4-BE49-F238E27FC236}">
                <a16:creationId xmlns:a16="http://schemas.microsoft.com/office/drawing/2014/main" id="{A7426DAF-2C11-AB0B-D6ED-3D473F4DEF1D}"/>
              </a:ext>
            </a:extLst>
          </p:cNvPr>
          <p:cNvGraphicFramePr>
            <a:graphicFrameLocks noChangeAspect="1"/>
          </p:cNvGraphicFramePr>
          <p:nvPr>
            <p:extLst>
              <p:ext uri="{D42A27DB-BD31-4B8C-83A1-F6EECF244321}">
                <p14:modId xmlns:p14="http://schemas.microsoft.com/office/powerpoint/2010/main" val="2698529116"/>
              </p:ext>
            </p:extLst>
          </p:nvPr>
        </p:nvGraphicFramePr>
        <p:xfrm>
          <a:off x="5843611" y="749595"/>
          <a:ext cx="6071315" cy="4024829"/>
        </p:xfrm>
        <a:graphic>
          <a:graphicData uri="http://schemas.openxmlformats.org/presentationml/2006/ole">
            <mc:AlternateContent xmlns:mc="http://schemas.openxmlformats.org/markup-compatibility/2006">
              <mc:Choice xmlns:v="urn:schemas-microsoft-com:vml" Requires="v">
                <p:oleObj name="KGPlot" r:id="rId2" imgW="9193606" imgH="6094371" progId="KGraph_Plot">
                  <p:embed/>
                </p:oleObj>
              </mc:Choice>
              <mc:Fallback>
                <p:oleObj name="KGPlot" r:id="rId2" imgW="9193606" imgH="6094371" progId="KGraph_Plot">
                  <p:embed/>
                  <p:pic>
                    <p:nvPicPr>
                      <p:cNvPr id="0" name=""/>
                      <p:cNvPicPr/>
                      <p:nvPr/>
                    </p:nvPicPr>
                    <p:blipFill>
                      <a:blip r:embed="rId3"/>
                      <a:stretch>
                        <a:fillRect/>
                      </a:stretch>
                    </p:blipFill>
                    <p:spPr>
                      <a:xfrm>
                        <a:off x="5843611" y="749595"/>
                        <a:ext cx="6071315" cy="4024829"/>
                      </a:xfrm>
                      <a:prstGeom prst="rect">
                        <a:avLst/>
                      </a:prstGeom>
                    </p:spPr>
                  </p:pic>
                </p:oleObj>
              </mc:Fallback>
            </mc:AlternateContent>
          </a:graphicData>
        </a:graphic>
      </p:graphicFrame>
      <p:graphicFrame>
        <p:nvGraphicFramePr>
          <p:cNvPr id="9" name="オブジェクト 8">
            <a:extLst>
              <a:ext uri="{FF2B5EF4-FFF2-40B4-BE49-F238E27FC236}">
                <a16:creationId xmlns:a16="http://schemas.microsoft.com/office/drawing/2014/main" id="{D92F4CE4-C41F-B95A-4F9B-57E6CE7B4EDE}"/>
              </a:ext>
            </a:extLst>
          </p:cNvPr>
          <p:cNvGraphicFramePr>
            <a:graphicFrameLocks noChangeAspect="1"/>
          </p:cNvGraphicFramePr>
          <p:nvPr>
            <p:extLst>
              <p:ext uri="{D42A27DB-BD31-4B8C-83A1-F6EECF244321}">
                <p14:modId xmlns:p14="http://schemas.microsoft.com/office/powerpoint/2010/main" val="467393229"/>
              </p:ext>
            </p:extLst>
          </p:nvPr>
        </p:nvGraphicFramePr>
        <p:xfrm>
          <a:off x="192403" y="749595"/>
          <a:ext cx="6004448" cy="3968988"/>
        </p:xfrm>
        <a:graphic>
          <a:graphicData uri="http://schemas.openxmlformats.org/presentationml/2006/ole">
            <mc:AlternateContent xmlns:mc="http://schemas.openxmlformats.org/markup-compatibility/2006">
              <mc:Choice xmlns:v="urn:schemas-microsoft-com:vml" Requires="v">
                <p:oleObj name="KGPlot" r:id="rId4" imgW="9070289" imgH="5995951" progId="KGraph_Plot">
                  <p:embed/>
                </p:oleObj>
              </mc:Choice>
              <mc:Fallback>
                <p:oleObj name="KGPlot" r:id="rId4" imgW="9070289" imgH="5995951" progId="KGraph_Plot">
                  <p:embed/>
                  <p:pic>
                    <p:nvPicPr>
                      <p:cNvPr id="0" name=""/>
                      <p:cNvPicPr/>
                      <p:nvPr/>
                    </p:nvPicPr>
                    <p:blipFill>
                      <a:blip r:embed="rId5"/>
                      <a:stretch>
                        <a:fillRect/>
                      </a:stretch>
                    </p:blipFill>
                    <p:spPr>
                      <a:xfrm>
                        <a:off x="192403" y="749595"/>
                        <a:ext cx="6004448" cy="3968988"/>
                      </a:xfrm>
                      <a:prstGeom prst="rect">
                        <a:avLst/>
                      </a:prstGeom>
                    </p:spPr>
                  </p:pic>
                </p:oleObj>
              </mc:Fallback>
            </mc:AlternateContent>
          </a:graphicData>
        </a:graphic>
      </p:graphicFrame>
    </p:spTree>
    <p:extLst>
      <p:ext uri="{BB962C8B-B14F-4D97-AF65-F5344CB8AC3E}">
        <p14:creationId xmlns:p14="http://schemas.microsoft.com/office/powerpoint/2010/main" val="20786353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FAA68D-B6D1-E631-F954-AD6DB8020A17}"/>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408F65EA-3F39-F5DD-8E8A-B8AEE0BA221A}"/>
              </a:ext>
            </a:extLst>
          </p:cNvPr>
          <p:cNvSpPr>
            <a:spLocks noGrp="1"/>
          </p:cNvSpPr>
          <p:nvPr>
            <p:ph type="title"/>
          </p:nvPr>
        </p:nvSpPr>
        <p:spPr>
          <a:xfrm>
            <a:off x="354824" y="48000"/>
            <a:ext cx="11482351" cy="859420"/>
          </a:xfrm>
        </p:spPr>
        <p:txBody>
          <a:bodyPr>
            <a:normAutofit/>
          </a:bodyPr>
          <a:lstStyle/>
          <a:p>
            <a:pPr algn="ctr"/>
            <a:r>
              <a:rPr kumimoji="1" lang="en-US" altLang="ja-JP" sz="3200" dirty="0">
                <a:latin typeface="Times New Roman" panose="02020603050405020304" pitchFamily="18" charset="0"/>
                <a:cs typeface="Times New Roman" panose="02020603050405020304" pitchFamily="18" charset="0"/>
              </a:rPr>
              <a:t>Semi-benchmark comparison at SATIF-9</a:t>
            </a:r>
          </a:p>
        </p:txBody>
      </p:sp>
      <p:sp>
        <p:nvSpPr>
          <p:cNvPr id="3" name="コンテンツ プレースホルダー 2">
            <a:extLst>
              <a:ext uri="{FF2B5EF4-FFF2-40B4-BE49-F238E27FC236}">
                <a16:creationId xmlns:a16="http://schemas.microsoft.com/office/drawing/2014/main" id="{077FD86F-DAE3-AF4A-72C2-5249D4B32035}"/>
              </a:ext>
            </a:extLst>
          </p:cNvPr>
          <p:cNvSpPr>
            <a:spLocks noGrp="1"/>
          </p:cNvSpPr>
          <p:nvPr>
            <p:ph idx="1"/>
          </p:nvPr>
        </p:nvSpPr>
        <p:spPr>
          <a:xfrm>
            <a:off x="724620" y="1666512"/>
            <a:ext cx="5261218" cy="4452492"/>
          </a:xfrm>
        </p:spPr>
        <p:txBody>
          <a:bodyPr>
            <a:normAutofit fontScale="92500" lnSpcReduction="10000"/>
          </a:bodyPr>
          <a:lstStyle/>
          <a:p>
            <a:pPr>
              <a:lnSpc>
                <a:spcPct val="80000"/>
              </a:lnSpc>
              <a:buClr>
                <a:schemeClr val="tx2"/>
              </a:buClr>
              <a:buSzPct val="60000"/>
            </a:pPr>
            <a:r>
              <a:rPr lang="en-US" altLang="ja-JP" dirty="0">
                <a:latin typeface="Times New Roman" panose="02020603050405020304" pitchFamily="18" charset="0"/>
                <a:ea typeface="ＭＳ 明朝" panose="02020609040205080304" pitchFamily="17" charset="-128"/>
                <a:cs typeface="Times New Roman" panose="02020603050405020304" pitchFamily="18" charset="0"/>
              </a:rPr>
              <a:t>As the new problems, </a:t>
            </a:r>
            <a:r>
              <a:rPr lang="en-US" altLang="ja-JP" dirty="0">
                <a:latin typeface="Times New Roman" panose="02020603050405020304" pitchFamily="18" charset="0"/>
                <a:cs typeface="Times New Roman" panose="02020603050405020304" pitchFamily="18" charset="0"/>
              </a:rPr>
              <a:t>the comparison with the experimental results of AGS shielding experiments presented by H. Nakashima et al. was added.</a:t>
            </a:r>
          </a:p>
          <a:p>
            <a:pPr lvl="1">
              <a:lnSpc>
                <a:spcPct val="80000"/>
              </a:lnSpc>
            </a:pPr>
            <a:r>
              <a:rPr lang="en-US" altLang="ja-JP" dirty="0">
                <a:latin typeface="Times New Roman" panose="02020603050405020304" pitchFamily="18" charset="0"/>
                <a:cs typeface="Times New Roman" panose="02020603050405020304" pitchFamily="18" charset="0"/>
              </a:rPr>
              <a:t> Proton (2.83 and 24 GeV)</a:t>
            </a:r>
          </a:p>
          <a:p>
            <a:pPr lvl="1">
              <a:lnSpc>
                <a:spcPct val="80000"/>
              </a:lnSpc>
            </a:pPr>
            <a:r>
              <a:rPr lang="en-US" altLang="ja-JP" dirty="0">
                <a:latin typeface="Times New Roman" panose="02020603050405020304" pitchFamily="18" charset="0"/>
                <a:cs typeface="Times New Roman" panose="02020603050405020304" pitchFamily="18" charset="0"/>
              </a:rPr>
              <a:t> Target Material	: Mercury</a:t>
            </a:r>
          </a:p>
          <a:p>
            <a:pPr lvl="1">
              <a:lnSpc>
                <a:spcPct val="80000"/>
              </a:lnSpc>
            </a:pPr>
            <a:r>
              <a:rPr lang="en-US" altLang="ja-JP" dirty="0">
                <a:latin typeface="Times New Roman" panose="02020603050405020304" pitchFamily="18" charset="0"/>
                <a:cs typeface="Times New Roman" panose="02020603050405020304" pitchFamily="18" charset="0"/>
              </a:rPr>
              <a:t> Shielding Material	: Steel and Concrete</a:t>
            </a:r>
          </a:p>
          <a:p>
            <a:pPr lvl="1">
              <a:lnSpc>
                <a:spcPct val="80000"/>
              </a:lnSpc>
            </a:pPr>
            <a:r>
              <a:rPr lang="en-US" altLang="ja-JP" dirty="0">
                <a:latin typeface="Times New Roman" panose="02020603050405020304" pitchFamily="18" charset="0"/>
                <a:cs typeface="Times New Roman" panose="02020603050405020304" pitchFamily="18" charset="0"/>
              </a:rPr>
              <a:t> Geometry	: Slab Geometry</a:t>
            </a:r>
          </a:p>
          <a:p>
            <a:pPr lvl="1">
              <a:lnSpc>
                <a:spcPct val="80000"/>
              </a:lnSpc>
            </a:pPr>
            <a:r>
              <a:rPr lang="en-US" altLang="ja-JP" dirty="0">
                <a:latin typeface="Times New Roman" panose="02020603050405020304" pitchFamily="18" charset="0"/>
                <a:cs typeface="Times New Roman" panose="02020603050405020304" pitchFamily="18" charset="0"/>
              </a:rPr>
              <a:t> Neutron Reaction Rate </a:t>
            </a:r>
          </a:p>
          <a:p>
            <a:pPr lvl="2">
              <a:lnSpc>
                <a:spcPct val="80000"/>
              </a:lnSpc>
            </a:pPr>
            <a:r>
              <a:rPr lang="en-US" altLang="ja-JP" baseline="30000" dirty="0">
                <a:latin typeface="Times New Roman" panose="02020603050405020304" pitchFamily="18" charset="0"/>
                <a:cs typeface="Times New Roman" panose="02020603050405020304" pitchFamily="18" charset="0"/>
              </a:rPr>
              <a:t>209</a:t>
            </a:r>
            <a:r>
              <a:rPr lang="en-US" altLang="ja-JP" dirty="0">
                <a:latin typeface="Times New Roman" panose="02020603050405020304" pitchFamily="18" charset="0"/>
                <a:cs typeface="Times New Roman" panose="02020603050405020304" pitchFamily="18" charset="0"/>
              </a:rPr>
              <a:t>Bi(n,4n)</a:t>
            </a:r>
            <a:r>
              <a:rPr lang="en-US" altLang="ja-JP" baseline="30000" dirty="0">
                <a:latin typeface="Times New Roman" panose="02020603050405020304" pitchFamily="18" charset="0"/>
                <a:cs typeface="Times New Roman" panose="02020603050405020304" pitchFamily="18" charset="0"/>
              </a:rPr>
              <a:t>206</a:t>
            </a:r>
            <a:r>
              <a:rPr lang="en-US" altLang="ja-JP" dirty="0">
                <a:latin typeface="Times New Roman" panose="02020603050405020304" pitchFamily="18" charset="0"/>
                <a:cs typeface="Times New Roman" panose="02020603050405020304" pitchFamily="18" charset="0"/>
              </a:rPr>
              <a:t>Bi </a:t>
            </a:r>
          </a:p>
          <a:p>
            <a:pPr lvl="2">
              <a:lnSpc>
                <a:spcPct val="80000"/>
              </a:lnSpc>
            </a:pPr>
            <a:r>
              <a:rPr lang="en-US" altLang="ja-JP" baseline="30000" dirty="0">
                <a:latin typeface="Times New Roman" panose="02020603050405020304" pitchFamily="18" charset="0"/>
                <a:cs typeface="Times New Roman" panose="02020603050405020304" pitchFamily="18" charset="0"/>
              </a:rPr>
              <a:t>209</a:t>
            </a:r>
            <a:r>
              <a:rPr lang="en-US" altLang="ja-JP" dirty="0">
                <a:latin typeface="Times New Roman" panose="02020603050405020304" pitchFamily="18" charset="0"/>
                <a:cs typeface="Times New Roman" panose="02020603050405020304" pitchFamily="18" charset="0"/>
              </a:rPr>
              <a:t>Bi(n,6n)</a:t>
            </a:r>
            <a:r>
              <a:rPr lang="en-US" altLang="ja-JP" baseline="30000" dirty="0">
                <a:latin typeface="Times New Roman" panose="02020603050405020304" pitchFamily="18" charset="0"/>
                <a:cs typeface="Times New Roman" panose="02020603050405020304" pitchFamily="18" charset="0"/>
              </a:rPr>
              <a:t>204</a:t>
            </a:r>
            <a:r>
              <a:rPr lang="en-US" altLang="ja-JP" dirty="0">
                <a:latin typeface="Times New Roman" panose="02020603050405020304" pitchFamily="18" charset="0"/>
                <a:cs typeface="Times New Roman" panose="02020603050405020304" pitchFamily="18" charset="0"/>
              </a:rPr>
              <a:t>Bi </a:t>
            </a:r>
            <a:endParaRPr lang="en-US" altLang="ja-JP" dirty="0">
              <a:latin typeface="Times New Roman" panose="02020603050405020304" pitchFamily="18" charset="0"/>
              <a:ea typeface="ＭＳ 明朝" panose="02020609040205080304" pitchFamily="17" charset="-128"/>
              <a:cs typeface="Times New Roman" panose="02020603050405020304" pitchFamily="18" charset="0"/>
            </a:endParaRPr>
          </a:p>
          <a:p>
            <a:pPr lvl="1" algn="just"/>
            <a:r>
              <a:rPr kumimoji="1" lang="en-US" altLang="ja-JP" dirty="0">
                <a:solidFill>
                  <a:srgbClr val="FF0000"/>
                </a:solidFill>
                <a:latin typeface="Times New Roman" panose="02020603050405020304" pitchFamily="18" charset="0"/>
                <a:cs typeface="Times New Roman" panose="02020603050405020304" pitchFamily="18" charset="0"/>
              </a:rPr>
              <a:t>Use reaction cross section provided from organizer </a:t>
            </a:r>
          </a:p>
          <a:p>
            <a:pPr lvl="1" algn="just"/>
            <a:endParaRPr kumimoji="1" lang="ja-JP" altLang="en-US" dirty="0">
              <a:latin typeface="Times New Roman" panose="02020603050405020304" pitchFamily="18" charset="0"/>
              <a:cs typeface="Times New Roman" panose="02020603050405020304" pitchFamily="18" charset="0"/>
            </a:endParaRPr>
          </a:p>
        </p:txBody>
      </p:sp>
      <p:sp>
        <p:nvSpPr>
          <p:cNvPr id="6" name="フッター プレースホルダー 5">
            <a:extLst>
              <a:ext uri="{FF2B5EF4-FFF2-40B4-BE49-F238E27FC236}">
                <a16:creationId xmlns:a16="http://schemas.microsoft.com/office/drawing/2014/main" id="{161B708A-7299-3AC9-40B4-F7C1063B0750}"/>
              </a:ext>
            </a:extLst>
          </p:cNvPr>
          <p:cNvSpPr>
            <a:spLocks noGrp="1"/>
          </p:cNvSpPr>
          <p:nvPr>
            <p:ph type="ftr" sz="quarter" idx="11"/>
          </p:nvPr>
        </p:nvSpPr>
        <p:spPr/>
        <p:txBody>
          <a:bodyPr/>
          <a:lstStyle/>
          <a:p>
            <a:r>
              <a:rPr kumimoji="1" lang="en-GB" altLang="ja-JP" b="1">
                <a:latin typeface="Times New Roman" panose="02020603050405020304" pitchFamily="18" charset="0"/>
                <a:cs typeface="Times New Roman" panose="02020603050405020304" pitchFamily="18" charset="0"/>
              </a:rPr>
              <a:t>SATIF-17, 2026.10.20 ~ 10.22</a:t>
            </a:r>
            <a:endParaRPr kumimoji="1" lang="ja-JP" altLang="en-US" b="1" dirty="0">
              <a:latin typeface="Times New Roman" panose="02020603050405020304" pitchFamily="18" charset="0"/>
              <a:cs typeface="Times New Roman" panose="02020603050405020304" pitchFamily="18" charset="0"/>
            </a:endParaRPr>
          </a:p>
        </p:txBody>
      </p:sp>
      <p:sp>
        <p:nvSpPr>
          <p:cNvPr id="7" name="スライド番号プレースホルダー 6">
            <a:extLst>
              <a:ext uri="{FF2B5EF4-FFF2-40B4-BE49-F238E27FC236}">
                <a16:creationId xmlns:a16="http://schemas.microsoft.com/office/drawing/2014/main" id="{26BF364D-A455-FA32-301C-475722A8BDF3}"/>
              </a:ext>
            </a:extLst>
          </p:cNvPr>
          <p:cNvSpPr>
            <a:spLocks noGrp="1"/>
          </p:cNvSpPr>
          <p:nvPr>
            <p:ph type="sldNum" sz="quarter" idx="12"/>
          </p:nvPr>
        </p:nvSpPr>
        <p:spPr/>
        <p:txBody>
          <a:bodyPr/>
          <a:lstStyle/>
          <a:p>
            <a:fld id="{50EFA3BF-4AC6-44BA-B559-A2A5571D7C34}" type="slidenum">
              <a:rPr kumimoji="1" lang="ja-JP" altLang="en-US" b="1" smtClean="0">
                <a:latin typeface="ＭＳ Ｐ明朝" panose="02020600040205080304" pitchFamily="18" charset="-128"/>
                <a:ea typeface="ＭＳ Ｐ明朝" panose="02020600040205080304" pitchFamily="18" charset="-128"/>
              </a:rPr>
              <a:t>14</a:t>
            </a:fld>
            <a:endParaRPr kumimoji="1" lang="ja-JP" altLang="en-US" b="1" dirty="0">
              <a:latin typeface="ＭＳ Ｐ明朝" panose="02020600040205080304" pitchFamily="18" charset="-128"/>
              <a:ea typeface="ＭＳ Ｐ明朝" panose="02020600040205080304" pitchFamily="18" charset="-128"/>
            </a:endParaRPr>
          </a:p>
        </p:txBody>
      </p:sp>
      <p:grpSp>
        <p:nvGrpSpPr>
          <p:cNvPr id="4" name="Group 8">
            <a:extLst>
              <a:ext uri="{FF2B5EF4-FFF2-40B4-BE49-F238E27FC236}">
                <a16:creationId xmlns:a16="http://schemas.microsoft.com/office/drawing/2014/main" id="{168F4EF2-25F1-67E7-151E-1DEF80F82FBD}"/>
              </a:ext>
            </a:extLst>
          </p:cNvPr>
          <p:cNvGrpSpPr>
            <a:grpSpLocks/>
          </p:cNvGrpSpPr>
          <p:nvPr/>
        </p:nvGrpSpPr>
        <p:grpSpPr bwMode="auto">
          <a:xfrm>
            <a:off x="5857949" y="1666512"/>
            <a:ext cx="5609431" cy="4452492"/>
            <a:chOff x="1463" y="2128"/>
            <a:chExt cx="8969" cy="5808"/>
          </a:xfrm>
        </p:grpSpPr>
        <p:pic>
          <p:nvPicPr>
            <p:cNvPr id="5" name="Picture 9">
              <a:extLst>
                <a:ext uri="{FF2B5EF4-FFF2-40B4-BE49-F238E27FC236}">
                  <a16:creationId xmlns:a16="http://schemas.microsoft.com/office/drawing/2014/main" id="{ECC39002-0FE8-B148-FC83-A768BE8064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38" y="2128"/>
              <a:ext cx="8837" cy="5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10">
              <a:extLst>
                <a:ext uri="{FF2B5EF4-FFF2-40B4-BE49-F238E27FC236}">
                  <a16:creationId xmlns:a16="http://schemas.microsoft.com/office/drawing/2014/main" id="{08668C7F-38AF-21D1-D960-41746379B12B}"/>
                </a:ext>
              </a:extLst>
            </p:cNvPr>
            <p:cNvSpPr>
              <a:spLocks noChangeArrowheads="1"/>
            </p:cNvSpPr>
            <p:nvPr/>
          </p:nvSpPr>
          <p:spPr bwMode="auto">
            <a:xfrm>
              <a:off x="2738" y="5188"/>
              <a:ext cx="1417" cy="22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9" name="Line 11">
              <a:extLst>
                <a:ext uri="{FF2B5EF4-FFF2-40B4-BE49-F238E27FC236}">
                  <a16:creationId xmlns:a16="http://schemas.microsoft.com/office/drawing/2014/main" id="{31BEA897-63DC-AA2C-3DA1-D674017BDEE8}"/>
                </a:ext>
              </a:extLst>
            </p:cNvPr>
            <p:cNvSpPr>
              <a:spLocks noChangeShapeType="1"/>
            </p:cNvSpPr>
            <p:nvPr/>
          </p:nvSpPr>
          <p:spPr bwMode="auto">
            <a:xfrm flipH="1">
              <a:off x="4538" y="3028"/>
              <a:ext cx="720" cy="1440"/>
            </a:xfrm>
            <a:prstGeom prst="line">
              <a:avLst/>
            </a:prstGeom>
            <a:noFill/>
            <a:ln w="127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0" name="Text Box 12">
              <a:extLst>
                <a:ext uri="{FF2B5EF4-FFF2-40B4-BE49-F238E27FC236}">
                  <a16:creationId xmlns:a16="http://schemas.microsoft.com/office/drawing/2014/main" id="{A042261A-42CD-0253-F9EB-442295943E02}"/>
                </a:ext>
              </a:extLst>
            </p:cNvPr>
            <p:cNvSpPr txBox="1">
              <a:spLocks noChangeArrowheads="1"/>
            </p:cNvSpPr>
            <p:nvPr/>
          </p:nvSpPr>
          <p:spPr bwMode="auto">
            <a:xfrm>
              <a:off x="4898" y="2626"/>
              <a:ext cx="2160"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en-US" altLang="ja-JP" sz="1000">
                  <a:latin typeface="Century" panose="02040604050505020304" pitchFamily="18" charset="0"/>
                  <a:ea typeface="ＭＳ 明朝" panose="02020609040205080304" pitchFamily="17" charset="-128"/>
                </a:rPr>
                <a:t>Concrete shield</a:t>
              </a:r>
              <a:endParaRPr lang="en-US" altLang="ja-JP"/>
            </a:p>
          </p:txBody>
        </p:sp>
        <p:sp>
          <p:nvSpPr>
            <p:cNvPr id="11" name="Line 13">
              <a:extLst>
                <a:ext uri="{FF2B5EF4-FFF2-40B4-BE49-F238E27FC236}">
                  <a16:creationId xmlns:a16="http://schemas.microsoft.com/office/drawing/2014/main" id="{EC22E69F-0842-D6B4-392C-EA4652CE4B4D}"/>
                </a:ext>
              </a:extLst>
            </p:cNvPr>
            <p:cNvSpPr>
              <a:spLocks noChangeShapeType="1"/>
            </p:cNvSpPr>
            <p:nvPr/>
          </p:nvSpPr>
          <p:spPr bwMode="auto">
            <a:xfrm>
              <a:off x="4538" y="5908"/>
              <a:ext cx="2160" cy="1080"/>
            </a:xfrm>
            <a:prstGeom prst="line">
              <a:avLst/>
            </a:prstGeom>
            <a:noFill/>
            <a:ln w="127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 name="Text Box 14">
              <a:extLst>
                <a:ext uri="{FF2B5EF4-FFF2-40B4-BE49-F238E27FC236}">
                  <a16:creationId xmlns:a16="http://schemas.microsoft.com/office/drawing/2014/main" id="{AC7B0ADC-4912-0397-A0D9-55800EA845B0}"/>
                </a:ext>
              </a:extLst>
            </p:cNvPr>
            <p:cNvSpPr txBox="1">
              <a:spLocks noChangeArrowheads="1"/>
            </p:cNvSpPr>
            <p:nvPr/>
          </p:nvSpPr>
          <p:spPr bwMode="auto">
            <a:xfrm>
              <a:off x="6263" y="6883"/>
              <a:ext cx="2160"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en-US" altLang="ja-JP" sz="1000">
                  <a:latin typeface="Century" panose="02040604050505020304" pitchFamily="18" charset="0"/>
                  <a:ea typeface="ＭＳ 明朝" panose="02020609040205080304" pitchFamily="17" charset="-128"/>
                </a:rPr>
                <a:t>Steel shield</a:t>
              </a:r>
              <a:endParaRPr lang="en-US" altLang="ja-JP"/>
            </a:p>
          </p:txBody>
        </p:sp>
        <p:sp>
          <p:nvSpPr>
            <p:cNvPr id="13" name="Line 15">
              <a:extLst>
                <a:ext uri="{FF2B5EF4-FFF2-40B4-BE49-F238E27FC236}">
                  <a16:creationId xmlns:a16="http://schemas.microsoft.com/office/drawing/2014/main" id="{C1B48C9A-046A-630D-E43C-DBEB84CE4E2C}"/>
                </a:ext>
              </a:extLst>
            </p:cNvPr>
            <p:cNvSpPr>
              <a:spLocks noChangeShapeType="1"/>
            </p:cNvSpPr>
            <p:nvPr/>
          </p:nvSpPr>
          <p:spPr bwMode="auto">
            <a:xfrm>
              <a:off x="1898" y="4468"/>
              <a:ext cx="1080" cy="600"/>
            </a:xfrm>
            <a:prstGeom prst="line">
              <a:avLst/>
            </a:prstGeom>
            <a:noFill/>
            <a:ln w="127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 name="Text Box 16">
              <a:extLst>
                <a:ext uri="{FF2B5EF4-FFF2-40B4-BE49-F238E27FC236}">
                  <a16:creationId xmlns:a16="http://schemas.microsoft.com/office/drawing/2014/main" id="{521338D1-4B66-556E-354D-558B6901295A}"/>
                </a:ext>
              </a:extLst>
            </p:cNvPr>
            <p:cNvSpPr txBox="1">
              <a:spLocks noChangeArrowheads="1"/>
            </p:cNvSpPr>
            <p:nvPr/>
          </p:nvSpPr>
          <p:spPr bwMode="auto">
            <a:xfrm>
              <a:off x="1463" y="4063"/>
              <a:ext cx="1200"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en-US" altLang="ja-JP" sz="1000">
                  <a:latin typeface="Century" panose="02040604050505020304" pitchFamily="18" charset="0"/>
                  <a:ea typeface="ＭＳ 明朝" panose="02020609040205080304" pitchFamily="17" charset="-128"/>
                </a:rPr>
                <a:t>Cave</a:t>
              </a:r>
              <a:endParaRPr lang="en-US" altLang="ja-JP"/>
            </a:p>
          </p:txBody>
        </p:sp>
        <p:sp>
          <p:nvSpPr>
            <p:cNvPr id="15" name="Rectangle 17">
              <a:extLst>
                <a:ext uri="{FF2B5EF4-FFF2-40B4-BE49-F238E27FC236}">
                  <a16:creationId xmlns:a16="http://schemas.microsoft.com/office/drawing/2014/main" id="{59BB9BAC-8D97-2E8E-635A-771C786B277B}"/>
                </a:ext>
              </a:extLst>
            </p:cNvPr>
            <p:cNvSpPr>
              <a:spLocks noChangeArrowheads="1"/>
            </p:cNvSpPr>
            <p:nvPr/>
          </p:nvSpPr>
          <p:spPr bwMode="auto">
            <a:xfrm>
              <a:off x="3869" y="3291"/>
              <a:ext cx="1080" cy="1656"/>
            </a:xfrm>
            <a:prstGeom prst="rect">
              <a:avLst/>
            </a:prstGeom>
            <a:noFill/>
            <a:ln w="25400">
              <a:pattFill prst="pct75">
                <a:fgClr>
                  <a:srgbClr val="008000"/>
                </a:fgClr>
                <a:bgClr>
                  <a:srgbClr val="FFFFFF"/>
                </a:bgClr>
              </a:pattFill>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6" name="Rectangle 18">
              <a:extLst>
                <a:ext uri="{FF2B5EF4-FFF2-40B4-BE49-F238E27FC236}">
                  <a16:creationId xmlns:a16="http://schemas.microsoft.com/office/drawing/2014/main" id="{20E94857-4CD0-4CC4-C442-E1659FDE1046}"/>
                </a:ext>
              </a:extLst>
            </p:cNvPr>
            <p:cNvSpPr>
              <a:spLocks noChangeArrowheads="1"/>
            </p:cNvSpPr>
            <p:nvPr/>
          </p:nvSpPr>
          <p:spPr bwMode="auto">
            <a:xfrm>
              <a:off x="3885" y="5661"/>
              <a:ext cx="1080" cy="1308"/>
            </a:xfrm>
            <a:prstGeom prst="rect">
              <a:avLst/>
            </a:prstGeom>
            <a:noFill/>
            <a:ln w="25400">
              <a:pattFill prst="pct75">
                <a:fgClr>
                  <a:srgbClr val="3366FF"/>
                </a:fgClr>
                <a:bgClr>
                  <a:srgbClr val="FFFFFF"/>
                </a:bgClr>
              </a:pattFill>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grpSp>
          <p:nvGrpSpPr>
            <p:cNvPr id="17" name="Group 19">
              <a:extLst>
                <a:ext uri="{FF2B5EF4-FFF2-40B4-BE49-F238E27FC236}">
                  <a16:creationId xmlns:a16="http://schemas.microsoft.com/office/drawing/2014/main" id="{2F0EC8B4-B73F-5ECB-BCFF-C8CC3189AF3C}"/>
                </a:ext>
              </a:extLst>
            </p:cNvPr>
            <p:cNvGrpSpPr>
              <a:grpSpLocks/>
            </p:cNvGrpSpPr>
            <p:nvPr/>
          </p:nvGrpSpPr>
          <p:grpSpPr bwMode="auto">
            <a:xfrm>
              <a:off x="4415" y="5275"/>
              <a:ext cx="510" cy="79"/>
              <a:chOff x="12826" y="9125"/>
              <a:chExt cx="1842" cy="287"/>
            </a:xfrm>
          </p:grpSpPr>
          <p:sp>
            <p:nvSpPr>
              <p:cNvPr id="27" name="Oval 20">
                <a:extLst>
                  <a:ext uri="{FF2B5EF4-FFF2-40B4-BE49-F238E27FC236}">
                    <a16:creationId xmlns:a16="http://schemas.microsoft.com/office/drawing/2014/main" id="{A5909EDD-629E-9A9A-170A-B93622E1C3A9}"/>
                  </a:ext>
                </a:extLst>
              </p:cNvPr>
              <p:cNvSpPr>
                <a:spLocks noChangeArrowheads="1"/>
              </p:cNvSpPr>
              <p:nvPr/>
            </p:nvSpPr>
            <p:spPr bwMode="auto">
              <a:xfrm>
                <a:off x="12826" y="9129"/>
                <a:ext cx="283" cy="283"/>
              </a:xfrm>
              <a:prstGeom prst="ellipse">
                <a:avLst/>
              </a:prstGeom>
              <a:solidFill>
                <a:srgbClr val="C0C0C0"/>
              </a:solidFill>
              <a:ln w="127">
                <a:solidFill>
                  <a:srgbClr val="000000"/>
                </a:solidFill>
                <a:round/>
                <a:headEnd/>
                <a:tailEnd/>
              </a:ln>
            </p:spPr>
            <p:txBody>
              <a:bodyPr/>
              <a:lstStyle/>
              <a:p>
                <a:endParaRPr lang="ja-JP" altLang="en-US"/>
              </a:p>
            </p:txBody>
          </p:sp>
          <p:sp>
            <p:nvSpPr>
              <p:cNvPr id="28" name="Rectangle 21">
                <a:extLst>
                  <a:ext uri="{FF2B5EF4-FFF2-40B4-BE49-F238E27FC236}">
                    <a16:creationId xmlns:a16="http://schemas.microsoft.com/office/drawing/2014/main" id="{5575890E-FD25-6815-3A98-11DC6C32B0E7}"/>
                  </a:ext>
                </a:extLst>
              </p:cNvPr>
              <p:cNvSpPr>
                <a:spLocks noChangeArrowheads="1"/>
              </p:cNvSpPr>
              <p:nvPr/>
            </p:nvSpPr>
            <p:spPr bwMode="auto">
              <a:xfrm>
                <a:off x="12967" y="9127"/>
                <a:ext cx="1701" cy="283"/>
              </a:xfrm>
              <a:prstGeom prst="rect">
                <a:avLst/>
              </a:prstGeom>
              <a:solidFill>
                <a:srgbClr val="C0C0C0"/>
              </a:solidFill>
              <a:ln>
                <a:noFill/>
              </a:ln>
              <a:extLst>
                <a:ext uri="{91240B29-F687-4F45-9708-019B960494DF}">
                  <a14:hiddenLine xmlns:a14="http://schemas.microsoft.com/office/drawing/2010/main" w="127">
                    <a:solidFill>
                      <a:srgbClr val="000000"/>
                    </a:solidFill>
                    <a:miter lim="800000"/>
                    <a:headEnd/>
                    <a:tailEnd/>
                  </a14:hiddenLine>
                </a:ext>
              </a:extLst>
            </p:spPr>
            <p:txBody>
              <a:bodyPr/>
              <a:lstStyle/>
              <a:p>
                <a:endParaRPr lang="ja-JP" altLang="en-US"/>
              </a:p>
            </p:txBody>
          </p:sp>
          <p:sp>
            <p:nvSpPr>
              <p:cNvPr id="29" name="Line 22">
                <a:extLst>
                  <a:ext uri="{FF2B5EF4-FFF2-40B4-BE49-F238E27FC236}">
                    <a16:creationId xmlns:a16="http://schemas.microsoft.com/office/drawing/2014/main" id="{0F276A45-5951-05CC-6160-A70752972C30}"/>
                  </a:ext>
                </a:extLst>
              </p:cNvPr>
              <p:cNvSpPr>
                <a:spLocks noChangeShapeType="1"/>
              </p:cNvSpPr>
              <p:nvPr/>
            </p:nvSpPr>
            <p:spPr bwMode="auto">
              <a:xfrm>
                <a:off x="12966" y="9125"/>
                <a:ext cx="1701" cy="0"/>
              </a:xfrm>
              <a:prstGeom prst="line">
                <a:avLst/>
              </a:prstGeom>
              <a:noFill/>
              <a:ln w="127">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0" name="Line 23">
                <a:extLst>
                  <a:ext uri="{FF2B5EF4-FFF2-40B4-BE49-F238E27FC236}">
                    <a16:creationId xmlns:a16="http://schemas.microsoft.com/office/drawing/2014/main" id="{67A76B76-7C86-BE39-AACF-D41538F31C83}"/>
                  </a:ext>
                </a:extLst>
              </p:cNvPr>
              <p:cNvSpPr>
                <a:spLocks noChangeShapeType="1"/>
              </p:cNvSpPr>
              <p:nvPr/>
            </p:nvSpPr>
            <p:spPr bwMode="auto">
              <a:xfrm>
                <a:off x="12966" y="9411"/>
                <a:ext cx="1701" cy="0"/>
              </a:xfrm>
              <a:prstGeom prst="line">
                <a:avLst/>
              </a:prstGeom>
              <a:noFill/>
              <a:ln w="127">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1" name="Line 24">
                <a:extLst>
                  <a:ext uri="{FF2B5EF4-FFF2-40B4-BE49-F238E27FC236}">
                    <a16:creationId xmlns:a16="http://schemas.microsoft.com/office/drawing/2014/main" id="{2A62FCEE-AD52-2E53-0E92-3A58FA4E53DA}"/>
                  </a:ext>
                </a:extLst>
              </p:cNvPr>
              <p:cNvSpPr>
                <a:spLocks noChangeShapeType="1"/>
              </p:cNvSpPr>
              <p:nvPr/>
            </p:nvSpPr>
            <p:spPr bwMode="auto">
              <a:xfrm>
                <a:off x="14666" y="9129"/>
                <a:ext cx="0" cy="283"/>
              </a:xfrm>
              <a:prstGeom prst="line">
                <a:avLst/>
              </a:prstGeom>
              <a:noFill/>
              <a:ln w="127">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grpSp>
        <p:sp>
          <p:nvSpPr>
            <p:cNvPr id="18" name="Text Box 25">
              <a:extLst>
                <a:ext uri="{FF2B5EF4-FFF2-40B4-BE49-F238E27FC236}">
                  <a16:creationId xmlns:a16="http://schemas.microsoft.com/office/drawing/2014/main" id="{AF581219-9B23-2340-D79E-6ED186FF399B}"/>
                </a:ext>
              </a:extLst>
            </p:cNvPr>
            <p:cNvSpPr txBox="1">
              <a:spLocks noChangeArrowheads="1"/>
            </p:cNvSpPr>
            <p:nvPr/>
          </p:nvSpPr>
          <p:spPr bwMode="auto">
            <a:xfrm>
              <a:off x="6458" y="3163"/>
              <a:ext cx="2160"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en-US" altLang="ja-JP" sz="1000">
                  <a:latin typeface="Century" panose="02040604050505020304" pitchFamily="18" charset="0"/>
                  <a:ea typeface="ＭＳ 明朝" panose="02020609040205080304" pitchFamily="17" charset="-128"/>
                </a:rPr>
                <a:t>Mercury target</a:t>
              </a:r>
              <a:endParaRPr lang="en-US" altLang="ja-JP"/>
            </a:p>
          </p:txBody>
        </p:sp>
        <p:sp>
          <p:nvSpPr>
            <p:cNvPr id="19" name="Freeform 26">
              <a:extLst>
                <a:ext uri="{FF2B5EF4-FFF2-40B4-BE49-F238E27FC236}">
                  <a16:creationId xmlns:a16="http://schemas.microsoft.com/office/drawing/2014/main" id="{131BE1AE-D9D3-BB50-ECB5-9195EAF7B67E}"/>
                </a:ext>
              </a:extLst>
            </p:cNvPr>
            <p:cNvSpPr>
              <a:spLocks/>
            </p:cNvSpPr>
            <p:nvPr/>
          </p:nvSpPr>
          <p:spPr bwMode="auto">
            <a:xfrm>
              <a:off x="2213" y="4941"/>
              <a:ext cx="3810" cy="1052"/>
            </a:xfrm>
            <a:custGeom>
              <a:avLst/>
              <a:gdLst>
                <a:gd name="T0" fmla="*/ 0 w 3810"/>
                <a:gd name="T1" fmla="*/ 16 h 1052"/>
                <a:gd name="T2" fmla="*/ 3682 w 3810"/>
                <a:gd name="T3" fmla="*/ 0 h 1052"/>
                <a:gd name="T4" fmla="*/ 3690 w 3810"/>
                <a:gd name="T5" fmla="*/ 288 h 1052"/>
                <a:gd name="T6" fmla="*/ 3810 w 3810"/>
                <a:gd name="T7" fmla="*/ 280 h 1052"/>
                <a:gd name="T8" fmla="*/ 3810 w 3810"/>
                <a:gd name="T9" fmla="*/ 436 h 1052"/>
                <a:gd name="T10" fmla="*/ 3690 w 3810"/>
                <a:gd name="T11" fmla="*/ 436 h 1052"/>
                <a:gd name="T12" fmla="*/ 3682 w 3810"/>
                <a:gd name="T13" fmla="*/ 720 h 1052"/>
                <a:gd name="T14" fmla="*/ 1656 w 3810"/>
                <a:gd name="T15" fmla="*/ 720 h 1052"/>
                <a:gd name="T16" fmla="*/ 1656 w 3810"/>
                <a:gd name="T17" fmla="*/ 812 h 1052"/>
                <a:gd name="T18" fmla="*/ 1326 w 3810"/>
                <a:gd name="T19" fmla="*/ 804 h 1052"/>
                <a:gd name="T20" fmla="*/ 974 w 3810"/>
                <a:gd name="T21" fmla="*/ 1020 h 1052"/>
                <a:gd name="T22" fmla="*/ 840 w 3810"/>
                <a:gd name="T23" fmla="*/ 832 h 1052"/>
                <a:gd name="T24" fmla="*/ 472 w 3810"/>
                <a:gd name="T25" fmla="*/ 1052 h 1052"/>
                <a:gd name="T26" fmla="*/ 306 w 3810"/>
                <a:gd name="T27" fmla="*/ 788 h 1052"/>
                <a:gd name="T28" fmla="*/ 0 w 3810"/>
                <a:gd name="T29" fmla="*/ 1000 h 10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810" h="1052">
                  <a:moveTo>
                    <a:pt x="0" y="16"/>
                  </a:moveTo>
                  <a:lnTo>
                    <a:pt x="3682" y="0"/>
                  </a:lnTo>
                  <a:lnTo>
                    <a:pt x="3690" y="288"/>
                  </a:lnTo>
                  <a:lnTo>
                    <a:pt x="3810" y="280"/>
                  </a:lnTo>
                  <a:lnTo>
                    <a:pt x="3810" y="436"/>
                  </a:lnTo>
                  <a:lnTo>
                    <a:pt x="3690" y="436"/>
                  </a:lnTo>
                  <a:lnTo>
                    <a:pt x="3682" y="720"/>
                  </a:lnTo>
                  <a:lnTo>
                    <a:pt x="1656" y="720"/>
                  </a:lnTo>
                  <a:lnTo>
                    <a:pt x="1656" y="812"/>
                  </a:lnTo>
                  <a:lnTo>
                    <a:pt x="1326" y="804"/>
                  </a:lnTo>
                  <a:lnTo>
                    <a:pt x="974" y="1020"/>
                  </a:lnTo>
                  <a:lnTo>
                    <a:pt x="840" y="832"/>
                  </a:lnTo>
                  <a:lnTo>
                    <a:pt x="472" y="1052"/>
                  </a:lnTo>
                  <a:lnTo>
                    <a:pt x="306" y="788"/>
                  </a:lnTo>
                  <a:lnTo>
                    <a:pt x="0" y="1000"/>
                  </a:lnTo>
                </a:path>
              </a:pathLst>
            </a:custGeom>
            <a:noFill/>
            <a:ln w="25400">
              <a:pattFill prst="pct75">
                <a:fgClr>
                  <a:srgbClr val="FF0000"/>
                </a:fgClr>
                <a:bgClr>
                  <a:srgbClr val="FFFFFF"/>
                </a:bgClr>
              </a:patt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0" name="Line 27">
              <a:extLst>
                <a:ext uri="{FF2B5EF4-FFF2-40B4-BE49-F238E27FC236}">
                  <a16:creationId xmlns:a16="http://schemas.microsoft.com/office/drawing/2014/main" id="{08E962C5-D8A8-19E6-32EE-064AB4D513AB}"/>
                </a:ext>
              </a:extLst>
            </p:cNvPr>
            <p:cNvSpPr>
              <a:spLocks noChangeShapeType="1"/>
            </p:cNvSpPr>
            <p:nvPr/>
          </p:nvSpPr>
          <p:spPr bwMode="auto">
            <a:xfrm>
              <a:off x="1928" y="5308"/>
              <a:ext cx="8504" cy="0"/>
            </a:xfrm>
            <a:prstGeom prst="line">
              <a:avLst/>
            </a:prstGeom>
            <a:noFill/>
            <a:ln w="19050">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1" name="Line 28">
              <a:extLst>
                <a:ext uri="{FF2B5EF4-FFF2-40B4-BE49-F238E27FC236}">
                  <a16:creationId xmlns:a16="http://schemas.microsoft.com/office/drawing/2014/main" id="{2CF27C20-6660-5B31-8DC8-A311FDCE23CC}"/>
                </a:ext>
              </a:extLst>
            </p:cNvPr>
            <p:cNvSpPr>
              <a:spLocks noChangeShapeType="1"/>
            </p:cNvSpPr>
            <p:nvPr/>
          </p:nvSpPr>
          <p:spPr bwMode="auto">
            <a:xfrm flipH="1">
              <a:off x="4568" y="3568"/>
              <a:ext cx="2250" cy="1737"/>
            </a:xfrm>
            <a:prstGeom prst="line">
              <a:avLst/>
            </a:prstGeom>
            <a:noFill/>
            <a:ln w="127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2" name="Rectangle 29">
              <a:extLst>
                <a:ext uri="{FF2B5EF4-FFF2-40B4-BE49-F238E27FC236}">
                  <a16:creationId xmlns:a16="http://schemas.microsoft.com/office/drawing/2014/main" id="{ACCFE998-C5E5-5BA1-C7D2-2606970782A6}"/>
                </a:ext>
              </a:extLst>
            </p:cNvPr>
            <p:cNvSpPr>
              <a:spLocks noChangeArrowheads="1"/>
            </p:cNvSpPr>
            <p:nvPr/>
          </p:nvSpPr>
          <p:spPr bwMode="auto">
            <a:xfrm>
              <a:off x="5498" y="2308"/>
              <a:ext cx="3360" cy="36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23" name="Line 30">
              <a:extLst>
                <a:ext uri="{FF2B5EF4-FFF2-40B4-BE49-F238E27FC236}">
                  <a16:creationId xmlns:a16="http://schemas.microsoft.com/office/drawing/2014/main" id="{AD3A5941-BC7D-A22F-176B-351271737CA6}"/>
                </a:ext>
              </a:extLst>
            </p:cNvPr>
            <p:cNvSpPr>
              <a:spLocks noChangeShapeType="1"/>
            </p:cNvSpPr>
            <p:nvPr/>
          </p:nvSpPr>
          <p:spPr bwMode="auto">
            <a:xfrm>
              <a:off x="2978" y="5307"/>
              <a:ext cx="870" cy="1"/>
            </a:xfrm>
            <a:prstGeom prst="line">
              <a:avLst/>
            </a:prstGeom>
            <a:noFill/>
            <a:ln w="44450">
              <a:solidFill>
                <a:srgbClr val="000000"/>
              </a:solidFill>
              <a:round/>
              <a:headEnd/>
              <a:tailEnd type="triangle" w="med" len="lg"/>
            </a:ln>
            <a:extLst>
              <a:ext uri="{909E8E84-426E-40DD-AFC4-6F175D3DCCD1}">
                <a14:hiddenFill xmlns:a14="http://schemas.microsoft.com/office/drawing/2010/main">
                  <a:noFill/>
                </a14:hiddenFill>
              </a:ext>
            </a:extLst>
          </p:spPr>
          <p:txBody>
            <a:bodyPr lIns="74295" tIns="8890" rIns="74295" bIns="8890"/>
            <a:lstStyle/>
            <a:p>
              <a:endParaRPr lang="ja-JP" altLang="en-US"/>
            </a:p>
          </p:txBody>
        </p:sp>
        <p:sp>
          <p:nvSpPr>
            <p:cNvPr id="24" name="Text Box 31">
              <a:extLst>
                <a:ext uri="{FF2B5EF4-FFF2-40B4-BE49-F238E27FC236}">
                  <a16:creationId xmlns:a16="http://schemas.microsoft.com/office/drawing/2014/main" id="{8D004536-C613-F6EA-6D87-2BC4DEA0276E}"/>
                </a:ext>
              </a:extLst>
            </p:cNvPr>
            <p:cNvSpPr txBox="1">
              <a:spLocks noChangeArrowheads="1"/>
            </p:cNvSpPr>
            <p:nvPr/>
          </p:nvSpPr>
          <p:spPr bwMode="auto">
            <a:xfrm>
              <a:off x="2468" y="5233"/>
              <a:ext cx="1680"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en-US" altLang="ja-JP" sz="1000">
                  <a:latin typeface="Century" panose="02040604050505020304" pitchFamily="18" charset="0"/>
                  <a:ea typeface="ＭＳ 明朝" panose="02020609040205080304" pitchFamily="17" charset="-128"/>
                </a:rPr>
                <a:t>Proton beam</a:t>
              </a:r>
              <a:endParaRPr lang="en-US" altLang="ja-JP"/>
            </a:p>
          </p:txBody>
        </p:sp>
        <p:sp>
          <p:nvSpPr>
            <p:cNvPr id="25" name="Rectangle 32">
              <a:extLst>
                <a:ext uri="{FF2B5EF4-FFF2-40B4-BE49-F238E27FC236}">
                  <a16:creationId xmlns:a16="http://schemas.microsoft.com/office/drawing/2014/main" id="{72F36F9C-FA9E-0EDF-0BC0-976AB9D5B86D}"/>
                </a:ext>
              </a:extLst>
            </p:cNvPr>
            <p:cNvSpPr>
              <a:spLocks noChangeArrowheads="1"/>
            </p:cNvSpPr>
            <p:nvPr/>
          </p:nvSpPr>
          <p:spPr bwMode="auto">
            <a:xfrm>
              <a:off x="4058" y="5008"/>
              <a:ext cx="850" cy="19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26" name="Rectangle 33">
              <a:extLst>
                <a:ext uri="{FF2B5EF4-FFF2-40B4-BE49-F238E27FC236}">
                  <a16:creationId xmlns:a16="http://schemas.microsoft.com/office/drawing/2014/main" id="{737697CD-14C2-05E5-9B6A-AE437A6BE2F8}"/>
                </a:ext>
              </a:extLst>
            </p:cNvPr>
            <p:cNvSpPr>
              <a:spLocks noChangeArrowheads="1"/>
            </p:cNvSpPr>
            <p:nvPr/>
          </p:nvSpPr>
          <p:spPr bwMode="auto">
            <a:xfrm>
              <a:off x="4058" y="5371"/>
              <a:ext cx="850" cy="19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grpSp>
    </p:spTree>
    <p:extLst>
      <p:ext uri="{BB962C8B-B14F-4D97-AF65-F5344CB8AC3E}">
        <p14:creationId xmlns:p14="http://schemas.microsoft.com/office/powerpoint/2010/main" val="16971623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a:extLst>
              <a:ext uri="{FF2B5EF4-FFF2-40B4-BE49-F238E27FC236}">
                <a16:creationId xmlns:a16="http://schemas.microsoft.com/office/drawing/2014/main" id="{498D4E78-F33C-9EDD-AD91-3A591A488DCE}"/>
              </a:ext>
            </a:extLst>
          </p:cNvPr>
          <p:cNvSpPr>
            <a:spLocks noGrp="1"/>
          </p:cNvSpPr>
          <p:nvPr>
            <p:ph type="ftr" sz="quarter" idx="11"/>
          </p:nvPr>
        </p:nvSpPr>
        <p:spPr/>
        <p:txBody>
          <a:bodyPr/>
          <a:lstStyle/>
          <a:p>
            <a:r>
              <a:rPr kumimoji="1" lang="en-GB" altLang="ja-JP"/>
              <a:t>SATIF-17, 2026.10.20 ~ 10.22</a:t>
            </a:r>
            <a:endParaRPr kumimoji="1" lang="ja-JP" altLang="en-US"/>
          </a:p>
        </p:txBody>
      </p:sp>
      <p:sp>
        <p:nvSpPr>
          <p:cNvPr id="5" name="スライド番号プレースホルダー 4">
            <a:extLst>
              <a:ext uri="{FF2B5EF4-FFF2-40B4-BE49-F238E27FC236}">
                <a16:creationId xmlns:a16="http://schemas.microsoft.com/office/drawing/2014/main" id="{9CB5D6B7-A67D-0C63-1278-1D67604716BD}"/>
              </a:ext>
            </a:extLst>
          </p:cNvPr>
          <p:cNvSpPr>
            <a:spLocks noGrp="1"/>
          </p:cNvSpPr>
          <p:nvPr>
            <p:ph type="sldNum" sz="quarter" idx="12"/>
          </p:nvPr>
        </p:nvSpPr>
        <p:spPr/>
        <p:txBody>
          <a:bodyPr/>
          <a:lstStyle/>
          <a:p>
            <a:fld id="{50EFA3BF-4AC6-44BA-B559-A2A5571D7C34}" type="slidenum">
              <a:rPr kumimoji="1" lang="ja-JP" altLang="en-US" smtClean="0"/>
              <a:t>15</a:t>
            </a:fld>
            <a:endParaRPr kumimoji="1" lang="ja-JP" altLang="en-US"/>
          </a:p>
        </p:txBody>
      </p:sp>
      <p:graphicFrame>
        <p:nvGraphicFramePr>
          <p:cNvPr id="7" name="Object 6">
            <a:extLst>
              <a:ext uri="{FF2B5EF4-FFF2-40B4-BE49-F238E27FC236}">
                <a16:creationId xmlns:a16="http://schemas.microsoft.com/office/drawing/2014/main" id="{3248C7F7-975F-0494-FA7B-FB037DD79BDD}"/>
              </a:ext>
            </a:extLst>
          </p:cNvPr>
          <p:cNvGraphicFramePr>
            <a:graphicFrameLocks noChangeAspect="1"/>
          </p:cNvGraphicFramePr>
          <p:nvPr>
            <p:extLst>
              <p:ext uri="{D42A27DB-BD31-4B8C-83A1-F6EECF244321}">
                <p14:modId xmlns:p14="http://schemas.microsoft.com/office/powerpoint/2010/main" val="2061591419"/>
              </p:ext>
            </p:extLst>
          </p:nvPr>
        </p:nvGraphicFramePr>
        <p:xfrm>
          <a:off x="157879" y="-211353"/>
          <a:ext cx="4218616" cy="3640353"/>
        </p:xfrm>
        <a:graphic>
          <a:graphicData uri="http://schemas.openxmlformats.org/presentationml/2006/ole">
            <mc:AlternateContent xmlns:mc="http://schemas.openxmlformats.org/markup-compatibility/2006">
              <mc:Choice xmlns:v="urn:schemas-microsoft-com:vml" Requires="v">
                <p:oleObj name="KGPlot" r:id="rId2" imgW="6858000" imgH="5918040" progId="KGraph_Plot">
                  <p:embed/>
                </p:oleObj>
              </mc:Choice>
              <mc:Fallback>
                <p:oleObj name="KGPlot" r:id="rId2" imgW="6858000" imgH="5918040" progId="KGraph_Plot">
                  <p:embed/>
                  <p:pic>
                    <p:nvPicPr>
                      <p:cNvPr id="178182" name="Object 6">
                        <a:extLst>
                          <a:ext uri="{FF2B5EF4-FFF2-40B4-BE49-F238E27FC236}">
                            <a16:creationId xmlns:a16="http://schemas.microsoft.com/office/drawing/2014/main" id="{CAD528CB-6E04-8BB2-AA6E-FF9CAEE6F0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879" y="-211353"/>
                        <a:ext cx="4218616" cy="3640353"/>
                      </a:xfrm>
                      <a:prstGeom prst="rect">
                        <a:avLst/>
                      </a:prstGeom>
                      <a:noFill/>
                      <a:ln>
                        <a:noFill/>
                      </a:ln>
                      <a:effectLst/>
                    </p:spPr>
                  </p:pic>
                </p:oleObj>
              </mc:Fallback>
            </mc:AlternateContent>
          </a:graphicData>
        </a:graphic>
      </p:graphicFrame>
      <p:graphicFrame>
        <p:nvGraphicFramePr>
          <p:cNvPr id="9" name="Object 5">
            <a:extLst>
              <a:ext uri="{FF2B5EF4-FFF2-40B4-BE49-F238E27FC236}">
                <a16:creationId xmlns:a16="http://schemas.microsoft.com/office/drawing/2014/main" id="{58F8DCEB-F23E-3F0D-0889-286CB9C444EC}"/>
              </a:ext>
            </a:extLst>
          </p:cNvPr>
          <p:cNvGraphicFramePr>
            <a:graphicFrameLocks noChangeAspect="1"/>
          </p:cNvGraphicFramePr>
          <p:nvPr>
            <p:extLst>
              <p:ext uri="{D42A27DB-BD31-4B8C-83A1-F6EECF244321}">
                <p14:modId xmlns:p14="http://schemas.microsoft.com/office/powerpoint/2010/main" val="3041252559"/>
              </p:ext>
            </p:extLst>
          </p:nvPr>
        </p:nvGraphicFramePr>
        <p:xfrm>
          <a:off x="158042" y="3164082"/>
          <a:ext cx="4218453" cy="3640353"/>
        </p:xfrm>
        <a:graphic>
          <a:graphicData uri="http://schemas.openxmlformats.org/presentationml/2006/ole">
            <mc:AlternateContent xmlns:mc="http://schemas.openxmlformats.org/markup-compatibility/2006">
              <mc:Choice xmlns:v="urn:schemas-microsoft-com:vml" Requires="v">
                <p:oleObj name="KGPlot" r:id="rId4" imgW="6858000" imgH="5918040" progId="KGraph_Plot">
                  <p:embed/>
                </p:oleObj>
              </mc:Choice>
              <mc:Fallback>
                <p:oleObj name="KGPlot" r:id="rId4" imgW="6858000" imgH="5918040" progId="KGraph_Plot">
                  <p:embed/>
                  <p:pic>
                    <p:nvPicPr>
                      <p:cNvPr id="180229" name="Object 5">
                        <a:extLst>
                          <a:ext uri="{FF2B5EF4-FFF2-40B4-BE49-F238E27FC236}">
                            <a16:creationId xmlns:a16="http://schemas.microsoft.com/office/drawing/2014/main" id="{AEEAFBA3-600E-34E2-F69E-6BE58E3B9B4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042" y="3164082"/>
                        <a:ext cx="4218453" cy="3640353"/>
                      </a:xfrm>
                      <a:prstGeom prst="rect">
                        <a:avLst/>
                      </a:prstGeom>
                      <a:noFill/>
                      <a:ln>
                        <a:noFill/>
                      </a:ln>
                      <a:effectLst/>
                    </p:spPr>
                  </p:pic>
                </p:oleObj>
              </mc:Fallback>
            </mc:AlternateContent>
          </a:graphicData>
        </a:graphic>
      </p:graphicFrame>
      <p:pic>
        <p:nvPicPr>
          <p:cNvPr id="15" name="図 14">
            <a:extLst>
              <a:ext uri="{FF2B5EF4-FFF2-40B4-BE49-F238E27FC236}">
                <a16:creationId xmlns:a16="http://schemas.microsoft.com/office/drawing/2014/main" id="{B990C056-BB86-ECAA-DACA-5EF41D1BE91D}"/>
              </a:ext>
            </a:extLst>
          </p:cNvPr>
          <p:cNvPicPr>
            <a:picLocks noChangeAspect="1"/>
          </p:cNvPicPr>
          <p:nvPr/>
        </p:nvPicPr>
        <p:blipFill>
          <a:blip r:embed="rId6"/>
          <a:stretch>
            <a:fillRect/>
          </a:stretch>
        </p:blipFill>
        <p:spPr>
          <a:xfrm>
            <a:off x="7192619" y="-211353"/>
            <a:ext cx="4143274" cy="3574973"/>
          </a:xfrm>
          <a:prstGeom prst="rect">
            <a:avLst/>
          </a:prstGeom>
        </p:spPr>
      </p:pic>
      <p:pic>
        <p:nvPicPr>
          <p:cNvPr id="17" name="図 16">
            <a:extLst>
              <a:ext uri="{FF2B5EF4-FFF2-40B4-BE49-F238E27FC236}">
                <a16:creationId xmlns:a16="http://schemas.microsoft.com/office/drawing/2014/main" id="{C85A56D2-C0C6-D224-F70A-A8FC9E138065}"/>
              </a:ext>
            </a:extLst>
          </p:cNvPr>
          <p:cNvPicPr>
            <a:picLocks noChangeAspect="1"/>
          </p:cNvPicPr>
          <p:nvPr/>
        </p:nvPicPr>
        <p:blipFill>
          <a:blip r:embed="rId7"/>
          <a:stretch>
            <a:fillRect/>
          </a:stretch>
        </p:blipFill>
        <p:spPr>
          <a:xfrm>
            <a:off x="7211547" y="3043774"/>
            <a:ext cx="4142253" cy="3574973"/>
          </a:xfrm>
          <a:prstGeom prst="rect">
            <a:avLst/>
          </a:prstGeom>
        </p:spPr>
      </p:pic>
    </p:spTree>
    <p:extLst>
      <p:ext uri="{BB962C8B-B14F-4D97-AF65-F5344CB8AC3E}">
        <p14:creationId xmlns:p14="http://schemas.microsoft.com/office/powerpoint/2010/main" val="25893920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550CA5-0165-0C59-AEB9-3C945A451CF6}"/>
            </a:ext>
          </a:extLst>
        </p:cNvPr>
        <p:cNvGrpSpPr/>
        <p:nvPr/>
      </p:nvGrpSpPr>
      <p:grpSpPr>
        <a:xfrm>
          <a:off x="0" y="0"/>
          <a:ext cx="0" cy="0"/>
          <a:chOff x="0" y="0"/>
          <a:chExt cx="0" cy="0"/>
        </a:xfrm>
      </p:grpSpPr>
      <p:sp>
        <p:nvSpPr>
          <p:cNvPr id="4" name="フッター プレースホルダー 3">
            <a:extLst>
              <a:ext uri="{FF2B5EF4-FFF2-40B4-BE49-F238E27FC236}">
                <a16:creationId xmlns:a16="http://schemas.microsoft.com/office/drawing/2014/main" id="{921305D7-3D01-E2BA-B495-AD2EC8D512CF}"/>
              </a:ext>
            </a:extLst>
          </p:cNvPr>
          <p:cNvSpPr>
            <a:spLocks noGrp="1"/>
          </p:cNvSpPr>
          <p:nvPr>
            <p:ph type="ftr" sz="quarter" idx="11"/>
          </p:nvPr>
        </p:nvSpPr>
        <p:spPr/>
        <p:txBody>
          <a:bodyPr/>
          <a:lstStyle/>
          <a:p>
            <a:r>
              <a:rPr kumimoji="1" lang="en-GB" altLang="ja-JP"/>
              <a:t>SATIF-17, 2026.10.20 ~ 10.22</a:t>
            </a:r>
            <a:endParaRPr kumimoji="1" lang="ja-JP" altLang="en-US"/>
          </a:p>
        </p:txBody>
      </p:sp>
      <p:sp>
        <p:nvSpPr>
          <p:cNvPr id="5" name="スライド番号プレースホルダー 4">
            <a:extLst>
              <a:ext uri="{FF2B5EF4-FFF2-40B4-BE49-F238E27FC236}">
                <a16:creationId xmlns:a16="http://schemas.microsoft.com/office/drawing/2014/main" id="{629EC6FC-28B0-419F-C557-3FD922742E44}"/>
              </a:ext>
            </a:extLst>
          </p:cNvPr>
          <p:cNvSpPr>
            <a:spLocks noGrp="1"/>
          </p:cNvSpPr>
          <p:nvPr>
            <p:ph type="sldNum" sz="quarter" idx="12"/>
          </p:nvPr>
        </p:nvSpPr>
        <p:spPr/>
        <p:txBody>
          <a:bodyPr/>
          <a:lstStyle/>
          <a:p>
            <a:fld id="{50EFA3BF-4AC6-44BA-B559-A2A5571D7C34}" type="slidenum">
              <a:rPr kumimoji="1" lang="ja-JP" altLang="en-US" smtClean="0"/>
              <a:t>16</a:t>
            </a:fld>
            <a:endParaRPr kumimoji="1" lang="ja-JP" altLang="en-US"/>
          </a:p>
        </p:txBody>
      </p:sp>
      <p:pic>
        <p:nvPicPr>
          <p:cNvPr id="3" name="図 2">
            <a:extLst>
              <a:ext uri="{FF2B5EF4-FFF2-40B4-BE49-F238E27FC236}">
                <a16:creationId xmlns:a16="http://schemas.microsoft.com/office/drawing/2014/main" id="{99FE3A51-03AD-05BE-78B7-5646AACD55C6}"/>
              </a:ext>
            </a:extLst>
          </p:cNvPr>
          <p:cNvPicPr>
            <a:picLocks noChangeAspect="1"/>
          </p:cNvPicPr>
          <p:nvPr/>
        </p:nvPicPr>
        <p:blipFill>
          <a:blip r:embed="rId2"/>
          <a:stretch>
            <a:fillRect/>
          </a:stretch>
        </p:blipFill>
        <p:spPr>
          <a:xfrm>
            <a:off x="273406" y="-269112"/>
            <a:ext cx="4114800" cy="3550489"/>
          </a:xfrm>
          <a:prstGeom prst="rect">
            <a:avLst/>
          </a:prstGeom>
        </p:spPr>
      </p:pic>
      <p:pic>
        <p:nvPicPr>
          <p:cNvPr id="8" name="図 7">
            <a:extLst>
              <a:ext uri="{FF2B5EF4-FFF2-40B4-BE49-F238E27FC236}">
                <a16:creationId xmlns:a16="http://schemas.microsoft.com/office/drawing/2014/main" id="{8161318B-B2C2-CFCF-BFD0-87BD1A828783}"/>
              </a:ext>
            </a:extLst>
          </p:cNvPr>
          <p:cNvPicPr>
            <a:picLocks noChangeAspect="1"/>
          </p:cNvPicPr>
          <p:nvPr/>
        </p:nvPicPr>
        <p:blipFill>
          <a:blip r:embed="rId3"/>
          <a:stretch>
            <a:fillRect/>
          </a:stretch>
        </p:blipFill>
        <p:spPr>
          <a:xfrm>
            <a:off x="126623" y="3135196"/>
            <a:ext cx="4408366" cy="3804643"/>
          </a:xfrm>
          <a:prstGeom prst="rect">
            <a:avLst/>
          </a:prstGeom>
        </p:spPr>
      </p:pic>
      <p:pic>
        <p:nvPicPr>
          <p:cNvPr id="11" name="図 10">
            <a:extLst>
              <a:ext uri="{FF2B5EF4-FFF2-40B4-BE49-F238E27FC236}">
                <a16:creationId xmlns:a16="http://schemas.microsoft.com/office/drawing/2014/main" id="{B44390C1-660E-E7D8-EB7F-B067FFEBBD44}"/>
              </a:ext>
            </a:extLst>
          </p:cNvPr>
          <p:cNvPicPr>
            <a:picLocks noChangeAspect="1"/>
          </p:cNvPicPr>
          <p:nvPr/>
        </p:nvPicPr>
        <p:blipFill>
          <a:blip r:embed="rId4"/>
          <a:stretch>
            <a:fillRect/>
          </a:stretch>
        </p:blipFill>
        <p:spPr>
          <a:xfrm>
            <a:off x="7034518" y="-269112"/>
            <a:ext cx="4408367" cy="3804644"/>
          </a:xfrm>
          <a:prstGeom prst="rect">
            <a:avLst/>
          </a:prstGeom>
        </p:spPr>
      </p:pic>
      <p:pic>
        <p:nvPicPr>
          <p:cNvPr id="13" name="図 12">
            <a:extLst>
              <a:ext uri="{FF2B5EF4-FFF2-40B4-BE49-F238E27FC236}">
                <a16:creationId xmlns:a16="http://schemas.microsoft.com/office/drawing/2014/main" id="{99BB1425-7BB0-A6C8-C8CD-BBCE99D0AAF5}"/>
              </a:ext>
            </a:extLst>
          </p:cNvPr>
          <p:cNvPicPr>
            <a:picLocks noChangeAspect="1"/>
          </p:cNvPicPr>
          <p:nvPr/>
        </p:nvPicPr>
        <p:blipFill>
          <a:blip r:embed="rId5"/>
          <a:stretch>
            <a:fillRect/>
          </a:stretch>
        </p:blipFill>
        <p:spPr>
          <a:xfrm>
            <a:off x="7402450" y="3202440"/>
            <a:ext cx="4040435" cy="3487003"/>
          </a:xfrm>
          <a:prstGeom prst="rect">
            <a:avLst/>
          </a:prstGeom>
        </p:spPr>
      </p:pic>
    </p:spTree>
    <p:extLst>
      <p:ext uri="{BB962C8B-B14F-4D97-AF65-F5344CB8AC3E}">
        <p14:creationId xmlns:p14="http://schemas.microsoft.com/office/powerpoint/2010/main" val="12373042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03CF7C88-2070-8758-21F9-0253BEF66DAC}"/>
              </a:ext>
            </a:extLst>
          </p:cNvPr>
          <p:cNvSpPr>
            <a:spLocks noGrp="1" noChangeArrowheads="1"/>
          </p:cNvSpPr>
          <p:nvPr>
            <p:ph type="title"/>
          </p:nvPr>
        </p:nvSpPr>
        <p:spPr/>
        <p:txBody>
          <a:bodyPr/>
          <a:lstStyle/>
          <a:p>
            <a:r>
              <a:rPr lang="en-US" altLang="ja-JP" dirty="0">
                <a:latin typeface="Arial" panose="020B0604020202020204" pitchFamily="34" charset="0"/>
                <a:ea typeface="ＭＳ 明朝" panose="02020609040205080304" pitchFamily="17" charset="-128"/>
              </a:rPr>
              <a:t>Future Themes</a:t>
            </a:r>
            <a:r>
              <a:rPr lang="en-US" altLang="ja-JP" dirty="0"/>
              <a:t> </a:t>
            </a:r>
            <a:endParaRPr lang="ja-JP" altLang="en-US" dirty="0"/>
          </a:p>
        </p:txBody>
      </p:sp>
      <p:sp>
        <p:nvSpPr>
          <p:cNvPr id="34819" name="Rectangle 3">
            <a:extLst>
              <a:ext uri="{FF2B5EF4-FFF2-40B4-BE49-F238E27FC236}">
                <a16:creationId xmlns:a16="http://schemas.microsoft.com/office/drawing/2014/main" id="{86EA610A-D0ED-3F9F-70C7-314FC6B82E59}"/>
              </a:ext>
            </a:extLst>
          </p:cNvPr>
          <p:cNvSpPr>
            <a:spLocks noGrp="1" noChangeArrowheads="1"/>
          </p:cNvSpPr>
          <p:nvPr>
            <p:ph type="body" idx="1"/>
          </p:nvPr>
        </p:nvSpPr>
        <p:spPr>
          <a:xfrm>
            <a:off x="1981200" y="1600201"/>
            <a:ext cx="8147050" cy="4276725"/>
          </a:xfrm>
        </p:spPr>
        <p:txBody>
          <a:bodyPr>
            <a:normAutofit fontScale="92500" lnSpcReduction="20000"/>
          </a:bodyPr>
          <a:lstStyle/>
          <a:p>
            <a:pPr marL="609600" indent="-609600"/>
            <a:r>
              <a:rPr lang="en-US" altLang="ja-JP" dirty="0">
                <a:sym typeface="Symbol" panose="05050102010706020507" pitchFamily="18" charset="2"/>
              </a:rPr>
              <a:t></a:t>
            </a:r>
            <a:r>
              <a:rPr lang="en-US" altLang="ja-JP" baseline="-25000" dirty="0"/>
              <a:t>0</a:t>
            </a:r>
            <a:r>
              <a:rPr lang="en-US" altLang="ja-JP" dirty="0"/>
              <a:t> effects for iron presented PHITS must be checked by other codes.</a:t>
            </a:r>
          </a:p>
          <a:p>
            <a:pPr marL="609600" indent="-609600"/>
            <a:r>
              <a:rPr lang="en-US" altLang="ja-JP" dirty="0"/>
              <a:t>It is necessary to compare various produced secondary particles from small target to understand the reason of difference of dose at high energy region.</a:t>
            </a:r>
          </a:p>
          <a:p>
            <a:pPr marL="609600" indent="-609600"/>
            <a:r>
              <a:rPr lang="en-US" altLang="ja-JP" dirty="0"/>
              <a:t>Study the reason for the large difference in the attenuation length  and dose between codes. </a:t>
            </a:r>
            <a:endParaRPr lang="en-US" altLang="ja-JP" dirty="0">
              <a:latin typeface="Arial" panose="020B0604020202020204" pitchFamily="34" charset="0"/>
              <a:ea typeface="ＭＳ 明朝" panose="02020609040205080304" pitchFamily="17" charset="-128"/>
            </a:endParaRPr>
          </a:p>
          <a:p>
            <a:pPr marL="609600" indent="-609600"/>
            <a:r>
              <a:rPr lang="en-US" altLang="ja-JP" dirty="0"/>
              <a:t>Study the reason of difference between measured results and calculated ones by various codes and the reason of the different tendency of C/E values between codes.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98ED74-A0FE-8DF2-A709-230272EBA46C}"/>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33D39B69-8874-7414-3A3A-DC6AFA98926C}"/>
              </a:ext>
            </a:extLst>
          </p:cNvPr>
          <p:cNvSpPr>
            <a:spLocks noGrp="1"/>
          </p:cNvSpPr>
          <p:nvPr>
            <p:ph type="title"/>
          </p:nvPr>
        </p:nvSpPr>
        <p:spPr>
          <a:xfrm>
            <a:off x="354824" y="48000"/>
            <a:ext cx="11482351" cy="859420"/>
          </a:xfrm>
        </p:spPr>
        <p:txBody>
          <a:bodyPr>
            <a:normAutofit/>
          </a:bodyPr>
          <a:lstStyle/>
          <a:p>
            <a:pPr algn="ctr"/>
            <a:r>
              <a:rPr kumimoji="1" lang="en-US" altLang="ja-JP" sz="3600" dirty="0">
                <a:latin typeface="Times New Roman" panose="02020603050405020304" pitchFamily="18" charset="0"/>
                <a:cs typeface="Times New Roman" panose="02020603050405020304" pitchFamily="18" charset="0"/>
              </a:rPr>
              <a:t>Future Themes (SATIF-10)</a:t>
            </a:r>
          </a:p>
        </p:txBody>
      </p:sp>
      <p:sp>
        <p:nvSpPr>
          <p:cNvPr id="3" name="コンテンツ プレースホルダー 2">
            <a:extLst>
              <a:ext uri="{FF2B5EF4-FFF2-40B4-BE49-F238E27FC236}">
                <a16:creationId xmlns:a16="http://schemas.microsoft.com/office/drawing/2014/main" id="{6B019277-CA9B-C233-1003-1831F8042E7F}"/>
              </a:ext>
            </a:extLst>
          </p:cNvPr>
          <p:cNvSpPr>
            <a:spLocks noGrp="1"/>
          </p:cNvSpPr>
          <p:nvPr>
            <p:ph idx="1"/>
          </p:nvPr>
        </p:nvSpPr>
        <p:spPr>
          <a:xfrm>
            <a:off x="747623" y="1116506"/>
            <a:ext cx="10606177" cy="4624988"/>
          </a:xfrm>
        </p:spPr>
        <p:txBody>
          <a:bodyPr>
            <a:normAutofit/>
          </a:bodyPr>
          <a:lstStyle/>
          <a:p>
            <a:pPr algn="just"/>
            <a:r>
              <a:rPr kumimoji="1" lang="el-GR" altLang="ja-JP" dirty="0">
                <a:latin typeface="Times New Roman" panose="02020603050405020304" pitchFamily="18" charset="0"/>
                <a:cs typeface="Times New Roman" panose="02020603050405020304" pitchFamily="18" charset="0"/>
              </a:rPr>
              <a:t>Λ</a:t>
            </a:r>
            <a:r>
              <a:rPr kumimoji="1" lang="en-US" altLang="ja-JP" baseline="-25000" dirty="0">
                <a:latin typeface="Times New Roman" panose="02020603050405020304" pitchFamily="18" charset="0"/>
                <a:cs typeface="Times New Roman" panose="02020603050405020304" pitchFamily="18" charset="0"/>
              </a:rPr>
              <a:t>0</a:t>
            </a:r>
            <a:r>
              <a:rPr kumimoji="1" lang="en-US" altLang="ja-JP" dirty="0">
                <a:latin typeface="Times New Roman" panose="02020603050405020304" pitchFamily="18" charset="0"/>
                <a:cs typeface="Times New Roman" panose="02020603050405020304" pitchFamily="18" charset="0"/>
              </a:rPr>
              <a:t> effects for iron presented PHITS must be checked by other codes.</a:t>
            </a:r>
          </a:p>
          <a:p>
            <a:pPr algn="just"/>
            <a:r>
              <a:rPr kumimoji="1" lang="en-US" altLang="ja-JP" dirty="0">
                <a:latin typeface="Times New Roman" panose="02020603050405020304" pitchFamily="18" charset="0"/>
                <a:cs typeface="Times New Roman" panose="02020603050405020304" pitchFamily="18" charset="0"/>
              </a:rPr>
              <a:t>It is necessary to compare various produced secondary particles from small target to understand the reason of difference of dose at high energy region.</a:t>
            </a:r>
          </a:p>
          <a:p>
            <a:pPr algn="just"/>
            <a:r>
              <a:rPr kumimoji="1" lang="en-US" altLang="ja-JP" dirty="0">
                <a:latin typeface="Times New Roman" panose="02020603050405020304" pitchFamily="18" charset="0"/>
                <a:cs typeface="Times New Roman" panose="02020603050405020304" pitchFamily="18" charset="0"/>
              </a:rPr>
              <a:t>Study the reason for the large difference in the attenuation length  and dose between codes. </a:t>
            </a:r>
          </a:p>
          <a:p>
            <a:pPr algn="just"/>
            <a:r>
              <a:rPr kumimoji="1" lang="en-US" altLang="ja-JP" dirty="0">
                <a:latin typeface="Times New Roman" panose="02020603050405020304" pitchFamily="18" charset="0"/>
                <a:cs typeface="Times New Roman" panose="02020603050405020304" pitchFamily="18" charset="0"/>
              </a:rPr>
              <a:t>Study the reason of difference between measured results and calculated ones by various codes and the reason of the different tendency of C/E values between codes.  </a:t>
            </a:r>
            <a:endParaRPr lang="ja-JP" altLang="ja-JP" dirty="0">
              <a:latin typeface="Times New Roman" panose="02020603050405020304" pitchFamily="18" charset="0"/>
              <a:cs typeface="Times New Roman" panose="02020603050405020304" pitchFamily="18" charset="0"/>
            </a:endParaRPr>
          </a:p>
          <a:p>
            <a:pPr lvl="1" algn="just"/>
            <a:endParaRPr kumimoji="1" lang="en-US" altLang="ja-JP" dirty="0">
              <a:latin typeface="Times New Roman" panose="02020603050405020304" pitchFamily="18" charset="0"/>
              <a:cs typeface="Times New Roman" panose="02020603050405020304" pitchFamily="18" charset="0"/>
            </a:endParaRPr>
          </a:p>
          <a:p>
            <a:pPr algn="just"/>
            <a:endParaRPr kumimoji="1" lang="en-US" altLang="ja-JP" dirty="0">
              <a:latin typeface="Times New Roman" panose="02020603050405020304" pitchFamily="18" charset="0"/>
              <a:cs typeface="Times New Roman" panose="02020603050405020304" pitchFamily="18" charset="0"/>
            </a:endParaRPr>
          </a:p>
          <a:p>
            <a:pPr lvl="1" algn="just"/>
            <a:endParaRPr kumimoji="1" lang="ja-JP" altLang="en-US" dirty="0">
              <a:latin typeface="Times New Roman" panose="02020603050405020304" pitchFamily="18" charset="0"/>
              <a:cs typeface="Times New Roman" panose="02020603050405020304" pitchFamily="18" charset="0"/>
            </a:endParaRPr>
          </a:p>
        </p:txBody>
      </p:sp>
      <p:sp>
        <p:nvSpPr>
          <p:cNvPr id="6" name="フッター プレースホルダー 5">
            <a:extLst>
              <a:ext uri="{FF2B5EF4-FFF2-40B4-BE49-F238E27FC236}">
                <a16:creationId xmlns:a16="http://schemas.microsoft.com/office/drawing/2014/main" id="{A6EF00A1-47C9-4518-E8CD-0E046536AFD0}"/>
              </a:ext>
            </a:extLst>
          </p:cNvPr>
          <p:cNvSpPr>
            <a:spLocks noGrp="1"/>
          </p:cNvSpPr>
          <p:nvPr>
            <p:ph type="ftr" sz="quarter" idx="11"/>
          </p:nvPr>
        </p:nvSpPr>
        <p:spPr/>
        <p:txBody>
          <a:bodyPr/>
          <a:lstStyle/>
          <a:p>
            <a:r>
              <a:rPr kumimoji="1" lang="en-GB" altLang="ja-JP" b="1">
                <a:latin typeface="Times New Roman" panose="02020603050405020304" pitchFamily="18" charset="0"/>
                <a:cs typeface="Times New Roman" panose="02020603050405020304" pitchFamily="18" charset="0"/>
              </a:rPr>
              <a:t>SATIF-17, 2026.10.20 ~ 10.22</a:t>
            </a:r>
            <a:endParaRPr kumimoji="1" lang="ja-JP" altLang="en-US" b="1" dirty="0">
              <a:latin typeface="Times New Roman" panose="02020603050405020304" pitchFamily="18" charset="0"/>
              <a:cs typeface="Times New Roman" panose="02020603050405020304" pitchFamily="18" charset="0"/>
            </a:endParaRPr>
          </a:p>
        </p:txBody>
      </p:sp>
      <p:sp>
        <p:nvSpPr>
          <p:cNvPr id="7" name="スライド番号プレースホルダー 6">
            <a:extLst>
              <a:ext uri="{FF2B5EF4-FFF2-40B4-BE49-F238E27FC236}">
                <a16:creationId xmlns:a16="http://schemas.microsoft.com/office/drawing/2014/main" id="{32340118-2F49-DB81-23EC-65AB36CB1487}"/>
              </a:ext>
            </a:extLst>
          </p:cNvPr>
          <p:cNvSpPr>
            <a:spLocks noGrp="1"/>
          </p:cNvSpPr>
          <p:nvPr>
            <p:ph type="sldNum" sz="quarter" idx="12"/>
          </p:nvPr>
        </p:nvSpPr>
        <p:spPr/>
        <p:txBody>
          <a:bodyPr/>
          <a:lstStyle/>
          <a:p>
            <a:fld id="{50EFA3BF-4AC6-44BA-B559-A2A5571D7C34}" type="slidenum">
              <a:rPr kumimoji="1" lang="ja-JP" altLang="en-US" b="1" smtClean="0">
                <a:latin typeface="ＭＳ Ｐ明朝" panose="02020600040205080304" pitchFamily="18" charset="-128"/>
                <a:ea typeface="ＭＳ Ｐ明朝" panose="02020600040205080304" pitchFamily="18" charset="-128"/>
              </a:rPr>
              <a:t>18</a:t>
            </a:fld>
            <a:endParaRPr kumimoji="1" lang="ja-JP" altLang="en-US" b="1" dirty="0">
              <a:latin typeface="ＭＳ Ｐ明朝" panose="02020600040205080304" pitchFamily="18" charset="-128"/>
              <a:ea typeface="ＭＳ Ｐ明朝" panose="02020600040205080304" pitchFamily="18" charset="-128"/>
            </a:endParaRPr>
          </a:p>
        </p:txBody>
      </p:sp>
    </p:spTree>
    <p:extLst>
      <p:ext uri="{BB962C8B-B14F-4D97-AF65-F5344CB8AC3E}">
        <p14:creationId xmlns:p14="http://schemas.microsoft.com/office/powerpoint/2010/main" val="16772085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F8EF7729-FE3F-4BA6-9167-8B43E6325B2C}"/>
              </a:ext>
            </a:extLst>
          </p:cNvPr>
          <p:cNvSpPr/>
          <p:nvPr/>
        </p:nvSpPr>
        <p:spPr>
          <a:xfrm>
            <a:off x="2513602" y="3825044"/>
            <a:ext cx="252028" cy="648072"/>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 name="直線矢印コネクタ 3">
            <a:extLst>
              <a:ext uri="{FF2B5EF4-FFF2-40B4-BE49-F238E27FC236}">
                <a16:creationId xmlns:a16="http://schemas.microsoft.com/office/drawing/2014/main" id="{665B0A73-0116-4A61-936C-8F612B17D761}"/>
              </a:ext>
            </a:extLst>
          </p:cNvPr>
          <p:cNvCxnSpPr>
            <a:cxnSpLocks/>
            <a:endCxn id="2" idx="2"/>
          </p:cNvCxnSpPr>
          <p:nvPr/>
        </p:nvCxnSpPr>
        <p:spPr>
          <a:xfrm flipV="1">
            <a:off x="2639616" y="4473116"/>
            <a:ext cx="0" cy="57606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楕円 15">
            <a:extLst>
              <a:ext uri="{FF2B5EF4-FFF2-40B4-BE49-F238E27FC236}">
                <a16:creationId xmlns:a16="http://schemas.microsoft.com/office/drawing/2014/main" id="{D1200BFF-302F-4EC9-A881-F396C36E2B6D}"/>
              </a:ext>
            </a:extLst>
          </p:cNvPr>
          <p:cNvSpPr/>
          <p:nvPr/>
        </p:nvSpPr>
        <p:spPr>
          <a:xfrm>
            <a:off x="263352" y="1772816"/>
            <a:ext cx="4752528" cy="475252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8" name="直線矢印コネクタ 17">
            <a:extLst>
              <a:ext uri="{FF2B5EF4-FFF2-40B4-BE49-F238E27FC236}">
                <a16:creationId xmlns:a16="http://schemas.microsoft.com/office/drawing/2014/main" id="{D245633E-F1E2-42E4-AEE9-2CDC893ACF8A}"/>
              </a:ext>
            </a:extLst>
          </p:cNvPr>
          <p:cNvCxnSpPr/>
          <p:nvPr/>
        </p:nvCxnSpPr>
        <p:spPr>
          <a:xfrm flipH="1" flipV="1">
            <a:off x="353362" y="3465004"/>
            <a:ext cx="2286254" cy="684076"/>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テキスト ボックス 18">
            <a:extLst>
              <a:ext uri="{FF2B5EF4-FFF2-40B4-BE49-F238E27FC236}">
                <a16:creationId xmlns:a16="http://schemas.microsoft.com/office/drawing/2014/main" id="{691F5E1F-4753-4A9B-89D2-6DC5C502D387}"/>
              </a:ext>
            </a:extLst>
          </p:cNvPr>
          <p:cNvSpPr txBox="1"/>
          <p:nvPr/>
        </p:nvSpPr>
        <p:spPr>
          <a:xfrm>
            <a:off x="1001434" y="3320989"/>
            <a:ext cx="1386154" cy="369332"/>
          </a:xfrm>
          <a:prstGeom prst="rect">
            <a:avLst/>
          </a:prstGeom>
          <a:noFill/>
        </p:spPr>
        <p:txBody>
          <a:bodyPr wrap="square" rtlCol="0">
            <a:spAutoFit/>
          </a:bodyPr>
          <a:lstStyle/>
          <a:p>
            <a:r>
              <a:rPr kumimoji="1" lang="en-US" altLang="ja-JP" dirty="0">
                <a:cs typeface="Times New Roman" panose="02020603050405020304" pitchFamily="18" charset="0"/>
              </a:rPr>
              <a:t>500 cm</a:t>
            </a:r>
            <a:endParaRPr kumimoji="1" lang="ja-JP" altLang="en-US" dirty="0">
              <a:cs typeface="Times New Roman" panose="02020603050405020304" pitchFamily="18" charset="0"/>
            </a:endParaRPr>
          </a:p>
        </p:txBody>
      </p:sp>
      <p:sp>
        <p:nvSpPr>
          <p:cNvPr id="20" name="テキスト ボックス 19">
            <a:extLst>
              <a:ext uri="{FF2B5EF4-FFF2-40B4-BE49-F238E27FC236}">
                <a16:creationId xmlns:a16="http://schemas.microsoft.com/office/drawing/2014/main" id="{657E5C0E-C5A7-495A-BC03-DDFE1219CA52}"/>
              </a:ext>
            </a:extLst>
          </p:cNvPr>
          <p:cNvSpPr txBox="1"/>
          <p:nvPr/>
        </p:nvSpPr>
        <p:spPr>
          <a:xfrm>
            <a:off x="1847528" y="5121188"/>
            <a:ext cx="1584175" cy="369332"/>
          </a:xfrm>
          <a:prstGeom prst="rect">
            <a:avLst/>
          </a:prstGeom>
          <a:noFill/>
        </p:spPr>
        <p:txBody>
          <a:bodyPr wrap="square" rtlCol="0">
            <a:spAutoFit/>
          </a:bodyPr>
          <a:lstStyle/>
          <a:p>
            <a:r>
              <a:rPr kumimoji="1" lang="en-US" altLang="ja-JP" dirty="0">
                <a:cs typeface="Times New Roman" panose="02020603050405020304" pitchFamily="18" charset="0"/>
              </a:rPr>
              <a:t>10 GeV proton</a:t>
            </a:r>
            <a:endParaRPr kumimoji="1" lang="ja-JP" altLang="en-US" dirty="0">
              <a:cs typeface="Times New Roman" panose="02020603050405020304" pitchFamily="18" charset="0"/>
            </a:endParaRPr>
          </a:p>
        </p:txBody>
      </p:sp>
      <p:sp>
        <p:nvSpPr>
          <p:cNvPr id="21" name="テキスト ボックス 20">
            <a:extLst>
              <a:ext uri="{FF2B5EF4-FFF2-40B4-BE49-F238E27FC236}">
                <a16:creationId xmlns:a16="http://schemas.microsoft.com/office/drawing/2014/main" id="{253D2196-8D27-4B59-A70F-B2F522AE42EB}"/>
              </a:ext>
            </a:extLst>
          </p:cNvPr>
          <p:cNvSpPr txBox="1"/>
          <p:nvPr/>
        </p:nvSpPr>
        <p:spPr>
          <a:xfrm flipH="1">
            <a:off x="2945650" y="3901698"/>
            <a:ext cx="1494166" cy="369332"/>
          </a:xfrm>
          <a:prstGeom prst="rect">
            <a:avLst/>
          </a:prstGeom>
          <a:noFill/>
        </p:spPr>
        <p:txBody>
          <a:bodyPr wrap="square" rtlCol="0">
            <a:spAutoFit/>
          </a:bodyPr>
          <a:lstStyle/>
          <a:p>
            <a:r>
              <a:rPr kumimoji="1" lang="en-US" altLang="ja-JP" dirty="0">
                <a:cs typeface="Times New Roman" panose="02020603050405020304" pitchFamily="18" charset="0"/>
              </a:rPr>
              <a:t>Target</a:t>
            </a:r>
            <a:endParaRPr kumimoji="1" lang="ja-JP" altLang="en-US" dirty="0">
              <a:cs typeface="Times New Roman" panose="02020603050405020304" pitchFamily="18" charset="0"/>
            </a:endParaRPr>
          </a:p>
        </p:txBody>
      </p:sp>
      <p:cxnSp>
        <p:nvCxnSpPr>
          <p:cNvPr id="23" name="直線矢印コネクタ 22">
            <a:extLst>
              <a:ext uri="{FF2B5EF4-FFF2-40B4-BE49-F238E27FC236}">
                <a16:creationId xmlns:a16="http://schemas.microsoft.com/office/drawing/2014/main" id="{660AA7AE-A93D-469E-A480-D7C93DE55B80}"/>
              </a:ext>
            </a:extLst>
          </p:cNvPr>
          <p:cNvCxnSpPr>
            <a:stCxn id="2" idx="2"/>
          </p:cNvCxnSpPr>
          <p:nvPr/>
        </p:nvCxnSpPr>
        <p:spPr>
          <a:xfrm flipH="1" flipV="1">
            <a:off x="2639615" y="1520788"/>
            <a:ext cx="1" cy="2952328"/>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テキスト ボックス 23">
            <a:extLst>
              <a:ext uri="{FF2B5EF4-FFF2-40B4-BE49-F238E27FC236}">
                <a16:creationId xmlns:a16="http://schemas.microsoft.com/office/drawing/2014/main" id="{33B771EA-A671-4D25-AB1A-8F160A5F80B6}"/>
              </a:ext>
            </a:extLst>
          </p:cNvPr>
          <p:cNvSpPr txBox="1"/>
          <p:nvPr/>
        </p:nvSpPr>
        <p:spPr>
          <a:xfrm>
            <a:off x="5375919" y="2828835"/>
            <a:ext cx="6223733" cy="1200329"/>
          </a:xfrm>
          <a:prstGeom prst="rect">
            <a:avLst/>
          </a:prstGeom>
          <a:noFill/>
        </p:spPr>
        <p:txBody>
          <a:bodyPr wrap="square" rtlCol="0">
            <a:spAutoFit/>
          </a:bodyPr>
          <a:lstStyle/>
          <a:p>
            <a:r>
              <a:rPr kumimoji="1" lang="en-US" altLang="ja-JP" dirty="0">
                <a:latin typeface="Times New Roman" panose="02020603050405020304" pitchFamily="18" charset="0"/>
                <a:cs typeface="Times New Roman" panose="02020603050405020304" pitchFamily="18" charset="0"/>
              </a:rPr>
              <a:t>Target</a:t>
            </a:r>
          </a:p>
          <a:p>
            <a:r>
              <a:rPr lang="en-US" altLang="ja-JP" dirty="0">
                <a:latin typeface="Times New Roman" panose="02020603050405020304" pitchFamily="18" charset="0"/>
                <a:cs typeface="Times New Roman" panose="02020603050405020304" pitchFamily="18" charset="0"/>
              </a:rPr>
              <a:t> (a) Al : length 40cm, diameter 4.0cm and density 2.7g/cm</a:t>
            </a:r>
            <a:r>
              <a:rPr lang="en-US" altLang="ja-JP" baseline="30000" dirty="0">
                <a:latin typeface="Times New Roman" panose="02020603050405020304" pitchFamily="18" charset="0"/>
                <a:cs typeface="Times New Roman" panose="02020603050405020304" pitchFamily="18" charset="0"/>
              </a:rPr>
              <a:t>3</a:t>
            </a:r>
            <a:endParaRPr lang="ja-JP" altLang="ja-JP" dirty="0">
              <a:latin typeface="Times New Roman" panose="02020603050405020304" pitchFamily="18" charset="0"/>
              <a:cs typeface="Times New Roman" panose="02020603050405020304" pitchFamily="18" charset="0"/>
            </a:endParaRPr>
          </a:p>
          <a:p>
            <a:r>
              <a:rPr lang="en-US" altLang="ja-JP" dirty="0">
                <a:latin typeface="Times New Roman" panose="02020603050405020304" pitchFamily="18" charset="0"/>
                <a:cs typeface="Times New Roman" panose="02020603050405020304" pitchFamily="18" charset="0"/>
              </a:rPr>
              <a:t> (b) Cu : length 16cm, diameter 1.6cm and density 8.63 g/cm</a:t>
            </a:r>
            <a:r>
              <a:rPr lang="en-US" altLang="ja-JP" baseline="30000" dirty="0">
                <a:latin typeface="Times New Roman" panose="02020603050405020304" pitchFamily="18" charset="0"/>
                <a:cs typeface="Times New Roman" panose="02020603050405020304" pitchFamily="18" charset="0"/>
              </a:rPr>
              <a:t>3</a:t>
            </a:r>
            <a:endParaRPr lang="ja-JP" altLang="ja-JP" dirty="0">
              <a:latin typeface="Times New Roman" panose="02020603050405020304" pitchFamily="18" charset="0"/>
              <a:cs typeface="Times New Roman" panose="02020603050405020304" pitchFamily="18" charset="0"/>
            </a:endParaRPr>
          </a:p>
          <a:p>
            <a:r>
              <a:rPr lang="en-US" altLang="ja-JP" dirty="0">
                <a:latin typeface="Times New Roman" panose="02020603050405020304" pitchFamily="18" charset="0"/>
                <a:cs typeface="Times New Roman" panose="02020603050405020304" pitchFamily="18" charset="0"/>
              </a:rPr>
              <a:t> (c) Au : length 10cm, diameter 1.0cm and density 19.3 g/cm</a:t>
            </a:r>
            <a:r>
              <a:rPr lang="en-US" altLang="ja-JP" baseline="30000" dirty="0">
                <a:latin typeface="Times New Roman" panose="02020603050405020304" pitchFamily="18" charset="0"/>
                <a:cs typeface="Times New Roman" panose="02020603050405020304" pitchFamily="18" charset="0"/>
              </a:rPr>
              <a:t>3</a:t>
            </a:r>
            <a:endParaRPr kumimoji="1" lang="ja-JP" altLang="en-US" dirty="0">
              <a:latin typeface="Times New Roman" panose="02020603050405020304" pitchFamily="18" charset="0"/>
              <a:cs typeface="Times New Roman" panose="02020603050405020304" pitchFamily="18" charset="0"/>
            </a:endParaRPr>
          </a:p>
        </p:txBody>
      </p:sp>
      <p:sp>
        <p:nvSpPr>
          <p:cNvPr id="5" name="テキスト ボックス 4">
            <a:extLst>
              <a:ext uri="{FF2B5EF4-FFF2-40B4-BE49-F238E27FC236}">
                <a16:creationId xmlns:a16="http://schemas.microsoft.com/office/drawing/2014/main" id="{09C07EBA-4B0A-4194-BB56-222329A53A3A}"/>
              </a:ext>
            </a:extLst>
          </p:cNvPr>
          <p:cNvSpPr txBox="1"/>
          <p:nvPr/>
        </p:nvSpPr>
        <p:spPr>
          <a:xfrm>
            <a:off x="671055" y="605010"/>
            <a:ext cx="11191336" cy="461665"/>
          </a:xfrm>
          <a:prstGeom prst="rect">
            <a:avLst/>
          </a:prstGeom>
          <a:noFill/>
        </p:spPr>
        <p:txBody>
          <a:bodyPr wrap="square" rtlCol="0">
            <a:spAutoFit/>
          </a:bodyPr>
          <a:lstStyle/>
          <a:p>
            <a:r>
              <a:rPr lang="en-US" altLang="ja-JP" sz="2400" b="1" dirty="0"/>
              <a:t>Intercomparison problems of particle production (SATIF-15 and 16)</a:t>
            </a:r>
            <a:endParaRPr kumimoji="1" lang="ja-JP" altLang="en-US" sz="2400" dirty="0">
              <a:cs typeface="Times New Roman" panose="02020603050405020304" pitchFamily="18" charset="0"/>
            </a:endParaRPr>
          </a:p>
        </p:txBody>
      </p:sp>
      <p:sp>
        <p:nvSpPr>
          <p:cNvPr id="6" name="テキスト ボックス 5">
            <a:extLst>
              <a:ext uri="{FF2B5EF4-FFF2-40B4-BE49-F238E27FC236}">
                <a16:creationId xmlns:a16="http://schemas.microsoft.com/office/drawing/2014/main" id="{7F096E04-1569-46B0-8922-68CE0E0D9D06}"/>
              </a:ext>
            </a:extLst>
          </p:cNvPr>
          <p:cNvSpPr txBox="1"/>
          <p:nvPr/>
        </p:nvSpPr>
        <p:spPr>
          <a:xfrm>
            <a:off x="5375920" y="1703805"/>
            <a:ext cx="5760640" cy="923330"/>
          </a:xfrm>
          <a:prstGeom prst="rect">
            <a:avLst/>
          </a:prstGeom>
          <a:noFill/>
        </p:spPr>
        <p:txBody>
          <a:bodyPr wrap="square" rtlCol="0">
            <a:spAutoFit/>
          </a:bodyPr>
          <a:lstStyle/>
          <a:p>
            <a:r>
              <a:rPr lang="en-US" altLang="ja-JP" dirty="0">
                <a:latin typeface="Times New Roman" panose="02020603050405020304" pitchFamily="18" charset="0"/>
                <a:cs typeface="Times New Roman" panose="02020603050405020304" pitchFamily="18" charset="0"/>
              </a:rPr>
              <a:t>Incident particle</a:t>
            </a:r>
            <a:endParaRPr lang="ja-JP" altLang="ja-JP" dirty="0">
              <a:latin typeface="Times New Roman" panose="02020603050405020304" pitchFamily="18" charset="0"/>
              <a:cs typeface="Times New Roman" panose="02020603050405020304" pitchFamily="18" charset="0"/>
            </a:endParaRPr>
          </a:p>
          <a:p>
            <a:r>
              <a:rPr lang="en-US" altLang="ja-JP" dirty="0">
                <a:latin typeface="Times New Roman" panose="02020603050405020304" pitchFamily="18" charset="0"/>
                <a:cs typeface="Times New Roman" panose="02020603050405020304" pitchFamily="18" charset="0"/>
              </a:rPr>
              <a:t>Pencil beam of protons with 10 GeV.</a:t>
            </a:r>
            <a:endParaRPr lang="ja-JP" altLang="ja-JP" dirty="0">
              <a:latin typeface="Times New Roman" panose="02020603050405020304" pitchFamily="18" charset="0"/>
              <a:cs typeface="Times New Roman" panose="02020603050405020304" pitchFamily="18" charset="0"/>
            </a:endParaRPr>
          </a:p>
          <a:p>
            <a:endParaRPr kumimoji="1" lang="ja-JP" altLang="en-US" dirty="0">
              <a:cs typeface="Times New Roman" panose="02020603050405020304" pitchFamily="18" charset="0"/>
            </a:endParaRPr>
          </a:p>
        </p:txBody>
      </p:sp>
    </p:spTree>
    <p:extLst>
      <p:ext uri="{BB962C8B-B14F-4D97-AF65-F5344CB8AC3E}">
        <p14:creationId xmlns:p14="http://schemas.microsoft.com/office/powerpoint/2010/main" val="37335782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5C4B9C-54F1-F987-8FB9-42787383E10D}"/>
            </a:ext>
          </a:extLst>
        </p:cNvPr>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0815C9D9-E509-88A7-AB52-11BF9BC8E504}"/>
              </a:ext>
            </a:extLst>
          </p:cNvPr>
          <p:cNvSpPr>
            <a:spLocks noGrp="1"/>
          </p:cNvSpPr>
          <p:nvPr>
            <p:ph type="ftr" sz="quarter" idx="11"/>
          </p:nvPr>
        </p:nvSpPr>
        <p:spPr/>
        <p:txBody>
          <a:bodyPr/>
          <a:lstStyle/>
          <a:p>
            <a:r>
              <a:rPr lang="en-GB" altLang="ja-JP"/>
              <a:t>SATIF-17, 2026.10.20 ~ 10.22</a:t>
            </a:r>
            <a:endParaRPr lang="ja-JP" altLang="en-US" b="1" dirty="0"/>
          </a:p>
        </p:txBody>
      </p:sp>
      <p:sp>
        <p:nvSpPr>
          <p:cNvPr id="3" name="スライド番号プレースホルダー 2">
            <a:extLst>
              <a:ext uri="{FF2B5EF4-FFF2-40B4-BE49-F238E27FC236}">
                <a16:creationId xmlns:a16="http://schemas.microsoft.com/office/drawing/2014/main" id="{2207D78E-DF17-EE9F-722A-E23F940136A5}"/>
              </a:ext>
            </a:extLst>
          </p:cNvPr>
          <p:cNvSpPr>
            <a:spLocks noGrp="1"/>
          </p:cNvSpPr>
          <p:nvPr>
            <p:ph type="sldNum" sz="quarter" idx="12"/>
          </p:nvPr>
        </p:nvSpPr>
        <p:spPr/>
        <p:txBody>
          <a:bodyPr/>
          <a:lstStyle/>
          <a:p>
            <a:fld id="{50EFA3BF-4AC6-44BA-B559-A2A5571D7C34}" type="slidenum">
              <a:rPr lang="ja-JP" altLang="en-US" smtClean="0"/>
              <a:pPr/>
              <a:t>20</a:t>
            </a:fld>
            <a:endParaRPr lang="ja-JP" altLang="en-US" dirty="0"/>
          </a:p>
        </p:txBody>
      </p:sp>
      <p:sp>
        <p:nvSpPr>
          <p:cNvPr id="7" name="テキスト ボックス 6">
            <a:extLst>
              <a:ext uri="{FF2B5EF4-FFF2-40B4-BE49-F238E27FC236}">
                <a16:creationId xmlns:a16="http://schemas.microsoft.com/office/drawing/2014/main" id="{0D0B40F1-B4E8-E111-DCFC-9544DB71E1C7}"/>
              </a:ext>
            </a:extLst>
          </p:cNvPr>
          <p:cNvSpPr txBox="1"/>
          <p:nvPr/>
        </p:nvSpPr>
        <p:spPr>
          <a:xfrm>
            <a:off x="2546571" y="219238"/>
            <a:ext cx="9988598" cy="369332"/>
          </a:xfrm>
          <a:prstGeom prst="rect">
            <a:avLst/>
          </a:prstGeom>
          <a:noFill/>
        </p:spPr>
        <p:txBody>
          <a:bodyPr wrap="square" rtlCol="0">
            <a:spAutoFit/>
          </a:bodyPr>
          <a:lstStyle/>
          <a:p>
            <a:r>
              <a:rPr kumimoji="1" lang="en-US" altLang="ja-JP" dirty="0">
                <a:latin typeface="Times New Roman" panose="02020603050405020304" pitchFamily="18" charset="0"/>
                <a:cs typeface="Times New Roman" panose="02020603050405020304" pitchFamily="18" charset="0"/>
              </a:rPr>
              <a:t>Participating organizations, codes, etc. to intercomparison of particle production</a:t>
            </a:r>
            <a:endParaRPr kumimoji="1" lang="ja-JP" altLang="en-US" dirty="0">
              <a:latin typeface="Times New Roman" panose="02020603050405020304" pitchFamily="18" charset="0"/>
              <a:cs typeface="Times New Roman" panose="02020603050405020304" pitchFamily="18" charset="0"/>
            </a:endParaRPr>
          </a:p>
        </p:txBody>
      </p:sp>
      <p:pic>
        <p:nvPicPr>
          <p:cNvPr id="6" name="図 5">
            <a:extLst>
              <a:ext uri="{FF2B5EF4-FFF2-40B4-BE49-F238E27FC236}">
                <a16:creationId xmlns:a16="http://schemas.microsoft.com/office/drawing/2014/main" id="{BA31E8D8-0BEF-9C62-A7F1-E61CE403203A}"/>
              </a:ext>
            </a:extLst>
          </p:cNvPr>
          <p:cNvPicPr>
            <a:picLocks noChangeAspect="1"/>
          </p:cNvPicPr>
          <p:nvPr/>
        </p:nvPicPr>
        <p:blipFill>
          <a:blip r:embed="rId2"/>
          <a:stretch>
            <a:fillRect/>
          </a:stretch>
        </p:blipFill>
        <p:spPr>
          <a:xfrm>
            <a:off x="2122098" y="863571"/>
            <a:ext cx="8206595" cy="5297928"/>
          </a:xfrm>
          <a:prstGeom prst="rect">
            <a:avLst/>
          </a:prstGeom>
        </p:spPr>
      </p:pic>
    </p:spTree>
    <p:extLst>
      <p:ext uri="{BB962C8B-B14F-4D97-AF65-F5344CB8AC3E}">
        <p14:creationId xmlns:p14="http://schemas.microsoft.com/office/powerpoint/2010/main" val="17641413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356C321E-16E0-6858-94CB-86FAD39FD436}"/>
              </a:ext>
            </a:extLst>
          </p:cNvPr>
          <p:cNvSpPr>
            <a:spLocks noGrp="1"/>
          </p:cNvSpPr>
          <p:nvPr>
            <p:ph type="ftr" sz="quarter" idx="11"/>
          </p:nvPr>
        </p:nvSpPr>
        <p:spPr/>
        <p:txBody>
          <a:bodyPr/>
          <a:lstStyle/>
          <a:p>
            <a:r>
              <a:rPr lang="en-GB" altLang="ja-JP"/>
              <a:t>SATIF-17, 2026.10.20 ~ 10.22</a:t>
            </a:r>
            <a:endParaRPr lang="ja-JP" altLang="en-US" b="1" dirty="0"/>
          </a:p>
        </p:txBody>
      </p:sp>
      <p:sp>
        <p:nvSpPr>
          <p:cNvPr id="3" name="スライド番号プレースホルダー 2">
            <a:extLst>
              <a:ext uri="{FF2B5EF4-FFF2-40B4-BE49-F238E27FC236}">
                <a16:creationId xmlns:a16="http://schemas.microsoft.com/office/drawing/2014/main" id="{05D4713C-F620-442C-E302-B23A8BBC5E8E}"/>
              </a:ext>
            </a:extLst>
          </p:cNvPr>
          <p:cNvSpPr>
            <a:spLocks noGrp="1"/>
          </p:cNvSpPr>
          <p:nvPr>
            <p:ph type="sldNum" sz="quarter" idx="12"/>
          </p:nvPr>
        </p:nvSpPr>
        <p:spPr/>
        <p:txBody>
          <a:bodyPr/>
          <a:lstStyle/>
          <a:p>
            <a:fld id="{50EFA3BF-4AC6-44BA-B559-A2A5571D7C34}" type="slidenum">
              <a:rPr lang="ja-JP" altLang="en-US" smtClean="0"/>
              <a:pPr/>
              <a:t>21</a:t>
            </a:fld>
            <a:endParaRPr lang="ja-JP" altLang="en-US" dirty="0"/>
          </a:p>
        </p:txBody>
      </p:sp>
      <p:pic>
        <p:nvPicPr>
          <p:cNvPr id="4" name="図 3">
            <a:extLst>
              <a:ext uri="{FF2B5EF4-FFF2-40B4-BE49-F238E27FC236}">
                <a16:creationId xmlns:a16="http://schemas.microsoft.com/office/drawing/2014/main" id="{1FADB018-B340-6423-A9E1-26E8608AEF3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78760" y="1439840"/>
            <a:ext cx="10434479" cy="4292220"/>
          </a:xfrm>
          <a:prstGeom prst="rect">
            <a:avLst/>
          </a:prstGeom>
          <a:noFill/>
          <a:ln>
            <a:noFill/>
          </a:ln>
        </p:spPr>
      </p:pic>
      <p:sp>
        <p:nvSpPr>
          <p:cNvPr id="5" name="テキスト ボックス 4">
            <a:extLst>
              <a:ext uri="{FF2B5EF4-FFF2-40B4-BE49-F238E27FC236}">
                <a16:creationId xmlns:a16="http://schemas.microsoft.com/office/drawing/2014/main" id="{549A7252-2DD3-3862-82F6-9091603239C0}"/>
              </a:ext>
            </a:extLst>
          </p:cNvPr>
          <p:cNvSpPr txBox="1"/>
          <p:nvPr/>
        </p:nvSpPr>
        <p:spPr>
          <a:xfrm>
            <a:off x="1132764" y="375313"/>
            <a:ext cx="9614848" cy="400110"/>
          </a:xfrm>
          <a:prstGeom prst="rect">
            <a:avLst/>
          </a:prstGeom>
          <a:noFill/>
        </p:spPr>
        <p:txBody>
          <a:bodyPr wrap="square" rtlCol="0">
            <a:spAutoFit/>
          </a:bodyPr>
          <a:lstStyle/>
          <a:p>
            <a:pPr algn="ctr"/>
            <a:r>
              <a:rPr kumimoji="1" lang="en-US" altLang="ja-JP" sz="2000" dirty="0">
                <a:latin typeface="Times New Roman" panose="02020603050405020304" pitchFamily="18" charset="0"/>
                <a:cs typeface="Times New Roman" panose="02020603050405020304" pitchFamily="18" charset="0"/>
              </a:rPr>
              <a:t>Comparison of total particle fluence number above 20 MeV</a:t>
            </a:r>
            <a:endParaRPr kumimoji="1" lang="ja-JP" alt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214991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E5D8F3E1-A5BF-3538-3854-CF5E73779D39}"/>
              </a:ext>
            </a:extLst>
          </p:cNvPr>
          <p:cNvSpPr>
            <a:spLocks noGrp="1"/>
          </p:cNvSpPr>
          <p:nvPr>
            <p:ph type="ftr" sz="quarter" idx="11"/>
          </p:nvPr>
        </p:nvSpPr>
        <p:spPr/>
        <p:txBody>
          <a:bodyPr/>
          <a:lstStyle/>
          <a:p>
            <a:r>
              <a:rPr lang="en-GB" altLang="ja-JP"/>
              <a:t>SATIF-17, 2026.10.20 ~ 10.22</a:t>
            </a:r>
            <a:endParaRPr lang="ja-JP" altLang="en-US" b="1" dirty="0"/>
          </a:p>
        </p:txBody>
      </p:sp>
      <p:sp>
        <p:nvSpPr>
          <p:cNvPr id="3" name="スライド番号プレースホルダー 2">
            <a:extLst>
              <a:ext uri="{FF2B5EF4-FFF2-40B4-BE49-F238E27FC236}">
                <a16:creationId xmlns:a16="http://schemas.microsoft.com/office/drawing/2014/main" id="{149DC66C-EF7D-28B0-DD88-AE3ACD34A537}"/>
              </a:ext>
            </a:extLst>
          </p:cNvPr>
          <p:cNvSpPr>
            <a:spLocks noGrp="1"/>
          </p:cNvSpPr>
          <p:nvPr>
            <p:ph type="sldNum" sz="quarter" idx="12"/>
          </p:nvPr>
        </p:nvSpPr>
        <p:spPr/>
        <p:txBody>
          <a:bodyPr/>
          <a:lstStyle/>
          <a:p>
            <a:fld id="{50EFA3BF-4AC6-44BA-B559-A2A5571D7C34}" type="slidenum">
              <a:rPr lang="ja-JP" altLang="en-US" smtClean="0"/>
              <a:pPr/>
              <a:t>22</a:t>
            </a:fld>
            <a:endParaRPr lang="ja-JP" altLang="en-US" dirty="0"/>
          </a:p>
        </p:txBody>
      </p:sp>
      <p:sp>
        <p:nvSpPr>
          <p:cNvPr id="12" name="Rectangle 2">
            <a:extLst>
              <a:ext uri="{FF2B5EF4-FFF2-40B4-BE49-F238E27FC236}">
                <a16:creationId xmlns:a16="http://schemas.microsoft.com/office/drawing/2014/main" id="{18CE70EF-9165-C183-820A-81166F075375}"/>
              </a:ext>
            </a:extLst>
          </p:cNvPr>
          <p:cNvSpPr>
            <a:spLocks noChangeArrowheads="1"/>
          </p:cNvSpPr>
          <p:nvPr/>
        </p:nvSpPr>
        <p:spPr bwMode="auto">
          <a:xfrm>
            <a:off x="-1" y="-1"/>
            <a:ext cx="21699403" cy="474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ja-JP" altLang="en-US"/>
          </a:p>
        </p:txBody>
      </p:sp>
      <p:graphicFrame>
        <p:nvGraphicFramePr>
          <p:cNvPr id="13" name="オブジェクト 12">
            <a:extLst>
              <a:ext uri="{FF2B5EF4-FFF2-40B4-BE49-F238E27FC236}">
                <a16:creationId xmlns:a16="http://schemas.microsoft.com/office/drawing/2014/main" id="{268A23EC-174D-22BB-3257-C1D365876CD0}"/>
              </a:ext>
            </a:extLst>
          </p:cNvPr>
          <p:cNvGraphicFramePr>
            <a:graphicFrameLocks noChangeAspect="1"/>
          </p:cNvGraphicFramePr>
          <p:nvPr>
            <p:extLst>
              <p:ext uri="{D42A27DB-BD31-4B8C-83A1-F6EECF244321}">
                <p14:modId xmlns:p14="http://schemas.microsoft.com/office/powerpoint/2010/main" val="3501228157"/>
              </p:ext>
            </p:extLst>
          </p:nvPr>
        </p:nvGraphicFramePr>
        <p:xfrm>
          <a:off x="839337" y="47447"/>
          <a:ext cx="4408336" cy="3248665"/>
        </p:xfrm>
        <a:graphic>
          <a:graphicData uri="http://schemas.openxmlformats.org/presentationml/2006/ole">
            <mc:AlternateContent xmlns:mc="http://schemas.openxmlformats.org/markup-compatibility/2006">
              <mc:Choice xmlns:v="urn:schemas-microsoft-com:vml" Requires="v">
                <p:oleObj name="KGPlot" r:id="rId2" imgW="8264711" imgH="6072593" progId="KGraph_Plot">
                  <p:embed/>
                </p:oleObj>
              </mc:Choice>
              <mc:Fallback>
                <p:oleObj name="KGPlot" r:id="rId2" imgW="8264711" imgH="6072593" progId="KGraph_Plot">
                  <p:embed/>
                  <p:pic>
                    <p:nvPicPr>
                      <p:cNvPr id="0"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9337" y="47447"/>
                        <a:ext cx="4408336" cy="3248665"/>
                      </a:xfrm>
                      <a:prstGeom prst="rect">
                        <a:avLst/>
                      </a:prstGeom>
                      <a:noFill/>
                    </p:spPr>
                  </p:pic>
                </p:oleObj>
              </mc:Fallback>
            </mc:AlternateContent>
          </a:graphicData>
        </a:graphic>
      </p:graphicFrame>
      <p:graphicFrame>
        <p:nvGraphicFramePr>
          <p:cNvPr id="14" name="オブジェクト 13">
            <a:extLst>
              <a:ext uri="{FF2B5EF4-FFF2-40B4-BE49-F238E27FC236}">
                <a16:creationId xmlns:a16="http://schemas.microsoft.com/office/drawing/2014/main" id="{98C124DB-7A16-21B6-5F17-24F111D394C2}"/>
              </a:ext>
            </a:extLst>
          </p:cNvPr>
          <p:cNvGraphicFramePr>
            <a:graphicFrameLocks noChangeAspect="1"/>
          </p:cNvGraphicFramePr>
          <p:nvPr>
            <p:extLst>
              <p:ext uri="{D42A27DB-BD31-4B8C-83A1-F6EECF244321}">
                <p14:modId xmlns:p14="http://schemas.microsoft.com/office/powerpoint/2010/main" val="464735782"/>
              </p:ext>
            </p:extLst>
          </p:nvPr>
        </p:nvGraphicFramePr>
        <p:xfrm>
          <a:off x="6257499" y="47447"/>
          <a:ext cx="4358600" cy="3268710"/>
        </p:xfrm>
        <a:graphic>
          <a:graphicData uri="http://schemas.openxmlformats.org/presentationml/2006/ole">
            <mc:AlternateContent xmlns:mc="http://schemas.openxmlformats.org/markup-compatibility/2006">
              <mc:Choice xmlns:v="urn:schemas-microsoft-com:vml" Requires="v">
                <p:oleObj name="KGPlot" r:id="rId4" imgW="9901862" imgH="7424511" progId="KGraph_Plot">
                  <p:embed/>
                </p:oleObj>
              </mc:Choice>
              <mc:Fallback>
                <p:oleObj name="KGPlot" r:id="rId4" imgW="9901862" imgH="7424511" progId="KGraph_Plot">
                  <p:embed/>
                  <p:pic>
                    <p:nvPicPr>
                      <p:cNvPr id="0" name=""/>
                      <p:cNvPicPr/>
                      <p:nvPr/>
                    </p:nvPicPr>
                    <p:blipFill>
                      <a:blip r:embed="rId5"/>
                      <a:stretch>
                        <a:fillRect/>
                      </a:stretch>
                    </p:blipFill>
                    <p:spPr>
                      <a:xfrm>
                        <a:off x="6257499" y="47447"/>
                        <a:ext cx="4358600" cy="3268710"/>
                      </a:xfrm>
                      <a:prstGeom prst="rect">
                        <a:avLst/>
                      </a:prstGeom>
                    </p:spPr>
                  </p:pic>
                </p:oleObj>
              </mc:Fallback>
            </mc:AlternateContent>
          </a:graphicData>
        </a:graphic>
      </p:graphicFrame>
      <p:graphicFrame>
        <p:nvGraphicFramePr>
          <p:cNvPr id="15" name="オブジェクト 14">
            <a:extLst>
              <a:ext uri="{FF2B5EF4-FFF2-40B4-BE49-F238E27FC236}">
                <a16:creationId xmlns:a16="http://schemas.microsoft.com/office/drawing/2014/main" id="{8A788933-F4BB-F4E1-EA33-165ED25B8786}"/>
              </a:ext>
            </a:extLst>
          </p:cNvPr>
          <p:cNvGraphicFramePr>
            <a:graphicFrameLocks noChangeAspect="1"/>
          </p:cNvGraphicFramePr>
          <p:nvPr>
            <p:extLst>
              <p:ext uri="{D42A27DB-BD31-4B8C-83A1-F6EECF244321}">
                <p14:modId xmlns:p14="http://schemas.microsoft.com/office/powerpoint/2010/main" val="2462429551"/>
              </p:ext>
            </p:extLst>
          </p:nvPr>
        </p:nvGraphicFramePr>
        <p:xfrm>
          <a:off x="721762" y="3224283"/>
          <a:ext cx="4525911" cy="3381553"/>
        </p:xfrm>
        <a:graphic>
          <a:graphicData uri="http://schemas.openxmlformats.org/presentationml/2006/ole">
            <mc:AlternateContent xmlns:mc="http://schemas.openxmlformats.org/markup-compatibility/2006">
              <mc:Choice xmlns:v="urn:schemas-microsoft-com:vml" Requires="v">
                <p:oleObj name="KGPlot" r:id="rId6" imgW="9917758" imgH="7408636" progId="KGraph_Plot">
                  <p:embed/>
                </p:oleObj>
              </mc:Choice>
              <mc:Fallback>
                <p:oleObj name="KGPlot" r:id="rId6" imgW="9917758" imgH="7408636" progId="KGraph_Plot">
                  <p:embed/>
                  <p:pic>
                    <p:nvPicPr>
                      <p:cNvPr id="0" name=""/>
                      <p:cNvPicPr/>
                      <p:nvPr/>
                    </p:nvPicPr>
                    <p:blipFill>
                      <a:blip r:embed="rId7"/>
                      <a:stretch>
                        <a:fillRect/>
                      </a:stretch>
                    </p:blipFill>
                    <p:spPr>
                      <a:xfrm>
                        <a:off x="721762" y="3224283"/>
                        <a:ext cx="4525911" cy="3381553"/>
                      </a:xfrm>
                      <a:prstGeom prst="rect">
                        <a:avLst/>
                      </a:prstGeom>
                    </p:spPr>
                  </p:pic>
                </p:oleObj>
              </mc:Fallback>
            </mc:AlternateContent>
          </a:graphicData>
        </a:graphic>
      </p:graphicFrame>
      <p:sp>
        <p:nvSpPr>
          <p:cNvPr id="16" name="テキスト ボックス 15">
            <a:extLst>
              <a:ext uri="{FF2B5EF4-FFF2-40B4-BE49-F238E27FC236}">
                <a16:creationId xmlns:a16="http://schemas.microsoft.com/office/drawing/2014/main" id="{1CB9A892-B536-8E13-2F13-071B98E1943E}"/>
              </a:ext>
            </a:extLst>
          </p:cNvPr>
          <p:cNvSpPr txBox="1"/>
          <p:nvPr/>
        </p:nvSpPr>
        <p:spPr>
          <a:xfrm>
            <a:off x="6598693" y="4524233"/>
            <a:ext cx="4358600" cy="338554"/>
          </a:xfrm>
          <a:prstGeom prst="rect">
            <a:avLst/>
          </a:prstGeom>
          <a:noFill/>
        </p:spPr>
        <p:txBody>
          <a:bodyPr wrap="square" rtlCol="0">
            <a:spAutoFit/>
          </a:bodyPr>
          <a:lstStyle/>
          <a:p>
            <a:r>
              <a:rPr kumimoji="1" lang="en-US" altLang="ja-JP" sz="1600" dirty="0">
                <a:latin typeface="Times New Roman" panose="02020603050405020304" pitchFamily="18" charset="0"/>
                <a:cs typeface="Times New Roman" panose="02020603050405020304" pitchFamily="18" charset="0"/>
              </a:rPr>
              <a:t>0 degree neutron from 10 GeV proton</a:t>
            </a:r>
            <a:endParaRPr kumimoji="1" lang="ja-JP" alt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7971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4A0910-A2E9-2A51-5EB7-85F345ECBC27}"/>
            </a:ext>
          </a:extLst>
        </p:cNvPr>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896CCAF5-1041-AAD4-62DA-27E952A24ABB}"/>
              </a:ext>
            </a:extLst>
          </p:cNvPr>
          <p:cNvSpPr>
            <a:spLocks noGrp="1"/>
          </p:cNvSpPr>
          <p:nvPr>
            <p:ph type="ftr" sz="quarter" idx="11"/>
          </p:nvPr>
        </p:nvSpPr>
        <p:spPr/>
        <p:txBody>
          <a:bodyPr/>
          <a:lstStyle/>
          <a:p>
            <a:r>
              <a:rPr lang="en-GB" altLang="ja-JP"/>
              <a:t>SATIF-17, 2026.10.20 ~ 10.22</a:t>
            </a:r>
            <a:endParaRPr lang="ja-JP" altLang="en-US" b="1" dirty="0"/>
          </a:p>
        </p:txBody>
      </p:sp>
      <p:sp>
        <p:nvSpPr>
          <p:cNvPr id="3" name="スライド番号プレースホルダー 2">
            <a:extLst>
              <a:ext uri="{FF2B5EF4-FFF2-40B4-BE49-F238E27FC236}">
                <a16:creationId xmlns:a16="http://schemas.microsoft.com/office/drawing/2014/main" id="{1C4A45F9-1C63-83ED-A35C-752BBB696D22}"/>
              </a:ext>
            </a:extLst>
          </p:cNvPr>
          <p:cNvSpPr>
            <a:spLocks noGrp="1"/>
          </p:cNvSpPr>
          <p:nvPr>
            <p:ph type="sldNum" sz="quarter" idx="12"/>
          </p:nvPr>
        </p:nvSpPr>
        <p:spPr/>
        <p:txBody>
          <a:bodyPr/>
          <a:lstStyle/>
          <a:p>
            <a:fld id="{50EFA3BF-4AC6-44BA-B559-A2A5571D7C34}" type="slidenum">
              <a:rPr lang="ja-JP" altLang="en-US" smtClean="0"/>
              <a:pPr/>
              <a:t>23</a:t>
            </a:fld>
            <a:endParaRPr lang="ja-JP" altLang="en-US" dirty="0"/>
          </a:p>
        </p:txBody>
      </p:sp>
      <p:sp>
        <p:nvSpPr>
          <p:cNvPr id="12" name="Rectangle 2">
            <a:extLst>
              <a:ext uri="{FF2B5EF4-FFF2-40B4-BE49-F238E27FC236}">
                <a16:creationId xmlns:a16="http://schemas.microsoft.com/office/drawing/2014/main" id="{7FD8DF45-1D28-792B-DCF7-1D205D33EC52}"/>
              </a:ext>
            </a:extLst>
          </p:cNvPr>
          <p:cNvSpPr>
            <a:spLocks noChangeArrowheads="1"/>
          </p:cNvSpPr>
          <p:nvPr/>
        </p:nvSpPr>
        <p:spPr bwMode="auto">
          <a:xfrm>
            <a:off x="-1" y="-1"/>
            <a:ext cx="21699403" cy="474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ja-JP" altLang="en-US"/>
          </a:p>
        </p:txBody>
      </p:sp>
      <p:sp>
        <p:nvSpPr>
          <p:cNvPr id="16" name="テキスト ボックス 15">
            <a:extLst>
              <a:ext uri="{FF2B5EF4-FFF2-40B4-BE49-F238E27FC236}">
                <a16:creationId xmlns:a16="http://schemas.microsoft.com/office/drawing/2014/main" id="{9847306F-26B6-78E7-27EF-5CC3A0384043}"/>
              </a:ext>
            </a:extLst>
          </p:cNvPr>
          <p:cNvSpPr txBox="1"/>
          <p:nvPr/>
        </p:nvSpPr>
        <p:spPr>
          <a:xfrm>
            <a:off x="6598693" y="4524233"/>
            <a:ext cx="4358600" cy="338554"/>
          </a:xfrm>
          <a:prstGeom prst="rect">
            <a:avLst/>
          </a:prstGeom>
          <a:noFill/>
        </p:spPr>
        <p:txBody>
          <a:bodyPr wrap="square" rtlCol="0">
            <a:spAutoFit/>
          </a:bodyPr>
          <a:lstStyle/>
          <a:p>
            <a:r>
              <a:rPr kumimoji="1" lang="en-US" altLang="ja-JP" sz="1600" dirty="0">
                <a:latin typeface="Times New Roman" panose="02020603050405020304" pitchFamily="18" charset="0"/>
                <a:cs typeface="Times New Roman" panose="02020603050405020304" pitchFamily="18" charset="0"/>
              </a:rPr>
              <a:t>150 degrees proton from 10 GeV proton</a:t>
            </a:r>
            <a:endParaRPr kumimoji="1" lang="ja-JP" altLang="en-US" sz="1600" dirty="0">
              <a:latin typeface="Times New Roman" panose="02020603050405020304" pitchFamily="18" charset="0"/>
              <a:cs typeface="Times New Roman" panose="02020603050405020304" pitchFamily="18" charset="0"/>
            </a:endParaRPr>
          </a:p>
        </p:txBody>
      </p:sp>
      <p:graphicFrame>
        <p:nvGraphicFramePr>
          <p:cNvPr id="6" name="オブジェクト 5">
            <a:extLst>
              <a:ext uri="{FF2B5EF4-FFF2-40B4-BE49-F238E27FC236}">
                <a16:creationId xmlns:a16="http://schemas.microsoft.com/office/drawing/2014/main" id="{DDA77480-E6D9-3D5F-4558-DCF6ADF105C0}"/>
              </a:ext>
            </a:extLst>
          </p:cNvPr>
          <p:cNvGraphicFramePr>
            <a:graphicFrameLocks noChangeAspect="1"/>
          </p:cNvGraphicFramePr>
          <p:nvPr>
            <p:extLst>
              <p:ext uri="{D42A27DB-BD31-4B8C-83A1-F6EECF244321}">
                <p14:modId xmlns:p14="http://schemas.microsoft.com/office/powerpoint/2010/main" val="207382584"/>
              </p:ext>
            </p:extLst>
          </p:nvPr>
        </p:nvGraphicFramePr>
        <p:xfrm>
          <a:off x="6518710" y="136525"/>
          <a:ext cx="4183779" cy="3094223"/>
        </p:xfrm>
        <a:graphic>
          <a:graphicData uri="http://schemas.openxmlformats.org/presentationml/2006/ole">
            <mc:AlternateContent xmlns:mc="http://schemas.openxmlformats.org/markup-compatibility/2006">
              <mc:Choice xmlns:v="urn:schemas-microsoft-com:vml" Requires="v">
                <p:oleObj name="KGPlot" r:id="rId2" imgW="7950240" imgH="5880240" progId="KGraph_Plot">
                  <p:embed/>
                </p:oleObj>
              </mc:Choice>
              <mc:Fallback>
                <p:oleObj name="KGPlot" r:id="rId2" imgW="7950240" imgH="5880240" progId="KGraph_Plot">
                  <p:embed/>
                  <p:pic>
                    <p:nvPicPr>
                      <p:cNvPr id="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18710" y="136525"/>
                        <a:ext cx="4183779" cy="3094223"/>
                      </a:xfrm>
                      <a:prstGeom prst="rect">
                        <a:avLst/>
                      </a:prstGeom>
                      <a:noFill/>
                      <a:ln>
                        <a:noFill/>
                      </a:ln>
                    </p:spPr>
                  </p:pic>
                </p:oleObj>
              </mc:Fallback>
            </mc:AlternateContent>
          </a:graphicData>
        </a:graphic>
      </p:graphicFrame>
      <p:sp>
        <p:nvSpPr>
          <p:cNvPr id="7" name="Rectangle 4">
            <a:extLst>
              <a:ext uri="{FF2B5EF4-FFF2-40B4-BE49-F238E27FC236}">
                <a16:creationId xmlns:a16="http://schemas.microsoft.com/office/drawing/2014/main" id="{CBD83F66-C935-CE51-8DBB-0F4A6635B82D}"/>
              </a:ext>
            </a:extLst>
          </p:cNvPr>
          <p:cNvSpPr>
            <a:spLocks noChangeArrowheads="1"/>
          </p:cNvSpPr>
          <p:nvPr/>
        </p:nvSpPr>
        <p:spPr bwMode="auto">
          <a:xfrm>
            <a:off x="800100" y="296187"/>
            <a:ext cx="23173244"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ja-JP" altLang="en-US"/>
          </a:p>
        </p:txBody>
      </p:sp>
      <p:graphicFrame>
        <p:nvGraphicFramePr>
          <p:cNvPr id="8" name="オブジェクト 7">
            <a:extLst>
              <a:ext uri="{FF2B5EF4-FFF2-40B4-BE49-F238E27FC236}">
                <a16:creationId xmlns:a16="http://schemas.microsoft.com/office/drawing/2014/main" id="{B119B81D-3A63-2422-58F5-FB33F513A7BC}"/>
              </a:ext>
            </a:extLst>
          </p:cNvPr>
          <p:cNvGraphicFramePr>
            <a:graphicFrameLocks noChangeAspect="1"/>
          </p:cNvGraphicFramePr>
          <p:nvPr>
            <p:extLst>
              <p:ext uri="{D42A27DB-BD31-4B8C-83A1-F6EECF244321}">
                <p14:modId xmlns:p14="http://schemas.microsoft.com/office/powerpoint/2010/main" val="2374788281"/>
              </p:ext>
            </p:extLst>
          </p:nvPr>
        </p:nvGraphicFramePr>
        <p:xfrm>
          <a:off x="1019175" y="88155"/>
          <a:ext cx="3919538" cy="2905709"/>
        </p:xfrm>
        <a:graphic>
          <a:graphicData uri="http://schemas.openxmlformats.org/presentationml/2006/ole">
            <mc:AlternateContent xmlns:mc="http://schemas.openxmlformats.org/markup-compatibility/2006">
              <mc:Choice xmlns:v="urn:schemas-microsoft-com:vml" Requires="v">
                <p:oleObj name="KGPlot" r:id="rId4" imgW="8327299" imgH="6136708" progId="KGraph_Plot">
                  <p:embed/>
                </p:oleObj>
              </mc:Choice>
              <mc:Fallback>
                <p:oleObj name="KGPlot" r:id="rId4" imgW="8327299" imgH="6136708" progId="KGraph_Plot">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9175" y="88155"/>
                        <a:ext cx="3919538" cy="2905709"/>
                      </a:xfrm>
                      <a:prstGeom prst="rect">
                        <a:avLst/>
                      </a:prstGeom>
                      <a:noFill/>
                    </p:spPr>
                  </p:pic>
                </p:oleObj>
              </mc:Fallback>
            </mc:AlternateContent>
          </a:graphicData>
        </a:graphic>
      </p:graphicFrame>
      <p:graphicFrame>
        <p:nvGraphicFramePr>
          <p:cNvPr id="9" name="オブジェクト 8">
            <a:extLst>
              <a:ext uri="{FF2B5EF4-FFF2-40B4-BE49-F238E27FC236}">
                <a16:creationId xmlns:a16="http://schemas.microsoft.com/office/drawing/2014/main" id="{8A54FD19-B980-6874-CB33-24E57056B7F6}"/>
              </a:ext>
            </a:extLst>
          </p:cNvPr>
          <p:cNvGraphicFramePr>
            <a:graphicFrameLocks noChangeAspect="1"/>
          </p:cNvGraphicFramePr>
          <p:nvPr>
            <p:extLst>
              <p:ext uri="{D42A27DB-BD31-4B8C-83A1-F6EECF244321}">
                <p14:modId xmlns:p14="http://schemas.microsoft.com/office/powerpoint/2010/main" val="3294282829"/>
              </p:ext>
            </p:extLst>
          </p:nvPr>
        </p:nvGraphicFramePr>
        <p:xfrm>
          <a:off x="914400" y="3034572"/>
          <a:ext cx="4114800" cy="2974519"/>
        </p:xfrm>
        <a:graphic>
          <a:graphicData uri="http://schemas.openxmlformats.org/presentationml/2006/ole">
            <mc:AlternateContent xmlns:mc="http://schemas.openxmlformats.org/markup-compatibility/2006">
              <mc:Choice xmlns:v="urn:schemas-microsoft-com:vml" Requires="v">
                <p:oleObj name="KGPlot" r:id="rId6" imgW="7975440" imgH="5765760" progId="KGraph_Plot">
                  <p:embed/>
                </p:oleObj>
              </mc:Choice>
              <mc:Fallback>
                <p:oleObj name="KGPlot" r:id="rId6" imgW="7975440" imgH="5765760" progId="KGraph_Plot">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14400" y="3034572"/>
                        <a:ext cx="4114800" cy="2974519"/>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26168888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5FD6DF-7B82-A7B9-4A40-99BD5EEDB086}"/>
            </a:ext>
          </a:extLst>
        </p:cNvPr>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8955DD4F-F3C0-082F-A4E9-BBA73ADDA2CC}"/>
              </a:ext>
            </a:extLst>
          </p:cNvPr>
          <p:cNvSpPr>
            <a:spLocks noGrp="1"/>
          </p:cNvSpPr>
          <p:nvPr>
            <p:ph type="ftr" sz="quarter" idx="11"/>
          </p:nvPr>
        </p:nvSpPr>
        <p:spPr/>
        <p:txBody>
          <a:bodyPr/>
          <a:lstStyle/>
          <a:p>
            <a:r>
              <a:rPr lang="en-GB" altLang="ja-JP"/>
              <a:t>SATIF-17, 2026.10.20 ~ 10.22</a:t>
            </a:r>
            <a:endParaRPr lang="ja-JP" altLang="en-US" b="1" dirty="0"/>
          </a:p>
        </p:txBody>
      </p:sp>
      <p:sp>
        <p:nvSpPr>
          <p:cNvPr id="3" name="スライド番号プレースホルダー 2">
            <a:extLst>
              <a:ext uri="{FF2B5EF4-FFF2-40B4-BE49-F238E27FC236}">
                <a16:creationId xmlns:a16="http://schemas.microsoft.com/office/drawing/2014/main" id="{54781A9D-336C-3808-A2E5-0B50F43C69B3}"/>
              </a:ext>
            </a:extLst>
          </p:cNvPr>
          <p:cNvSpPr>
            <a:spLocks noGrp="1"/>
          </p:cNvSpPr>
          <p:nvPr>
            <p:ph type="sldNum" sz="quarter" idx="12"/>
          </p:nvPr>
        </p:nvSpPr>
        <p:spPr/>
        <p:txBody>
          <a:bodyPr/>
          <a:lstStyle/>
          <a:p>
            <a:fld id="{50EFA3BF-4AC6-44BA-B559-A2A5571D7C34}" type="slidenum">
              <a:rPr lang="ja-JP" altLang="en-US" smtClean="0"/>
              <a:pPr/>
              <a:t>24</a:t>
            </a:fld>
            <a:endParaRPr lang="ja-JP" altLang="en-US" dirty="0"/>
          </a:p>
        </p:txBody>
      </p:sp>
      <p:sp>
        <p:nvSpPr>
          <p:cNvPr id="12" name="Rectangle 2">
            <a:extLst>
              <a:ext uri="{FF2B5EF4-FFF2-40B4-BE49-F238E27FC236}">
                <a16:creationId xmlns:a16="http://schemas.microsoft.com/office/drawing/2014/main" id="{677F2234-8E23-1580-3A80-C14E9F14E239}"/>
              </a:ext>
            </a:extLst>
          </p:cNvPr>
          <p:cNvSpPr>
            <a:spLocks noChangeArrowheads="1"/>
          </p:cNvSpPr>
          <p:nvPr/>
        </p:nvSpPr>
        <p:spPr bwMode="auto">
          <a:xfrm>
            <a:off x="-1" y="-1"/>
            <a:ext cx="21699403" cy="474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ja-JP" altLang="en-US"/>
          </a:p>
        </p:txBody>
      </p:sp>
      <p:sp>
        <p:nvSpPr>
          <p:cNvPr id="16" name="テキスト ボックス 15">
            <a:extLst>
              <a:ext uri="{FF2B5EF4-FFF2-40B4-BE49-F238E27FC236}">
                <a16:creationId xmlns:a16="http://schemas.microsoft.com/office/drawing/2014/main" id="{570D7995-F93E-E446-E306-A4E430B6D698}"/>
              </a:ext>
            </a:extLst>
          </p:cNvPr>
          <p:cNvSpPr txBox="1"/>
          <p:nvPr/>
        </p:nvSpPr>
        <p:spPr>
          <a:xfrm>
            <a:off x="6598693" y="4524233"/>
            <a:ext cx="4358600" cy="338554"/>
          </a:xfrm>
          <a:prstGeom prst="rect">
            <a:avLst/>
          </a:prstGeom>
          <a:noFill/>
        </p:spPr>
        <p:txBody>
          <a:bodyPr wrap="square" rtlCol="0">
            <a:spAutoFit/>
          </a:bodyPr>
          <a:lstStyle/>
          <a:p>
            <a:r>
              <a:rPr kumimoji="1" lang="en-US" altLang="ja-JP" sz="1600" dirty="0">
                <a:latin typeface="Times New Roman" panose="02020603050405020304" pitchFamily="18" charset="0"/>
                <a:cs typeface="Times New Roman" panose="02020603050405020304" pitchFamily="18" charset="0"/>
              </a:rPr>
              <a:t>150 degrees </a:t>
            </a:r>
            <a:r>
              <a:rPr lang="el-GR" altLang="ja-JP" sz="1600" b="1" dirty="0"/>
              <a:t>π</a:t>
            </a:r>
            <a:r>
              <a:rPr lang="en-US" altLang="ja-JP" sz="1600" b="1" baseline="30000" dirty="0"/>
              <a:t>+</a:t>
            </a:r>
            <a:r>
              <a:rPr kumimoji="1" lang="en-US" altLang="ja-JP" sz="1600" dirty="0">
                <a:latin typeface="Times New Roman" panose="02020603050405020304" pitchFamily="18" charset="0"/>
                <a:cs typeface="Times New Roman" panose="02020603050405020304" pitchFamily="18" charset="0"/>
              </a:rPr>
              <a:t> from 10 GeV proton</a:t>
            </a:r>
            <a:endParaRPr kumimoji="1" lang="ja-JP" altLang="en-US" sz="1600" dirty="0">
              <a:latin typeface="Times New Roman" panose="02020603050405020304" pitchFamily="18" charset="0"/>
              <a:cs typeface="Times New Roman" panose="02020603050405020304" pitchFamily="18" charset="0"/>
            </a:endParaRPr>
          </a:p>
        </p:txBody>
      </p:sp>
      <p:sp>
        <p:nvSpPr>
          <p:cNvPr id="7" name="Rectangle 4">
            <a:extLst>
              <a:ext uri="{FF2B5EF4-FFF2-40B4-BE49-F238E27FC236}">
                <a16:creationId xmlns:a16="http://schemas.microsoft.com/office/drawing/2014/main" id="{21CF9D8D-121B-355C-682F-50CE07BF6E21}"/>
              </a:ext>
            </a:extLst>
          </p:cNvPr>
          <p:cNvSpPr>
            <a:spLocks noChangeArrowheads="1"/>
          </p:cNvSpPr>
          <p:nvPr/>
        </p:nvSpPr>
        <p:spPr bwMode="auto">
          <a:xfrm>
            <a:off x="800100" y="296187"/>
            <a:ext cx="23173244"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ja-JP" altLang="en-US"/>
          </a:p>
        </p:txBody>
      </p:sp>
      <p:graphicFrame>
        <p:nvGraphicFramePr>
          <p:cNvPr id="5" name="オブジェクト 4">
            <a:extLst>
              <a:ext uri="{FF2B5EF4-FFF2-40B4-BE49-F238E27FC236}">
                <a16:creationId xmlns:a16="http://schemas.microsoft.com/office/drawing/2014/main" id="{5B049C92-BE6E-A9A8-E7B6-AE2283919A3C}"/>
              </a:ext>
            </a:extLst>
          </p:cNvPr>
          <p:cNvGraphicFramePr>
            <a:graphicFrameLocks noChangeAspect="1"/>
          </p:cNvGraphicFramePr>
          <p:nvPr>
            <p:extLst>
              <p:ext uri="{D42A27DB-BD31-4B8C-83A1-F6EECF244321}">
                <p14:modId xmlns:p14="http://schemas.microsoft.com/office/powerpoint/2010/main" val="3082728311"/>
              </p:ext>
            </p:extLst>
          </p:nvPr>
        </p:nvGraphicFramePr>
        <p:xfrm>
          <a:off x="632778" y="-11316"/>
          <a:ext cx="4491671" cy="3322272"/>
        </p:xfrm>
        <a:graphic>
          <a:graphicData uri="http://schemas.openxmlformats.org/presentationml/2006/ole">
            <mc:AlternateContent xmlns:mc="http://schemas.openxmlformats.org/markup-compatibility/2006">
              <mc:Choice xmlns:v="urn:schemas-microsoft-com:vml" Requires="v">
                <p:oleObj name="KGPlot" r:id="rId2" imgW="8207766" imgH="6069941" progId="KGraph_Plot">
                  <p:embed/>
                </p:oleObj>
              </mc:Choice>
              <mc:Fallback>
                <p:oleObj name="KGPlot" r:id="rId2" imgW="8207766" imgH="6069941" progId="KGraph_Plot">
                  <p:embed/>
                  <p:pic>
                    <p:nvPicPr>
                      <p:cNvPr id="2" name="オブジェクト 1">
                        <a:extLst>
                          <a:ext uri="{FF2B5EF4-FFF2-40B4-BE49-F238E27FC236}">
                            <a16:creationId xmlns:a16="http://schemas.microsoft.com/office/drawing/2014/main" id="{CDC2C840-D60A-BFDE-B736-E6390A969E67}"/>
                          </a:ext>
                        </a:extLst>
                      </p:cNvPr>
                      <p:cNvPicPr/>
                      <p:nvPr/>
                    </p:nvPicPr>
                    <p:blipFill>
                      <a:blip r:embed="rId3"/>
                      <a:stretch>
                        <a:fillRect/>
                      </a:stretch>
                    </p:blipFill>
                    <p:spPr>
                      <a:xfrm>
                        <a:off x="632778" y="-11316"/>
                        <a:ext cx="4491671" cy="3322272"/>
                      </a:xfrm>
                      <a:prstGeom prst="rect">
                        <a:avLst/>
                      </a:prstGeom>
                    </p:spPr>
                  </p:pic>
                </p:oleObj>
              </mc:Fallback>
            </mc:AlternateContent>
          </a:graphicData>
        </a:graphic>
      </p:graphicFrame>
      <p:graphicFrame>
        <p:nvGraphicFramePr>
          <p:cNvPr id="11" name="オブジェクト 10">
            <a:extLst>
              <a:ext uri="{FF2B5EF4-FFF2-40B4-BE49-F238E27FC236}">
                <a16:creationId xmlns:a16="http://schemas.microsoft.com/office/drawing/2014/main" id="{95B9033F-41EE-A140-401D-190ABF83C132}"/>
              </a:ext>
            </a:extLst>
          </p:cNvPr>
          <p:cNvGraphicFramePr>
            <a:graphicFrameLocks noChangeAspect="1"/>
          </p:cNvGraphicFramePr>
          <p:nvPr>
            <p:extLst>
              <p:ext uri="{D42A27DB-BD31-4B8C-83A1-F6EECF244321}">
                <p14:modId xmlns:p14="http://schemas.microsoft.com/office/powerpoint/2010/main" val="4259258207"/>
              </p:ext>
            </p:extLst>
          </p:nvPr>
        </p:nvGraphicFramePr>
        <p:xfrm>
          <a:off x="6096000" y="-11316"/>
          <a:ext cx="4418343" cy="3322272"/>
        </p:xfrm>
        <a:graphic>
          <a:graphicData uri="http://schemas.openxmlformats.org/presentationml/2006/ole">
            <mc:AlternateContent xmlns:mc="http://schemas.openxmlformats.org/markup-compatibility/2006">
              <mc:Choice xmlns:v="urn:schemas-microsoft-com:vml" Requires="v">
                <p:oleObj name="KGPlot" r:id="rId4" imgW="7825587" imgH="5885316" progId="KGraph_Plot">
                  <p:embed/>
                </p:oleObj>
              </mc:Choice>
              <mc:Fallback>
                <p:oleObj name="KGPlot" r:id="rId4" imgW="7825587" imgH="5885316" progId="KGraph_Plot">
                  <p:embed/>
                  <p:pic>
                    <p:nvPicPr>
                      <p:cNvPr id="3" name="オブジェクト 2">
                        <a:extLst>
                          <a:ext uri="{FF2B5EF4-FFF2-40B4-BE49-F238E27FC236}">
                            <a16:creationId xmlns:a16="http://schemas.microsoft.com/office/drawing/2014/main" id="{E3E6277B-A8C5-0DA7-3E11-D355F7B6D550}"/>
                          </a:ext>
                        </a:extLst>
                      </p:cNvPr>
                      <p:cNvPicPr/>
                      <p:nvPr/>
                    </p:nvPicPr>
                    <p:blipFill>
                      <a:blip r:embed="rId5"/>
                      <a:stretch>
                        <a:fillRect/>
                      </a:stretch>
                    </p:blipFill>
                    <p:spPr>
                      <a:xfrm>
                        <a:off x="6096000" y="-11316"/>
                        <a:ext cx="4418343" cy="3322272"/>
                      </a:xfrm>
                      <a:prstGeom prst="rect">
                        <a:avLst/>
                      </a:prstGeom>
                    </p:spPr>
                  </p:pic>
                </p:oleObj>
              </mc:Fallback>
            </mc:AlternateContent>
          </a:graphicData>
        </a:graphic>
      </p:graphicFrame>
      <p:graphicFrame>
        <p:nvGraphicFramePr>
          <p:cNvPr id="14" name="オブジェクト 13">
            <a:extLst>
              <a:ext uri="{FF2B5EF4-FFF2-40B4-BE49-F238E27FC236}">
                <a16:creationId xmlns:a16="http://schemas.microsoft.com/office/drawing/2014/main" id="{0C45B590-5B8C-08BB-4A82-D725EB4E6C5E}"/>
              </a:ext>
            </a:extLst>
          </p:cNvPr>
          <p:cNvGraphicFramePr>
            <a:graphicFrameLocks noChangeAspect="1"/>
          </p:cNvGraphicFramePr>
          <p:nvPr>
            <p:extLst>
              <p:ext uri="{D42A27DB-BD31-4B8C-83A1-F6EECF244321}">
                <p14:modId xmlns:p14="http://schemas.microsoft.com/office/powerpoint/2010/main" val="3428002477"/>
              </p:ext>
            </p:extLst>
          </p:nvPr>
        </p:nvGraphicFramePr>
        <p:xfrm>
          <a:off x="512862" y="3174491"/>
          <a:ext cx="4659435" cy="3376592"/>
        </p:xfrm>
        <a:graphic>
          <a:graphicData uri="http://schemas.openxmlformats.org/presentationml/2006/ole">
            <mc:AlternateContent xmlns:mc="http://schemas.openxmlformats.org/markup-compatibility/2006">
              <mc:Choice xmlns:v="urn:schemas-microsoft-com:vml" Requires="v">
                <p:oleObj name="KGPlot" r:id="rId6" imgW="7899647" imgH="5725121" progId="KGraph_Plot">
                  <p:embed/>
                </p:oleObj>
              </mc:Choice>
              <mc:Fallback>
                <p:oleObj name="KGPlot" r:id="rId6" imgW="7899647" imgH="5725121" progId="KGraph_Plot">
                  <p:embed/>
                  <p:pic>
                    <p:nvPicPr>
                      <p:cNvPr id="5" name="オブジェクト 4">
                        <a:extLst>
                          <a:ext uri="{FF2B5EF4-FFF2-40B4-BE49-F238E27FC236}">
                            <a16:creationId xmlns:a16="http://schemas.microsoft.com/office/drawing/2014/main" id="{0F075B72-0D73-47C8-203C-69816D398FF7}"/>
                          </a:ext>
                        </a:extLst>
                      </p:cNvPr>
                      <p:cNvPicPr/>
                      <p:nvPr/>
                    </p:nvPicPr>
                    <p:blipFill>
                      <a:blip r:embed="rId7"/>
                      <a:stretch>
                        <a:fillRect/>
                      </a:stretch>
                    </p:blipFill>
                    <p:spPr>
                      <a:xfrm>
                        <a:off x="512862" y="3174491"/>
                        <a:ext cx="4659435" cy="3376592"/>
                      </a:xfrm>
                      <a:prstGeom prst="rect">
                        <a:avLst/>
                      </a:prstGeom>
                    </p:spPr>
                  </p:pic>
                </p:oleObj>
              </mc:Fallback>
            </mc:AlternateContent>
          </a:graphicData>
        </a:graphic>
      </p:graphicFrame>
    </p:spTree>
    <p:extLst>
      <p:ext uri="{BB962C8B-B14F-4D97-AF65-F5344CB8AC3E}">
        <p14:creationId xmlns:p14="http://schemas.microsoft.com/office/powerpoint/2010/main" val="16197777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58509E-8CE7-DFB2-4669-EA094D3B3609}"/>
            </a:ext>
          </a:extLst>
        </p:cNvPr>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FF9BD01A-C63C-9C57-9EBE-A34B95DB6522}"/>
              </a:ext>
            </a:extLst>
          </p:cNvPr>
          <p:cNvSpPr>
            <a:spLocks noGrp="1"/>
          </p:cNvSpPr>
          <p:nvPr>
            <p:ph type="ftr" sz="quarter" idx="11"/>
          </p:nvPr>
        </p:nvSpPr>
        <p:spPr/>
        <p:txBody>
          <a:bodyPr/>
          <a:lstStyle/>
          <a:p>
            <a:r>
              <a:rPr lang="en-GB" altLang="ja-JP"/>
              <a:t>SATIF-17, 2026.10.20 ~ 10.22</a:t>
            </a:r>
            <a:endParaRPr lang="ja-JP" altLang="en-US" b="1" dirty="0"/>
          </a:p>
        </p:txBody>
      </p:sp>
      <p:sp>
        <p:nvSpPr>
          <p:cNvPr id="3" name="スライド番号プレースホルダー 2">
            <a:extLst>
              <a:ext uri="{FF2B5EF4-FFF2-40B4-BE49-F238E27FC236}">
                <a16:creationId xmlns:a16="http://schemas.microsoft.com/office/drawing/2014/main" id="{A7EC2310-8A8C-548A-DEC1-828CFE4BBF79}"/>
              </a:ext>
            </a:extLst>
          </p:cNvPr>
          <p:cNvSpPr>
            <a:spLocks noGrp="1"/>
          </p:cNvSpPr>
          <p:nvPr>
            <p:ph type="sldNum" sz="quarter" idx="12"/>
          </p:nvPr>
        </p:nvSpPr>
        <p:spPr/>
        <p:txBody>
          <a:bodyPr/>
          <a:lstStyle/>
          <a:p>
            <a:fld id="{50EFA3BF-4AC6-44BA-B559-A2A5571D7C34}" type="slidenum">
              <a:rPr lang="ja-JP" altLang="en-US" smtClean="0"/>
              <a:pPr/>
              <a:t>25</a:t>
            </a:fld>
            <a:endParaRPr lang="ja-JP" altLang="en-US" dirty="0"/>
          </a:p>
        </p:txBody>
      </p:sp>
      <p:sp>
        <p:nvSpPr>
          <p:cNvPr id="12" name="Rectangle 2">
            <a:extLst>
              <a:ext uri="{FF2B5EF4-FFF2-40B4-BE49-F238E27FC236}">
                <a16:creationId xmlns:a16="http://schemas.microsoft.com/office/drawing/2014/main" id="{4A0AE018-B4D7-2F87-93D6-6BB90C81E5D5}"/>
              </a:ext>
            </a:extLst>
          </p:cNvPr>
          <p:cNvSpPr>
            <a:spLocks noChangeArrowheads="1"/>
          </p:cNvSpPr>
          <p:nvPr/>
        </p:nvSpPr>
        <p:spPr bwMode="auto">
          <a:xfrm>
            <a:off x="-1" y="-1"/>
            <a:ext cx="21699403" cy="474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ja-JP" altLang="en-US"/>
          </a:p>
        </p:txBody>
      </p:sp>
      <p:sp>
        <p:nvSpPr>
          <p:cNvPr id="16" name="テキスト ボックス 15">
            <a:extLst>
              <a:ext uri="{FF2B5EF4-FFF2-40B4-BE49-F238E27FC236}">
                <a16:creationId xmlns:a16="http://schemas.microsoft.com/office/drawing/2014/main" id="{A4F95794-E303-138C-CA4B-3038ED1EC45D}"/>
              </a:ext>
            </a:extLst>
          </p:cNvPr>
          <p:cNvSpPr txBox="1"/>
          <p:nvPr/>
        </p:nvSpPr>
        <p:spPr>
          <a:xfrm>
            <a:off x="6598693" y="4524233"/>
            <a:ext cx="4358600" cy="338554"/>
          </a:xfrm>
          <a:prstGeom prst="rect">
            <a:avLst/>
          </a:prstGeom>
          <a:noFill/>
        </p:spPr>
        <p:txBody>
          <a:bodyPr wrap="square" rtlCol="0">
            <a:spAutoFit/>
          </a:bodyPr>
          <a:lstStyle/>
          <a:p>
            <a:r>
              <a:rPr kumimoji="1" lang="en-US" altLang="ja-JP" sz="1600" dirty="0">
                <a:latin typeface="Times New Roman" panose="02020603050405020304" pitchFamily="18" charset="0"/>
                <a:cs typeface="Times New Roman" panose="02020603050405020304" pitchFamily="18" charset="0"/>
              </a:rPr>
              <a:t>150 degrees </a:t>
            </a:r>
            <a:r>
              <a:rPr lang="el-GR" altLang="ja-JP" sz="1600" b="1" dirty="0"/>
              <a:t>π</a:t>
            </a:r>
            <a:r>
              <a:rPr lang="en-US" altLang="ja-JP" sz="1600" b="1" baseline="30000" dirty="0"/>
              <a:t>-</a:t>
            </a:r>
            <a:r>
              <a:rPr kumimoji="1" lang="en-US" altLang="ja-JP" sz="1600" dirty="0">
                <a:latin typeface="Times New Roman" panose="02020603050405020304" pitchFamily="18" charset="0"/>
                <a:cs typeface="Times New Roman" panose="02020603050405020304" pitchFamily="18" charset="0"/>
              </a:rPr>
              <a:t> from 10 GeV proton</a:t>
            </a:r>
            <a:endParaRPr kumimoji="1" lang="ja-JP" altLang="en-US" sz="1600" dirty="0">
              <a:latin typeface="Times New Roman" panose="02020603050405020304" pitchFamily="18" charset="0"/>
              <a:cs typeface="Times New Roman" panose="02020603050405020304" pitchFamily="18" charset="0"/>
            </a:endParaRPr>
          </a:p>
        </p:txBody>
      </p:sp>
      <p:sp>
        <p:nvSpPr>
          <p:cNvPr id="7" name="Rectangle 4">
            <a:extLst>
              <a:ext uri="{FF2B5EF4-FFF2-40B4-BE49-F238E27FC236}">
                <a16:creationId xmlns:a16="http://schemas.microsoft.com/office/drawing/2014/main" id="{14ABEFD1-B8A1-FE9F-B04F-5102924F44D8}"/>
              </a:ext>
            </a:extLst>
          </p:cNvPr>
          <p:cNvSpPr>
            <a:spLocks noChangeArrowheads="1"/>
          </p:cNvSpPr>
          <p:nvPr/>
        </p:nvSpPr>
        <p:spPr bwMode="auto">
          <a:xfrm>
            <a:off x="800100" y="296187"/>
            <a:ext cx="23173244"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ja-JP" altLang="en-US"/>
          </a:p>
        </p:txBody>
      </p:sp>
      <p:graphicFrame>
        <p:nvGraphicFramePr>
          <p:cNvPr id="6" name="オブジェクト 5">
            <a:extLst>
              <a:ext uri="{FF2B5EF4-FFF2-40B4-BE49-F238E27FC236}">
                <a16:creationId xmlns:a16="http://schemas.microsoft.com/office/drawing/2014/main" id="{A7F539C9-9E42-A60B-84D3-318AD8E297A5}"/>
              </a:ext>
            </a:extLst>
          </p:cNvPr>
          <p:cNvGraphicFramePr>
            <a:graphicFrameLocks noChangeAspect="1"/>
          </p:cNvGraphicFramePr>
          <p:nvPr>
            <p:extLst>
              <p:ext uri="{D42A27DB-BD31-4B8C-83A1-F6EECF244321}">
                <p14:modId xmlns:p14="http://schemas.microsoft.com/office/powerpoint/2010/main" val="1559554189"/>
              </p:ext>
            </p:extLst>
          </p:nvPr>
        </p:nvGraphicFramePr>
        <p:xfrm>
          <a:off x="551843" y="23723"/>
          <a:ext cx="4577923" cy="3376593"/>
        </p:xfrm>
        <a:graphic>
          <a:graphicData uri="http://schemas.openxmlformats.org/presentationml/2006/ole">
            <mc:AlternateContent xmlns:mc="http://schemas.openxmlformats.org/markup-compatibility/2006">
              <mc:Choice xmlns:v="urn:schemas-microsoft-com:vml" Requires="v">
                <p:oleObj name="KGPlot" r:id="rId2" imgW="8244796" imgH="6082156" progId="KGraph_Plot">
                  <p:embed/>
                </p:oleObj>
              </mc:Choice>
              <mc:Fallback>
                <p:oleObj name="KGPlot" r:id="rId2" imgW="8244796" imgH="6082156" progId="KGraph_Plot">
                  <p:embed/>
                  <p:pic>
                    <p:nvPicPr>
                      <p:cNvPr id="5" name="オブジェクト 4">
                        <a:extLst>
                          <a:ext uri="{FF2B5EF4-FFF2-40B4-BE49-F238E27FC236}">
                            <a16:creationId xmlns:a16="http://schemas.microsoft.com/office/drawing/2014/main" id="{294A7A03-F806-FF17-DCD8-CF54EF846CCF}"/>
                          </a:ext>
                        </a:extLst>
                      </p:cNvPr>
                      <p:cNvPicPr/>
                      <p:nvPr/>
                    </p:nvPicPr>
                    <p:blipFill>
                      <a:blip r:embed="rId3"/>
                      <a:stretch>
                        <a:fillRect/>
                      </a:stretch>
                    </p:blipFill>
                    <p:spPr>
                      <a:xfrm>
                        <a:off x="551843" y="23723"/>
                        <a:ext cx="4577923" cy="3376593"/>
                      </a:xfrm>
                      <a:prstGeom prst="rect">
                        <a:avLst/>
                      </a:prstGeom>
                    </p:spPr>
                  </p:pic>
                </p:oleObj>
              </mc:Fallback>
            </mc:AlternateContent>
          </a:graphicData>
        </a:graphic>
      </p:graphicFrame>
      <p:graphicFrame>
        <p:nvGraphicFramePr>
          <p:cNvPr id="9" name="オブジェクト 8">
            <a:extLst>
              <a:ext uri="{FF2B5EF4-FFF2-40B4-BE49-F238E27FC236}">
                <a16:creationId xmlns:a16="http://schemas.microsoft.com/office/drawing/2014/main" id="{5923EB6F-E9F6-A575-13C8-0AED0FAD9439}"/>
              </a:ext>
            </a:extLst>
          </p:cNvPr>
          <p:cNvGraphicFramePr>
            <a:graphicFrameLocks noChangeAspect="1"/>
          </p:cNvGraphicFramePr>
          <p:nvPr>
            <p:extLst>
              <p:ext uri="{D42A27DB-BD31-4B8C-83A1-F6EECF244321}">
                <p14:modId xmlns:p14="http://schemas.microsoft.com/office/powerpoint/2010/main" val="519937470"/>
              </p:ext>
            </p:extLst>
          </p:nvPr>
        </p:nvGraphicFramePr>
        <p:xfrm>
          <a:off x="5864438" y="-10214"/>
          <a:ext cx="4577924" cy="3410530"/>
        </p:xfrm>
        <a:graphic>
          <a:graphicData uri="http://schemas.openxmlformats.org/presentationml/2006/ole">
            <mc:AlternateContent xmlns:mc="http://schemas.openxmlformats.org/markup-compatibility/2006">
              <mc:Choice xmlns:v="urn:schemas-microsoft-com:vml" Requires="v">
                <p:oleObj name="KGPlot" r:id="rId4" imgW="7850390" imgH="5848321" progId="KGraph_Plot">
                  <p:embed/>
                </p:oleObj>
              </mc:Choice>
              <mc:Fallback>
                <p:oleObj name="KGPlot" r:id="rId4" imgW="7850390" imgH="5848321" progId="KGraph_Plot">
                  <p:embed/>
                  <p:pic>
                    <p:nvPicPr>
                      <p:cNvPr id="2" name="オブジェクト 1">
                        <a:extLst>
                          <a:ext uri="{FF2B5EF4-FFF2-40B4-BE49-F238E27FC236}">
                            <a16:creationId xmlns:a16="http://schemas.microsoft.com/office/drawing/2014/main" id="{2CC886F5-40CA-6A4D-6940-38F026366DA2}"/>
                          </a:ext>
                        </a:extLst>
                      </p:cNvPr>
                      <p:cNvPicPr/>
                      <p:nvPr/>
                    </p:nvPicPr>
                    <p:blipFill>
                      <a:blip r:embed="rId5"/>
                      <a:stretch>
                        <a:fillRect/>
                      </a:stretch>
                    </p:blipFill>
                    <p:spPr>
                      <a:xfrm>
                        <a:off x="5864438" y="-10214"/>
                        <a:ext cx="4577924" cy="3410530"/>
                      </a:xfrm>
                      <a:prstGeom prst="rect">
                        <a:avLst/>
                      </a:prstGeom>
                    </p:spPr>
                  </p:pic>
                </p:oleObj>
              </mc:Fallback>
            </mc:AlternateContent>
          </a:graphicData>
        </a:graphic>
      </p:graphicFrame>
      <p:graphicFrame>
        <p:nvGraphicFramePr>
          <p:cNvPr id="13" name="オブジェクト 12">
            <a:extLst>
              <a:ext uri="{FF2B5EF4-FFF2-40B4-BE49-F238E27FC236}">
                <a16:creationId xmlns:a16="http://schemas.microsoft.com/office/drawing/2014/main" id="{67024139-530A-D7BA-C4A0-0FD91565E4B5}"/>
              </a:ext>
            </a:extLst>
          </p:cNvPr>
          <p:cNvGraphicFramePr>
            <a:graphicFrameLocks noChangeAspect="1"/>
          </p:cNvGraphicFramePr>
          <p:nvPr>
            <p:extLst>
              <p:ext uri="{D42A27DB-BD31-4B8C-83A1-F6EECF244321}">
                <p14:modId xmlns:p14="http://schemas.microsoft.com/office/powerpoint/2010/main" val="958358926"/>
              </p:ext>
            </p:extLst>
          </p:nvPr>
        </p:nvGraphicFramePr>
        <p:xfrm>
          <a:off x="551843" y="3457685"/>
          <a:ext cx="4577923" cy="3351430"/>
        </p:xfrm>
        <a:graphic>
          <a:graphicData uri="http://schemas.openxmlformats.org/presentationml/2006/ole">
            <mc:AlternateContent xmlns:mc="http://schemas.openxmlformats.org/markup-compatibility/2006">
              <mc:Choice xmlns:v="urn:schemas-microsoft-com:vml" Requires="v">
                <p:oleObj name="KGPlot" r:id="rId6" imgW="7887421" imgH="5774331" progId="KGraph_Plot">
                  <p:embed/>
                </p:oleObj>
              </mc:Choice>
              <mc:Fallback>
                <p:oleObj name="KGPlot" r:id="rId6" imgW="7887421" imgH="5774331" progId="KGraph_Plot">
                  <p:embed/>
                  <p:pic>
                    <p:nvPicPr>
                      <p:cNvPr id="3" name="オブジェクト 2">
                        <a:extLst>
                          <a:ext uri="{FF2B5EF4-FFF2-40B4-BE49-F238E27FC236}">
                            <a16:creationId xmlns:a16="http://schemas.microsoft.com/office/drawing/2014/main" id="{CEFB4DB1-844A-A0CC-A4C7-D1A6FD9BFCB8}"/>
                          </a:ext>
                        </a:extLst>
                      </p:cNvPr>
                      <p:cNvPicPr/>
                      <p:nvPr/>
                    </p:nvPicPr>
                    <p:blipFill>
                      <a:blip r:embed="rId7"/>
                      <a:stretch>
                        <a:fillRect/>
                      </a:stretch>
                    </p:blipFill>
                    <p:spPr>
                      <a:xfrm>
                        <a:off x="551843" y="3457685"/>
                        <a:ext cx="4577923" cy="3351430"/>
                      </a:xfrm>
                      <a:prstGeom prst="rect">
                        <a:avLst/>
                      </a:prstGeom>
                    </p:spPr>
                  </p:pic>
                </p:oleObj>
              </mc:Fallback>
            </mc:AlternateContent>
          </a:graphicData>
        </a:graphic>
      </p:graphicFrame>
    </p:spTree>
    <p:extLst>
      <p:ext uri="{BB962C8B-B14F-4D97-AF65-F5344CB8AC3E}">
        <p14:creationId xmlns:p14="http://schemas.microsoft.com/office/powerpoint/2010/main" val="41209541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7ACD1E-C3C4-B19E-D0CC-EC1B9417827A}"/>
            </a:ext>
          </a:extLst>
        </p:cNvPr>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AE80F4C8-4672-5E89-DFEB-58CA6BB0462A}"/>
              </a:ext>
            </a:extLst>
          </p:cNvPr>
          <p:cNvSpPr>
            <a:spLocks noGrp="1"/>
          </p:cNvSpPr>
          <p:nvPr>
            <p:ph type="ftr" sz="quarter" idx="11"/>
          </p:nvPr>
        </p:nvSpPr>
        <p:spPr/>
        <p:txBody>
          <a:bodyPr/>
          <a:lstStyle/>
          <a:p>
            <a:r>
              <a:rPr lang="en-GB" altLang="ja-JP"/>
              <a:t>SATIF-17, 2026.10.20 ~ 10.22</a:t>
            </a:r>
            <a:endParaRPr lang="ja-JP" altLang="en-US" b="1" dirty="0"/>
          </a:p>
        </p:txBody>
      </p:sp>
      <p:sp>
        <p:nvSpPr>
          <p:cNvPr id="3" name="スライド番号プレースホルダー 2">
            <a:extLst>
              <a:ext uri="{FF2B5EF4-FFF2-40B4-BE49-F238E27FC236}">
                <a16:creationId xmlns:a16="http://schemas.microsoft.com/office/drawing/2014/main" id="{B65711CD-E839-90F4-C31F-BB514756FEF2}"/>
              </a:ext>
            </a:extLst>
          </p:cNvPr>
          <p:cNvSpPr>
            <a:spLocks noGrp="1"/>
          </p:cNvSpPr>
          <p:nvPr>
            <p:ph type="sldNum" sz="quarter" idx="12"/>
          </p:nvPr>
        </p:nvSpPr>
        <p:spPr/>
        <p:txBody>
          <a:bodyPr/>
          <a:lstStyle/>
          <a:p>
            <a:fld id="{50EFA3BF-4AC6-44BA-B559-A2A5571D7C34}" type="slidenum">
              <a:rPr lang="ja-JP" altLang="en-US" smtClean="0"/>
              <a:pPr/>
              <a:t>26</a:t>
            </a:fld>
            <a:endParaRPr lang="ja-JP" altLang="en-US" dirty="0"/>
          </a:p>
        </p:txBody>
      </p:sp>
      <p:sp>
        <p:nvSpPr>
          <p:cNvPr id="12" name="Rectangle 2">
            <a:extLst>
              <a:ext uri="{FF2B5EF4-FFF2-40B4-BE49-F238E27FC236}">
                <a16:creationId xmlns:a16="http://schemas.microsoft.com/office/drawing/2014/main" id="{2E4CE8C0-4435-9B65-12ED-5683BEBAA128}"/>
              </a:ext>
            </a:extLst>
          </p:cNvPr>
          <p:cNvSpPr>
            <a:spLocks noChangeArrowheads="1"/>
          </p:cNvSpPr>
          <p:nvPr/>
        </p:nvSpPr>
        <p:spPr bwMode="auto">
          <a:xfrm>
            <a:off x="-1" y="-1"/>
            <a:ext cx="21699403" cy="474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ja-JP" altLang="en-US"/>
          </a:p>
        </p:txBody>
      </p:sp>
      <p:sp>
        <p:nvSpPr>
          <p:cNvPr id="16" name="テキスト ボックス 15">
            <a:extLst>
              <a:ext uri="{FF2B5EF4-FFF2-40B4-BE49-F238E27FC236}">
                <a16:creationId xmlns:a16="http://schemas.microsoft.com/office/drawing/2014/main" id="{850022F9-C3AA-E3A2-CA62-36F2D8005080}"/>
              </a:ext>
            </a:extLst>
          </p:cNvPr>
          <p:cNvSpPr txBox="1"/>
          <p:nvPr/>
        </p:nvSpPr>
        <p:spPr>
          <a:xfrm>
            <a:off x="6598693" y="4524233"/>
            <a:ext cx="4358600" cy="338554"/>
          </a:xfrm>
          <a:prstGeom prst="rect">
            <a:avLst/>
          </a:prstGeom>
          <a:noFill/>
        </p:spPr>
        <p:txBody>
          <a:bodyPr wrap="square" rtlCol="0">
            <a:spAutoFit/>
          </a:bodyPr>
          <a:lstStyle/>
          <a:p>
            <a:r>
              <a:rPr kumimoji="1" lang="en-US" altLang="ja-JP" sz="1600" dirty="0">
                <a:latin typeface="Times New Roman" panose="02020603050405020304" pitchFamily="18" charset="0"/>
                <a:cs typeface="Times New Roman" panose="02020603050405020304" pitchFamily="18" charset="0"/>
              </a:rPr>
              <a:t>0 degree photon from 10 GeV proton</a:t>
            </a:r>
            <a:endParaRPr kumimoji="1" lang="ja-JP" altLang="en-US" sz="1600" dirty="0">
              <a:latin typeface="Times New Roman" panose="02020603050405020304" pitchFamily="18" charset="0"/>
              <a:cs typeface="Times New Roman" panose="02020603050405020304" pitchFamily="18" charset="0"/>
            </a:endParaRPr>
          </a:p>
        </p:txBody>
      </p:sp>
      <p:sp>
        <p:nvSpPr>
          <p:cNvPr id="7" name="Rectangle 4">
            <a:extLst>
              <a:ext uri="{FF2B5EF4-FFF2-40B4-BE49-F238E27FC236}">
                <a16:creationId xmlns:a16="http://schemas.microsoft.com/office/drawing/2014/main" id="{DD44E454-F868-4E0E-8A3C-268A97590634}"/>
              </a:ext>
            </a:extLst>
          </p:cNvPr>
          <p:cNvSpPr>
            <a:spLocks noChangeArrowheads="1"/>
          </p:cNvSpPr>
          <p:nvPr/>
        </p:nvSpPr>
        <p:spPr bwMode="auto">
          <a:xfrm>
            <a:off x="800100" y="296187"/>
            <a:ext cx="23173244"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ja-JP" altLang="en-US"/>
          </a:p>
        </p:txBody>
      </p:sp>
      <p:graphicFrame>
        <p:nvGraphicFramePr>
          <p:cNvPr id="5" name="オブジェクト 4">
            <a:extLst>
              <a:ext uri="{FF2B5EF4-FFF2-40B4-BE49-F238E27FC236}">
                <a16:creationId xmlns:a16="http://schemas.microsoft.com/office/drawing/2014/main" id="{8B4DE14E-1F60-78C7-DA26-F9C2BCB56E52}"/>
              </a:ext>
            </a:extLst>
          </p:cNvPr>
          <p:cNvGraphicFramePr>
            <a:graphicFrameLocks noChangeAspect="1"/>
          </p:cNvGraphicFramePr>
          <p:nvPr>
            <p:extLst>
              <p:ext uri="{D42A27DB-BD31-4B8C-83A1-F6EECF244321}">
                <p14:modId xmlns:p14="http://schemas.microsoft.com/office/powerpoint/2010/main" val="2968307245"/>
              </p:ext>
            </p:extLst>
          </p:nvPr>
        </p:nvGraphicFramePr>
        <p:xfrm>
          <a:off x="600075" y="88574"/>
          <a:ext cx="4384431" cy="3281471"/>
        </p:xfrm>
        <a:graphic>
          <a:graphicData uri="http://schemas.openxmlformats.org/presentationml/2006/ole">
            <mc:AlternateContent xmlns:mc="http://schemas.openxmlformats.org/markup-compatibility/2006">
              <mc:Choice xmlns:v="urn:schemas-microsoft-com:vml" Requires="v">
                <p:oleObj name="KGPlot" r:id="rId2" imgW="7616332" imgH="5700691" progId="KGraph_Plot">
                  <p:embed/>
                </p:oleObj>
              </mc:Choice>
              <mc:Fallback>
                <p:oleObj name="KGPlot" r:id="rId2" imgW="7616332" imgH="5700691" progId="KGraph_Plot">
                  <p:embed/>
                  <p:pic>
                    <p:nvPicPr>
                      <p:cNvPr id="6" name="オブジェクト 5">
                        <a:extLst>
                          <a:ext uri="{FF2B5EF4-FFF2-40B4-BE49-F238E27FC236}">
                            <a16:creationId xmlns:a16="http://schemas.microsoft.com/office/drawing/2014/main" id="{ED8940D5-1B21-9337-30EF-30115DD4118E}"/>
                          </a:ext>
                        </a:extLst>
                      </p:cNvPr>
                      <p:cNvPicPr/>
                      <p:nvPr/>
                    </p:nvPicPr>
                    <p:blipFill>
                      <a:blip r:embed="rId3"/>
                      <a:stretch>
                        <a:fillRect/>
                      </a:stretch>
                    </p:blipFill>
                    <p:spPr>
                      <a:xfrm>
                        <a:off x="600075" y="88574"/>
                        <a:ext cx="4384431" cy="3281471"/>
                      </a:xfrm>
                      <a:prstGeom prst="rect">
                        <a:avLst/>
                      </a:prstGeom>
                    </p:spPr>
                  </p:pic>
                </p:oleObj>
              </mc:Fallback>
            </mc:AlternateContent>
          </a:graphicData>
        </a:graphic>
      </p:graphicFrame>
      <p:graphicFrame>
        <p:nvGraphicFramePr>
          <p:cNvPr id="10" name="オブジェクト 9">
            <a:extLst>
              <a:ext uri="{FF2B5EF4-FFF2-40B4-BE49-F238E27FC236}">
                <a16:creationId xmlns:a16="http://schemas.microsoft.com/office/drawing/2014/main" id="{3334612A-9336-03AA-BB9C-722D56F6A573}"/>
              </a:ext>
            </a:extLst>
          </p:cNvPr>
          <p:cNvGraphicFramePr>
            <a:graphicFrameLocks noChangeAspect="1"/>
          </p:cNvGraphicFramePr>
          <p:nvPr>
            <p:extLst>
              <p:ext uri="{D42A27DB-BD31-4B8C-83A1-F6EECF244321}">
                <p14:modId xmlns:p14="http://schemas.microsoft.com/office/powerpoint/2010/main" val="4129605753"/>
              </p:ext>
            </p:extLst>
          </p:nvPr>
        </p:nvGraphicFramePr>
        <p:xfrm>
          <a:off x="6096000" y="88574"/>
          <a:ext cx="4782743" cy="3512883"/>
        </p:xfrm>
        <a:graphic>
          <a:graphicData uri="http://schemas.openxmlformats.org/presentationml/2006/ole">
            <mc:AlternateContent xmlns:mc="http://schemas.openxmlformats.org/markup-compatibility/2006">
              <mc:Choice xmlns:v="urn:schemas-microsoft-com:vml" Requires="v">
                <p:oleObj name="KGPlot" r:id="rId4" imgW="7677816" imgH="5638916" progId="KGraph_Plot">
                  <p:embed/>
                </p:oleObj>
              </mc:Choice>
              <mc:Fallback>
                <p:oleObj name="KGPlot" r:id="rId4" imgW="7677816" imgH="5638916" progId="KGraph_Plot">
                  <p:embed/>
                  <p:pic>
                    <p:nvPicPr>
                      <p:cNvPr id="4" name="オブジェクト 3">
                        <a:extLst>
                          <a:ext uri="{FF2B5EF4-FFF2-40B4-BE49-F238E27FC236}">
                            <a16:creationId xmlns:a16="http://schemas.microsoft.com/office/drawing/2014/main" id="{F836AC42-DC8A-B91A-E308-F3DAE601E121}"/>
                          </a:ext>
                        </a:extLst>
                      </p:cNvPr>
                      <p:cNvPicPr/>
                      <p:nvPr/>
                    </p:nvPicPr>
                    <p:blipFill>
                      <a:blip r:embed="rId5"/>
                      <a:stretch>
                        <a:fillRect/>
                      </a:stretch>
                    </p:blipFill>
                    <p:spPr>
                      <a:xfrm>
                        <a:off x="6096000" y="88574"/>
                        <a:ext cx="4782743" cy="3512883"/>
                      </a:xfrm>
                      <a:prstGeom prst="rect">
                        <a:avLst/>
                      </a:prstGeom>
                    </p:spPr>
                  </p:pic>
                </p:oleObj>
              </mc:Fallback>
            </mc:AlternateContent>
          </a:graphicData>
        </a:graphic>
      </p:graphicFrame>
      <p:graphicFrame>
        <p:nvGraphicFramePr>
          <p:cNvPr id="14" name="オブジェクト 13">
            <a:extLst>
              <a:ext uri="{FF2B5EF4-FFF2-40B4-BE49-F238E27FC236}">
                <a16:creationId xmlns:a16="http://schemas.microsoft.com/office/drawing/2014/main" id="{E32B16F6-29F8-A109-7314-5F6A7764A902}"/>
              </a:ext>
            </a:extLst>
          </p:cNvPr>
          <p:cNvGraphicFramePr>
            <a:graphicFrameLocks noChangeAspect="1"/>
          </p:cNvGraphicFramePr>
          <p:nvPr>
            <p:extLst>
              <p:ext uri="{D42A27DB-BD31-4B8C-83A1-F6EECF244321}">
                <p14:modId xmlns:p14="http://schemas.microsoft.com/office/powerpoint/2010/main" val="3141011899"/>
              </p:ext>
            </p:extLst>
          </p:nvPr>
        </p:nvGraphicFramePr>
        <p:xfrm>
          <a:off x="600074" y="3410803"/>
          <a:ext cx="4498731" cy="3281839"/>
        </p:xfrm>
        <a:graphic>
          <a:graphicData uri="http://schemas.openxmlformats.org/presentationml/2006/ole">
            <mc:AlternateContent xmlns:mc="http://schemas.openxmlformats.org/markup-compatibility/2006">
              <mc:Choice xmlns:v="urn:schemas-microsoft-com:vml" Requires="v">
                <p:oleObj name="KGPlot" r:id="rId6" imgW="7764103" imgH="5663696" progId="KGraph_Plot">
                  <p:embed/>
                </p:oleObj>
              </mc:Choice>
              <mc:Fallback>
                <p:oleObj name="KGPlot" r:id="rId6" imgW="7764103" imgH="5663696" progId="KGraph_Plot">
                  <p:embed/>
                  <p:pic>
                    <p:nvPicPr>
                      <p:cNvPr id="5" name="オブジェクト 4">
                        <a:extLst>
                          <a:ext uri="{FF2B5EF4-FFF2-40B4-BE49-F238E27FC236}">
                            <a16:creationId xmlns:a16="http://schemas.microsoft.com/office/drawing/2014/main" id="{2CAB9B5F-B9DF-6E84-76CF-AF8441F72447}"/>
                          </a:ext>
                        </a:extLst>
                      </p:cNvPr>
                      <p:cNvPicPr/>
                      <p:nvPr/>
                    </p:nvPicPr>
                    <p:blipFill>
                      <a:blip r:embed="rId7"/>
                      <a:stretch>
                        <a:fillRect/>
                      </a:stretch>
                    </p:blipFill>
                    <p:spPr>
                      <a:xfrm>
                        <a:off x="600074" y="3410803"/>
                        <a:ext cx="4498731" cy="3281839"/>
                      </a:xfrm>
                      <a:prstGeom prst="rect">
                        <a:avLst/>
                      </a:prstGeom>
                    </p:spPr>
                  </p:pic>
                </p:oleObj>
              </mc:Fallback>
            </mc:AlternateContent>
          </a:graphicData>
        </a:graphic>
      </p:graphicFrame>
    </p:spTree>
    <p:extLst>
      <p:ext uri="{BB962C8B-B14F-4D97-AF65-F5344CB8AC3E}">
        <p14:creationId xmlns:p14="http://schemas.microsoft.com/office/powerpoint/2010/main" val="42257260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8C640F-D551-4372-5684-9AE4EF65BACF}"/>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90EC9519-3D8D-319C-A3A8-1B3D4596E348}"/>
              </a:ext>
            </a:extLst>
          </p:cNvPr>
          <p:cNvSpPr>
            <a:spLocks noGrp="1"/>
          </p:cNvSpPr>
          <p:nvPr>
            <p:ph type="title"/>
          </p:nvPr>
        </p:nvSpPr>
        <p:spPr>
          <a:xfrm>
            <a:off x="354824" y="48000"/>
            <a:ext cx="11482351" cy="859420"/>
          </a:xfrm>
        </p:spPr>
        <p:txBody>
          <a:bodyPr>
            <a:normAutofit/>
          </a:bodyPr>
          <a:lstStyle/>
          <a:p>
            <a:pPr algn="ctr"/>
            <a:r>
              <a:rPr kumimoji="1" lang="en-US" altLang="ja-JP" sz="3600" dirty="0">
                <a:latin typeface="Times New Roman" panose="02020603050405020304" pitchFamily="18" charset="0"/>
                <a:cs typeface="Times New Roman" panose="02020603050405020304" pitchFamily="18" charset="0"/>
              </a:rPr>
              <a:t>Future action (SATIF-16)</a:t>
            </a:r>
          </a:p>
        </p:txBody>
      </p:sp>
      <p:sp>
        <p:nvSpPr>
          <p:cNvPr id="3" name="コンテンツ プレースホルダー 2">
            <a:extLst>
              <a:ext uri="{FF2B5EF4-FFF2-40B4-BE49-F238E27FC236}">
                <a16:creationId xmlns:a16="http://schemas.microsoft.com/office/drawing/2014/main" id="{0B94F1F8-A332-75C0-5224-FBA238C2214C}"/>
              </a:ext>
            </a:extLst>
          </p:cNvPr>
          <p:cNvSpPr>
            <a:spLocks noGrp="1"/>
          </p:cNvSpPr>
          <p:nvPr>
            <p:ph idx="1"/>
          </p:nvPr>
        </p:nvSpPr>
        <p:spPr>
          <a:xfrm>
            <a:off x="656135" y="1244180"/>
            <a:ext cx="10585983" cy="4858186"/>
          </a:xfrm>
        </p:spPr>
        <p:txBody>
          <a:bodyPr>
            <a:normAutofit/>
          </a:bodyPr>
          <a:lstStyle/>
          <a:p>
            <a:pPr algn="just"/>
            <a:r>
              <a:rPr kumimoji="1" lang="en-US" altLang="ja-JP" dirty="0">
                <a:latin typeface="Times New Roman" panose="02020603050405020304" pitchFamily="18" charset="0"/>
                <a:cs typeface="Times New Roman" panose="02020603050405020304" pitchFamily="18" charset="0"/>
              </a:rPr>
              <a:t>It is desired to check models especially for spectrum of neutron and proton and angular distributions by code developers and reflect to this comparison.</a:t>
            </a:r>
          </a:p>
          <a:p>
            <a:pPr algn="just"/>
            <a:r>
              <a:rPr kumimoji="1" lang="en-US" altLang="ja-JP" dirty="0">
                <a:latin typeface="Times New Roman" panose="02020603050405020304" pitchFamily="18" charset="0"/>
                <a:cs typeface="Times New Roman" panose="02020603050405020304" pitchFamily="18" charset="0"/>
              </a:rPr>
              <a:t>Good experimental results at 0 degree and large angle will be useful to found the reason of differences between codes.</a:t>
            </a:r>
          </a:p>
          <a:p>
            <a:pPr algn="just"/>
            <a:r>
              <a:rPr kumimoji="1" lang="en-US" altLang="ja-JP" dirty="0">
                <a:latin typeface="Times New Roman" panose="02020603050405020304" pitchFamily="18" charset="0"/>
                <a:cs typeface="Times New Roman" panose="02020603050405020304" pitchFamily="18" charset="0"/>
              </a:rPr>
              <a:t>What intercomparison will be useful to understand the differences between codes ?</a:t>
            </a:r>
          </a:p>
          <a:p>
            <a:pPr algn="just"/>
            <a:r>
              <a:rPr kumimoji="1" lang="en-US" altLang="ja-JP" dirty="0">
                <a:latin typeface="Times New Roman" panose="02020603050405020304" pitchFamily="18" charset="0"/>
                <a:cs typeface="Times New Roman" panose="02020603050405020304" pitchFamily="18" charset="0"/>
              </a:rPr>
              <a:t>We want to hear everyone’s opinions.</a:t>
            </a:r>
            <a:endParaRPr lang="en-US" altLang="ja-JP" dirty="0">
              <a:latin typeface="Times New Roman" panose="02020603050405020304" pitchFamily="18" charset="0"/>
              <a:cs typeface="Times New Roman" panose="02020603050405020304" pitchFamily="18" charset="0"/>
            </a:endParaRPr>
          </a:p>
          <a:p>
            <a:pPr algn="just"/>
            <a:endParaRPr lang="ja-JP" altLang="ja-JP" dirty="0">
              <a:latin typeface="Times New Roman" panose="02020603050405020304" pitchFamily="18" charset="0"/>
              <a:cs typeface="Times New Roman" panose="02020603050405020304" pitchFamily="18" charset="0"/>
            </a:endParaRPr>
          </a:p>
          <a:p>
            <a:pPr marL="0" indent="0" algn="just">
              <a:buNone/>
            </a:pPr>
            <a:endParaRPr kumimoji="1" lang="en-US" altLang="ja-JP" dirty="0">
              <a:latin typeface="Times New Roman" panose="02020603050405020304" pitchFamily="18" charset="0"/>
              <a:cs typeface="Times New Roman" panose="02020603050405020304" pitchFamily="18" charset="0"/>
            </a:endParaRPr>
          </a:p>
          <a:p>
            <a:pPr lvl="1" algn="just"/>
            <a:endParaRPr kumimoji="1" lang="ja-JP" altLang="en-US" dirty="0">
              <a:latin typeface="Times New Roman" panose="02020603050405020304" pitchFamily="18" charset="0"/>
              <a:cs typeface="Times New Roman" panose="02020603050405020304" pitchFamily="18" charset="0"/>
            </a:endParaRPr>
          </a:p>
        </p:txBody>
      </p:sp>
      <p:sp>
        <p:nvSpPr>
          <p:cNvPr id="6" name="フッター プレースホルダー 5">
            <a:extLst>
              <a:ext uri="{FF2B5EF4-FFF2-40B4-BE49-F238E27FC236}">
                <a16:creationId xmlns:a16="http://schemas.microsoft.com/office/drawing/2014/main" id="{0074889E-74EB-D808-4C69-36671836B564}"/>
              </a:ext>
            </a:extLst>
          </p:cNvPr>
          <p:cNvSpPr>
            <a:spLocks noGrp="1"/>
          </p:cNvSpPr>
          <p:nvPr>
            <p:ph type="ftr" sz="quarter" idx="11"/>
          </p:nvPr>
        </p:nvSpPr>
        <p:spPr/>
        <p:txBody>
          <a:bodyPr/>
          <a:lstStyle/>
          <a:p>
            <a:r>
              <a:rPr kumimoji="1" lang="en-GB" altLang="ja-JP" b="1">
                <a:latin typeface="Times New Roman" panose="02020603050405020304" pitchFamily="18" charset="0"/>
                <a:cs typeface="Times New Roman" panose="02020603050405020304" pitchFamily="18" charset="0"/>
              </a:rPr>
              <a:t>SATIF-17, 2026.10.20 ~ 10.22</a:t>
            </a:r>
            <a:endParaRPr kumimoji="1" lang="ja-JP" altLang="en-US" b="1" dirty="0">
              <a:latin typeface="Times New Roman" panose="02020603050405020304" pitchFamily="18" charset="0"/>
              <a:cs typeface="Times New Roman" panose="02020603050405020304" pitchFamily="18" charset="0"/>
            </a:endParaRPr>
          </a:p>
        </p:txBody>
      </p:sp>
      <p:sp>
        <p:nvSpPr>
          <p:cNvPr id="7" name="スライド番号プレースホルダー 6">
            <a:extLst>
              <a:ext uri="{FF2B5EF4-FFF2-40B4-BE49-F238E27FC236}">
                <a16:creationId xmlns:a16="http://schemas.microsoft.com/office/drawing/2014/main" id="{1F96F276-E3B9-3B2C-4ED0-518B10E9E783}"/>
              </a:ext>
            </a:extLst>
          </p:cNvPr>
          <p:cNvSpPr>
            <a:spLocks noGrp="1"/>
          </p:cNvSpPr>
          <p:nvPr>
            <p:ph type="sldNum" sz="quarter" idx="12"/>
          </p:nvPr>
        </p:nvSpPr>
        <p:spPr/>
        <p:txBody>
          <a:bodyPr/>
          <a:lstStyle/>
          <a:p>
            <a:fld id="{50EFA3BF-4AC6-44BA-B559-A2A5571D7C34}" type="slidenum">
              <a:rPr kumimoji="1" lang="ja-JP" altLang="en-US" b="1" smtClean="0">
                <a:latin typeface="ＭＳ Ｐ明朝" panose="02020600040205080304" pitchFamily="18" charset="-128"/>
                <a:ea typeface="ＭＳ Ｐ明朝" panose="02020600040205080304" pitchFamily="18" charset="-128"/>
              </a:rPr>
              <a:t>27</a:t>
            </a:fld>
            <a:endParaRPr kumimoji="1" lang="ja-JP" altLang="en-US" b="1" dirty="0">
              <a:latin typeface="ＭＳ Ｐ明朝" panose="02020600040205080304" pitchFamily="18" charset="-128"/>
              <a:ea typeface="ＭＳ Ｐ明朝" panose="02020600040205080304" pitchFamily="18" charset="-128"/>
            </a:endParaRPr>
          </a:p>
        </p:txBody>
      </p:sp>
    </p:spTree>
    <p:extLst>
      <p:ext uri="{BB962C8B-B14F-4D97-AF65-F5344CB8AC3E}">
        <p14:creationId xmlns:p14="http://schemas.microsoft.com/office/powerpoint/2010/main" val="12962317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06816-7635-4E77-3654-65DDFF2A5FE2}"/>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8C761738-960A-C165-6A4F-0D1DE18F30D0}"/>
              </a:ext>
            </a:extLst>
          </p:cNvPr>
          <p:cNvSpPr>
            <a:spLocks noGrp="1"/>
          </p:cNvSpPr>
          <p:nvPr>
            <p:ph type="title"/>
          </p:nvPr>
        </p:nvSpPr>
        <p:spPr>
          <a:xfrm>
            <a:off x="354824" y="48000"/>
            <a:ext cx="11482351" cy="859420"/>
          </a:xfrm>
        </p:spPr>
        <p:txBody>
          <a:bodyPr>
            <a:normAutofit/>
          </a:bodyPr>
          <a:lstStyle/>
          <a:p>
            <a:pPr algn="ctr"/>
            <a:r>
              <a:rPr kumimoji="1" lang="en-US" altLang="ja-JP" sz="3600" dirty="0">
                <a:latin typeface="Times New Roman" panose="02020603050405020304" pitchFamily="18" charset="0"/>
                <a:cs typeface="Times New Roman" panose="02020603050405020304" pitchFamily="18" charset="0"/>
              </a:rPr>
              <a:t>Summary</a:t>
            </a:r>
          </a:p>
        </p:txBody>
      </p:sp>
      <p:sp>
        <p:nvSpPr>
          <p:cNvPr id="3" name="コンテンツ プレースホルダー 2">
            <a:extLst>
              <a:ext uri="{FF2B5EF4-FFF2-40B4-BE49-F238E27FC236}">
                <a16:creationId xmlns:a16="http://schemas.microsoft.com/office/drawing/2014/main" id="{902C0882-24F6-3D62-5D28-742CBAE1408B}"/>
              </a:ext>
            </a:extLst>
          </p:cNvPr>
          <p:cNvSpPr>
            <a:spLocks noGrp="1"/>
          </p:cNvSpPr>
          <p:nvPr>
            <p:ph idx="1"/>
          </p:nvPr>
        </p:nvSpPr>
        <p:spPr>
          <a:xfrm>
            <a:off x="656135" y="1088904"/>
            <a:ext cx="10585983" cy="4858186"/>
          </a:xfrm>
        </p:spPr>
        <p:txBody>
          <a:bodyPr>
            <a:normAutofit/>
          </a:bodyPr>
          <a:lstStyle/>
          <a:p>
            <a:pPr algn="just"/>
            <a:r>
              <a:rPr kumimoji="1" lang="en-US" altLang="ja-JP" dirty="0">
                <a:latin typeface="Times New Roman" panose="02020603050405020304" pitchFamily="18" charset="0"/>
                <a:cs typeface="Times New Roman" panose="02020603050405020304" pitchFamily="18" charset="0"/>
              </a:rPr>
              <a:t>The intercomparison reported at SATIF was a joint achievement of the organizing group and the participants.</a:t>
            </a:r>
          </a:p>
          <a:p>
            <a:pPr algn="just"/>
            <a:r>
              <a:rPr lang="en-US" altLang="ja-JP" dirty="0">
                <a:latin typeface="Times New Roman" panose="02020603050405020304" pitchFamily="18" charset="0"/>
                <a:cs typeface="Times New Roman" panose="02020603050405020304" pitchFamily="18" charset="0"/>
              </a:rPr>
              <a:t>This</a:t>
            </a:r>
            <a:r>
              <a:rPr kumimoji="1" lang="en-US" altLang="ja-JP" dirty="0">
                <a:latin typeface="Times New Roman" panose="02020603050405020304" pitchFamily="18" charset="0"/>
                <a:cs typeface="Times New Roman" panose="02020603050405020304" pitchFamily="18" charset="0"/>
              </a:rPr>
              <a:t> activity made possible only within the framework of SATIF.</a:t>
            </a:r>
          </a:p>
          <a:p>
            <a:pPr lvl="1" algn="just"/>
            <a:r>
              <a:rPr kumimoji="1" lang="en-US" altLang="ja-JP" dirty="0">
                <a:latin typeface="Times New Roman" panose="02020603050405020304" pitchFamily="18" charset="0"/>
                <a:cs typeface="Times New Roman" panose="02020603050405020304" pitchFamily="18" charset="0"/>
              </a:rPr>
              <a:t>Communicate intercomparison issues to code developers and users who are interested.</a:t>
            </a:r>
          </a:p>
          <a:p>
            <a:pPr lvl="1" algn="just"/>
            <a:r>
              <a:rPr kumimoji="1" lang="en-US" altLang="ja-JP" dirty="0">
                <a:latin typeface="Times New Roman" panose="02020603050405020304" pitchFamily="18" charset="0"/>
                <a:cs typeface="Times New Roman" panose="02020603050405020304" pitchFamily="18" charset="0"/>
              </a:rPr>
              <a:t>Report and discuss at SATIF as the joint activities. </a:t>
            </a:r>
          </a:p>
          <a:p>
            <a:pPr algn="just"/>
            <a:r>
              <a:rPr lang="en-US" altLang="ja-JP" dirty="0">
                <a:latin typeface="Times New Roman" panose="02020603050405020304" pitchFamily="18" charset="0"/>
                <a:cs typeface="Times New Roman" panose="02020603050405020304" pitchFamily="18" charset="0"/>
              </a:rPr>
              <a:t>Both “benchmarking” (comparison with experimental results) and “intercomparison” (comparison among computational codes) are crucial for the advancement of computational codes.</a:t>
            </a:r>
          </a:p>
          <a:p>
            <a:pPr algn="just"/>
            <a:r>
              <a:rPr lang="en-US" altLang="ja-JP" dirty="0">
                <a:latin typeface="Times New Roman" panose="02020603050405020304" pitchFamily="18" charset="0"/>
                <a:cs typeface="Times New Roman" panose="02020603050405020304" pitchFamily="18" charset="0"/>
              </a:rPr>
              <a:t>It is hoped that necessary intercomparison tasks will continue to be agreed upon within SATIF and that the results will be reported there.</a:t>
            </a:r>
          </a:p>
          <a:p>
            <a:pPr algn="just"/>
            <a:endParaRPr lang="en-US" altLang="ja-JP" dirty="0">
              <a:latin typeface="Times New Roman" panose="02020603050405020304" pitchFamily="18" charset="0"/>
              <a:cs typeface="Times New Roman" panose="02020603050405020304" pitchFamily="18" charset="0"/>
            </a:endParaRPr>
          </a:p>
          <a:p>
            <a:pPr algn="just"/>
            <a:endParaRPr lang="ja-JP" altLang="ja-JP" dirty="0">
              <a:latin typeface="Times New Roman" panose="02020603050405020304" pitchFamily="18" charset="0"/>
              <a:cs typeface="Times New Roman" panose="02020603050405020304" pitchFamily="18" charset="0"/>
            </a:endParaRPr>
          </a:p>
          <a:p>
            <a:pPr marL="0" indent="0" algn="just">
              <a:buNone/>
            </a:pPr>
            <a:endParaRPr kumimoji="1" lang="en-US" altLang="ja-JP" dirty="0">
              <a:latin typeface="Times New Roman" panose="02020603050405020304" pitchFamily="18" charset="0"/>
              <a:cs typeface="Times New Roman" panose="02020603050405020304" pitchFamily="18" charset="0"/>
            </a:endParaRPr>
          </a:p>
          <a:p>
            <a:pPr lvl="1" algn="just"/>
            <a:endParaRPr kumimoji="1" lang="ja-JP" altLang="en-US" dirty="0">
              <a:latin typeface="Times New Roman" panose="02020603050405020304" pitchFamily="18" charset="0"/>
              <a:cs typeface="Times New Roman" panose="02020603050405020304" pitchFamily="18" charset="0"/>
            </a:endParaRPr>
          </a:p>
        </p:txBody>
      </p:sp>
      <p:sp>
        <p:nvSpPr>
          <p:cNvPr id="6" name="フッター プレースホルダー 5">
            <a:extLst>
              <a:ext uri="{FF2B5EF4-FFF2-40B4-BE49-F238E27FC236}">
                <a16:creationId xmlns:a16="http://schemas.microsoft.com/office/drawing/2014/main" id="{06B1E6D3-A459-CAE8-B614-A061FC0F18EE}"/>
              </a:ext>
            </a:extLst>
          </p:cNvPr>
          <p:cNvSpPr>
            <a:spLocks noGrp="1"/>
          </p:cNvSpPr>
          <p:nvPr>
            <p:ph type="ftr" sz="quarter" idx="11"/>
          </p:nvPr>
        </p:nvSpPr>
        <p:spPr/>
        <p:txBody>
          <a:bodyPr/>
          <a:lstStyle/>
          <a:p>
            <a:r>
              <a:rPr kumimoji="1" lang="en-GB" altLang="ja-JP" b="1">
                <a:latin typeface="Times New Roman" panose="02020603050405020304" pitchFamily="18" charset="0"/>
                <a:cs typeface="Times New Roman" panose="02020603050405020304" pitchFamily="18" charset="0"/>
              </a:rPr>
              <a:t>SATIF-17, 2026.10.20 ~ 10.22</a:t>
            </a:r>
            <a:endParaRPr kumimoji="1" lang="ja-JP" altLang="en-US" b="1" dirty="0">
              <a:latin typeface="Times New Roman" panose="02020603050405020304" pitchFamily="18" charset="0"/>
              <a:cs typeface="Times New Roman" panose="02020603050405020304" pitchFamily="18" charset="0"/>
            </a:endParaRPr>
          </a:p>
        </p:txBody>
      </p:sp>
      <p:sp>
        <p:nvSpPr>
          <p:cNvPr id="7" name="スライド番号プレースホルダー 6">
            <a:extLst>
              <a:ext uri="{FF2B5EF4-FFF2-40B4-BE49-F238E27FC236}">
                <a16:creationId xmlns:a16="http://schemas.microsoft.com/office/drawing/2014/main" id="{A8634657-B640-0E6D-61A0-DB2A942FC818}"/>
              </a:ext>
            </a:extLst>
          </p:cNvPr>
          <p:cNvSpPr>
            <a:spLocks noGrp="1"/>
          </p:cNvSpPr>
          <p:nvPr>
            <p:ph type="sldNum" sz="quarter" idx="12"/>
          </p:nvPr>
        </p:nvSpPr>
        <p:spPr/>
        <p:txBody>
          <a:bodyPr/>
          <a:lstStyle/>
          <a:p>
            <a:fld id="{50EFA3BF-4AC6-44BA-B559-A2A5571D7C34}" type="slidenum">
              <a:rPr kumimoji="1" lang="ja-JP" altLang="en-US" b="1" smtClean="0">
                <a:latin typeface="ＭＳ Ｐ明朝" panose="02020600040205080304" pitchFamily="18" charset="-128"/>
                <a:ea typeface="ＭＳ Ｐ明朝" panose="02020600040205080304" pitchFamily="18" charset="-128"/>
              </a:rPr>
              <a:t>28</a:t>
            </a:fld>
            <a:endParaRPr kumimoji="1" lang="ja-JP" altLang="en-US" b="1" dirty="0">
              <a:latin typeface="ＭＳ Ｐ明朝" panose="02020600040205080304" pitchFamily="18" charset="-128"/>
              <a:ea typeface="ＭＳ Ｐ明朝" panose="02020600040205080304" pitchFamily="18" charset="-128"/>
            </a:endParaRPr>
          </a:p>
        </p:txBody>
      </p:sp>
    </p:spTree>
    <p:extLst>
      <p:ext uri="{BB962C8B-B14F-4D97-AF65-F5344CB8AC3E}">
        <p14:creationId xmlns:p14="http://schemas.microsoft.com/office/powerpoint/2010/main" val="1963374089"/>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2166</TotalTime>
  <Words>1494</Words>
  <Application>Microsoft Office PowerPoint</Application>
  <PresentationFormat>ワイド画面</PresentationFormat>
  <Paragraphs>155</Paragraphs>
  <Slides>28</Slides>
  <Notes>1</Notes>
  <HiddenSlides>0</HiddenSlides>
  <MMClips>0</MMClips>
  <ScaleCrop>false</ScaleCrop>
  <HeadingPairs>
    <vt:vector size="8" baseType="variant">
      <vt:variant>
        <vt:lpstr>使用されているフォント</vt:lpstr>
      </vt:variant>
      <vt:variant>
        <vt:i4>7</vt:i4>
      </vt:variant>
      <vt:variant>
        <vt:lpstr>テーマ</vt:lpstr>
      </vt:variant>
      <vt:variant>
        <vt:i4>1</vt:i4>
      </vt:variant>
      <vt:variant>
        <vt:lpstr>埋め込まれた OLE サーバー</vt:lpstr>
      </vt:variant>
      <vt:variant>
        <vt:i4>1</vt:i4>
      </vt:variant>
      <vt:variant>
        <vt:lpstr>スライド タイトル</vt:lpstr>
      </vt:variant>
      <vt:variant>
        <vt:i4>28</vt:i4>
      </vt:variant>
    </vt:vector>
  </HeadingPairs>
  <TitlesOfParts>
    <vt:vector size="37" baseType="lpstr">
      <vt:lpstr>ＭＳ Ｐ明朝</vt:lpstr>
      <vt:lpstr>游ゴシック</vt:lpstr>
      <vt:lpstr>游ゴシック Light</vt:lpstr>
      <vt:lpstr>Arial</vt:lpstr>
      <vt:lpstr>Century</vt:lpstr>
      <vt:lpstr>Symbol</vt:lpstr>
      <vt:lpstr>Times New Roman</vt:lpstr>
      <vt:lpstr>Office テーマ</vt:lpstr>
      <vt:lpstr>KGPlot</vt:lpstr>
      <vt:lpstr>PowerPoint プレゼンテーション</vt:lpstr>
      <vt:lpstr>Introduction</vt:lpstr>
      <vt:lpstr>Differences between “Benchmark” and “Intercomparison”</vt:lpstr>
      <vt:lpstr>Differences between “Benchmark” and “Intercomparison”</vt:lpstr>
      <vt:lpstr>Intercomparison of medium energy neutron attenuation in iron and concrete</vt:lpstr>
      <vt:lpstr>PowerPoint プレゼンテーション</vt:lpstr>
      <vt:lpstr>Intercomparison of medium energy neutron attenuation in iron and concrete</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Semi-benchmark comparison at SATIF-9</vt:lpstr>
      <vt:lpstr>PowerPoint プレゼンテーション</vt:lpstr>
      <vt:lpstr>PowerPoint プレゼンテーション</vt:lpstr>
      <vt:lpstr>Future Themes </vt:lpstr>
      <vt:lpstr>Future Themes (SATIF-10)</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Future action (SATIF-16)</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英夫 平山</dc:creator>
  <cp:lastModifiedBy>Hideo Hirayama</cp:lastModifiedBy>
  <cp:revision>32</cp:revision>
  <dcterms:created xsi:type="dcterms:W3CDTF">2026-08-26T01:04:12Z</dcterms:created>
  <dcterms:modified xsi:type="dcterms:W3CDTF">2026-10-09T23:10:00Z</dcterms:modified>
</cp:coreProperties>
</file>