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8" r:id="rId2"/>
  </p:sldMasterIdLst>
  <p:notesMasterIdLst>
    <p:notesMasterId r:id="rId33"/>
  </p:notesMasterIdLst>
  <p:handoutMasterIdLst>
    <p:handoutMasterId r:id="rId34"/>
  </p:handoutMasterIdLst>
  <p:sldIdLst>
    <p:sldId id="269" r:id="rId3"/>
    <p:sldId id="638" r:id="rId4"/>
    <p:sldId id="592" r:id="rId5"/>
    <p:sldId id="591" r:id="rId6"/>
    <p:sldId id="594" r:id="rId7"/>
    <p:sldId id="629" r:id="rId8"/>
    <p:sldId id="628" r:id="rId9"/>
    <p:sldId id="614" r:id="rId10"/>
    <p:sldId id="639" r:id="rId11"/>
    <p:sldId id="640" r:id="rId12"/>
    <p:sldId id="630" r:id="rId13"/>
    <p:sldId id="608" r:id="rId14"/>
    <p:sldId id="631" r:id="rId15"/>
    <p:sldId id="634" r:id="rId16"/>
    <p:sldId id="637" r:id="rId17"/>
    <p:sldId id="598" r:id="rId18"/>
    <p:sldId id="596" r:id="rId19"/>
    <p:sldId id="597" r:id="rId20"/>
    <p:sldId id="600" r:id="rId21"/>
    <p:sldId id="622" r:id="rId22"/>
    <p:sldId id="624" r:id="rId23"/>
    <p:sldId id="623" r:id="rId24"/>
    <p:sldId id="626" r:id="rId25"/>
    <p:sldId id="627" r:id="rId26"/>
    <p:sldId id="619" r:id="rId27"/>
    <p:sldId id="620" r:id="rId28"/>
    <p:sldId id="625" r:id="rId29"/>
    <p:sldId id="621" r:id="rId30"/>
    <p:sldId id="641" r:id="rId31"/>
    <p:sldId id="612" r:id="rId32"/>
  </p:sldIdLst>
  <p:sldSz cx="12192000" cy="6858000"/>
  <p:notesSz cx="6858000" cy="9144000"/>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DEFF"/>
    <a:srgbClr val="F6E5A9"/>
    <a:srgbClr val="FF0000"/>
    <a:srgbClr val="92D050"/>
    <a:srgbClr val="7030A0"/>
    <a:srgbClr val="FFFF00"/>
    <a:srgbClr val="181717"/>
    <a:srgbClr val="FFD400"/>
    <a:srgbClr val="FF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755" autoAdjust="0"/>
    <p:restoredTop sz="95033" autoAdjust="0"/>
  </p:normalViewPr>
  <p:slideViewPr>
    <p:cSldViewPr snapToGrid="0">
      <p:cViewPr varScale="1">
        <p:scale>
          <a:sx n="82" d="100"/>
          <a:sy n="82" d="100"/>
        </p:scale>
        <p:origin x="816" y="48"/>
      </p:cViewPr>
      <p:guideLst>
        <p:guide orient="horz" pos="2160"/>
        <p:guide pos="3840"/>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121" d="100"/>
          <a:sy n="121" d="100"/>
        </p:scale>
        <p:origin x="502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A0032C4-0498-CBA6-4D20-A532EA4CD8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AE73ED8-ACE6-DE7B-FB98-AEBA773022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87481D-0B4C-4B68-9878-749CFD73FA6B}" type="datetimeFigureOut">
              <a:rPr lang="en-GB" smtClean="0"/>
              <a:t>15/10/2026</a:t>
            </a:fld>
            <a:endParaRPr lang="en-GB"/>
          </a:p>
        </p:txBody>
      </p:sp>
      <p:sp>
        <p:nvSpPr>
          <p:cNvPr id="4" name="Footer Placeholder 3">
            <a:extLst>
              <a:ext uri="{FF2B5EF4-FFF2-40B4-BE49-F238E27FC236}">
                <a16:creationId xmlns:a16="http://schemas.microsoft.com/office/drawing/2014/main" id="{1954B2A4-F887-1DC9-0590-A148289D7E0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DC85D72-7155-A6AA-42EA-D875831DFB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C15D099-93AA-4789-8252-269077527B39}" type="slidenum">
              <a:rPr lang="en-GB" smtClean="0"/>
              <a:t>‹#›</a:t>
            </a:fld>
            <a:endParaRPr lang="en-GB"/>
          </a:p>
        </p:txBody>
      </p:sp>
    </p:spTree>
    <p:extLst>
      <p:ext uri="{BB962C8B-B14F-4D97-AF65-F5344CB8AC3E}">
        <p14:creationId xmlns:p14="http://schemas.microsoft.com/office/powerpoint/2010/main" val="837929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D2F1A0-D74F-0346-A6D6-508C28449A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a:extLst>
              <a:ext uri="{FF2B5EF4-FFF2-40B4-BE49-F238E27FC236}">
                <a16:creationId xmlns:a16="http://schemas.microsoft.com/office/drawing/2014/main" id="{370AB6A3-3DF0-FF4E-9614-23DA6A7649A4}"/>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0C971F36-AD2C-FA41-A159-52D0AA47DFC2}" type="datetimeFigureOut">
              <a:rPr lang="en-GB"/>
              <a:pPr>
                <a:defRPr/>
              </a:pPr>
              <a:t>15/10/2026</a:t>
            </a:fld>
            <a:endParaRPr lang="en-GB"/>
          </a:p>
        </p:txBody>
      </p:sp>
      <p:sp>
        <p:nvSpPr>
          <p:cNvPr id="4" name="Slide Image Placeholder 3">
            <a:extLst>
              <a:ext uri="{FF2B5EF4-FFF2-40B4-BE49-F238E27FC236}">
                <a16:creationId xmlns:a16="http://schemas.microsoft.com/office/drawing/2014/main" id="{A22D3926-DB09-4546-AE07-CE0F9AF82878}"/>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336280B0-699C-834D-99C8-F287AF2DD9A3}"/>
              </a:ext>
            </a:extLst>
          </p:cNvPr>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GB" altLang="en-US" noProof="0"/>
              <a:t>Click to edit Master text styles</a:t>
            </a:r>
          </a:p>
          <a:p>
            <a:pPr lvl="1"/>
            <a:r>
              <a:rPr lang="en-GB" altLang="en-US" noProof="0"/>
              <a:t>Second level</a:t>
            </a:r>
          </a:p>
          <a:p>
            <a:pPr lvl="2"/>
            <a:r>
              <a:rPr lang="en-GB" altLang="en-US" noProof="0"/>
              <a:t>Third level</a:t>
            </a:r>
          </a:p>
          <a:p>
            <a:pPr lvl="3"/>
            <a:r>
              <a:rPr lang="en-GB" altLang="en-US" noProof="0"/>
              <a:t>Fourth level</a:t>
            </a:r>
          </a:p>
          <a:p>
            <a:pPr lvl="4"/>
            <a:r>
              <a:rPr lang="en-GB" altLang="en-US" noProof="0"/>
              <a:t>Fifth level</a:t>
            </a:r>
          </a:p>
        </p:txBody>
      </p:sp>
      <p:sp>
        <p:nvSpPr>
          <p:cNvPr id="6" name="Footer Placeholder 5">
            <a:extLst>
              <a:ext uri="{FF2B5EF4-FFF2-40B4-BE49-F238E27FC236}">
                <a16:creationId xmlns:a16="http://schemas.microsoft.com/office/drawing/2014/main" id="{DE721D6E-4E92-7C49-A46F-7C6D8793A342}"/>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a:extLst>
              <a:ext uri="{FF2B5EF4-FFF2-40B4-BE49-F238E27FC236}">
                <a16:creationId xmlns:a16="http://schemas.microsoft.com/office/drawing/2014/main" id="{591000E6-30A3-C643-AFF3-EC8A2B239F6F}"/>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22C05565-35B0-F04E-BA1D-0FA4AD27F763}"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Good afternoon. I'm Victor Garcia Balcaza, and today I'm going to present the results of the working dose planning for the dismantling of the ISOLDE beam dumps, as part of the IBDRS project.</a:t>
            </a:r>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1</a:t>
            </a:fld>
            <a:endParaRPr lang="en-GB"/>
          </a:p>
        </p:txBody>
      </p:sp>
    </p:spTree>
    <p:extLst>
      <p:ext uri="{BB962C8B-B14F-4D97-AF65-F5344CB8AC3E}">
        <p14:creationId xmlns:p14="http://schemas.microsoft.com/office/powerpoint/2010/main" val="4063103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5B63D-54D8-56BE-6014-1F337D55F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DA9264-4F3D-F099-2074-B92FEF9878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3C8142-0D47-65AD-0A72-EADF57C5C527}"/>
              </a:ext>
            </a:extLst>
          </p:cNvPr>
          <p:cNvSpPr>
            <a:spLocks noGrp="1"/>
          </p:cNvSpPr>
          <p:nvPr>
            <p:ph type="body" idx="1"/>
          </p:nvPr>
        </p:nvSpPr>
        <p:spPr/>
        <p:txBody>
          <a:bodyPr/>
          <a:lstStyle/>
          <a:p>
            <a:r>
              <a:rPr lang="en-GB" noProof="0" dirty="0"/>
              <a:t>First, ISOLDE is a CERN facility that uses the proton beam from the Proton Synchrotron Booster to impact thick targets, such as uranium carbide, to produce radioactive ion beams.</a:t>
            </a:r>
          </a:p>
          <a:p>
            <a:r>
              <a:rPr lang="en-GB" noProof="0" dirty="0"/>
              <a:t>These ion beams are then used for different scientific applications. One example is MEDICIS, which produces radioisotopes for medical applications.</a:t>
            </a:r>
          </a:p>
          <a:p>
            <a:endParaRPr lang="en-GB" dirty="0"/>
          </a:p>
          <a:p>
            <a:r>
              <a:rPr lang="en-GB" dirty="0"/>
              <a:t>***</a:t>
            </a:r>
          </a:p>
          <a:p>
            <a:r>
              <a:rPr lang="en-GB" dirty="0"/>
              <a:t>- Operational since 1992</a:t>
            </a:r>
          </a:p>
          <a:p>
            <a:r>
              <a:rPr lang="en-GB" dirty="0"/>
              <a:t>- ~60% of CERN protons in accelerators are sent to ISOLDE</a:t>
            </a:r>
          </a:p>
          <a:p>
            <a:r>
              <a:rPr lang="en-GB" dirty="0"/>
              <a:t>- Production of more than 1000 radioisotopes</a:t>
            </a:r>
          </a:p>
        </p:txBody>
      </p:sp>
      <p:sp>
        <p:nvSpPr>
          <p:cNvPr id="4" name="Slide Number Placeholder 3">
            <a:extLst>
              <a:ext uri="{FF2B5EF4-FFF2-40B4-BE49-F238E27FC236}">
                <a16:creationId xmlns:a16="http://schemas.microsoft.com/office/drawing/2014/main" id="{187FDAD4-1BF2-5B3F-00FD-CA025A94FBA8}"/>
              </a:ext>
            </a:extLst>
          </p:cNvPr>
          <p:cNvSpPr>
            <a:spLocks noGrp="1"/>
          </p:cNvSpPr>
          <p:nvPr>
            <p:ph type="sldNum" sz="quarter" idx="5"/>
          </p:nvPr>
        </p:nvSpPr>
        <p:spPr/>
        <p:txBody>
          <a:bodyPr/>
          <a:lstStyle/>
          <a:p>
            <a:pPr>
              <a:defRPr/>
            </a:pPr>
            <a:fld id="{22C05565-35B0-F04E-BA1D-0FA4AD27F763}" type="slidenum">
              <a:rPr lang="en-GB" smtClean="0"/>
              <a:pPr>
                <a:defRPr/>
              </a:pPr>
              <a:t>2</a:t>
            </a:fld>
            <a:endParaRPr lang="en-GB"/>
          </a:p>
        </p:txBody>
      </p:sp>
    </p:spTree>
    <p:extLst>
      <p:ext uri="{BB962C8B-B14F-4D97-AF65-F5344CB8AC3E}">
        <p14:creationId xmlns:p14="http://schemas.microsoft.com/office/powerpoint/2010/main" val="3533631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Here </a:t>
            </a:r>
            <a:r>
              <a:rPr lang="es-ES" dirty="0" err="1"/>
              <a:t>we</a:t>
            </a:r>
            <a:r>
              <a:rPr lang="es-ES" dirty="0"/>
              <a:t> </a:t>
            </a:r>
            <a:r>
              <a:rPr lang="es-ES" dirty="0" err="1"/>
              <a:t>have</a:t>
            </a:r>
            <a:r>
              <a:rPr lang="es-ES" dirty="0"/>
              <a:t> </a:t>
            </a:r>
            <a:r>
              <a:rPr lang="es-ES" dirty="0" err="1"/>
              <a:t>an</a:t>
            </a:r>
            <a:r>
              <a:rPr lang="es-ES" dirty="0"/>
              <a:t> </a:t>
            </a:r>
            <a:r>
              <a:rPr lang="es-ES" dirty="0" err="1"/>
              <a:t>aerial</a:t>
            </a:r>
            <a:r>
              <a:rPr lang="es-ES" dirty="0"/>
              <a:t> </a:t>
            </a:r>
            <a:r>
              <a:rPr lang="es-ES" dirty="0" err="1"/>
              <a:t>view</a:t>
            </a:r>
            <a:r>
              <a:rPr lang="es-ES" dirty="0"/>
              <a:t> </a:t>
            </a:r>
            <a:r>
              <a:rPr lang="es-ES" dirty="0" err="1"/>
              <a:t>of</a:t>
            </a:r>
            <a:r>
              <a:rPr lang="es-ES" dirty="0"/>
              <a:t> </a:t>
            </a:r>
            <a:r>
              <a:rPr lang="es-ES" dirty="0" err="1"/>
              <a:t>the</a:t>
            </a:r>
            <a:r>
              <a:rPr lang="es-ES" dirty="0"/>
              <a:t> ISOLDE </a:t>
            </a:r>
            <a:r>
              <a:rPr lang="es-ES" dirty="0" err="1"/>
              <a:t>facility</a:t>
            </a:r>
            <a:r>
              <a:rPr lang="es-ES" dirty="0"/>
              <a:t>.</a:t>
            </a:r>
          </a:p>
          <a:p>
            <a:r>
              <a:rPr lang="es-ES" dirty="0"/>
              <a:t>In red, </a:t>
            </a:r>
            <a:r>
              <a:rPr lang="es-ES" dirty="0" err="1"/>
              <a:t>we</a:t>
            </a:r>
            <a:r>
              <a:rPr lang="es-ES" dirty="0"/>
              <a:t> can </a:t>
            </a:r>
            <a:r>
              <a:rPr lang="es-ES" dirty="0" err="1"/>
              <a:t>see</a:t>
            </a:r>
            <a:r>
              <a:rPr lang="es-ES" dirty="0"/>
              <a:t> </a:t>
            </a:r>
            <a:r>
              <a:rPr lang="es-ES" dirty="0" err="1"/>
              <a:t>the</a:t>
            </a:r>
            <a:r>
              <a:rPr lang="es-ES" dirty="0"/>
              <a:t> experimental hall, </a:t>
            </a:r>
            <a:r>
              <a:rPr lang="es-ES" dirty="0" err="1"/>
              <a:t>here</a:t>
            </a:r>
            <a:r>
              <a:rPr lang="es-ES" dirty="0"/>
              <a:t> </a:t>
            </a:r>
            <a:r>
              <a:rPr lang="es-ES" dirty="0" err="1"/>
              <a:t>the</a:t>
            </a:r>
            <a:r>
              <a:rPr lang="es-ES" dirty="0"/>
              <a:t> </a:t>
            </a:r>
            <a:r>
              <a:rPr lang="es-ES" dirty="0" err="1"/>
              <a:t>different</a:t>
            </a:r>
            <a:r>
              <a:rPr lang="es-ES" dirty="0"/>
              <a:t> </a:t>
            </a:r>
            <a:r>
              <a:rPr lang="es-ES" dirty="0" err="1"/>
              <a:t>laboratories</a:t>
            </a:r>
            <a:r>
              <a:rPr lang="es-ES" dirty="0"/>
              <a:t>, </a:t>
            </a:r>
            <a:r>
              <a:rPr lang="es-ES" dirty="0" err="1"/>
              <a:t>including</a:t>
            </a:r>
            <a:r>
              <a:rPr lang="es-ES" dirty="0"/>
              <a:t> MEDICIS, and </a:t>
            </a:r>
            <a:r>
              <a:rPr lang="es-ES" dirty="0" err="1"/>
              <a:t>this</a:t>
            </a:r>
            <a:r>
              <a:rPr lang="es-ES" dirty="0"/>
              <a:t> </a:t>
            </a:r>
            <a:r>
              <a:rPr lang="es-ES" dirty="0" err="1"/>
              <a:t>whole</a:t>
            </a:r>
            <a:r>
              <a:rPr lang="es-ES" dirty="0"/>
              <a:t> </a:t>
            </a:r>
            <a:r>
              <a:rPr lang="es-ES" dirty="0" err="1"/>
              <a:t>area</a:t>
            </a:r>
            <a:r>
              <a:rPr lang="es-ES" dirty="0"/>
              <a:t> </a:t>
            </a:r>
            <a:r>
              <a:rPr lang="es-ES" dirty="0" err="1"/>
              <a:t>covered</a:t>
            </a:r>
            <a:r>
              <a:rPr lang="es-ES" dirty="0"/>
              <a:t> </a:t>
            </a:r>
            <a:r>
              <a:rPr lang="es-ES" dirty="0" err="1"/>
              <a:t>by</a:t>
            </a:r>
            <a:r>
              <a:rPr lang="es-ES" dirty="0"/>
              <a:t> </a:t>
            </a:r>
            <a:r>
              <a:rPr lang="es-ES" dirty="0" err="1"/>
              <a:t>soil</a:t>
            </a:r>
            <a:r>
              <a:rPr lang="es-ES" dirty="0"/>
              <a:t> </a:t>
            </a:r>
            <a:r>
              <a:rPr lang="es-ES" dirty="0" err="1"/>
              <a:t>above</a:t>
            </a:r>
            <a:r>
              <a:rPr lang="es-ES" dirty="0"/>
              <a:t> </a:t>
            </a:r>
            <a:r>
              <a:rPr lang="es-ES" dirty="0" err="1"/>
              <a:t>the</a:t>
            </a:r>
            <a:r>
              <a:rPr lang="es-ES" dirty="0"/>
              <a:t> target </a:t>
            </a:r>
            <a:r>
              <a:rPr lang="es-ES" dirty="0" err="1"/>
              <a:t>area</a:t>
            </a:r>
            <a:r>
              <a:rPr lang="es-ES" dirty="0"/>
              <a:t>.</a:t>
            </a:r>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3</a:t>
            </a:fld>
            <a:endParaRPr lang="en-GB"/>
          </a:p>
        </p:txBody>
      </p:sp>
    </p:spTree>
    <p:extLst>
      <p:ext uri="{BB962C8B-B14F-4D97-AF65-F5344CB8AC3E}">
        <p14:creationId xmlns:p14="http://schemas.microsoft.com/office/powerpoint/2010/main" val="33203384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Beneath the soil, we find the target area.</a:t>
            </a:r>
            <a:endParaRPr lang="en-GB" dirty="0"/>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4</a:t>
            </a:fld>
            <a:endParaRPr lang="en-GB"/>
          </a:p>
        </p:txBody>
      </p:sp>
    </p:spTree>
    <p:extLst>
      <p:ext uri="{BB962C8B-B14F-4D97-AF65-F5344CB8AC3E}">
        <p14:creationId xmlns:p14="http://schemas.microsoft.com/office/powerpoint/2010/main" val="4200974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noProof="0" dirty="0"/>
              <a:t>The proton beam can be directed towards two target stations, HRS and GPS, each with its own beam dump and concrete shielding blocks, shown here in black.</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5</a:t>
            </a:fld>
            <a:endParaRPr lang="en-GB"/>
          </a:p>
        </p:txBody>
      </p:sp>
    </p:spTree>
    <p:extLst>
      <p:ext uri="{BB962C8B-B14F-4D97-AF65-F5344CB8AC3E}">
        <p14:creationId xmlns:p14="http://schemas.microsoft.com/office/powerpoint/2010/main" val="111040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62B40-4677-CBEE-215B-8C5CD2AB66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903976-9CEB-7D0E-AE23-8FCC580AC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A4B23D-EBC4-D3C2-5E53-D1A48BC2A75B}"/>
              </a:ext>
            </a:extLst>
          </p:cNvPr>
          <p:cNvSpPr>
            <a:spLocks noGrp="1"/>
          </p:cNvSpPr>
          <p:nvPr>
            <p:ph type="body" idx="1"/>
          </p:nvPr>
        </p:nvSpPr>
        <p:spPr/>
        <p:txBody>
          <a:bodyPr/>
          <a:lstStyle/>
          <a:p>
            <a:r>
              <a:rPr lang="en-GB" noProof="0" dirty="0"/>
              <a:t>The project we are focusing on is IBDRS, which stands for ISOLDE Beam Dump Replacement and Sustainability.</a:t>
            </a:r>
          </a:p>
          <a:p>
            <a:r>
              <a:rPr lang="en-GB" noProof="0" dirty="0"/>
              <a:t>Why do we need to replace the beam dumps?</a:t>
            </a:r>
          </a:p>
          <a:p>
            <a:r>
              <a:rPr lang="en-GB" noProof="0" dirty="0"/>
              <a:t>First, during CERN's Long Shutdown 3, the energy and intensity of the proton beam will be increased, so we need beam dumps suitable for the new operating conditions.</a:t>
            </a:r>
          </a:p>
          <a:p>
            <a:r>
              <a:rPr lang="en-GB" noProof="0" dirty="0"/>
              <a:t>Second, after 30 years of operation, the beam dumps have deteriorated, with signs of corrosion and condensation.</a:t>
            </a:r>
          </a:p>
          <a:p>
            <a:r>
              <a:rPr lang="en-GB" noProof="0" dirty="0"/>
              <a:t>The project therefore involves dismantling the existing beam dumps, removing and temporarily storing the overlying soil, dismantling the concrete shielding, and installing new beam dumps.</a:t>
            </a:r>
          </a:p>
          <a:p>
            <a:r>
              <a:rPr lang="en-GB" noProof="0" dirty="0"/>
              <a:t>In this presentation, I'll focus specifically on the dismantling of the existing beam dumps and their concrete shielding.</a:t>
            </a:r>
          </a:p>
          <a:p>
            <a:endParaRPr lang="en-GB" dirty="0"/>
          </a:p>
          <a:p>
            <a:endParaRPr lang="en-GB" dirty="0"/>
          </a:p>
          <a:p>
            <a:endParaRPr lang="en-GB" dirty="0"/>
          </a:p>
          <a:p>
            <a:endParaRPr lang="en-GB" dirty="0"/>
          </a:p>
          <a:p>
            <a:endParaRPr lang="en-GB" dirty="0"/>
          </a:p>
          <a:p>
            <a:pPr algn="l"/>
            <a:r>
              <a:rPr lang="en-GB" dirty="0"/>
              <a:t>---------------</a:t>
            </a:r>
          </a:p>
          <a:p>
            <a:pPr algn="l"/>
            <a:r>
              <a:rPr lang="en-FR" sz="1200" dirty="0"/>
              <a:t>Current beam dumps show signs of corrosion / condensation (integrity)</a:t>
            </a:r>
          </a:p>
          <a:p>
            <a:pPr algn="l"/>
            <a:r>
              <a:rPr lang="en-FR" sz="1200" dirty="0"/>
              <a:t>Improve neutron shielding around the facility (e.g. skyshine)</a:t>
            </a:r>
          </a:p>
          <a:p>
            <a:pPr algn="l"/>
            <a:r>
              <a:rPr lang="en-FR" sz="1200" dirty="0"/>
              <a:t>Take decomissioning into account (</a:t>
            </a:r>
            <a:r>
              <a:rPr lang="en-FR" sz="1200" b="1" dirty="0"/>
              <a:t>ALARA</a:t>
            </a:r>
            <a:r>
              <a:rPr lang="en-FR" sz="1200" dirty="0"/>
              <a:t> from the design)</a:t>
            </a:r>
          </a:p>
          <a:p>
            <a:endParaRPr lang="en-GB" dirty="0"/>
          </a:p>
        </p:txBody>
      </p:sp>
      <p:sp>
        <p:nvSpPr>
          <p:cNvPr id="4" name="Slide Number Placeholder 3">
            <a:extLst>
              <a:ext uri="{FF2B5EF4-FFF2-40B4-BE49-F238E27FC236}">
                <a16:creationId xmlns:a16="http://schemas.microsoft.com/office/drawing/2014/main" id="{15D7BB49-4003-6279-291D-D99BA85CA86B}"/>
              </a:ext>
            </a:extLst>
          </p:cNvPr>
          <p:cNvSpPr>
            <a:spLocks noGrp="1"/>
          </p:cNvSpPr>
          <p:nvPr>
            <p:ph type="sldNum" sz="quarter" idx="5"/>
          </p:nvPr>
        </p:nvSpPr>
        <p:spPr/>
        <p:txBody>
          <a:bodyPr/>
          <a:lstStyle/>
          <a:p>
            <a:pPr>
              <a:defRPr/>
            </a:pPr>
            <a:fld id="{22C05565-35B0-F04E-BA1D-0FA4AD27F763}" type="slidenum">
              <a:rPr lang="en-GB" smtClean="0"/>
              <a:pPr>
                <a:defRPr/>
              </a:pPr>
              <a:t>6</a:t>
            </a:fld>
            <a:endParaRPr lang="en-GB"/>
          </a:p>
        </p:txBody>
      </p:sp>
    </p:spTree>
    <p:extLst>
      <p:ext uri="{BB962C8B-B14F-4D97-AF65-F5344CB8AC3E}">
        <p14:creationId xmlns:p14="http://schemas.microsoft.com/office/powerpoint/2010/main" val="17878532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Throughout this project, we need to comply with the ALARA principle and keep both individual and collective doses as low as reasonably achievable.</a:t>
            </a:r>
          </a:p>
          <a:p>
            <a:r>
              <a:rPr lang="en-GB" noProof="0" dirty="0"/>
              <a:t>To </a:t>
            </a:r>
            <a:r>
              <a:rPr lang="en-GB" b="1" noProof="0" dirty="0"/>
              <a:t>estimate occupational doses</a:t>
            </a:r>
            <a:r>
              <a:rPr lang="en-GB" noProof="0" dirty="0"/>
              <a:t>, we can perform radiation measurements. However, the access to beam dump area is very restricted as it is buried under soil, we could only access the beam dump entrance.</a:t>
            </a:r>
          </a:p>
          <a:p>
            <a:r>
              <a:rPr lang="en-GB" noProof="0" dirty="0"/>
              <a:t>In this photo we see the HRS target, if we enter through this window, we are inside the beam dump entrance.</a:t>
            </a:r>
          </a:p>
          <a:p>
            <a:r>
              <a:rPr lang="en-GB" noProof="0" dirty="0"/>
              <a:t>An alternative to estimate residual dose rates at other locations and throughout the different stages of dismantling, we therefore used FLUKA simulations.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How should the </a:t>
            </a:r>
            <a:r>
              <a:rPr lang="en-GB" sz="1200" b="1" dirty="0"/>
              <a:t>worksite</a:t>
            </a:r>
            <a:r>
              <a:rPr lang="en-GB" sz="1200" dirty="0"/>
              <a:t> be </a:t>
            </a:r>
            <a:r>
              <a:rPr lang="en-GB" sz="1200" b="1" dirty="0"/>
              <a:t>organised</a:t>
            </a:r>
            <a:r>
              <a:rPr lang="en-GB" sz="1200" dirty="0"/>
              <a:t> to minimise the risk of contaminating personnel and equipment?</a:t>
            </a:r>
            <a:endParaRPr lang="en-FR"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What is the most appropriate </a:t>
            </a:r>
            <a:r>
              <a:rPr lang="en-US" sz="1200" b="1" dirty="0"/>
              <a:t>methodology</a:t>
            </a:r>
            <a:r>
              <a:rPr lang="en-US" sz="1200" dirty="0"/>
              <a:t> for </a:t>
            </a:r>
            <a:r>
              <a:rPr lang="en-GB" sz="1200" b="1" noProof="0" dirty="0"/>
              <a:t>characterising</a:t>
            </a:r>
            <a:r>
              <a:rPr lang="en-US" sz="1200" dirty="0"/>
              <a:t> the </a:t>
            </a:r>
            <a:r>
              <a:rPr lang="en-US" sz="1200" b="1" dirty="0"/>
              <a:t>soil</a:t>
            </a:r>
            <a:r>
              <a:rPr lang="en-US" sz="1200" dirty="0"/>
              <a:t> in-situ?</a:t>
            </a:r>
            <a:endParaRPr lang="en-FR"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What are the </a:t>
            </a:r>
            <a:r>
              <a:rPr lang="en-GB" sz="1200" b="1" dirty="0"/>
              <a:t>estimated individual </a:t>
            </a:r>
            <a:r>
              <a:rPr lang="en-GB" sz="1200" dirty="0"/>
              <a:t>and </a:t>
            </a:r>
            <a:r>
              <a:rPr lang="en-GB" sz="1200" b="1" dirty="0"/>
              <a:t>collective</a:t>
            </a:r>
            <a:r>
              <a:rPr lang="en-GB" sz="1200" dirty="0"/>
              <a:t> </a:t>
            </a:r>
            <a:r>
              <a:rPr lang="en-GB" sz="1200" b="1" dirty="0"/>
              <a:t>doses</a:t>
            </a:r>
            <a:r>
              <a:rPr lang="en-GB" sz="1200" dirty="0"/>
              <a:t> associated with the dismantling (</a:t>
            </a:r>
            <a:r>
              <a:rPr lang="en-GB" sz="1200" b="1" dirty="0"/>
              <a:t>ALARA</a:t>
            </a:r>
            <a:r>
              <a:rPr lang="en-GB" sz="1200" dirty="0"/>
              <a:t> approach)?</a:t>
            </a:r>
            <a:endParaRPr lang="en-FR" sz="1200" dirty="0"/>
          </a:p>
          <a:p>
            <a:endParaRPr lang="en-GB" dirty="0"/>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7</a:t>
            </a:fld>
            <a:endParaRPr lang="en-GB"/>
          </a:p>
        </p:txBody>
      </p:sp>
    </p:spTree>
    <p:extLst>
      <p:ext uri="{BB962C8B-B14F-4D97-AF65-F5344CB8AC3E}">
        <p14:creationId xmlns:p14="http://schemas.microsoft.com/office/powerpoint/2010/main" val="365716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770CB-F668-9E66-3FF7-A9529CC993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FB3C6-F36C-8979-4DEA-21A7DC59A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4621D0-F6ED-4148-8827-39B2EA2E8BD5}"/>
              </a:ext>
            </a:extLst>
          </p:cNvPr>
          <p:cNvSpPr>
            <a:spLocks noGrp="1"/>
          </p:cNvSpPr>
          <p:nvPr>
            <p:ph type="body" idx="1"/>
          </p:nvPr>
        </p:nvSpPr>
        <p:spPr/>
        <p:txBody>
          <a:bodyPr/>
          <a:lstStyle/>
          <a:p>
            <a:r>
              <a:rPr lang="en-GB" noProof="0" dirty="0"/>
              <a:t>We simulated 30 years of ISOLDE operation and considered different cooling times to study how the </a:t>
            </a:r>
            <a:r>
              <a:rPr lang="en-GB" b="1" noProof="0" dirty="0"/>
              <a:t>residual dose rates evolve</a:t>
            </a:r>
            <a:r>
              <a:rPr lang="en-GB" noProof="0" dirty="0"/>
              <a:t> during the dismantling process.</a:t>
            </a:r>
          </a:p>
          <a:p>
            <a:r>
              <a:rPr lang="en-GB" noProof="0" dirty="0"/>
              <a:t>For the </a:t>
            </a:r>
            <a:r>
              <a:rPr lang="en-GB" b="1" noProof="0" dirty="0"/>
              <a:t>working dose planning</a:t>
            </a:r>
            <a:r>
              <a:rPr lang="en-GB" noProof="0" dirty="0"/>
              <a:t>, we used a cooling time of </a:t>
            </a:r>
            <a:r>
              <a:rPr lang="en-GB" b="1" noProof="0" dirty="0"/>
              <a:t>two months</a:t>
            </a:r>
            <a:r>
              <a:rPr lang="en-GB" noProof="0" dirty="0"/>
              <a:t>. This tend to be a conservative assumption, since approximately four months passed between the beam stop and the completion of the soil removal.</a:t>
            </a:r>
          </a:p>
          <a:p>
            <a:endParaRPr lang="en-GB" noProof="0" dirty="0"/>
          </a:p>
          <a:p>
            <a:r>
              <a:rPr lang="en-GB" noProof="0" dirty="0"/>
              <a:t>For the HRS beam dump, we defined nine configurations, starting with all the concrete shielding blocks in place and ending with their complete removal. We modelled intermediate stages, including the configuration where the beam dump is fully exposed, shown here in </a:t>
            </a:r>
            <a:r>
              <a:rPr lang="en-GB" b="1" noProof="0" dirty="0"/>
              <a:t>green</a:t>
            </a:r>
            <a:r>
              <a:rPr lang="en-GB" noProof="0" dirty="0"/>
              <a:t>.</a:t>
            </a:r>
          </a:p>
          <a:p>
            <a:endParaRPr lang="en-GB" noProof="0" dirty="0"/>
          </a:p>
          <a:p>
            <a:r>
              <a:rPr lang="en-GB" noProof="0" dirty="0"/>
              <a:t>We followed the same approach for </a:t>
            </a:r>
            <a:r>
              <a:rPr lang="en-GB" b="1" noProof="0" dirty="0"/>
              <a:t>GPS</a:t>
            </a:r>
            <a:r>
              <a:rPr lang="en-GB" noProof="0" dirty="0"/>
              <a:t>, with 15 configurations. In this case, we modelled the soil removal in several stages, and the beam dump geometry was also more </a:t>
            </a:r>
            <a:r>
              <a:rPr lang="en-GB" b="1" noProof="0" dirty="0"/>
              <a:t>complex</a:t>
            </a:r>
            <a:r>
              <a:rPr lang="en-GB" noProof="0" dirty="0"/>
              <a:t>.</a:t>
            </a:r>
          </a:p>
          <a:p>
            <a:endParaRPr lang="en-GB" dirty="0"/>
          </a:p>
        </p:txBody>
      </p:sp>
      <p:sp>
        <p:nvSpPr>
          <p:cNvPr id="4" name="Slide Number Placeholder 3">
            <a:extLst>
              <a:ext uri="{FF2B5EF4-FFF2-40B4-BE49-F238E27FC236}">
                <a16:creationId xmlns:a16="http://schemas.microsoft.com/office/drawing/2014/main" id="{B34E40C9-C747-EBFE-1BE3-DE1704A11446}"/>
              </a:ext>
            </a:extLst>
          </p:cNvPr>
          <p:cNvSpPr>
            <a:spLocks noGrp="1"/>
          </p:cNvSpPr>
          <p:nvPr>
            <p:ph type="sldNum" sz="quarter" idx="5"/>
          </p:nvPr>
        </p:nvSpPr>
        <p:spPr/>
        <p:txBody>
          <a:bodyPr/>
          <a:lstStyle/>
          <a:p>
            <a:pPr>
              <a:defRPr/>
            </a:pPr>
            <a:fld id="{22C05565-35B0-F04E-BA1D-0FA4AD27F763}" type="slidenum">
              <a:rPr lang="en-GB" smtClean="0"/>
              <a:pPr>
                <a:defRPr/>
              </a:pPr>
              <a:t>8</a:t>
            </a:fld>
            <a:endParaRPr lang="en-GB"/>
          </a:p>
        </p:txBody>
      </p:sp>
    </p:spTree>
    <p:extLst>
      <p:ext uri="{BB962C8B-B14F-4D97-AF65-F5344CB8AC3E}">
        <p14:creationId xmlns:p14="http://schemas.microsoft.com/office/powerpoint/2010/main" val="631322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B5F3E-E4A5-FFF5-7046-2981E1182A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94869-8DB8-E2E2-57E0-7EC5D070E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30895-A75C-08A7-F8C9-DF4F1491D68C}"/>
              </a:ext>
            </a:extLst>
          </p:cNvPr>
          <p:cNvSpPr>
            <a:spLocks noGrp="1"/>
          </p:cNvSpPr>
          <p:nvPr>
            <p:ph type="body" idx="1"/>
          </p:nvPr>
        </p:nvSpPr>
        <p:spPr/>
        <p:txBody>
          <a:bodyPr/>
          <a:lstStyle/>
          <a:p>
            <a:r>
              <a:rPr lang="en-GB" noProof="0" dirty="0"/>
              <a:t>Combining all these configurations with four cooling times produced an enormous number of residual dose rate maps. I'll show just a few representative examples.</a:t>
            </a:r>
          </a:p>
          <a:p>
            <a:endParaRPr lang="en-GB" noProof="0" dirty="0"/>
          </a:p>
          <a:p>
            <a:r>
              <a:rPr lang="en-GB" noProof="0" dirty="0"/>
              <a:t>Here we see the HRS beam dump in the initial configuration, with all the shielding blocks in place. In this </a:t>
            </a:r>
            <a:r>
              <a:rPr lang="en-GB" b="1" noProof="0" dirty="0"/>
              <a:t>cross-section view</a:t>
            </a:r>
            <a:r>
              <a:rPr lang="en-GB" noProof="0" dirty="0"/>
              <a:t> along the beam line, we can see the shielding blocks and on this one, the dose rates at the block surfaces and in the surrounding area. At a height of 3.5 metres above the shielding, the residual dose rate is around 12 </a:t>
            </a:r>
            <a:r>
              <a:rPr lang="en-GB" noProof="0" dirty="0" err="1"/>
              <a:t>microsieverts</a:t>
            </a:r>
            <a:r>
              <a:rPr lang="en-GB" noProof="0" dirty="0"/>
              <a:t> per hour.</a:t>
            </a:r>
          </a:p>
          <a:p>
            <a:endParaRPr lang="en-GB" noProof="0" dirty="0"/>
          </a:p>
          <a:p>
            <a:r>
              <a:rPr lang="en-GB" noProof="0" dirty="0"/>
              <a:t>It is interesting to compare it with other configurations. This H5, we have the beam dump in green </a:t>
            </a:r>
            <a:r>
              <a:rPr lang="en-GB" b="1" noProof="0" dirty="0"/>
              <a:t>almost fully exposed</a:t>
            </a:r>
            <a:r>
              <a:rPr lang="en-GB" noProof="0" dirty="0"/>
              <a:t>. The dose rates are much higher: at the same location, the value increases from 12 </a:t>
            </a:r>
            <a:r>
              <a:rPr lang="en-GB" noProof="0" dirty="0" err="1"/>
              <a:t>microsieverts</a:t>
            </a:r>
            <a:r>
              <a:rPr lang="en-GB" noProof="0" dirty="0"/>
              <a:t> per hour to around 1 millisievert per hour.</a:t>
            </a:r>
          </a:p>
          <a:p>
            <a:r>
              <a:rPr lang="en-GB" b="1" noProof="0" dirty="0"/>
              <a:t>At the face of the beam dump</a:t>
            </a:r>
            <a:r>
              <a:rPr lang="en-GB" noProof="0" dirty="0"/>
              <a:t>, the most irradiated block, the residual dose rate reaches almost one sievert per hour, even after four months of cooling.</a:t>
            </a:r>
          </a:p>
          <a:p>
            <a:endParaRPr lang="en-GB" noProof="0" dirty="0"/>
          </a:p>
          <a:p>
            <a:r>
              <a:rPr lang="en-GB" noProof="0" dirty="0"/>
              <a:t>Finally, we have the last configuration, and the plots also show how the </a:t>
            </a:r>
            <a:r>
              <a:rPr lang="en-GB" b="1" noProof="0" dirty="0"/>
              <a:t>residual dose rates decrease </a:t>
            </a:r>
            <a:r>
              <a:rPr lang="en-GB" noProof="0" dirty="0"/>
              <a:t>as the irradiated shielding blocks are removed.</a:t>
            </a:r>
          </a:p>
        </p:txBody>
      </p:sp>
      <p:sp>
        <p:nvSpPr>
          <p:cNvPr id="4" name="Slide Number Placeholder 3">
            <a:extLst>
              <a:ext uri="{FF2B5EF4-FFF2-40B4-BE49-F238E27FC236}">
                <a16:creationId xmlns:a16="http://schemas.microsoft.com/office/drawing/2014/main" id="{744786F7-F42B-C2E5-A14D-B1CBCCB3247B}"/>
              </a:ext>
            </a:extLst>
          </p:cNvPr>
          <p:cNvSpPr>
            <a:spLocks noGrp="1"/>
          </p:cNvSpPr>
          <p:nvPr>
            <p:ph type="sldNum" sz="quarter" idx="5"/>
          </p:nvPr>
        </p:nvSpPr>
        <p:spPr/>
        <p:txBody>
          <a:bodyPr/>
          <a:lstStyle/>
          <a:p>
            <a:pPr>
              <a:defRPr/>
            </a:pPr>
            <a:fld id="{22C05565-35B0-F04E-BA1D-0FA4AD27F763}" type="slidenum">
              <a:rPr lang="en-GB" smtClean="0"/>
              <a:pPr>
                <a:defRPr/>
              </a:pPr>
              <a:t>9</a:t>
            </a:fld>
            <a:endParaRPr lang="en-GB"/>
          </a:p>
        </p:txBody>
      </p:sp>
    </p:spTree>
    <p:extLst>
      <p:ext uri="{BB962C8B-B14F-4D97-AF65-F5344CB8AC3E}">
        <p14:creationId xmlns:p14="http://schemas.microsoft.com/office/powerpoint/2010/main" val="3490615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F0C0F-A6AC-EECD-7EBB-91D16303E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34B25F-8932-0D3F-6FA9-9EDF59B53C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3D835-8451-B5A7-6D00-EEB7DB86FBA7}"/>
              </a:ext>
            </a:extLst>
          </p:cNvPr>
          <p:cNvSpPr>
            <a:spLocks noGrp="1"/>
          </p:cNvSpPr>
          <p:nvPr>
            <p:ph type="body" idx="1"/>
          </p:nvPr>
        </p:nvSpPr>
        <p:spPr/>
        <p:txBody>
          <a:bodyPr/>
          <a:lstStyle/>
          <a:p>
            <a:r>
              <a:rPr lang="en-GB" noProof="0" dirty="0"/>
              <a:t>For </a:t>
            </a:r>
            <a:r>
              <a:rPr lang="en-GB" b="1" noProof="0" dirty="0"/>
              <a:t>configuration H5</a:t>
            </a:r>
            <a:r>
              <a:rPr lang="en-GB" noProof="0" dirty="0"/>
              <a:t>, which showed the highest dose rates, we also performed a </a:t>
            </a:r>
            <a:r>
              <a:rPr lang="en-GB" noProof="0" dirty="0" err="1"/>
              <a:t>skyshine</a:t>
            </a:r>
            <a:r>
              <a:rPr lang="en-GB" noProof="0" dirty="0"/>
              <a:t> assessment </a:t>
            </a:r>
            <a:r>
              <a:rPr lang="en-GB" b="1" noProof="0" dirty="0"/>
              <a:t>to account for photons scattered in the atmosphere</a:t>
            </a:r>
            <a:r>
              <a:rPr lang="en-GB" noProof="0" dirty="0"/>
              <a:t>.</a:t>
            </a:r>
          </a:p>
          <a:p>
            <a:r>
              <a:rPr lang="en-GB" noProof="0" dirty="0"/>
              <a:t>We calculated a 3D dose rate map with a 300 meters radius hemisphere.</a:t>
            </a:r>
          </a:p>
          <a:p>
            <a:endParaRPr lang="en-GB" noProof="0" dirty="0"/>
          </a:p>
          <a:p>
            <a:r>
              <a:rPr lang="en-GB" noProof="0" dirty="0"/>
              <a:t>More interesting, using FLAIR, we could then </a:t>
            </a:r>
            <a:r>
              <a:rPr lang="en-GB" b="1" noProof="0" dirty="0"/>
              <a:t>overlay the results </a:t>
            </a:r>
            <a:r>
              <a:rPr lang="en-GB" noProof="0" dirty="0"/>
              <a:t>onto a map of CERN to assess the impact on the surrounding roads and buildings, which gives us relevant information.</a:t>
            </a:r>
          </a:p>
          <a:p>
            <a:endParaRPr lang="en-GB" noProof="0" dirty="0"/>
          </a:p>
          <a:p>
            <a:r>
              <a:rPr lang="en-GB" noProof="0" dirty="0"/>
              <a:t>Along </a:t>
            </a:r>
            <a:r>
              <a:rPr lang="en-GB" b="1" noProof="0" dirty="0"/>
              <a:t>both roads </a:t>
            </a:r>
            <a:r>
              <a:rPr lang="en-GB" noProof="0" dirty="0"/>
              <a:t>near ISOLDE, residual dose rates exceed 0.1 </a:t>
            </a:r>
            <a:r>
              <a:rPr lang="en-GB" noProof="0" dirty="0" err="1"/>
              <a:t>microsieverts</a:t>
            </a:r>
            <a:r>
              <a:rPr lang="en-GB" noProof="0" dirty="0"/>
              <a:t> per hour over distances of approximately 110 metres.</a:t>
            </a:r>
          </a:p>
          <a:p>
            <a:r>
              <a:rPr lang="en-GB" noProof="0" dirty="0"/>
              <a:t>Along </a:t>
            </a:r>
            <a:r>
              <a:rPr lang="en-GB" b="1" noProof="0" dirty="0"/>
              <a:t>Route de </a:t>
            </a:r>
            <a:r>
              <a:rPr lang="en-GB" b="1" noProof="0" dirty="0" err="1"/>
              <a:t>Meyrin</a:t>
            </a:r>
            <a:r>
              <a:rPr lang="en-GB" noProof="0" dirty="0"/>
              <a:t>, outside the CERN site, the dose rates remain below 0.03 </a:t>
            </a:r>
            <a:r>
              <a:rPr lang="en-GB" noProof="0" dirty="0" err="1"/>
              <a:t>microsieverts</a:t>
            </a:r>
            <a:r>
              <a:rPr lang="en-GB" noProof="0" dirty="0"/>
              <a:t> per hour.</a:t>
            </a:r>
          </a:p>
          <a:p>
            <a:endParaRPr lang="en-GB" noProof="0" dirty="0"/>
          </a:p>
          <a:p>
            <a:r>
              <a:rPr lang="en-GB" b="1" noProof="0" dirty="0"/>
              <a:t>This assessment is conservative</a:t>
            </a:r>
            <a:r>
              <a:rPr lang="en-GB" noProof="0" dirty="0"/>
              <a:t>: considering the most irradiated configuration and the beam dump exposed for 2 months of cooling. Nevertheless, it provides useful information for the radiation protection planning during the dismantling.</a:t>
            </a:r>
          </a:p>
        </p:txBody>
      </p:sp>
      <p:sp>
        <p:nvSpPr>
          <p:cNvPr id="4" name="Slide Number Placeholder 3">
            <a:extLst>
              <a:ext uri="{FF2B5EF4-FFF2-40B4-BE49-F238E27FC236}">
                <a16:creationId xmlns:a16="http://schemas.microsoft.com/office/drawing/2014/main" id="{FEA6339A-B09D-3E3D-719A-BD02BB7CAA62}"/>
              </a:ext>
            </a:extLst>
          </p:cNvPr>
          <p:cNvSpPr>
            <a:spLocks noGrp="1"/>
          </p:cNvSpPr>
          <p:nvPr>
            <p:ph type="sldNum" sz="quarter" idx="5"/>
          </p:nvPr>
        </p:nvSpPr>
        <p:spPr/>
        <p:txBody>
          <a:bodyPr/>
          <a:lstStyle/>
          <a:p>
            <a:pPr>
              <a:defRPr/>
            </a:pPr>
            <a:fld id="{22C05565-35B0-F04E-BA1D-0FA4AD27F763}" type="slidenum">
              <a:rPr lang="en-GB" smtClean="0"/>
              <a:pPr>
                <a:defRPr/>
              </a:pPr>
              <a:t>10</a:t>
            </a:fld>
            <a:endParaRPr lang="en-GB"/>
          </a:p>
        </p:txBody>
      </p:sp>
    </p:spTree>
    <p:extLst>
      <p:ext uri="{BB962C8B-B14F-4D97-AF65-F5344CB8AC3E}">
        <p14:creationId xmlns:p14="http://schemas.microsoft.com/office/powerpoint/2010/main" val="2482569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51D10-9F43-D7D3-FAB1-81E15DA5E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96CA6F-0CB4-EEB1-E214-AF87695D8C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FF277-BFAE-E9CD-B138-EC21617CBDD9}"/>
              </a:ext>
            </a:extLst>
          </p:cNvPr>
          <p:cNvSpPr>
            <a:spLocks noGrp="1"/>
          </p:cNvSpPr>
          <p:nvPr>
            <p:ph type="body" idx="1"/>
          </p:nvPr>
        </p:nvSpPr>
        <p:spPr/>
        <p:txBody>
          <a:bodyPr/>
          <a:lstStyle/>
          <a:p>
            <a:r>
              <a:rPr lang="en-GB" noProof="0" dirty="0"/>
              <a:t>An </a:t>
            </a:r>
            <a:r>
              <a:rPr lang="en-GB" b="1" noProof="0" dirty="0"/>
              <a:t>essential part of this work is benchmarking </a:t>
            </a:r>
            <a:r>
              <a:rPr lang="en-GB" noProof="0" dirty="0"/>
              <a:t>the simulations against measurements to assess their reliability.</a:t>
            </a:r>
          </a:p>
          <a:p>
            <a:r>
              <a:rPr lang="en-GB" noProof="0" dirty="0"/>
              <a:t>We first compared the FLUKA results with two measurements taken during operation, before the IBDRS project began.</a:t>
            </a:r>
          </a:p>
          <a:p>
            <a:r>
              <a:rPr lang="en-GB" noProof="0" dirty="0"/>
              <a:t>Due to </a:t>
            </a:r>
            <a:r>
              <a:rPr lang="en-GB" b="1" noProof="0" dirty="0"/>
              <a:t>access limitations</a:t>
            </a:r>
            <a:r>
              <a:rPr lang="en-GB" noProof="0" dirty="0"/>
              <a:t>, these measurements were only taken in the beam dump entrance for two different moments with different cooling times.</a:t>
            </a:r>
          </a:p>
          <a:p>
            <a:endParaRPr lang="en-GB" noProof="0" dirty="0"/>
          </a:p>
          <a:p>
            <a:r>
              <a:rPr lang="en-GB" noProof="0" dirty="0"/>
              <a:t>Here we have dots for the measurements and the lines for the FLUKA calculations.</a:t>
            </a:r>
          </a:p>
          <a:p>
            <a:r>
              <a:rPr lang="en-GB" noProof="0" dirty="0"/>
              <a:t>The first thing to notice is the </a:t>
            </a:r>
            <a:r>
              <a:rPr lang="en-GB" b="1" noProof="0" dirty="0"/>
              <a:t>large discrepancy at the surface</a:t>
            </a:r>
            <a:r>
              <a:rPr lang="en-GB" noProof="0" dirty="0"/>
              <a:t> of the beam dump. Estimating dose rates at material frontiers using Monte Carlo code is challenging, specially  if the scoring mesh does not match exactly and the dose rate values change sharply.</a:t>
            </a:r>
          </a:p>
          <a:p>
            <a:endParaRPr lang="en-GB" noProof="0" dirty="0"/>
          </a:p>
          <a:p>
            <a:r>
              <a:rPr lang="en-GB" noProof="0" dirty="0"/>
              <a:t>If we focus on the other two measurement points, we see a </a:t>
            </a:r>
            <a:r>
              <a:rPr lang="en-GB" b="1" noProof="0" dirty="0"/>
              <a:t>slight discrepancy </a:t>
            </a:r>
            <a:r>
              <a:rPr lang="en-GB" noProof="0" dirty="0"/>
              <a:t>at the first point for measurement set two.</a:t>
            </a:r>
          </a:p>
          <a:p>
            <a:r>
              <a:rPr lang="en-GB" noProof="0" dirty="0"/>
              <a:t>This is mainly because the target structures were not present during the measurements but were included in the simulation, increasing the calculated dose rates.</a:t>
            </a:r>
          </a:p>
          <a:p>
            <a:endParaRPr lang="en-GB" noProof="0" dirty="0"/>
          </a:p>
        </p:txBody>
      </p:sp>
      <p:sp>
        <p:nvSpPr>
          <p:cNvPr id="4" name="Slide Number Placeholder 3">
            <a:extLst>
              <a:ext uri="{FF2B5EF4-FFF2-40B4-BE49-F238E27FC236}">
                <a16:creationId xmlns:a16="http://schemas.microsoft.com/office/drawing/2014/main" id="{53C84B16-CA25-B227-CAFD-3D8A6F1E994C}"/>
              </a:ext>
            </a:extLst>
          </p:cNvPr>
          <p:cNvSpPr>
            <a:spLocks noGrp="1"/>
          </p:cNvSpPr>
          <p:nvPr>
            <p:ph type="sldNum" sz="quarter" idx="5"/>
          </p:nvPr>
        </p:nvSpPr>
        <p:spPr/>
        <p:txBody>
          <a:bodyPr/>
          <a:lstStyle/>
          <a:p>
            <a:pPr>
              <a:defRPr/>
            </a:pPr>
            <a:fld id="{22C05565-35B0-F04E-BA1D-0FA4AD27F763}" type="slidenum">
              <a:rPr lang="en-GB" smtClean="0"/>
              <a:pPr>
                <a:defRPr/>
              </a:pPr>
              <a:t>11</a:t>
            </a:fld>
            <a:endParaRPr lang="en-GB"/>
          </a:p>
        </p:txBody>
      </p:sp>
    </p:spTree>
    <p:extLst>
      <p:ext uri="{BB962C8B-B14F-4D97-AF65-F5344CB8AC3E}">
        <p14:creationId xmlns:p14="http://schemas.microsoft.com/office/powerpoint/2010/main" val="2190122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Once the IBDRS project had started, we were able to perform additional radiation surveys at different stages of dismantling.</a:t>
            </a:r>
          </a:p>
          <a:p>
            <a:endParaRPr lang="en-GB" noProof="0" dirty="0"/>
          </a:p>
          <a:p>
            <a:r>
              <a:rPr lang="en-GB" noProof="0" dirty="0"/>
              <a:t>These included measurements after the soil had been removed, measurements at the other target station, and measures at HRS after the beam dump and all the concrete shielding blocks had been removed.</a:t>
            </a:r>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12</a:t>
            </a:fld>
            <a:endParaRPr lang="en-GB"/>
          </a:p>
        </p:txBody>
      </p:sp>
    </p:spTree>
    <p:extLst>
      <p:ext uri="{BB962C8B-B14F-4D97-AF65-F5344CB8AC3E}">
        <p14:creationId xmlns:p14="http://schemas.microsoft.com/office/powerpoint/2010/main" val="19561565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580D-503A-7A3A-046B-F867525DB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2285C-13CE-A988-ED06-9297959715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6F1DC-ADB2-352C-05DB-5F66EEC961C1}"/>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Going to the first survey example. In this photo we can see HRS beam dump after the removal of all the surrounding soil.</a:t>
            </a:r>
          </a:p>
          <a:p>
            <a:endParaRPr lang="en-GB" noProof="0" dirty="0"/>
          </a:p>
          <a:p>
            <a:r>
              <a:rPr lang="en-GB" noProof="0" dirty="0"/>
              <a:t>Let's consider a measurement taken at beam height, 40 centimetres from this </a:t>
            </a:r>
            <a:r>
              <a:rPr lang="en-GB" b="1" noProof="0" dirty="0"/>
              <a:t>left wall of the shielding</a:t>
            </a:r>
            <a:r>
              <a:rPr lang="en-GB" noProof="0" dirty="0"/>
              <a:t>. FLUKA predicts 52 </a:t>
            </a:r>
            <a:r>
              <a:rPr lang="en-GB" noProof="0" dirty="0" err="1"/>
              <a:t>microsieverts</a:t>
            </a:r>
            <a:r>
              <a:rPr lang="en-GB" noProof="0" dirty="0"/>
              <a:t> per hour, compared with the measured value of 45 </a:t>
            </a:r>
            <a:r>
              <a:rPr lang="en-GB" noProof="0" dirty="0" err="1"/>
              <a:t>microsieverts</a:t>
            </a:r>
            <a:r>
              <a:rPr lang="en-GB" noProof="0" dirty="0"/>
              <a:t> per hour. This gives a </a:t>
            </a:r>
            <a:r>
              <a:rPr lang="en-GB" b="1" noProof="0" dirty="0"/>
              <a:t>simulation-to-measurement ratio</a:t>
            </a:r>
            <a:r>
              <a:rPr lang="en-GB" noProof="0" dirty="0"/>
              <a:t> of 1.15, showing very good agreement.</a:t>
            </a:r>
          </a:p>
          <a:p>
            <a:endParaRPr lang="en-GB" noProof="0" dirty="0"/>
          </a:p>
          <a:p>
            <a:r>
              <a:rPr lang="en-GB" noProof="0" dirty="0"/>
              <a:t>We performed the same comparison at a larger set of measurement points, all at beam height and at different distances from the concrete shielding blocks.</a:t>
            </a:r>
          </a:p>
          <a:p>
            <a:r>
              <a:rPr lang="en-GB" noProof="0" dirty="0"/>
              <a:t>Most ratios range from approximately 1 to 1.7, indicating a slight overprediction by FLUKA.</a:t>
            </a:r>
          </a:p>
          <a:p>
            <a:endParaRPr lang="en-GB" noProof="0" dirty="0"/>
          </a:p>
          <a:p>
            <a:r>
              <a:rPr lang="en-GB" noProof="0" dirty="0"/>
              <a:t>There is one point with a </a:t>
            </a:r>
            <a:r>
              <a:rPr lang="en-GB" b="1" noProof="0" dirty="0"/>
              <a:t>much higher ratio</a:t>
            </a:r>
            <a:r>
              <a:rPr lang="en-GB" noProof="0" dirty="0"/>
              <a:t>, but it is located eight metres from the shielding, where the measured dose rate is very low, just 0.4 </a:t>
            </a:r>
            <a:r>
              <a:rPr lang="en-GB" noProof="0" dirty="0" err="1"/>
              <a:t>microsieverts</a:t>
            </a:r>
            <a:r>
              <a:rPr lang="en-GB" noProof="0" dirty="0"/>
              <a:t> per hour.</a:t>
            </a:r>
          </a:p>
          <a:p>
            <a:endParaRPr lang="en-GB" noProof="0" dirty="0"/>
          </a:p>
          <a:p>
            <a:r>
              <a:rPr lang="en-GB" noProof="0" dirty="0"/>
              <a:t>We obtained similar results for the GPS target station in the survey taken after the soil removal. </a:t>
            </a:r>
          </a:p>
          <a:p>
            <a:r>
              <a:rPr lang="en-GB" noProof="0" dirty="0"/>
              <a:t>Although I won't show them here due to time constraints.</a:t>
            </a:r>
          </a:p>
        </p:txBody>
      </p:sp>
      <p:sp>
        <p:nvSpPr>
          <p:cNvPr id="4" name="Slide Number Placeholder 3">
            <a:extLst>
              <a:ext uri="{FF2B5EF4-FFF2-40B4-BE49-F238E27FC236}">
                <a16:creationId xmlns:a16="http://schemas.microsoft.com/office/drawing/2014/main" id="{166766E1-56DD-95F3-47CD-C04EF8ED5AE4}"/>
              </a:ext>
            </a:extLst>
          </p:cNvPr>
          <p:cNvSpPr>
            <a:spLocks noGrp="1"/>
          </p:cNvSpPr>
          <p:nvPr>
            <p:ph type="sldNum" sz="quarter" idx="5"/>
          </p:nvPr>
        </p:nvSpPr>
        <p:spPr/>
        <p:txBody>
          <a:bodyPr/>
          <a:lstStyle/>
          <a:p>
            <a:pPr>
              <a:defRPr/>
            </a:pPr>
            <a:fld id="{22C05565-35B0-F04E-BA1D-0FA4AD27F763}" type="slidenum">
              <a:rPr lang="en-GB" smtClean="0"/>
              <a:pPr>
                <a:defRPr/>
              </a:pPr>
              <a:t>13</a:t>
            </a:fld>
            <a:endParaRPr lang="en-GB"/>
          </a:p>
        </p:txBody>
      </p:sp>
    </p:spTree>
    <p:extLst>
      <p:ext uri="{BB962C8B-B14F-4D97-AF65-F5344CB8AC3E}">
        <p14:creationId xmlns:p14="http://schemas.microsoft.com/office/powerpoint/2010/main" val="18548160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01A3D-B9D8-9EBF-FAA6-367B97D0E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190AA-D8A8-24AC-91C7-8AE410BF8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7D5EF1-BCC6-CF2B-78FD-3732B68B79C6}"/>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noProof="0" dirty="0"/>
              <a:t>I find more interesting showing the final survey at HRS, it was performed after the complete removal of both the beam dump and the concrete shielding blocks.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noProof="0" dirty="0"/>
              <a:t>We took measurements along the beam line at different distances from the beam entrance, as well as on both sides, always at beam height.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noProof="0" dirty="0"/>
              <a:t>Comparing the in-situ measurements with the FLUKA results, we again observe very good agreement, with a slight overprediction of FLUKA.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noProof="0" dirty="0"/>
          </a:p>
        </p:txBody>
      </p:sp>
      <p:sp>
        <p:nvSpPr>
          <p:cNvPr id="4" name="Slide Number Placeholder 3">
            <a:extLst>
              <a:ext uri="{FF2B5EF4-FFF2-40B4-BE49-F238E27FC236}">
                <a16:creationId xmlns:a16="http://schemas.microsoft.com/office/drawing/2014/main" id="{77D4E39B-8F4D-DBB4-75F1-C793FD7D3D72}"/>
              </a:ext>
            </a:extLst>
          </p:cNvPr>
          <p:cNvSpPr>
            <a:spLocks noGrp="1"/>
          </p:cNvSpPr>
          <p:nvPr>
            <p:ph type="sldNum" sz="quarter" idx="5"/>
          </p:nvPr>
        </p:nvSpPr>
        <p:spPr/>
        <p:txBody>
          <a:bodyPr/>
          <a:lstStyle/>
          <a:p>
            <a:pPr>
              <a:defRPr/>
            </a:pPr>
            <a:fld id="{22C05565-35B0-F04E-BA1D-0FA4AD27F763}" type="slidenum">
              <a:rPr lang="en-GB" smtClean="0"/>
              <a:pPr>
                <a:defRPr/>
              </a:pPr>
              <a:t>14</a:t>
            </a:fld>
            <a:endParaRPr lang="en-GB"/>
          </a:p>
        </p:txBody>
      </p:sp>
    </p:spTree>
    <p:extLst>
      <p:ext uri="{BB962C8B-B14F-4D97-AF65-F5344CB8AC3E}">
        <p14:creationId xmlns:p14="http://schemas.microsoft.com/office/powerpoint/2010/main" val="681951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To conclude, we needed a working dose plan for the dismantling of the ISOLDE beam dumps.</a:t>
            </a:r>
          </a:p>
          <a:p>
            <a:r>
              <a:rPr lang="en-GB" noProof="0" dirty="0"/>
              <a:t>As measurements were limited by accessibility to the area, we used FLUKA to estimate residual dose rates at different locations and throughout the dismantling process.</a:t>
            </a:r>
          </a:p>
          <a:p>
            <a:r>
              <a:rPr lang="en-GB" noProof="0" dirty="0"/>
              <a:t>Whenever measurements were possible</a:t>
            </a:r>
            <a:r>
              <a:rPr lang="es-ES" dirty="0"/>
              <a:t>,</a:t>
            </a:r>
            <a:r>
              <a:rPr lang="en-GB" noProof="0" dirty="0"/>
              <a:t> we benchmarked the simulations against the experimental results, finding very good agreement overall.</a:t>
            </a:r>
          </a:p>
          <a:p>
            <a:r>
              <a:rPr lang="en-GB" b="1" noProof="0" dirty="0"/>
              <a:t>These estimations were essential to assess individual and collective doses and to plan the work following the ALARA principle.</a:t>
            </a:r>
          </a:p>
          <a:p>
            <a:r>
              <a:rPr lang="en-GB" b="1" noProof="0" dirty="0"/>
              <a:t>They helped us go safely from this initial situation to the final dismantled configuration.</a:t>
            </a:r>
            <a:endParaRPr lang="es-ES" noProof="0" dirty="0"/>
          </a:p>
          <a:p>
            <a:r>
              <a:rPr lang="en-GB" noProof="0" dirty="0"/>
              <a:t>Finally, I'd like to thank the entire IBDRS radiation protection team for their contribution. And to all of you for your attention.</a:t>
            </a:r>
          </a:p>
          <a:p>
            <a:endParaRPr lang="en-GB" dirty="0"/>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15</a:t>
            </a:fld>
            <a:endParaRPr lang="en-GB"/>
          </a:p>
        </p:txBody>
      </p:sp>
    </p:spTree>
    <p:extLst>
      <p:ext uri="{BB962C8B-B14F-4D97-AF65-F5344CB8AC3E}">
        <p14:creationId xmlns:p14="http://schemas.microsoft.com/office/powerpoint/2010/main" val="2840057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dirty="0"/>
              <a:t>After the soil was removed, the HRS beam dump and shielding was dismantled block by block with a crane, taking special attention to the storage of the most activated blocks, the iron beam dumps.</a:t>
            </a:r>
          </a:p>
          <a:p>
            <a:pPr marL="0" indent="0">
              <a:buFontTx/>
              <a:buNone/>
            </a:pPr>
            <a:r>
              <a:rPr lang="en-GB" dirty="0"/>
              <a:t>The HRS beam dump and shielding were then dismantled block by block with a crane. The most activated components, including the iron beam dumps, were handled with special care and stored in dedicated containers, as shown in the photo.</a:t>
            </a:r>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19</a:t>
            </a:fld>
            <a:endParaRPr lang="en-GB"/>
          </a:p>
        </p:txBody>
      </p:sp>
    </p:spTree>
    <p:extLst>
      <p:ext uri="{BB962C8B-B14F-4D97-AF65-F5344CB8AC3E}">
        <p14:creationId xmlns:p14="http://schemas.microsoft.com/office/powerpoint/2010/main" val="2692590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2C05565-35B0-F04E-BA1D-0FA4AD27F763}" type="slidenum">
              <a:rPr lang="en-GB" smtClean="0"/>
              <a:pPr>
                <a:defRPr/>
              </a:pPr>
              <a:t>30</a:t>
            </a:fld>
            <a:endParaRPr lang="en-GB"/>
          </a:p>
        </p:txBody>
      </p:sp>
    </p:spTree>
    <p:extLst>
      <p:ext uri="{BB962C8B-B14F-4D97-AF65-F5344CB8AC3E}">
        <p14:creationId xmlns:p14="http://schemas.microsoft.com/office/powerpoint/2010/main" val="1485952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122363"/>
            <a:ext cx="10515600" cy="2387600"/>
          </a:xfrm>
        </p:spPr>
        <p:txBody>
          <a:bodyPr anchor="b">
            <a:normAutofit/>
          </a:bodyPr>
          <a:lstStyle>
            <a:lvl1pPr algn="l">
              <a:defRPr sz="4000" b="1">
                <a:solidFill>
                  <a:schemeClr val="tx1"/>
                </a:solidFill>
                <a:latin typeface="+mj-lt"/>
              </a:defRPr>
            </a:lvl1pPr>
          </a:lstStyle>
          <a:p>
            <a:r>
              <a:rPr lang="en-GB" noProof="0" dirty="0"/>
              <a:t>Click to edit Master title style</a:t>
            </a:r>
          </a:p>
        </p:txBody>
      </p:sp>
      <p:sp>
        <p:nvSpPr>
          <p:cNvPr id="3" name="Subtitle 2"/>
          <p:cNvSpPr>
            <a:spLocks noGrp="1"/>
          </p:cNvSpPr>
          <p:nvPr>
            <p:ph type="subTitle" idx="1"/>
          </p:nvPr>
        </p:nvSpPr>
        <p:spPr>
          <a:xfrm>
            <a:off x="838200" y="3602038"/>
            <a:ext cx="10515600" cy="1655762"/>
          </a:xfrm>
        </p:spPr>
        <p:txBody>
          <a:bodyPr/>
          <a:lstStyle>
            <a:lvl1pPr marL="0" indent="0" algn="l">
              <a:buNone/>
              <a:defRPr sz="2400">
                <a:solidFill>
                  <a:schemeClr val="tx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Click to edit Master subtitle style</a:t>
            </a:r>
            <a:endParaRPr lang="en-GB" noProof="0" dirty="0"/>
          </a:p>
        </p:txBody>
      </p:sp>
      <p:sp>
        <p:nvSpPr>
          <p:cNvPr id="9" name="Footer Placeholder 4">
            <a:extLst>
              <a:ext uri="{FF2B5EF4-FFF2-40B4-BE49-F238E27FC236}">
                <a16:creationId xmlns:a16="http://schemas.microsoft.com/office/drawing/2014/main" id="{3A67BDAA-9098-C9DB-BD96-3042968A434A}"/>
              </a:ext>
            </a:extLst>
          </p:cNvPr>
          <p:cNvSpPr txBox="1">
            <a:spLocks/>
          </p:cNvSpPr>
          <p:nvPr userDrawn="1"/>
        </p:nvSpPr>
        <p:spPr>
          <a:xfrm>
            <a:off x="3894138" y="6570663"/>
            <a:ext cx="3452812" cy="365125"/>
          </a:xfrm>
          <a:prstGeom prst="rect">
            <a:avLst/>
          </a:prstGeom>
        </p:spPr>
        <p:txBody>
          <a:bodyPr vert="horz" lIns="91440" tIns="45720" rIns="91440" bIns="45720" rtlCol="0" anchor="ctr"/>
          <a:lstStyle>
            <a:defPPr>
              <a:defRPr lang="en-GB"/>
            </a:defPPr>
            <a:lvl1pPr algn="ctr" rtl="0" eaLnBrk="1" fontAlgn="auto" hangingPunct="1">
              <a:spcBef>
                <a:spcPts val="0"/>
              </a:spcBef>
              <a:spcAft>
                <a:spcPts val="0"/>
              </a:spcAft>
              <a:defRPr sz="1000" kern="1200">
                <a:solidFill>
                  <a:schemeClr val="bg1"/>
                </a:solidFill>
                <a:latin typeface="+mn-lt"/>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a:defRPr/>
            </a:pPr>
            <a:endParaRPr lang="en-GB" dirty="0"/>
          </a:p>
        </p:txBody>
      </p:sp>
      <p:sp>
        <p:nvSpPr>
          <p:cNvPr id="10" name="Date Placeholder 9">
            <a:extLst>
              <a:ext uri="{FF2B5EF4-FFF2-40B4-BE49-F238E27FC236}">
                <a16:creationId xmlns:a16="http://schemas.microsoft.com/office/drawing/2014/main" id="{63D92D48-6AD0-6B9B-9600-A1FC5F2BBABA}"/>
              </a:ext>
            </a:extLst>
          </p:cNvPr>
          <p:cNvSpPr>
            <a:spLocks noGrp="1"/>
          </p:cNvSpPr>
          <p:nvPr>
            <p:ph type="dt" sz="half" idx="10"/>
          </p:nvPr>
        </p:nvSpPr>
        <p:spPr/>
        <p:txBody>
          <a:bodyPr/>
          <a:lstStyle/>
          <a:p>
            <a:pPr>
              <a:defRPr/>
            </a:pPr>
            <a:r>
              <a:rPr lang="en-CH"/>
              <a:t>21/10/2026</a:t>
            </a:r>
            <a:endParaRPr lang="en-GB" dirty="0"/>
          </a:p>
        </p:txBody>
      </p:sp>
      <p:sp>
        <p:nvSpPr>
          <p:cNvPr id="11" name="Slide Number Placeholder 10">
            <a:extLst>
              <a:ext uri="{FF2B5EF4-FFF2-40B4-BE49-F238E27FC236}">
                <a16:creationId xmlns:a16="http://schemas.microsoft.com/office/drawing/2014/main" id="{97F16C6D-ED8C-C603-3B73-1BD314806670}"/>
              </a:ext>
            </a:extLst>
          </p:cNvPr>
          <p:cNvSpPr>
            <a:spLocks noGrp="1"/>
          </p:cNvSpPr>
          <p:nvPr>
            <p:ph type="sldNum" sz="quarter" idx="11"/>
          </p:nvPr>
        </p:nvSpPr>
        <p:spPr/>
        <p:txBody>
          <a:bodyPr/>
          <a:lstStyle/>
          <a:p>
            <a:pPr>
              <a:defRPr/>
            </a:pPr>
            <a:fld id="{6DD0D816-059C-4E47-A9FF-2F36CA877CF3}" type="slidenum">
              <a:rPr lang="en-GB" smtClean="0"/>
              <a:pPr>
                <a:defRPr/>
              </a:pPr>
              <a:t>‹#›</a:t>
            </a:fld>
            <a:endParaRPr lang="en-GB" dirty="0"/>
          </a:p>
        </p:txBody>
      </p:sp>
      <p:sp>
        <p:nvSpPr>
          <p:cNvPr id="12" name="Footer Placeholder 4">
            <a:extLst>
              <a:ext uri="{FF2B5EF4-FFF2-40B4-BE49-F238E27FC236}">
                <a16:creationId xmlns:a16="http://schemas.microsoft.com/office/drawing/2014/main" id="{99657D8A-CD3E-39FF-4E3D-FDC9B92D40D0}"/>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747490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2987"/>
          </a:xfrm>
        </p:spPr>
        <p:txBody>
          <a:bodyPr/>
          <a:lstStyle>
            <a:lvl1pPr>
              <a:defRPr sz="3600" b="1">
                <a:latin typeface="+mj-lt"/>
              </a:defRPr>
            </a:lvl1pPr>
          </a:lstStyle>
          <a:p>
            <a:r>
              <a:rPr lang="en-GB" noProof="0" dirty="0"/>
              <a:t>Click to edit Master title style</a:t>
            </a:r>
          </a:p>
        </p:txBody>
      </p:sp>
      <p:sp>
        <p:nvSpPr>
          <p:cNvPr id="3" name="Content Placeholder 2"/>
          <p:cNvSpPr>
            <a:spLocks noGrp="1"/>
          </p:cNvSpPr>
          <p:nvPr>
            <p:ph idx="1"/>
          </p:nvPr>
        </p:nvSpPr>
        <p:spPr>
          <a:xfrm>
            <a:off x="838200" y="1408112"/>
            <a:ext cx="10515600" cy="4602163"/>
          </a:xfrm>
        </p:spPr>
        <p:txBody>
          <a:bodyPr/>
          <a:lstStyle>
            <a:lvl1pPr marL="269875" indent="-269875">
              <a:buFont typeface="Wingdings" pitchFamily="2" charset="2"/>
              <a:buChar char="Ø"/>
              <a:tabLst/>
              <a:defRPr sz="2100"/>
            </a:lvl1pPr>
            <a:lvl2pPr marL="539750" indent="-269875">
              <a:buFont typeface="Wingdings" pitchFamily="2" charset="2"/>
              <a:buChar char="Ø"/>
              <a:tabLst/>
              <a:defRPr sz="1900"/>
            </a:lvl2pPr>
            <a:lvl3pPr marL="800100" indent="-260350">
              <a:buFont typeface="Wingdings" pitchFamily="2" charset="2"/>
              <a:buChar char="Ø"/>
              <a:tabLst/>
              <a:defRPr sz="1800"/>
            </a:lvl3pPr>
          </a:lstStyle>
          <a:p>
            <a:pPr lvl="0"/>
            <a:r>
              <a:rPr lang="en-GB" noProof="0" dirty="0"/>
              <a:t>Click to edit Master text styles</a:t>
            </a:r>
          </a:p>
          <a:p>
            <a:pPr lvl="1"/>
            <a:r>
              <a:rPr lang="en-GB" noProof="0" dirty="0"/>
              <a:t>Second level</a:t>
            </a:r>
          </a:p>
          <a:p>
            <a:pPr lvl="2"/>
            <a:r>
              <a:rPr lang="en-GB" noProof="0" dirty="0"/>
              <a:t>Third level</a:t>
            </a:r>
          </a:p>
        </p:txBody>
      </p:sp>
      <p:sp>
        <p:nvSpPr>
          <p:cNvPr id="4" name="Date Placeholder 3">
            <a:extLst>
              <a:ext uri="{FF2B5EF4-FFF2-40B4-BE49-F238E27FC236}">
                <a16:creationId xmlns:a16="http://schemas.microsoft.com/office/drawing/2014/main" id="{03532ED1-7191-F948-A4A2-7318F411C5D8}"/>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5" name="Slide Number Placeholder 5">
            <a:extLst>
              <a:ext uri="{FF2B5EF4-FFF2-40B4-BE49-F238E27FC236}">
                <a16:creationId xmlns:a16="http://schemas.microsoft.com/office/drawing/2014/main" id="{E4896188-1C5F-694D-8C6B-1FA2CA021496}"/>
              </a:ext>
            </a:extLst>
          </p:cNvPr>
          <p:cNvSpPr>
            <a:spLocks noGrp="1"/>
          </p:cNvSpPr>
          <p:nvPr>
            <p:ph type="sldNum" sz="quarter" idx="11"/>
          </p:nvPr>
        </p:nvSpPr>
        <p:spPr/>
        <p:txBody>
          <a:bodyPr/>
          <a:lstStyle>
            <a:lvl1pPr>
              <a:defRPr/>
            </a:lvl1pPr>
          </a:lstStyle>
          <a:p>
            <a:pPr>
              <a:defRPr/>
            </a:pPr>
            <a:fld id="{DE3B6E73-054D-6C4E-9975-9A683C5A9677}" type="slidenum">
              <a:rPr lang="en-GB"/>
              <a:pPr>
                <a:defRPr/>
              </a:pPr>
              <a:t>‹#›</a:t>
            </a:fld>
            <a:endParaRPr lang="en-GB" dirty="0"/>
          </a:p>
        </p:txBody>
      </p:sp>
      <p:sp>
        <p:nvSpPr>
          <p:cNvPr id="7" name="Footer Placeholder 4">
            <a:extLst>
              <a:ext uri="{FF2B5EF4-FFF2-40B4-BE49-F238E27FC236}">
                <a16:creationId xmlns:a16="http://schemas.microsoft.com/office/drawing/2014/main" id="{9EBE3AA0-FBE3-5343-A254-1B03686D90C4}"/>
              </a:ext>
            </a:extLst>
          </p:cNvPr>
          <p:cNvSpPr>
            <a:spLocks noGrp="1"/>
          </p:cNvSpPr>
          <p:nvPr>
            <p:ph type="ftr" sz="quarter" idx="3"/>
          </p:nvPr>
        </p:nvSpPr>
        <p:spPr>
          <a:xfrm>
            <a:off x="4369594"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228672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GB" noProof="0" dirty="0"/>
              <a:t>Click to edit Master title style</a:t>
            </a:r>
          </a:p>
        </p:txBody>
      </p:sp>
      <p:sp>
        <p:nvSpPr>
          <p:cNvPr id="3" name="Content Placeholder 2"/>
          <p:cNvSpPr>
            <a:spLocks noGrp="1"/>
          </p:cNvSpPr>
          <p:nvPr>
            <p:ph sz="half" idx="1"/>
          </p:nvPr>
        </p:nvSpPr>
        <p:spPr>
          <a:xfrm>
            <a:off x="838200" y="1825625"/>
            <a:ext cx="5181600" cy="4196234"/>
          </a:xfrm>
        </p:spPr>
        <p:txBody>
          <a:bodyPr/>
          <a:lstStyle/>
          <a:p>
            <a:pPr lvl="0"/>
            <a:r>
              <a:rPr lang="en-GB" noProof="0"/>
              <a:t>Click to edit Master text styles</a:t>
            </a:r>
          </a:p>
          <a:p>
            <a:pPr lvl="1"/>
            <a:r>
              <a:rPr lang="en-GB" noProof="0"/>
              <a:t>Second level</a:t>
            </a:r>
          </a:p>
          <a:p>
            <a:pPr lvl="2"/>
            <a:r>
              <a:rPr lang="en-GB" noProof="0"/>
              <a:t>Third level</a:t>
            </a:r>
          </a:p>
        </p:txBody>
      </p:sp>
      <p:sp>
        <p:nvSpPr>
          <p:cNvPr id="4" name="Content Placeholder 3"/>
          <p:cNvSpPr>
            <a:spLocks noGrp="1"/>
          </p:cNvSpPr>
          <p:nvPr>
            <p:ph sz="half" idx="2"/>
          </p:nvPr>
        </p:nvSpPr>
        <p:spPr>
          <a:xfrm>
            <a:off x="6172200" y="1825625"/>
            <a:ext cx="5181600" cy="4196234"/>
          </a:xfrm>
        </p:spPr>
        <p:txBody>
          <a:bodyPr/>
          <a:lstStyle/>
          <a:p>
            <a:pPr lvl="0"/>
            <a:r>
              <a:rPr lang="en-GB" noProof="0"/>
              <a:t>Click to edit Master text styles</a:t>
            </a:r>
          </a:p>
          <a:p>
            <a:pPr lvl="1"/>
            <a:r>
              <a:rPr lang="en-GB" noProof="0"/>
              <a:t>Second level</a:t>
            </a:r>
          </a:p>
          <a:p>
            <a:pPr lvl="2"/>
            <a:r>
              <a:rPr lang="en-GB" noProof="0"/>
              <a:t>Third level</a:t>
            </a:r>
          </a:p>
        </p:txBody>
      </p:sp>
      <p:sp>
        <p:nvSpPr>
          <p:cNvPr id="5" name="Date Placeholder 3">
            <a:extLst>
              <a:ext uri="{FF2B5EF4-FFF2-40B4-BE49-F238E27FC236}">
                <a16:creationId xmlns:a16="http://schemas.microsoft.com/office/drawing/2014/main" id="{2B29A604-DB0B-E94F-AE2E-8CE9913BCD40}"/>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6" name="Slide Number Placeholder 5">
            <a:extLst>
              <a:ext uri="{FF2B5EF4-FFF2-40B4-BE49-F238E27FC236}">
                <a16:creationId xmlns:a16="http://schemas.microsoft.com/office/drawing/2014/main" id="{B3DEF9D0-68BD-634F-B876-06D382A91685}"/>
              </a:ext>
            </a:extLst>
          </p:cNvPr>
          <p:cNvSpPr>
            <a:spLocks noGrp="1"/>
          </p:cNvSpPr>
          <p:nvPr>
            <p:ph type="sldNum" sz="quarter" idx="11"/>
          </p:nvPr>
        </p:nvSpPr>
        <p:spPr/>
        <p:txBody>
          <a:bodyPr/>
          <a:lstStyle>
            <a:lvl1pPr>
              <a:defRPr/>
            </a:lvl1pPr>
          </a:lstStyle>
          <a:p>
            <a:pPr>
              <a:defRPr/>
            </a:pPr>
            <a:fld id="{6C72101F-6B99-614B-8565-79324F6F1806}" type="slidenum">
              <a:rPr lang="en-GB"/>
              <a:pPr>
                <a:defRPr/>
              </a:pPr>
              <a:t>‹#›</a:t>
            </a:fld>
            <a:endParaRPr lang="en-GB" dirty="0"/>
          </a:p>
        </p:txBody>
      </p:sp>
      <p:sp>
        <p:nvSpPr>
          <p:cNvPr id="8" name="Footer Placeholder 4">
            <a:extLst>
              <a:ext uri="{FF2B5EF4-FFF2-40B4-BE49-F238E27FC236}">
                <a16:creationId xmlns:a16="http://schemas.microsoft.com/office/drawing/2014/main" id="{44330787-B7BF-BAC2-7F6E-BD7B8727E80F}"/>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2660028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GB" noProof="0" dirty="0"/>
              <a:t>Click to edit Master title style</a:t>
            </a:r>
          </a:p>
        </p:txBody>
      </p:sp>
      <p:sp>
        <p:nvSpPr>
          <p:cNvPr id="3" name="Content Placeholder 2"/>
          <p:cNvSpPr>
            <a:spLocks noGrp="1"/>
          </p:cNvSpPr>
          <p:nvPr>
            <p:ph sz="half" idx="1"/>
          </p:nvPr>
        </p:nvSpPr>
        <p:spPr>
          <a:xfrm>
            <a:off x="838200" y="1825625"/>
            <a:ext cx="3420000" cy="4101042"/>
          </a:xfrm>
        </p:spPr>
        <p:txBody>
          <a:bodyPr/>
          <a:lstStyle/>
          <a:p>
            <a:pPr lvl="0"/>
            <a:r>
              <a:rPr lang="en-GB" noProof="0"/>
              <a:t>Click to edit Master text styles</a:t>
            </a:r>
          </a:p>
          <a:p>
            <a:pPr lvl="1"/>
            <a:r>
              <a:rPr lang="en-GB" noProof="0"/>
              <a:t>Second level</a:t>
            </a:r>
          </a:p>
          <a:p>
            <a:pPr lvl="2"/>
            <a:r>
              <a:rPr lang="en-GB" noProof="0"/>
              <a:t>Third level</a:t>
            </a:r>
          </a:p>
        </p:txBody>
      </p:sp>
      <p:sp>
        <p:nvSpPr>
          <p:cNvPr id="4" name="Content Placeholder 3"/>
          <p:cNvSpPr>
            <a:spLocks noGrp="1"/>
          </p:cNvSpPr>
          <p:nvPr>
            <p:ph sz="half" idx="2"/>
          </p:nvPr>
        </p:nvSpPr>
        <p:spPr>
          <a:xfrm>
            <a:off x="4386000" y="1825625"/>
            <a:ext cx="3420000" cy="4101042"/>
          </a:xfrm>
        </p:spPr>
        <p:txBody>
          <a:bodyPr/>
          <a:lstStyle/>
          <a:p>
            <a:pPr lvl="0"/>
            <a:r>
              <a:rPr lang="en-GB" noProof="0"/>
              <a:t>Click to edit Master text styles</a:t>
            </a:r>
          </a:p>
          <a:p>
            <a:pPr lvl="1"/>
            <a:r>
              <a:rPr lang="en-GB" noProof="0"/>
              <a:t>Second level</a:t>
            </a:r>
          </a:p>
          <a:p>
            <a:pPr lvl="2"/>
            <a:r>
              <a:rPr lang="en-GB" noProof="0"/>
              <a:t>Third level</a:t>
            </a:r>
          </a:p>
        </p:txBody>
      </p:sp>
      <p:sp>
        <p:nvSpPr>
          <p:cNvPr id="8" name="Content Placeholder 3">
            <a:extLst>
              <a:ext uri="{FF2B5EF4-FFF2-40B4-BE49-F238E27FC236}">
                <a16:creationId xmlns:a16="http://schemas.microsoft.com/office/drawing/2014/main" id="{18668C51-C960-0D4C-BFF7-F96E45146457}"/>
              </a:ext>
            </a:extLst>
          </p:cNvPr>
          <p:cNvSpPr>
            <a:spLocks noGrp="1"/>
          </p:cNvSpPr>
          <p:nvPr>
            <p:ph sz="half" idx="13"/>
          </p:nvPr>
        </p:nvSpPr>
        <p:spPr>
          <a:xfrm>
            <a:off x="7933800" y="1825625"/>
            <a:ext cx="3420000" cy="4101042"/>
          </a:xfrm>
        </p:spPr>
        <p:txBody>
          <a:bodyPr/>
          <a:lstStyle/>
          <a:p>
            <a:pPr lvl="0"/>
            <a:r>
              <a:rPr lang="en-GB" noProof="0"/>
              <a:t>Click to edit Master text styles</a:t>
            </a:r>
          </a:p>
          <a:p>
            <a:pPr lvl="1"/>
            <a:r>
              <a:rPr lang="en-GB" noProof="0"/>
              <a:t>Second level</a:t>
            </a:r>
          </a:p>
          <a:p>
            <a:pPr lvl="2"/>
            <a:r>
              <a:rPr lang="en-GB" noProof="0"/>
              <a:t>Third level</a:t>
            </a:r>
          </a:p>
        </p:txBody>
      </p:sp>
      <p:sp>
        <p:nvSpPr>
          <p:cNvPr id="6" name="Date Placeholder 3">
            <a:extLst>
              <a:ext uri="{FF2B5EF4-FFF2-40B4-BE49-F238E27FC236}">
                <a16:creationId xmlns:a16="http://schemas.microsoft.com/office/drawing/2014/main" id="{DB1D902E-1197-374C-AC97-CFE956DDBD2A}"/>
              </a:ext>
            </a:extLst>
          </p:cNvPr>
          <p:cNvSpPr>
            <a:spLocks noGrp="1"/>
          </p:cNvSpPr>
          <p:nvPr>
            <p:ph type="dt" sz="half" idx="14"/>
          </p:nvPr>
        </p:nvSpPr>
        <p:spPr/>
        <p:txBody>
          <a:bodyPr/>
          <a:lstStyle>
            <a:lvl1pPr>
              <a:defRPr/>
            </a:lvl1pPr>
          </a:lstStyle>
          <a:p>
            <a:pPr>
              <a:defRPr/>
            </a:pPr>
            <a:r>
              <a:rPr lang="en-CH"/>
              <a:t>21/10/2026</a:t>
            </a:r>
            <a:endParaRPr lang="en-GB" dirty="0"/>
          </a:p>
        </p:txBody>
      </p:sp>
      <p:sp>
        <p:nvSpPr>
          <p:cNvPr id="7" name="Slide Number Placeholder 5">
            <a:extLst>
              <a:ext uri="{FF2B5EF4-FFF2-40B4-BE49-F238E27FC236}">
                <a16:creationId xmlns:a16="http://schemas.microsoft.com/office/drawing/2014/main" id="{0FFF02E3-2E05-3944-B750-7AAFBCC1612F}"/>
              </a:ext>
            </a:extLst>
          </p:cNvPr>
          <p:cNvSpPr>
            <a:spLocks noGrp="1"/>
          </p:cNvSpPr>
          <p:nvPr>
            <p:ph type="sldNum" sz="quarter" idx="15"/>
          </p:nvPr>
        </p:nvSpPr>
        <p:spPr/>
        <p:txBody>
          <a:bodyPr/>
          <a:lstStyle>
            <a:lvl1pPr>
              <a:defRPr/>
            </a:lvl1pPr>
          </a:lstStyle>
          <a:p>
            <a:pPr>
              <a:defRPr/>
            </a:pPr>
            <a:fld id="{AC20D698-E8D5-BB4D-895B-89EE952D3A3D}" type="slidenum">
              <a:rPr lang="en-GB"/>
              <a:pPr>
                <a:defRPr/>
              </a:pPr>
              <a:t>‹#›</a:t>
            </a:fld>
            <a:endParaRPr lang="en-GB" dirty="0"/>
          </a:p>
        </p:txBody>
      </p:sp>
      <p:sp>
        <p:nvSpPr>
          <p:cNvPr id="5" name="Footer Placeholder 4">
            <a:extLst>
              <a:ext uri="{FF2B5EF4-FFF2-40B4-BE49-F238E27FC236}">
                <a16:creationId xmlns:a16="http://schemas.microsoft.com/office/drawing/2014/main" id="{CAFAFE3B-D144-A463-131B-8C8CB4D64AD9}"/>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1322373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sz="3600">
                <a:solidFill>
                  <a:schemeClr val="tx1"/>
                </a:solidFill>
              </a:defRPr>
            </a:lvl1pPr>
          </a:lstStyle>
          <a:p>
            <a:r>
              <a:rPr lang="en-GB" noProof="0"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4" name="Content Placeholder 3"/>
          <p:cNvSpPr>
            <a:spLocks noGrp="1"/>
          </p:cNvSpPr>
          <p:nvPr>
            <p:ph sz="half" idx="2"/>
          </p:nvPr>
        </p:nvSpPr>
        <p:spPr>
          <a:xfrm>
            <a:off x="839788" y="2505075"/>
            <a:ext cx="5157787" cy="35085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noProof="0"/>
              <a:t>Click to edit Master text styles</a:t>
            </a:r>
          </a:p>
        </p:txBody>
      </p:sp>
      <p:sp>
        <p:nvSpPr>
          <p:cNvPr id="6" name="Content Placeholder 5"/>
          <p:cNvSpPr>
            <a:spLocks noGrp="1"/>
          </p:cNvSpPr>
          <p:nvPr>
            <p:ph sz="quarter" idx="4"/>
          </p:nvPr>
        </p:nvSpPr>
        <p:spPr>
          <a:xfrm>
            <a:off x="6172200" y="2505075"/>
            <a:ext cx="5183188" cy="350854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p:txBody>
      </p:sp>
      <p:sp>
        <p:nvSpPr>
          <p:cNvPr id="7" name="Date Placeholder 3">
            <a:extLst>
              <a:ext uri="{FF2B5EF4-FFF2-40B4-BE49-F238E27FC236}">
                <a16:creationId xmlns:a16="http://schemas.microsoft.com/office/drawing/2014/main" id="{36987D3E-7CA5-BA47-B2F9-C5B36D92536F}"/>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8" name="Slide Number Placeholder 5">
            <a:extLst>
              <a:ext uri="{FF2B5EF4-FFF2-40B4-BE49-F238E27FC236}">
                <a16:creationId xmlns:a16="http://schemas.microsoft.com/office/drawing/2014/main" id="{2B9BDCFD-CE17-474D-935F-B7559CA42764}"/>
              </a:ext>
            </a:extLst>
          </p:cNvPr>
          <p:cNvSpPr>
            <a:spLocks noGrp="1"/>
          </p:cNvSpPr>
          <p:nvPr>
            <p:ph type="sldNum" sz="quarter" idx="11"/>
          </p:nvPr>
        </p:nvSpPr>
        <p:spPr/>
        <p:txBody>
          <a:bodyPr/>
          <a:lstStyle>
            <a:lvl1pPr>
              <a:defRPr/>
            </a:lvl1pPr>
          </a:lstStyle>
          <a:p>
            <a:pPr>
              <a:defRPr/>
            </a:pPr>
            <a:fld id="{84DC34C9-00E0-D742-BE52-39B07CBF3507}" type="slidenum">
              <a:rPr lang="en-GB"/>
              <a:pPr>
                <a:defRPr/>
              </a:pPr>
              <a:t>‹#›</a:t>
            </a:fld>
            <a:endParaRPr lang="en-GB" dirty="0"/>
          </a:p>
        </p:txBody>
      </p:sp>
      <p:sp>
        <p:nvSpPr>
          <p:cNvPr id="10" name="Footer Placeholder 4">
            <a:extLst>
              <a:ext uri="{FF2B5EF4-FFF2-40B4-BE49-F238E27FC236}">
                <a16:creationId xmlns:a16="http://schemas.microsoft.com/office/drawing/2014/main" id="{9C509E10-D73F-ACEA-FFB6-7A4EE76E8214}"/>
              </a:ext>
            </a:extLst>
          </p:cNvPr>
          <p:cNvSpPr>
            <a:spLocks noGrp="1"/>
          </p:cNvSpPr>
          <p:nvPr>
            <p:ph type="ftr" sz="quarter" idx="12"/>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3960440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lvl1pPr>
          </a:lstStyle>
          <a:p>
            <a:r>
              <a:rPr lang="en-GB" noProof="0" dirty="0"/>
              <a:t>Click to edit Master title style</a:t>
            </a:r>
          </a:p>
        </p:txBody>
      </p:sp>
      <p:sp>
        <p:nvSpPr>
          <p:cNvPr id="3" name="Date Placeholder 3">
            <a:extLst>
              <a:ext uri="{FF2B5EF4-FFF2-40B4-BE49-F238E27FC236}">
                <a16:creationId xmlns:a16="http://schemas.microsoft.com/office/drawing/2014/main" id="{3BA8B197-D71E-DD42-B56C-69CFF11B02B2}"/>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4" name="Slide Number Placeholder 5">
            <a:extLst>
              <a:ext uri="{FF2B5EF4-FFF2-40B4-BE49-F238E27FC236}">
                <a16:creationId xmlns:a16="http://schemas.microsoft.com/office/drawing/2014/main" id="{5EFB59AF-8E24-7946-95D8-A518BFE52886}"/>
              </a:ext>
            </a:extLst>
          </p:cNvPr>
          <p:cNvSpPr>
            <a:spLocks noGrp="1"/>
          </p:cNvSpPr>
          <p:nvPr>
            <p:ph type="sldNum" sz="quarter" idx="11"/>
          </p:nvPr>
        </p:nvSpPr>
        <p:spPr/>
        <p:txBody>
          <a:bodyPr/>
          <a:lstStyle>
            <a:lvl1pPr>
              <a:defRPr/>
            </a:lvl1pPr>
          </a:lstStyle>
          <a:p>
            <a:pPr>
              <a:defRPr/>
            </a:pPr>
            <a:fld id="{E2A69FA1-B048-DD41-98A9-3CA9AFCDB77F}" type="slidenum">
              <a:rPr lang="en-GB"/>
              <a:pPr>
                <a:defRPr/>
              </a:pPr>
              <a:t>‹#›</a:t>
            </a:fld>
            <a:endParaRPr lang="en-GB" dirty="0"/>
          </a:p>
        </p:txBody>
      </p:sp>
      <p:sp>
        <p:nvSpPr>
          <p:cNvPr id="6" name="Footer Placeholder 4">
            <a:extLst>
              <a:ext uri="{FF2B5EF4-FFF2-40B4-BE49-F238E27FC236}">
                <a16:creationId xmlns:a16="http://schemas.microsoft.com/office/drawing/2014/main" id="{24A52786-002A-B22D-7745-BD9BD377A2B9}"/>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4127834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64A2D4E-4189-CA4B-A2EE-F4C727379C84}"/>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3" name="Slide Number Placeholder 5">
            <a:extLst>
              <a:ext uri="{FF2B5EF4-FFF2-40B4-BE49-F238E27FC236}">
                <a16:creationId xmlns:a16="http://schemas.microsoft.com/office/drawing/2014/main" id="{093BDEE1-7BFB-8A4F-81CA-BB58E92B9764}"/>
              </a:ext>
            </a:extLst>
          </p:cNvPr>
          <p:cNvSpPr>
            <a:spLocks noGrp="1"/>
          </p:cNvSpPr>
          <p:nvPr>
            <p:ph type="sldNum" sz="quarter" idx="11"/>
          </p:nvPr>
        </p:nvSpPr>
        <p:spPr/>
        <p:txBody>
          <a:bodyPr/>
          <a:lstStyle>
            <a:lvl1pPr>
              <a:defRPr/>
            </a:lvl1pPr>
          </a:lstStyle>
          <a:p>
            <a:pPr>
              <a:defRPr/>
            </a:pPr>
            <a:fld id="{376719D1-DCC1-3149-88C4-91C47D30F00F}" type="slidenum">
              <a:rPr lang="en-GB"/>
              <a:pPr>
                <a:defRPr/>
              </a:pPr>
              <a:t>‹#›</a:t>
            </a:fld>
            <a:endParaRPr lang="en-GB" dirty="0"/>
          </a:p>
        </p:txBody>
      </p:sp>
      <p:sp>
        <p:nvSpPr>
          <p:cNvPr id="5" name="Footer Placeholder 4">
            <a:extLst>
              <a:ext uri="{FF2B5EF4-FFF2-40B4-BE49-F238E27FC236}">
                <a16:creationId xmlns:a16="http://schemas.microsoft.com/office/drawing/2014/main" id="{70316B2C-3297-62C2-F3C8-E1840880C9DF}"/>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822302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GB" noProof="0"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GB"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3">
            <a:extLst>
              <a:ext uri="{FF2B5EF4-FFF2-40B4-BE49-F238E27FC236}">
                <a16:creationId xmlns:a16="http://schemas.microsoft.com/office/drawing/2014/main" id="{2CF02630-B49F-4949-93AD-71D094A347AB}"/>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6" name="Slide Number Placeholder 5">
            <a:extLst>
              <a:ext uri="{FF2B5EF4-FFF2-40B4-BE49-F238E27FC236}">
                <a16:creationId xmlns:a16="http://schemas.microsoft.com/office/drawing/2014/main" id="{5A4F2A15-BEFC-C94F-96B6-404B5C1775E7}"/>
              </a:ext>
            </a:extLst>
          </p:cNvPr>
          <p:cNvSpPr>
            <a:spLocks noGrp="1"/>
          </p:cNvSpPr>
          <p:nvPr>
            <p:ph type="sldNum" sz="quarter" idx="11"/>
          </p:nvPr>
        </p:nvSpPr>
        <p:spPr/>
        <p:txBody>
          <a:bodyPr/>
          <a:lstStyle>
            <a:lvl1pPr>
              <a:defRPr/>
            </a:lvl1pPr>
          </a:lstStyle>
          <a:p>
            <a:pPr>
              <a:defRPr/>
            </a:pPr>
            <a:fld id="{AAEDB7FD-2ECA-DE4D-9982-0839717E5151}" type="slidenum">
              <a:rPr lang="en-GB"/>
              <a:pPr>
                <a:defRPr/>
              </a:pPr>
              <a:t>‹#›</a:t>
            </a:fld>
            <a:endParaRPr lang="en-GB" dirty="0"/>
          </a:p>
        </p:txBody>
      </p:sp>
      <p:sp>
        <p:nvSpPr>
          <p:cNvPr id="8" name="Footer Placeholder 4">
            <a:extLst>
              <a:ext uri="{FF2B5EF4-FFF2-40B4-BE49-F238E27FC236}">
                <a16:creationId xmlns:a16="http://schemas.microsoft.com/office/drawing/2014/main" id="{2C8B823D-5EA0-4260-F7C4-5717E6E98613}"/>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2251621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GB" noProof="0"/>
              <a:t>Click to edit Master title style</a:t>
            </a:r>
            <a:endParaRPr lang="en-GB" noProof="0" dirty="0"/>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a:t>Click icon to add picture</a:t>
            </a:r>
            <a:endParaRPr lang="en-GB"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3">
            <a:extLst>
              <a:ext uri="{FF2B5EF4-FFF2-40B4-BE49-F238E27FC236}">
                <a16:creationId xmlns:a16="http://schemas.microsoft.com/office/drawing/2014/main" id="{6D96F824-7D53-2340-AE1A-7348FB37740C}"/>
              </a:ext>
            </a:extLst>
          </p:cNvPr>
          <p:cNvSpPr>
            <a:spLocks noGrp="1"/>
          </p:cNvSpPr>
          <p:nvPr>
            <p:ph type="dt" sz="half" idx="10"/>
          </p:nvPr>
        </p:nvSpPr>
        <p:spPr/>
        <p:txBody>
          <a:bodyPr/>
          <a:lstStyle>
            <a:lvl1pPr>
              <a:defRPr/>
            </a:lvl1pPr>
          </a:lstStyle>
          <a:p>
            <a:pPr>
              <a:defRPr/>
            </a:pPr>
            <a:r>
              <a:rPr lang="en-CH"/>
              <a:t>21/10/2026</a:t>
            </a:r>
            <a:endParaRPr lang="en-GB" dirty="0"/>
          </a:p>
        </p:txBody>
      </p:sp>
      <p:sp>
        <p:nvSpPr>
          <p:cNvPr id="6" name="Slide Number Placeholder 5">
            <a:extLst>
              <a:ext uri="{FF2B5EF4-FFF2-40B4-BE49-F238E27FC236}">
                <a16:creationId xmlns:a16="http://schemas.microsoft.com/office/drawing/2014/main" id="{25D3994B-B1A9-C942-A725-14DA23EB80B6}"/>
              </a:ext>
            </a:extLst>
          </p:cNvPr>
          <p:cNvSpPr>
            <a:spLocks noGrp="1"/>
          </p:cNvSpPr>
          <p:nvPr>
            <p:ph type="sldNum" sz="quarter" idx="11"/>
          </p:nvPr>
        </p:nvSpPr>
        <p:spPr/>
        <p:txBody>
          <a:bodyPr/>
          <a:lstStyle>
            <a:lvl1pPr>
              <a:defRPr/>
            </a:lvl1pPr>
          </a:lstStyle>
          <a:p>
            <a:pPr>
              <a:defRPr/>
            </a:pPr>
            <a:fld id="{9082ECF0-2374-F048-9206-C3C9010A35A0}" type="slidenum">
              <a:rPr lang="en-GB"/>
              <a:pPr>
                <a:defRPr/>
              </a:pPr>
              <a:t>‹#›</a:t>
            </a:fld>
            <a:endParaRPr lang="en-GB" dirty="0"/>
          </a:p>
        </p:txBody>
      </p:sp>
      <p:sp>
        <p:nvSpPr>
          <p:cNvPr id="8" name="Footer Placeholder 4">
            <a:extLst>
              <a:ext uri="{FF2B5EF4-FFF2-40B4-BE49-F238E27FC236}">
                <a16:creationId xmlns:a16="http://schemas.microsoft.com/office/drawing/2014/main" id="{0C80032A-4F1E-6305-87C8-0AEAEEC940B7}"/>
              </a:ext>
            </a:extLst>
          </p:cNvPr>
          <p:cNvSpPr>
            <a:spLocks noGrp="1"/>
          </p:cNvSpPr>
          <p:nvPr>
            <p:ph type="ftr" sz="quarter" idx="3"/>
          </p:nvPr>
        </p:nvSpPr>
        <p:spPr>
          <a:xfrm>
            <a:off x="3741738" y="6418263"/>
            <a:ext cx="3452812" cy="36512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chemeClr val="bg1"/>
                </a:solidFill>
                <a:latin typeface="+mn-lt"/>
              </a:defRPr>
            </a:lvl1pPr>
          </a:lstStyle>
          <a:p>
            <a:pPr>
              <a:defRPr/>
            </a:pPr>
            <a:r>
              <a:rPr lang="en-GB"/>
              <a:t>ISOLDE Beam Dump Replacement: FLUKA residual dose rate calculations for radiological planning</a:t>
            </a:r>
            <a:endParaRPr lang="en-GB" dirty="0"/>
          </a:p>
        </p:txBody>
      </p:sp>
    </p:spTree>
    <p:extLst>
      <p:ext uri="{BB962C8B-B14F-4D97-AF65-F5344CB8AC3E}">
        <p14:creationId xmlns:p14="http://schemas.microsoft.com/office/powerpoint/2010/main" val="1944111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1">
            <a:extLst>
              <a:ext uri="{FF2B5EF4-FFF2-40B4-BE49-F238E27FC236}">
                <a16:creationId xmlns:a16="http://schemas.microsoft.com/office/drawing/2014/main" id="{0B5176FC-B237-9E46-B257-FEA50489B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12250738" cy="688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22744" y="2083242"/>
            <a:ext cx="11346512" cy="2118485"/>
          </a:xfrm>
        </p:spPr>
        <p:txBody>
          <a:bodyPr lIns="0" tIns="0" rIns="0" bIns="0" anchor="b" anchorCtr="0">
            <a:normAutofit/>
          </a:bodyPr>
          <a:lstStyle>
            <a:lvl1pPr algn="l">
              <a:defRPr sz="5000">
                <a:solidFill>
                  <a:schemeClr val="bg1"/>
                </a:solidFill>
                <a:latin typeface="Arial" panose="020B0604020202020204" pitchFamily="34" charset="0"/>
                <a:cs typeface="Arial" panose="020B0604020202020204" pitchFamily="34" charset="0"/>
              </a:defRPr>
            </a:lvl1pPr>
          </a:lstStyle>
          <a:p>
            <a:r>
              <a:rPr lang="en-GB" noProof="0" dirty="0"/>
              <a:t>Click to edit Master title style</a:t>
            </a:r>
          </a:p>
        </p:txBody>
      </p:sp>
      <p:sp>
        <p:nvSpPr>
          <p:cNvPr id="3" name="Subtitle 2"/>
          <p:cNvSpPr>
            <a:spLocks noGrp="1"/>
          </p:cNvSpPr>
          <p:nvPr>
            <p:ph type="subTitle" idx="1"/>
          </p:nvPr>
        </p:nvSpPr>
        <p:spPr>
          <a:xfrm>
            <a:off x="397565" y="5860111"/>
            <a:ext cx="5820355" cy="997889"/>
          </a:xfrm>
        </p:spPr>
        <p:txBody>
          <a:bodyPr lIns="0" tIns="0" rIns="0" bIns="0"/>
          <a:lstStyle>
            <a:lvl1pPr marL="0" indent="0" algn="l">
              <a:buNone/>
              <a:defRPr sz="20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dirty="0"/>
              <a:t>Click to edit Master subtitle style</a:t>
            </a:r>
          </a:p>
        </p:txBody>
      </p:sp>
      <p:sp>
        <p:nvSpPr>
          <p:cNvPr id="5" name="Text Placeholder 4">
            <a:extLst>
              <a:ext uri="{FF2B5EF4-FFF2-40B4-BE49-F238E27FC236}">
                <a16:creationId xmlns:a16="http://schemas.microsoft.com/office/drawing/2014/main" id="{CEEDDC63-4E56-CC47-B08B-A05C77F233B7}"/>
              </a:ext>
            </a:extLst>
          </p:cNvPr>
          <p:cNvSpPr>
            <a:spLocks noGrp="1"/>
          </p:cNvSpPr>
          <p:nvPr>
            <p:ph type="body" sz="quarter" idx="10"/>
          </p:nvPr>
        </p:nvSpPr>
        <p:spPr>
          <a:xfrm>
            <a:off x="7664605" y="6359055"/>
            <a:ext cx="4215160" cy="498945"/>
          </a:xfrm>
          <a:prstGeom prst="rect">
            <a:avLst/>
          </a:prstGeom>
        </p:spPr>
        <p:txBody>
          <a:bodyPr rIns="0"/>
          <a:lstStyle>
            <a:lvl1pPr marL="0" indent="0" algn="r">
              <a:buNone/>
              <a:defRPr sz="1800">
                <a:solidFill>
                  <a:schemeClr val="bg1"/>
                </a:solidFill>
                <a:latin typeface="Arial" panose="020B0604020202020204" pitchFamily="34" charset="0"/>
                <a:cs typeface="Arial" panose="020B0604020202020204" pitchFamily="34" charset="0"/>
              </a:defRPr>
            </a:lvl1pPr>
            <a:lvl2pPr marL="457200" indent="0" algn="r">
              <a:buNone/>
              <a:defRPr>
                <a:solidFill>
                  <a:schemeClr val="bg1"/>
                </a:solidFill>
              </a:defRPr>
            </a:lvl2pPr>
            <a:lvl3pPr marL="914400" indent="0" algn="r">
              <a:buNone/>
              <a:defRPr>
                <a:solidFill>
                  <a:schemeClr val="bg1"/>
                </a:solidFill>
              </a:defRPr>
            </a:lvl3pPr>
            <a:lvl4pPr marL="1371600" indent="0" algn="r">
              <a:buNone/>
              <a:defRPr>
                <a:solidFill>
                  <a:schemeClr val="bg1"/>
                </a:solidFill>
              </a:defRPr>
            </a:lvl4pPr>
            <a:lvl5pPr marL="1828800" indent="0" algn="r">
              <a:buNone/>
              <a:defRPr>
                <a:solidFill>
                  <a:schemeClr val="bg1"/>
                </a:solidFill>
              </a:defRPr>
            </a:lvl5pPr>
          </a:lstStyle>
          <a:p>
            <a:pPr lvl="0"/>
            <a:r>
              <a:rPr lang="en-US" noProof="0"/>
              <a:t>Edit Master text styles</a:t>
            </a:r>
          </a:p>
        </p:txBody>
      </p:sp>
    </p:spTree>
    <p:extLst>
      <p:ext uri="{BB962C8B-B14F-4D97-AF65-F5344CB8AC3E}">
        <p14:creationId xmlns:p14="http://schemas.microsoft.com/office/powerpoint/2010/main" val="1065523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il Slid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D3DCDF7-F89E-9344-9C81-F4112A8C20DF}"/>
              </a:ext>
            </a:extLst>
          </p:cNvPr>
          <p:cNvGrpSpPr>
            <a:grpSpLocks/>
          </p:cNvGrpSpPr>
          <p:nvPr/>
        </p:nvGrpSpPr>
        <p:grpSpPr bwMode="auto">
          <a:xfrm>
            <a:off x="5248275" y="2582863"/>
            <a:ext cx="1695450" cy="1692275"/>
            <a:chOff x="5002612" y="2336416"/>
            <a:chExt cx="2186777" cy="2185169"/>
          </a:xfrm>
        </p:grpSpPr>
        <p:sp>
          <p:nvSpPr>
            <p:cNvPr id="3" name="Rectangle 2">
              <a:extLst>
                <a:ext uri="{FF2B5EF4-FFF2-40B4-BE49-F238E27FC236}">
                  <a16:creationId xmlns:a16="http://schemas.microsoft.com/office/drawing/2014/main" id="{61090161-7359-CF48-A3D2-DD296FFBFD3E}"/>
                </a:ext>
              </a:extLst>
            </p:cNvPr>
            <p:cNvSpPr/>
            <p:nvPr/>
          </p:nvSpPr>
          <p:spPr>
            <a:xfrm>
              <a:off x="5002612" y="2336416"/>
              <a:ext cx="2186777" cy="2185169"/>
            </a:xfrm>
            <a:prstGeom prst="rect">
              <a:avLst/>
            </a:prstGeom>
            <a:solidFill>
              <a:schemeClr val="tx1"/>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1" fontAlgn="auto" hangingPunct="1">
                <a:spcBef>
                  <a:spcPts val="0"/>
                </a:spcBef>
                <a:spcAft>
                  <a:spcPts val="0"/>
                </a:spcAft>
                <a:defRPr/>
              </a:pPr>
              <a:endParaRPr lang="en-GB"/>
            </a:p>
          </p:txBody>
        </p:sp>
        <p:pic>
          <p:nvPicPr>
            <p:cNvPr id="4" name="Picture 3">
              <a:extLst>
                <a:ext uri="{FF2B5EF4-FFF2-40B4-BE49-F238E27FC236}">
                  <a16:creationId xmlns:a16="http://schemas.microsoft.com/office/drawing/2014/main" id="{7EF43ABD-DE2B-CE4F-AC82-5FEF87E8CB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61580" y="2603638"/>
              <a:ext cx="1668840" cy="165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5" name="Picture 4">
            <a:extLst>
              <a:ext uri="{FF2B5EF4-FFF2-40B4-BE49-F238E27FC236}">
                <a16:creationId xmlns:a16="http://schemas.microsoft.com/office/drawing/2014/main" id="{16006226-C252-164D-8391-A0037DFA04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9388" y="4300538"/>
            <a:ext cx="1673225" cy="22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17908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grpSp>
        <p:nvGrpSpPr>
          <p:cNvPr id="2" name="Group 4">
            <a:extLst>
              <a:ext uri="{FF2B5EF4-FFF2-40B4-BE49-F238E27FC236}">
                <a16:creationId xmlns:a16="http://schemas.microsoft.com/office/drawing/2014/main" id="{61AEEF49-554C-8140-BBE6-E53E35E27B7C}"/>
              </a:ext>
            </a:extLst>
          </p:cNvPr>
          <p:cNvGrpSpPr>
            <a:grpSpLocks noChangeAspect="1"/>
          </p:cNvGrpSpPr>
          <p:nvPr/>
        </p:nvGrpSpPr>
        <p:grpSpPr bwMode="auto">
          <a:xfrm>
            <a:off x="5260975" y="2603500"/>
            <a:ext cx="1670050" cy="1651000"/>
            <a:chOff x="3314" y="1640"/>
            <a:chExt cx="1052" cy="1040"/>
          </a:xfrm>
          <a:solidFill>
            <a:schemeClr val="tx1"/>
          </a:solidFill>
        </p:grpSpPr>
        <p:sp>
          <p:nvSpPr>
            <p:cNvPr id="3" name="Freeform 5">
              <a:extLst>
                <a:ext uri="{FF2B5EF4-FFF2-40B4-BE49-F238E27FC236}">
                  <a16:creationId xmlns:a16="http://schemas.microsoft.com/office/drawing/2014/main" id="{9912E116-3B70-9D41-8DA5-7E0203729A4E}"/>
                </a:ext>
              </a:extLst>
            </p:cNvPr>
            <p:cNvSpPr>
              <a:spLocks/>
            </p:cNvSpPr>
            <p:nvPr/>
          </p:nvSpPr>
          <p:spPr bwMode="auto">
            <a:xfrm>
              <a:off x="3400" y="1928"/>
              <a:ext cx="137" cy="159"/>
            </a:xfrm>
            <a:custGeom>
              <a:avLst/>
              <a:gdLst>
                <a:gd name="T0" fmla="*/ 134 w 137"/>
                <a:gd name="T1" fmla="*/ 143 h 159"/>
                <a:gd name="T2" fmla="*/ 117 w 137"/>
                <a:gd name="T3" fmla="*/ 151 h 159"/>
                <a:gd name="T4" fmla="*/ 92 w 137"/>
                <a:gd name="T5" fmla="*/ 157 h 159"/>
                <a:gd name="T6" fmla="*/ 82 w 137"/>
                <a:gd name="T7" fmla="*/ 159 h 159"/>
                <a:gd name="T8" fmla="*/ 48 w 137"/>
                <a:gd name="T9" fmla="*/ 153 h 159"/>
                <a:gd name="T10" fmla="*/ 22 w 137"/>
                <a:gd name="T11" fmla="*/ 137 h 159"/>
                <a:gd name="T12" fmla="*/ 5 w 137"/>
                <a:gd name="T13" fmla="*/ 111 h 159"/>
                <a:gd name="T14" fmla="*/ 0 w 137"/>
                <a:gd name="T15" fmla="*/ 79 h 159"/>
                <a:gd name="T16" fmla="*/ 1 w 137"/>
                <a:gd name="T17" fmla="*/ 62 h 159"/>
                <a:gd name="T18" fmla="*/ 12 w 137"/>
                <a:gd name="T19" fmla="*/ 33 h 159"/>
                <a:gd name="T20" fmla="*/ 35 w 137"/>
                <a:gd name="T21" fmla="*/ 13 h 159"/>
                <a:gd name="T22" fmla="*/ 67 w 137"/>
                <a:gd name="T23" fmla="*/ 2 h 159"/>
                <a:gd name="T24" fmla="*/ 84 w 137"/>
                <a:gd name="T25" fmla="*/ 0 h 159"/>
                <a:gd name="T26" fmla="*/ 112 w 137"/>
                <a:gd name="T27" fmla="*/ 3 h 159"/>
                <a:gd name="T28" fmla="*/ 137 w 137"/>
                <a:gd name="T29" fmla="*/ 10 h 159"/>
                <a:gd name="T30" fmla="*/ 134 w 137"/>
                <a:gd name="T31" fmla="*/ 20 h 159"/>
                <a:gd name="T32" fmla="*/ 130 w 137"/>
                <a:gd name="T33" fmla="*/ 29 h 159"/>
                <a:gd name="T34" fmla="*/ 122 w 137"/>
                <a:gd name="T35" fmla="*/ 22 h 159"/>
                <a:gd name="T36" fmla="*/ 98 w 137"/>
                <a:gd name="T37" fmla="*/ 12 h 159"/>
                <a:gd name="T38" fmla="*/ 82 w 137"/>
                <a:gd name="T39" fmla="*/ 10 h 159"/>
                <a:gd name="T40" fmla="*/ 61 w 137"/>
                <a:gd name="T41" fmla="*/ 14 h 159"/>
                <a:gd name="T42" fmla="*/ 42 w 137"/>
                <a:gd name="T43" fmla="*/ 27 h 159"/>
                <a:gd name="T44" fmla="*/ 28 w 137"/>
                <a:gd name="T45" fmla="*/ 49 h 159"/>
                <a:gd name="T46" fmla="*/ 22 w 137"/>
                <a:gd name="T47" fmla="*/ 79 h 159"/>
                <a:gd name="T48" fmla="*/ 24 w 137"/>
                <a:gd name="T49" fmla="*/ 94 h 159"/>
                <a:gd name="T50" fmla="*/ 34 w 137"/>
                <a:gd name="T51" fmla="*/ 120 h 159"/>
                <a:gd name="T52" fmla="*/ 52 w 137"/>
                <a:gd name="T53" fmla="*/ 137 h 159"/>
                <a:gd name="T54" fmla="*/ 74 w 137"/>
                <a:gd name="T55" fmla="*/ 146 h 159"/>
                <a:gd name="T56" fmla="*/ 85 w 137"/>
                <a:gd name="T57" fmla="*/ 147 h 159"/>
                <a:gd name="T58" fmla="*/ 102 w 137"/>
                <a:gd name="T59" fmla="*/ 144 h 159"/>
                <a:gd name="T60" fmla="*/ 117 w 137"/>
                <a:gd name="T61" fmla="*/ 139 h 159"/>
                <a:gd name="T62" fmla="*/ 137 w 137"/>
                <a:gd name="T63" fmla="*/ 124 h 159"/>
                <a:gd name="T64" fmla="*/ 134 w 137"/>
                <a:gd name="T65" fmla="*/ 14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7" h="159">
                  <a:moveTo>
                    <a:pt x="134" y="143"/>
                  </a:moveTo>
                  <a:lnTo>
                    <a:pt x="134" y="143"/>
                  </a:lnTo>
                  <a:lnTo>
                    <a:pt x="127" y="147"/>
                  </a:lnTo>
                  <a:lnTo>
                    <a:pt x="117" y="151"/>
                  </a:lnTo>
                  <a:lnTo>
                    <a:pt x="101" y="156"/>
                  </a:lnTo>
                  <a:lnTo>
                    <a:pt x="92" y="157"/>
                  </a:lnTo>
                  <a:lnTo>
                    <a:pt x="82" y="159"/>
                  </a:lnTo>
                  <a:lnTo>
                    <a:pt x="82" y="159"/>
                  </a:lnTo>
                  <a:lnTo>
                    <a:pt x="65" y="157"/>
                  </a:lnTo>
                  <a:lnTo>
                    <a:pt x="48" y="153"/>
                  </a:lnTo>
                  <a:lnTo>
                    <a:pt x="34" y="146"/>
                  </a:lnTo>
                  <a:lnTo>
                    <a:pt x="22" y="137"/>
                  </a:lnTo>
                  <a:lnTo>
                    <a:pt x="12" y="124"/>
                  </a:lnTo>
                  <a:lnTo>
                    <a:pt x="5" y="111"/>
                  </a:lnTo>
                  <a:lnTo>
                    <a:pt x="1" y="96"/>
                  </a:lnTo>
                  <a:lnTo>
                    <a:pt x="0" y="79"/>
                  </a:lnTo>
                  <a:lnTo>
                    <a:pt x="0" y="79"/>
                  </a:lnTo>
                  <a:lnTo>
                    <a:pt x="1" y="62"/>
                  </a:lnTo>
                  <a:lnTo>
                    <a:pt x="5" y="46"/>
                  </a:lnTo>
                  <a:lnTo>
                    <a:pt x="12" y="33"/>
                  </a:lnTo>
                  <a:lnTo>
                    <a:pt x="22" y="22"/>
                  </a:lnTo>
                  <a:lnTo>
                    <a:pt x="35" y="13"/>
                  </a:lnTo>
                  <a:lnTo>
                    <a:pt x="50" y="6"/>
                  </a:lnTo>
                  <a:lnTo>
                    <a:pt x="67" y="2"/>
                  </a:lnTo>
                  <a:lnTo>
                    <a:pt x="84" y="0"/>
                  </a:lnTo>
                  <a:lnTo>
                    <a:pt x="84" y="0"/>
                  </a:lnTo>
                  <a:lnTo>
                    <a:pt x="98" y="0"/>
                  </a:lnTo>
                  <a:lnTo>
                    <a:pt x="112" y="3"/>
                  </a:lnTo>
                  <a:lnTo>
                    <a:pt x="127" y="7"/>
                  </a:lnTo>
                  <a:lnTo>
                    <a:pt x="137" y="10"/>
                  </a:lnTo>
                  <a:lnTo>
                    <a:pt x="137" y="10"/>
                  </a:lnTo>
                  <a:lnTo>
                    <a:pt x="134" y="20"/>
                  </a:lnTo>
                  <a:lnTo>
                    <a:pt x="131" y="29"/>
                  </a:lnTo>
                  <a:lnTo>
                    <a:pt x="130" y="29"/>
                  </a:lnTo>
                  <a:lnTo>
                    <a:pt x="130" y="29"/>
                  </a:lnTo>
                  <a:lnTo>
                    <a:pt x="122" y="22"/>
                  </a:lnTo>
                  <a:lnTo>
                    <a:pt x="111" y="16"/>
                  </a:lnTo>
                  <a:lnTo>
                    <a:pt x="98" y="12"/>
                  </a:lnTo>
                  <a:lnTo>
                    <a:pt x="82" y="10"/>
                  </a:lnTo>
                  <a:lnTo>
                    <a:pt x="82" y="10"/>
                  </a:lnTo>
                  <a:lnTo>
                    <a:pt x="72" y="10"/>
                  </a:lnTo>
                  <a:lnTo>
                    <a:pt x="61" y="14"/>
                  </a:lnTo>
                  <a:lnTo>
                    <a:pt x="51" y="19"/>
                  </a:lnTo>
                  <a:lnTo>
                    <a:pt x="42" y="27"/>
                  </a:lnTo>
                  <a:lnTo>
                    <a:pt x="34" y="36"/>
                  </a:lnTo>
                  <a:lnTo>
                    <a:pt x="28" y="49"/>
                  </a:lnTo>
                  <a:lnTo>
                    <a:pt x="24" y="63"/>
                  </a:lnTo>
                  <a:lnTo>
                    <a:pt x="22" y="79"/>
                  </a:lnTo>
                  <a:lnTo>
                    <a:pt x="22" y="79"/>
                  </a:lnTo>
                  <a:lnTo>
                    <a:pt x="24" y="94"/>
                  </a:lnTo>
                  <a:lnTo>
                    <a:pt x="28" y="107"/>
                  </a:lnTo>
                  <a:lnTo>
                    <a:pt x="34" y="120"/>
                  </a:lnTo>
                  <a:lnTo>
                    <a:pt x="42" y="129"/>
                  </a:lnTo>
                  <a:lnTo>
                    <a:pt x="52" y="137"/>
                  </a:lnTo>
                  <a:lnTo>
                    <a:pt x="62" y="143"/>
                  </a:lnTo>
                  <a:lnTo>
                    <a:pt x="74" y="146"/>
                  </a:lnTo>
                  <a:lnTo>
                    <a:pt x="85" y="147"/>
                  </a:lnTo>
                  <a:lnTo>
                    <a:pt x="85" y="147"/>
                  </a:lnTo>
                  <a:lnTo>
                    <a:pt x="94" y="146"/>
                  </a:lnTo>
                  <a:lnTo>
                    <a:pt x="102" y="144"/>
                  </a:lnTo>
                  <a:lnTo>
                    <a:pt x="110" y="143"/>
                  </a:lnTo>
                  <a:lnTo>
                    <a:pt x="117" y="139"/>
                  </a:lnTo>
                  <a:lnTo>
                    <a:pt x="127" y="131"/>
                  </a:lnTo>
                  <a:lnTo>
                    <a:pt x="137" y="124"/>
                  </a:lnTo>
                  <a:lnTo>
                    <a:pt x="137" y="126"/>
                  </a:lnTo>
                  <a:lnTo>
                    <a:pt x="134" y="143"/>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4" name="Freeform 6">
              <a:extLst>
                <a:ext uri="{FF2B5EF4-FFF2-40B4-BE49-F238E27FC236}">
                  <a16:creationId xmlns:a16="http://schemas.microsoft.com/office/drawing/2014/main" id="{CA348DAD-3C1E-1C46-B3BB-35BD527D97C3}"/>
                </a:ext>
              </a:extLst>
            </p:cNvPr>
            <p:cNvSpPr>
              <a:spLocks/>
            </p:cNvSpPr>
            <p:nvPr/>
          </p:nvSpPr>
          <p:spPr bwMode="auto">
            <a:xfrm>
              <a:off x="3562" y="1931"/>
              <a:ext cx="96" cy="153"/>
            </a:xfrm>
            <a:custGeom>
              <a:avLst/>
              <a:gdLst>
                <a:gd name="T0" fmla="*/ 95 w 96"/>
                <a:gd name="T1" fmla="*/ 144 h 153"/>
                <a:gd name="T2" fmla="*/ 95 w 96"/>
                <a:gd name="T3" fmla="*/ 144 h 153"/>
                <a:gd name="T4" fmla="*/ 96 w 96"/>
                <a:gd name="T5" fmla="*/ 136 h 153"/>
                <a:gd name="T6" fmla="*/ 96 w 96"/>
                <a:gd name="T7" fmla="*/ 136 h 153"/>
                <a:gd name="T8" fmla="*/ 59 w 96"/>
                <a:gd name="T9" fmla="*/ 137 h 153"/>
                <a:gd name="T10" fmla="*/ 23 w 96"/>
                <a:gd name="T11" fmla="*/ 138 h 153"/>
                <a:gd name="T12" fmla="*/ 23 w 96"/>
                <a:gd name="T13" fmla="*/ 138 h 153"/>
                <a:gd name="T14" fmla="*/ 23 w 96"/>
                <a:gd name="T15" fmla="*/ 80 h 153"/>
                <a:gd name="T16" fmla="*/ 23 w 96"/>
                <a:gd name="T17" fmla="*/ 80 h 153"/>
                <a:gd name="T18" fmla="*/ 47 w 96"/>
                <a:gd name="T19" fmla="*/ 80 h 153"/>
                <a:gd name="T20" fmla="*/ 79 w 96"/>
                <a:gd name="T21" fmla="*/ 81 h 153"/>
                <a:gd name="T22" fmla="*/ 79 w 96"/>
                <a:gd name="T23" fmla="*/ 81 h 153"/>
                <a:gd name="T24" fmla="*/ 77 w 96"/>
                <a:gd name="T25" fmla="*/ 74 h 153"/>
                <a:gd name="T26" fmla="*/ 77 w 96"/>
                <a:gd name="T27" fmla="*/ 74 h 153"/>
                <a:gd name="T28" fmla="*/ 79 w 96"/>
                <a:gd name="T29" fmla="*/ 66 h 153"/>
                <a:gd name="T30" fmla="*/ 79 w 96"/>
                <a:gd name="T31" fmla="*/ 66 h 153"/>
                <a:gd name="T32" fmla="*/ 56 w 96"/>
                <a:gd name="T33" fmla="*/ 67 h 153"/>
                <a:gd name="T34" fmla="*/ 23 w 96"/>
                <a:gd name="T35" fmla="*/ 67 h 153"/>
                <a:gd name="T36" fmla="*/ 23 w 96"/>
                <a:gd name="T37" fmla="*/ 67 h 153"/>
                <a:gd name="T38" fmla="*/ 23 w 96"/>
                <a:gd name="T39" fmla="*/ 11 h 153"/>
                <a:gd name="T40" fmla="*/ 23 w 96"/>
                <a:gd name="T41" fmla="*/ 11 h 153"/>
                <a:gd name="T42" fmla="*/ 63 w 96"/>
                <a:gd name="T43" fmla="*/ 13 h 153"/>
                <a:gd name="T44" fmla="*/ 93 w 96"/>
                <a:gd name="T45" fmla="*/ 14 h 153"/>
                <a:gd name="T46" fmla="*/ 93 w 96"/>
                <a:gd name="T47" fmla="*/ 14 h 153"/>
                <a:gd name="T48" fmla="*/ 92 w 96"/>
                <a:gd name="T49" fmla="*/ 7 h 153"/>
                <a:gd name="T50" fmla="*/ 92 w 96"/>
                <a:gd name="T51" fmla="*/ 7 h 153"/>
                <a:gd name="T52" fmla="*/ 93 w 96"/>
                <a:gd name="T53" fmla="*/ 0 h 153"/>
                <a:gd name="T54" fmla="*/ 93 w 96"/>
                <a:gd name="T55" fmla="*/ 0 h 153"/>
                <a:gd name="T56" fmla="*/ 47 w 96"/>
                <a:gd name="T57" fmla="*/ 1 h 153"/>
                <a:gd name="T58" fmla="*/ 47 w 96"/>
                <a:gd name="T59" fmla="*/ 1 h 153"/>
                <a:gd name="T60" fmla="*/ 0 w 96"/>
                <a:gd name="T61" fmla="*/ 0 h 153"/>
                <a:gd name="T62" fmla="*/ 0 w 96"/>
                <a:gd name="T63" fmla="*/ 0 h 153"/>
                <a:gd name="T64" fmla="*/ 0 w 96"/>
                <a:gd name="T65" fmla="*/ 29 h 153"/>
                <a:gd name="T66" fmla="*/ 2 w 96"/>
                <a:gd name="T67" fmla="*/ 57 h 153"/>
                <a:gd name="T68" fmla="*/ 2 w 96"/>
                <a:gd name="T69" fmla="*/ 94 h 153"/>
                <a:gd name="T70" fmla="*/ 2 w 96"/>
                <a:gd name="T71" fmla="*/ 94 h 153"/>
                <a:gd name="T72" fmla="*/ 0 w 96"/>
                <a:gd name="T73" fmla="*/ 124 h 153"/>
                <a:gd name="T74" fmla="*/ 0 w 96"/>
                <a:gd name="T75" fmla="*/ 153 h 153"/>
                <a:gd name="T76" fmla="*/ 0 w 96"/>
                <a:gd name="T77" fmla="*/ 153 h 153"/>
                <a:gd name="T78" fmla="*/ 47 w 96"/>
                <a:gd name="T79" fmla="*/ 151 h 153"/>
                <a:gd name="T80" fmla="*/ 47 w 96"/>
                <a:gd name="T81" fmla="*/ 151 h 153"/>
                <a:gd name="T82" fmla="*/ 49 w 96"/>
                <a:gd name="T83" fmla="*/ 151 h 153"/>
                <a:gd name="T84" fmla="*/ 49 w 96"/>
                <a:gd name="T85" fmla="*/ 151 h 153"/>
                <a:gd name="T86" fmla="*/ 66 w 96"/>
                <a:gd name="T87" fmla="*/ 151 h 153"/>
                <a:gd name="T88" fmla="*/ 66 w 96"/>
                <a:gd name="T89" fmla="*/ 151 h 153"/>
                <a:gd name="T90" fmla="*/ 96 w 96"/>
                <a:gd name="T91" fmla="*/ 153 h 153"/>
                <a:gd name="T92" fmla="*/ 96 w 96"/>
                <a:gd name="T93" fmla="*/ 153 h 153"/>
                <a:gd name="T94" fmla="*/ 96 w 96"/>
                <a:gd name="T95" fmla="*/ 153 h 153"/>
                <a:gd name="T96" fmla="*/ 96 w 96"/>
                <a:gd name="T97" fmla="*/ 153 h 153"/>
                <a:gd name="T98" fmla="*/ 95 w 96"/>
                <a:gd name="T99" fmla="*/ 144 h 153"/>
                <a:gd name="T100" fmla="*/ 95 w 96"/>
                <a:gd name="T101" fmla="*/ 14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53">
                  <a:moveTo>
                    <a:pt x="95" y="144"/>
                  </a:moveTo>
                  <a:lnTo>
                    <a:pt x="95" y="144"/>
                  </a:lnTo>
                  <a:lnTo>
                    <a:pt x="96" y="136"/>
                  </a:lnTo>
                  <a:lnTo>
                    <a:pt x="96" y="136"/>
                  </a:lnTo>
                  <a:lnTo>
                    <a:pt x="59" y="137"/>
                  </a:lnTo>
                  <a:lnTo>
                    <a:pt x="23" y="138"/>
                  </a:lnTo>
                  <a:lnTo>
                    <a:pt x="23" y="138"/>
                  </a:lnTo>
                  <a:lnTo>
                    <a:pt x="23" y="80"/>
                  </a:lnTo>
                  <a:lnTo>
                    <a:pt x="23" y="80"/>
                  </a:lnTo>
                  <a:lnTo>
                    <a:pt x="47" y="80"/>
                  </a:lnTo>
                  <a:lnTo>
                    <a:pt x="79" y="81"/>
                  </a:lnTo>
                  <a:lnTo>
                    <a:pt x="79" y="81"/>
                  </a:lnTo>
                  <a:lnTo>
                    <a:pt x="77" y="74"/>
                  </a:lnTo>
                  <a:lnTo>
                    <a:pt x="77" y="74"/>
                  </a:lnTo>
                  <a:lnTo>
                    <a:pt x="79" y="66"/>
                  </a:lnTo>
                  <a:lnTo>
                    <a:pt x="79" y="66"/>
                  </a:lnTo>
                  <a:lnTo>
                    <a:pt x="56" y="67"/>
                  </a:lnTo>
                  <a:lnTo>
                    <a:pt x="23" y="67"/>
                  </a:lnTo>
                  <a:lnTo>
                    <a:pt x="23" y="67"/>
                  </a:lnTo>
                  <a:lnTo>
                    <a:pt x="23" y="11"/>
                  </a:lnTo>
                  <a:lnTo>
                    <a:pt x="23" y="11"/>
                  </a:lnTo>
                  <a:lnTo>
                    <a:pt x="63" y="13"/>
                  </a:lnTo>
                  <a:lnTo>
                    <a:pt x="93" y="14"/>
                  </a:lnTo>
                  <a:lnTo>
                    <a:pt x="93" y="14"/>
                  </a:lnTo>
                  <a:lnTo>
                    <a:pt x="92" y="7"/>
                  </a:lnTo>
                  <a:lnTo>
                    <a:pt x="92" y="7"/>
                  </a:lnTo>
                  <a:lnTo>
                    <a:pt x="93" y="0"/>
                  </a:lnTo>
                  <a:lnTo>
                    <a:pt x="93" y="0"/>
                  </a:lnTo>
                  <a:lnTo>
                    <a:pt x="47" y="1"/>
                  </a:lnTo>
                  <a:lnTo>
                    <a:pt x="47" y="1"/>
                  </a:lnTo>
                  <a:lnTo>
                    <a:pt x="0" y="0"/>
                  </a:lnTo>
                  <a:lnTo>
                    <a:pt x="0" y="0"/>
                  </a:lnTo>
                  <a:lnTo>
                    <a:pt x="0" y="29"/>
                  </a:lnTo>
                  <a:lnTo>
                    <a:pt x="2" y="57"/>
                  </a:lnTo>
                  <a:lnTo>
                    <a:pt x="2" y="94"/>
                  </a:lnTo>
                  <a:lnTo>
                    <a:pt x="2" y="94"/>
                  </a:lnTo>
                  <a:lnTo>
                    <a:pt x="0" y="124"/>
                  </a:lnTo>
                  <a:lnTo>
                    <a:pt x="0" y="153"/>
                  </a:lnTo>
                  <a:lnTo>
                    <a:pt x="0" y="153"/>
                  </a:lnTo>
                  <a:lnTo>
                    <a:pt x="47" y="151"/>
                  </a:lnTo>
                  <a:lnTo>
                    <a:pt x="47" y="151"/>
                  </a:lnTo>
                  <a:lnTo>
                    <a:pt x="49" y="151"/>
                  </a:lnTo>
                  <a:lnTo>
                    <a:pt x="49" y="151"/>
                  </a:lnTo>
                  <a:lnTo>
                    <a:pt x="66" y="151"/>
                  </a:lnTo>
                  <a:lnTo>
                    <a:pt x="66" y="151"/>
                  </a:lnTo>
                  <a:lnTo>
                    <a:pt x="96" y="153"/>
                  </a:lnTo>
                  <a:lnTo>
                    <a:pt x="96" y="153"/>
                  </a:lnTo>
                  <a:lnTo>
                    <a:pt x="96" y="153"/>
                  </a:lnTo>
                  <a:lnTo>
                    <a:pt x="96" y="153"/>
                  </a:lnTo>
                  <a:lnTo>
                    <a:pt x="95" y="144"/>
                  </a:lnTo>
                  <a:lnTo>
                    <a:pt x="95" y="144"/>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5" name="Freeform 7">
              <a:extLst>
                <a:ext uri="{FF2B5EF4-FFF2-40B4-BE49-F238E27FC236}">
                  <a16:creationId xmlns:a16="http://schemas.microsoft.com/office/drawing/2014/main" id="{326E76DE-F303-DB44-AD5D-9F5601E8B03D}"/>
                </a:ext>
              </a:extLst>
            </p:cNvPr>
            <p:cNvSpPr>
              <a:spLocks noEditPoints="1"/>
            </p:cNvSpPr>
            <p:nvPr/>
          </p:nvSpPr>
          <p:spPr bwMode="auto">
            <a:xfrm>
              <a:off x="3684" y="1931"/>
              <a:ext cx="117" cy="153"/>
            </a:xfrm>
            <a:custGeom>
              <a:avLst/>
              <a:gdLst>
                <a:gd name="T0" fmla="*/ 23 w 117"/>
                <a:gd name="T1" fmla="*/ 96 h 153"/>
                <a:gd name="T2" fmla="*/ 23 w 117"/>
                <a:gd name="T3" fmla="*/ 124 h 153"/>
                <a:gd name="T4" fmla="*/ 24 w 117"/>
                <a:gd name="T5" fmla="*/ 153 h 153"/>
                <a:gd name="T6" fmla="*/ 13 w 117"/>
                <a:gd name="T7" fmla="*/ 151 h 153"/>
                <a:gd name="T8" fmla="*/ 0 w 117"/>
                <a:gd name="T9" fmla="*/ 153 h 153"/>
                <a:gd name="T10" fmla="*/ 3 w 117"/>
                <a:gd name="T11" fmla="*/ 96 h 153"/>
                <a:gd name="T12" fmla="*/ 3 w 117"/>
                <a:gd name="T13" fmla="*/ 57 h 153"/>
                <a:gd name="T14" fmla="*/ 0 w 117"/>
                <a:gd name="T15" fmla="*/ 0 h 153"/>
                <a:gd name="T16" fmla="*/ 28 w 117"/>
                <a:gd name="T17" fmla="*/ 1 h 153"/>
                <a:gd name="T18" fmla="*/ 53 w 117"/>
                <a:gd name="T19" fmla="*/ 0 h 153"/>
                <a:gd name="T20" fmla="*/ 63 w 117"/>
                <a:gd name="T21" fmla="*/ 0 h 153"/>
                <a:gd name="T22" fmla="*/ 80 w 117"/>
                <a:gd name="T23" fmla="*/ 3 h 153"/>
                <a:gd name="T24" fmla="*/ 92 w 117"/>
                <a:gd name="T25" fmla="*/ 11 h 153"/>
                <a:gd name="T26" fmla="*/ 100 w 117"/>
                <a:gd name="T27" fmla="*/ 26 h 153"/>
                <a:gd name="T28" fmla="*/ 101 w 117"/>
                <a:gd name="T29" fmla="*/ 34 h 153"/>
                <a:gd name="T30" fmla="*/ 97 w 117"/>
                <a:gd name="T31" fmla="*/ 54 h 153"/>
                <a:gd name="T32" fmla="*/ 84 w 117"/>
                <a:gd name="T33" fmla="*/ 66 h 153"/>
                <a:gd name="T34" fmla="*/ 70 w 117"/>
                <a:gd name="T35" fmla="*/ 74 h 153"/>
                <a:gd name="T36" fmla="*/ 55 w 117"/>
                <a:gd name="T37" fmla="*/ 77 h 153"/>
                <a:gd name="T38" fmla="*/ 117 w 117"/>
                <a:gd name="T39" fmla="*/ 153 h 153"/>
                <a:gd name="T40" fmla="*/ 104 w 117"/>
                <a:gd name="T41" fmla="*/ 151 h 153"/>
                <a:gd name="T42" fmla="*/ 90 w 117"/>
                <a:gd name="T43" fmla="*/ 153 h 153"/>
                <a:gd name="T44" fmla="*/ 65 w 117"/>
                <a:gd name="T45" fmla="*/ 117 h 153"/>
                <a:gd name="T46" fmla="*/ 34 w 117"/>
                <a:gd name="T47" fmla="*/ 77 h 153"/>
                <a:gd name="T48" fmla="*/ 23 w 117"/>
                <a:gd name="T49" fmla="*/ 77 h 153"/>
                <a:gd name="T50" fmla="*/ 37 w 117"/>
                <a:gd name="T51" fmla="*/ 70 h 153"/>
                <a:gd name="T52" fmla="*/ 51 w 117"/>
                <a:gd name="T53" fmla="*/ 69 h 153"/>
                <a:gd name="T54" fmla="*/ 65 w 117"/>
                <a:gd name="T55" fmla="*/ 63 h 153"/>
                <a:gd name="T56" fmla="*/ 75 w 117"/>
                <a:gd name="T57" fmla="*/ 53 h 153"/>
                <a:gd name="T58" fmla="*/ 80 w 117"/>
                <a:gd name="T59" fmla="*/ 39 h 153"/>
                <a:gd name="T60" fmla="*/ 78 w 117"/>
                <a:gd name="T61" fmla="*/ 30 h 153"/>
                <a:gd name="T62" fmla="*/ 72 w 117"/>
                <a:gd name="T63" fmla="*/ 19 h 153"/>
                <a:gd name="T64" fmla="*/ 63 w 117"/>
                <a:gd name="T65" fmla="*/ 13 h 153"/>
                <a:gd name="T66" fmla="*/ 45 w 117"/>
                <a:gd name="T67" fmla="*/ 9 h 153"/>
                <a:gd name="T68" fmla="*/ 24 w 117"/>
                <a:gd name="T69" fmla="*/ 10 h 153"/>
                <a:gd name="T70" fmla="*/ 23 w 117"/>
                <a:gd name="T71" fmla="*/ 57 h 153"/>
                <a:gd name="T72" fmla="*/ 23 w 117"/>
                <a:gd name="T73" fmla="*/ 69 h 153"/>
                <a:gd name="T74" fmla="*/ 37 w 117"/>
                <a:gd name="T75" fmla="*/ 7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53">
                  <a:moveTo>
                    <a:pt x="23" y="77"/>
                  </a:moveTo>
                  <a:lnTo>
                    <a:pt x="23" y="96"/>
                  </a:lnTo>
                  <a:lnTo>
                    <a:pt x="23" y="96"/>
                  </a:lnTo>
                  <a:lnTo>
                    <a:pt x="23" y="124"/>
                  </a:lnTo>
                  <a:lnTo>
                    <a:pt x="24" y="153"/>
                  </a:lnTo>
                  <a:lnTo>
                    <a:pt x="24" y="153"/>
                  </a:lnTo>
                  <a:lnTo>
                    <a:pt x="13" y="151"/>
                  </a:lnTo>
                  <a:lnTo>
                    <a:pt x="13" y="151"/>
                  </a:lnTo>
                  <a:lnTo>
                    <a:pt x="0" y="153"/>
                  </a:lnTo>
                  <a:lnTo>
                    <a:pt x="0" y="153"/>
                  </a:lnTo>
                  <a:lnTo>
                    <a:pt x="1" y="124"/>
                  </a:lnTo>
                  <a:lnTo>
                    <a:pt x="3" y="96"/>
                  </a:lnTo>
                  <a:lnTo>
                    <a:pt x="3" y="57"/>
                  </a:lnTo>
                  <a:lnTo>
                    <a:pt x="3" y="57"/>
                  </a:lnTo>
                  <a:lnTo>
                    <a:pt x="1" y="29"/>
                  </a:lnTo>
                  <a:lnTo>
                    <a:pt x="0" y="0"/>
                  </a:lnTo>
                  <a:lnTo>
                    <a:pt x="0" y="0"/>
                  </a:lnTo>
                  <a:lnTo>
                    <a:pt x="28" y="1"/>
                  </a:lnTo>
                  <a:lnTo>
                    <a:pt x="28" y="1"/>
                  </a:lnTo>
                  <a:lnTo>
                    <a:pt x="53" y="0"/>
                  </a:lnTo>
                  <a:lnTo>
                    <a:pt x="53" y="0"/>
                  </a:lnTo>
                  <a:lnTo>
                    <a:pt x="63" y="0"/>
                  </a:lnTo>
                  <a:lnTo>
                    <a:pt x="71" y="1"/>
                  </a:lnTo>
                  <a:lnTo>
                    <a:pt x="80" y="3"/>
                  </a:lnTo>
                  <a:lnTo>
                    <a:pt x="87" y="7"/>
                  </a:lnTo>
                  <a:lnTo>
                    <a:pt x="92" y="11"/>
                  </a:lnTo>
                  <a:lnTo>
                    <a:pt x="97" y="17"/>
                  </a:lnTo>
                  <a:lnTo>
                    <a:pt x="100" y="26"/>
                  </a:lnTo>
                  <a:lnTo>
                    <a:pt x="101" y="34"/>
                  </a:lnTo>
                  <a:lnTo>
                    <a:pt x="101" y="34"/>
                  </a:lnTo>
                  <a:lnTo>
                    <a:pt x="100" y="46"/>
                  </a:lnTo>
                  <a:lnTo>
                    <a:pt x="97" y="54"/>
                  </a:lnTo>
                  <a:lnTo>
                    <a:pt x="91" y="61"/>
                  </a:lnTo>
                  <a:lnTo>
                    <a:pt x="84" y="66"/>
                  </a:lnTo>
                  <a:lnTo>
                    <a:pt x="77" y="70"/>
                  </a:lnTo>
                  <a:lnTo>
                    <a:pt x="70" y="74"/>
                  </a:lnTo>
                  <a:lnTo>
                    <a:pt x="55" y="77"/>
                  </a:lnTo>
                  <a:lnTo>
                    <a:pt x="55" y="77"/>
                  </a:lnTo>
                  <a:lnTo>
                    <a:pt x="85" y="114"/>
                  </a:lnTo>
                  <a:lnTo>
                    <a:pt x="117" y="153"/>
                  </a:lnTo>
                  <a:lnTo>
                    <a:pt x="117" y="153"/>
                  </a:lnTo>
                  <a:lnTo>
                    <a:pt x="104" y="151"/>
                  </a:lnTo>
                  <a:lnTo>
                    <a:pt x="104" y="151"/>
                  </a:lnTo>
                  <a:lnTo>
                    <a:pt x="90" y="153"/>
                  </a:lnTo>
                  <a:lnTo>
                    <a:pt x="90" y="153"/>
                  </a:lnTo>
                  <a:lnTo>
                    <a:pt x="65" y="117"/>
                  </a:lnTo>
                  <a:lnTo>
                    <a:pt x="50" y="96"/>
                  </a:lnTo>
                  <a:lnTo>
                    <a:pt x="34" y="77"/>
                  </a:lnTo>
                  <a:lnTo>
                    <a:pt x="34" y="77"/>
                  </a:lnTo>
                  <a:lnTo>
                    <a:pt x="23" y="77"/>
                  </a:lnTo>
                  <a:lnTo>
                    <a:pt x="23" y="77"/>
                  </a:lnTo>
                  <a:close/>
                  <a:moveTo>
                    <a:pt x="37" y="70"/>
                  </a:moveTo>
                  <a:lnTo>
                    <a:pt x="37" y="70"/>
                  </a:lnTo>
                  <a:lnTo>
                    <a:pt x="51" y="69"/>
                  </a:lnTo>
                  <a:lnTo>
                    <a:pt x="58" y="66"/>
                  </a:lnTo>
                  <a:lnTo>
                    <a:pt x="65" y="63"/>
                  </a:lnTo>
                  <a:lnTo>
                    <a:pt x="71" y="59"/>
                  </a:lnTo>
                  <a:lnTo>
                    <a:pt x="75" y="53"/>
                  </a:lnTo>
                  <a:lnTo>
                    <a:pt x="78" y="47"/>
                  </a:lnTo>
                  <a:lnTo>
                    <a:pt x="80" y="39"/>
                  </a:lnTo>
                  <a:lnTo>
                    <a:pt x="80" y="39"/>
                  </a:lnTo>
                  <a:lnTo>
                    <a:pt x="78" y="30"/>
                  </a:lnTo>
                  <a:lnTo>
                    <a:pt x="77" y="24"/>
                  </a:lnTo>
                  <a:lnTo>
                    <a:pt x="72" y="19"/>
                  </a:lnTo>
                  <a:lnTo>
                    <a:pt x="68" y="16"/>
                  </a:lnTo>
                  <a:lnTo>
                    <a:pt x="63" y="13"/>
                  </a:lnTo>
                  <a:lnTo>
                    <a:pt x="57" y="10"/>
                  </a:lnTo>
                  <a:lnTo>
                    <a:pt x="45" y="9"/>
                  </a:lnTo>
                  <a:lnTo>
                    <a:pt x="45" y="9"/>
                  </a:lnTo>
                  <a:lnTo>
                    <a:pt x="24" y="10"/>
                  </a:lnTo>
                  <a:lnTo>
                    <a:pt x="24" y="10"/>
                  </a:lnTo>
                  <a:lnTo>
                    <a:pt x="23" y="57"/>
                  </a:lnTo>
                  <a:lnTo>
                    <a:pt x="23" y="57"/>
                  </a:lnTo>
                  <a:lnTo>
                    <a:pt x="23" y="69"/>
                  </a:lnTo>
                  <a:lnTo>
                    <a:pt x="23" y="69"/>
                  </a:lnTo>
                  <a:lnTo>
                    <a:pt x="37" y="70"/>
                  </a:lnTo>
                  <a:lnTo>
                    <a:pt x="37" y="70"/>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6" name="Freeform 5">
              <a:extLst>
                <a:ext uri="{FF2B5EF4-FFF2-40B4-BE49-F238E27FC236}">
                  <a16:creationId xmlns:a16="http://schemas.microsoft.com/office/drawing/2014/main" id="{B009572F-B6CF-F441-AD74-EC5666D06A04}"/>
                </a:ext>
              </a:extLst>
            </p:cNvPr>
            <p:cNvSpPr>
              <a:spLocks/>
            </p:cNvSpPr>
            <p:nvPr/>
          </p:nvSpPr>
          <p:spPr bwMode="auto">
            <a:xfrm>
              <a:off x="3821" y="1930"/>
              <a:ext cx="135" cy="155"/>
            </a:xfrm>
            <a:custGeom>
              <a:avLst/>
              <a:gdLst>
                <a:gd name="T0" fmla="*/ 135 w 135"/>
                <a:gd name="T1" fmla="*/ 1 h 155"/>
                <a:gd name="T2" fmla="*/ 135 w 135"/>
                <a:gd name="T3" fmla="*/ 1 h 155"/>
                <a:gd name="T4" fmla="*/ 125 w 135"/>
                <a:gd name="T5" fmla="*/ 1 h 155"/>
                <a:gd name="T6" fmla="*/ 125 w 135"/>
                <a:gd name="T7" fmla="*/ 1 h 155"/>
                <a:gd name="T8" fmla="*/ 117 w 135"/>
                <a:gd name="T9" fmla="*/ 1 h 155"/>
                <a:gd name="T10" fmla="*/ 117 w 135"/>
                <a:gd name="T11" fmla="*/ 1 h 155"/>
                <a:gd name="T12" fmla="*/ 118 w 135"/>
                <a:gd name="T13" fmla="*/ 37 h 155"/>
                <a:gd name="T14" fmla="*/ 120 w 135"/>
                <a:gd name="T15" fmla="*/ 74 h 155"/>
                <a:gd name="T16" fmla="*/ 120 w 135"/>
                <a:gd name="T17" fmla="*/ 74 h 155"/>
                <a:gd name="T18" fmla="*/ 118 w 135"/>
                <a:gd name="T19" fmla="*/ 114 h 155"/>
                <a:gd name="T20" fmla="*/ 118 w 135"/>
                <a:gd name="T21" fmla="*/ 114 h 155"/>
                <a:gd name="T22" fmla="*/ 10 w 135"/>
                <a:gd name="T23" fmla="*/ 0 h 155"/>
                <a:gd name="T24" fmla="*/ 1 w 135"/>
                <a:gd name="T25" fmla="*/ 0 h 155"/>
                <a:gd name="T26" fmla="*/ 1 w 135"/>
                <a:gd name="T27" fmla="*/ 0 h 155"/>
                <a:gd name="T28" fmla="*/ 3 w 135"/>
                <a:gd name="T29" fmla="*/ 57 h 155"/>
                <a:gd name="T30" fmla="*/ 3 w 135"/>
                <a:gd name="T31" fmla="*/ 57 h 155"/>
                <a:gd name="T32" fmla="*/ 3 w 135"/>
                <a:gd name="T33" fmla="*/ 109 h 155"/>
                <a:gd name="T34" fmla="*/ 0 w 135"/>
                <a:gd name="T35" fmla="*/ 154 h 155"/>
                <a:gd name="T36" fmla="*/ 0 w 135"/>
                <a:gd name="T37" fmla="*/ 154 h 155"/>
                <a:gd name="T38" fmla="*/ 10 w 135"/>
                <a:gd name="T39" fmla="*/ 152 h 155"/>
                <a:gd name="T40" fmla="*/ 10 w 135"/>
                <a:gd name="T41" fmla="*/ 152 h 155"/>
                <a:gd name="T42" fmla="*/ 20 w 135"/>
                <a:gd name="T43" fmla="*/ 154 h 155"/>
                <a:gd name="T44" fmla="*/ 20 w 135"/>
                <a:gd name="T45" fmla="*/ 154 h 155"/>
                <a:gd name="T46" fmla="*/ 18 w 135"/>
                <a:gd name="T47" fmla="*/ 118 h 155"/>
                <a:gd name="T48" fmla="*/ 17 w 135"/>
                <a:gd name="T49" fmla="*/ 79 h 155"/>
                <a:gd name="T50" fmla="*/ 17 w 135"/>
                <a:gd name="T51" fmla="*/ 79 h 155"/>
                <a:gd name="T52" fmla="*/ 17 w 135"/>
                <a:gd name="T53" fmla="*/ 38 h 155"/>
                <a:gd name="T54" fmla="*/ 17 w 135"/>
                <a:gd name="T55" fmla="*/ 38 h 155"/>
                <a:gd name="T56" fmla="*/ 71 w 135"/>
                <a:gd name="T57" fmla="*/ 95 h 155"/>
                <a:gd name="T58" fmla="*/ 107 w 135"/>
                <a:gd name="T59" fmla="*/ 134 h 155"/>
                <a:gd name="T60" fmla="*/ 127 w 135"/>
                <a:gd name="T61" fmla="*/ 155 h 155"/>
                <a:gd name="T62" fmla="*/ 134 w 135"/>
                <a:gd name="T63" fmla="*/ 155 h 155"/>
                <a:gd name="T64" fmla="*/ 134 w 135"/>
                <a:gd name="T65" fmla="*/ 155 h 155"/>
                <a:gd name="T66" fmla="*/ 132 w 135"/>
                <a:gd name="T67" fmla="*/ 98 h 155"/>
                <a:gd name="T68" fmla="*/ 132 w 135"/>
                <a:gd name="T69" fmla="*/ 98 h 155"/>
                <a:gd name="T70" fmla="*/ 134 w 135"/>
                <a:gd name="T71" fmla="*/ 45 h 155"/>
                <a:gd name="T72" fmla="*/ 135 w 135"/>
                <a:gd name="T73" fmla="*/ 1 h 155"/>
                <a:gd name="T74" fmla="*/ 135 w 135"/>
                <a:gd name="T75" fmla="*/ 1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5" h="155">
                  <a:moveTo>
                    <a:pt x="135" y="1"/>
                  </a:moveTo>
                  <a:lnTo>
                    <a:pt x="135" y="1"/>
                  </a:lnTo>
                  <a:lnTo>
                    <a:pt x="125" y="1"/>
                  </a:lnTo>
                  <a:lnTo>
                    <a:pt x="125" y="1"/>
                  </a:lnTo>
                  <a:lnTo>
                    <a:pt x="117" y="1"/>
                  </a:lnTo>
                  <a:lnTo>
                    <a:pt x="117" y="1"/>
                  </a:lnTo>
                  <a:lnTo>
                    <a:pt x="118" y="37"/>
                  </a:lnTo>
                  <a:lnTo>
                    <a:pt x="120" y="74"/>
                  </a:lnTo>
                  <a:lnTo>
                    <a:pt x="120" y="74"/>
                  </a:lnTo>
                  <a:lnTo>
                    <a:pt x="118" y="114"/>
                  </a:lnTo>
                  <a:lnTo>
                    <a:pt x="118" y="114"/>
                  </a:lnTo>
                  <a:lnTo>
                    <a:pt x="10" y="0"/>
                  </a:lnTo>
                  <a:lnTo>
                    <a:pt x="1" y="0"/>
                  </a:lnTo>
                  <a:lnTo>
                    <a:pt x="1" y="0"/>
                  </a:lnTo>
                  <a:lnTo>
                    <a:pt x="3" y="57"/>
                  </a:lnTo>
                  <a:lnTo>
                    <a:pt x="3" y="57"/>
                  </a:lnTo>
                  <a:lnTo>
                    <a:pt x="3" y="109"/>
                  </a:lnTo>
                  <a:lnTo>
                    <a:pt x="0" y="154"/>
                  </a:lnTo>
                  <a:lnTo>
                    <a:pt x="0" y="154"/>
                  </a:lnTo>
                  <a:lnTo>
                    <a:pt x="10" y="152"/>
                  </a:lnTo>
                  <a:lnTo>
                    <a:pt x="10" y="152"/>
                  </a:lnTo>
                  <a:lnTo>
                    <a:pt x="20" y="154"/>
                  </a:lnTo>
                  <a:lnTo>
                    <a:pt x="20" y="154"/>
                  </a:lnTo>
                  <a:lnTo>
                    <a:pt x="18" y="118"/>
                  </a:lnTo>
                  <a:lnTo>
                    <a:pt x="17" y="79"/>
                  </a:lnTo>
                  <a:lnTo>
                    <a:pt x="17" y="79"/>
                  </a:lnTo>
                  <a:lnTo>
                    <a:pt x="17" y="38"/>
                  </a:lnTo>
                  <a:lnTo>
                    <a:pt x="17" y="38"/>
                  </a:lnTo>
                  <a:lnTo>
                    <a:pt x="71" y="95"/>
                  </a:lnTo>
                  <a:lnTo>
                    <a:pt x="107" y="134"/>
                  </a:lnTo>
                  <a:lnTo>
                    <a:pt x="127" y="155"/>
                  </a:lnTo>
                  <a:lnTo>
                    <a:pt x="134" y="155"/>
                  </a:lnTo>
                  <a:lnTo>
                    <a:pt x="134" y="155"/>
                  </a:lnTo>
                  <a:lnTo>
                    <a:pt x="132" y="98"/>
                  </a:lnTo>
                  <a:lnTo>
                    <a:pt x="132" y="98"/>
                  </a:lnTo>
                  <a:lnTo>
                    <a:pt x="134" y="45"/>
                  </a:lnTo>
                  <a:lnTo>
                    <a:pt x="135" y="1"/>
                  </a:lnTo>
                  <a:lnTo>
                    <a:pt x="135" y="1"/>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7" name="Freeform 6">
              <a:extLst>
                <a:ext uri="{FF2B5EF4-FFF2-40B4-BE49-F238E27FC236}">
                  <a16:creationId xmlns:a16="http://schemas.microsoft.com/office/drawing/2014/main" id="{FE9FEBD2-4F34-164D-9039-5950288F9FC0}"/>
                </a:ext>
              </a:extLst>
            </p:cNvPr>
            <p:cNvSpPr>
              <a:spLocks/>
            </p:cNvSpPr>
            <p:nvPr/>
          </p:nvSpPr>
          <p:spPr bwMode="auto">
            <a:xfrm>
              <a:off x="3477" y="2144"/>
              <a:ext cx="77" cy="185"/>
            </a:xfrm>
            <a:custGeom>
              <a:avLst/>
              <a:gdLst>
                <a:gd name="T0" fmla="*/ 77 w 77"/>
                <a:gd name="T1" fmla="*/ 185 h 185"/>
                <a:gd name="T2" fmla="*/ 77 w 77"/>
                <a:gd name="T3" fmla="*/ 185 h 185"/>
                <a:gd name="T4" fmla="*/ 63 w 77"/>
                <a:gd name="T5" fmla="*/ 159 h 185"/>
                <a:gd name="T6" fmla="*/ 50 w 77"/>
                <a:gd name="T7" fmla="*/ 134 h 185"/>
                <a:gd name="T8" fmla="*/ 40 w 77"/>
                <a:gd name="T9" fmla="*/ 109 h 185"/>
                <a:gd name="T10" fmla="*/ 33 w 77"/>
                <a:gd name="T11" fmla="*/ 85 h 185"/>
                <a:gd name="T12" fmla="*/ 27 w 77"/>
                <a:gd name="T13" fmla="*/ 62 h 185"/>
                <a:gd name="T14" fmla="*/ 23 w 77"/>
                <a:gd name="T15" fmla="*/ 40 h 185"/>
                <a:gd name="T16" fmla="*/ 20 w 77"/>
                <a:gd name="T17" fmla="*/ 18 h 185"/>
                <a:gd name="T18" fmla="*/ 20 w 77"/>
                <a:gd name="T19" fmla="*/ 0 h 185"/>
                <a:gd name="T20" fmla="*/ 20 w 77"/>
                <a:gd name="T21" fmla="*/ 0 h 185"/>
                <a:gd name="T22" fmla="*/ 0 w 77"/>
                <a:gd name="T23" fmla="*/ 0 h 185"/>
                <a:gd name="T24" fmla="*/ 0 w 77"/>
                <a:gd name="T25" fmla="*/ 0 h 185"/>
                <a:gd name="T26" fmla="*/ 0 w 77"/>
                <a:gd name="T27" fmla="*/ 20 h 185"/>
                <a:gd name="T28" fmla="*/ 3 w 77"/>
                <a:gd name="T29" fmla="*/ 41 h 185"/>
                <a:gd name="T30" fmla="*/ 7 w 77"/>
                <a:gd name="T31" fmla="*/ 62 h 185"/>
                <a:gd name="T32" fmla="*/ 11 w 77"/>
                <a:gd name="T33" fmla="*/ 84 h 185"/>
                <a:gd name="T34" fmla="*/ 17 w 77"/>
                <a:gd name="T35" fmla="*/ 105 h 185"/>
                <a:gd name="T36" fmla="*/ 25 w 77"/>
                <a:gd name="T37" fmla="*/ 127 h 185"/>
                <a:gd name="T38" fmla="*/ 34 w 77"/>
                <a:gd name="T39" fmla="*/ 148 h 185"/>
                <a:gd name="T40" fmla="*/ 44 w 77"/>
                <a:gd name="T41" fmla="*/ 169 h 185"/>
                <a:gd name="T42" fmla="*/ 44 w 77"/>
                <a:gd name="T43" fmla="*/ 169 h 185"/>
                <a:gd name="T44" fmla="*/ 51 w 77"/>
                <a:gd name="T45" fmla="*/ 174 h 185"/>
                <a:gd name="T46" fmla="*/ 60 w 77"/>
                <a:gd name="T47" fmla="*/ 178 h 185"/>
                <a:gd name="T48" fmla="*/ 77 w 77"/>
                <a:gd name="T49" fmla="*/ 185 h 185"/>
                <a:gd name="T50" fmla="*/ 77 w 77"/>
                <a:gd name="T51"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 h="185">
                  <a:moveTo>
                    <a:pt x="77" y="185"/>
                  </a:moveTo>
                  <a:lnTo>
                    <a:pt x="77" y="185"/>
                  </a:lnTo>
                  <a:lnTo>
                    <a:pt x="63" y="159"/>
                  </a:lnTo>
                  <a:lnTo>
                    <a:pt x="50" y="134"/>
                  </a:lnTo>
                  <a:lnTo>
                    <a:pt x="40" y="109"/>
                  </a:lnTo>
                  <a:lnTo>
                    <a:pt x="33" y="85"/>
                  </a:lnTo>
                  <a:lnTo>
                    <a:pt x="27" y="62"/>
                  </a:lnTo>
                  <a:lnTo>
                    <a:pt x="23" y="40"/>
                  </a:lnTo>
                  <a:lnTo>
                    <a:pt x="20" y="18"/>
                  </a:lnTo>
                  <a:lnTo>
                    <a:pt x="20" y="0"/>
                  </a:lnTo>
                  <a:lnTo>
                    <a:pt x="20" y="0"/>
                  </a:lnTo>
                  <a:lnTo>
                    <a:pt x="0" y="0"/>
                  </a:lnTo>
                  <a:lnTo>
                    <a:pt x="0" y="0"/>
                  </a:lnTo>
                  <a:lnTo>
                    <a:pt x="0" y="20"/>
                  </a:lnTo>
                  <a:lnTo>
                    <a:pt x="3" y="41"/>
                  </a:lnTo>
                  <a:lnTo>
                    <a:pt x="7" y="62"/>
                  </a:lnTo>
                  <a:lnTo>
                    <a:pt x="11" y="84"/>
                  </a:lnTo>
                  <a:lnTo>
                    <a:pt x="17" y="105"/>
                  </a:lnTo>
                  <a:lnTo>
                    <a:pt x="25" y="127"/>
                  </a:lnTo>
                  <a:lnTo>
                    <a:pt x="34" y="148"/>
                  </a:lnTo>
                  <a:lnTo>
                    <a:pt x="44" y="169"/>
                  </a:lnTo>
                  <a:lnTo>
                    <a:pt x="44" y="169"/>
                  </a:lnTo>
                  <a:lnTo>
                    <a:pt x="51" y="174"/>
                  </a:lnTo>
                  <a:lnTo>
                    <a:pt x="60" y="178"/>
                  </a:lnTo>
                  <a:lnTo>
                    <a:pt x="77" y="185"/>
                  </a:lnTo>
                  <a:lnTo>
                    <a:pt x="77" y="185"/>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8" name="Freeform 7">
              <a:extLst>
                <a:ext uri="{FF2B5EF4-FFF2-40B4-BE49-F238E27FC236}">
                  <a16:creationId xmlns:a16="http://schemas.microsoft.com/office/drawing/2014/main" id="{9A8825F6-80B6-3F47-994D-8B2270EEA14F}"/>
                </a:ext>
              </a:extLst>
            </p:cNvPr>
            <p:cNvSpPr>
              <a:spLocks/>
            </p:cNvSpPr>
            <p:nvPr/>
          </p:nvSpPr>
          <p:spPr bwMode="auto">
            <a:xfrm>
              <a:off x="3314" y="1640"/>
              <a:ext cx="1052" cy="1040"/>
            </a:xfrm>
            <a:custGeom>
              <a:avLst/>
              <a:gdLst>
                <a:gd name="T0" fmla="*/ 393 w 1052"/>
                <a:gd name="T1" fmla="*/ 0 h 1040"/>
                <a:gd name="T2" fmla="*/ 345 w 1052"/>
                <a:gd name="T3" fmla="*/ 1 h 1040"/>
                <a:gd name="T4" fmla="*/ 274 w 1052"/>
                <a:gd name="T5" fmla="*/ 14 h 1040"/>
                <a:gd name="T6" fmla="*/ 208 w 1052"/>
                <a:gd name="T7" fmla="*/ 39 h 1040"/>
                <a:gd name="T8" fmla="*/ 98 w 1052"/>
                <a:gd name="T9" fmla="*/ 123 h 1040"/>
                <a:gd name="T10" fmla="*/ 26 w 1052"/>
                <a:gd name="T11" fmla="*/ 240 h 1040"/>
                <a:gd name="T12" fmla="*/ 0 w 1052"/>
                <a:gd name="T13" fmla="*/ 375 h 1040"/>
                <a:gd name="T14" fmla="*/ 6 w 1052"/>
                <a:gd name="T15" fmla="*/ 441 h 1040"/>
                <a:gd name="T16" fmla="*/ 37 w 1052"/>
                <a:gd name="T17" fmla="*/ 575 h 1040"/>
                <a:gd name="T18" fmla="*/ 53 w 1052"/>
                <a:gd name="T19" fmla="*/ 562 h 1040"/>
                <a:gd name="T20" fmla="*/ 90 w 1052"/>
                <a:gd name="T21" fmla="*/ 618 h 1040"/>
                <a:gd name="T22" fmla="*/ 160 w 1052"/>
                <a:gd name="T23" fmla="*/ 682 h 1040"/>
                <a:gd name="T24" fmla="*/ 247 w 1052"/>
                <a:gd name="T25" fmla="*/ 728 h 1040"/>
                <a:gd name="T26" fmla="*/ 347 w 1052"/>
                <a:gd name="T27" fmla="*/ 749 h 1040"/>
                <a:gd name="T28" fmla="*/ 430 w 1052"/>
                <a:gd name="T29" fmla="*/ 746 h 1040"/>
                <a:gd name="T30" fmla="*/ 532 w 1052"/>
                <a:gd name="T31" fmla="*/ 716 h 1040"/>
                <a:gd name="T32" fmla="*/ 248 w 1052"/>
                <a:gd name="T33" fmla="*/ 1040 h 1040"/>
                <a:gd name="T34" fmla="*/ 584 w 1052"/>
                <a:gd name="T35" fmla="*/ 710 h 1040"/>
                <a:gd name="T36" fmla="*/ 688 w 1052"/>
                <a:gd name="T37" fmla="*/ 585 h 1040"/>
                <a:gd name="T38" fmla="*/ 725 w 1052"/>
                <a:gd name="T39" fmla="*/ 515 h 1040"/>
                <a:gd name="T40" fmla="*/ 748 w 1052"/>
                <a:gd name="T41" fmla="*/ 424 h 1040"/>
                <a:gd name="T42" fmla="*/ 894 w 1052"/>
                <a:gd name="T43" fmla="*/ 1039 h 1040"/>
                <a:gd name="T44" fmla="*/ 802 w 1052"/>
                <a:gd name="T45" fmla="*/ 541 h 1040"/>
                <a:gd name="T46" fmla="*/ 752 w 1052"/>
                <a:gd name="T47" fmla="*/ 318 h 1040"/>
                <a:gd name="T48" fmla="*/ 712 w 1052"/>
                <a:gd name="T49" fmla="*/ 210 h 1040"/>
                <a:gd name="T50" fmla="*/ 672 w 1052"/>
                <a:gd name="T51" fmla="*/ 167 h 1040"/>
                <a:gd name="T52" fmla="*/ 687 w 1052"/>
                <a:gd name="T53" fmla="*/ 207 h 1040"/>
                <a:gd name="T54" fmla="*/ 725 w 1052"/>
                <a:gd name="T55" fmla="*/ 315 h 1040"/>
                <a:gd name="T56" fmla="*/ 731 w 1052"/>
                <a:gd name="T57" fmla="*/ 394 h 1040"/>
                <a:gd name="T58" fmla="*/ 721 w 1052"/>
                <a:gd name="T59" fmla="*/ 464 h 1040"/>
                <a:gd name="T60" fmla="*/ 688 w 1052"/>
                <a:gd name="T61" fmla="*/ 545 h 1040"/>
                <a:gd name="T62" fmla="*/ 602 w 1052"/>
                <a:gd name="T63" fmla="*/ 649 h 1040"/>
                <a:gd name="T64" fmla="*/ 498 w 1052"/>
                <a:gd name="T65" fmla="*/ 709 h 1040"/>
                <a:gd name="T66" fmla="*/ 430 w 1052"/>
                <a:gd name="T67" fmla="*/ 726 h 1040"/>
                <a:gd name="T68" fmla="*/ 375 w 1052"/>
                <a:gd name="T69" fmla="*/ 730 h 1040"/>
                <a:gd name="T70" fmla="*/ 304 w 1052"/>
                <a:gd name="T71" fmla="*/ 723 h 1040"/>
                <a:gd name="T72" fmla="*/ 237 w 1052"/>
                <a:gd name="T73" fmla="*/ 703 h 1040"/>
                <a:gd name="T74" fmla="*/ 124 w 1052"/>
                <a:gd name="T75" fmla="*/ 626 h 1040"/>
                <a:gd name="T76" fmla="*/ 49 w 1052"/>
                <a:gd name="T77" fmla="*/ 514 h 1040"/>
                <a:gd name="T78" fmla="*/ 27 w 1052"/>
                <a:gd name="T79" fmla="*/ 447 h 1040"/>
                <a:gd name="T80" fmla="*/ 20 w 1052"/>
                <a:gd name="T81" fmla="*/ 375 h 1040"/>
                <a:gd name="T82" fmla="*/ 24 w 1052"/>
                <a:gd name="T83" fmla="*/ 321 h 1040"/>
                <a:gd name="T84" fmla="*/ 41 w 1052"/>
                <a:gd name="T85" fmla="*/ 253 h 1040"/>
                <a:gd name="T86" fmla="*/ 101 w 1052"/>
                <a:gd name="T87" fmla="*/ 150 h 1040"/>
                <a:gd name="T88" fmla="*/ 207 w 1052"/>
                <a:gd name="T89" fmla="*/ 63 h 1040"/>
                <a:gd name="T90" fmla="*/ 287 w 1052"/>
                <a:gd name="T91" fmla="*/ 31 h 1040"/>
                <a:gd name="T92" fmla="*/ 358 w 1052"/>
                <a:gd name="T93" fmla="*/ 20 h 1040"/>
                <a:gd name="T94" fmla="*/ 440 w 1052"/>
                <a:gd name="T95" fmla="*/ 26 h 1040"/>
                <a:gd name="T96" fmla="*/ 555 w 1052"/>
                <a:gd name="T97" fmla="*/ 68 h 1040"/>
                <a:gd name="T98" fmla="*/ 625 w 1052"/>
                <a:gd name="T99" fmla="*/ 108 h 1040"/>
                <a:gd name="T100" fmla="*/ 625 w 1052"/>
                <a:gd name="T101" fmla="*/ 97 h 1040"/>
                <a:gd name="T102" fmla="*/ 548 w 1052"/>
                <a:gd name="T103" fmla="*/ 44 h 1040"/>
                <a:gd name="T104" fmla="*/ 481 w 1052"/>
                <a:gd name="T105" fmla="*/ 19 h 10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2" h="1040">
                  <a:moveTo>
                    <a:pt x="1052" y="4"/>
                  </a:moveTo>
                  <a:lnTo>
                    <a:pt x="1052" y="4"/>
                  </a:lnTo>
                  <a:lnTo>
                    <a:pt x="782" y="1"/>
                  </a:lnTo>
                  <a:lnTo>
                    <a:pt x="393" y="0"/>
                  </a:lnTo>
                  <a:lnTo>
                    <a:pt x="393" y="0"/>
                  </a:lnTo>
                  <a:lnTo>
                    <a:pt x="361" y="0"/>
                  </a:lnTo>
                  <a:lnTo>
                    <a:pt x="345" y="1"/>
                  </a:lnTo>
                  <a:lnTo>
                    <a:pt x="345" y="1"/>
                  </a:lnTo>
                  <a:lnTo>
                    <a:pt x="327" y="3"/>
                  </a:lnTo>
                  <a:lnTo>
                    <a:pt x="308" y="6"/>
                  </a:lnTo>
                  <a:lnTo>
                    <a:pt x="291" y="10"/>
                  </a:lnTo>
                  <a:lnTo>
                    <a:pt x="274" y="14"/>
                  </a:lnTo>
                  <a:lnTo>
                    <a:pt x="257" y="19"/>
                  </a:lnTo>
                  <a:lnTo>
                    <a:pt x="240" y="24"/>
                  </a:lnTo>
                  <a:lnTo>
                    <a:pt x="224" y="31"/>
                  </a:lnTo>
                  <a:lnTo>
                    <a:pt x="208" y="39"/>
                  </a:lnTo>
                  <a:lnTo>
                    <a:pt x="178" y="56"/>
                  </a:lnTo>
                  <a:lnTo>
                    <a:pt x="150" y="76"/>
                  </a:lnTo>
                  <a:lnTo>
                    <a:pt x="123" y="98"/>
                  </a:lnTo>
                  <a:lnTo>
                    <a:pt x="98" y="123"/>
                  </a:lnTo>
                  <a:lnTo>
                    <a:pt x="77" y="150"/>
                  </a:lnTo>
                  <a:lnTo>
                    <a:pt x="57" y="178"/>
                  </a:lnTo>
                  <a:lnTo>
                    <a:pt x="40" y="208"/>
                  </a:lnTo>
                  <a:lnTo>
                    <a:pt x="26" y="240"/>
                  </a:lnTo>
                  <a:lnTo>
                    <a:pt x="14" y="272"/>
                  </a:lnTo>
                  <a:lnTo>
                    <a:pt x="7" y="305"/>
                  </a:lnTo>
                  <a:lnTo>
                    <a:pt x="1" y="340"/>
                  </a:lnTo>
                  <a:lnTo>
                    <a:pt x="0" y="375"/>
                  </a:lnTo>
                  <a:lnTo>
                    <a:pt x="0" y="375"/>
                  </a:lnTo>
                  <a:lnTo>
                    <a:pt x="0" y="397"/>
                  </a:lnTo>
                  <a:lnTo>
                    <a:pt x="3" y="418"/>
                  </a:lnTo>
                  <a:lnTo>
                    <a:pt x="6" y="441"/>
                  </a:lnTo>
                  <a:lnTo>
                    <a:pt x="10" y="465"/>
                  </a:lnTo>
                  <a:lnTo>
                    <a:pt x="21" y="516"/>
                  </a:lnTo>
                  <a:lnTo>
                    <a:pt x="37" y="575"/>
                  </a:lnTo>
                  <a:lnTo>
                    <a:pt x="37" y="575"/>
                  </a:lnTo>
                  <a:lnTo>
                    <a:pt x="106" y="810"/>
                  </a:lnTo>
                  <a:lnTo>
                    <a:pt x="126" y="810"/>
                  </a:lnTo>
                  <a:lnTo>
                    <a:pt x="51" y="562"/>
                  </a:lnTo>
                  <a:lnTo>
                    <a:pt x="53" y="562"/>
                  </a:lnTo>
                  <a:lnTo>
                    <a:pt x="53" y="562"/>
                  </a:lnTo>
                  <a:lnTo>
                    <a:pt x="63" y="581"/>
                  </a:lnTo>
                  <a:lnTo>
                    <a:pt x="76" y="599"/>
                  </a:lnTo>
                  <a:lnTo>
                    <a:pt x="90" y="618"/>
                  </a:lnTo>
                  <a:lnTo>
                    <a:pt x="106" y="635"/>
                  </a:lnTo>
                  <a:lnTo>
                    <a:pt x="123" y="652"/>
                  </a:lnTo>
                  <a:lnTo>
                    <a:pt x="140" y="668"/>
                  </a:lnTo>
                  <a:lnTo>
                    <a:pt x="160" y="682"/>
                  </a:lnTo>
                  <a:lnTo>
                    <a:pt x="180" y="695"/>
                  </a:lnTo>
                  <a:lnTo>
                    <a:pt x="201" y="708"/>
                  </a:lnTo>
                  <a:lnTo>
                    <a:pt x="224" y="719"/>
                  </a:lnTo>
                  <a:lnTo>
                    <a:pt x="247" y="728"/>
                  </a:lnTo>
                  <a:lnTo>
                    <a:pt x="271" y="736"/>
                  </a:lnTo>
                  <a:lnTo>
                    <a:pt x="295" y="742"/>
                  </a:lnTo>
                  <a:lnTo>
                    <a:pt x="321" y="746"/>
                  </a:lnTo>
                  <a:lnTo>
                    <a:pt x="347" y="749"/>
                  </a:lnTo>
                  <a:lnTo>
                    <a:pt x="374" y="750"/>
                  </a:lnTo>
                  <a:lnTo>
                    <a:pt x="374" y="750"/>
                  </a:lnTo>
                  <a:lnTo>
                    <a:pt x="401" y="749"/>
                  </a:lnTo>
                  <a:lnTo>
                    <a:pt x="430" y="746"/>
                  </a:lnTo>
                  <a:lnTo>
                    <a:pt x="457" y="742"/>
                  </a:lnTo>
                  <a:lnTo>
                    <a:pt x="482" y="735"/>
                  </a:lnTo>
                  <a:lnTo>
                    <a:pt x="508" y="726"/>
                  </a:lnTo>
                  <a:lnTo>
                    <a:pt x="532" y="716"/>
                  </a:lnTo>
                  <a:lnTo>
                    <a:pt x="555" y="703"/>
                  </a:lnTo>
                  <a:lnTo>
                    <a:pt x="577" y="689"/>
                  </a:lnTo>
                  <a:lnTo>
                    <a:pt x="577" y="690"/>
                  </a:lnTo>
                  <a:lnTo>
                    <a:pt x="248" y="1040"/>
                  </a:lnTo>
                  <a:lnTo>
                    <a:pt x="274" y="1040"/>
                  </a:lnTo>
                  <a:lnTo>
                    <a:pt x="274" y="1040"/>
                  </a:lnTo>
                  <a:lnTo>
                    <a:pt x="584" y="710"/>
                  </a:lnTo>
                  <a:lnTo>
                    <a:pt x="584" y="710"/>
                  </a:lnTo>
                  <a:lnTo>
                    <a:pt x="624" y="668"/>
                  </a:lnTo>
                  <a:lnTo>
                    <a:pt x="654" y="632"/>
                  </a:lnTo>
                  <a:lnTo>
                    <a:pt x="675" y="605"/>
                  </a:lnTo>
                  <a:lnTo>
                    <a:pt x="688" y="585"/>
                  </a:lnTo>
                  <a:lnTo>
                    <a:pt x="688" y="585"/>
                  </a:lnTo>
                  <a:lnTo>
                    <a:pt x="704" y="558"/>
                  </a:lnTo>
                  <a:lnTo>
                    <a:pt x="714" y="538"/>
                  </a:lnTo>
                  <a:lnTo>
                    <a:pt x="725" y="515"/>
                  </a:lnTo>
                  <a:lnTo>
                    <a:pt x="734" y="488"/>
                  </a:lnTo>
                  <a:lnTo>
                    <a:pt x="742" y="457"/>
                  </a:lnTo>
                  <a:lnTo>
                    <a:pt x="745" y="441"/>
                  </a:lnTo>
                  <a:lnTo>
                    <a:pt x="748" y="424"/>
                  </a:lnTo>
                  <a:lnTo>
                    <a:pt x="748" y="405"/>
                  </a:lnTo>
                  <a:lnTo>
                    <a:pt x="749" y="385"/>
                  </a:lnTo>
                  <a:lnTo>
                    <a:pt x="749" y="385"/>
                  </a:lnTo>
                  <a:lnTo>
                    <a:pt x="894" y="1039"/>
                  </a:lnTo>
                  <a:lnTo>
                    <a:pt x="914" y="1039"/>
                  </a:lnTo>
                  <a:lnTo>
                    <a:pt x="914" y="1039"/>
                  </a:lnTo>
                  <a:lnTo>
                    <a:pt x="851" y="758"/>
                  </a:lnTo>
                  <a:lnTo>
                    <a:pt x="802" y="541"/>
                  </a:lnTo>
                  <a:lnTo>
                    <a:pt x="769" y="392"/>
                  </a:lnTo>
                  <a:lnTo>
                    <a:pt x="769" y="392"/>
                  </a:lnTo>
                  <a:lnTo>
                    <a:pt x="761" y="354"/>
                  </a:lnTo>
                  <a:lnTo>
                    <a:pt x="752" y="318"/>
                  </a:lnTo>
                  <a:lnTo>
                    <a:pt x="742" y="285"/>
                  </a:lnTo>
                  <a:lnTo>
                    <a:pt x="732" y="257"/>
                  </a:lnTo>
                  <a:lnTo>
                    <a:pt x="722" y="233"/>
                  </a:lnTo>
                  <a:lnTo>
                    <a:pt x="712" y="210"/>
                  </a:lnTo>
                  <a:lnTo>
                    <a:pt x="701" y="191"/>
                  </a:lnTo>
                  <a:lnTo>
                    <a:pt x="691" y="175"/>
                  </a:lnTo>
                  <a:lnTo>
                    <a:pt x="691" y="175"/>
                  </a:lnTo>
                  <a:lnTo>
                    <a:pt x="672" y="167"/>
                  </a:lnTo>
                  <a:lnTo>
                    <a:pt x="657" y="161"/>
                  </a:lnTo>
                  <a:lnTo>
                    <a:pt x="657" y="161"/>
                  </a:lnTo>
                  <a:lnTo>
                    <a:pt x="672" y="183"/>
                  </a:lnTo>
                  <a:lnTo>
                    <a:pt x="687" y="207"/>
                  </a:lnTo>
                  <a:lnTo>
                    <a:pt x="699" y="231"/>
                  </a:lnTo>
                  <a:lnTo>
                    <a:pt x="711" y="258"/>
                  </a:lnTo>
                  <a:lnTo>
                    <a:pt x="719" y="287"/>
                  </a:lnTo>
                  <a:lnTo>
                    <a:pt x="725" y="315"/>
                  </a:lnTo>
                  <a:lnTo>
                    <a:pt x="729" y="345"/>
                  </a:lnTo>
                  <a:lnTo>
                    <a:pt x="731" y="375"/>
                  </a:lnTo>
                  <a:lnTo>
                    <a:pt x="731" y="375"/>
                  </a:lnTo>
                  <a:lnTo>
                    <a:pt x="731" y="394"/>
                  </a:lnTo>
                  <a:lnTo>
                    <a:pt x="729" y="412"/>
                  </a:lnTo>
                  <a:lnTo>
                    <a:pt x="728" y="429"/>
                  </a:lnTo>
                  <a:lnTo>
                    <a:pt x="724" y="447"/>
                  </a:lnTo>
                  <a:lnTo>
                    <a:pt x="721" y="464"/>
                  </a:lnTo>
                  <a:lnTo>
                    <a:pt x="715" y="481"/>
                  </a:lnTo>
                  <a:lnTo>
                    <a:pt x="709" y="498"/>
                  </a:lnTo>
                  <a:lnTo>
                    <a:pt x="704" y="514"/>
                  </a:lnTo>
                  <a:lnTo>
                    <a:pt x="688" y="545"/>
                  </a:lnTo>
                  <a:lnTo>
                    <a:pt x="671" y="573"/>
                  </a:lnTo>
                  <a:lnTo>
                    <a:pt x="649" y="602"/>
                  </a:lnTo>
                  <a:lnTo>
                    <a:pt x="627" y="626"/>
                  </a:lnTo>
                  <a:lnTo>
                    <a:pt x="602" y="649"/>
                  </a:lnTo>
                  <a:lnTo>
                    <a:pt x="574" y="671"/>
                  </a:lnTo>
                  <a:lnTo>
                    <a:pt x="545" y="688"/>
                  </a:lnTo>
                  <a:lnTo>
                    <a:pt x="514" y="703"/>
                  </a:lnTo>
                  <a:lnTo>
                    <a:pt x="498" y="709"/>
                  </a:lnTo>
                  <a:lnTo>
                    <a:pt x="481" y="715"/>
                  </a:lnTo>
                  <a:lnTo>
                    <a:pt x="464" y="719"/>
                  </a:lnTo>
                  <a:lnTo>
                    <a:pt x="447" y="723"/>
                  </a:lnTo>
                  <a:lnTo>
                    <a:pt x="430" y="726"/>
                  </a:lnTo>
                  <a:lnTo>
                    <a:pt x="413" y="729"/>
                  </a:lnTo>
                  <a:lnTo>
                    <a:pt x="394" y="730"/>
                  </a:lnTo>
                  <a:lnTo>
                    <a:pt x="375" y="730"/>
                  </a:lnTo>
                  <a:lnTo>
                    <a:pt x="375" y="730"/>
                  </a:lnTo>
                  <a:lnTo>
                    <a:pt x="357" y="730"/>
                  </a:lnTo>
                  <a:lnTo>
                    <a:pt x="340" y="729"/>
                  </a:lnTo>
                  <a:lnTo>
                    <a:pt x="321" y="726"/>
                  </a:lnTo>
                  <a:lnTo>
                    <a:pt x="304" y="723"/>
                  </a:lnTo>
                  <a:lnTo>
                    <a:pt x="287" y="719"/>
                  </a:lnTo>
                  <a:lnTo>
                    <a:pt x="270" y="715"/>
                  </a:lnTo>
                  <a:lnTo>
                    <a:pt x="254" y="709"/>
                  </a:lnTo>
                  <a:lnTo>
                    <a:pt x="237" y="703"/>
                  </a:lnTo>
                  <a:lnTo>
                    <a:pt x="207" y="688"/>
                  </a:lnTo>
                  <a:lnTo>
                    <a:pt x="177" y="671"/>
                  </a:lnTo>
                  <a:lnTo>
                    <a:pt x="150" y="649"/>
                  </a:lnTo>
                  <a:lnTo>
                    <a:pt x="124" y="626"/>
                  </a:lnTo>
                  <a:lnTo>
                    <a:pt x="101" y="602"/>
                  </a:lnTo>
                  <a:lnTo>
                    <a:pt x="81" y="573"/>
                  </a:lnTo>
                  <a:lnTo>
                    <a:pt x="63" y="545"/>
                  </a:lnTo>
                  <a:lnTo>
                    <a:pt x="49" y="514"/>
                  </a:lnTo>
                  <a:lnTo>
                    <a:pt x="41" y="498"/>
                  </a:lnTo>
                  <a:lnTo>
                    <a:pt x="36" y="481"/>
                  </a:lnTo>
                  <a:lnTo>
                    <a:pt x="31" y="464"/>
                  </a:lnTo>
                  <a:lnTo>
                    <a:pt x="27" y="447"/>
                  </a:lnTo>
                  <a:lnTo>
                    <a:pt x="24" y="429"/>
                  </a:lnTo>
                  <a:lnTo>
                    <a:pt x="21" y="412"/>
                  </a:lnTo>
                  <a:lnTo>
                    <a:pt x="20" y="394"/>
                  </a:lnTo>
                  <a:lnTo>
                    <a:pt x="20" y="375"/>
                  </a:lnTo>
                  <a:lnTo>
                    <a:pt x="20" y="375"/>
                  </a:lnTo>
                  <a:lnTo>
                    <a:pt x="20" y="357"/>
                  </a:lnTo>
                  <a:lnTo>
                    <a:pt x="21" y="340"/>
                  </a:lnTo>
                  <a:lnTo>
                    <a:pt x="24" y="321"/>
                  </a:lnTo>
                  <a:lnTo>
                    <a:pt x="27" y="304"/>
                  </a:lnTo>
                  <a:lnTo>
                    <a:pt x="31" y="287"/>
                  </a:lnTo>
                  <a:lnTo>
                    <a:pt x="36" y="270"/>
                  </a:lnTo>
                  <a:lnTo>
                    <a:pt x="41" y="253"/>
                  </a:lnTo>
                  <a:lnTo>
                    <a:pt x="49" y="237"/>
                  </a:lnTo>
                  <a:lnTo>
                    <a:pt x="63" y="205"/>
                  </a:lnTo>
                  <a:lnTo>
                    <a:pt x="81" y="177"/>
                  </a:lnTo>
                  <a:lnTo>
                    <a:pt x="101" y="150"/>
                  </a:lnTo>
                  <a:lnTo>
                    <a:pt x="124" y="124"/>
                  </a:lnTo>
                  <a:lnTo>
                    <a:pt x="150" y="101"/>
                  </a:lnTo>
                  <a:lnTo>
                    <a:pt x="177" y="80"/>
                  </a:lnTo>
                  <a:lnTo>
                    <a:pt x="207" y="63"/>
                  </a:lnTo>
                  <a:lnTo>
                    <a:pt x="237" y="47"/>
                  </a:lnTo>
                  <a:lnTo>
                    <a:pt x="254" y="41"/>
                  </a:lnTo>
                  <a:lnTo>
                    <a:pt x="270" y="36"/>
                  </a:lnTo>
                  <a:lnTo>
                    <a:pt x="287" y="31"/>
                  </a:lnTo>
                  <a:lnTo>
                    <a:pt x="304" y="27"/>
                  </a:lnTo>
                  <a:lnTo>
                    <a:pt x="321" y="24"/>
                  </a:lnTo>
                  <a:lnTo>
                    <a:pt x="340" y="21"/>
                  </a:lnTo>
                  <a:lnTo>
                    <a:pt x="358" y="20"/>
                  </a:lnTo>
                  <a:lnTo>
                    <a:pt x="375" y="20"/>
                  </a:lnTo>
                  <a:lnTo>
                    <a:pt x="375" y="20"/>
                  </a:lnTo>
                  <a:lnTo>
                    <a:pt x="408" y="21"/>
                  </a:lnTo>
                  <a:lnTo>
                    <a:pt x="440" y="26"/>
                  </a:lnTo>
                  <a:lnTo>
                    <a:pt x="471" y="33"/>
                  </a:lnTo>
                  <a:lnTo>
                    <a:pt x="500" y="43"/>
                  </a:lnTo>
                  <a:lnTo>
                    <a:pt x="528" y="54"/>
                  </a:lnTo>
                  <a:lnTo>
                    <a:pt x="555" y="68"/>
                  </a:lnTo>
                  <a:lnTo>
                    <a:pt x="581" y="86"/>
                  </a:lnTo>
                  <a:lnTo>
                    <a:pt x="605" y="104"/>
                  </a:lnTo>
                  <a:lnTo>
                    <a:pt x="605" y="104"/>
                  </a:lnTo>
                  <a:lnTo>
                    <a:pt x="625" y="108"/>
                  </a:lnTo>
                  <a:lnTo>
                    <a:pt x="642" y="113"/>
                  </a:lnTo>
                  <a:lnTo>
                    <a:pt x="644" y="113"/>
                  </a:lnTo>
                  <a:lnTo>
                    <a:pt x="644" y="113"/>
                  </a:lnTo>
                  <a:lnTo>
                    <a:pt x="625" y="97"/>
                  </a:lnTo>
                  <a:lnTo>
                    <a:pt x="608" y="81"/>
                  </a:lnTo>
                  <a:lnTo>
                    <a:pt x="588" y="68"/>
                  </a:lnTo>
                  <a:lnTo>
                    <a:pt x="568" y="56"/>
                  </a:lnTo>
                  <a:lnTo>
                    <a:pt x="548" y="44"/>
                  </a:lnTo>
                  <a:lnTo>
                    <a:pt x="527" y="34"/>
                  </a:lnTo>
                  <a:lnTo>
                    <a:pt x="504" y="26"/>
                  </a:lnTo>
                  <a:lnTo>
                    <a:pt x="481" y="19"/>
                  </a:lnTo>
                  <a:lnTo>
                    <a:pt x="481" y="19"/>
                  </a:lnTo>
                  <a:lnTo>
                    <a:pt x="481" y="17"/>
                  </a:lnTo>
                  <a:lnTo>
                    <a:pt x="1052" y="21"/>
                  </a:lnTo>
                  <a:lnTo>
                    <a:pt x="1052" y="4"/>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9" name="Freeform 8">
              <a:extLst>
                <a:ext uri="{FF2B5EF4-FFF2-40B4-BE49-F238E27FC236}">
                  <a16:creationId xmlns:a16="http://schemas.microsoft.com/office/drawing/2014/main" id="{7EA85973-EF90-584D-B453-27A6EE528D46}"/>
                </a:ext>
              </a:extLst>
            </p:cNvPr>
            <p:cNvSpPr>
              <a:spLocks/>
            </p:cNvSpPr>
            <p:nvPr/>
          </p:nvSpPr>
          <p:spPr bwMode="auto">
            <a:xfrm>
              <a:off x="3565" y="2382"/>
              <a:ext cx="176" cy="110"/>
            </a:xfrm>
            <a:custGeom>
              <a:avLst/>
              <a:gdLst>
                <a:gd name="T0" fmla="*/ 39 w 176"/>
                <a:gd name="T1" fmla="*/ 10 h 110"/>
                <a:gd name="T2" fmla="*/ 39 w 176"/>
                <a:gd name="T3" fmla="*/ 10 h 110"/>
                <a:gd name="T4" fmla="*/ 19 w 176"/>
                <a:gd name="T5" fmla="*/ 6 h 110"/>
                <a:gd name="T6" fmla="*/ 0 w 176"/>
                <a:gd name="T7" fmla="*/ 0 h 110"/>
                <a:gd name="T8" fmla="*/ 0 w 176"/>
                <a:gd name="T9" fmla="*/ 0 h 110"/>
                <a:gd name="T10" fmla="*/ 17 w 176"/>
                <a:gd name="T11" fmla="*/ 17 h 110"/>
                <a:gd name="T12" fmla="*/ 36 w 176"/>
                <a:gd name="T13" fmla="*/ 34 h 110"/>
                <a:gd name="T14" fmla="*/ 54 w 176"/>
                <a:gd name="T15" fmla="*/ 50 h 110"/>
                <a:gd name="T16" fmla="*/ 74 w 176"/>
                <a:gd name="T17" fmla="*/ 64 h 110"/>
                <a:gd name="T18" fmla="*/ 96 w 176"/>
                <a:gd name="T19" fmla="*/ 78 h 110"/>
                <a:gd name="T20" fmla="*/ 117 w 176"/>
                <a:gd name="T21" fmla="*/ 90 h 110"/>
                <a:gd name="T22" fmla="*/ 139 w 176"/>
                <a:gd name="T23" fmla="*/ 100 h 110"/>
                <a:gd name="T24" fmla="*/ 160 w 176"/>
                <a:gd name="T25" fmla="*/ 110 h 110"/>
                <a:gd name="T26" fmla="*/ 176 w 176"/>
                <a:gd name="T27" fmla="*/ 93 h 110"/>
                <a:gd name="T28" fmla="*/ 176 w 176"/>
                <a:gd name="T29" fmla="*/ 93 h 110"/>
                <a:gd name="T30" fmla="*/ 153 w 176"/>
                <a:gd name="T31" fmla="*/ 84 h 110"/>
                <a:gd name="T32" fmla="*/ 132 w 176"/>
                <a:gd name="T33" fmla="*/ 75 h 110"/>
                <a:gd name="T34" fmla="*/ 112 w 176"/>
                <a:gd name="T35" fmla="*/ 65 h 110"/>
                <a:gd name="T36" fmla="*/ 94 w 176"/>
                <a:gd name="T37" fmla="*/ 54 h 110"/>
                <a:gd name="T38" fmla="*/ 77 w 176"/>
                <a:gd name="T39" fmla="*/ 43 h 110"/>
                <a:gd name="T40" fmla="*/ 63 w 176"/>
                <a:gd name="T41" fmla="*/ 31 h 110"/>
                <a:gd name="T42" fmla="*/ 50 w 176"/>
                <a:gd name="T43" fmla="*/ 21 h 110"/>
                <a:gd name="T44" fmla="*/ 39 w 176"/>
                <a:gd name="T45" fmla="*/ 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10">
                  <a:moveTo>
                    <a:pt x="39" y="10"/>
                  </a:moveTo>
                  <a:lnTo>
                    <a:pt x="39" y="10"/>
                  </a:lnTo>
                  <a:lnTo>
                    <a:pt x="19" y="6"/>
                  </a:lnTo>
                  <a:lnTo>
                    <a:pt x="0" y="0"/>
                  </a:lnTo>
                  <a:lnTo>
                    <a:pt x="0" y="0"/>
                  </a:lnTo>
                  <a:lnTo>
                    <a:pt x="17" y="17"/>
                  </a:lnTo>
                  <a:lnTo>
                    <a:pt x="36" y="34"/>
                  </a:lnTo>
                  <a:lnTo>
                    <a:pt x="54" y="50"/>
                  </a:lnTo>
                  <a:lnTo>
                    <a:pt x="74" y="64"/>
                  </a:lnTo>
                  <a:lnTo>
                    <a:pt x="96" y="78"/>
                  </a:lnTo>
                  <a:lnTo>
                    <a:pt x="117" y="90"/>
                  </a:lnTo>
                  <a:lnTo>
                    <a:pt x="139" y="100"/>
                  </a:lnTo>
                  <a:lnTo>
                    <a:pt x="160" y="110"/>
                  </a:lnTo>
                  <a:lnTo>
                    <a:pt x="176" y="93"/>
                  </a:lnTo>
                  <a:lnTo>
                    <a:pt x="176" y="93"/>
                  </a:lnTo>
                  <a:lnTo>
                    <a:pt x="153" y="84"/>
                  </a:lnTo>
                  <a:lnTo>
                    <a:pt x="132" y="75"/>
                  </a:lnTo>
                  <a:lnTo>
                    <a:pt x="112" y="65"/>
                  </a:lnTo>
                  <a:lnTo>
                    <a:pt x="94" y="54"/>
                  </a:lnTo>
                  <a:lnTo>
                    <a:pt x="77" y="43"/>
                  </a:lnTo>
                  <a:lnTo>
                    <a:pt x="63" y="31"/>
                  </a:lnTo>
                  <a:lnTo>
                    <a:pt x="50" y="21"/>
                  </a:lnTo>
                  <a:lnTo>
                    <a:pt x="39" y="10"/>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10" name="Freeform 9">
              <a:extLst>
                <a:ext uri="{FF2B5EF4-FFF2-40B4-BE49-F238E27FC236}">
                  <a16:creationId xmlns:a16="http://schemas.microsoft.com/office/drawing/2014/main" id="{4C543AA1-3C37-084D-B73E-107C1EAFD22D}"/>
                </a:ext>
              </a:extLst>
            </p:cNvPr>
            <p:cNvSpPr>
              <a:spLocks/>
            </p:cNvSpPr>
            <p:nvPr/>
          </p:nvSpPr>
          <p:spPr bwMode="auto">
            <a:xfrm>
              <a:off x="3565" y="2382"/>
              <a:ext cx="176" cy="110"/>
            </a:xfrm>
            <a:custGeom>
              <a:avLst/>
              <a:gdLst>
                <a:gd name="T0" fmla="*/ 39 w 176"/>
                <a:gd name="T1" fmla="*/ 10 h 110"/>
                <a:gd name="T2" fmla="*/ 39 w 176"/>
                <a:gd name="T3" fmla="*/ 10 h 110"/>
                <a:gd name="T4" fmla="*/ 19 w 176"/>
                <a:gd name="T5" fmla="*/ 6 h 110"/>
                <a:gd name="T6" fmla="*/ 0 w 176"/>
                <a:gd name="T7" fmla="*/ 0 h 110"/>
                <a:gd name="T8" fmla="*/ 0 w 176"/>
                <a:gd name="T9" fmla="*/ 0 h 110"/>
                <a:gd name="T10" fmla="*/ 17 w 176"/>
                <a:gd name="T11" fmla="*/ 17 h 110"/>
                <a:gd name="T12" fmla="*/ 36 w 176"/>
                <a:gd name="T13" fmla="*/ 34 h 110"/>
                <a:gd name="T14" fmla="*/ 54 w 176"/>
                <a:gd name="T15" fmla="*/ 50 h 110"/>
                <a:gd name="T16" fmla="*/ 74 w 176"/>
                <a:gd name="T17" fmla="*/ 64 h 110"/>
                <a:gd name="T18" fmla="*/ 96 w 176"/>
                <a:gd name="T19" fmla="*/ 78 h 110"/>
                <a:gd name="T20" fmla="*/ 117 w 176"/>
                <a:gd name="T21" fmla="*/ 90 h 110"/>
                <a:gd name="T22" fmla="*/ 139 w 176"/>
                <a:gd name="T23" fmla="*/ 100 h 110"/>
                <a:gd name="T24" fmla="*/ 160 w 176"/>
                <a:gd name="T25" fmla="*/ 110 h 110"/>
                <a:gd name="T26" fmla="*/ 176 w 176"/>
                <a:gd name="T27" fmla="*/ 93 h 110"/>
                <a:gd name="T28" fmla="*/ 176 w 176"/>
                <a:gd name="T29" fmla="*/ 93 h 110"/>
                <a:gd name="T30" fmla="*/ 153 w 176"/>
                <a:gd name="T31" fmla="*/ 84 h 110"/>
                <a:gd name="T32" fmla="*/ 132 w 176"/>
                <a:gd name="T33" fmla="*/ 75 h 110"/>
                <a:gd name="T34" fmla="*/ 112 w 176"/>
                <a:gd name="T35" fmla="*/ 65 h 110"/>
                <a:gd name="T36" fmla="*/ 94 w 176"/>
                <a:gd name="T37" fmla="*/ 54 h 110"/>
                <a:gd name="T38" fmla="*/ 77 w 176"/>
                <a:gd name="T39" fmla="*/ 43 h 110"/>
                <a:gd name="T40" fmla="*/ 63 w 176"/>
                <a:gd name="T41" fmla="*/ 31 h 110"/>
                <a:gd name="T42" fmla="*/ 50 w 176"/>
                <a:gd name="T43" fmla="*/ 21 h 110"/>
                <a:gd name="T44" fmla="*/ 39 w 176"/>
                <a:gd name="T45" fmla="*/ 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6" h="110">
                  <a:moveTo>
                    <a:pt x="39" y="10"/>
                  </a:moveTo>
                  <a:lnTo>
                    <a:pt x="39" y="10"/>
                  </a:lnTo>
                  <a:lnTo>
                    <a:pt x="19" y="6"/>
                  </a:lnTo>
                  <a:lnTo>
                    <a:pt x="0" y="0"/>
                  </a:lnTo>
                  <a:lnTo>
                    <a:pt x="0" y="0"/>
                  </a:lnTo>
                  <a:lnTo>
                    <a:pt x="17" y="17"/>
                  </a:lnTo>
                  <a:lnTo>
                    <a:pt x="36" y="34"/>
                  </a:lnTo>
                  <a:lnTo>
                    <a:pt x="54" y="50"/>
                  </a:lnTo>
                  <a:lnTo>
                    <a:pt x="74" y="64"/>
                  </a:lnTo>
                  <a:lnTo>
                    <a:pt x="96" y="78"/>
                  </a:lnTo>
                  <a:lnTo>
                    <a:pt x="117" y="90"/>
                  </a:lnTo>
                  <a:lnTo>
                    <a:pt x="139" y="100"/>
                  </a:lnTo>
                  <a:lnTo>
                    <a:pt x="160" y="110"/>
                  </a:lnTo>
                  <a:lnTo>
                    <a:pt x="176" y="93"/>
                  </a:lnTo>
                  <a:lnTo>
                    <a:pt x="176" y="93"/>
                  </a:lnTo>
                  <a:lnTo>
                    <a:pt x="153" y="84"/>
                  </a:lnTo>
                  <a:lnTo>
                    <a:pt x="132" y="75"/>
                  </a:lnTo>
                  <a:lnTo>
                    <a:pt x="112" y="65"/>
                  </a:lnTo>
                  <a:lnTo>
                    <a:pt x="94" y="54"/>
                  </a:lnTo>
                  <a:lnTo>
                    <a:pt x="77" y="43"/>
                  </a:lnTo>
                  <a:lnTo>
                    <a:pt x="63" y="31"/>
                  </a:lnTo>
                  <a:lnTo>
                    <a:pt x="50" y="21"/>
                  </a:lnTo>
                  <a:lnTo>
                    <a:pt x="39" y="10"/>
                  </a:lnTo>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11" name="Freeform 10">
              <a:extLst>
                <a:ext uri="{FF2B5EF4-FFF2-40B4-BE49-F238E27FC236}">
                  <a16:creationId xmlns:a16="http://schemas.microsoft.com/office/drawing/2014/main" id="{35B2609D-54FF-D946-9A50-D5FFF6445BCB}"/>
                </a:ext>
              </a:extLst>
            </p:cNvPr>
            <p:cNvSpPr>
              <a:spLocks/>
            </p:cNvSpPr>
            <p:nvPr/>
          </p:nvSpPr>
          <p:spPr bwMode="auto">
            <a:xfrm>
              <a:off x="3768" y="2363"/>
              <a:ext cx="364" cy="152"/>
            </a:xfrm>
            <a:custGeom>
              <a:avLst/>
              <a:gdLst>
                <a:gd name="T0" fmla="*/ 360 w 364"/>
                <a:gd name="T1" fmla="*/ 0 h 152"/>
                <a:gd name="T2" fmla="*/ 360 w 364"/>
                <a:gd name="T3" fmla="*/ 0 h 152"/>
                <a:gd name="T4" fmla="*/ 347 w 364"/>
                <a:gd name="T5" fmla="*/ 15 h 152"/>
                <a:gd name="T6" fmla="*/ 334 w 364"/>
                <a:gd name="T7" fmla="*/ 29 h 152"/>
                <a:gd name="T8" fmla="*/ 320 w 364"/>
                <a:gd name="T9" fmla="*/ 42 h 152"/>
                <a:gd name="T10" fmla="*/ 305 w 364"/>
                <a:gd name="T11" fmla="*/ 55 h 152"/>
                <a:gd name="T12" fmla="*/ 290 w 364"/>
                <a:gd name="T13" fmla="*/ 66 h 152"/>
                <a:gd name="T14" fmla="*/ 274 w 364"/>
                <a:gd name="T15" fmla="*/ 76 h 152"/>
                <a:gd name="T16" fmla="*/ 257 w 364"/>
                <a:gd name="T17" fmla="*/ 86 h 152"/>
                <a:gd name="T18" fmla="*/ 240 w 364"/>
                <a:gd name="T19" fmla="*/ 94 h 152"/>
                <a:gd name="T20" fmla="*/ 223 w 364"/>
                <a:gd name="T21" fmla="*/ 103 h 152"/>
                <a:gd name="T22" fmla="*/ 204 w 364"/>
                <a:gd name="T23" fmla="*/ 110 h 152"/>
                <a:gd name="T24" fmla="*/ 185 w 364"/>
                <a:gd name="T25" fmla="*/ 116 h 152"/>
                <a:gd name="T26" fmla="*/ 165 w 364"/>
                <a:gd name="T27" fmla="*/ 122 h 152"/>
                <a:gd name="T28" fmla="*/ 146 w 364"/>
                <a:gd name="T29" fmla="*/ 126 h 152"/>
                <a:gd name="T30" fmla="*/ 126 w 364"/>
                <a:gd name="T31" fmla="*/ 129 h 152"/>
                <a:gd name="T32" fmla="*/ 104 w 364"/>
                <a:gd name="T33" fmla="*/ 130 h 152"/>
                <a:gd name="T34" fmla="*/ 84 w 364"/>
                <a:gd name="T35" fmla="*/ 130 h 152"/>
                <a:gd name="T36" fmla="*/ 84 w 364"/>
                <a:gd name="T37" fmla="*/ 130 h 152"/>
                <a:gd name="T38" fmla="*/ 66 w 364"/>
                <a:gd name="T39" fmla="*/ 130 h 152"/>
                <a:gd name="T40" fmla="*/ 48 w 364"/>
                <a:gd name="T41" fmla="*/ 129 h 152"/>
                <a:gd name="T42" fmla="*/ 16 w 364"/>
                <a:gd name="T43" fmla="*/ 124 h 152"/>
                <a:gd name="T44" fmla="*/ 0 w 364"/>
                <a:gd name="T45" fmla="*/ 142 h 152"/>
                <a:gd name="T46" fmla="*/ 0 w 364"/>
                <a:gd name="T47" fmla="*/ 142 h 152"/>
                <a:gd name="T48" fmla="*/ 23 w 364"/>
                <a:gd name="T49" fmla="*/ 146 h 152"/>
                <a:gd name="T50" fmla="*/ 44 w 364"/>
                <a:gd name="T51" fmla="*/ 149 h 152"/>
                <a:gd name="T52" fmla="*/ 64 w 364"/>
                <a:gd name="T53" fmla="*/ 150 h 152"/>
                <a:gd name="T54" fmla="*/ 84 w 364"/>
                <a:gd name="T55" fmla="*/ 152 h 152"/>
                <a:gd name="T56" fmla="*/ 84 w 364"/>
                <a:gd name="T57" fmla="*/ 152 h 152"/>
                <a:gd name="T58" fmla="*/ 107 w 364"/>
                <a:gd name="T59" fmla="*/ 150 h 152"/>
                <a:gd name="T60" fmla="*/ 128 w 364"/>
                <a:gd name="T61" fmla="*/ 149 h 152"/>
                <a:gd name="T62" fmla="*/ 148 w 364"/>
                <a:gd name="T63" fmla="*/ 146 h 152"/>
                <a:gd name="T64" fmla="*/ 168 w 364"/>
                <a:gd name="T65" fmla="*/ 142 h 152"/>
                <a:gd name="T66" fmla="*/ 188 w 364"/>
                <a:gd name="T67" fmla="*/ 136 h 152"/>
                <a:gd name="T68" fmla="*/ 208 w 364"/>
                <a:gd name="T69" fmla="*/ 130 h 152"/>
                <a:gd name="T70" fmla="*/ 227 w 364"/>
                <a:gd name="T71" fmla="*/ 123 h 152"/>
                <a:gd name="T72" fmla="*/ 244 w 364"/>
                <a:gd name="T73" fmla="*/ 114 h 152"/>
                <a:gd name="T74" fmla="*/ 263 w 364"/>
                <a:gd name="T75" fmla="*/ 106 h 152"/>
                <a:gd name="T76" fmla="*/ 278 w 364"/>
                <a:gd name="T77" fmla="*/ 96 h 152"/>
                <a:gd name="T78" fmla="*/ 295 w 364"/>
                <a:gd name="T79" fmla="*/ 86 h 152"/>
                <a:gd name="T80" fmla="*/ 311 w 364"/>
                <a:gd name="T81" fmla="*/ 74 h 152"/>
                <a:gd name="T82" fmla="*/ 325 w 364"/>
                <a:gd name="T83" fmla="*/ 63 h 152"/>
                <a:gd name="T84" fmla="*/ 340 w 364"/>
                <a:gd name="T85" fmla="*/ 52 h 152"/>
                <a:gd name="T86" fmla="*/ 352 w 364"/>
                <a:gd name="T87" fmla="*/ 39 h 152"/>
                <a:gd name="T88" fmla="*/ 364 w 364"/>
                <a:gd name="T89" fmla="*/ 25 h 152"/>
                <a:gd name="T90" fmla="*/ 360 w 364"/>
                <a:gd name="T9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152">
                  <a:moveTo>
                    <a:pt x="360" y="0"/>
                  </a:moveTo>
                  <a:lnTo>
                    <a:pt x="360" y="0"/>
                  </a:lnTo>
                  <a:lnTo>
                    <a:pt x="347" y="15"/>
                  </a:lnTo>
                  <a:lnTo>
                    <a:pt x="334" y="29"/>
                  </a:lnTo>
                  <a:lnTo>
                    <a:pt x="320" y="42"/>
                  </a:lnTo>
                  <a:lnTo>
                    <a:pt x="305" y="55"/>
                  </a:lnTo>
                  <a:lnTo>
                    <a:pt x="290" y="66"/>
                  </a:lnTo>
                  <a:lnTo>
                    <a:pt x="274" y="76"/>
                  </a:lnTo>
                  <a:lnTo>
                    <a:pt x="257" y="86"/>
                  </a:lnTo>
                  <a:lnTo>
                    <a:pt x="240" y="94"/>
                  </a:lnTo>
                  <a:lnTo>
                    <a:pt x="223" y="103"/>
                  </a:lnTo>
                  <a:lnTo>
                    <a:pt x="204" y="110"/>
                  </a:lnTo>
                  <a:lnTo>
                    <a:pt x="185" y="116"/>
                  </a:lnTo>
                  <a:lnTo>
                    <a:pt x="165" y="122"/>
                  </a:lnTo>
                  <a:lnTo>
                    <a:pt x="146" y="126"/>
                  </a:lnTo>
                  <a:lnTo>
                    <a:pt x="126" y="129"/>
                  </a:lnTo>
                  <a:lnTo>
                    <a:pt x="104" y="130"/>
                  </a:lnTo>
                  <a:lnTo>
                    <a:pt x="84" y="130"/>
                  </a:lnTo>
                  <a:lnTo>
                    <a:pt x="84" y="130"/>
                  </a:lnTo>
                  <a:lnTo>
                    <a:pt x="66" y="130"/>
                  </a:lnTo>
                  <a:lnTo>
                    <a:pt x="48" y="129"/>
                  </a:lnTo>
                  <a:lnTo>
                    <a:pt x="16" y="124"/>
                  </a:lnTo>
                  <a:lnTo>
                    <a:pt x="0" y="142"/>
                  </a:lnTo>
                  <a:lnTo>
                    <a:pt x="0" y="142"/>
                  </a:lnTo>
                  <a:lnTo>
                    <a:pt x="23" y="146"/>
                  </a:lnTo>
                  <a:lnTo>
                    <a:pt x="44" y="149"/>
                  </a:lnTo>
                  <a:lnTo>
                    <a:pt x="64" y="150"/>
                  </a:lnTo>
                  <a:lnTo>
                    <a:pt x="84" y="152"/>
                  </a:lnTo>
                  <a:lnTo>
                    <a:pt x="84" y="152"/>
                  </a:lnTo>
                  <a:lnTo>
                    <a:pt x="107" y="150"/>
                  </a:lnTo>
                  <a:lnTo>
                    <a:pt x="128" y="149"/>
                  </a:lnTo>
                  <a:lnTo>
                    <a:pt x="148" y="146"/>
                  </a:lnTo>
                  <a:lnTo>
                    <a:pt x="168" y="142"/>
                  </a:lnTo>
                  <a:lnTo>
                    <a:pt x="188" y="136"/>
                  </a:lnTo>
                  <a:lnTo>
                    <a:pt x="208" y="130"/>
                  </a:lnTo>
                  <a:lnTo>
                    <a:pt x="227" y="123"/>
                  </a:lnTo>
                  <a:lnTo>
                    <a:pt x="244" y="114"/>
                  </a:lnTo>
                  <a:lnTo>
                    <a:pt x="263" y="106"/>
                  </a:lnTo>
                  <a:lnTo>
                    <a:pt x="278" y="96"/>
                  </a:lnTo>
                  <a:lnTo>
                    <a:pt x="295" y="86"/>
                  </a:lnTo>
                  <a:lnTo>
                    <a:pt x="311" y="74"/>
                  </a:lnTo>
                  <a:lnTo>
                    <a:pt x="325" y="63"/>
                  </a:lnTo>
                  <a:lnTo>
                    <a:pt x="340" y="52"/>
                  </a:lnTo>
                  <a:lnTo>
                    <a:pt x="352" y="39"/>
                  </a:lnTo>
                  <a:lnTo>
                    <a:pt x="364" y="25"/>
                  </a:lnTo>
                  <a:lnTo>
                    <a:pt x="360" y="0"/>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12" name="Freeform 11">
              <a:extLst>
                <a:ext uri="{FF2B5EF4-FFF2-40B4-BE49-F238E27FC236}">
                  <a16:creationId xmlns:a16="http://schemas.microsoft.com/office/drawing/2014/main" id="{9A2F33AF-1784-7249-8A6A-BB23076CEF5B}"/>
                </a:ext>
              </a:extLst>
            </p:cNvPr>
            <p:cNvSpPr>
              <a:spLocks/>
            </p:cNvSpPr>
            <p:nvPr/>
          </p:nvSpPr>
          <p:spPr bwMode="auto">
            <a:xfrm>
              <a:off x="3768" y="2363"/>
              <a:ext cx="364" cy="152"/>
            </a:xfrm>
            <a:custGeom>
              <a:avLst/>
              <a:gdLst>
                <a:gd name="T0" fmla="*/ 360 w 364"/>
                <a:gd name="T1" fmla="*/ 0 h 152"/>
                <a:gd name="T2" fmla="*/ 360 w 364"/>
                <a:gd name="T3" fmla="*/ 0 h 152"/>
                <a:gd name="T4" fmla="*/ 347 w 364"/>
                <a:gd name="T5" fmla="*/ 15 h 152"/>
                <a:gd name="T6" fmla="*/ 334 w 364"/>
                <a:gd name="T7" fmla="*/ 29 h 152"/>
                <a:gd name="T8" fmla="*/ 320 w 364"/>
                <a:gd name="T9" fmla="*/ 42 h 152"/>
                <a:gd name="T10" fmla="*/ 305 w 364"/>
                <a:gd name="T11" fmla="*/ 55 h 152"/>
                <a:gd name="T12" fmla="*/ 290 w 364"/>
                <a:gd name="T13" fmla="*/ 66 h 152"/>
                <a:gd name="T14" fmla="*/ 274 w 364"/>
                <a:gd name="T15" fmla="*/ 76 h 152"/>
                <a:gd name="T16" fmla="*/ 257 w 364"/>
                <a:gd name="T17" fmla="*/ 86 h 152"/>
                <a:gd name="T18" fmla="*/ 240 w 364"/>
                <a:gd name="T19" fmla="*/ 94 h 152"/>
                <a:gd name="T20" fmla="*/ 223 w 364"/>
                <a:gd name="T21" fmla="*/ 103 h 152"/>
                <a:gd name="T22" fmla="*/ 204 w 364"/>
                <a:gd name="T23" fmla="*/ 110 h 152"/>
                <a:gd name="T24" fmla="*/ 185 w 364"/>
                <a:gd name="T25" fmla="*/ 116 h 152"/>
                <a:gd name="T26" fmla="*/ 165 w 364"/>
                <a:gd name="T27" fmla="*/ 122 h 152"/>
                <a:gd name="T28" fmla="*/ 146 w 364"/>
                <a:gd name="T29" fmla="*/ 126 h 152"/>
                <a:gd name="T30" fmla="*/ 126 w 364"/>
                <a:gd name="T31" fmla="*/ 129 h 152"/>
                <a:gd name="T32" fmla="*/ 104 w 364"/>
                <a:gd name="T33" fmla="*/ 130 h 152"/>
                <a:gd name="T34" fmla="*/ 84 w 364"/>
                <a:gd name="T35" fmla="*/ 130 h 152"/>
                <a:gd name="T36" fmla="*/ 84 w 364"/>
                <a:gd name="T37" fmla="*/ 130 h 152"/>
                <a:gd name="T38" fmla="*/ 66 w 364"/>
                <a:gd name="T39" fmla="*/ 130 h 152"/>
                <a:gd name="T40" fmla="*/ 48 w 364"/>
                <a:gd name="T41" fmla="*/ 129 h 152"/>
                <a:gd name="T42" fmla="*/ 16 w 364"/>
                <a:gd name="T43" fmla="*/ 124 h 152"/>
                <a:gd name="T44" fmla="*/ 0 w 364"/>
                <a:gd name="T45" fmla="*/ 142 h 152"/>
                <a:gd name="T46" fmla="*/ 0 w 364"/>
                <a:gd name="T47" fmla="*/ 142 h 152"/>
                <a:gd name="T48" fmla="*/ 23 w 364"/>
                <a:gd name="T49" fmla="*/ 146 h 152"/>
                <a:gd name="T50" fmla="*/ 44 w 364"/>
                <a:gd name="T51" fmla="*/ 149 h 152"/>
                <a:gd name="T52" fmla="*/ 64 w 364"/>
                <a:gd name="T53" fmla="*/ 150 h 152"/>
                <a:gd name="T54" fmla="*/ 84 w 364"/>
                <a:gd name="T55" fmla="*/ 152 h 152"/>
                <a:gd name="T56" fmla="*/ 84 w 364"/>
                <a:gd name="T57" fmla="*/ 152 h 152"/>
                <a:gd name="T58" fmla="*/ 107 w 364"/>
                <a:gd name="T59" fmla="*/ 150 h 152"/>
                <a:gd name="T60" fmla="*/ 128 w 364"/>
                <a:gd name="T61" fmla="*/ 149 h 152"/>
                <a:gd name="T62" fmla="*/ 148 w 364"/>
                <a:gd name="T63" fmla="*/ 146 h 152"/>
                <a:gd name="T64" fmla="*/ 168 w 364"/>
                <a:gd name="T65" fmla="*/ 142 h 152"/>
                <a:gd name="T66" fmla="*/ 188 w 364"/>
                <a:gd name="T67" fmla="*/ 136 h 152"/>
                <a:gd name="T68" fmla="*/ 208 w 364"/>
                <a:gd name="T69" fmla="*/ 130 h 152"/>
                <a:gd name="T70" fmla="*/ 227 w 364"/>
                <a:gd name="T71" fmla="*/ 123 h 152"/>
                <a:gd name="T72" fmla="*/ 244 w 364"/>
                <a:gd name="T73" fmla="*/ 114 h 152"/>
                <a:gd name="T74" fmla="*/ 263 w 364"/>
                <a:gd name="T75" fmla="*/ 106 h 152"/>
                <a:gd name="T76" fmla="*/ 278 w 364"/>
                <a:gd name="T77" fmla="*/ 96 h 152"/>
                <a:gd name="T78" fmla="*/ 295 w 364"/>
                <a:gd name="T79" fmla="*/ 86 h 152"/>
                <a:gd name="T80" fmla="*/ 311 w 364"/>
                <a:gd name="T81" fmla="*/ 74 h 152"/>
                <a:gd name="T82" fmla="*/ 325 w 364"/>
                <a:gd name="T83" fmla="*/ 63 h 152"/>
                <a:gd name="T84" fmla="*/ 340 w 364"/>
                <a:gd name="T85" fmla="*/ 52 h 152"/>
                <a:gd name="T86" fmla="*/ 352 w 364"/>
                <a:gd name="T87" fmla="*/ 39 h 152"/>
                <a:gd name="T88" fmla="*/ 364 w 364"/>
                <a:gd name="T89" fmla="*/ 25 h 152"/>
                <a:gd name="T90" fmla="*/ 360 w 364"/>
                <a:gd name="T9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152">
                  <a:moveTo>
                    <a:pt x="360" y="0"/>
                  </a:moveTo>
                  <a:lnTo>
                    <a:pt x="360" y="0"/>
                  </a:lnTo>
                  <a:lnTo>
                    <a:pt x="347" y="15"/>
                  </a:lnTo>
                  <a:lnTo>
                    <a:pt x="334" y="29"/>
                  </a:lnTo>
                  <a:lnTo>
                    <a:pt x="320" y="42"/>
                  </a:lnTo>
                  <a:lnTo>
                    <a:pt x="305" y="55"/>
                  </a:lnTo>
                  <a:lnTo>
                    <a:pt x="290" y="66"/>
                  </a:lnTo>
                  <a:lnTo>
                    <a:pt x="274" y="76"/>
                  </a:lnTo>
                  <a:lnTo>
                    <a:pt x="257" y="86"/>
                  </a:lnTo>
                  <a:lnTo>
                    <a:pt x="240" y="94"/>
                  </a:lnTo>
                  <a:lnTo>
                    <a:pt x="223" y="103"/>
                  </a:lnTo>
                  <a:lnTo>
                    <a:pt x="204" y="110"/>
                  </a:lnTo>
                  <a:lnTo>
                    <a:pt x="185" y="116"/>
                  </a:lnTo>
                  <a:lnTo>
                    <a:pt x="165" y="122"/>
                  </a:lnTo>
                  <a:lnTo>
                    <a:pt x="146" y="126"/>
                  </a:lnTo>
                  <a:lnTo>
                    <a:pt x="126" y="129"/>
                  </a:lnTo>
                  <a:lnTo>
                    <a:pt x="104" y="130"/>
                  </a:lnTo>
                  <a:lnTo>
                    <a:pt x="84" y="130"/>
                  </a:lnTo>
                  <a:lnTo>
                    <a:pt x="84" y="130"/>
                  </a:lnTo>
                  <a:lnTo>
                    <a:pt x="66" y="130"/>
                  </a:lnTo>
                  <a:lnTo>
                    <a:pt x="48" y="129"/>
                  </a:lnTo>
                  <a:lnTo>
                    <a:pt x="16" y="124"/>
                  </a:lnTo>
                  <a:lnTo>
                    <a:pt x="0" y="142"/>
                  </a:lnTo>
                  <a:lnTo>
                    <a:pt x="0" y="142"/>
                  </a:lnTo>
                  <a:lnTo>
                    <a:pt x="23" y="146"/>
                  </a:lnTo>
                  <a:lnTo>
                    <a:pt x="44" y="149"/>
                  </a:lnTo>
                  <a:lnTo>
                    <a:pt x="64" y="150"/>
                  </a:lnTo>
                  <a:lnTo>
                    <a:pt x="84" y="152"/>
                  </a:lnTo>
                  <a:lnTo>
                    <a:pt x="84" y="152"/>
                  </a:lnTo>
                  <a:lnTo>
                    <a:pt x="107" y="150"/>
                  </a:lnTo>
                  <a:lnTo>
                    <a:pt x="128" y="149"/>
                  </a:lnTo>
                  <a:lnTo>
                    <a:pt x="148" y="146"/>
                  </a:lnTo>
                  <a:lnTo>
                    <a:pt x="168" y="142"/>
                  </a:lnTo>
                  <a:lnTo>
                    <a:pt x="188" y="136"/>
                  </a:lnTo>
                  <a:lnTo>
                    <a:pt x="208" y="130"/>
                  </a:lnTo>
                  <a:lnTo>
                    <a:pt x="227" y="123"/>
                  </a:lnTo>
                  <a:lnTo>
                    <a:pt x="244" y="114"/>
                  </a:lnTo>
                  <a:lnTo>
                    <a:pt x="263" y="106"/>
                  </a:lnTo>
                  <a:lnTo>
                    <a:pt x="278" y="96"/>
                  </a:lnTo>
                  <a:lnTo>
                    <a:pt x="295" y="86"/>
                  </a:lnTo>
                  <a:lnTo>
                    <a:pt x="311" y="74"/>
                  </a:lnTo>
                  <a:lnTo>
                    <a:pt x="325" y="63"/>
                  </a:lnTo>
                  <a:lnTo>
                    <a:pt x="340" y="52"/>
                  </a:lnTo>
                  <a:lnTo>
                    <a:pt x="352" y="39"/>
                  </a:lnTo>
                  <a:lnTo>
                    <a:pt x="364" y="25"/>
                  </a:lnTo>
                  <a:lnTo>
                    <a:pt x="360" y="0"/>
                  </a:lnTo>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sp>
          <p:nvSpPr>
            <p:cNvPr id="13" name="Freeform 12">
              <a:extLst>
                <a:ext uri="{FF2B5EF4-FFF2-40B4-BE49-F238E27FC236}">
                  <a16:creationId xmlns:a16="http://schemas.microsoft.com/office/drawing/2014/main" id="{AF5086E5-FFF8-5A4A-9117-1064504EE14E}"/>
                </a:ext>
              </a:extLst>
            </p:cNvPr>
            <p:cNvSpPr>
              <a:spLocks/>
            </p:cNvSpPr>
            <p:nvPr/>
          </p:nvSpPr>
          <p:spPr bwMode="auto">
            <a:xfrm>
              <a:off x="3571" y="1733"/>
              <a:ext cx="708" cy="613"/>
            </a:xfrm>
            <a:custGeom>
              <a:avLst/>
              <a:gdLst>
                <a:gd name="T0" fmla="*/ 654 w 708"/>
                <a:gd name="T1" fmla="*/ 354 h 613"/>
                <a:gd name="T2" fmla="*/ 654 w 708"/>
                <a:gd name="T3" fmla="*/ 354 h 613"/>
                <a:gd name="T4" fmla="*/ 645 w 708"/>
                <a:gd name="T5" fmla="*/ 302 h 613"/>
                <a:gd name="T6" fmla="*/ 628 w 708"/>
                <a:gd name="T7" fmla="*/ 249 h 613"/>
                <a:gd name="T8" fmla="*/ 604 w 708"/>
                <a:gd name="T9" fmla="*/ 199 h 613"/>
                <a:gd name="T10" fmla="*/ 574 w 708"/>
                <a:gd name="T11" fmla="*/ 157 h 613"/>
                <a:gd name="T12" fmla="*/ 561 w 708"/>
                <a:gd name="T13" fmla="*/ 141 h 613"/>
                <a:gd name="T14" fmla="*/ 531 w 708"/>
                <a:gd name="T15" fmla="*/ 111 h 613"/>
                <a:gd name="T16" fmla="*/ 498 w 708"/>
                <a:gd name="T17" fmla="*/ 85 h 613"/>
                <a:gd name="T18" fmla="*/ 462 w 708"/>
                <a:gd name="T19" fmla="*/ 63 h 613"/>
                <a:gd name="T20" fmla="*/ 425 w 708"/>
                <a:gd name="T21" fmla="*/ 45 h 613"/>
                <a:gd name="T22" fmla="*/ 387 w 708"/>
                <a:gd name="T23" fmla="*/ 31 h 613"/>
                <a:gd name="T24" fmla="*/ 345 w 708"/>
                <a:gd name="T25" fmla="*/ 21 h 613"/>
                <a:gd name="T26" fmla="*/ 303 w 708"/>
                <a:gd name="T27" fmla="*/ 17 h 613"/>
                <a:gd name="T28" fmla="*/ 281 w 708"/>
                <a:gd name="T29" fmla="*/ 17 h 613"/>
                <a:gd name="T30" fmla="*/ 238 w 708"/>
                <a:gd name="T31" fmla="*/ 18 h 613"/>
                <a:gd name="T32" fmla="*/ 198 w 708"/>
                <a:gd name="T33" fmla="*/ 25 h 613"/>
                <a:gd name="T34" fmla="*/ 160 w 708"/>
                <a:gd name="T35" fmla="*/ 35 h 613"/>
                <a:gd name="T36" fmla="*/ 124 w 708"/>
                <a:gd name="T37" fmla="*/ 51 h 613"/>
                <a:gd name="T38" fmla="*/ 88 w 708"/>
                <a:gd name="T39" fmla="*/ 70 h 613"/>
                <a:gd name="T40" fmla="*/ 57 w 708"/>
                <a:gd name="T41" fmla="*/ 91 h 613"/>
                <a:gd name="T42" fmla="*/ 27 w 708"/>
                <a:gd name="T43" fmla="*/ 117 h 613"/>
                <a:gd name="T44" fmla="*/ 0 w 708"/>
                <a:gd name="T45" fmla="*/ 144 h 613"/>
                <a:gd name="T46" fmla="*/ 16 w 708"/>
                <a:gd name="T47" fmla="*/ 157 h 613"/>
                <a:gd name="T48" fmla="*/ 41 w 708"/>
                <a:gd name="T49" fmla="*/ 130 h 613"/>
                <a:gd name="T50" fmla="*/ 68 w 708"/>
                <a:gd name="T51" fmla="*/ 107 h 613"/>
                <a:gd name="T52" fmla="*/ 100 w 708"/>
                <a:gd name="T53" fmla="*/ 85 h 613"/>
                <a:gd name="T54" fmla="*/ 133 w 708"/>
                <a:gd name="T55" fmla="*/ 68 h 613"/>
                <a:gd name="T56" fmla="*/ 167 w 708"/>
                <a:gd name="T57" fmla="*/ 55 h 613"/>
                <a:gd name="T58" fmla="*/ 203 w 708"/>
                <a:gd name="T59" fmla="*/ 44 h 613"/>
                <a:gd name="T60" fmla="*/ 241 w 708"/>
                <a:gd name="T61" fmla="*/ 38 h 613"/>
                <a:gd name="T62" fmla="*/ 281 w 708"/>
                <a:gd name="T63" fmla="*/ 35 h 613"/>
                <a:gd name="T64" fmla="*/ 304 w 708"/>
                <a:gd name="T65" fmla="*/ 37 h 613"/>
                <a:gd name="T66" fmla="*/ 351 w 708"/>
                <a:gd name="T67" fmla="*/ 43 h 613"/>
                <a:gd name="T68" fmla="*/ 395 w 708"/>
                <a:gd name="T69" fmla="*/ 54 h 613"/>
                <a:gd name="T70" fmla="*/ 435 w 708"/>
                <a:gd name="T71" fmla="*/ 71 h 613"/>
                <a:gd name="T72" fmla="*/ 474 w 708"/>
                <a:gd name="T73" fmla="*/ 91 h 613"/>
                <a:gd name="T74" fmla="*/ 508 w 708"/>
                <a:gd name="T75" fmla="*/ 117 h 613"/>
                <a:gd name="T76" fmla="*/ 538 w 708"/>
                <a:gd name="T77" fmla="*/ 145 h 613"/>
                <a:gd name="T78" fmla="*/ 565 w 708"/>
                <a:gd name="T79" fmla="*/ 177 h 613"/>
                <a:gd name="T80" fmla="*/ 577 w 708"/>
                <a:gd name="T81" fmla="*/ 194 h 613"/>
                <a:gd name="T82" fmla="*/ 595 w 708"/>
                <a:gd name="T83" fmla="*/ 225 h 613"/>
                <a:gd name="T84" fmla="*/ 609 w 708"/>
                <a:gd name="T85" fmla="*/ 258 h 613"/>
                <a:gd name="T86" fmla="*/ 629 w 708"/>
                <a:gd name="T87" fmla="*/ 326 h 613"/>
                <a:gd name="T88" fmla="*/ 638 w 708"/>
                <a:gd name="T89" fmla="*/ 393 h 613"/>
                <a:gd name="T90" fmla="*/ 635 w 708"/>
                <a:gd name="T91" fmla="*/ 455 h 613"/>
                <a:gd name="T92" fmla="*/ 631 w 708"/>
                <a:gd name="T93" fmla="*/ 478 h 613"/>
                <a:gd name="T94" fmla="*/ 617 w 708"/>
                <a:gd name="T95" fmla="*/ 526 h 613"/>
                <a:gd name="T96" fmla="*/ 599 w 708"/>
                <a:gd name="T97" fmla="*/ 566 h 613"/>
                <a:gd name="T98" fmla="*/ 594 w 708"/>
                <a:gd name="T99" fmla="*/ 613 h 613"/>
                <a:gd name="T100" fmla="*/ 608 w 708"/>
                <a:gd name="T101" fmla="*/ 589 h 613"/>
                <a:gd name="T102" fmla="*/ 632 w 708"/>
                <a:gd name="T103" fmla="*/ 538 h 613"/>
                <a:gd name="T104" fmla="*/ 651 w 708"/>
                <a:gd name="T105" fmla="*/ 476 h 613"/>
                <a:gd name="T106" fmla="*/ 667 w 708"/>
                <a:gd name="T107" fmla="*/ 393 h 613"/>
                <a:gd name="T108" fmla="*/ 674 w 708"/>
                <a:gd name="T109" fmla="*/ 342 h 613"/>
                <a:gd name="T110" fmla="*/ 708 w 708"/>
                <a:gd name="T111"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8" h="613">
                  <a:moveTo>
                    <a:pt x="688" y="0"/>
                  </a:moveTo>
                  <a:lnTo>
                    <a:pt x="654" y="354"/>
                  </a:lnTo>
                  <a:lnTo>
                    <a:pt x="654" y="354"/>
                  </a:lnTo>
                  <a:lnTo>
                    <a:pt x="654" y="354"/>
                  </a:lnTo>
                  <a:lnTo>
                    <a:pt x="651" y="328"/>
                  </a:lnTo>
                  <a:lnTo>
                    <a:pt x="645" y="302"/>
                  </a:lnTo>
                  <a:lnTo>
                    <a:pt x="637" y="275"/>
                  </a:lnTo>
                  <a:lnTo>
                    <a:pt x="628" y="249"/>
                  </a:lnTo>
                  <a:lnTo>
                    <a:pt x="617" y="224"/>
                  </a:lnTo>
                  <a:lnTo>
                    <a:pt x="604" y="199"/>
                  </a:lnTo>
                  <a:lnTo>
                    <a:pt x="589" y="177"/>
                  </a:lnTo>
                  <a:lnTo>
                    <a:pt x="574" y="157"/>
                  </a:lnTo>
                  <a:lnTo>
                    <a:pt x="574" y="157"/>
                  </a:lnTo>
                  <a:lnTo>
                    <a:pt x="561" y="141"/>
                  </a:lnTo>
                  <a:lnTo>
                    <a:pt x="545" y="125"/>
                  </a:lnTo>
                  <a:lnTo>
                    <a:pt x="531" y="111"/>
                  </a:lnTo>
                  <a:lnTo>
                    <a:pt x="515" y="98"/>
                  </a:lnTo>
                  <a:lnTo>
                    <a:pt x="498" y="85"/>
                  </a:lnTo>
                  <a:lnTo>
                    <a:pt x="481" y="74"/>
                  </a:lnTo>
                  <a:lnTo>
                    <a:pt x="462" y="63"/>
                  </a:lnTo>
                  <a:lnTo>
                    <a:pt x="445" y="54"/>
                  </a:lnTo>
                  <a:lnTo>
                    <a:pt x="425" y="45"/>
                  </a:lnTo>
                  <a:lnTo>
                    <a:pt x="407" y="37"/>
                  </a:lnTo>
                  <a:lnTo>
                    <a:pt x="387" y="31"/>
                  </a:lnTo>
                  <a:lnTo>
                    <a:pt x="365" y="25"/>
                  </a:lnTo>
                  <a:lnTo>
                    <a:pt x="345" y="21"/>
                  </a:lnTo>
                  <a:lnTo>
                    <a:pt x="324" y="18"/>
                  </a:lnTo>
                  <a:lnTo>
                    <a:pt x="303" y="17"/>
                  </a:lnTo>
                  <a:lnTo>
                    <a:pt x="281" y="17"/>
                  </a:lnTo>
                  <a:lnTo>
                    <a:pt x="281" y="17"/>
                  </a:lnTo>
                  <a:lnTo>
                    <a:pt x="260" y="17"/>
                  </a:lnTo>
                  <a:lnTo>
                    <a:pt x="238" y="18"/>
                  </a:lnTo>
                  <a:lnTo>
                    <a:pt x="218" y="21"/>
                  </a:lnTo>
                  <a:lnTo>
                    <a:pt x="198" y="25"/>
                  </a:lnTo>
                  <a:lnTo>
                    <a:pt x="180" y="30"/>
                  </a:lnTo>
                  <a:lnTo>
                    <a:pt x="160" y="35"/>
                  </a:lnTo>
                  <a:lnTo>
                    <a:pt x="141" y="43"/>
                  </a:lnTo>
                  <a:lnTo>
                    <a:pt x="124" y="51"/>
                  </a:lnTo>
                  <a:lnTo>
                    <a:pt x="106" y="60"/>
                  </a:lnTo>
                  <a:lnTo>
                    <a:pt x="88" y="70"/>
                  </a:lnTo>
                  <a:lnTo>
                    <a:pt x="73" y="80"/>
                  </a:lnTo>
                  <a:lnTo>
                    <a:pt x="57" y="91"/>
                  </a:lnTo>
                  <a:lnTo>
                    <a:pt x="41" y="102"/>
                  </a:lnTo>
                  <a:lnTo>
                    <a:pt x="27" y="117"/>
                  </a:lnTo>
                  <a:lnTo>
                    <a:pt x="13" y="130"/>
                  </a:lnTo>
                  <a:lnTo>
                    <a:pt x="0" y="144"/>
                  </a:lnTo>
                  <a:lnTo>
                    <a:pt x="16" y="157"/>
                  </a:lnTo>
                  <a:lnTo>
                    <a:pt x="16" y="157"/>
                  </a:lnTo>
                  <a:lnTo>
                    <a:pt x="28" y="142"/>
                  </a:lnTo>
                  <a:lnTo>
                    <a:pt x="41" y="130"/>
                  </a:lnTo>
                  <a:lnTo>
                    <a:pt x="54" y="118"/>
                  </a:lnTo>
                  <a:lnTo>
                    <a:pt x="68" y="107"/>
                  </a:lnTo>
                  <a:lnTo>
                    <a:pt x="84" y="95"/>
                  </a:lnTo>
                  <a:lnTo>
                    <a:pt x="100" y="85"/>
                  </a:lnTo>
                  <a:lnTo>
                    <a:pt x="116" y="77"/>
                  </a:lnTo>
                  <a:lnTo>
                    <a:pt x="133" y="68"/>
                  </a:lnTo>
                  <a:lnTo>
                    <a:pt x="150" y="61"/>
                  </a:lnTo>
                  <a:lnTo>
                    <a:pt x="167" y="55"/>
                  </a:lnTo>
                  <a:lnTo>
                    <a:pt x="184" y="50"/>
                  </a:lnTo>
                  <a:lnTo>
                    <a:pt x="203" y="44"/>
                  </a:lnTo>
                  <a:lnTo>
                    <a:pt x="221" y="41"/>
                  </a:lnTo>
                  <a:lnTo>
                    <a:pt x="241" y="38"/>
                  </a:lnTo>
                  <a:lnTo>
                    <a:pt x="261" y="37"/>
                  </a:lnTo>
                  <a:lnTo>
                    <a:pt x="281" y="35"/>
                  </a:lnTo>
                  <a:lnTo>
                    <a:pt x="281" y="35"/>
                  </a:lnTo>
                  <a:lnTo>
                    <a:pt x="304" y="37"/>
                  </a:lnTo>
                  <a:lnTo>
                    <a:pt x="328" y="38"/>
                  </a:lnTo>
                  <a:lnTo>
                    <a:pt x="351" y="43"/>
                  </a:lnTo>
                  <a:lnTo>
                    <a:pt x="374" y="48"/>
                  </a:lnTo>
                  <a:lnTo>
                    <a:pt x="395" y="54"/>
                  </a:lnTo>
                  <a:lnTo>
                    <a:pt x="415" y="63"/>
                  </a:lnTo>
                  <a:lnTo>
                    <a:pt x="435" y="71"/>
                  </a:lnTo>
                  <a:lnTo>
                    <a:pt x="455" y="81"/>
                  </a:lnTo>
                  <a:lnTo>
                    <a:pt x="474" y="91"/>
                  </a:lnTo>
                  <a:lnTo>
                    <a:pt x="491" y="104"/>
                  </a:lnTo>
                  <a:lnTo>
                    <a:pt x="508" y="117"/>
                  </a:lnTo>
                  <a:lnTo>
                    <a:pt x="524" y="131"/>
                  </a:lnTo>
                  <a:lnTo>
                    <a:pt x="538" y="145"/>
                  </a:lnTo>
                  <a:lnTo>
                    <a:pt x="552" y="161"/>
                  </a:lnTo>
                  <a:lnTo>
                    <a:pt x="565" y="177"/>
                  </a:lnTo>
                  <a:lnTo>
                    <a:pt x="577" y="194"/>
                  </a:lnTo>
                  <a:lnTo>
                    <a:pt x="577" y="194"/>
                  </a:lnTo>
                  <a:lnTo>
                    <a:pt x="587" y="209"/>
                  </a:lnTo>
                  <a:lnTo>
                    <a:pt x="595" y="225"/>
                  </a:lnTo>
                  <a:lnTo>
                    <a:pt x="602" y="241"/>
                  </a:lnTo>
                  <a:lnTo>
                    <a:pt x="609" y="258"/>
                  </a:lnTo>
                  <a:lnTo>
                    <a:pt x="621" y="292"/>
                  </a:lnTo>
                  <a:lnTo>
                    <a:pt x="629" y="326"/>
                  </a:lnTo>
                  <a:lnTo>
                    <a:pt x="635" y="359"/>
                  </a:lnTo>
                  <a:lnTo>
                    <a:pt x="638" y="393"/>
                  </a:lnTo>
                  <a:lnTo>
                    <a:pt x="638" y="425"/>
                  </a:lnTo>
                  <a:lnTo>
                    <a:pt x="635" y="455"/>
                  </a:lnTo>
                  <a:lnTo>
                    <a:pt x="635" y="455"/>
                  </a:lnTo>
                  <a:lnTo>
                    <a:pt x="631" y="478"/>
                  </a:lnTo>
                  <a:lnTo>
                    <a:pt x="622" y="509"/>
                  </a:lnTo>
                  <a:lnTo>
                    <a:pt x="617" y="526"/>
                  </a:lnTo>
                  <a:lnTo>
                    <a:pt x="608" y="546"/>
                  </a:lnTo>
                  <a:lnTo>
                    <a:pt x="599" y="566"/>
                  </a:lnTo>
                  <a:lnTo>
                    <a:pt x="587" y="586"/>
                  </a:lnTo>
                  <a:lnTo>
                    <a:pt x="594" y="613"/>
                  </a:lnTo>
                  <a:lnTo>
                    <a:pt x="594" y="613"/>
                  </a:lnTo>
                  <a:lnTo>
                    <a:pt x="608" y="589"/>
                  </a:lnTo>
                  <a:lnTo>
                    <a:pt x="621" y="565"/>
                  </a:lnTo>
                  <a:lnTo>
                    <a:pt x="632" y="538"/>
                  </a:lnTo>
                  <a:lnTo>
                    <a:pt x="642" y="509"/>
                  </a:lnTo>
                  <a:lnTo>
                    <a:pt x="651" y="476"/>
                  </a:lnTo>
                  <a:lnTo>
                    <a:pt x="659" y="438"/>
                  </a:lnTo>
                  <a:lnTo>
                    <a:pt x="667" y="393"/>
                  </a:lnTo>
                  <a:lnTo>
                    <a:pt x="674" y="342"/>
                  </a:lnTo>
                  <a:lnTo>
                    <a:pt x="674" y="342"/>
                  </a:lnTo>
                  <a:lnTo>
                    <a:pt x="695" y="128"/>
                  </a:lnTo>
                  <a:lnTo>
                    <a:pt x="708" y="0"/>
                  </a:lnTo>
                  <a:lnTo>
                    <a:pt x="688" y="0"/>
                  </a:lnTo>
                  <a:close/>
                </a:path>
              </a:pathLst>
            </a:custGeom>
            <a:grpFill/>
            <a:ln>
              <a:noFill/>
            </a:ln>
            <a:extLst>
              <a:ext uri="{91240B29-F687-4f45-9708-019B960494DF}"/>
            </a:extLst>
          </p:spPr>
          <p:txBody>
            <a:bodyPr/>
            <a:lstStyle/>
            <a:p>
              <a:pPr eaLnBrk="1" fontAlgn="auto" hangingPunct="1">
                <a:spcBef>
                  <a:spcPts val="0"/>
                </a:spcBef>
                <a:spcAft>
                  <a:spcPts val="0"/>
                </a:spcAft>
                <a:defRPr/>
              </a:pPr>
              <a:endParaRPr lang="en-GB">
                <a:latin typeface="+mn-lt"/>
              </a:endParaRPr>
            </a:p>
          </p:txBody>
        </p:sp>
      </p:grpSp>
    </p:spTree>
    <p:extLst>
      <p:ext uri="{BB962C8B-B14F-4D97-AF65-F5344CB8AC3E}">
        <p14:creationId xmlns:p14="http://schemas.microsoft.com/office/powerpoint/2010/main" val="31617756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5">
            <a:extLst>
              <a:ext uri="{FF2B5EF4-FFF2-40B4-BE49-F238E27FC236}">
                <a16:creationId xmlns:a16="http://schemas.microsoft.com/office/drawing/2014/main" id="{C69C39AF-9BEB-EE4F-B659-D22773BEC35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0" y="6213475"/>
            <a:ext cx="1219200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678837D9-F349-4B4D-B2A2-C8D96B2542A3}"/>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dirty="0"/>
              <a:t>Click to edit Master title style</a:t>
            </a:r>
          </a:p>
        </p:txBody>
      </p:sp>
      <p:sp>
        <p:nvSpPr>
          <p:cNvPr id="1028" name="Text Placeholder 2">
            <a:extLst>
              <a:ext uri="{FF2B5EF4-FFF2-40B4-BE49-F238E27FC236}">
                <a16:creationId xmlns:a16="http://schemas.microsoft.com/office/drawing/2014/main" id="{9D8CA463-ECAB-EB4E-B250-6BA4E6797E64}"/>
              </a:ext>
            </a:extLst>
          </p:cNvPr>
          <p:cNvSpPr>
            <a:spLocks noGrp="1" noChangeArrowheads="1"/>
          </p:cNvSpPr>
          <p:nvPr>
            <p:ph type="body" idx="1"/>
          </p:nvPr>
        </p:nvSpPr>
        <p:spPr bwMode="auto">
          <a:xfrm>
            <a:off x="838200" y="1825625"/>
            <a:ext cx="10515600"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p:txBody>
      </p:sp>
      <p:sp>
        <p:nvSpPr>
          <p:cNvPr id="4" name="Date Placeholder 3">
            <a:extLst>
              <a:ext uri="{FF2B5EF4-FFF2-40B4-BE49-F238E27FC236}">
                <a16:creationId xmlns:a16="http://schemas.microsoft.com/office/drawing/2014/main" id="{F4C25944-1B6B-C245-AB7E-413CF77C2B67}"/>
              </a:ext>
            </a:extLst>
          </p:cNvPr>
          <p:cNvSpPr>
            <a:spLocks noGrp="1"/>
          </p:cNvSpPr>
          <p:nvPr>
            <p:ph type="dt" sz="half" idx="2"/>
          </p:nvPr>
        </p:nvSpPr>
        <p:spPr>
          <a:xfrm>
            <a:off x="10418763" y="6427788"/>
            <a:ext cx="908050" cy="365125"/>
          </a:xfrm>
          <a:prstGeom prst="rect">
            <a:avLst/>
          </a:prstGeom>
        </p:spPr>
        <p:txBody>
          <a:bodyPr vert="horz" lIns="0" tIns="45720" rIns="91440" bIns="45720" rtlCol="0" anchor="ctr"/>
          <a:lstStyle>
            <a:lvl1pPr algn="l" eaLnBrk="1" fontAlgn="auto" hangingPunct="1">
              <a:spcBef>
                <a:spcPts val="0"/>
              </a:spcBef>
              <a:spcAft>
                <a:spcPts val="0"/>
              </a:spcAft>
              <a:defRPr sz="800">
                <a:solidFill>
                  <a:schemeClr val="bg1"/>
                </a:solidFill>
                <a:latin typeface="+mn-lt"/>
              </a:defRPr>
            </a:lvl1pPr>
          </a:lstStyle>
          <a:p>
            <a:pPr>
              <a:defRPr/>
            </a:pPr>
            <a:r>
              <a:rPr lang="en-CH"/>
              <a:t>21/10/2026</a:t>
            </a:r>
            <a:endParaRPr lang="en-GB" dirty="0"/>
          </a:p>
        </p:txBody>
      </p:sp>
      <p:sp>
        <p:nvSpPr>
          <p:cNvPr id="6" name="Slide Number Placeholder 5">
            <a:extLst>
              <a:ext uri="{FF2B5EF4-FFF2-40B4-BE49-F238E27FC236}">
                <a16:creationId xmlns:a16="http://schemas.microsoft.com/office/drawing/2014/main" id="{6AE65E5E-4974-3447-B9D9-B77B2649E352}"/>
              </a:ext>
            </a:extLst>
          </p:cNvPr>
          <p:cNvSpPr>
            <a:spLocks noGrp="1"/>
          </p:cNvSpPr>
          <p:nvPr>
            <p:ph type="sldNum" sz="quarter" idx="4"/>
          </p:nvPr>
        </p:nvSpPr>
        <p:spPr>
          <a:xfrm>
            <a:off x="11515725" y="6435725"/>
            <a:ext cx="482600" cy="331788"/>
          </a:xfrm>
          <a:prstGeom prst="rect">
            <a:avLst/>
          </a:prstGeom>
        </p:spPr>
        <p:txBody>
          <a:bodyPr vert="horz" lIns="91440" tIns="45720" rIns="0" bIns="45720" rtlCol="0" anchor="ctr"/>
          <a:lstStyle>
            <a:lvl1pPr algn="r" eaLnBrk="1" fontAlgn="auto" hangingPunct="1">
              <a:spcBef>
                <a:spcPts val="0"/>
              </a:spcBef>
              <a:spcAft>
                <a:spcPts val="0"/>
              </a:spcAft>
              <a:defRPr sz="800">
                <a:solidFill>
                  <a:schemeClr val="bg1"/>
                </a:solidFill>
                <a:latin typeface="+mn-lt"/>
              </a:defRPr>
            </a:lvl1pPr>
          </a:lstStyle>
          <a:p>
            <a:pPr>
              <a:defRPr/>
            </a:pPr>
            <a:fld id="{6DD0D816-059C-4E47-A9FF-2F36CA877CF3}" type="slidenum">
              <a:rPr lang="en-GB"/>
              <a:pPr>
                <a:defRPr/>
              </a:pPr>
              <a:t>‹#›</a:t>
            </a:fld>
            <a:endParaRPr lang="en-GB" dirty="0"/>
          </a:p>
        </p:txBody>
      </p:sp>
      <p:sp>
        <p:nvSpPr>
          <p:cNvPr id="1033" name="TextBox 16">
            <a:extLst>
              <a:ext uri="{FF2B5EF4-FFF2-40B4-BE49-F238E27FC236}">
                <a16:creationId xmlns:a16="http://schemas.microsoft.com/office/drawing/2014/main" id="{96546E11-A4F0-E941-9836-40CFF2B19DA0}"/>
              </a:ext>
            </a:extLst>
          </p:cNvPr>
          <p:cNvSpPr txBox="1">
            <a:spLocks noChangeArrowheads="1"/>
          </p:cNvSpPr>
          <p:nvPr/>
        </p:nvSpPr>
        <p:spPr bwMode="auto">
          <a:xfrm>
            <a:off x="-1493838" y="6691313"/>
            <a:ext cx="2476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eaLnBrk="1" hangingPunct="1">
              <a:defRPr/>
            </a:pPr>
            <a:r>
              <a:rPr lang="en-GB" altLang="en-US"/>
              <a:t> </a:t>
            </a:r>
          </a:p>
        </p:txBody>
      </p:sp>
      <p:pic>
        <p:nvPicPr>
          <p:cNvPr id="2" name="Picture 35">
            <a:extLst>
              <a:ext uri="{FF2B5EF4-FFF2-40B4-BE49-F238E27FC236}">
                <a16:creationId xmlns:a16="http://schemas.microsoft.com/office/drawing/2014/main" id="{0FE4E30D-9AA3-4347-90AF-33C423D00499}"/>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6575" y="6311900"/>
            <a:ext cx="2251075"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ooter Placeholder 8">
            <a:extLst>
              <a:ext uri="{FF2B5EF4-FFF2-40B4-BE49-F238E27FC236}">
                <a16:creationId xmlns:a16="http://schemas.microsoft.com/office/drawing/2014/main" id="{07F2EC8D-355B-2D2A-342D-CEA3AA989E95}"/>
              </a:ext>
            </a:extLst>
          </p:cNvPr>
          <p:cNvSpPr>
            <a:spLocks noGrp="1"/>
          </p:cNvSpPr>
          <p:nvPr>
            <p:ph type="ftr" sz="quarter" idx="3"/>
          </p:nvPr>
        </p:nvSpPr>
        <p:spPr>
          <a:xfrm>
            <a:off x="3740400" y="6418800"/>
            <a:ext cx="3452812" cy="365125"/>
          </a:xfrm>
          <a:prstGeom prst="rect">
            <a:avLst/>
          </a:prstGeom>
        </p:spPr>
        <p:txBody>
          <a:bodyPr vert="horz" lIns="91440" tIns="45720" rIns="91440" bIns="45720" rtlCol="0" anchor="ctr"/>
          <a:lstStyle>
            <a:lvl1pPr algn="ctr">
              <a:defRPr sz="1000">
                <a:solidFill>
                  <a:srgbClr val="FFFFFF"/>
                </a:solidFill>
              </a:defRPr>
            </a:lvl1pPr>
          </a:lstStyle>
          <a:p>
            <a:r>
              <a:rPr lang="en-GB"/>
              <a:t>ISOLDE Beam Dump Replacement: FLUKA residual dose rate calculations for radiological planning</a:t>
            </a:r>
            <a:endParaRPr lang="en-GB"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Lst>
  <p:hf hdr="0"/>
  <p:txStyles>
    <p:titleStyle>
      <a:lvl1pPr algn="l" rtl="0" eaLnBrk="1" fontAlgn="base" hangingPunct="1">
        <a:lnSpc>
          <a:spcPct val="90000"/>
        </a:lnSpc>
        <a:spcBef>
          <a:spcPct val="0"/>
        </a:spcBef>
        <a:spcAft>
          <a:spcPct val="0"/>
        </a:spcAft>
        <a:defRPr sz="4000" b="1" kern="1200">
          <a:solidFill>
            <a:schemeClr val="tx1"/>
          </a:solidFill>
          <a:latin typeface="+mj-lt"/>
          <a:ea typeface="+mj-ea"/>
          <a:cs typeface="Arial" panose="020B0604020202020204" pitchFamily="34" charset="0"/>
        </a:defRPr>
      </a:lvl1pPr>
      <a:lvl2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300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60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Lst>
  <p:hf hdr="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hyperlink" Target="https://fluka.cern/"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17.png"/><Relationship Id="rId10" Type="http://schemas.openxmlformats.org/officeDocument/2006/relationships/image" Target="../media/image25.png"/><Relationship Id="rId4" Type="http://schemas.openxmlformats.org/officeDocument/2006/relationships/image" Target="../media/image15.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4.jpeg"/><Relationship Id="rId7" Type="http://schemas.openxmlformats.org/officeDocument/2006/relationships/image" Target="../media/image37.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36.jpg"/><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6.jpg"/></Relationships>
</file>

<file path=ppt/slides/_rels/slide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g"/><Relationship Id="rId4" Type="http://schemas.openxmlformats.org/officeDocument/2006/relationships/image" Target="../media/image4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50.jpe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49.jpeg"/><Relationship Id="rId4" Type="http://schemas.openxmlformats.org/officeDocument/2006/relationships/image" Target="../media/image48.jpeg"/></Relationships>
</file>

<file path=ppt/slides/_rels/slide19.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jpg"/><Relationship Id="rId5" Type="http://schemas.openxmlformats.org/officeDocument/2006/relationships/image" Target="../media/image36.jpg"/><Relationship Id="rId4" Type="http://schemas.openxmlformats.org/officeDocument/2006/relationships/image" Target="../media/image52.jp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54.png"/><Relationship Id="rId7" Type="http://schemas.openxmlformats.org/officeDocument/2006/relationships/image" Target="../media/image57.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15.png"/><Relationship Id="rId10" Type="http://schemas.openxmlformats.org/officeDocument/2006/relationships/image" Target="../media/image59.png"/><Relationship Id="rId4" Type="http://schemas.openxmlformats.org/officeDocument/2006/relationships/image" Target="../media/image55.png"/><Relationship Id="rId9" Type="http://schemas.openxmlformats.org/officeDocument/2006/relationships/image" Target="../media/image58.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1.png"/><Relationship Id="rId2" Type="http://schemas.openxmlformats.org/officeDocument/2006/relationships/image" Target="../media/image6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0.png"/><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16.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image" Target="../media/image80.jpeg"/><Relationship Id="rId4" Type="http://schemas.openxmlformats.org/officeDocument/2006/relationships/image" Target="../media/image55.png"/></Relationships>
</file>

<file path=ppt/slides/_rels/slide2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45CACF61-ECDC-6749-B536-0B42E9C51A55}"/>
              </a:ext>
            </a:extLst>
          </p:cNvPr>
          <p:cNvSpPr>
            <a:spLocks noGrp="1" noChangeArrowheads="1"/>
          </p:cNvSpPr>
          <p:nvPr>
            <p:ph type="ctrTitle"/>
          </p:nvPr>
        </p:nvSpPr>
        <p:spPr bwMode="auto">
          <a:xfrm>
            <a:off x="630574" y="2111972"/>
            <a:ext cx="10930851" cy="19525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compatLnSpc="1">
            <a:prstTxWarp prst="textNoShape">
              <a:avLst/>
            </a:prstTxWarp>
            <a:noAutofit/>
          </a:bodyPr>
          <a:lstStyle/>
          <a:p>
            <a:pPr algn="ctr"/>
            <a:r>
              <a:rPr lang="en-GB" sz="4800" noProof="0" dirty="0"/>
              <a:t>ISOLDE Beam Dump Replacement: FLUKA residual dose rate calculations for radiological planning</a:t>
            </a:r>
          </a:p>
        </p:txBody>
      </p:sp>
      <p:sp>
        <p:nvSpPr>
          <p:cNvPr id="16386" name="Subtitle 2">
            <a:extLst>
              <a:ext uri="{FF2B5EF4-FFF2-40B4-BE49-F238E27FC236}">
                <a16:creationId xmlns:a16="http://schemas.microsoft.com/office/drawing/2014/main" id="{B79389ED-4C30-B647-8AF7-F04ACFFC1A6F}"/>
              </a:ext>
            </a:extLst>
          </p:cNvPr>
          <p:cNvSpPr>
            <a:spLocks noGrp="1" noChangeArrowheads="1"/>
          </p:cNvSpPr>
          <p:nvPr>
            <p:ph type="subTitle" idx="1"/>
          </p:nvPr>
        </p:nvSpPr>
        <p:spPr bwMode="auto">
          <a:xfrm>
            <a:off x="422277" y="5767667"/>
            <a:ext cx="4314315" cy="707136"/>
          </a:xfrm>
          <a:prstGeom prst="rect">
            <a:avLst/>
          </a:prstGeom>
          <a:noFill/>
        </p:spPr>
        <p:txBody>
          <a:bodyPr vert="horz" wrap="square" numCol="1" anchor="t" anchorCtr="0" compatLnSpc="1">
            <a:prstTxWarp prst="textNoShape">
              <a:avLst/>
            </a:prstTxWarp>
          </a:bodyPr>
          <a:lstStyle/>
          <a:p>
            <a:pPr eaLnBrk="1" hangingPunct="1">
              <a:lnSpc>
                <a:spcPct val="100000"/>
              </a:lnSpc>
              <a:spcBef>
                <a:spcPts val="0"/>
              </a:spcBef>
            </a:pPr>
            <a:r>
              <a:rPr lang="en-GB" u="sng" noProof="0" dirty="0"/>
              <a:t>Victor Garcia BALCAZA</a:t>
            </a:r>
            <a:r>
              <a:rPr lang="en-GB" noProof="0" dirty="0"/>
              <a:t> and Fabio POZZI, on behalf of the IBDRS team</a:t>
            </a:r>
          </a:p>
        </p:txBody>
      </p:sp>
      <p:sp>
        <p:nvSpPr>
          <p:cNvPr id="3" name="TextBox 2">
            <a:extLst>
              <a:ext uri="{FF2B5EF4-FFF2-40B4-BE49-F238E27FC236}">
                <a16:creationId xmlns:a16="http://schemas.microsoft.com/office/drawing/2014/main" id="{8B576D17-F719-A44D-9810-70C2D8A6A683}"/>
              </a:ext>
            </a:extLst>
          </p:cNvPr>
          <p:cNvSpPr txBox="1"/>
          <p:nvPr/>
        </p:nvSpPr>
        <p:spPr>
          <a:xfrm>
            <a:off x="7930895" y="5642955"/>
            <a:ext cx="3838827" cy="923330"/>
          </a:xfrm>
          <a:prstGeom prst="rect">
            <a:avLst/>
          </a:prstGeom>
          <a:solidFill>
            <a:srgbClr val="FFFFFF">
              <a:alpha val="50196"/>
            </a:srgbClr>
          </a:solidFill>
        </p:spPr>
        <p:txBody>
          <a:bodyPr wrap="square">
            <a:spAutoFit/>
          </a:bodyPr>
          <a:lstStyle/>
          <a:p>
            <a:pPr algn="r"/>
            <a:r>
              <a:rPr lang="en-GB" noProof="0" dirty="0"/>
              <a:t>17</a:t>
            </a:r>
            <a:r>
              <a:rPr lang="en-GB" baseline="30000" noProof="0" dirty="0"/>
              <a:t>th</a:t>
            </a:r>
            <a:r>
              <a:rPr lang="en-GB" noProof="0" dirty="0"/>
              <a:t> Workshop on Shielding Aspects of Accelerators, Targets, and Irradiation Facilities (SATIF-17)</a:t>
            </a:r>
          </a:p>
        </p:txBody>
      </p:sp>
      <p:sp>
        <p:nvSpPr>
          <p:cNvPr id="4" name="TextBox 3">
            <a:extLst>
              <a:ext uri="{FF2B5EF4-FFF2-40B4-BE49-F238E27FC236}">
                <a16:creationId xmlns:a16="http://schemas.microsoft.com/office/drawing/2014/main" id="{8E3A3A71-7398-A60B-787F-39BF42437129}"/>
              </a:ext>
            </a:extLst>
          </p:cNvPr>
          <p:cNvSpPr txBox="1"/>
          <p:nvPr/>
        </p:nvSpPr>
        <p:spPr>
          <a:xfrm>
            <a:off x="8686800" y="4782191"/>
            <a:ext cx="3082922" cy="646331"/>
          </a:xfrm>
          <a:prstGeom prst="rect">
            <a:avLst/>
          </a:prstGeom>
          <a:solidFill>
            <a:srgbClr val="FFFFFF">
              <a:alpha val="50196"/>
            </a:srgbClr>
          </a:solidFill>
        </p:spPr>
        <p:txBody>
          <a:bodyPr wrap="square">
            <a:spAutoFit/>
          </a:bodyPr>
          <a:lstStyle/>
          <a:p>
            <a:pPr algn="r"/>
            <a:r>
              <a:rPr lang="en-GB" noProof="0" dirty="0"/>
              <a:t>IBS Science Culture </a:t>
            </a:r>
            <a:r>
              <a:rPr lang="en-GB" noProof="0" dirty="0" err="1"/>
              <a:t>Center</a:t>
            </a:r>
            <a:r>
              <a:rPr lang="en-GB" noProof="0" dirty="0"/>
              <a:t>, Daejeon, Korea</a:t>
            </a:r>
          </a:p>
        </p:txBody>
      </p:sp>
      <p:sp>
        <p:nvSpPr>
          <p:cNvPr id="8" name="Subtitle 2">
            <a:extLst>
              <a:ext uri="{FF2B5EF4-FFF2-40B4-BE49-F238E27FC236}">
                <a16:creationId xmlns:a16="http://schemas.microsoft.com/office/drawing/2014/main" id="{908F58E4-3422-0F4B-E767-C6760681EAA6}"/>
              </a:ext>
            </a:extLst>
          </p:cNvPr>
          <p:cNvSpPr txBox="1">
            <a:spLocks noChangeArrowheads="1"/>
          </p:cNvSpPr>
          <p:nvPr/>
        </p:nvSpPr>
        <p:spPr bwMode="auto">
          <a:xfrm>
            <a:off x="422277" y="5151575"/>
            <a:ext cx="2455035" cy="309304"/>
          </a:xfrm>
          <a:prstGeom prst="rect">
            <a:avLst/>
          </a:prstGeom>
          <a:noFill/>
          <a:ln>
            <a:noFill/>
          </a:ln>
        </p:spPr>
        <p:txBody>
          <a:bodyPr vert="horz" wrap="square" lIns="0" tIns="0" rIns="0" bIns="0" numCol="1" anchor="t" anchorCtr="0" compatLnSpc="1">
            <a:prstTxWarp prst="textNoShape">
              <a:avLst/>
            </a:prstTxWarp>
          </a:bodyPr>
          <a:lstStyle>
            <a:lvl1pPr marL="0" indent="0" algn="l" rtl="0" eaLnBrk="0" fontAlgn="base" hangingPunct="0">
              <a:lnSpc>
                <a:spcPct val="90000"/>
              </a:lnSpc>
              <a:spcBef>
                <a:spcPts val="1000"/>
              </a:spcBef>
              <a:spcAft>
                <a:spcPct val="0"/>
              </a:spcAft>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spcBef>
                <a:spcPts val="0"/>
              </a:spcBef>
            </a:pPr>
            <a:r>
              <a:rPr lang="en-GB" noProof="0" dirty="0"/>
              <a:t>21</a:t>
            </a:r>
            <a:r>
              <a:rPr lang="en-GB" baseline="30000" noProof="0" dirty="0"/>
              <a:t>st</a:t>
            </a:r>
            <a:r>
              <a:rPr lang="en-GB" noProof="0" dirty="0"/>
              <a:t> October 2026</a:t>
            </a:r>
            <a:endParaRPr lang="en-GB" noProof="0" dirty="0">
              <a:highlight>
                <a:srgbClr val="FFFFFF"/>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66C85-8685-36CE-8FAE-D34DA2F7CCD3}"/>
            </a:ext>
          </a:extLst>
        </p:cNvPr>
        <p:cNvGrpSpPr/>
        <p:nvPr/>
      </p:nvGrpSpPr>
      <p:grpSpPr>
        <a:xfrm>
          <a:off x="0" y="0"/>
          <a:ext cx="0" cy="0"/>
          <a:chOff x="0" y="0"/>
          <a:chExt cx="0" cy="0"/>
        </a:xfrm>
      </p:grpSpPr>
      <p:grpSp>
        <p:nvGrpSpPr>
          <p:cNvPr id="46" name="Group 45">
            <a:extLst>
              <a:ext uri="{FF2B5EF4-FFF2-40B4-BE49-F238E27FC236}">
                <a16:creationId xmlns:a16="http://schemas.microsoft.com/office/drawing/2014/main" id="{4C619F8D-FF50-974D-4872-E65D02173A41}"/>
              </a:ext>
            </a:extLst>
          </p:cNvPr>
          <p:cNvGrpSpPr/>
          <p:nvPr/>
        </p:nvGrpSpPr>
        <p:grpSpPr>
          <a:xfrm>
            <a:off x="347982" y="1157081"/>
            <a:ext cx="7255477" cy="4422707"/>
            <a:chOff x="838200" y="1544914"/>
            <a:chExt cx="7255477" cy="4422707"/>
          </a:xfrm>
        </p:grpSpPr>
        <p:pic>
          <p:nvPicPr>
            <p:cNvPr id="30" name="Content Placeholder 15" descr="Diagram&#10;&#10;Description automatically generated">
              <a:extLst>
                <a:ext uri="{FF2B5EF4-FFF2-40B4-BE49-F238E27FC236}">
                  <a16:creationId xmlns:a16="http://schemas.microsoft.com/office/drawing/2014/main" id="{6E6616F7-49FF-7E08-CAEE-52FAE0D58553}"/>
                </a:ext>
              </a:extLst>
            </p:cNvPr>
            <p:cNvPicPr>
              <a:picLocks noChangeAspect="1"/>
            </p:cNvPicPr>
            <p:nvPr/>
          </p:nvPicPr>
          <p:blipFill rotWithShape="1">
            <a:blip r:embed="rId3"/>
            <a:srcRect l="7855" t="11351" r="4029" b="22704"/>
            <a:stretch>
              <a:fillRect/>
            </a:stretch>
          </p:blipFill>
          <p:spPr bwMode="auto">
            <a:xfrm>
              <a:off x="838200" y="1544914"/>
              <a:ext cx="7255477" cy="442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30">
              <a:extLst>
                <a:ext uri="{FF2B5EF4-FFF2-40B4-BE49-F238E27FC236}">
                  <a16:creationId xmlns:a16="http://schemas.microsoft.com/office/drawing/2014/main" id="{ABB7E3AD-F4CE-503E-AA6A-69E0375581F3}"/>
                </a:ext>
              </a:extLst>
            </p:cNvPr>
            <p:cNvPicPr>
              <a:picLocks noChangeAspect="1"/>
            </p:cNvPicPr>
            <p:nvPr/>
          </p:nvPicPr>
          <p:blipFill>
            <a:blip r:embed="rId4">
              <a:alphaModFix amt="90000"/>
            </a:blip>
            <a:srcRect l="7873" r="2748" b="6246"/>
            <a:stretch>
              <a:fillRect/>
            </a:stretch>
          </p:blipFill>
          <p:spPr>
            <a:xfrm>
              <a:off x="926123" y="1544915"/>
              <a:ext cx="7167554" cy="4380943"/>
            </a:xfrm>
            <a:prstGeom prst="rect">
              <a:avLst/>
            </a:prstGeom>
          </p:spPr>
        </p:pic>
      </p:grpSp>
      <p:sp>
        <p:nvSpPr>
          <p:cNvPr id="2" name="Title 1">
            <a:extLst>
              <a:ext uri="{FF2B5EF4-FFF2-40B4-BE49-F238E27FC236}">
                <a16:creationId xmlns:a16="http://schemas.microsoft.com/office/drawing/2014/main" id="{226C63E5-B152-6513-0F9C-C1E616007A21}"/>
              </a:ext>
            </a:extLst>
          </p:cNvPr>
          <p:cNvSpPr>
            <a:spLocks noGrp="1"/>
          </p:cNvSpPr>
          <p:nvPr>
            <p:ph type="title"/>
          </p:nvPr>
        </p:nvSpPr>
        <p:spPr>
          <a:xfrm>
            <a:off x="838200" y="209204"/>
            <a:ext cx="10515600" cy="1042987"/>
          </a:xfrm>
        </p:spPr>
        <p:txBody>
          <a:bodyPr/>
          <a:lstStyle/>
          <a:p>
            <a:r>
              <a:rPr lang="en-GB" sz="3200" noProof="0" dirty="0"/>
              <a:t>CERN’s accelerator complex – ISOLDE</a:t>
            </a:r>
          </a:p>
        </p:txBody>
      </p:sp>
      <p:sp>
        <p:nvSpPr>
          <p:cNvPr id="4" name="Date Placeholder 3">
            <a:extLst>
              <a:ext uri="{FF2B5EF4-FFF2-40B4-BE49-F238E27FC236}">
                <a16:creationId xmlns:a16="http://schemas.microsoft.com/office/drawing/2014/main" id="{8AA24687-E43D-37B3-FA85-9188293EDB3E}"/>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31077E46-1223-2D6B-23C7-BB6B1DA543BB}"/>
              </a:ext>
            </a:extLst>
          </p:cNvPr>
          <p:cNvSpPr>
            <a:spLocks noGrp="1"/>
          </p:cNvSpPr>
          <p:nvPr>
            <p:ph type="sldNum" sz="quarter" idx="11"/>
          </p:nvPr>
        </p:nvSpPr>
        <p:spPr/>
        <p:txBody>
          <a:bodyPr/>
          <a:lstStyle/>
          <a:p>
            <a:pPr>
              <a:defRPr/>
            </a:pPr>
            <a:fld id="{DE3B6E73-054D-6C4E-9975-9A683C5A9677}" type="slidenum">
              <a:rPr lang="en-GB" noProof="0" smtClean="0"/>
              <a:pPr>
                <a:defRPr/>
              </a:pPr>
              <a:t>2</a:t>
            </a:fld>
            <a:endParaRPr lang="en-GB" noProof="0" dirty="0"/>
          </a:p>
        </p:txBody>
      </p:sp>
      <p:sp>
        <p:nvSpPr>
          <p:cNvPr id="6" name="Footer Placeholder 5">
            <a:extLst>
              <a:ext uri="{FF2B5EF4-FFF2-40B4-BE49-F238E27FC236}">
                <a16:creationId xmlns:a16="http://schemas.microsoft.com/office/drawing/2014/main" id="{54C53DF2-AF38-D8FE-090E-079C8DCFFD70}"/>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cxnSp>
        <p:nvCxnSpPr>
          <p:cNvPr id="11" name="Straight Connector 10">
            <a:extLst>
              <a:ext uri="{FF2B5EF4-FFF2-40B4-BE49-F238E27FC236}">
                <a16:creationId xmlns:a16="http://schemas.microsoft.com/office/drawing/2014/main" id="{E7B231E7-FF84-3FE4-281D-563474AA7B2F}"/>
              </a:ext>
            </a:extLst>
          </p:cNvPr>
          <p:cNvCxnSpPr>
            <a:cxnSpLocks/>
            <a:stCxn id="47" idx="0"/>
            <a:endCxn id="10" idx="1"/>
          </p:cNvCxnSpPr>
          <p:nvPr/>
        </p:nvCxnSpPr>
        <p:spPr>
          <a:xfrm flipV="1">
            <a:off x="5307160" y="2149402"/>
            <a:ext cx="3068345" cy="1105766"/>
          </a:xfrm>
          <a:prstGeom prst="line">
            <a:avLst/>
          </a:prstGeom>
          <a:ln w="19050">
            <a:solidFill>
              <a:srgbClr val="00773A"/>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5F864A0-7445-9C52-9308-5E38F425EF3E}"/>
              </a:ext>
            </a:extLst>
          </p:cNvPr>
          <p:cNvSpPr txBox="1"/>
          <p:nvPr/>
        </p:nvSpPr>
        <p:spPr>
          <a:xfrm>
            <a:off x="7734657" y="2557832"/>
            <a:ext cx="4109361" cy="2600712"/>
          </a:xfrm>
          <a:prstGeom prst="rect">
            <a:avLst/>
          </a:prstGeom>
          <a:noFill/>
        </p:spPr>
        <p:txBody>
          <a:bodyPr wrap="square" rtlCol="0">
            <a:spAutoFit/>
          </a:bodyPr>
          <a:lstStyle/>
          <a:p>
            <a:pPr>
              <a:spcAft>
                <a:spcPts val="1200"/>
              </a:spcAft>
            </a:pPr>
            <a:r>
              <a:rPr lang="en-GB" sz="1600" b="1" u="sng" noProof="0" dirty="0"/>
              <a:t>I</a:t>
            </a:r>
            <a:r>
              <a:rPr lang="en-GB" sz="1600" b="1" noProof="0" dirty="0"/>
              <a:t>sotope mass </a:t>
            </a:r>
            <a:r>
              <a:rPr lang="en-GB" sz="1600" b="1" u="sng" noProof="0" dirty="0"/>
              <a:t>S</a:t>
            </a:r>
            <a:r>
              <a:rPr lang="en-GB" sz="1600" b="1" noProof="0" dirty="0"/>
              <a:t>eparator </a:t>
            </a:r>
            <a:r>
              <a:rPr lang="en-GB" sz="1600" b="1" u="sng" noProof="0" dirty="0"/>
              <a:t>O</a:t>
            </a:r>
            <a:r>
              <a:rPr lang="en-GB" sz="1600" b="1" noProof="0" dirty="0"/>
              <a:t>n-</a:t>
            </a:r>
            <a:r>
              <a:rPr lang="en-GB" sz="1600" b="1" u="sng" noProof="0" dirty="0"/>
              <a:t>L</a:t>
            </a:r>
            <a:r>
              <a:rPr lang="en-GB" sz="1600" b="1" noProof="0" dirty="0"/>
              <a:t>ine </a:t>
            </a:r>
            <a:r>
              <a:rPr lang="en-GB" sz="1600" b="1" u="sng" noProof="0" dirty="0" err="1"/>
              <a:t>DE</a:t>
            </a:r>
            <a:r>
              <a:rPr lang="en-GB" sz="1600" b="1" noProof="0" dirty="0" err="1"/>
              <a:t>vice</a:t>
            </a:r>
            <a:endParaRPr lang="en-GB" sz="1600" b="1" noProof="0" dirty="0">
              <a:latin typeface="+mn-lt"/>
            </a:endParaRPr>
          </a:p>
          <a:p>
            <a:pPr marL="285750" indent="-285750">
              <a:spcAft>
                <a:spcPts val="600"/>
              </a:spcAft>
              <a:buFont typeface="Arial" panose="020B0604020202020204" pitchFamily="34" charset="0"/>
              <a:buChar char="•"/>
            </a:pPr>
            <a:r>
              <a:rPr lang="en-GB" sz="1400" noProof="0" dirty="0">
                <a:latin typeface="+mn-lt"/>
              </a:rPr>
              <a:t>Proton beam: </a:t>
            </a:r>
            <a:r>
              <a:rPr lang="en-GB" sz="1400" b="1" noProof="0" dirty="0">
                <a:latin typeface="+mn-lt"/>
              </a:rPr>
              <a:t>1.4 GeV</a:t>
            </a:r>
            <a:r>
              <a:rPr lang="en-GB" sz="1400" noProof="0" dirty="0">
                <a:latin typeface="+mn-lt"/>
              </a:rPr>
              <a:t> / </a:t>
            </a:r>
            <a:r>
              <a:rPr lang="en-GB" sz="1400" b="1" noProof="0" dirty="0">
                <a:latin typeface="+mn-lt"/>
              </a:rPr>
              <a:t>2 </a:t>
            </a:r>
            <a:r>
              <a:rPr lang="en-GB" sz="1400" b="1" noProof="0" dirty="0"/>
              <a:t>µ</a:t>
            </a:r>
            <a:r>
              <a:rPr lang="en-GB" sz="1400" b="1" noProof="0" dirty="0">
                <a:latin typeface="+mn-lt"/>
              </a:rPr>
              <a:t>A </a:t>
            </a:r>
            <a:r>
              <a:rPr lang="en-GB" sz="1400" noProof="0" dirty="0">
                <a:latin typeface="+mn-lt"/>
              </a:rPr>
              <a:t>= </a:t>
            </a:r>
            <a:r>
              <a:rPr lang="en-GB" sz="1400" b="1" noProof="0" dirty="0">
                <a:latin typeface="+mn-lt"/>
              </a:rPr>
              <a:t>2.8 kW </a:t>
            </a:r>
          </a:p>
          <a:p>
            <a:pPr marL="285750" indent="-285750">
              <a:spcAft>
                <a:spcPts val="600"/>
              </a:spcAft>
              <a:buFont typeface="Arial" panose="020B0604020202020204" pitchFamily="34" charset="0"/>
              <a:buChar char="•"/>
            </a:pPr>
            <a:r>
              <a:rPr lang="en-GB" sz="1400" noProof="0" dirty="0">
                <a:latin typeface="+mn-lt"/>
              </a:rPr>
              <a:t>Fixed-target facility (e.g. UCx)</a:t>
            </a:r>
          </a:p>
          <a:p>
            <a:pPr marL="285750" indent="-285750">
              <a:spcAft>
                <a:spcPts val="600"/>
              </a:spcAft>
              <a:buFont typeface="Arial" panose="020B0604020202020204" pitchFamily="34" charset="0"/>
              <a:buChar char="•"/>
            </a:pPr>
            <a:r>
              <a:rPr lang="en-GB" sz="1400" noProof="0" dirty="0"/>
              <a:t>Production of </a:t>
            </a:r>
            <a:r>
              <a:rPr lang="en-GB" sz="1400" b="1" noProof="0" dirty="0"/>
              <a:t>Radioactive Ion Beams</a:t>
            </a:r>
            <a:endParaRPr lang="en-GB" sz="1400" noProof="0" dirty="0"/>
          </a:p>
          <a:p>
            <a:pPr marL="285750" indent="-285750">
              <a:spcAft>
                <a:spcPts val="300"/>
              </a:spcAft>
              <a:buFont typeface="Arial" panose="020B0604020202020204" pitchFamily="34" charset="0"/>
              <a:buChar char="•"/>
            </a:pPr>
            <a:r>
              <a:rPr lang="en-GB" sz="1400" b="1" noProof="0" dirty="0">
                <a:latin typeface="+mn-lt"/>
              </a:rPr>
              <a:t>Applications</a:t>
            </a:r>
            <a:r>
              <a:rPr lang="en-GB" sz="1400" noProof="0" dirty="0">
                <a:latin typeface="+mn-lt"/>
              </a:rPr>
              <a:t>:</a:t>
            </a:r>
          </a:p>
          <a:p>
            <a:pPr marL="742950" lvl="1" indent="-285750">
              <a:spcAft>
                <a:spcPts val="300"/>
              </a:spcAft>
              <a:buFont typeface="Arial" panose="020B0604020202020204" pitchFamily="34" charset="0"/>
              <a:buChar char="•"/>
            </a:pPr>
            <a:r>
              <a:rPr lang="en-GB" sz="1400" noProof="0" dirty="0">
                <a:latin typeface="+mn-lt"/>
              </a:rPr>
              <a:t>Nuclear and atomic physics</a:t>
            </a:r>
          </a:p>
          <a:p>
            <a:pPr marL="742950" lvl="1" indent="-285750">
              <a:spcAft>
                <a:spcPts val="300"/>
              </a:spcAft>
              <a:buFont typeface="Arial" panose="020B0604020202020204" pitchFamily="34" charset="0"/>
              <a:buChar char="•"/>
            </a:pPr>
            <a:r>
              <a:rPr lang="en-GB" sz="1400" noProof="0" dirty="0">
                <a:latin typeface="+mn-lt"/>
              </a:rPr>
              <a:t>Solid state physics</a:t>
            </a:r>
          </a:p>
          <a:p>
            <a:pPr marL="742950" lvl="1" indent="-285750">
              <a:spcAft>
                <a:spcPts val="300"/>
              </a:spcAft>
              <a:buFont typeface="Arial" panose="020B0604020202020204" pitchFamily="34" charset="0"/>
              <a:buChar char="•"/>
            </a:pPr>
            <a:r>
              <a:rPr lang="en-GB" sz="1400" noProof="0" dirty="0">
                <a:latin typeface="+mn-lt"/>
              </a:rPr>
              <a:t>Materials science</a:t>
            </a:r>
          </a:p>
          <a:p>
            <a:pPr marL="742950" lvl="1" indent="-285750">
              <a:spcAft>
                <a:spcPts val="300"/>
              </a:spcAft>
              <a:buFont typeface="Arial" panose="020B0604020202020204" pitchFamily="34" charset="0"/>
              <a:buChar char="•"/>
            </a:pPr>
            <a:r>
              <a:rPr lang="en-GB" sz="1400" noProof="0" dirty="0">
                <a:latin typeface="+mn-lt"/>
              </a:rPr>
              <a:t>Life sciences</a:t>
            </a:r>
            <a:endParaRPr lang="en-GB" sz="1400" noProof="0" dirty="0"/>
          </a:p>
        </p:txBody>
      </p:sp>
      <p:pic>
        <p:nvPicPr>
          <p:cNvPr id="10" name="Picture 162">
            <a:extLst>
              <a:ext uri="{FF2B5EF4-FFF2-40B4-BE49-F238E27FC236}">
                <a16:creationId xmlns:a16="http://schemas.microsoft.com/office/drawing/2014/main" id="{37C77121-793F-C2F4-6F05-A0EC038F6DF9}"/>
              </a:ext>
            </a:extLst>
          </p:cNvPr>
          <p:cNvPicPr>
            <a:picLocks noChangeAspect="1"/>
          </p:cNvPicPr>
          <p:nvPr/>
        </p:nvPicPr>
        <p:blipFill>
          <a:blip r:embed="rId5">
            <a:extLst>
              <a:ext uri="{BEBA8EAE-BF5A-486C-A8C5-ECC9F3942E4B}">
                <a14:imgProps xmlns:a14="http://schemas.microsoft.com/office/drawing/2010/main">
                  <a14:imgLayer r:embed="rId6">
                    <a14:imgEffect>
                      <a14:colorTemperature colorTemp="7200"/>
                    </a14:imgEffect>
                    <a14:imgEffect>
                      <a14:saturation sat="20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375505" y="1816736"/>
            <a:ext cx="2827663" cy="665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Rectangle 46">
            <a:extLst>
              <a:ext uri="{FF2B5EF4-FFF2-40B4-BE49-F238E27FC236}">
                <a16:creationId xmlns:a16="http://schemas.microsoft.com/office/drawing/2014/main" id="{49D04515-0F2F-88F2-17E4-D5A147163774}"/>
              </a:ext>
            </a:extLst>
          </p:cNvPr>
          <p:cNvSpPr/>
          <p:nvPr/>
        </p:nvSpPr>
        <p:spPr>
          <a:xfrm>
            <a:off x="4518320" y="3255168"/>
            <a:ext cx="1577680" cy="1105701"/>
          </a:xfrm>
          <a:prstGeom prst="rect">
            <a:avLst/>
          </a:prstGeom>
          <a:noFill/>
          <a:ln w="28575">
            <a:solidFill>
              <a:srgbClr val="0077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C31AFDDF-2ABF-BD95-9AD4-FEBD0B7440D0}"/>
              </a:ext>
            </a:extLst>
          </p:cNvPr>
          <p:cNvSpPr/>
          <p:nvPr/>
        </p:nvSpPr>
        <p:spPr>
          <a:xfrm>
            <a:off x="2741489" y="4653280"/>
            <a:ext cx="577931" cy="438870"/>
          </a:xfrm>
          <a:prstGeom prst="rect">
            <a:avLst/>
          </a:prstGeom>
          <a:noFill/>
          <a:ln w="28575">
            <a:solidFill>
              <a:srgbClr val="9535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9B00FF"/>
              </a:solidFill>
            </a:endParaRPr>
          </a:p>
        </p:txBody>
      </p:sp>
      <p:sp>
        <p:nvSpPr>
          <p:cNvPr id="49" name="Rectangle 48">
            <a:extLst>
              <a:ext uri="{FF2B5EF4-FFF2-40B4-BE49-F238E27FC236}">
                <a16:creationId xmlns:a16="http://schemas.microsoft.com/office/drawing/2014/main" id="{901D1704-99E8-7311-584E-8F5C156923DD}"/>
              </a:ext>
            </a:extLst>
          </p:cNvPr>
          <p:cNvSpPr/>
          <p:nvPr/>
        </p:nvSpPr>
        <p:spPr>
          <a:xfrm>
            <a:off x="3439557" y="3689106"/>
            <a:ext cx="782587" cy="732728"/>
          </a:xfrm>
          <a:prstGeom prst="rect">
            <a:avLst/>
          </a:prstGeom>
          <a:noFill/>
          <a:ln w="28575">
            <a:solidFill>
              <a:srgbClr val="C98C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0F7D0D88-BA8F-63BE-0147-0AD47305057A}"/>
              </a:ext>
            </a:extLst>
          </p:cNvPr>
          <p:cNvSpPr txBox="1"/>
          <p:nvPr/>
        </p:nvSpPr>
        <p:spPr>
          <a:xfrm>
            <a:off x="2465597" y="5108525"/>
            <a:ext cx="1003801" cy="276999"/>
          </a:xfrm>
          <a:prstGeom prst="rect">
            <a:avLst/>
          </a:prstGeom>
          <a:noFill/>
        </p:spPr>
        <p:txBody>
          <a:bodyPr wrap="none" rtlCol="0">
            <a:spAutoFit/>
          </a:bodyPr>
          <a:lstStyle/>
          <a:p>
            <a:pPr algn="ctr"/>
            <a:r>
              <a:rPr lang="en-FR" sz="1200" dirty="0">
                <a:solidFill>
                  <a:srgbClr val="95358C"/>
                </a:solidFill>
                <a:highlight>
                  <a:srgbClr val="FFFFFF"/>
                </a:highlight>
              </a:rPr>
              <a:t>160 MeV H-</a:t>
            </a:r>
          </a:p>
        </p:txBody>
      </p:sp>
      <p:sp>
        <p:nvSpPr>
          <p:cNvPr id="51" name="TextBox 50">
            <a:extLst>
              <a:ext uri="{FF2B5EF4-FFF2-40B4-BE49-F238E27FC236}">
                <a16:creationId xmlns:a16="http://schemas.microsoft.com/office/drawing/2014/main" id="{09318884-67D6-D749-E232-8D8FFC83BD0C}"/>
              </a:ext>
            </a:extLst>
          </p:cNvPr>
          <p:cNvSpPr txBox="1"/>
          <p:nvPr/>
        </p:nvSpPr>
        <p:spPr>
          <a:xfrm>
            <a:off x="3411079" y="4421981"/>
            <a:ext cx="782587" cy="261610"/>
          </a:xfrm>
          <a:prstGeom prst="rect">
            <a:avLst/>
          </a:prstGeom>
          <a:noFill/>
        </p:spPr>
        <p:txBody>
          <a:bodyPr wrap="none" rtlCol="0">
            <a:spAutoFit/>
          </a:bodyPr>
          <a:lstStyle/>
          <a:p>
            <a:pPr algn="ctr"/>
            <a:r>
              <a:rPr lang="en-US" sz="1050" dirty="0">
                <a:solidFill>
                  <a:srgbClr val="C98CBC"/>
                </a:solidFill>
                <a:highlight>
                  <a:srgbClr val="FFFFFF"/>
                </a:highlight>
              </a:rPr>
              <a:t>2 </a:t>
            </a:r>
            <a:r>
              <a:rPr lang="en-FR" sz="1050" dirty="0">
                <a:solidFill>
                  <a:srgbClr val="C98CBC"/>
                </a:solidFill>
                <a:highlight>
                  <a:srgbClr val="FFFFFF"/>
                </a:highlight>
              </a:rPr>
              <a:t>GeV p+</a:t>
            </a:r>
          </a:p>
        </p:txBody>
      </p:sp>
      <p:pic>
        <p:nvPicPr>
          <p:cNvPr id="54" name="Content Placeholder 15" descr="Diagram&#10;&#10;Description automatically generated">
            <a:extLst>
              <a:ext uri="{FF2B5EF4-FFF2-40B4-BE49-F238E27FC236}">
                <a16:creationId xmlns:a16="http://schemas.microsoft.com/office/drawing/2014/main" id="{3A83AAAA-7B77-EA57-991E-9845FA6FE155}"/>
              </a:ext>
            </a:extLst>
          </p:cNvPr>
          <p:cNvPicPr>
            <a:picLocks noChangeAspect="1"/>
          </p:cNvPicPr>
          <p:nvPr/>
        </p:nvPicPr>
        <p:blipFill rotWithShape="1">
          <a:blip r:embed="rId3"/>
          <a:srcRect l="55032" t="77137" r="1447" b="19189"/>
          <a:stretch>
            <a:fillRect/>
          </a:stretch>
        </p:blipFill>
        <p:spPr bwMode="auto">
          <a:xfrm>
            <a:off x="2075354" y="5554400"/>
            <a:ext cx="3800731" cy="261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Content Placeholder 15" descr="Diagram&#10;&#10;Description automatically generated">
            <a:extLst>
              <a:ext uri="{FF2B5EF4-FFF2-40B4-BE49-F238E27FC236}">
                <a16:creationId xmlns:a16="http://schemas.microsoft.com/office/drawing/2014/main" id="{37D597A2-4A30-1D4B-5669-295747869959}"/>
              </a:ext>
            </a:extLst>
          </p:cNvPr>
          <p:cNvPicPr>
            <a:picLocks noChangeAspect="1"/>
          </p:cNvPicPr>
          <p:nvPr/>
        </p:nvPicPr>
        <p:blipFill rotWithShape="1">
          <a:blip r:embed="rId3"/>
          <a:srcRect l="1254" t="77396" r="44969" b="19306"/>
          <a:stretch>
            <a:fillRect/>
          </a:stretch>
        </p:blipFill>
        <p:spPr bwMode="auto">
          <a:xfrm>
            <a:off x="1671498" y="5832070"/>
            <a:ext cx="4696368" cy="234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44592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60445-A8EE-F2D2-152B-768DE614F52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7576608-B74C-FDD8-21EE-E7D971DBC1C5}"/>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18FCD645-9E4F-2D21-C4CB-B8DD3C69A9B8}"/>
              </a:ext>
            </a:extLst>
          </p:cNvPr>
          <p:cNvSpPr>
            <a:spLocks noGrp="1"/>
          </p:cNvSpPr>
          <p:nvPr>
            <p:ph type="sldNum" sz="quarter" idx="11"/>
          </p:nvPr>
        </p:nvSpPr>
        <p:spPr/>
        <p:txBody>
          <a:bodyPr/>
          <a:lstStyle/>
          <a:p>
            <a:pPr>
              <a:defRPr/>
            </a:pPr>
            <a:fld id="{DE3B6E73-054D-6C4E-9975-9A683C5A9677}" type="slidenum">
              <a:rPr lang="en-GB" noProof="0" smtClean="0"/>
              <a:pPr>
                <a:defRPr/>
              </a:pPr>
              <a:t>3</a:t>
            </a:fld>
            <a:endParaRPr lang="en-GB" noProof="0" dirty="0"/>
          </a:p>
        </p:txBody>
      </p:sp>
      <p:sp>
        <p:nvSpPr>
          <p:cNvPr id="6" name="Footer Placeholder 5">
            <a:extLst>
              <a:ext uri="{FF2B5EF4-FFF2-40B4-BE49-F238E27FC236}">
                <a16:creationId xmlns:a16="http://schemas.microsoft.com/office/drawing/2014/main" id="{5299815B-8865-4704-25B9-7F25B70EF66F}"/>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pic>
        <p:nvPicPr>
          <p:cNvPr id="8" name="Picture 7">
            <a:extLst>
              <a:ext uri="{FF2B5EF4-FFF2-40B4-BE49-F238E27FC236}">
                <a16:creationId xmlns:a16="http://schemas.microsoft.com/office/drawing/2014/main" id="{0B8161DA-0AFB-8714-BB8B-6F6A04ED5DF1}"/>
              </a:ext>
            </a:extLst>
          </p:cNvPr>
          <p:cNvPicPr>
            <a:picLocks noChangeAspect="1"/>
          </p:cNvPicPr>
          <p:nvPr/>
        </p:nvPicPr>
        <p:blipFill>
          <a:blip r:embed="rId3">
            <a:extLst>
              <a:ext uri="{28A0092B-C50C-407E-A947-70E740481C1C}">
                <a14:useLocalDpi xmlns:a14="http://schemas.microsoft.com/office/drawing/2010/main" val="0"/>
              </a:ext>
            </a:extLst>
          </a:blip>
          <a:srcRect r="9731" b="3951"/>
          <a:stretch>
            <a:fillRect/>
          </a:stretch>
        </p:blipFill>
        <p:spPr>
          <a:xfrm>
            <a:off x="2657877" y="1143001"/>
            <a:ext cx="6876246" cy="4877732"/>
          </a:xfrm>
          <a:prstGeom prst="rect">
            <a:avLst/>
          </a:prstGeom>
        </p:spPr>
      </p:pic>
      <p:sp>
        <p:nvSpPr>
          <p:cNvPr id="10" name="Freeform 11">
            <a:extLst>
              <a:ext uri="{FF2B5EF4-FFF2-40B4-BE49-F238E27FC236}">
                <a16:creationId xmlns:a16="http://schemas.microsoft.com/office/drawing/2014/main" id="{B3AD763E-6A28-4D98-2A24-7FBF42A08632}"/>
              </a:ext>
            </a:extLst>
          </p:cNvPr>
          <p:cNvSpPr/>
          <p:nvPr/>
        </p:nvSpPr>
        <p:spPr>
          <a:xfrm>
            <a:off x="2635250" y="3408911"/>
            <a:ext cx="3361766" cy="1859976"/>
          </a:xfrm>
          <a:custGeom>
            <a:avLst/>
            <a:gdLst>
              <a:gd name="csX0" fmla="*/ 2142617 w 2759432"/>
              <a:gd name="csY0" fmla="*/ 286765 h 1525804"/>
              <a:gd name="csX1" fmla="*/ 2743200 w 2759432"/>
              <a:gd name="csY1" fmla="*/ 281354 h 1525804"/>
              <a:gd name="csX2" fmla="*/ 2743200 w 2759432"/>
              <a:gd name="csY2" fmla="*/ 281354 h 1525804"/>
              <a:gd name="csX3" fmla="*/ 2759432 w 2759432"/>
              <a:gd name="csY3" fmla="*/ 459906 h 1525804"/>
              <a:gd name="csX4" fmla="*/ 2743200 w 2759432"/>
              <a:gd name="csY4" fmla="*/ 865704 h 1525804"/>
              <a:gd name="csX5" fmla="*/ 2543006 w 2759432"/>
              <a:gd name="csY5" fmla="*/ 865704 h 1525804"/>
              <a:gd name="csX6" fmla="*/ 2380686 w 2759432"/>
              <a:gd name="csY6" fmla="*/ 968507 h 1525804"/>
              <a:gd name="csX7" fmla="*/ 2310348 w 2759432"/>
              <a:gd name="csY7" fmla="*/ 1341842 h 1525804"/>
              <a:gd name="csX8" fmla="*/ 1082130 w 2759432"/>
              <a:gd name="csY8" fmla="*/ 1525804 h 1525804"/>
              <a:gd name="csX9" fmla="*/ 70338 w 2759432"/>
              <a:gd name="csY9" fmla="*/ 1509572 h 1525804"/>
              <a:gd name="csX10" fmla="*/ 5410 w 2759432"/>
              <a:gd name="csY10" fmla="*/ 1368895 h 1525804"/>
              <a:gd name="csX11" fmla="*/ 0 w 2759432"/>
              <a:gd name="csY11" fmla="*/ 1174111 h 1525804"/>
              <a:gd name="csX12" fmla="*/ 108213 w 2759432"/>
              <a:gd name="csY12" fmla="*/ 1028024 h 1525804"/>
              <a:gd name="csX13" fmla="*/ 10821 w 2759432"/>
              <a:gd name="csY13" fmla="*/ 827830 h 1525804"/>
              <a:gd name="csX14" fmla="*/ 10821 w 2759432"/>
              <a:gd name="csY14" fmla="*/ 773723 h 1525804"/>
              <a:gd name="csX15" fmla="*/ 665510 w 2759432"/>
              <a:gd name="csY15" fmla="*/ 113624 h 1525804"/>
              <a:gd name="csX16" fmla="*/ 854883 w 2759432"/>
              <a:gd name="csY16" fmla="*/ 113624 h 1525804"/>
              <a:gd name="csX17" fmla="*/ 957685 w 2759432"/>
              <a:gd name="csY17" fmla="*/ 0 h 1525804"/>
              <a:gd name="csX18" fmla="*/ 1260681 w 2759432"/>
              <a:gd name="csY18" fmla="*/ 0 h 1525804"/>
              <a:gd name="csX19" fmla="*/ 1298556 w 2759432"/>
              <a:gd name="csY19" fmla="*/ 129856 h 1525804"/>
              <a:gd name="csX20" fmla="*/ 995559 w 2759432"/>
              <a:gd name="csY20" fmla="*/ 568119 h 1525804"/>
              <a:gd name="csX21" fmla="*/ 1601552 w 2759432"/>
              <a:gd name="csY21" fmla="*/ 546476 h 1525804"/>
              <a:gd name="csX22" fmla="*/ 1661070 w 2759432"/>
              <a:gd name="csY22" fmla="*/ 508601 h 1525804"/>
              <a:gd name="csX23" fmla="*/ 2061458 w 2759432"/>
              <a:gd name="csY23" fmla="*/ 476137 h 1525804"/>
              <a:gd name="csX24" fmla="*/ 2077690 w 2759432"/>
              <a:gd name="csY24" fmla="*/ 546476 h 1525804"/>
              <a:gd name="csX25" fmla="*/ 2142617 w 2759432"/>
              <a:gd name="csY25" fmla="*/ 286765 h 15258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2759432" h="1525804">
                <a:moveTo>
                  <a:pt x="2142617" y="286765"/>
                </a:moveTo>
                <a:lnTo>
                  <a:pt x="2743200" y="281354"/>
                </a:lnTo>
                <a:lnTo>
                  <a:pt x="2743200" y="281354"/>
                </a:lnTo>
                <a:lnTo>
                  <a:pt x="2759432" y="459906"/>
                </a:lnTo>
                <a:lnTo>
                  <a:pt x="2743200" y="865704"/>
                </a:lnTo>
                <a:lnTo>
                  <a:pt x="2543006" y="865704"/>
                </a:lnTo>
                <a:lnTo>
                  <a:pt x="2380686" y="968507"/>
                </a:lnTo>
                <a:lnTo>
                  <a:pt x="2310348" y="1341842"/>
                </a:lnTo>
                <a:lnTo>
                  <a:pt x="1082130" y="1525804"/>
                </a:lnTo>
                <a:lnTo>
                  <a:pt x="70338" y="1509572"/>
                </a:lnTo>
                <a:lnTo>
                  <a:pt x="5410" y="1368895"/>
                </a:lnTo>
                <a:lnTo>
                  <a:pt x="0" y="1174111"/>
                </a:lnTo>
                <a:lnTo>
                  <a:pt x="108213" y="1028024"/>
                </a:lnTo>
                <a:lnTo>
                  <a:pt x="10821" y="827830"/>
                </a:lnTo>
                <a:lnTo>
                  <a:pt x="10821" y="773723"/>
                </a:lnTo>
                <a:lnTo>
                  <a:pt x="665510" y="113624"/>
                </a:lnTo>
                <a:lnTo>
                  <a:pt x="854883" y="113624"/>
                </a:lnTo>
                <a:lnTo>
                  <a:pt x="957685" y="0"/>
                </a:lnTo>
                <a:lnTo>
                  <a:pt x="1260681" y="0"/>
                </a:lnTo>
                <a:lnTo>
                  <a:pt x="1298556" y="129856"/>
                </a:lnTo>
                <a:lnTo>
                  <a:pt x="995559" y="568119"/>
                </a:lnTo>
                <a:lnTo>
                  <a:pt x="1601552" y="546476"/>
                </a:lnTo>
                <a:lnTo>
                  <a:pt x="1661070" y="508601"/>
                </a:lnTo>
                <a:lnTo>
                  <a:pt x="2061458" y="476137"/>
                </a:lnTo>
                <a:lnTo>
                  <a:pt x="2077690" y="546476"/>
                </a:lnTo>
                <a:lnTo>
                  <a:pt x="2142617" y="286765"/>
                </a:lnTo>
                <a:close/>
              </a:path>
            </a:pathLst>
          </a:custGeom>
          <a:solidFill>
            <a:srgbClr val="FFAA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2" name="Freeform 15">
            <a:extLst>
              <a:ext uri="{FF2B5EF4-FFF2-40B4-BE49-F238E27FC236}">
                <a16:creationId xmlns:a16="http://schemas.microsoft.com/office/drawing/2014/main" id="{50A9DA5D-3DA3-6850-4659-6CF563662E37}"/>
              </a:ext>
            </a:extLst>
          </p:cNvPr>
          <p:cNvSpPr/>
          <p:nvPr/>
        </p:nvSpPr>
        <p:spPr>
          <a:xfrm>
            <a:off x="3848100" y="2470586"/>
            <a:ext cx="2906713" cy="1655327"/>
          </a:xfrm>
          <a:custGeom>
            <a:avLst/>
            <a:gdLst>
              <a:gd name="csX0" fmla="*/ 1780105 w 2434793"/>
              <a:gd name="csY0" fmla="*/ 1385126 h 1390537"/>
              <a:gd name="csX1" fmla="*/ 1931603 w 2434793"/>
              <a:gd name="csY1" fmla="*/ 1390537 h 1390537"/>
              <a:gd name="csX2" fmla="*/ 2434793 w 2434793"/>
              <a:gd name="csY2" fmla="*/ 1109183 h 1390537"/>
              <a:gd name="csX3" fmla="*/ 2337402 w 2434793"/>
              <a:gd name="csY3" fmla="*/ 254300 h 1390537"/>
              <a:gd name="csX4" fmla="*/ 2153440 w 2434793"/>
              <a:gd name="csY4" fmla="*/ 254300 h 1390537"/>
              <a:gd name="csX5" fmla="*/ 2028995 w 2434793"/>
              <a:gd name="csY5" fmla="*/ 113623 h 1390537"/>
              <a:gd name="csX6" fmla="*/ 1612374 w 2434793"/>
              <a:gd name="csY6" fmla="*/ 0 h 1390537"/>
              <a:gd name="csX7" fmla="*/ 1098363 w 2434793"/>
              <a:gd name="csY7" fmla="*/ 27053 h 1390537"/>
              <a:gd name="csX8" fmla="*/ 773724 w 2434793"/>
              <a:gd name="csY8" fmla="*/ 140676 h 1390537"/>
              <a:gd name="csX9" fmla="*/ 595172 w 2434793"/>
              <a:gd name="csY9" fmla="*/ 146087 h 1390537"/>
              <a:gd name="csX10" fmla="*/ 503191 w 2434793"/>
              <a:gd name="csY10" fmla="*/ 248889 h 1390537"/>
              <a:gd name="csX11" fmla="*/ 432853 w 2434793"/>
              <a:gd name="csY11" fmla="*/ 254300 h 1390537"/>
              <a:gd name="csX12" fmla="*/ 243480 w 2434793"/>
              <a:gd name="csY12" fmla="*/ 438262 h 1390537"/>
              <a:gd name="csX13" fmla="*/ 292176 w 2434793"/>
              <a:gd name="csY13" fmla="*/ 557297 h 1390537"/>
              <a:gd name="csX14" fmla="*/ 292176 w 2434793"/>
              <a:gd name="csY14" fmla="*/ 557297 h 1390537"/>
              <a:gd name="csX15" fmla="*/ 129856 w 2434793"/>
              <a:gd name="csY15" fmla="*/ 795365 h 1390537"/>
              <a:gd name="csX16" fmla="*/ 259712 w 2434793"/>
              <a:gd name="csY16" fmla="*/ 784544 h 1390537"/>
              <a:gd name="csX17" fmla="*/ 308408 w 2434793"/>
              <a:gd name="csY17" fmla="*/ 946863 h 1390537"/>
              <a:gd name="csX18" fmla="*/ 0 w 2434793"/>
              <a:gd name="csY18" fmla="*/ 1363484 h 1390537"/>
              <a:gd name="csX19" fmla="*/ 584351 w 2434793"/>
              <a:gd name="csY19" fmla="*/ 1347252 h 1390537"/>
              <a:gd name="csX20" fmla="*/ 643868 w 2434793"/>
              <a:gd name="csY20" fmla="*/ 1287734 h 1390537"/>
              <a:gd name="csX21" fmla="*/ 1082131 w 2434793"/>
              <a:gd name="csY21" fmla="*/ 1282324 h 1390537"/>
              <a:gd name="csX22" fmla="*/ 1147058 w 2434793"/>
              <a:gd name="csY22" fmla="*/ 1082130 h 1390537"/>
              <a:gd name="csX23" fmla="*/ 1753051 w 2434793"/>
              <a:gd name="csY23" fmla="*/ 1065898 h 1390537"/>
              <a:gd name="csX24" fmla="*/ 1780105 w 2434793"/>
              <a:gd name="csY24" fmla="*/ 1385126 h 1390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434793" h="1390537">
                <a:moveTo>
                  <a:pt x="1780105" y="1385126"/>
                </a:moveTo>
                <a:lnTo>
                  <a:pt x="1931603" y="1390537"/>
                </a:lnTo>
                <a:lnTo>
                  <a:pt x="2434793" y="1109183"/>
                </a:lnTo>
                <a:lnTo>
                  <a:pt x="2337402" y="254300"/>
                </a:lnTo>
                <a:lnTo>
                  <a:pt x="2153440" y="254300"/>
                </a:lnTo>
                <a:lnTo>
                  <a:pt x="2028995" y="113623"/>
                </a:lnTo>
                <a:lnTo>
                  <a:pt x="1612374" y="0"/>
                </a:lnTo>
                <a:lnTo>
                  <a:pt x="1098363" y="27053"/>
                </a:lnTo>
                <a:lnTo>
                  <a:pt x="773724" y="140676"/>
                </a:lnTo>
                <a:lnTo>
                  <a:pt x="595172" y="146087"/>
                </a:lnTo>
                <a:lnTo>
                  <a:pt x="503191" y="248889"/>
                </a:lnTo>
                <a:lnTo>
                  <a:pt x="432853" y="254300"/>
                </a:lnTo>
                <a:lnTo>
                  <a:pt x="243480" y="438262"/>
                </a:lnTo>
                <a:lnTo>
                  <a:pt x="292176" y="557297"/>
                </a:lnTo>
                <a:lnTo>
                  <a:pt x="292176" y="557297"/>
                </a:lnTo>
                <a:lnTo>
                  <a:pt x="129856" y="795365"/>
                </a:lnTo>
                <a:lnTo>
                  <a:pt x="259712" y="784544"/>
                </a:lnTo>
                <a:lnTo>
                  <a:pt x="308408" y="946863"/>
                </a:lnTo>
                <a:lnTo>
                  <a:pt x="0" y="1363484"/>
                </a:lnTo>
                <a:lnTo>
                  <a:pt x="584351" y="1347252"/>
                </a:lnTo>
                <a:lnTo>
                  <a:pt x="643868" y="1287734"/>
                </a:lnTo>
                <a:lnTo>
                  <a:pt x="1082131" y="1282324"/>
                </a:lnTo>
                <a:lnTo>
                  <a:pt x="1147058" y="1082130"/>
                </a:lnTo>
                <a:lnTo>
                  <a:pt x="1753051" y="1065898"/>
                </a:lnTo>
                <a:lnTo>
                  <a:pt x="1780105" y="1385126"/>
                </a:lnTo>
                <a:close/>
              </a:path>
            </a:pathLst>
          </a:custGeom>
          <a:solidFill>
            <a:srgbClr val="9B00F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3" name="Freeform 16">
            <a:extLst>
              <a:ext uri="{FF2B5EF4-FFF2-40B4-BE49-F238E27FC236}">
                <a16:creationId xmlns:a16="http://schemas.microsoft.com/office/drawing/2014/main" id="{F9E73B5D-8396-62A1-A9BD-5C31765BDF27}"/>
              </a:ext>
            </a:extLst>
          </p:cNvPr>
          <p:cNvSpPr/>
          <p:nvPr/>
        </p:nvSpPr>
        <p:spPr>
          <a:xfrm>
            <a:off x="5238750" y="2132460"/>
            <a:ext cx="3680054" cy="1160059"/>
          </a:xfrm>
          <a:custGeom>
            <a:avLst/>
            <a:gdLst>
              <a:gd name="csX0" fmla="*/ 1953245 w 3057018"/>
              <a:gd name="csY0" fmla="*/ 925222 h 941454"/>
              <a:gd name="csX1" fmla="*/ 2764843 w 3057018"/>
              <a:gd name="csY1" fmla="*/ 941454 h 941454"/>
              <a:gd name="csX2" fmla="*/ 2770253 w 3057018"/>
              <a:gd name="csY2" fmla="*/ 806187 h 941454"/>
              <a:gd name="csX3" fmla="*/ 3008322 w 3057018"/>
              <a:gd name="csY3" fmla="*/ 811598 h 941454"/>
              <a:gd name="csX4" fmla="*/ 3057018 w 3057018"/>
              <a:gd name="csY4" fmla="*/ 568119 h 941454"/>
              <a:gd name="csX5" fmla="*/ 2905520 w 3057018"/>
              <a:gd name="csY5" fmla="*/ 454495 h 941454"/>
              <a:gd name="csX6" fmla="*/ 2959626 w 3057018"/>
              <a:gd name="csY6" fmla="*/ 221837 h 941454"/>
              <a:gd name="csX7" fmla="*/ 2656630 w 3057018"/>
              <a:gd name="csY7" fmla="*/ 0 h 941454"/>
              <a:gd name="csX8" fmla="*/ 108213 w 3057018"/>
              <a:gd name="csY8" fmla="*/ 37875 h 941454"/>
              <a:gd name="csX9" fmla="*/ 0 w 3057018"/>
              <a:gd name="csY9" fmla="*/ 200194 h 941454"/>
              <a:gd name="csX10" fmla="*/ 0 w 3057018"/>
              <a:gd name="csY10" fmla="*/ 292175 h 941454"/>
              <a:gd name="csX11" fmla="*/ 438263 w 3057018"/>
              <a:gd name="csY11" fmla="*/ 275944 h 941454"/>
              <a:gd name="csX12" fmla="*/ 898168 w 3057018"/>
              <a:gd name="csY12" fmla="*/ 389567 h 941454"/>
              <a:gd name="csX13" fmla="*/ 1006381 w 3057018"/>
              <a:gd name="csY13" fmla="*/ 524833 h 941454"/>
              <a:gd name="csX14" fmla="*/ 1179522 w 3057018"/>
              <a:gd name="csY14" fmla="*/ 535655 h 941454"/>
              <a:gd name="csX15" fmla="*/ 1179522 w 3057018"/>
              <a:gd name="csY15" fmla="*/ 411210 h 941454"/>
              <a:gd name="csX16" fmla="*/ 1828800 w 3057018"/>
              <a:gd name="csY16" fmla="*/ 400388 h 941454"/>
              <a:gd name="csX17" fmla="*/ 1909960 w 3057018"/>
              <a:gd name="csY17" fmla="*/ 514012 h 941454"/>
              <a:gd name="csX18" fmla="*/ 1953245 w 3057018"/>
              <a:gd name="csY18" fmla="*/ 925222 h 9414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057018" h="941454">
                <a:moveTo>
                  <a:pt x="1953245" y="925222"/>
                </a:moveTo>
                <a:lnTo>
                  <a:pt x="2764843" y="941454"/>
                </a:lnTo>
                <a:lnTo>
                  <a:pt x="2770253" y="806187"/>
                </a:lnTo>
                <a:lnTo>
                  <a:pt x="3008322" y="811598"/>
                </a:lnTo>
                <a:lnTo>
                  <a:pt x="3057018" y="568119"/>
                </a:lnTo>
                <a:lnTo>
                  <a:pt x="2905520" y="454495"/>
                </a:lnTo>
                <a:lnTo>
                  <a:pt x="2959626" y="221837"/>
                </a:lnTo>
                <a:lnTo>
                  <a:pt x="2656630" y="0"/>
                </a:lnTo>
                <a:lnTo>
                  <a:pt x="108213" y="37875"/>
                </a:lnTo>
                <a:lnTo>
                  <a:pt x="0" y="200194"/>
                </a:lnTo>
                <a:lnTo>
                  <a:pt x="0" y="292175"/>
                </a:lnTo>
                <a:lnTo>
                  <a:pt x="438263" y="275944"/>
                </a:lnTo>
                <a:lnTo>
                  <a:pt x="898168" y="389567"/>
                </a:lnTo>
                <a:lnTo>
                  <a:pt x="1006381" y="524833"/>
                </a:lnTo>
                <a:lnTo>
                  <a:pt x="1179522" y="535655"/>
                </a:lnTo>
                <a:lnTo>
                  <a:pt x="1179522" y="411210"/>
                </a:lnTo>
                <a:lnTo>
                  <a:pt x="1828800" y="400388"/>
                </a:lnTo>
                <a:lnTo>
                  <a:pt x="1909960" y="514012"/>
                </a:lnTo>
                <a:lnTo>
                  <a:pt x="1953245" y="925222"/>
                </a:lnTo>
                <a:close/>
              </a:path>
            </a:pathLst>
          </a:custGeom>
          <a:solidFill>
            <a:srgbClr val="FF0000">
              <a:alpha val="3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5" name="TextBox 14">
            <a:extLst>
              <a:ext uri="{FF2B5EF4-FFF2-40B4-BE49-F238E27FC236}">
                <a16:creationId xmlns:a16="http://schemas.microsoft.com/office/drawing/2014/main" id="{6D5FB451-234C-B7D3-0DC5-82CFA7ABCA02}"/>
              </a:ext>
            </a:extLst>
          </p:cNvPr>
          <p:cNvSpPr txBox="1"/>
          <p:nvPr/>
        </p:nvSpPr>
        <p:spPr>
          <a:xfrm>
            <a:off x="3801717" y="5253334"/>
            <a:ext cx="1683841" cy="461665"/>
          </a:xfrm>
          <a:prstGeom prst="rect">
            <a:avLst/>
          </a:prstGeom>
          <a:noFill/>
        </p:spPr>
        <p:txBody>
          <a:bodyPr wrap="square" rtlCol="0">
            <a:spAutoFit/>
          </a:bodyPr>
          <a:lstStyle/>
          <a:p>
            <a:pPr algn="ctr"/>
            <a:r>
              <a:rPr lang="en-GB" sz="1200" noProof="0" dirty="0">
                <a:solidFill>
                  <a:srgbClr val="FFAA00"/>
                </a:solidFill>
                <a:highlight>
                  <a:srgbClr val="FFFFFF"/>
                </a:highlight>
              </a:rPr>
              <a:t>ISOLDE/MEDICIS laboratories</a:t>
            </a:r>
          </a:p>
        </p:txBody>
      </p:sp>
      <p:sp>
        <p:nvSpPr>
          <p:cNvPr id="16" name="TextBox 15">
            <a:extLst>
              <a:ext uri="{FF2B5EF4-FFF2-40B4-BE49-F238E27FC236}">
                <a16:creationId xmlns:a16="http://schemas.microsoft.com/office/drawing/2014/main" id="{7A29BD23-60B0-76F1-BA27-F3331D57CEB3}"/>
              </a:ext>
            </a:extLst>
          </p:cNvPr>
          <p:cNvSpPr txBox="1"/>
          <p:nvPr/>
        </p:nvSpPr>
        <p:spPr>
          <a:xfrm>
            <a:off x="3513373" y="2073868"/>
            <a:ext cx="1683841" cy="461665"/>
          </a:xfrm>
          <a:prstGeom prst="rect">
            <a:avLst/>
          </a:prstGeom>
          <a:noFill/>
        </p:spPr>
        <p:txBody>
          <a:bodyPr wrap="square" rtlCol="0">
            <a:spAutoFit/>
          </a:bodyPr>
          <a:lstStyle/>
          <a:p>
            <a:pPr algn="ctr"/>
            <a:r>
              <a:rPr lang="en-GB" sz="1200" noProof="0" dirty="0">
                <a:solidFill>
                  <a:srgbClr val="9B00FF"/>
                </a:solidFill>
                <a:highlight>
                  <a:srgbClr val="FFFFFF"/>
                </a:highlight>
              </a:rPr>
              <a:t>Soil shielding</a:t>
            </a:r>
          </a:p>
          <a:p>
            <a:pPr algn="ctr"/>
            <a:r>
              <a:rPr lang="en-GB" sz="1200" noProof="0" dirty="0">
                <a:solidFill>
                  <a:srgbClr val="9B00FF"/>
                </a:solidFill>
                <a:highlight>
                  <a:srgbClr val="FFFFFF"/>
                </a:highlight>
              </a:rPr>
              <a:t>(covering target area)</a:t>
            </a:r>
          </a:p>
        </p:txBody>
      </p:sp>
      <p:sp>
        <p:nvSpPr>
          <p:cNvPr id="17" name="TextBox 16">
            <a:extLst>
              <a:ext uri="{FF2B5EF4-FFF2-40B4-BE49-F238E27FC236}">
                <a16:creationId xmlns:a16="http://schemas.microsoft.com/office/drawing/2014/main" id="{B1E1FC5F-200E-EC26-4FEB-E2F53BA629D0}"/>
              </a:ext>
            </a:extLst>
          </p:cNvPr>
          <p:cNvSpPr txBox="1"/>
          <p:nvPr/>
        </p:nvSpPr>
        <p:spPr>
          <a:xfrm>
            <a:off x="6174971" y="1877568"/>
            <a:ext cx="1683841" cy="276999"/>
          </a:xfrm>
          <a:prstGeom prst="rect">
            <a:avLst/>
          </a:prstGeom>
          <a:noFill/>
        </p:spPr>
        <p:txBody>
          <a:bodyPr wrap="square" rtlCol="0">
            <a:spAutoFit/>
          </a:bodyPr>
          <a:lstStyle/>
          <a:p>
            <a:pPr algn="ctr"/>
            <a:r>
              <a:rPr lang="en-GB" sz="1200" noProof="0" dirty="0">
                <a:solidFill>
                  <a:srgbClr val="FF0000"/>
                </a:solidFill>
                <a:highlight>
                  <a:srgbClr val="FFFFFF"/>
                </a:highlight>
              </a:rPr>
              <a:t>Experimental hall</a:t>
            </a:r>
          </a:p>
        </p:txBody>
      </p:sp>
      <p:sp>
        <p:nvSpPr>
          <p:cNvPr id="7" name="Title 1">
            <a:extLst>
              <a:ext uri="{FF2B5EF4-FFF2-40B4-BE49-F238E27FC236}">
                <a16:creationId xmlns:a16="http://schemas.microsoft.com/office/drawing/2014/main" id="{8D6E49A9-4FDE-35CC-3D77-FED1E27D676C}"/>
              </a:ext>
            </a:extLst>
          </p:cNvPr>
          <p:cNvSpPr>
            <a:spLocks noGrp="1"/>
          </p:cNvSpPr>
          <p:nvPr>
            <p:ph type="title"/>
          </p:nvPr>
        </p:nvSpPr>
        <p:spPr>
          <a:xfrm>
            <a:off x="838200" y="209204"/>
            <a:ext cx="10515600" cy="1042987"/>
          </a:xfrm>
        </p:spPr>
        <p:txBody>
          <a:bodyPr/>
          <a:lstStyle/>
          <a:p>
            <a:r>
              <a:rPr lang="en-GB" sz="3200" noProof="0" dirty="0"/>
              <a:t>ISOLDE complex</a:t>
            </a:r>
          </a:p>
        </p:txBody>
      </p:sp>
    </p:spTree>
    <p:extLst>
      <p:ext uri="{BB962C8B-B14F-4D97-AF65-F5344CB8AC3E}">
        <p14:creationId xmlns:p14="http://schemas.microsoft.com/office/powerpoint/2010/main" val="988227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5" grpId="0"/>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8803C-60C0-7671-17E1-F13BABC24DB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ABD6A89-B230-2E5B-15D0-AACD71B39B3D}"/>
              </a:ext>
            </a:extLst>
          </p:cNvPr>
          <p:cNvPicPr>
            <a:picLocks noChangeAspect="1"/>
          </p:cNvPicPr>
          <p:nvPr/>
        </p:nvPicPr>
        <p:blipFill>
          <a:blip r:embed="rId3">
            <a:alphaModFix/>
            <a:extLst>
              <a:ext uri="{28A0092B-C50C-407E-A947-70E740481C1C}">
                <a14:useLocalDpi xmlns:a14="http://schemas.microsoft.com/office/drawing/2010/main" val="0"/>
              </a:ext>
            </a:extLst>
          </a:blip>
          <a:srcRect t="21106" r="42958" b="25960"/>
          <a:stretch>
            <a:fillRect/>
          </a:stretch>
        </p:blipFill>
        <p:spPr>
          <a:xfrm>
            <a:off x="2158672" y="1148932"/>
            <a:ext cx="7874656" cy="4871801"/>
          </a:xfrm>
          <a:prstGeom prst="rect">
            <a:avLst/>
          </a:prstGeom>
        </p:spPr>
      </p:pic>
      <p:sp>
        <p:nvSpPr>
          <p:cNvPr id="11" name="Freeform 10">
            <a:extLst>
              <a:ext uri="{FF2B5EF4-FFF2-40B4-BE49-F238E27FC236}">
                <a16:creationId xmlns:a16="http://schemas.microsoft.com/office/drawing/2014/main" id="{BF811707-D18B-1E98-9901-1AB15982984B}"/>
              </a:ext>
            </a:extLst>
          </p:cNvPr>
          <p:cNvSpPr/>
          <p:nvPr/>
        </p:nvSpPr>
        <p:spPr>
          <a:xfrm>
            <a:off x="4308473" y="1608667"/>
            <a:ext cx="5296960" cy="2979720"/>
          </a:xfrm>
          <a:custGeom>
            <a:avLst/>
            <a:gdLst>
              <a:gd name="csX0" fmla="*/ 0 w 4901938"/>
              <a:gd name="csY0" fmla="*/ 2724347 h 2724347"/>
              <a:gd name="csX1" fmla="*/ 612743 w 4901938"/>
              <a:gd name="csY1" fmla="*/ 1800520 h 2724347"/>
              <a:gd name="csX2" fmla="*/ 537328 w 4901938"/>
              <a:gd name="csY2" fmla="*/ 1583703 h 2724347"/>
              <a:gd name="csX3" fmla="*/ 292231 w 4901938"/>
              <a:gd name="csY3" fmla="*/ 1583703 h 2724347"/>
              <a:gd name="csX4" fmla="*/ 886120 w 4901938"/>
              <a:gd name="csY4" fmla="*/ 904974 h 2724347"/>
              <a:gd name="csX5" fmla="*/ 697584 w 4901938"/>
              <a:gd name="csY5" fmla="*/ 848413 h 2724347"/>
              <a:gd name="csX6" fmla="*/ 1168924 w 4901938"/>
              <a:gd name="csY6" fmla="*/ 301658 h 2724347"/>
              <a:gd name="csX7" fmla="*/ 1489435 w 4901938"/>
              <a:gd name="csY7" fmla="*/ 282804 h 2724347"/>
              <a:gd name="csX8" fmla="*/ 2168165 w 4901938"/>
              <a:gd name="csY8" fmla="*/ 65988 h 2724347"/>
              <a:gd name="csX9" fmla="*/ 3223967 w 4901938"/>
              <a:gd name="csY9" fmla="*/ 0 h 2724347"/>
              <a:gd name="csX10" fmla="*/ 3723588 w 4901938"/>
              <a:gd name="csY10" fmla="*/ 179110 h 2724347"/>
              <a:gd name="csX11" fmla="*/ 4128940 w 4901938"/>
              <a:gd name="csY11" fmla="*/ 197963 h 2724347"/>
              <a:gd name="csX12" fmla="*/ 4279769 w 4901938"/>
              <a:gd name="csY12" fmla="*/ 527901 h 2724347"/>
              <a:gd name="csX13" fmla="*/ 4656841 w 4901938"/>
              <a:gd name="csY13" fmla="*/ 527901 h 2724347"/>
              <a:gd name="csX14" fmla="*/ 4901938 w 4901938"/>
              <a:gd name="csY14" fmla="*/ 2177592 h 2724347"/>
              <a:gd name="csX15" fmla="*/ 4213782 w 4901938"/>
              <a:gd name="csY15" fmla="*/ 2620652 h 2724347"/>
              <a:gd name="csX16" fmla="*/ 3591613 w 4901938"/>
              <a:gd name="csY16" fmla="*/ 2667786 h 2724347"/>
              <a:gd name="csX17" fmla="*/ 3535052 w 4901938"/>
              <a:gd name="csY17" fmla="*/ 2177592 h 2724347"/>
              <a:gd name="csX18" fmla="*/ 2366128 w 4901938"/>
              <a:gd name="csY18" fmla="*/ 2168165 h 2724347"/>
              <a:gd name="csX19" fmla="*/ 2168165 w 4901938"/>
              <a:gd name="csY19" fmla="*/ 2582945 h 2724347"/>
              <a:gd name="csX20" fmla="*/ 1348033 w 4901938"/>
              <a:gd name="csY20" fmla="*/ 2611225 h 2724347"/>
              <a:gd name="csX21" fmla="*/ 1216058 w 4901938"/>
              <a:gd name="csY21" fmla="*/ 2677213 h 2724347"/>
              <a:gd name="csX22" fmla="*/ 0 w 4901938"/>
              <a:gd name="csY22" fmla="*/ 2724347 h 272434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4901938" h="2724347">
                <a:moveTo>
                  <a:pt x="0" y="2724347"/>
                </a:moveTo>
                <a:lnTo>
                  <a:pt x="612743" y="1800520"/>
                </a:lnTo>
                <a:lnTo>
                  <a:pt x="537328" y="1583703"/>
                </a:lnTo>
                <a:lnTo>
                  <a:pt x="292231" y="1583703"/>
                </a:lnTo>
                <a:lnTo>
                  <a:pt x="886120" y="904974"/>
                </a:lnTo>
                <a:lnTo>
                  <a:pt x="697584" y="848413"/>
                </a:lnTo>
                <a:lnTo>
                  <a:pt x="1168924" y="301658"/>
                </a:lnTo>
                <a:lnTo>
                  <a:pt x="1489435" y="282804"/>
                </a:lnTo>
                <a:lnTo>
                  <a:pt x="2168165" y="65988"/>
                </a:lnTo>
                <a:lnTo>
                  <a:pt x="3223967" y="0"/>
                </a:lnTo>
                <a:lnTo>
                  <a:pt x="3723588" y="179110"/>
                </a:lnTo>
                <a:lnTo>
                  <a:pt x="4128940" y="197963"/>
                </a:lnTo>
                <a:lnTo>
                  <a:pt x="4279769" y="527901"/>
                </a:lnTo>
                <a:lnTo>
                  <a:pt x="4656841" y="527901"/>
                </a:lnTo>
                <a:lnTo>
                  <a:pt x="4901938" y="2177592"/>
                </a:lnTo>
                <a:lnTo>
                  <a:pt x="4213782" y="2620652"/>
                </a:lnTo>
                <a:lnTo>
                  <a:pt x="3591613" y="2667786"/>
                </a:lnTo>
                <a:lnTo>
                  <a:pt x="3535052" y="2177592"/>
                </a:lnTo>
                <a:lnTo>
                  <a:pt x="2366128" y="2168165"/>
                </a:lnTo>
                <a:lnTo>
                  <a:pt x="2168165" y="2582945"/>
                </a:lnTo>
                <a:lnTo>
                  <a:pt x="1348033" y="2611225"/>
                </a:lnTo>
                <a:lnTo>
                  <a:pt x="1216058" y="2677213"/>
                </a:lnTo>
                <a:lnTo>
                  <a:pt x="0" y="2724347"/>
                </a:lnTo>
                <a:close/>
              </a:path>
            </a:pathLst>
          </a:custGeom>
          <a:solidFill>
            <a:srgbClr val="7030A0">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 name="Date Placeholder 3">
            <a:extLst>
              <a:ext uri="{FF2B5EF4-FFF2-40B4-BE49-F238E27FC236}">
                <a16:creationId xmlns:a16="http://schemas.microsoft.com/office/drawing/2014/main" id="{CD9DF7CD-8CD0-4F2E-6471-7648F4EF637C}"/>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F24BBC22-3CF9-09C2-BC1A-DE49B9965ED3}"/>
              </a:ext>
            </a:extLst>
          </p:cNvPr>
          <p:cNvSpPr>
            <a:spLocks noGrp="1"/>
          </p:cNvSpPr>
          <p:nvPr>
            <p:ph type="sldNum" sz="quarter" idx="11"/>
          </p:nvPr>
        </p:nvSpPr>
        <p:spPr/>
        <p:txBody>
          <a:bodyPr/>
          <a:lstStyle/>
          <a:p>
            <a:pPr>
              <a:defRPr/>
            </a:pPr>
            <a:fld id="{DE3B6E73-054D-6C4E-9975-9A683C5A9677}" type="slidenum">
              <a:rPr lang="en-GB" noProof="0" smtClean="0"/>
              <a:pPr>
                <a:defRPr/>
              </a:pPr>
              <a:t>4</a:t>
            </a:fld>
            <a:endParaRPr lang="en-GB" noProof="0" dirty="0"/>
          </a:p>
        </p:txBody>
      </p:sp>
      <p:sp>
        <p:nvSpPr>
          <p:cNvPr id="6" name="Footer Placeholder 5">
            <a:extLst>
              <a:ext uri="{FF2B5EF4-FFF2-40B4-BE49-F238E27FC236}">
                <a16:creationId xmlns:a16="http://schemas.microsoft.com/office/drawing/2014/main" id="{6275B4CD-6D4D-D94F-D69C-1BF3C6E532DF}"/>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18" name="Title 1">
            <a:extLst>
              <a:ext uri="{FF2B5EF4-FFF2-40B4-BE49-F238E27FC236}">
                <a16:creationId xmlns:a16="http://schemas.microsoft.com/office/drawing/2014/main" id="{FFF6E163-5B32-9D53-EF0A-51F5EF78D12D}"/>
              </a:ext>
            </a:extLst>
          </p:cNvPr>
          <p:cNvSpPr>
            <a:spLocks noGrp="1"/>
          </p:cNvSpPr>
          <p:nvPr>
            <p:ph type="title"/>
          </p:nvPr>
        </p:nvSpPr>
        <p:spPr>
          <a:xfrm>
            <a:off x="838200" y="209204"/>
            <a:ext cx="10515600" cy="1042987"/>
          </a:xfrm>
        </p:spPr>
        <p:txBody>
          <a:bodyPr/>
          <a:lstStyle/>
          <a:p>
            <a:r>
              <a:rPr lang="en-GB" sz="3200" noProof="0" dirty="0"/>
              <a:t>ISOLDE target area</a:t>
            </a:r>
          </a:p>
        </p:txBody>
      </p:sp>
      <p:pic>
        <p:nvPicPr>
          <p:cNvPr id="28" name="Picture 27">
            <a:extLst>
              <a:ext uri="{FF2B5EF4-FFF2-40B4-BE49-F238E27FC236}">
                <a16:creationId xmlns:a16="http://schemas.microsoft.com/office/drawing/2014/main" id="{28A8B440-66D6-3DC3-777B-BE55F979DE9A}"/>
              </a:ext>
            </a:extLst>
          </p:cNvPr>
          <p:cNvPicPr>
            <a:picLocks noChangeAspect="1"/>
          </p:cNvPicPr>
          <p:nvPr/>
        </p:nvPicPr>
        <p:blipFill>
          <a:blip r:embed="rId4">
            <a:alphaModFix amt="85000"/>
            <a:extLst>
              <a:ext uri="{28A0092B-C50C-407E-A947-70E740481C1C}">
                <a14:useLocalDpi xmlns:a14="http://schemas.microsoft.com/office/drawing/2010/main" val="0"/>
              </a:ext>
            </a:extLst>
          </a:blip>
          <a:srcRect l="13064"/>
          <a:stretch>
            <a:fillRect/>
          </a:stretch>
        </p:blipFill>
        <p:spPr>
          <a:xfrm>
            <a:off x="4972050" y="736584"/>
            <a:ext cx="5694413" cy="4254116"/>
          </a:xfrm>
          <a:prstGeom prst="rect">
            <a:avLst/>
          </a:prstGeom>
        </p:spPr>
      </p:pic>
      <p:sp>
        <p:nvSpPr>
          <p:cNvPr id="31" name="TextBox 30">
            <a:extLst>
              <a:ext uri="{FF2B5EF4-FFF2-40B4-BE49-F238E27FC236}">
                <a16:creationId xmlns:a16="http://schemas.microsoft.com/office/drawing/2014/main" id="{7108E90C-1945-E087-538F-5635AF0497BF}"/>
              </a:ext>
            </a:extLst>
          </p:cNvPr>
          <p:cNvSpPr txBox="1"/>
          <p:nvPr/>
        </p:nvSpPr>
        <p:spPr>
          <a:xfrm>
            <a:off x="3343242" y="2311073"/>
            <a:ext cx="1683841" cy="461665"/>
          </a:xfrm>
          <a:prstGeom prst="rect">
            <a:avLst/>
          </a:prstGeom>
          <a:noFill/>
        </p:spPr>
        <p:txBody>
          <a:bodyPr wrap="square" rtlCol="0">
            <a:spAutoFit/>
          </a:bodyPr>
          <a:lstStyle/>
          <a:p>
            <a:pPr algn="ctr"/>
            <a:r>
              <a:rPr lang="en-GB" sz="1200" noProof="0" dirty="0">
                <a:solidFill>
                  <a:srgbClr val="9B00FF"/>
                </a:solidFill>
                <a:highlight>
                  <a:srgbClr val="FFFFFF"/>
                </a:highlight>
              </a:rPr>
              <a:t>Soil shielding</a:t>
            </a:r>
          </a:p>
          <a:p>
            <a:pPr algn="ctr"/>
            <a:r>
              <a:rPr lang="en-GB" sz="1200" noProof="0" dirty="0">
                <a:solidFill>
                  <a:srgbClr val="9B00FF"/>
                </a:solidFill>
                <a:highlight>
                  <a:srgbClr val="FFFFFF"/>
                </a:highlight>
              </a:rPr>
              <a:t>(covering target area)</a:t>
            </a:r>
          </a:p>
        </p:txBody>
      </p:sp>
      <p:pic>
        <p:nvPicPr>
          <p:cNvPr id="26" name="Picture 25">
            <a:extLst>
              <a:ext uri="{FF2B5EF4-FFF2-40B4-BE49-F238E27FC236}">
                <a16:creationId xmlns:a16="http://schemas.microsoft.com/office/drawing/2014/main" id="{329D212A-CE4A-5F29-77A1-084325CB1555}"/>
              </a:ext>
            </a:extLst>
          </p:cNvPr>
          <p:cNvPicPr>
            <a:picLocks noChangeAspect="1"/>
          </p:cNvPicPr>
          <p:nvPr/>
        </p:nvPicPr>
        <p:blipFill>
          <a:blip r:embed="rId4">
            <a:alphaModFix amt="20000"/>
            <a:extLst>
              <a:ext uri="{28A0092B-C50C-407E-A947-70E740481C1C}">
                <a14:useLocalDpi xmlns:a14="http://schemas.microsoft.com/office/drawing/2010/main" val="0"/>
              </a:ext>
            </a:extLst>
          </a:blip>
          <a:srcRect l="11416"/>
          <a:stretch>
            <a:fillRect/>
          </a:stretch>
        </p:blipFill>
        <p:spPr>
          <a:xfrm>
            <a:off x="4870449" y="732345"/>
            <a:ext cx="5802363" cy="4254116"/>
          </a:xfrm>
          <a:prstGeom prst="rect">
            <a:avLst/>
          </a:prstGeom>
        </p:spPr>
      </p:pic>
    </p:spTree>
    <p:extLst>
      <p:ext uri="{BB962C8B-B14F-4D97-AF65-F5344CB8AC3E}">
        <p14:creationId xmlns:p14="http://schemas.microsoft.com/office/powerpoint/2010/main" val="154896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xit"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E4057-7613-D765-2B61-7A14300E8CD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8B8F093-0A2E-9875-6950-BD6608282C66}"/>
              </a:ext>
            </a:extLst>
          </p:cNvPr>
          <p:cNvPicPr>
            <a:picLocks noChangeAspect="1"/>
          </p:cNvPicPr>
          <p:nvPr/>
        </p:nvPicPr>
        <p:blipFill>
          <a:blip r:embed="rId3">
            <a:alphaModFix amt="20000"/>
            <a:extLst>
              <a:ext uri="{28A0092B-C50C-407E-A947-70E740481C1C}">
                <a14:useLocalDpi xmlns:a14="http://schemas.microsoft.com/office/drawing/2010/main" val="0"/>
              </a:ext>
            </a:extLst>
          </a:blip>
          <a:srcRect t="21106" r="42958" b="25960"/>
          <a:stretch>
            <a:fillRect/>
          </a:stretch>
        </p:blipFill>
        <p:spPr>
          <a:xfrm>
            <a:off x="2158672" y="1148932"/>
            <a:ext cx="7874656" cy="4871801"/>
          </a:xfrm>
          <a:prstGeom prst="rect">
            <a:avLst/>
          </a:prstGeom>
        </p:spPr>
      </p:pic>
      <p:sp>
        <p:nvSpPr>
          <p:cNvPr id="4" name="Date Placeholder 3">
            <a:extLst>
              <a:ext uri="{FF2B5EF4-FFF2-40B4-BE49-F238E27FC236}">
                <a16:creationId xmlns:a16="http://schemas.microsoft.com/office/drawing/2014/main" id="{5B1CBA32-1452-4F35-6F54-EED1C0BD9998}"/>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8D833639-76C1-8EAA-6F2A-764CAEF26F58}"/>
              </a:ext>
            </a:extLst>
          </p:cNvPr>
          <p:cNvSpPr>
            <a:spLocks noGrp="1"/>
          </p:cNvSpPr>
          <p:nvPr>
            <p:ph type="sldNum" sz="quarter" idx="11"/>
          </p:nvPr>
        </p:nvSpPr>
        <p:spPr/>
        <p:txBody>
          <a:bodyPr/>
          <a:lstStyle/>
          <a:p>
            <a:pPr>
              <a:defRPr/>
            </a:pPr>
            <a:fld id="{DE3B6E73-054D-6C4E-9975-9A683C5A9677}" type="slidenum">
              <a:rPr lang="en-GB" noProof="0" smtClean="0"/>
              <a:pPr>
                <a:defRPr/>
              </a:pPr>
              <a:t>5</a:t>
            </a:fld>
            <a:endParaRPr lang="en-GB" noProof="0" dirty="0"/>
          </a:p>
        </p:txBody>
      </p:sp>
      <p:sp>
        <p:nvSpPr>
          <p:cNvPr id="6" name="Footer Placeholder 5">
            <a:extLst>
              <a:ext uri="{FF2B5EF4-FFF2-40B4-BE49-F238E27FC236}">
                <a16:creationId xmlns:a16="http://schemas.microsoft.com/office/drawing/2014/main" id="{3CBCBB0A-41B2-7118-8974-ED8BE09B9839}"/>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18" name="Title 1">
            <a:extLst>
              <a:ext uri="{FF2B5EF4-FFF2-40B4-BE49-F238E27FC236}">
                <a16:creationId xmlns:a16="http://schemas.microsoft.com/office/drawing/2014/main" id="{52D80BD1-21B1-B7F2-A040-4C6443C1A333}"/>
              </a:ext>
            </a:extLst>
          </p:cNvPr>
          <p:cNvSpPr>
            <a:spLocks noGrp="1"/>
          </p:cNvSpPr>
          <p:nvPr>
            <p:ph type="title"/>
          </p:nvPr>
        </p:nvSpPr>
        <p:spPr>
          <a:xfrm>
            <a:off x="838200" y="209204"/>
            <a:ext cx="10515600" cy="1042987"/>
          </a:xfrm>
        </p:spPr>
        <p:txBody>
          <a:bodyPr/>
          <a:lstStyle/>
          <a:p>
            <a:r>
              <a:rPr lang="en-GB" sz="3200" noProof="0" dirty="0"/>
              <a:t>ISOLDE target area</a:t>
            </a:r>
          </a:p>
        </p:txBody>
      </p:sp>
      <p:pic>
        <p:nvPicPr>
          <p:cNvPr id="28" name="Picture 27">
            <a:extLst>
              <a:ext uri="{FF2B5EF4-FFF2-40B4-BE49-F238E27FC236}">
                <a16:creationId xmlns:a16="http://schemas.microsoft.com/office/drawing/2014/main" id="{98DF6FE0-2232-C2FC-F49B-02637B32F039}"/>
              </a:ext>
            </a:extLst>
          </p:cNvPr>
          <p:cNvPicPr>
            <a:picLocks noChangeAspect="1"/>
          </p:cNvPicPr>
          <p:nvPr/>
        </p:nvPicPr>
        <p:blipFill>
          <a:blip r:embed="rId4">
            <a:alphaModFix/>
            <a:extLst>
              <a:ext uri="{28A0092B-C50C-407E-A947-70E740481C1C}">
                <a14:useLocalDpi xmlns:a14="http://schemas.microsoft.com/office/drawing/2010/main" val="0"/>
              </a:ext>
            </a:extLst>
          </a:blip>
          <a:srcRect l="13065" r="22608"/>
          <a:stretch>
            <a:fillRect/>
          </a:stretch>
        </p:blipFill>
        <p:spPr>
          <a:xfrm>
            <a:off x="4972051" y="736584"/>
            <a:ext cx="4213514" cy="4254116"/>
          </a:xfrm>
          <a:prstGeom prst="rect">
            <a:avLst/>
          </a:prstGeom>
        </p:spPr>
      </p:pic>
      <p:cxnSp>
        <p:nvCxnSpPr>
          <p:cNvPr id="2" name="Straight Arrow Connector 1">
            <a:extLst>
              <a:ext uri="{FF2B5EF4-FFF2-40B4-BE49-F238E27FC236}">
                <a16:creationId xmlns:a16="http://schemas.microsoft.com/office/drawing/2014/main" id="{1047A385-8D2E-6E6D-F4A2-3044E8BAFE16}"/>
              </a:ext>
            </a:extLst>
          </p:cNvPr>
          <p:cNvCxnSpPr>
            <a:cxnSpLocks/>
          </p:cNvCxnSpPr>
          <p:nvPr/>
        </p:nvCxnSpPr>
        <p:spPr>
          <a:xfrm>
            <a:off x="5203767" y="2153720"/>
            <a:ext cx="2860080" cy="75130"/>
          </a:xfrm>
          <a:prstGeom prst="straightConnector1">
            <a:avLst/>
          </a:prstGeom>
          <a:ln w="19050">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CA1D5353-B4D4-EDB2-72F9-3647F134B6D5}"/>
              </a:ext>
            </a:extLst>
          </p:cNvPr>
          <p:cNvCxnSpPr>
            <a:cxnSpLocks/>
          </p:cNvCxnSpPr>
          <p:nvPr/>
        </p:nvCxnSpPr>
        <p:spPr>
          <a:xfrm>
            <a:off x="6673849" y="2201655"/>
            <a:ext cx="2237316" cy="693300"/>
          </a:xfrm>
          <a:prstGeom prst="straightConnector1">
            <a:avLst/>
          </a:prstGeom>
          <a:ln w="19050">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8" name="16-point Star 24">
            <a:extLst>
              <a:ext uri="{FF2B5EF4-FFF2-40B4-BE49-F238E27FC236}">
                <a16:creationId xmlns:a16="http://schemas.microsoft.com/office/drawing/2014/main" id="{3837B921-0E59-D0BB-04D8-E7B8A3B694AA}"/>
              </a:ext>
            </a:extLst>
          </p:cNvPr>
          <p:cNvSpPr/>
          <p:nvPr/>
        </p:nvSpPr>
        <p:spPr>
          <a:xfrm>
            <a:off x="7409923" y="2128331"/>
            <a:ext cx="176210" cy="178697"/>
          </a:xfrm>
          <a:prstGeom prst="star16">
            <a:avLst/>
          </a:prstGeom>
          <a:solidFill>
            <a:srgbClr val="FFD4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TextBox 8">
            <a:extLst>
              <a:ext uri="{FF2B5EF4-FFF2-40B4-BE49-F238E27FC236}">
                <a16:creationId xmlns:a16="http://schemas.microsoft.com/office/drawing/2014/main" id="{A1ECC452-900A-7880-72E6-B8DEF74ED839}"/>
              </a:ext>
            </a:extLst>
          </p:cNvPr>
          <p:cNvSpPr txBox="1"/>
          <p:nvPr/>
        </p:nvSpPr>
        <p:spPr>
          <a:xfrm>
            <a:off x="6796602" y="1549858"/>
            <a:ext cx="1110561" cy="307777"/>
          </a:xfrm>
          <a:prstGeom prst="rect">
            <a:avLst/>
          </a:prstGeom>
          <a:solidFill>
            <a:srgbClr val="FFFFFF">
              <a:alpha val="69804"/>
            </a:srgbClr>
          </a:solidFill>
          <a:ln>
            <a:solidFill>
              <a:schemeClr val="tx1"/>
            </a:solidFill>
          </a:ln>
        </p:spPr>
        <p:txBody>
          <a:bodyPr wrap="none" rtlCol="0">
            <a:spAutoFit/>
          </a:bodyPr>
          <a:lstStyle/>
          <a:p>
            <a:pPr algn="ctr"/>
            <a:r>
              <a:rPr lang="en-GB" sz="1400" noProof="0" dirty="0">
                <a:solidFill>
                  <a:srgbClr val="0055A0"/>
                </a:solidFill>
              </a:rPr>
              <a:t>Target GPS</a:t>
            </a:r>
            <a:endParaRPr lang="en-GB" noProof="0" dirty="0">
              <a:solidFill>
                <a:srgbClr val="0055A0"/>
              </a:solidFill>
            </a:endParaRPr>
          </a:p>
        </p:txBody>
      </p:sp>
      <p:sp>
        <p:nvSpPr>
          <p:cNvPr id="10" name="16-point Star 24">
            <a:extLst>
              <a:ext uri="{FF2B5EF4-FFF2-40B4-BE49-F238E27FC236}">
                <a16:creationId xmlns:a16="http://schemas.microsoft.com/office/drawing/2014/main" id="{D05F1D76-4EB9-D58F-B389-0ECB08426C1C}"/>
              </a:ext>
            </a:extLst>
          </p:cNvPr>
          <p:cNvSpPr/>
          <p:nvPr/>
        </p:nvSpPr>
        <p:spPr>
          <a:xfrm>
            <a:off x="8279102" y="2642543"/>
            <a:ext cx="176210" cy="178697"/>
          </a:xfrm>
          <a:prstGeom prst="star16">
            <a:avLst/>
          </a:prstGeom>
          <a:solidFill>
            <a:srgbClr val="FFD4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14" name="Straight Connector 13">
            <a:extLst>
              <a:ext uri="{FF2B5EF4-FFF2-40B4-BE49-F238E27FC236}">
                <a16:creationId xmlns:a16="http://schemas.microsoft.com/office/drawing/2014/main" id="{CC9E3176-390F-250D-9B08-E401FAF3020C}"/>
              </a:ext>
            </a:extLst>
          </p:cNvPr>
          <p:cNvCxnSpPr>
            <a:cxnSpLocks/>
          </p:cNvCxnSpPr>
          <p:nvPr/>
        </p:nvCxnSpPr>
        <p:spPr>
          <a:xfrm>
            <a:off x="8150225" y="2262188"/>
            <a:ext cx="2348597" cy="468429"/>
          </a:xfrm>
          <a:prstGeom prst="line">
            <a:avLst/>
          </a:prstGeom>
          <a:ln w="12700">
            <a:headEnd type="oval"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B9BDD3C-657A-4AE8-9C1D-10227B3EB3C6}"/>
              </a:ext>
            </a:extLst>
          </p:cNvPr>
          <p:cNvCxnSpPr>
            <a:cxnSpLocks/>
          </p:cNvCxnSpPr>
          <p:nvPr/>
        </p:nvCxnSpPr>
        <p:spPr>
          <a:xfrm flipV="1">
            <a:off x="9002713" y="2730617"/>
            <a:ext cx="1496109" cy="242771"/>
          </a:xfrm>
          <a:prstGeom prst="line">
            <a:avLst/>
          </a:prstGeom>
          <a:ln w="12700">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3ED71DDB-193C-2310-EAE7-A2AD39253A16}"/>
              </a:ext>
            </a:extLst>
          </p:cNvPr>
          <p:cNvSpPr txBox="1"/>
          <p:nvPr/>
        </p:nvSpPr>
        <p:spPr>
          <a:xfrm>
            <a:off x="10506921" y="2469007"/>
            <a:ext cx="731734" cy="523220"/>
          </a:xfrm>
          <a:prstGeom prst="rect">
            <a:avLst/>
          </a:prstGeom>
          <a:noFill/>
        </p:spPr>
        <p:txBody>
          <a:bodyPr wrap="square" rtlCol="0">
            <a:spAutoFit/>
          </a:bodyPr>
          <a:lstStyle/>
          <a:p>
            <a:r>
              <a:rPr lang="en-GB" sz="1400" noProof="0" dirty="0">
                <a:solidFill>
                  <a:schemeClr val="accent1"/>
                </a:solidFill>
                <a:highlight>
                  <a:srgbClr val="FFFFFF"/>
                </a:highlight>
              </a:rPr>
              <a:t>Beam dumps</a:t>
            </a:r>
            <a:endParaRPr lang="en-GB" noProof="0" dirty="0">
              <a:solidFill>
                <a:schemeClr val="accent1"/>
              </a:solidFill>
              <a:highlight>
                <a:srgbClr val="FFFFFF"/>
              </a:highlight>
            </a:endParaRPr>
          </a:p>
        </p:txBody>
      </p:sp>
      <p:sp>
        <p:nvSpPr>
          <p:cNvPr id="11" name="TextBox 10">
            <a:extLst>
              <a:ext uri="{FF2B5EF4-FFF2-40B4-BE49-F238E27FC236}">
                <a16:creationId xmlns:a16="http://schemas.microsoft.com/office/drawing/2014/main" id="{19012283-DB7A-3274-E85A-D03F7F79DCC2}"/>
              </a:ext>
            </a:extLst>
          </p:cNvPr>
          <p:cNvSpPr txBox="1"/>
          <p:nvPr/>
        </p:nvSpPr>
        <p:spPr>
          <a:xfrm>
            <a:off x="4025300" y="1845943"/>
            <a:ext cx="1513555" cy="307777"/>
          </a:xfrm>
          <a:prstGeom prst="rect">
            <a:avLst/>
          </a:prstGeom>
          <a:noFill/>
        </p:spPr>
        <p:txBody>
          <a:bodyPr wrap="none" rtlCol="0">
            <a:spAutoFit/>
          </a:bodyPr>
          <a:lstStyle/>
          <a:p>
            <a:pPr algn="ctr"/>
            <a:r>
              <a:rPr lang="en-GB" sz="1400" noProof="0" dirty="0">
                <a:solidFill>
                  <a:srgbClr val="FF0000"/>
                </a:solidFill>
                <a:highlight>
                  <a:srgbClr val="FFFFFF"/>
                </a:highlight>
              </a:rPr>
              <a:t>p 1.4 GeV / 2 </a:t>
            </a:r>
            <a:r>
              <a:rPr lang="en-GB" sz="1400" noProof="0" dirty="0">
                <a:solidFill>
                  <a:srgbClr val="FF0000"/>
                </a:solidFill>
                <a:highlight>
                  <a:srgbClr val="FFFFFF"/>
                </a:highlight>
                <a:latin typeface="Symbol" panose="05050102010706020507" pitchFamily="18" charset="2"/>
              </a:rPr>
              <a:t>m</a:t>
            </a:r>
            <a:r>
              <a:rPr lang="en-GB" sz="1400" noProof="0" dirty="0">
                <a:solidFill>
                  <a:srgbClr val="FF0000"/>
                </a:solidFill>
                <a:highlight>
                  <a:srgbClr val="FFFFFF"/>
                </a:highlight>
              </a:rPr>
              <a:t>A</a:t>
            </a:r>
            <a:endParaRPr lang="en-GB" noProof="0" dirty="0">
              <a:solidFill>
                <a:srgbClr val="FF0000"/>
              </a:solidFill>
              <a:highlight>
                <a:srgbClr val="FFFFFF"/>
              </a:highlight>
            </a:endParaRPr>
          </a:p>
        </p:txBody>
      </p:sp>
      <p:sp>
        <p:nvSpPr>
          <p:cNvPr id="13" name="TextBox 12">
            <a:extLst>
              <a:ext uri="{FF2B5EF4-FFF2-40B4-BE49-F238E27FC236}">
                <a16:creationId xmlns:a16="http://schemas.microsoft.com/office/drawing/2014/main" id="{1EA27931-218A-3B53-F889-A72E91021664}"/>
              </a:ext>
            </a:extLst>
          </p:cNvPr>
          <p:cNvSpPr txBox="1"/>
          <p:nvPr/>
        </p:nvSpPr>
        <p:spPr>
          <a:xfrm>
            <a:off x="7169810" y="2821240"/>
            <a:ext cx="1110560" cy="307777"/>
          </a:xfrm>
          <a:prstGeom prst="rect">
            <a:avLst/>
          </a:prstGeom>
          <a:solidFill>
            <a:srgbClr val="FFFFFF">
              <a:alpha val="69804"/>
            </a:srgbClr>
          </a:solidFill>
          <a:ln>
            <a:solidFill>
              <a:schemeClr val="tx1"/>
            </a:solidFill>
          </a:ln>
        </p:spPr>
        <p:txBody>
          <a:bodyPr wrap="none" rtlCol="0">
            <a:spAutoFit/>
          </a:bodyPr>
          <a:lstStyle/>
          <a:p>
            <a:pPr algn="ctr"/>
            <a:r>
              <a:rPr lang="en-GB" sz="1400" noProof="0" dirty="0">
                <a:solidFill>
                  <a:srgbClr val="0055A0"/>
                </a:solidFill>
              </a:rPr>
              <a:t>Target HRS</a:t>
            </a:r>
            <a:endParaRPr lang="en-GB" noProof="0" dirty="0">
              <a:solidFill>
                <a:srgbClr val="0055A0"/>
              </a:solidFill>
            </a:endParaRPr>
          </a:p>
        </p:txBody>
      </p:sp>
      <p:cxnSp>
        <p:nvCxnSpPr>
          <p:cNvPr id="16" name="Straight Arrow Connector 15">
            <a:extLst>
              <a:ext uri="{FF2B5EF4-FFF2-40B4-BE49-F238E27FC236}">
                <a16:creationId xmlns:a16="http://schemas.microsoft.com/office/drawing/2014/main" id="{9D6F8F73-3EFC-B2F6-F7AF-A0D3C4324D6C}"/>
              </a:ext>
            </a:extLst>
          </p:cNvPr>
          <p:cNvCxnSpPr>
            <a:cxnSpLocks/>
          </p:cNvCxnSpPr>
          <p:nvPr/>
        </p:nvCxnSpPr>
        <p:spPr>
          <a:xfrm>
            <a:off x="4161339" y="1821185"/>
            <a:ext cx="1234061" cy="24758"/>
          </a:xfrm>
          <a:prstGeom prst="straightConnector1">
            <a:avLst/>
          </a:prstGeom>
          <a:ln w="1905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22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20" grpId="0"/>
      <p:bldP spid="11" grpId="0"/>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FE62B-5832-0920-B734-23A2C7837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79422C-8F93-F3EB-F47D-152E590449EA}"/>
              </a:ext>
            </a:extLst>
          </p:cNvPr>
          <p:cNvSpPr>
            <a:spLocks noGrp="1"/>
          </p:cNvSpPr>
          <p:nvPr>
            <p:ph type="title"/>
          </p:nvPr>
        </p:nvSpPr>
        <p:spPr>
          <a:xfrm>
            <a:off x="838200" y="205473"/>
            <a:ext cx="10515600" cy="1042987"/>
          </a:xfrm>
        </p:spPr>
        <p:txBody>
          <a:bodyPr/>
          <a:lstStyle/>
          <a:p>
            <a:r>
              <a:rPr lang="en-GB" sz="3200" noProof="0" dirty="0"/>
              <a:t>IBDRS project</a:t>
            </a:r>
          </a:p>
        </p:txBody>
      </p:sp>
      <p:sp>
        <p:nvSpPr>
          <p:cNvPr id="4" name="Date Placeholder 3">
            <a:extLst>
              <a:ext uri="{FF2B5EF4-FFF2-40B4-BE49-F238E27FC236}">
                <a16:creationId xmlns:a16="http://schemas.microsoft.com/office/drawing/2014/main" id="{84FDCF50-32F0-AF65-C14E-240C7B7038E4}"/>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543C9A50-DD3E-8EAE-C66B-307DEB05A76B}"/>
              </a:ext>
            </a:extLst>
          </p:cNvPr>
          <p:cNvSpPr>
            <a:spLocks noGrp="1"/>
          </p:cNvSpPr>
          <p:nvPr>
            <p:ph type="sldNum" sz="quarter" idx="11"/>
          </p:nvPr>
        </p:nvSpPr>
        <p:spPr/>
        <p:txBody>
          <a:bodyPr/>
          <a:lstStyle/>
          <a:p>
            <a:pPr>
              <a:defRPr/>
            </a:pPr>
            <a:fld id="{DE3B6E73-054D-6C4E-9975-9A683C5A9677}" type="slidenum">
              <a:rPr lang="en-GB" noProof="0" smtClean="0"/>
              <a:pPr>
                <a:defRPr/>
              </a:pPr>
              <a:t>6</a:t>
            </a:fld>
            <a:endParaRPr lang="en-GB" noProof="0" dirty="0"/>
          </a:p>
        </p:txBody>
      </p:sp>
      <p:sp>
        <p:nvSpPr>
          <p:cNvPr id="6" name="Footer Placeholder 5">
            <a:extLst>
              <a:ext uri="{FF2B5EF4-FFF2-40B4-BE49-F238E27FC236}">
                <a16:creationId xmlns:a16="http://schemas.microsoft.com/office/drawing/2014/main" id="{168BCC90-2732-59B5-05C4-84ED998DB9F8}"/>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14" name="TextBox 13">
            <a:extLst>
              <a:ext uri="{FF2B5EF4-FFF2-40B4-BE49-F238E27FC236}">
                <a16:creationId xmlns:a16="http://schemas.microsoft.com/office/drawing/2014/main" id="{5F06502F-5D5D-0A13-0E9D-A6CFEC8FAC8B}"/>
              </a:ext>
            </a:extLst>
          </p:cNvPr>
          <p:cNvSpPr txBox="1"/>
          <p:nvPr/>
        </p:nvSpPr>
        <p:spPr>
          <a:xfrm>
            <a:off x="838200" y="1123257"/>
            <a:ext cx="5847080" cy="369332"/>
          </a:xfrm>
          <a:prstGeom prst="rect">
            <a:avLst/>
          </a:prstGeom>
          <a:noFill/>
        </p:spPr>
        <p:txBody>
          <a:bodyPr wrap="square" rtlCol="0">
            <a:spAutoFit/>
          </a:bodyPr>
          <a:lstStyle/>
          <a:p>
            <a:pPr>
              <a:spcAft>
                <a:spcPts val="1200"/>
              </a:spcAft>
            </a:pPr>
            <a:r>
              <a:rPr lang="en-GB" b="1" u="sng" noProof="0" dirty="0"/>
              <a:t>I</a:t>
            </a:r>
            <a:r>
              <a:rPr lang="en-GB" b="1" noProof="0" dirty="0"/>
              <a:t>SOLDE </a:t>
            </a:r>
            <a:r>
              <a:rPr lang="en-GB" b="1" u="sng" noProof="0" dirty="0"/>
              <a:t>B</a:t>
            </a:r>
            <a:r>
              <a:rPr lang="en-GB" b="1" noProof="0" dirty="0"/>
              <a:t>eam </a:t>
            </a:r>
            <a:r>
              <a:rPr lang="en-GB" b="1" u="sng" noProof="0" dirty="0"/>
              <a:t>D</a:t>
            </a:r>
            <a:r>
              <a:rPr lang="en-GB" b="1" noProof="0" dirty="0"/>
              <a:t>ump </a:t>
            </a:r>
            <a:r>
              <a:rPr lang="en-GB" b="1" u="sng" noProof="0" dirty="0"/>
              <a:t>R</a:t>
            </a:r>
            <a:r>
              <a:rPr lang="en-GB" b="1" noProof="0" dirty="0"/>
              <a:t>eplacement &amp; </a:t>
            </a:r>
            <a:r>
              <a:rPr lang="en-GB" b="1" u="sng" noProof="0" dirty="0"/>
              <a:t>S</a:t>
            </a:r>
            <a:r>
              <a:rPr lang="en-GB" b="1" noProof="0" dirty="0"/>
              <a:t>ustainability</a:t>
            </a:r>
            <a:endParaRPr lang="en-GB" b="1" noProof="0" dirty="0">
              <a:latin typeface="+mn-lt"/>
            </a:endParaRPr>
          </a:p>
        </p:txBody>
      </p:sp>
      <p:graphicFrame>
        <p:nvGraphicFramePr>
          <p:cNvPr id="8" name="Table 7">
            <a:extLst>
              <a:ext uri="{FF2B5EF4-FFF2-40B4-BE49-F238E27FC236}">
                <a16:creationId xmlns:a16="http://schemas.microsoft.com/office/drawing/2014/main" id="{4513162E-1275-942F-D09F-483DEC2DA603}"/>
              </a:ext>
            </a:extLst>
          </p:cNvPr>
          <p:cNvGraphicFramePr>
            <a:graphicFrameLocks noGrp="1"/>
          </p:cNvGraphicFramePr>
          <p:nvPr>
            <p:extLst>
              <p:ext uri="{D42A27DB-BD31-4B8C-83A1-F6EECF244321}">
                <p14:modId xmlns:p14="http://schemas.microsoft.com/office/powerpoint/2010/main" val="1414391492"/>
              </p:ext>
            </p:extLst>
          </p:nvPr>
        </p:nvGraphicFramePr>
        <p:xfrm>
          <a:off x="1331740" y="2569646"/>
          <a:ext cx="4860000" cy="1659120"/>
        </p:xfrm>
        <a:graphic>
          <a:graphicData uri="http://schemas.openxmlformats.org/drawingml/2006/table">
            <a:tbl>
              <a:tblPr firstRow="1" bandRow="1">
                <a:tableStyleId>{073A0DAA-6AF3-43AB-8588-CEC1D06C72B9}</a:tableStyleId>
              </a:tblPr>
              <a:tblGrid>
                <a:gridCol w="1620000">
                  <a:extLst>
                    <a:ext uri="{9D8B030D-6E8A-4147-A177-3AD203B41FA5}">
                      <a16:colId xmlns:a16="http://schemas.microsoft.com/office/drawing/2014/main" val="2078047193"/>
                    </a:ext>
                  </a:extLst>
                </a:gridCol>
                <a:gridCol w="1620000">
                  <a:extLst>
                    <a:ext uri="{9D8B030D-6E8A-4147-A177-3AD203B41FA5}">
                      <a16:colId xmlns:a16="http://schemas.microsoft.com/office/drawing/2014/main" val="2777368796"/>
                    </a:ext>
                  </a:extLst>
                </a:gridCol>
                <a:gridCol w="1620000">
                  <a:extLst>
                    <a:ext uri="{9D8B030D-6E8A-4147-A177-3AD203B41FA5}">
                      <a16:colId xmlns:a16="http://schemas.microsoft.com/office/drawing/2014/main" val="1687183838"/>
                    </a:ext>
                  </a:extLst>
                </a:gridCol>
              </a:tblGrid>
              <a:tr h="540000">
                <a:tc>
                  <a:txBody>
                    <a:bodyPr/>
                    <a:lstStyle/>
                    <a:p>
                      <a:endParaRPr lang="en-GB" sz="1600" noProof="0" dirty="0"/>
                    </a:p>
                  </a:txBody>
                  <a:tcPr/>
                </a:tc>
                <a:tc>
                  <a:txBody>
                    <a:bodyPr/>
                    <a:lstStyle/>
                    <a:p>
                      <a:pPr algn="ctr"/>
                      <a:r>
                        <a:rPr lang="en-GB" sz="1600" noProof="0" dirty="0"/>
                        <a:t>Present</a:t>
                      </a:r>
                    </a:p>
                    <a:p>
                      <a:pPr algn="ctr"/>
                      <a:r>
                        <a:rPr lang="en-GB" sz="1600" noProof="0" dirty="0"/>
                        <a:t>operation</a:t>
                      </a:r>
                    </a:p>
                  </a:txBody>
                  <a:tcPr/>
                </a:tc>
                <a:tc>
                  <a:txBody>
                    <a:bodyPr/>
                    <a:lstStyle/>
                    <a:p>
                      <a:pPr algn="ctr"/>
                      <a:r>
                        <a:rPr lang="en-GB" sz="1600" noProof="0" dirty="0"/>
                        <a:t>Future</a:t>
                      </a:r>
                    </a:p>
                    <a:p>
                      <a:pPr algn="ctr"/>
                      <a:r>
                        <a:rPr lang="en-GB" sz="1600" noProof="0" dirty="0"/>
                        <a:t>operation</a:t>
                      </a:r>
                    </a:p>
                  </a:txBody>
                  <a:tcPr/>
                </a:tc>
                <a:extLst>
                  <a:ext uri="{0D108BD9-81ED-4DB2-BD59-A6C34878D82A}">
                    <a16:rowId xmlns:a16="http://schemas.microsoft.com/office/drawing/2014/main" val="1016425640"/>
                  </a:ext>
                </a:extLst>
              </a:tr>
              <a:tr h="360000">
                <a:tc>
                  <a:txBody>
                    <a:bodyPr/>
                    <a:lstStyle/>
                    <a:p>
                      <a:r>
                        <a:rPr lang="en-GB" sz="1600" noProof="0" dirty="0"/>
                        <a:t>Proton energy</a:t>
                      </a:r>
                    </a:p>
                  </a:txBody>
                  <a:tcPr/>
                </a:tc>
                <a:tc>
                  <a:txBody>
                    <a:bodyPr/>
                    <a:lstStyle/>
                    <a:p>
                      <a:pPr algn="ctr"/>
                      <a:r>
                        <a:rPr lang="en-GB" sz="1600" noProof="0" dirty="0"/>
                        <a:t>1.4 GeV</a:t>
                      </a:r>
                    </a:p>
                  </a:txBody>
                  <a:tcPr/>
                </a:tc>
                <a:tc>
                  <a:txBody>
                    <a:bodyPr/>
                    <a:lstStyle/>
                    <a:p>
                      <a:pPr algn="ctr"/>
                      <a:r>
                        <a:rPr lang="en-GB" sz="1600" noProof="0" dirty="0"/>
                        <a:t>2 GeV</a:t>
                      </a:r>
                    </a:p>
                  </a:txBody>
                  <a:tcPr/>
                </a:tc>
                <a:extLst>
                  <a:ext uri="{0D108BD9-81ED-4DB2-BD59-A6C34878D82A}">
                    <a16:rowId xmlns:a16="http://schemas.microsoft.com/office/drawing/2014/main" val="4238630869"/>
                  </a:ext>
                </a:extLst>
              </a:tr>
              <a:tr h="360000">
                <a:tc>
                  <a:txBody>
                    <a:bodyPr/>
                    <a:lstStyle/>
                    <a:p>
                      <a:r>
                        <a:rPr lang="en-GB" sz="1600" noProof="0" dirty="0"/>
                        <a:t>Current</a:t>
                      </a:r>
                    </a:p>
                  </a:txBody>
                  <a:tcPr/>
                </a:tc>
                <a:tc>
                  <a:txBody>
                    <a:bodyPr/>
                    <a:lstStyle/>
                    <a:p>
                      <a:pPr algn="ctr"/>
                      <a:r>
                        <a:rPr lang="en-GB" sz="1600" noProof="0" dirty="0"/>
                        <a:t>Up to 2 </a:t>
                      </a:r>
                      <a:r>
                        <a:rPr lang="en-GB" sz="1600" b="0" noProof="0" dirty="0"/>
                        <a:t>µ</a:t>
                      </a:r>
                      <a:r>
                        <a:rPr lang="en-GB" sz="1600" noProof="0" dirty="0"/>
                        <a:t>A</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noProof="0" dirty="0"/>
                        <a:t>Up to 6 </a:t>
                      </a:r>
                      <a:r>
                        <a:rPr lang="en-GB" sz="1600" b="0" noProof="0" dirty="0"/>
                        <a:t>µ</a:t>
                      </a:r>
                      <a:r>
                        <a:rPr lang="en-GB" sz="1600" noProof="0" dirty="0"/>
                        <a:t>A</a:t>
                      </a:r>
                    </a:p>
                  </a:txBody>
                  <a:tcPr/>
                </a:tc>
                <a:extLst>
                  <a:ext uri="{0D108BD9-81ED-4DB2-BD59-A6C34878D82A}">
                    <a16:rowId xmlns:a16="http://schemas.microsoft.com/office/drawing/2014/main" val="3998319680"/>
                  </a:ext>
                </a:extLst>
              </a:tr>
              <a:tr h="360000">
                <a:tc>
                  <a:txBody>
                    <a:bodyPr/>
                    <a:lstStyle/>
                    <a:p>
                      <a:r>
                        <a:rPr lang="en-GB" sz="1600" noProof="0" dirty="0"/>
                        <a:t>Beam power</a:t>
                      </a:r>
                    </a:p>
                  </a:txBody>
                  <a:tcPr/>
                </a:tc>
                <a:tc>
                  <a:txBody>
                    <a:bodyPr/>
                    <a:lstStyle/>
                    <a:p>
                      <a:pPr algn="ctr"/>
                      <a:r>
                        <a:rPr lang="en-GB" sz="1600" noProof="0" dirty="0"/>
                        <a:t>2.8 kW</a:t>
                      </a:r>
                    </a:p>
                  </a:txBody>
                  <a:tcPr/>
                </a:tc>
                <a:tc>
                  <a:txBody>
                    <a:bodyPr/>
                    <a:lstStyle/>
                    <a:p>
                      <a:pPr algn="ctr"/>
                      <a:r>
                        <a:rPr lang="en-GB" sz="1600" noProof="0" dirty="0"/>
                        <a:t>12 kW</a:t>
                      </a:r>
                    </a:p>
                  </a:txBody>
                  <a:tcPr/>
                </a:tc>
                <a:extLst>
                  <a:ext uri="{0D108BD9-81ED-4DB2-BD59-A6C34878D82A}">
                    <a16:rowId xmlns:a16="http://schemas.microsoft.com/office/drawing/2014/main" val="2342922780"/>
                  </a:ext>
                </a:extLst>
              </a:tr>
            </a:tbl>
          </a:graphicData>
        </a:graphic>
      </p:graphicFrame>
      <p:sp>
        <p:nvSpPr>
          <p:cNvPr id="16" name="TextBox 15">
            <a:extLst>
              <a:ext uri="{FF2B5EF4-FFF2-40B4-BE49-F238E27FC236}">
                <a16:creationId xmlns:a16="http://schemas.microsoft.com/office/drawing/2014/main" id="{039E55B8-FABA-CFAF-1F3B-23B76D851D21}"/>
              </a:ext>
            </a:extLst>
          </p:cNvPr>
          <p:cNvSpPr txBox="1"/>
          <p:nvPr/>
        </p:nvSpPr>
        <p:spPr>
          <a:xfrm>
            <a:off x="7444307" y="2481757"/>
            <a:ext cx="3919278" cy="2400657"/>
          </a:xfrm>
          <a:prstGeom prst="rect">
            <a:avLst/>
          </a:prstGeom>
          <a:noFill/>
        </p:spPr>
        <p:txBody>
          <a:bodyPr wrap="square" rtlCol="0">
            <a:spAutoFit/>
          </a:bodyPr>
          <a:lstStyle/>
          <a:p>
            <a:pPr>
              <a:spcAft>
                <a:spcPts val="600"/>
              </a:spcAft>
            </a:pPr>
            <a:r>
              <a:rPr lang="en-GB" sz="1600" b="1" noProof="0" dirty="0"/>
              <a:t>Dismantling of beam dumps:</a:t>
            </a:r>
          </a:p>
          <a:p>
            <a:pPr>
              <a:spcAft>
                <a:spcPts val="600"/>
              </a:spcAft>
            </a:pPr>
            <a:r>
              <a:rPr lang="en-GB" sz="1400" noProof="0" dirty="0"/>
              <a:t> Removal, transport, storage and disposal of:</a:t>
            </a:r>
          </a:p>
          <a:p>
            <a:pPr marL="742950" lvl="1" indent="-285750">
              <a:spcAft>
                <a:spcPts val="600"/>
              </a:spcAft>
              <a:buFont typeface="Arial" panose="020B0604020202020204" pitchFamily="34" charset="0"/>
              <a:buChar char="•"/>
            </a:pPr>
            <a:r>
              <a:rPr lang="en-GB" sz="1400" b="1" noProof="0" dirty="0"/>
              <a:t>Soil</a:t>
            </a:r>
            <a:endParaRPr lang="en-GB" sz="1400" noProof="0" dirty="0"/>
          </a:p>
          <a:p>
            <a:pPr marL="742950" lvl="1" indent="-285750">
              <a:spcAft>
                <a:spcPts val="600"/>
              </a:spcAft>
              <a:buFont typeface="Arial" panose="020B0604020202020204" pitchFamily="34" charset="0"/>
              <a:buChar char="•"/>
            </a:pPr>
            <a:r>
              <a:rPr lang="en-GB" sz="1400" noProof="0" dirty="0"/>
              <a:t>Concrete and iron </a:t>
            </a:r>
            <a:r>
              <a:rPr lang="en-GB" sz="1400" b="1" noProof="0" dirty="0"/>
              <a:t>shielding</a:t>
            </a:r>
            <a:endParaRPr lang="en-GB" sz="1400" noProof="0" dirty="0"/>
          </a:p>
          <a:p>
            <a:pPr marL="742950" lvl="1" indent="-285750">
              <a:spcAft>
                <a:spcPts val="600"/>
              </a:spcAft>
              <a:buFont typeface="Arial" panose="020B0604020202020204" pitchFamily="34" charset="0"/>
              <a:buChar char="•"/>
            </a:pPr>
            <a:r>
              <a:rPr lang="en-GB" sz="1400" b="1" noProof="0" dirty="0"/>
              <a:t>Beam dumps</a:t>
            </a:r>
            <a:r>
              <a:rPr lang="en-GB" sz="1400" noProof="0" dirty="0"/>
              <a:t>: HRS and GPS</a:t>
            </a:r>
          </a:p>
          <a:p>
            <a:pPr lvl="1">
              <a:spcAft>
                <a:spcPts val="600"/>
              </a:spcAft>
            </a:pPr>
            <a:endParaRPr lang="en-GB" sz="1600" b="1" noProof="0" dirty="0"/>
          </a:p>
          <a:p>
            <a:pPr>
              <a:spcAft>
                <a:spcPts val="600"/>
              </a:spcAft>
            </a:pPr>
            <a:r>
              <a:rPr lang="en-GB" sz="1600" b="1" noProof="0" dirty="0"/>
              <a:t>Design and installation of new beam dumps and shielding</a:t>
            </a:r>
          </a:p>
        </p:txBody>
      </p:sp>
      <p:sp>
        <p:nvSpPr>
          <p:cNvPr id="10" name="Rectangle: Rounded Corners 9">
            <a:extLst>
              <a:ext uri="{FF2B5EF4-FFF2-40B4-BE49-F238E27FC236}">
                <a16:creationId xmlns:a16="http://schemas.microsoft.com/office/drawing/2014/main" id="{C13DBD13-4F24-9DA8-D29E-AB5090E62B61}"/>
              </a:ext>
            </a:extLst>
          </p:cNvPr>
          <p:cNvSpPr/>
          <p:nvPr/>
        </p:nvSpPr>
        <p:spPr>
          <a:xfrm>
            <a:off x="7822768" y="3351886"/>
            <a:ext cx="3037492" cy="681567"/>
          </a:xfrm>
          <a:prstGeom prst="roundRect">
            <a:avLst/>
          </a:prstGeom>
          <a:noFill/>
          <a:ln w="190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9" name="Left Brace 8">
            <a:extLst>
              <a:ext uri="{FF2B5EF4-FFF2-40B4-BE49-F238E27FC236}">
                <a16:creationId xmlns:a16="http://schemas.microsoft.com/office/drawing/2014/main" id="{6B54B2F3-C6EC-0F85-9298-2192B56EB818}"/>
              </a:ext>
            </a:extLst>
          </p:cNvPr>
          <p:cNvSpPr/>
          <p:nvPr/>
        </p:nvSpPr>
        <p:spPr>
          <a:xfrm>
            <a:off x="6952816" y="2481757"/>
            <a:ext cx="521971" cy="2400657"/>
          </a:xfrm>
          <a:prstGeom prst="leftBrace">
            <a:avLst/>
          </a:prstGeom>
          <a:ln w="38100">
            <a:solidFill>
              <a:srgbClr val="1C998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9B8C4B19-9D1A-4058-C01F-7CCB72CFAC0B}"/>
              </a:ext>
            </a:extLst>
          </p:cNvPr>
          <p:cNvSpPr txBox="1"/>
          <p:nvPr/>
        </p:nvSpPr>
        <p:spPr>
          <a:xfrm>
            <a:off x="1244461" y="2248783"/>
            <a:ext cx="3856748" cy="338554"/>
          </a:xfrm>
          <a:prstGeom prst="rect">
            <a:avLst/>
          </a:prstGeom>
          <a:noFill/>
        </p:spPr>
        <p:txBody>
          <a:bodyPr wrap="square">
            <a:spAutoFit/>
          </a:bodyPr>
          <a:lstStyle/>
          <a:p>
            <a:pPr>
              <a:spcAft>
                <a:spcPts val="600"/>
              </a:spcAft>
            </a:pPr>
            <a:r>
              <a:rPr lang="en-GB" sz="1600" b="1" noProof="0" dirty="0"/>
              <a:t>Changing operation conditions:</a:t>
            </a:r>
          </a:p>
        </p:txBody>
      </p:sp>
      <p:sp>
        <p:nvSpPr>
          <p:cNvPr id="7" name="Left Brace 6">
            <a:extLst>
              <a:ext uri="{FF2B5EF4-FFF2-40B4-BE49-F238E27FC236}">
                <a16:creationId xmlns:a16="http://schemas.microsoft.com/office/drawing/2014/main" id="{3EAC704F-8A3A-DE1F-241F-9D812D38DEE6}"/>
              </a:ext>
            </a:extLst>
          </p:cNvPr>
          <p:cNvSpPr/>
          <p:nvPr/>
        </p:nvSpPr>
        <p:spPr>
          <a:xfrm>
            <a:off x="838200" y="2140686"/>
            <a:ext cx="521971" cy="3082800"/>
          </a:xfrm>
          <a:prstGeom prst="leftBrace">
            <a:avLst/>
          </a:prstGeom>
          <a:ln w="38100">
            <a:solidFill>
              <a:srgbClr val="FFD4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sp>
        <p:nvSpPr>
          <p:cNvPr id="15" name="TextBox 14">
            <a:extLst>
              <a:ext uri="{FF2B5EF4-FFF2-40B4-BE49-F238E27FC236}">
                <a16:creationId xmlns:a16="http://schemas.microsoft.com/office/drawing/2014/main" id="{4991C585-EBBF-AB2D-7E1C-828BA5E50E68}"/>
              </a:ext>
            </a:extLst>
          </p:cNvPr>
          <p:cNvSpPr txBox="1"/>
          <p:nvPr/>
        </p:nvSpPr>
        <p:spPr>
          <a:xfrm>
            <a:off x="1244461" y="4546003"/>
            <a:ext cx="4234700" cy="661720"/>
          </a:xfrm>
          <a:prstGeom prst="rect">
            <a:avLst/>
          </a:prstGeom>
          <a:noFill/>
        </p:spPr>
        <p:txBody>
          <a:bodyPr wrap="square">
            <a:spAutoFit/>
          </a:bodyPr>
          <a:lstStyle/>
          <a:p>
            <a:pPr>
              <a:spcAft>
                <a:spcPts val="600"/>
              </a:spcAft>
            </a:pPr>
            <a:r>
              <a:rPr lang="en-GB" sz="1600" b="1" noProof="0" dirty="0"/>
              <a:t>Beam dumps deterioration:</a:t>
            </a:r>
            <a:endParaRPr lang="en-GB" sz="1600" noProof="0" dirty="0"/>
          </a:p>
          <a:p>
            <a:pPr>
              <a:spcAft>
                <a:spcPts val="600"/>
              </a:spcAft>
            </a:pPr>
            <a:r>
              <a:rPr lang="en-GB" sz="1600" noProof="0" dirty="0"/>
              <a:t> Signs of corrosion and condensation</a:t>
            </a:r>
            <a:endParaRPr lang="en-GB" sz="1600" b="1" noProof="0" dirty="0"/>
          </a:p>
        </p:txBody>
      </p:sp>
    </p:spTree>
    <p:extLst>
      <p:ext uri="{BB962C8B-B14F-4D97-AF65-F5344CB8AC3E}">
        <p14:creationId xmlns:p14="http://schemas.microsoft.com/office/powerpoint/2010/main" val="271835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0" grpId="0" animBg="1"/>
      <p:bldP spid="9" grpId="0" animBg="1"/>
      <p:bldP spid="12" grpId="0"/>
      <p:bldP spid="7" grpId="0" animBg="1"/>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F08D2FD-71F4-ED5D-F65B-15CE4D51626C}"/>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023B8382-A206-8768-BCB0-C9F8ECAECF1C}"/>
              </a:ext>
            </a:extLst>
          </p:cNvPr>
          <p:cNvSpPr>
            <a:spLocks noGrp="1"/>
          </p:cNvSpPr>
          <p:nvPr>
            <p:ph type="sldNum" sz="quarter" idx="11"/>
          </p:nvPr>
        </p:nvSpPr>
        <p:spPr/>
        <p:txBody>
          <a:bodyPr/>
          <a:lstStyle/>
          <a:p>
            <a:pPr>
              <a:defRPr/>
            </a:pPr>
            <a:fld id="{DE3B6E73-054D-6C4E-9975-9A683C5A9677}" type="slidenum">
              <a:rPr lang="en-GB" noProof="0" smtClean="0"/>
              <a:pPr>
                <a:defRPr/>
              </a:pPr>
              <a:t>7</a:t>
            </a:fld>
            <a:endParaRPr lang="en-GB" noProof="0" dirty="0"/>
          </a:p>
        </p:txBody>
      </p:sp>
      <p:sp>
        <p:nvSpPr>
          <p:cNvPr id="6" name="Footer Placeholder 5">
            <a:extLst>
              <a:ext uri="{FF2B5EF4-FFF2-40B4-BE49-F238E27FC236}">
                <a16:creationId xmlns:a16="http://schemas.microsoft.com/office/drawing/2014/main" id="{65568BF4-A49F-44AF-8B42-FC4F2502B342}"/>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AA4683C9-3514-065E-138F-7B6175389030}"/>
              </a:ext>
            </a:extLst>
          </p:cNvPr>
          <p:cNvSpPr>
            <a:spLocks noGrp="1"/>
          </p:cNvSpPr>
          <p:nvPr>
            <p:ph type="title"/>
          </p:nvPr>
        </p:nvSpPr>
        <p:spPr>
          <a:xfrm>
            <a:off x="838200" y="205473"/>
            <a:ext cx="10515600" cy="1042987"/>
          </a:xfrm>
        </p:spPr>
        <p:txBody>
          <a:bodyPr/>
          <a:lstStyle/>
          <a:p>
            <a:r>
              <a:rPr lang="en-GB" sz="3200" noProof="0" dirty="0"/>
              <a:t>IBDRS radiological planning</a:t>
            </a:r>
          </a:p>
        </p:txBody>
      </p:sp>
      <p:sp>
        <p:nvSpPr>
          <p:cNvPr id="8" name="TextBox 7">
            <a:extLst>
              <a:ext uri="{FF2B5EF4-FFF2-40B4-BE49-F238E27FC236}">
                <a16:creationId xmlns:a16="http://schemas.microsoft.com/office/drawing/2014/main" id="{2464173E-34C9-BFEC-3599-4A3CADFC0D6F}"/>
              </a:ext>
            </a:extLst>
          </p:cNvPr>
          <p:cNvSpPr txBox="1"/>
          <p:nvPr/>
        </p:nvSpPr>
        <p:spPr>
          <a:xfrm>
            <a:off x="838200" y="2882697"/>
            <a:ext cx="2582029" cy="1092607"/>
          </a:xfrm>
          <a:prstGeom prst="rect">
            <a:avLst/>
          </a:prstGeom>
          <a:noFill/>
        </p:spPr>
        <p:txBody>
          <a:bodyPr wrap="square" rtlCol="0">
            <a:spAutoFit/>
          </a:bodyPr>
          <a:lstStyle/>
          <a:p>
            <a:pPr algn="ctr">
              <a:spcAft>
                <a:spcPts val="600"/>
              </a:spcAft>
            </a:pPr>
            <a:r>
              <a:rPr lang="en-GB" sz="2000" b="1" u="sng" noProof="0" dirty="0"/>
              <a:t>ALARA</a:t>
            </a:r>
          </a:p>
          <a:p>
            <a:pPr algn="ctr">
              <a:spcAft>
                <a:spcPts val="600"/>
              </a:spcAft>
            </a:pPr>
            <a:r>
              <a:rPr lang="en-GB" sz="2000" noProof="0" dirty="0"/>
              <a:t>Estimate individual and collective doses</a:t>
            </a:r>
          </a:p>
        </p:txBody>
      </p:sp>
      <p:sp>
        <p:nvSpPr>
          <p:cNvPr id="9" name="TextBox 8">
            <a:extLst>
              <a:ext uri="{FF2B5EF4-FFF2-40B4-BE49-F238E27FC236}">
                <a16:creationId xmlns:a16="http://schemas.microsoft.com/office/drawing/2014/main" id="{05BE18B1-260F-39E6-1410-39C15E7BA045}"/>
              </a:ext>
            </a:extLst>
          </p:cNvPr>
          <p:cNvSpPr txBox="1"/>
          <p:nvPr/>
        </p:nvSpPr>
        <p:spPr>
          <a:xfrm>
            <a:off x="4440274" y="1266049"/>
            <a:ext cx="6010074" cy="338554"/>
          </a:xfrm>
          <a:prstGeom prst="rect">
            <a:avLst/>
          </a:prstGeom>
          <a:noFill/>
        </p:spPr>
        <p:txBody>
          <a:bodyPr wrap="square" rtlCol="0">
            <a:spAutoFit/>
          </a:bodyPr>
          <a:lstStyle/>
          <a:p>
            <a:pPr>
              <a:spcAft>
                <a:spcPts val="600"/>
              </a:spcAft>
            </a:pPr>
            <a:r>
              <a:rPr lang="en-GB" sz="1600" b="1" noProof="0" dirty="0"/>
              <a:t>Measurements </a:t>
            </a:r>
            <a:r>
              <a:rPr lang="en-GB" sz="1600" noProof="0" dirty="0"/>
              <a:t>not always possible (limited access)</a:t>
            </a:r>
            <a:endParaRPr lang="en-GB" sz="1600" b="1" noProof="0" dirty="0"/>
          </a:p>
        </p:txBody>
      </p:sp>
      <p:cxnSp>
        <p:nvCxnSpPr>
          <p:cNvPr id="10" name="Straight Arrow Connector 9">
            <a:extLst>
              <a:ext uri="{FF2B5EF4-FFF2-40B4-BE49-F238E27FC236}">
                <a16:creationId xmlns:a16="http://schemas.microsoft.com/office/drawing/2014/main" id="{D14795BC-B3E3-F30E-B900-6C6B783B2242}"/>
              </a:ext>
            </a:extLst>
          </p:cNvPr>
          <p:cNvCxnSpPr>
            <a:cxnSpLocks/>
            <a:stCxn id="8" idx="3"/>
            <a:endCxn id="9" idx="1"/>
          </p:cNvCxnSpPr>
          <p:nvPr/>
        </p:nvCxnSpPr>
        <p:spPr>
          <a:xfrm flipV="1">
            <a:off x="3420229" y="1435326"/>
            <a:ext cx="1020045" cy="1993675"/>
          </a:xfrm>
          <a:prstGeom prst="straightConnector1">
            <a:avLst/>
          </a:prstGeom>
          <a:ln w="28575"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nvGrpSpPr>
          <p:cNvPr id="21" name="Group 20">
            <a:extLst>
              <a:ext uri="{FF2B5EF4-FFF2-40B4-BE49-F238E27FC236}">
                <a16:creationId xmlns:a16="http://schemas.microsoft.com/office/drawing/2014/main" id="{62C65D4D-B336-B437-6B29-86AEA6648936}"/>
              </a:ext>
            </a:extLst>
          </p:cNvPr>
          <p:cNvGrpSpPr/>
          <p:nvPr/>
        </p:nvGrpSpPr>
        <p:grpSpPr>
          <a:xfrm>
            <a:off x="4642100" y="1616237"/>
            <a:ext cx="2803211" cy="2521891"/>
            <a:chOff x="194700" y="1977896"/>
            <a:chExt cx="4481679" cy="4031913"/>
          </a:xfrm>
        </p:grpSpPr>
        <p:pic>
          <p:nvPicPr>
            <p:cNvPr id="17" name="Picture 16">
              <a:extLst>
                <a:ext uri="{FF2B5EF4-FFF2-40B4-BE49-F238E27FC236}">
                  <a16:creationId xmlns:a16="http://schemas.microsoft.com/office/drawing/2014/main" id="{C14974C2-F295-B076-2615-192DDEDB7346}"/>
                </a:ext>
              </a:extLst>
            </p:cNvPr>
            <p:cNvPicPr>
              <a:picLocks noChangeAspect="1"/>
            </p:cNvPicPr>
            <p:nvPr/>
          </p:nvPicPr>
          <p:blipFill>
            <a:blip r:embed="rId3"/>
            <a:stretch>
              <a:fillRect/>
            </a:stretch>
          </p:blipFill>
          <p:spPr bwMode="auto">
            <a:xfrm>
              <a:off x="194700" y="2155979"/>
              <a:ext cx="3840529" cy="3853830"/>
            </a:xfrm>
            <a:prstGeom prst="rect">
              <a:avLst/>
            </a:prstGeom>
            <a:ln>
              <a:noFill/>
            </a:ln>
          </p:spPr>
          <p:style>
            <a:lnRef idx="2">
              <a:schemeClr val="dk1"/>
            </a:lnRef>
            <a:fillRef idx="1">
              <a:schemeClr val="lt1"/>
            </a:fillRef>
            <a:effectRef idx="0">
              <a:schemeClr val="dk1"/>
            </a:effectRef>
            <a:fontRef idx="minor">
              <a:schemeClr val="dk1"/>
            </a:fontRef>
          </p:style>
        </p:pic>
        <p:sp>
          <p:nvSpPr>
            <p:cNvPr id="18" name="Rectangle 17">
              <a:extLst>
                <a:ext uri="{FF2B5EF4-FFF2-40B4-BE49-F238E27FC236}">
                  <a16:creationId xmlns:a16="http://schemas.microsoft.com/office/drawing/2014/main" id="{AA981DBC-CBAD-C642-8BF7-4BA0D22B62DE}"/>
                </a:ext>
              </a:extLst>
            </p:cNvPr>
            <p:cNvSpPr/>
            <p:nvPr/>
          </p:nvSpPr>
          <p:spPr>
            <a:xfrm>
              <a:off x="381000" y="3260993"/>
              <a:ext cx="1299050" cy="1200838"/>
            </a:xfrm>
            <a:prstGeom prst="rect">
              <a:avLst/>
            </a:prstGeom>
            <a:noFill/>
            <a:ln w="19050">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9" name="TextBox 18">
              <a:extLst>
                <a:ext uri="{FF2B5EF4-FFF2-40B4-BE49-F238E27FC236}">
                  <a16:creationId xmlns:a16="http://schemas.microsoft.com/office/drawing/2014/main" id="{F23FB575-126E-3BFA-1C1F-764B43935D36}"/>
                </a:ext>
              </a:extLst>
            </p:cNvPr>
            <p:cNvSpPr txBox="1"/>
            <p:nvPr/>
          </p:nvSpPr>
          <p:spPr>
            <a:xfrm>
              <a:off x="267509" y="2710789"/>
              <a:ext cx="1731729" cy="492063"/>
            </a:xfrm>
            <a:prstGeom prst="rect">
              <a:avLst/>
            </a:prstGeom>
            <a:noFill/>
          </p:spPr>
          <p:txBody>
            <a:bodyPr wrap="square" rtlCol="0">
              <a:spAutoFit/>
            </a:bodyPr>
            <a:lstStyle/>
            <a:p>
              <a:pPr algn="ctr"/>
              <a:r>
                <a:rPr lang="en-GB" sz="1400" noProof="0" dirty="0">
                  <a:highlight>
                    <a:srgbClr val="FFFFFF"/>
                  </a:highlight>
                </a:rPr>
                <a:t>Target unit</a:t>
              </a:r>
            </a:p>
          </p:txBody>
        </p:sp>
        <p:sp>
          <p:nvSpPr>
            <p:cNvPr id="20" name="TextBox 19">
              <a:extLst>
                <a:ext uri="{FF2B5EF4-FFF2-40B4-BE49-F238E27FC236}">
                  <a16:creationId xmlns:a16="http://schemas.microsoft.com/office/drawing/2014/main" id="{1DE3BBAB-3665-649D-539C-3910AEF82FE3}"/>
                </a:ext>
              </a:extLst>
            </p:cNvPr>
            <p:cNvSpPr txBox="1"/>
            <p:nvPr/>
          </p:nvSpPr>
          <p:spPr>
            <a:xfrm>
              <a:off x="2280468" y="1977896"/>
              <a:ext cx="2395911" cy="836506"/>
            </a:xfrm>
            <a:prstGeom prst="rect">
              <a:avLst/>
            </a:prstGeom>
            <a:noFill/>
          </p:spPr>
          <p:txBody>
            <a:bodyPr wrap="square" rtlCol="0">
              <a:spAutoFit/>
            </a:bodyPr>
            <a:lstStyle/>
            <a:p>
              <a:pPr algn="ctr"/>
              <a:r>
                <a:rPr lang="en-GB" sz="1400" noProof="0" dirty="0">
                  <a:highlight>
                    <a:srgbClr val="FFFFFF"/>
                  </a:highlight>
                </a:rPr>
                <a:t>Beam dump entrance niche</a:t>
              </a:r>
            </a:p>
          </p:txBody>
        </p:sp>
      </p:grpSp>
      <p:cxnSp>
        <p:nvCxnSpPr>
          <p:cNvPr id="27" name="Straight Arrow Connector 26">
            <a:extLst>
              <a:ext uri="{FF2B5EF4-FFF2-40B4-BE49-F238E27FC236}">
                <a16:creationId xmlns:a16="http://schemas.microsoft.com/office/drawing/2014/main" id="{7F9BFB83-9B4A-E2DB-0E7D-154F0CE979D6}"/>
              </a:ext>
            </a:extLst>
          </p:cNvPr>
          <p:cNvCxnSpPr>
            <a:cxnSpLocks/>
            <a:stCxn id="8" idx="3"/>
            <a:endCxn id="31" idx="1"/>
          </p:cNvCxnSpPr>
          <p:nvPr/>
        </p:nvCxnSpPr>
        <p:spPr>
          <a:xfrm>
            <a:off x="3420229" y="3429001"/>
            <a:ext cx="1020045" cy="1537946"/>
          </a:xfrm>
          <a:prstGeom prst="straightConnector1">
            <a:avLst/>
          </a:prstGeom>
          <a:ln w="28575" cap="flat" cmpd="sng" algn="ctr">
            <a:solidFill>
              <a:srgbClr val="49C5B7"/>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1" name="Picture 30">
            <a:extLst>
              <a:ext uri="{FF2B5EF4-FFF2-40B4-BE49-F238E27FC236}">
                <a16:creationId xmlns:a16="http://schemas.microsoft.com/office/drawing/2014/main" id="{E16793F7-A1FA-3EDB-50B6-F14826B747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40274" y="4582397"/>
            <a:ext cx="3612655" cy="769100"/>
          </a:xfrm>
          <a:prstGeom prst="rect">
            <a:avLst/>
          </a:prstGeom>
        </p:spPr>
      </p:pic>
      <p:sp>
        <p:nvSpPr>
          <p:cNvPr id="33" name="TextBox 32">
            <a:extLst>
              <a:ext uri="{FF2B5EF4-FFF2-40B4-BE49-F238E27FC236}">
                <a16:creationId xmlns:a16="http://schemas.microsoft.com/office/drawing/2014/main" id="{B7B5FF7B-49B4-390A-D1E0-4E3E7F489523}"/>
              </a:ext>
            </a:extLst>
          </p:cNvPr>
          <p:cNvSpPr txBox="1"/>
          <p:nvPr/>
        </p:nvSpPr>
        <p:spPr>
          <a:xfrm>
            <a:off x="4460594" y="5523328"/>
            <a:ext cx="3672487" cy="338554"/>
          </a:xfrm>
          <a:prstGeom prst="rect">
            <a:avLst/>
          </a:prstGeom>
          <a:noFill/>
          <a:ln>
            <a:solidFill>
              <a:srgbClr val="000000"/>
            </a:solidFill>
          </a:ln>
        </p:spPr>
        <p:txBody>
          <a:bodyPr wrap="square">
            <a:spAutoFit/>
          </a:bodyPr>
          <a:lstStyle/>
          <a:p>
            <a:pPr>
              <a:spcAft>
                <a:spcPts val="0"/>
              </a:spcAft>
            </a:pPr>
            <a:r>
              <a:rPr lang="en-GB" sz="1600" noProof="0" dirty="0">
                <a:solidFill>
                  <a:srgbClr val="000000"/>
                </a:solidFill>
              </a:rPr>
              <a:t>FLUKA Version </a:t>
            </a:r>
            <a:r>
              <a:rPr lang="en-GB" sz="1600" b="1" noProof="0" dirty="0">
                <a:solidFill>
                  <a:srgbClr val="000000"/>
                </a:solidFill>
              </a:rPr>
              <a:t>4-5.0 </a:t>
            </a:r>
            <a:r>
              <a:rPr lang="en-GB" sz="1600" noProof="0" dirty="0">
                <a:hlinkClick r:id="rId5"/>
              </a:rPr>
              <a:t>https://fluka.cern</a:t>
            </a:r>
            <a:endParaRPr lang="en-GB" sz="1600" noProof="0" dirty="0"/>
          </a:p>
        </p:txBody>
      </p:sp>
      <p:sp>
        <p:nvSpPr>
          <p:cNvPr id="35" name="TextBox 34">
            <a:extLst>
              <a:ext uri="{FF2B5EF4-FFF2-40B4-BE49-F238E27FC236}">
                <a16:creationId xmlns:a16="http://schemas.microsoft.com/office/drawing/2014/main" id="{68FA3F5B-0F81-653D-3E44-4CBE31BF76FD}"/>
              </a:ext>
            </a:extLst>
          </p:cNvPr>
          <p:cNvSpPr txBox="1"/>
          <p:nvPr/>
        </p:nvSpPr>
        <p:spPr>
          <a:xfrm>
            <a:off x="8298336" y="4689777"/>
            <a:ext cx="3299497" cy="90794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600" noProof="0" dirty="0"/>
              <a:t>Residual dose rate calculations</a:t>
            </a:r>
          </a:p>
          <a:p>
            <a:pPr marL="285750" indent="-285750">
              <a:spcAft>
                <a:spcPts val="600"/>
              </a:spcAft>
              <a:buFont typeface="Arial" panose="020B0604020202020204" pitchFamily="34" charset="0"/>
              <a:buChar char="•"/>
            </a:pPr>
            <a:r>
              <a:rPr lang="en-GB" sz="1600" noProof="0" dirty="0"/>
              <a:t>Benchmarking: pre and post dismantling</a:t>
            </a:r>
          </a:p>
        </p:txBody>
      </p:sp>
      <p:cxnSp>
        <p:nvCxnSpPr>
          <p:cNvPr id="36" name="Straight Arrow Connector 35">
            <a:extLst>
              <a:ext uri="{FF2B5EF4-FFF2-40B4-BE49-F238E27FC236}">
                <a16:creationId xmlns:a16="http://schemas.microsoft.com/office/drawing/2014/main" id="{7F502AD2-136C-9D79-B2BF-72504ECD210B}"/>
              </a:ext>
            </a:extLst>
          </p:cNvPr>
          <p:cNvCxnSpPr>
            <a:cxnSpLocks/>
          </p:cNvCxnSpPr>
          <p:nvPr/>
        </p:nvCxnSpPr>
        <p:spPr>
          <a:xfrm>
            <a:off x="6922988" y="2757999"/>
            <a:ext cx="671612" cy="297920"/>
          </a:xfrm>
          <a:prstGeom prst="straightConnector1">
            <a:avLst/>
          </a:prstGeom>
          <a:ln w="19050"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3" name="Picture 2" descr="A drawing of a machine&#10;&#10;AI-generated content may be incorrect.">
            <a:extLst>
              <a:ext uri="{FF2B5EF4-FFF2-40B4-BE49-F238E27FC236}">
                <a16:creationId xmlns:a16="http://schemas.microsoft.com/office/drawing/2014/main" id="{695E2558-5557-59CF-C6A3-F6122BA8D2C6}"/>
              </a:ext>
            </a:extLst>
          </p:cNvPr>
          <p:cNvPicPr>
            <a:picLocks noChangeAspect="1"/>
          </p:cNvPicPr>
          <p:nvPr/>
        </p:nvPicPr>
        <p:blipFill>
          <a:blip r:embed="rId6" cstate="print">
            <a:extLst>
              <a:ext uri="{28A0092B-C50C-407E-A947-70E740481C1C}">
                <a14:useLocalDpi xmlns:a14="http://schemas.microsoft.com/office/drawing/2010/main" val="0"/>
              </a:ext>
            </a:extLst>
          </a:blip>
          <a:srcRect b="7598"/>
          <a:stretch>
            <a:fillRect/>
          </a:stretch>
        </p:blipFill>
        <p:spPr>
          <a:xfrm>
            <a:off x="9388471" y="227453"/>
            <a:ext cx="2406717" cy="1498762"/>
          </a:xfrm>
          <a:prstGeom prst="rect">
            <a:avLst/>
          </a:prstGeom>
        </p:spPr>
      </p:pic>
      <p:cxnSp>
        <p:nvCxnSpPr>
          <p:cNvPr id="12" name="Straight Connector 11">
            <a:extLst>
              <a:ext uri="{FF2B5EF4-FFF2-40B4-BE49-F238E27FC236}">
                <a16:creationId xmlns:a16="http://schemas.microsoft.com/office/drawing/2014/main" id="{1244ADF7-19B0-EE5D-A4BD-7339F859769B}"/>
              </a:ext>
            </a:extLst>
          </p:cNvPr>
          <p:cNvCxnSpPr>
            <a:cxnSpLocks/>
          </p:cNvCxnSpPr>
          <p:nvPr/>
        </p:nvCxnSpPr>
        <p:spPr>
          <a:xfrm flipV="1">
            <a:off x="4319902" y="2603505"/>
            <a:ext cx="2434573" cy="292113"/>
          </a:xfrm>
          <a:prstGeom prst="line">
            <a:avLst/>
          </a:prstGeom>
          <a:ln w="2857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C04E474-81E3-5C20-B696-AA5853B50BA0}"/>
              </a:ext>
            </a:extLst>
          </p:cNvPr>
          <p:cNvSpPr txBox="1"/>
          <p:nvPr/>
        </p:nvSpPr>
        <p:spPr>
          <a:xfrm>
            <a:off x="4241072" y="2918038"/>
            <a:ext cx="1020046" cy="307777"/>
          </a:xfrm>
          <a:prstGeom prst="rect">
            <a:avLst/>
          </a:prstGeom>
          <a:noFill/>
          <a:ln>
            <a:noFill/>
          </a:ln>
        </p:spPr>
        <p:txBody>
          <a:bodyPr wrap="square" rtlCol="0">
            <a:spAutoFit/>
          </a:bodyPr>
          <a:lstStyle/>
          <a:p>
            <a:r>
              <a:rPr lang="en-GB" sz="1400" noProof="0" dirty="0">
                <a:solidFill>
                  <a:srgbClr val="FF0000"/>
                </a:solidFill>
                <a:highlight>
                  <a:srgbClr val="FFFFFF"/>
                </a:highlight>
              </a:rPr>
              <a:t>Beam line</a:t>
            </a:r>
          </a:p>
        </p:txBody>
      </p:sp>
      <p:grpSp>
        <p:nvGrpSpPr>
          <p:cNvPr id="46" name="Group 45">
            <a:extLst>
              <a:ext uri="{FF2B5EF4-FFF2-40B4-BE49-F238E27FC236}">
                <a16:creationId xmlns:a16="http://schemas.microsoft.com/office/drawing/2014/main" id="{DCEF13E9-DB89-9EAB-A33A-DB699E824403}"/>
              </a:ext>
            </a:extLst>
          </p:cNvPr>
          <p:cNvGrpSpPr/>
          <p:nvPr/>
        </p:nvGrpSpPr>
        <p:grpSpPr>
          <a:xfrm>
            <a:off x="7685041" y="1727625"/>
            <a:ext cx="2767269" cy="2410502"/>
            <a:chOff x="7685041" y="1727625"/>
            <a:chExt cx="2767269" cy="2410502"/>
          </a:xfrm>
        </p:grpSpPr>
        <p:pic>
          <p:nvPicPr>
            <p:cNvPr id="16" name="Picture 15" descr="A long shot of a tunnel&#10;&#10;Description automatically generated">
              <a:extLst>
                <a:ext uri="{FF2B5EF4-FFF2-40B4-BE49-F238E27FC236}">
                  <a16:creationId xmlns:a16="http://schemas.microsoft.com/office/drawing/2014/main" id="{07D4799E-6C62-7DF7-4CA2-E1FE81F7FDE2}"/>
                </a:ext>
              </a:extLst>
            </p:cNvPr>
            <p:cNvPicPr>
              <a:picLocks noChangeAspect="1"/>
            </p:cNvPicPr>
            <p:nvPr/>
          </p:nvPicPr>
          <p:blipFill>
            <a:blip r:embed="rId7"/>
            <a:srcRect r="13900"/>
            <a:stretch>
              <a:fillRect/>
            </a:stretch>
          </p:blipFill>
          <p:spPr>
            <a:xfrm>
              <a:off x="7685041" y="1727625"/>
              <a:ext cx="2767269" cy="2410502"/>
            </a:xfrm>
            <a:prstGeom prst="rect">
              <a:avLst/>
            </a:prstGeom>
            <a:ln>
              <a:noFill/>
            </a:ln>
          </p:spPr>
          <p:style>
            <a:lnRef idx="2">
              <a:schemeClr val="dk1"/>
            </a:lnRef>
            <a:fillRef idx="1">
              <a:schemeClr val="lt1"/>
            </a:fillRef>
            <a:effectRef idx="0">
              <a:schemeClr val="dk1"/>
            </a:effectRef>
            <a:fontRef idx="minor">
              <a:schemeClr val="dk1"/>
            </a:fontRef>
          </p:style>
        </p:pic>
        <p:sp>
          <p:nvSpPr>
            <p:cNvPr id="11" name="TextBox 10">
              <a:extLst>
                <a:ext uri="{FF2B5EF4-FFF2-40B4-BE49-F238E27FC236}">
                  <a16:creationId xmlns:a16="http://schemas.microsoft.com/office/drawing/2014/main" id="{1C7A28EB-5CF8-D5D8-D30B-F5EED887E068}"/>
                </a:ext>
              </a:extLst>
            </p:cNvPr>
            <p:cNvSpPr txBox="1"/>
            <p:nvPr/>
          </p:nvSpPr>
          <p:spPr>
            <a:xfrm>
              <a:off x="8010485" y="3614907"/>
              <a:ext cx="2116379" cy="523220"/>
            </a:xfrm>
            <a:prstGeom prst="rect">
              <a:avLst/>
            </a:prstGeom>
            <a:noFill/>
          </p:spPr>
          <p:txBody>
            <a:bodyPr wrap="square" rtlCol="0">
              <a:spAutoFit/>
            </a:bodyPr>
            <a:lstStyle/>
            <a:p>
              <a:pPr algn="ctr"/>
              <a:r>
                <a:rPr lang="en-GB" sz="1400" noProof="0" dirty="0">
                  <a:highlight>
                    <a:srgbClr val="FFFFFF"/>
                  </a:highlight>
                </a:rPr>
                <a:t>Inside beam dump entrance niche</a:t>
              </a:r>
            </a:p>
          </p:txBody>
        </p:sp>
        <p:cxnSp>
          <p:nvCxnSpPr>
            <p:cNvPr id="22" name="Straight Connector 21">
              <a:extLst>
                <a:ext uri="{FF2B5EF4-FFF2-40B4-BE49-F238E27FC236}">
                  <a16:creationId xmlns:a16="http://schemas.microsoft.com/office/drawing/2014/main" id="{976DB1E9-B0FC-B7B3-134F-6F6440604EB2}"/>
                </a:ext>
              </a:extLst>
            </p:cNvPr>
            <p:cNvCxnSpPr>
              <a:cxnSpLocks/>
            </p:cNvCxnSpPr>
            <p:nvPr/>
          </p:nvCxnSpPr>
          <p:spPr>
            <a:xfrm flipV="1">
              <a:off x="8354545" y="2139457"/>
              <a:ext cx="1424455" cy="86427"/>
            </a:xfrm>
            <a:prstGeom prst="line">
              <a:avLst/>
            </a:prstGeom>
            <a:ln w="28575">
              <a:solidFill>
                <a:srgbClr val="00B0F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7853148-D416-7B9F-E0B5-DFE1369B6C44}"/>
                </a:ext>
              </a:extLst>
            </p:cNvPr>
            <p:cNvCxnSpPr>
              <a:cxnSpLocks/>
            </p:cNvCxnSpPr>
            <p:nvPr/>
          </p:nvCxnSpPr>
          <p:spPr>
            <a:xfrm>
              <a:off x="8367730" y="2237760"/>
              <a:ext cx="59990" cy="1318240"/>
            </a:xfrm>
            <a:prstGeom prst="line">
              <a:avLst/>
            </a:prstGeom>
            <a:ln w="28575">
              <a:solidFill>
                <a:srgbClr val="00B0F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9B927BD4-1A29-5A14-3E47-20B52BA91156}"/>
                </a:ext>
              </a:extLst>
            </p:cNvPr>
            <p:cNvSpPr txBox="1"/>
            <p:nvPr/>
          </p:nvSpPr>
          <p:spPr>
            <a:xfrm>
              <a:off x="8261524" y="1825742"/>
              <a:ext cx="1686560" cy="307777"/>
            </a:xfrm>
            <a:prstGeom prst="rect">
              <a:avLst/>
            </a:prstGeom>
            <a:noFill/>
          </p:spPr>
          <p:txBody>
            <a:bodyPr wrap="square" rtlCol="0">
              <a:spAutoFit/>
            </a:bodyPr>
            <a:lstStyle/>
            <a:p>
              <a:pPr algn="ctr"/>
              <a:r>
                <a:rPr lang="en-GB" sz="1400" noProof="0" dirty="0">
                  <a:solidFill>
                    <a:srgbClr val="00B0F0"/>
                  </a:solidFill>
                  <a:highlight>
                    <a:srgbClr val="FFFFFF"/>
                  </a:highlight>
                </a:rPr>
                <a:t>40x40 cm</a:t>
              </a:r>
              <a:r>
                <a:rPr lang="en-GB" sz="1400" baseline="30000" noProof="0" dirty="0">
                  <a:solidFill>
                    <a:srgbClr val="00B0F0"/>
                  </a:solidFill>
                  <a:highlight>
                    <a:srgbClr val="FFFFFF"/>
                  </a:highlight>
                </a:rPr>
                <a:t>2</a:t>
              </a:r>
            </a:p>
          </p:txBody>
        </p:sp>
        <p:cxnSp>
          <p:nvCxnSpPr>
            <p:cNvPr id="34" name="Straight Connector 33">
              <a:extLst>
                <a:ext uri="{FF2B5EF4-FFF2-40B4-BE49-F238E27FC236}">
                  <a16:creationId xmlns:a16="http://schemas.microsoft.com/office/drawing/2014/main" id="{F3E5FA9C-AE9D-FF37-0F3D-FE975F2365B2}"/>
                </a:ext>
              </a:extLst>
            </p:cNvPr>
            <p:cNvCxnSpPr>
              <a:cxnSpLocks/>
            </p:cNvCxnSpPr>
            <p:nvPr/>
          </p:nvCxnSpPr>
          <p:spPr>
            <a:xfrm>
              <a:off x="9450705" y="3021328"/>
              <a:ext cx="808887" cy="1017272"/>
            </a:xfrm>
            <a:prstGeom prst="line">
              <a:avLst/>
            </a:prstGeom>
            <a:ln w="28575">
              <a:solidFill>
                <a:srgbClr val="FF33CC"/>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2720B1E-CA9F-F52E-7621-FDDB1C00547A}"/>
                </a:ext>
              </a:extLst>
            </p:cNvPr>
            <p:cNvSpPr txBox="1"/>
            <p:nvPr/>
          </p:nvSpPr>
          <p:spPr>
            <a:xfrm>
              <a:off x="9594006" y="2998111"/>
              <a:ext cx="720356" cy="307777"/>
            </a:xfrm>
            <a:prstGeom prst="rect">
              <a:avLst/>
            </a:prstGeom>
            <a:noFill/>
          </p:spPr>
          <p:txBody>
            <a:bodyPr wrap="square" rtlCol="0">
              <a:spAutoFit/>
            </a:bodyPr>
            <a:lstStyle/>
            <a:p>
              <a:pPr algn="ctr"/>
              <a:r>
                <a:rPr lang="en-GB" sz="1400" noProof="0" dirty="0">
                  <a:solidFill>
                    <a:srgbClr val="FF33CC"/>
                  </a:solidFill>
                  <a:highlight>
                    <a:srgbClr val="FFFFFF"/>
                  </a:highlight>
                </a:rPr>
                <a:t>2 m</a:t>
              </a:r>
              <a:endParaRPr lang="en-GB" sz="1400" baseline="30000" noProof="0" dirty="0">
                <a:solidFill>
                  <a:srgbClr val="FF33CC"/>
                </a:solidFill>
                <a:highlight>
                  <a:srgbClr val="FFFFFF"/>
                </a:highlight>
              </a:endParaRPr>
            </a:p>
          </p:txBody>
        </p:sp>
      </p:grpSp>
      <p:cxnSp>
        <p:nvCxnSpPr>
          <p:cNvPr id="41" name="Straight Arrow Connector 40">
            <a:extLst>
              <a:ext uri="{FF2B5EF4-FFF2-40B4-BE49-F238E27FC236}">
                <a16:creationId xmlns:a16="http://schemas.microsoft.com/office/drawing/2014/main" id="{4ABA738D-5383-486E-7143-5816AF85603D}"/>
              </a:ext>
            </a:extLst>
          </p:cNvPr>
          <p:cNvCxnSpPr>
            <a:cxnSpLocks/>
            <a:stCxn id="43" idx="3"/>
          </p:cNvCxnSpPr>
          <p:nvPr/>
        </p:nvCxnSpPr>
        <p:spPr>
          <a:xfrm flipH="1">
            <a:off x="10143997" y="1373917"/>
            <a:ext cx="384173" cy="561563"/>
          </a:xfrm>
          <a:prstGeom prst="straightConnector1">
            <a:avLst/>
          </a:prstGeom>
          <a:ln w="19050"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3" name="Oval 42">
            <a:extLst>
              <a:ext uri="{FF2B5EF4-FFF2-40B4-BE49-F238E27FC236}">
                <a16:creationId xmlns:a16="http://schemas.microsoft.com/office/drawing/2014/main" id="{3886C68D-1C19-ECA6-8355-31B184E52021}"/>
              </a:ext>
            </a:extLst>
          </p:cNvPr>
          <p:cNvSpPr/>
          <p:nvPr/>
        </p:nvSpPr>
        <p:spPr>
          <a:xfrm>
            <a:off x="10418763" y="1016000"/>
            <a:ext cx="747077" cy="419326"/>
          </a:xfrm>
          <a:prstGeom prst="ellipse">
            <a:avLst/>
          </a:prstGeom>
          <a:noFill/>
          <a:ln w="19050">
            <a:solidFill>
              <a:srgbClr val="FFD4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35716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3" grpId="0" animBg="1"/>
      <p:bldP spid="35" grpId="0"/>
      <p:bldP spid="13" grpId="0"/>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C741-7A4E-65F1-69D4-9E3E21F9C964}"/>
            </a:ext>
          </a:extLst>
        </p:cNvPr>
        <p:cNvGrpSpPr/>
        <p:nvPr/>
      </p:nvGrpSpPr>
      <p:grpSpPr>
        <a:xfrm>
          <a:off x="0" y="0"/>
          <a:ext cx="0" cy="0"/>
          <a:chOff x="0" y="0"/>
          <a:chExt cx="0" cy="0"/>
        </a:xfrm>
      </p:grpSpPr>
      <p:cxnSp>
        <p:nvCxnSpPr>
          <p:cNvPr id="61" name="Straight Arrow Connector 60">
            <a:extLst>
              <a:ext uri="{FF2B5EF4-FFF2-40B4-BE49-F238E27FC236}">
                <a16:creationId xmlns:a16="http://schemas.microsoft.com/office/drawing/2014/main" id="{2BA847BC-B9B1-6F28-1B85-8A2D1F4DE73B}"/>
              </a:ext>
            </a:extLst>
          </p:cNvPr>
          <p:cNvCxnSpPr>
            <a:cxnSpLocks/>
          </p:cNvCxnSpPr>
          <p:nvPr/>
        </p:nvCxnSpPr>
        <p:spPr>
          <a:xfrm>
            <a:off x="579120" y="2488391"/>
            <a:ext cx="8392159" cy="0"/>
          </a:xfrm>
          <a:prstGeom prst="straightConnector1">
            <a:avLst/>
          </a:prstGeom>
          <a:ln w="19050">
            <a:solidFill>
              <a:schemeClr val="bg2">
                <a:lumMod val="10000"/>
              </a:schemeClr>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23" name="Picture 22" descr="A grey rectangular object with a blue object in the middle&#10;&#10;AI-generated content may be incorrect.">
            <a:extLst>
              <a:ext uri="{FF2B5EF4-FFF2-40B4-BE49-F238E27FC236}">
                <a16:creationId xmlns:a16="http://schemas.microsoft.com/office/drawing/2014/main" id="{CFF57975-3536-EE09-E75D-F54987C32BBC}"/>
              </a:ext>
            </a:extLst>
          </p:cNvPr>
          <p:cNvPicPr>
            <a:picLocks noChangeAspect="1"/>
          </p:cNvPicPr>
          <p:nvPr/>
        </p:nvPicPr>
        <p:blipFill>
          <a:blip r:embed="rId3">
            <a:extLst>
              <a:ext uri="{28A0092B-C50C-407E-A947-70E740481C1C}">
                <a14:useLocalDpi xmlns:a14="http://schemas.microsoft.com/office/drawing/2010/main" val="0"/>
              </a:ext>
            </a:extLst>
          </a:blip>
          <a:srcRect l="27294" t="33218" r="21181"/>
          <a:stretch/>
        </p:blipFill>
        <p:spPr>
          <a:xfrm>
            <a:off x="3753208" y="1725904"/>
            <a:ext cx="1795196" cy="1363517"/>
          </a:xfrm>
          <a:prstGeom prst="rect">
            <a:avLst/>
          </a:prstGeom>
        </p:spPr>
      </p:pic>
      <p:cxnSp>
        <p:nvCxnSpPr>
          <p:cNvPr id="66" name="Straight Arrow Connector 65">
            <a:extLst>
              <a:ext uri="{FF2B5EF4-FFF2-40B4-BE49-F238E27FC236}">
                <a16:creationId xmlns:a16="http://schemas.microsoft.com/office/drawing/2014/main" id="{A67733A0-8D5D-250A-5E69-6B85C3446C37}"/>
              </a:ext>
            </a:extLst>
          </p:cNvPr>
          <p:cNvCxnSpPr>
            <a:cxnSpLocks/>
          </p:cNvCxnSpPr>
          <p:nvPr/>
        </p:nvCxnSpPr>
        <p:spPr>
          <a:xfrm>
            <a:off x="579120" y="4965864"/>
            <a:ext cx="8392159" cy="0"/>
          </a:xfrm>
          <a:prstGeom prst="straightConnector1">
            <a:avLst/>
          </a:prstGeom>
          <a:ln w="19050">
            <a:solidFill>
              <a:schemeClr val="bg2">
                <a:lumMod val="10000"/>
              </a:schemeClr>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30950EB1-E292-C342-2907-D4239DBB936D}"/>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84B671B4-2D89-A92E-76BD-D48CB3CD9435}"/>
              </a:ext>
            </a:extLst>
          </p:cNvPr>
          <p:cNvSpPr>
            <a:spLocks noGrp="1"/>
          </p:cNvSpPr>
          <p:nvPr>
            <p:ph type="sldNum" sz="quarter" idx="11"/>
          </p:nvPr>
        </p:nvSpPr>
        <p:spPr/>
        <p:txBody>
          <a:bodyPr/>
          <a:lstStyle/>
          <a:p>
            <a:pPr>
              <a:defRPr/>
            </a:pPr>
            <a:fld id="{DE3B6E73-054D-6C4E-9975-9A683C5A9677}" type="slidenum">
              <a:rPr lang="en-GB" noProof="0" smtClean="0"/>
              <a:pPr>
                <a:defRPr/>
              </a:pPr>
              <a:t>8</a:t>
            </a:fld>
            <a:endParaRPr lang="en-GB" noProof="0" dirty="0"/>
          </a:p>
        </p:txBody>
      </p:sp>
      <p:sp>
        <p:nvSpPr>
          <p:cNvPr id="6" name="Footer Placeholder 5">
            <a:extLst>
              <a:ext uri="{FF2B5EF4-FFF2-40B4-BE49-F238E27FC236}">
                <a16:creationId xmlns:a16="http://schemas.microsoft.com/office/drawing/2014/main" id="{8A13B88A-4F04-10EE-6677-F642B3F4D0E4}"/>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87A1895F-9409-389F-A1D3-220A735C945E}"/>
              </a:ext>
            </a:extLst>
          </p:cNvPr>
          <p:cNvSpPr>
            <a:spLocks noGrp="1"/>
          </p:cNvSpPr>
          <p:nvPr>
            <p:ph type="title"/>
          </p:nvPr>
        </p:nvSpPr>
        <p:spPr>
          <a:xfrm>
            <a:off x="838200" y="205473"/>
            <a:ext cx="10515600" cy="1042987"/>
          </a:xfrm>
        </p:spPr>
        <p:txBody>
          <a:bodyPr/>
          <a:lstStyle/>
          <a:p>
            <a:r>
              <a:rPr lang="en-GB" sz="3200" noProof="0" dirty="0"/>
              <a:t>FLUKA modelling</a:t>
            </a:r>
          </a:p>
        </p:txBody>
      </p:sp>
      <p:sp>
        <p:nvSpPr>
          <p:cNvPr id="36" name="TextBox 35">
            <a:extLst>
              <a:ext uri="{FF2B5EF4-FFF2-40B4-BE49-F238E27FC236}">
                <a16:creationId xmlns:a16="http://schemas.microsoft.com/office/drawing/2014/main" id="{AB9AAF54-EF9C-E43E-6087-B8F2AF8090A4}"/>
              </a:ext>
            </a:extLst>
          </p:cNvPr>
          <p:cNvSpPr txBox="1"/>
          <p:nvPr/>
        </p:nvSpPr>
        <p:spPr>
          <a:xfrm>
            <a:off x="9654817" y="2806392"/>
            <a:ext cx="1527890" cy="677108"/>
          </a:xfrm>
          <a:prstGeom prst="rect">
            <a:avLst/>
          </a:prstGeom>
          <a:noFill/>
          <a:ln>
            <a:solidFill>
              <a:srgbClr val="000000"/>
            </a:solidFill>
          </a:ln>
        </p:spPr>
        <p:txBody>
          <a:bodyPr wrap="square">
            <a:spAutoFit/>
          </a:bodyPr>
          <a:lstStyle/>
          <a:p>
            <a:pPr algn="ctr">
              <a:spcAft>
                <a:spcPts val="0"/>
              </a:spcAft>
            </a:pPr>
            <a:r>
              <a:rPr lang="en-GB" sz="1400" u="sng" noProof="0" dirty="0">
                <a:solidFill>
                  <a:srgbClr val="000000"/>
                </a:solidFill>
              </a:rPr>
              <a:t>Cool-down times</a:t>
            </a:r>
          </a:p>
          <a:p>
            <a:pPr algn="ctr">
              <a:spcAft>
                <a:spcPts val="0"/>
              </a:spcAft>
            </a:pPr>
            <a:r>
              <a:rPr lang="en-GB" sz="1200" noProof="0" dirty="0">
                <a:solidFill>
                  <a:srgbClr val="000000"/>
                </a:solidFill>
              </a:rPr>
              <a:t>1, 2, 4, 6 months and 1 year</a:t>
            </a:r>
          </a:p>
        </p:txBody>
      </p:sp>
      <p:sp>
        <p:nvSpPr>
          <p:cNvPr id="8" name="TextBox 7">
            <a:extLst>
              <a:ext uri="{FF2B5EF4-FFF2-40B4-BE49-F238E27FC236}">
                <a16:creationId xmlns:a16="http://schemas.microsoft.com/office/drawing/2014/main" id="{694D4B49-6DE4-96A0-42D5-E96B27373480}"/>
              </a:ext>
            </a:extLst>
          </p:cNvPr>
          <p:cNvSpPr txBox="1"/>
          <p:nvPr/>
        </p:nvSpPr>
        <p:spPr>
          <a:xfrm>
            <a:off x="838200" y="1254700"/>
            <a:ext cx="767288" cy="369332"/>
          </a:xfrm>
          <a:prstGeom prst="rect">
            <a:avLst/>
          </a:prstGeom>
          <a:solidFill>
            <a:srgbClr val="0055A0"/>
          </a:solidFill>
          <a:ln>
            <a:noFill/>
          </a:ln>
        </p:spPr>
        <p:txBody>
          <a:bodyPr wrap="square" rtlCol="0">
            <a:spAutoFit/>
          </a:bodyPr>
          <a:lstStyle/>
          <a:p>
            <a:pPr algn="ctr"/>
            <a:r>
              <a:rPr lang="en-GB" b="1" noProof="0" dirty="0">
                <a:solidFill>
                  <a:schemeClr val="bg1"/>
                </a:solidFill>
              </a:rPr>
              <a:t>HRS</a:t>
            </a:r>
          </a:p>
        </p:txBody>
      </p:sp>
      <p:sp>
        <p:nvSpPr>
          <p:cNvPr id="10" name="TextBox 9">
            <a:extLst>
              <a:ext uri="{FF2B5EF4-FFF2-40B4-BE49-F238E27FC236}">
                <a16:creationId xmlns:a16="http://schemas.microsoft.com/office/drawing/2014/main" id="{6873230D-857E-F852-3DF9-C8531958072C}"/>
              </a:ext>
            </a:extLst>
          </p:cNvPr>
          <p:cNvSpPr txBox="1"/>
          <p:nvPr/>
        </p:nvSpPr>
        <p:spPr>
          <a:xfrm>
            <a:off x="1842465" y="1248460"/>
            <a:ext cx="6468415" cy="307777"/>
          </a:xfrm>
          <a:prstGeom prst="rect">
            <a:avLst/>
          </a:prstGeom>
          <a:noFill/>
        </p:spPr>
        <p:txBody>
          <a:bodyPr wrap="square">
            <a:spAutoFit/>
          </a:bodyPr>
          <a:lstStyle/>
          <a:p>
            <a:pPr>
              <a:spcAft>
                <a:spcPts val="600"/>
              </a:spcAft>
            </a:pPr>
            <a:r>
              <a:rPr lang="en-GB" sz="1400" b="1" noProof="0" dirty="0"/>
              <a:t>9</a:t>
            </a:r>
            <a:r>
              <a:rPr lang="en-GB" sz="1400" noProof="0" dirty="0"/>
              <a:t> dismantling configurations — removal of concrete blocks and iron beam dump </a:t>
            </a:r>
          </a:p>
        </p:txBody>
      </p:sp>
      <p:sp>
        <p:nvSpPr>
          <p:cNvPr id="14" name="TextBox 13">
            <a:extLst>
              <a:ext uri="{FF2B5EF4-FFF2-40B4-BE49-F238E27FC236}">
                <a16:creationId xmlns:a16="http://schemas.microsoft.com/office/drawing/2014/main" id="{1C24DC92-3A52-9233-3F6D-1FF8744C90B7}"/>
              </a:ext>
            </a:extLst>
          </p:cNvPr>
          <p:cNvSpPr txBox="1"/>
          <p:nvPr/>
        </p:nvSpPr>
        <p:spPr>
          <a:xfrm>
            <a:off x="838200" y="3616672"/>
            <a:ext cx="767288" cy="369332"/>
          </a:xfrm>
          <a:prstGeom prst="rect">
            <a:avLst/>
          </a:prstGeom>
          <a:solidFill>
            <a:srgbClr val="0055A0"/>
          </a:solidFill>
          <a:ln>
            <a:noFill/>
          </a:ln>
        </p:spPr>
        <p:txBody>
          <a:bodyPr wrap="square" rtlCol="0">
            <a:spAutoFit/>
          </a:bodyPr>
          <a:lstStyle/>
          <a:p>
            <a:pPr algn="ctr"/>
            <a:r>
              <a:rPr lang="en-GB" b="1" noProof="0" dirty="0">
                <a:solidFill>
                  <a:schemeClr val="bg1"/>
                </a:solidFill>
              </a:rPr>
              <a:t>GPS</a:t>
            </a:r>
          </a:p>
        </p:txBody>
      </p:sp>
      <p:sp>
        <p:nvSpPr>
          <p:cNvPr id="16" name="TextBox 15">
            <a:extLst>
              <a:ext uri="{FF2B5EF4-FFF2-40B4-BE49-F238E27FC236}">
                <a16:creationId xmlns:a16="http://schemas.microsoft.com/office/drawing/2014/main" id="{FCE81152-571F-3B4A-EAAD-74DE96FCAD29}"/>
              </a:ext>
            </a:extLst>
          </p:cNvPr>
          <p:cNvSpPr txBox="1"/>
          <p:nvPr/>
        </p:nvSpPr>
        <p:spPr>
          <a:xfrm>
            <a:off x="1842078" y="3633865"/>
            <a:ext cx="7129201" cy="307777"/>
          </a:xfrm>
          <a:prstGeom prst="rect">
            <a:avLst/>
          </a:prstGeom>
          <a:noFill/>
        </p:spPr>
        <p:txBody>
          <a:bodyPr wrap="square">
            <a:spAutoFit/>
          </a:bodyPr>
          <a:lstStyle/>
          <a:p>
            <a:pPr>
              <a:spcAft>
                <a:spcPts val="600"/>
              </a:spcAft>
            </a:pPr>
            <a:r>
              <a:rPr lang="en-GB" sz="1400" b="1" noProof="0" dirty="0"/>
              <a:t>15</a:t>
            </a:r>
            <a:r>
              <a:rPr lang="en-GB" sz="1400" noProof="0" dirty="0"/>
              <a:t> dismantling configurations — removal of soil, concrete blocks and iron beam dump </a:t>
            </a:r>
          </a:p>
        </p:txBody>
      </p:sp>
      <p:pic>
        <p:nvPicPr>
          <p:cNvPr id="18" name="Picture 17" descr="A grey cubes on a brown surface&#10;&#10;AI-generated content may be incorrect.">
            <a:extLst>
              <a:ext uri="{FF2B5EF4-FFF2-40B4-BE49-F238E27FC236}">
                <a16:creationId xmlns:a16="http://schemas.microsoft.com/office/drawing/2014/main" id="{111F25A3-8D09-6BD9-1C23-AD4533B19C58}"/>
              </a:ext>
            </a:extLst>
          </p:cNvPr>
          <p:cNvPicPr>
            <a:picLocks noChangeAspect="1"/>
          </p:cNvPicPr>
          <p:nvPr/>
        </p:nvPicPr>
        <p:blipFill>
          <a:blip r:embed="rId4">
            <a:extLst>
              <a:ext uri="{28A0092B-C50C-407E-A947-70E740481C1C}">
                <a14:useLocalDpi xmlns:a14="http://schemas.microsoft.com/office/drawing/2010/main" val="0"/>
              </a:ext>
            </a:extLst>
          </a:blip>
          <a:srcRect l="20223" r="14998"/>
          <a:stretch/>
        </p:blipFill>
        <p:spPr>
          <a:xfrm>
            <a:off x="1605488" y="1723155"/>
            <a:ext cx="1512173" cy="1368000"/>
          </a:xfrm>
          <a:prstGeom prst="rect">
            <a:avLst/>
          </a:prstGeom>
        </p:spPr>
      </p:pic>
      <p:pic>
        <p:nvPicPr>
          <p:cNvPr id="30" name="Picture 29" descr="A grey rectangular object with a square hole&#10;&#10;AI-generated content may be incorrect.">
            <a:extLst>
              <a:ext uri="{FF2B5EF4-FFF2-40B4-BE49-F238E27FC236}">
                <a16:creationId xmlns:a16="http://schemas.microsoft.com/office/drawing/2014/main" id="{32E2F3CD-67B4-1094-C74A-17129FDECA6B}"/>
              </a:ext>
            </a:extLst>
          </p:cNvPr>
          <p:cNvPicPr>
            <a:picLocks noChangeAspect="1"/>
          </p:cNvPicPr>
          <p:nvPr/>
        </p:nvPicPr>
        <p:blipFill>
          <a:blip r:embed="rId5">
            <a:extLst>
              <a:ext uri="{28A0092B-C50C-407E-A947-70E740481C1C}">
                <a14:useLocalDpi xmlns:a14="http://schemas.microsoft.com/office/drawing/2010/main" val="0"/>
              </a:ext>
            </a:extLst>
          </a:blip>
          <a:srcRect l="27462" t="33218" r="20673"/>
          <a:stretch/>
        </p:blipFill>
        <p:spPr>
          <a:xfrm>
            <a:off x="6161607" y="1718873"/>
            <a:ext cx="1812969" cy="1368000"/>
          </a:xfrm>
          <a:prstGeom prst="rect">
            <a:avLst/>
          </a:prstGeom>
        </p:spPr>
      </p:pic>
      <p:pic>
        <p:nvPicPr>
          <p:cNvPr id="42" name="Picture 41" descr="A computer generated image of a building&#10;&#10;AI-generated content may be incorrect.">
            <a:extLst>
              <a:ext uri="{FF2B5EF4-FFF2-40B4-BE49-F238E27FC236}">
                <a16:creationId xmlns:a16="http://schemas.microsoft.com/office/drawing/2014/main" id="{7508D2EA-5004-BBCC-AE6A-D5230E9BC44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9029" y="4281864"/>
            <a:ext cx="2189250" cy="1368000"/>
          </a:xfrm>
          <a:prstGeom prst="rect">
            <a:avLst/>
          </a:prstGeom>
        </p:spPr>
      </p:pic>
      <p:pic>
        <p:nvPicPr>
          <p:cNvPr id="44" name="Picture 43">
            <a:extLst>
              <a:ext uri="{FF2B5EF4-FFF2-40B4-BE49-F238E27FC236}">
                <a16:creationId xmlns:a16="http://schemas.microsoft.com/office/drawing/2014/main" id="{709ACF3D-E245-046C-29C5-3817D66920A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328050" y="4281864"/>
            <a:ext cx="2503785" cy="1368000"/>
          </a:xfrm>
          <a:prstGeom prst="rect">
            <a:avLst/>
          </a:prstGeom>
        </p:spPr>
      </p:pic>
      <p:pic>
        <p:nvPicPr>
          <p:cNvPr id="46" name="Picture 45">
            <a:extLst>
              <a:ext uri="{FF2B5EF4-FFF2-40B4-BE49-F238E27FC236}">
                <a16:creationId xmlns:a16="http://schemas.microsoft.com/office/drawing/2014/main" id="{D438C88D-EAA7-64D9-2170-44681540C9F7}"/>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61606" y="4281864"/>
            <a:ext cx="2503784" cy="1368000"/>
          </a:xfrm>
          <a:prstGeom prst="rect">
            <a:avLst/>
          </a:prstGeom>
        </p:spPr>
      </p:pic>
      <p:sp>
        <p:nvSpPr>
          <p:cNvPr id="9" name="TextBox 8">
            <a:extLst>
              <a:ext uri="{FF2B5EF4-FFF2-40B4-BE49-F238E27FC236}">
                <a16:creationId xmlns:a16="http://schemas.microsoft.com/office/drawing/2014/main" id="{EB6D4A0D-843A-1A84-6739-5BCB55A66F15}"/>
              </a:ext>
            </a:extLst>
          </p:cNvPr>
          <p:cNvSpPr txBox="1"/>
          <p:nvPr/>
        </p:nvSpPr>
        <p:spPr>
          <a:xfrm>
            <a:off x="9226633" y="1332689"/>
            <a:ext cx="2299547" cy="1361911"/>
          </a:xfrm>
          <a:prstGeom prst="rect">
            <a:avLst/>
          </a:prstGeom>
          <a:noFill/>
          <a:ln w="12700">
            <a:solidFill>
              <a:srgbClr val="0055A0"/>
            </a:solidFill>
          </a:ln>
        </p:spPr>
        <p:txBody>
          <a:bodyPr wrap="square">
            <a:spAutoFit/>
          </a:bodyPr>
          <a:lstStyle/>
          <a:p>
            <a:pPr>
              <a:spcAft>
                <a:spcPts val="600"/>
              </a:spcAft>
            </a:pPr>
            <a:r>
              <a:rPr lang="en-GB" sz="1400" b="1" u="sng" noProof="0" dirty="0"/>
              <a:t>Irradiation profile</a:t>
            </a:r>
          </a:p>
          <a:p>
            <a:pPr marL="285750" indent="-285750">
              <a:spcAft>
                <a:spcPts val="300"/>
              </a:spcAft>
              <a:buFont typeface="Arial" panose="020B0604020202020204" pitchFamily="34" charset="0"/>
              <a:buChar char="•"/>
            </a:pPr>
            <a:r>
              <a:rPr lang="en-GB" sz="1400" b="1" noProof="0" dirty="0"/>
              <a:t>5×10¹⁹ POT/year</a:t>
            </a:r>
          </a:p>
          <a:p>
            <a:pPr marL="540000" lvl="1" indent="-180000">
              <a:spcAft>
                <a:spcPts val="300"/>
              </a:spcAft>
              <a:buFont typeface="Arial" panose="020B0604020202020204" pitchFamily="34" charset="0"/>
              <a:buChar char="•"/>
            </a:pPr>
            <a:r>
              <a:rPr lang="en-GB" sz="1400" noProof="0" dirty="0"/>
              <a:t>200 days irradiation</a:t>
            </a:r>
          </a:p>
          <a:p>
            <a:pPr marL="540000" lvl="1" indent="-180000">
              <a:spcAft>
                <a:spcPts val="300"/>
              </a:spcAft>
              <a:buFont typeface="Arial" panose="020B0604020202020204" pitchFamily="34" charset="0"/>
              <a:buChar char="•"/>
            </a:pPr>
            <a:r>
              <a:rPr lang="en-GB" sz="1400" noProof="0" dirty="0"/>
              <a:t>165 days no beam</a:t>
            </a:r>
          </a:p>
          <a:p>
            <a:pPr marL="285750" indent="-285750">
              <a:spcAft>
                <a:spcPts val="300"/>
              </a:spcAft>
              <a:buFont typeface="Arial" panose="020B0604020202020204" pitchFamily="34" charset="0"/>
              <a:buChar char="•"/>
            </a:pPr>
            <a:r>
              <a:rPr lang="en-GB" sz="1400" b="1" noProof="0" dirty="0"/>
              <a:t>30 years </a:t>
            </a:r>
            <a:r>
              <a:rPr lang="en-GB" sz="1400" noProof="0" dirty="0"/>
              <a:t>of operation </a:t>
            </a:r>
          </a:p>
        </p:txBody>
      </p:sp>
      <p:cxnSp>
        <p:nvCxnSpPr>
          <p:cNvPr id="17" name="Straight Arrow Connector 16">
            <a:extLst>
              <a:ext uri="{FF2B5EF4-FFF2-40B4-BE49-F238E27FC236}">
                <a16:creationId xmlns:a16="http://schemas.microsoft.com/office/drawing/2014/main" id="{6A9D328E-A226-C9A1-80C1-957323451C6D}"/>
              </a:ext>
            </a:extLst>
          </p:cNvPr>
          <p:cNvCxnSpPr>
            <a:cxnSpLocks/>
          </p:cNvCxnSpPr>
          <p:nvPr/>
        </p:nvCxnSpPr>
        <p:spPr>
          <a:xfrm>
            <a:off x="10418763" y="3616672"/>
            <a:ext cx="0" cy="1067822"/>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73D5958-368B-DDDF-3EE5-8C8CDD90CE32}"/>
              </a:ext>
            </a:extLst>
          </p:cNvPr>
          <p:cNvSpPr txBox="1"/>
          <p:nvPr/>
        </p:nvSpPr>
        <p:spPr>
          <a:xfrm>
            <a:off x="9563511" y="4801900"/>
            <a:ext cx="1710503" cy="815608"/>
          </a:xfrm>
          <a:prstGeom prst="rect">
            <a:avLst/>
          </a:prstGeom>
          <a:noFill/>
          <a:ln w="19050">
            <a:solidFill>
              <a:srgbClr val="1C998E"/>
            </a:solidFill>
          </a:ln>
        </p:spPr>
        <p:txBody>
          <a:bodyPr wrap="square">
            <a:spAutoFit/>
          </a:bodyPr>
          <a:lstStyle/>
          <a:p>
            <a:pPr algn="ctr">
              <a:spcAft>
                <a:spcPts val="600"/>
              </a:spcAft>
            </a:pPr>
            <a:r>
              <a:rPr lang="en-GB" sz="1400" b="1" u="sng" noProof="0" dirty="0">
                <a:solidFill>
                  <a:srgbClr val="1C998E"/>
                </a:solidFill>
              </a:rPr>
              <a:t>Output</a:t>
            </a:r>
            <a:endParaRPr lang="en-GB" sz="1400" u="sng" noProof="0" dirty="0">
              <a:solidFill>
                <a:srgbClr val="1C998E"/>
              </a:solidFill>
            </a:endParaRPr>
          </a:p>
          <a:p>
            <a:pPr algn="ctr"/>
            <a:r>
              <a:rPr lang="en-GB" sz="1400" b="1" noProof="0" dirty="0"/>
              <a:t>H*(10) </a:t>
            </a:r>
            <a:r>
              <a:rPr lang="en-GB" sz="1400" noProof="0" dirty="0"/>
              <a:t>residual dose rate 3D maps</a:t>
            </a:r>
          </a:p>
        </p:txBody>
      </p:sp>
      <p:pic>
        <p:nvPicPr>
          <p:cNvPr id="3" name="Picture 2">
            <a:extLst>
              <a:ext uri="{FF2B5EF4-FFF2-40B4-BE49-F238E27FC236}">
                <a16:creationId xmlns:a16="http://schemas.microsoft.com/office/drawing/2014/main" id="{5942D684-7D54-2F5A-C4CA-68D160286C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237089" y="373954"/>
            <a:ext cx="2278636" cy="485100"/>
          </a:xfrm>
          <a:prstGeom prst="rect">
            <a:avLst/>
          </a:prstGeom>
        </p:spPr>
      </p:pic>
      <p:sp>
        <p:nvSpPr>
          <p:cNvPr id="11" name="TextBox 10">
            <a:extLst>
              <a:ext uri="{FF2B5EF4-FFF2-40B4-BE49-F238E27FC236}">
                <a16:creationId xmlns:a16="http://schemas.microsoft.com/office/drawing/2014/main" id="{AD65DBFC-691C-2D60-CBEE-969E61D46A1D}"/>
              </a:ext>
            </a:extLst>
          </p:cNvPr>
          <p:cNvSpPr txBox="1"/>
          <p:nvPr/>
        </p:nvSpPr>
        <p:spPr>
          <a:xfrm>
            <a:off x="2693635" y="175795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H1</a:t>
            </a:r>
          </a:p>
        </p:txBody>
      </p:sp>
      <p:sp>
        <p:nvSpPr>
          <p:cNvPr id="12" name="TextBox 11">
            <a:extLst>
              <a:ext uri="{FF2B5EF4-FFF2-40B4-BE49-F238E27FC236}">
                <a16:creationId xmlns:a16="http://schemas.microsoft.com/office/drawing/2014/main" id="{A28CE484-97C9-106F-C1D5-EB7A4F413EBE}"/>
              </a:ext>
            </a:extLst>
          </p:cNvPr>
          <p:cNvSpPr txBox="1"/>
          <p:nvPr/>
        </p:nvSpPr>
        <p:spPr>
          <a:xfrm>
            <a:off x="5139567" y="175795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H5</a:t>
            </a:r>
          </a:p>
        </p:txBody>
      </p:sp>
      <p:sp>
        <p:nvSpPr>
          <p:cNvPr id="13" name="TextBox 12">
            <a:extLst>
              <a:ext uri="{FF2B5EF4-FFF2-40B4-BE49-F238E27FC236}">
                <a16:creationId xmlns:a16="http://schemas.microsoft.com/office/drawing/2014/main" id="{4E8EE47F-66DD-C096-114B-1640CA9B025E}"/>
              </a:ext>
            </a:extLst>
          </p:cNvPr>
          <p:cNvSpPr txBox="1"/>
          <p:nvPr/>
        </p:nvSpPr>
        <p:spPr>
          <a:xfrm>
            <a:off x="7568242" y="175795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H9</a:t>
            </a:r>
          </a:p>
        </p:txBody>
      </p:sp>
      <p:sp>
        <p:nvSpPr>
          <p:cNvPr id="15" name="TextBox 14">
            <a:extLst>
              <a:ext uri="{FF2B5EF4-FFF2-40B4-BE49-F238E27FC236}">
                <a16:creationId xmlns:a16="http://schemas.microsoft.com/office/drawing/2014/main" id="{62BC0E88-7026-439F-DD14-61F85BF26FA2}"/>
              </a:ext>
            </a:extLst>
          </p:cNvPr>
          <p:cNvSpPr txBox="1"/>
          <p:nvPr/>
        </p:nvSpPr>
        <p:spPr>
          <a:xfrm>
            <a:off x="2524760" y="4338483"/>
            <a:ext cx="417695"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G3</a:t>
            </a:r>
          </a:p>
        </p:txBody>
      </p:sp>
      <p:sp>
        <p:nvSpPr>
          <p:cNvPr id="19" name="TextBox 18">
            <a:extLst>
              <a:ext uri="{FF2B5EF4-FFF2-40B4-BE49-F238E27FC236}">
                <a16:creationId xmlns:a16="http://schemas.microsoft.com/office/drawing/2014/main" id="{C807B890-CA7E-D7BF-5364-D68350E96825}"/>
              </a:ext>
            </a:extLst>
          </p:cNvPr>
          <p:cNvSpPr txBox="1"/>
          <p:nvPr/>
        </p:nvSpPr>
        <p:spPr>
          <a:xfrm>
            <a:off x="8129116" y="4338483"/>
            <a:ext cx="48037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G14</a:t>
            </a:r>
          </a:p>
        </p:txBody>
      </p:sp>
      <p:sp>
        <p:nvSpPr>
          <p:cNvPr id="21" name="TextBox 20">
            <a:extLst>
              <a:ext uri="{FF2B5EF4-FFF2-40B4-BE49-F238E27FC236}">
                <a16:creationId xmlns:a16="http://schemas.microsoft.com/office/drawing/2014/main" id="{0DBDC36F-634B-EC97-0E65-6F4067B248B3}"/>
              </a:ext>
            </a:extLst>
          </p:cNvPr>
          <p:cNvSpPr txBox="1"/>
          <p:nvPr/>
        </p:nvSpPr>
        <p:spPr>
          <a:xfrm>
            <a:off x="5328016" y="4338483"/>
            <a:ext cx="48037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G10</a:t>
            </a:r>
          </a:p>
        </p:txBody>
      </p:sp>
      <p:sp>
        <p:nvSpPr>
          <p:cNvPr id="2" name="Oval 1">
            <a:extLst>
              <a:ext uri="{FF2B5EF4-FFF2-40B4-BE49-F238E27FC236}">
                <a16:creationId xmlns:a16="http://schemas.microsoft.com/office/drawing/2014/main" id="{9699103F-B0BA-DC1A-043C-846D11D4E96D}"/>
              </a:ext>
            </a:extLst>
          </p:cNvPr>
          <p:cNvSpPr/>
          <p:nvPr/>
        </p:nvSpPr>
        <p:spPr>
          <a:xfrm>
            <a:off x="9913620" y="3025360"/>
            <a:ext cx="295955" cy="28575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2811387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animBg="1"/>
      <p:bldP spid="16" grpId="0"/>
      <p:bldP spid="11" grpId="0" animBg="1"/>
      <p:bldP spid="12" grpId="0" animBg="1"/>
      <p:bldP spid="13" grpId="0" animBg="1"/>
      <p:bldP spid="15" grpId="0" animBg="1"/>
      <p:bldP spid="19" grpId="0" animBg="1"/>
      <p:bldP spid="21"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2A818-B55A-3544-C97E-B4E0391FFFE6}"/>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8C119E2E-8BCD-FDE0-8825-B36760E89B79}"/>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0A46B624-912B-EFEF-A2D9-16DC9020282B}"/>
              </a:ext>
            </a:extLst>
          </p:cNvPr>
          <p:cNvSpPr>
            <a:spLocks noGrp="1"/>
          </p:cNvSpPr>
          <p:nvPr>
            <p:ph type="sldNum" sz="quarter" idx="11"/>
          </p:nvPr>
        </p:nvSpPr>
        <p:spPr/>
        <p:txBody>
          <a:bodyPr/>
          <a:lstStyle/>
          <a:p>
            <a:pPr>
              <a:defRPr/>
            </a:pPr>
            <a:fld id="{DE3B6E73-054D-6C4E-9975-9A683C5A9677}" type="slidenum">
              <a:rPr lang="en-GB" noProof="0" smtClean="0"/>
              <a:pPr>
                <a:defRPr/>
              </a:pPr>
              <a:t>9</a:t>
            </a:fld>
            <a:endParaRPr lang="en-GB" noProof="0" dirty="0"/>
          </a:p>
        </p:txBody>
      </p:sp>
      <p:sp>
        <p:nvSpPr>
          <p:cNvPr id="6" name="Footer Placeholder 5">
            <a:extLst>
              <a:ext uri="{FF2B5EF4-FFF2-40B4-BE49-F238E27FC236}">
                <a16:creationId xmlns:a16="http://schemas.microsoft.com/office/drawing/2014/main" id="{6A37259D-2224-37AF-0F09-33B2B05CB717}"/>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2DA2464D-C4DC-8A3C-A51D-64FEBC6BD562}"/>
              </a:ext>
            </a:extLst>
          </p:cNvPr>
          <p:cNvSpPr>
            <a:spLocks noGrp="1"/>
          </p:cNvSpPr>
          <p:nvPr>
            <p:ph type="title"/>
          </p:nvPr>
        </p:nvSpPr>
        <p:spPr>
          <a:xfrm>
            <a:off x="838200" y="205473"/>
            <a:ext cx="10515600" cy="1042987"/>
          </a:xfrm>
        </p:spPr>
        <p:txBody>
          <a:bodyPr/>
          <a:lstStyle/>
          <a:p>
            <a:r>
              <a:rPr lang="en-GB" sz="3200" noProof="0" dirty="0"/>
              <a:t>HRS: residual dose rate</a:t>
            </a:r>
          </a:p>
        </p:txBody>
      </p:sp>
      <p:grpSp>
        <p:nvGrpSpPr>
          <p:cNvPr id="80" name="Group 79">
            <a:extLst>
              <a:ext uri="{FF2B5EF4-FFF2-40B4-BE49-F238E27FC236}">
                <a16:creationId xmlns:a16="http://schemas.microsoft.com/office/drawing/2014/main" id="{DD512C89-4784-5F5C-0329-A493BD0762F9}"/>
              </a:ext>
            </a:extLst>
          </p:cNvPr>
          <p:cNvGrpSpPr/>
          <p:nvPr/>
        </p:nvGrpSpPr>
        <p:grpSpPr>
          <a:xfrm>
            <a:off x="712023" y="1138469"/>
            <a:ext cx="1320717" cy="1194797"/>
            <a:chOff x="729877" y="1248460"/>
            <a:chExt cx="1320717" cy="1194797"/>
          </a:xfrm>
        </p:grpSpPr>
        <p:pic>
          <p:nvPicPr>
            <p:cNvPr id="19" name="Picture 18" descr="A grey cubes on a brown surface&#10;&#10;AI-generated content may be incorrect.">
              <a:extLst>
                <a:ext uri="{FF2B5EF4-FFF2-40B4-BE49-F238E27FC236}">
                  <a16:creationId xmlns:a16="http://schemas.microsoft.com/office/drawing/2014/main" id="{C89EE072-7AF6-534B-DFD5-93EECD3E8CBD}"/>
                </a:ext>
              </a:extLst>
            </p:cNvPr>
            <p:cNvPicPr>
              <a:picLocks noChangeAspect="1"/>
            </p:cNvPicPr>
            <p:nvPr/>
          </p:nvPicPr>
          <p:blipFill>
            <a:blip r:embed="rId3">
              <a:extLst>
                <a:ext uri="{28A0092B-C50C-407E-A947-70E740481C1C}">
                  <a14:useLocalDpi xmlns:a14="http://schemas.microsoft.com/office/drawing/2010/main" val="0"/>
                </a:ext>
              </a:extLst>
            </a:blip>
            <a:srcRect l="20223" r="14998"/>
            <a:stretch/>
          </p:blipFill>
          <p:spPr>
            <a:xfrm>
              <a:off x="729877" y="1248460"/>
              <a:ext cx="1320717" cy="1194797"/>
            </a:xfrm>
            <a:prstGeom prst="rect">
              <a:avLst/>
            </a:prstGeom>
          </p:spPr>
        </p:pic>
        <p:sp>
          <p:nvSpPr>
            <p:cNvPr id="33" name="TextBox 32">
              <a:extLst>
                <a:ext uri="{FF2B5EF4-FFF2-40B4-BE49-F238E27FC236}">
                  <a16:creationId xmlns:a16="http://schemas.microsoft.com/office/drawing/2014/main" id="{B8063CE0-0561-2948-3E2D-D04A9F8EBBCB}"/>
                </a:ext>
              </a:extLst>
            </p:cNvPr>
            <p:cNvSpPr txBox="1"/>
            <p:nvPr/>
          </p:nvSpPr>
          <p:spPr>
            <a:xfrm>
              <a:off x="1665139" y="1262047"/>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H1</a:t>
              </a:r>
            </a:p>
          </p:txBody>
        </p:sp>
      </p:grpSp>
      <p:grpSp>
        <p:nvGrpSpPr>
          <p:cNvPr id="81" name="Group 80">
            <a:extLst>
              <a:ext uri="{FF2B5EF4-FFF2-40B4-BE49-F238E27FC236}">
                <a16:creationId xmlns:a16="http://schemas.microsoft.com/office/drawing/2014/main" id="{7A1C4886-53B9-CE63-99A3-ADB5EB68E01F}"/>
              </a:ext>
            </a:extLst>
          </p:cNvPr>
          <p:cNvGrpSpPr/>
          <p:nvPr/>
        </p:nvGrpSpPr>
        <p:grpSpPr>
          <a:xfrm>
            <a:off x="698979" y="3029038"/>
            <a:ext cx="1333761" cy="1013040"/>
            <a:chOff x="728870" y="3106908"/>
            <a:chExt cx="1333761" cy="1013040"/>
          </a:xfrm>
        </p:grpSpPr>
        <p:pic>
          <p:nvPicPr>
            <p:cNvPr id="70" name="Picture 69" descr="A grey rectangular object with a blue object in the middle&#10;&#10;AI-generated content may be incorrect.">
              <a:extLst>
                <a:ext uri="{FF2B5EF4-FFF2-40B4-BE49-F238E27FC236}">
                  <a16:creationId xmlns:a16="http://schemas.microsoft.com/office/drawing/2014/main" id="{EC1A751B-1121-D7F8-AD4F-854B4C35FF05}"/>
                </a:ext>
              </a:extLst>
            </p:cNvPr>
            <p:cNvPicPr>
              <a:picLocks noChangeAspect="1"/>
            </p:cNvPicPr>
            <p:nvPr/>
          </p:nvPicPr>
          <p:blipFill>
            <a:blip r:embed="rId4">
              <a:extLst>
                <a:ext uri="{28A0092B-C50C-407E-A947-70E740481C1C}">
                  <a14:useLocalDpi xmlns:a14="http://schemas.microsoft.com/office/drawing/2010/main" val="0"/>
                </a:ext>
              </a:extLst>
            </a:blip>
            <a:srcRect l="27294" t="33218" r="21181"/>
            <a:stretch/>
          </p:blipFill>
          <p:spPr>
            <a:xfrm>
              <a:off x="728870" y="3106908"/>
              <a:ext cx="1333761" cy="1013040"/>
            </a:xfrm>
            <a:prstGeom prst="rect">
              <a:avLst/>
            </a:prstGeom>
          </p:spPr>
        </p:pic>
        <p:sp>
          <p:nvSpPr>
            <p:cNvPr id="72" name="TextBox 71">
              <a:extLst>
                <a:ext uri="{FF2B5EF4-FFF2-40B4-BE49-F238E27FC236}">
                  <a16:creationId xmlns:a16="http://schemas.microsoft.com/office/drawing/2014/main" id="{4834C170-ECDA-BFB1-3CC3-FD488F23834A}"/>
                </a:ext>
              </a:extLst>
            </p:cNvPr>
            <p:cNvSpPr txBox="1"/>
            <p:nvPr/>
          </p:nvSpPr>
          <p:spPr>
            <a:xfrm>
              <a:off x="1660028" y="3126447"/>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grpSp>
      <p:grpSp>
        <p:nvGrpSpPr>
          <p:cNvPr id="82" name="Group 81">
            <a:extLst>
              <a:ext uri="{FF2B5EF4-FFF2-40B4-BE49-F238E27FC236}">
                <a16:creationId xmlns:a16="http://schemas.microsoft.com/office/drawing/2014/main" id="{32822AF7-CA17-1E01-7E22-DA17EAC5E640}"/>
              </a:ext>
            </a:extLst>
          </p:cNvPr>
          <p:cNvGrpSpPr/>
          <p:nvPr/>
        </p:nvGrpSpPr>
        <p:grpSpPr>
          <a:xfrm>
            <a:off x="692867" y="4635123"/>
            <a:ext cx="1331316" cy="1166631"/>
            <a:chOff x="731315" y="4783599"/>
            <a:chExt cx="1331316" cy="1166631"/>
          </a:xfrm>
        </p:grpSpPr>
        <p:pic>
          <p:nvPicPr>
            <p:cNvPr id="20" name="Picture 19" descr="A grey rectangular object with a square hole&#10;&#10;AI-generated content may be incorrect.">
              <a:extLst>
                <a:ext uri="{FF2B5EF4-FFF2-40B4-BE49-F238E27FC236}">
                  <a16:creationId xmlns:a16="http://schemas.microsoft.com/office/drawing/2014/main" id="{F92B7460-EC92-FC8A-479A-29EC6F6EF804}"/>
                </a:ext>
              </a:extLst>
            </p:cNvPr>
            <p:cNvPicPr>
              <a:picLocks noChangeAspect="1"/>
            </p:cNvPicPr>
            <p:nvPr/>
          </p:nvPicPr>
          <p:blipFill>
            <a:blip r:embed="rId5">
              <a:extLst>
                <a:ext uri="{28A0092B-C50C-407E-A947-70E740481C1C}">
                  <a14:useLocalDpi xmlns:a14="http://schemas.microsoft.com/office/drawing/2010/main" val="0"/>
                </a:ext>
              </a:extLst>
            </a:blip>
            <a:srcRect l="24938" t="22160" r="23007"/>
            <a:stretch>
              <a:fillRect/>
            </a:stretch>
          </p:blipFill>
          <p:spPr>
            <a:xfrm>
              <a:off x="731315" y="4783599"/>
              <a:ext cx="1331316" cy="1166631"/>
            </a:xfrm>
            <a:prstGeom prst="rect">
              <a:avLst/>
            </a:prstGeom>
          </p:spPr>
        </p:pic>
        <p:sp>
          <p:nvSpPr>
            <p:cNvPr id="23" name="TextBox 22">
              <a:extLst>
                <a:ext uri="{FF2B5EF4-FFF2-40B4-BE49-F238E27FC236}">
                  <a16:creationId xmlns:a16="http://schemas.microsoft.com/office/drawing/2014/main" id="{283DCD81-8A23-668E-B968-06A267A8FADE}"/>
                </a:ext>
              </a:extLst>
            </p:cNvPr>
            <p:cNvSpPr txBox="1"/>
            <p:nvPr/>
          </p:nvSpPr>
          <p:spPr>
            <a:xfrm>
              <a:off x="1660028" y="4864752"/>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H9</a:t>
              </a:r>
            </a:p>
          </p:txBody>
        </p:sp>
      </p:grpSp>
      <p:grpSp>
        <p:nvGrpSpPr>
          <p:cNvPr id="48" name="Group 47">
            <a:extLst>
              <a:ext uri="{FF2B5EF4-FFF2-40B4-BE49-F238E27FC236}">
                <a16:creationId xmlns:a16="http://schemas.microsoft.com/office/drawing/2014/main" id="{7603A267-5972-6CEA-62A7-16FB9467D2D2}"/>
              </a:ext>
            </a:extLst>
          </p:cNvPr>
          <p:cNvGrpSpPr/>
          <p:nvPr/>
        </p:nvGrpSpPr>
        <p:grpSpPr>
          <a:xfrm>
            <a:off x="2482257" y="1073973"/>
            <a:ext cx="3191703" cy="1259293"/>
            <a:chOff x="2482865" y="1248460"/>
            <a:chExt cx="3191703" cy="1259293"/>
          </a:xfrm>
        </p:grpSpPr>
        <p:pic>
          <p:nvPicPr>
            <p:cNvPr id="2" name="Picture 1">
              <a:extLst>
                <a:ext uri="{FF2B5EF4-FFF2-40B4-BE49-F238E27FC236}">
                  <a16:creationId xmlns:a16="http://schemas.microsoft.com/office/drawing/2014/main" id="{B6A7E106-FEB0-1B19-47D1-F12335C4035A}"/>
                </a:ext>
              </a:extLst>
            </p:cNvPr>
            <p:cNvPicPr>
              <a:picLocks noChangeAspect="1"/>
            </p:cNvPicPr>
            <p:nvPr/>
          </p:nvPicPr>
          <p:blipFill>
            <a:blip r:embed="rId6">
              <a:alphaModFix/>
            </a:blip>
            <a:srcRect l="7184" t="23258" r="9398" b="4353"/>
            <a:stretch>
              <a:fillRect/>
            </a:stretch>
          </p:blipFill>
          <p:spPr>
            <a:xfrm>
              <a:off x="2484079" y="1248460"/>
              <a:ext cx="3190489" cy="1259293"/>
            </a:xfrm>
            <a:prstGeom prst="rect">
              <a:avLst/>
            </a:prstGeom>
          </p:spPr>
        </p:pic>
        <p:sp>
          <p:nvSpPr>
            <p:cNvPr id="10" name="TextBox 9">
              <a:extLst>
                <a:ext uri="{FF2B5EF4-FFF2-40B4-BE49-F238E27FC236}">
                  <a16:creationId xmlns:a16="http://schemas.microsoft.com/office/drawing/2014/main" id="{F5662B4C-D276-09B1-81E9-741FF43223BB}"/>
                </a:ext>
              </a:extLst>
            </p:cNvPr>
            <p:cNvSpPr txBox="1"/>
            <p:nvPr/>
          </p:nvSpPr>
          <p:spPr>
            <a:xfrm>
              <a:off x="2500168" y="1277593"/>
              <a:ext cx="990348" cy="246221"/>
            </a:xfrm>
            <a:prstGeom prst="rect">
              <a:avLst/>
            </a:prstGeom>
            <a:solidFill>
              <a:schemeClr val="bg1"/>
            </a:solidFill>
            <a:ln>
              <a:solidFill>
                <a:schemeClr val="tx1"/>
              </a:solidFill>
            </a:ln>
          </p:spPr>
          <p:txBody>
            <a:bodyPr wrap="square" rtlCol="0">
              <a:spAutoFit/>
            </a:bodyPr>
            <a:lstStyle/>
            <a:p>
              <a:r>
                <a:rPr lang="en-GB" sz="1000" b="1" noProof="0" dirty="0"/>
                <a:t>Soil removed</a:t>
              </a:r>
            </a:p>
          </p:txBody>
        </p:sp>
        <p:cxnSp>
          <p:nvCxnSpPr>
            <p:cNvPr id="31" name="Straight Connector 30">
              <a:extLst>
                <a:ext uri="{FF2B5EF4-FFF2-40B4-BE49-F238E27FC236}">
                  <a16:creationId xmlns:a16="http://schemas.microsoft.com/office/drawing/2014/main" id="{EA338328-0A36-4534-C8A1-51256583B834}"/>
                </a:ext>
              </a:extLst>
            </p:cNvPr>
            <p:cNvCxnSpPr>
              <a:cxnSpLocks/>
            </p:cNvCxnSpPr>
            <p:nvPr/>
          </p:nvCxnSpPr>
          <p:spPr>
            <a:xfrm>
              <a:off x="2482865" y="2262315"/>
              <a:ext cx="3083380" cy="0"/>
            </a:xfrm>
            <a:prstGeom prst="line">
              <a:avLst/>
            </a:prstGeom>
            <a:ln w="952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31149481-DEC1-BB27-3D67-F47B7C8BD60B}"/>
                </a:ext>
              </a:extLst>
            </p:cNvPr>
            <p:cNvSpPr txBox="1"/>
            <p:nvPr/>
          </p:nvSpPr>
          <p:spPr>
            <a:xfrm>
              <a:off x="4438868" y="2045755"/>
              <a:ext cx="768880" cy="246221"/>
            </a:xfrm>
            <a:prstGeom prst="rect">
              <a:avLst/>
            </a:prstGeom>
            <a:noFill/>
            <a:ln>
              <a:noFill/>
            </a:ln>
          </p:spPr>
          <p:txBody>
            <a:bodyPr wrap="square" rtlCol="0">
              <a:spAutoFit/>
            </a:bodyPr>
            <a:lstStyle/>
            <a:p>
              <a:r>
                <a:rPr lang="en-GB" sz="1000" noProof="0" dirty="0">
                  <a:solidFill>
                    <a:srgbClr val="FF0000"/>
                  </a:solidFill>
                </a:rPr>
                <a:t>Beam line</a:t>
              </a:r>
            </a:p>
          </p:txBody>
        </p:sp>
        <p:sp>
          <p:nvSpPr>
            <p:cNvPr id="35" name="TextBox 34">
              <a:extLst>
                <a:ext uri="{FF2B5EF4-FFF2-40B4-BE49-F238E27FC236}">
                  <a16:creationId xmlns:a16="http://schemas.microsoft.com/office/drawing/2014/main" id="{41416B69-EDA4-DF0A-8DCD-8827C3946737}"/>
                </a:ext>
              </a:extLst>
            </p:cNvPr>
            <p:cNvSpPr txBox="1"/>
            <p:nvPr/>
          </p:nvSpPr>
          <p:spPr>
            <a:xfrm>
              <a:off x="5244907" y="1277593"/>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H1</a:t>
              </a:r>
            </a:p>
          </p:txBody>
        </p:sp>
      </p:grpSp>
      <p:grpSp>
        <p:nvGrpSpPr>
          <p:cNvPr id="47" name="Group 46">
            <a:extLst>
              <a:ext uri="{FF2B5EF4-FFF2-40B4-BE49-F238E27FC236}">
                <a16:creationId xmlns:a16="http://schemas.microsoft.com/office/drawing/2014/main" id="{8FF67FF5-C0EE-F2E0-42D1-89F05790D47F}"/>
              </a:ext>
            </a:extLst>
          </p:cNvPr>
          <p:cNvGrpSpPr/>
          <p:nvPr/>
        </p:nvGrpSpPr>
        <p:grpSpPr>
          <a:xfrm>
            <a:off x="2476938" y="2775989"/>
            <a:ext cx="3190489" cy="1257975"/>
            <a:chOff x="2482865" y="3067152"/>
            <a:chExt cx="3190489" cy="1257975"/>
          </a:xfrm>
        </p:grpSpPr>
        <p:pic>
          <p:nvPicPr>
            <p:cNvPr id="18" name="Picture 17">
              <a:extLst>
                <a:ext uri="{FF2B5EF4-FFF2-40B4-BE49-F238E27FC236}">
                  <a16:creationId xmlns:a16="http://schemas.microsoft.com/office/drawing/2014/main" id="{FC24856F-5128-861E-6576-CCDF068F5178}"/>
                </a:ext>
              </a:extLst>
            </p:cNvPr>
            <p:cNvPicPr>
              <a:picLocks noChangeAspect="1"/>
            </p:cNvPicPr>
            <p:nvPr/>
          </p:nvPicPr>
          <p:blipFill>
            <a:blip r:embed="rId7">
              <a:alphaModFix/>
            </a:blip>
            <a:srcRect l="1591" t="11873" r="6605" b="3536"/>
            <a:stretch>
              <a:fillRect/>
            </a:stretch>
          </p:blipFill>
          <p:spPr>
            <a:xfrm>
              <a:off x="2482865" y="3067152"/>
              <a:ext cx="3190489" cy="1257975"/>
            </a:xfrm>
            <a:prstGeom prst="rect">
              <a:avLst/>
            </a:prstGeom>
          </p:spPr>
        </p:pic>
        <p:sp>
          <p:nvSpPr>
            <p:cNvPr id="28" name="TextBox 27">
              <a:extLst>
                <a:ext uri="{FF2B5EF4-FFF2-40B4-BE49-F238E27FC236}">
                  <a16:creationId xmlns:a16="http://schemas.microsoft.com/office/drawing/2014/main" id="{7C7723D5-0F66-62B6-F06D-5DA6AB197800}"/>
                </a:ext>
              </a:extLst>
            </p:cNvPr>
            <p:cNvSpPr txBox="1"/>
            <p:nvPr/>
          </p:nvSpPr>
          <p:spPr>
            <a:xfrm>
              <a:off x="2500168" y="3098500"/>
              <a:ext cx="1077555" cy="400110"/>
            </a:xfrm>
            <a:prstGeom prst="rect">
              <a:avLst/>
            </a:prstGeom>
            <a:solidFill>
              <a:schemeClr val="bg1"/>
            </a:solidFill>
            <a:ln>
              <a:solidFill>
                <a:schemeClr val="tx1"/>
              </a:solidFill>
            </a:ln>
          </p:spPr>
          <p:txBody>
            <a:bodyPr wrap="square" rtlCol="0">
              <a:spAutoFit/>
            </a:bodyPr>
            <a:lstStyle/>
            <a:p>
              <a:r>
                <a:rPr lang="en-GB" sz="1000" b="1" noProof="0" dirty="0"/>
                <a:t>Iron beam dump exposed</a:t>
              </a:r>
            </a:p>
          </p:txBody>
        </p:sp>
        <p:sp>
          <p:nvSpPr>
            <p:cNvPr id="37" name="TextBox 36">
              <a:extLst>
                <a:ext uri="{FF2B5EF4-FFF2-40B4-BE49-F238E27FC236}">
                  <a16:creationId xmlns:a16="http://schemas.microsoft.com/office/drawing/2014/main" id="{7FDE11DF-23C9-8533-3FA2-94BD6DBB50BB}"/>
                </a:ext>
              </a:extLst>
            </p:cNvPr>
            <p:cNvSpPr txBox="1"/>
            <p:nvPr/>
          </p:nvSpPr>
          <p:spPr>
            <a:xfrm>
              <a:off x="5244016" y="3106098"/>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cxnSp>
          <p:nvCxnSpPr>
            <p:cNvPr id="40" name="Straight Connector 39">
              <a:extLst>
                <a:ext uri="{FF2B5EF4-FFF2-40B4-BE49-F238E27FC236}">
                  <a16:creationId xmlns:a16="http://schemas.microsoft.com/office/drawing/2014/main" id="{536F60F2-F602-179B-D8E1-C944AACD9EC3}"/>
                </a:ext>
              </a:extLst>
            </p:cNvPr>
            <p:cNvCxnSpPr>
              <a:cxnSpLocks/>
            </p:cNvCxnSpPr>
            <p:nvPr/>
          </p:nvCxnSpPr>
          <p:spPr>
            <a:xfrm>
              <a:off x="2482865" y="4102855"/>
              <a:ext cx="3083380" cy="0"/>
            </a:xfrm>
            <a:prstGeom prst="line">
              <a:avLst/>
            </a:prstGeom>
            <a:ln w="952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CD462E27-F047-EA5B-C1D8-4550A4093877}"/>
                </a:ext>
              </a:extLst>
            </p:cNvPr>
            <p:cNvSpPr txBox="1"/>
            <p:nvPr/>
          </p:nvSpPr>
          <p:spPr>
            <a:xfrm>
              <a:off x="4438868" y="3886295"/>
              <a:ext cx="768880" cy="246221"/>
            </a:xfrm>
            <a:prstGeom prst="rect">
              <a:avLst/>
            </a:prstGeom>
            <a:noFill/>
            <a:ln>
              <a:noFill/>
            </a:ln>
          </p:spPr>
          <p:txBody>
            <a:bodyPr wrap="square" rtlCol="0">
              <a:spAutoFit/>
            </a:bodyPr>
            <a:lstStyle/>
            <a:p>
              <a:r>
                <a:rPr lang="en-GB" sz="1000" noProof="0" dirty="0">
                  <a:solidFill>
                    <a:srgbClr val="FF0000"/>
                  </a:solidFill>
                </a:rPr>
                <a:t>Beam line</a:t>
              </a:r>
            </a:p>
          </p:txBody>
        </p:sp>
      </p:grpSp>
      <p:grpSp>
        <p:nvGrpSpPr>
          <p:cNvPr id="49" name="Group 48">
            <a:extLst>
              <a:ext uri="{FF2B5EF4-FFF2-40B4-BE49-F238E27FC236}">
                <a16:creationId xmlns:a16="http://schemas.microsoft.com/office/drawing/2014/main" id="{41D39D6D-9243-70D0-5FA5-1DF58A5D0B2D}"/>
              </a:ext>
            </a:extLst>
          </p:cNvPr>
          <p:cNvGrpSpPr/>
          <p:nvPr/>
        </p:nvGrpSpPr>
        <p:grpSpPr>
          <a:xfrm>
            <a:off x="2453363" y="4554676"/>
            <a:ext cx="3196416" cy="1247078"/>
            <a:chOff x="2476331" y="4744824"/>
            <a:chExt cx="3196416" cy="1247078"/>
          </a:xfrm>
        </p:grpSpPr>
        <p:pic>
          <p:nvPicPr>
            <p:cNvPr id="29" name="Picture 28">
              <a:extLst>
                <a:ext uri="{FF2B5EF4-FFF2-40B4-BE49-F238E27FC236}">
                  <a16:creationId xmlns:a16="http://schemas.microsoft.com/office/drawing/2014/main" id="{287B6015-37C2-D7E3-C5A3-8A18E6F234DF}"/>
                </a:ext>
              </a:extLst>
            </p:cNvPr>
            <p:cNvPicPr>
              <a:picLocks noChangeAspect="1"/>
            </p:cNvPicPr>
            <p:nvPr/>
          </p:nvPicPr>
          <p:blipFill>
            <a:blip r:embed="rId8">
              <a:alphaModFix/>
            </a:blip>
            <a:srcRect l="909" t="15482" r="6926"/>
            <a:stretch>
              <a:fillRect/>
            </a:stretch>
          </p:blipFill>
          <p:spPr>
            <a:xfrm>
              <a:off x="2483472" y="4744824"/>
              <a:ext cx="3189275" cy="1247078"/>
            </a:xfrm>
            <a:prstGeom prst="rect">
              <a:avLst/>
            </a:prstGeom>
          </p:spPr>
        </p:pic>
        <p:sp>
          <p:nvSpPr>
            <p:cNvPr id="30" name="TextBox 29">
              <a:extLst>
                <a:ext uri="{FF2B5EF4-FFF2-40B4-BE49-F238E27FC236}">
                  <a16:creationId xmlns:a16="http://schemas.microsoft.com/office/drawing/2014/main" id="{AB757785-3B1B-F839-D595-D5FF9CB3D527}"/>
                </a:ext>
              </a:extLst>
            </p:cNvPr>
            <p:cNvSpPr txBox="1"/>
            <p:nvPr/>
          </p:nvSpPr>
          <p:spPr>
            <a:xfrm>
              <a:off x="2500168" y="4772019"/>
              <a:ext cx="1341012" cy="246221"/>
            </a:xfrm>
            <a:prstGeom prst="rect">
              <a:avLst/>
            </a:prstGeom>
            <a:solidFill>
              <a:schemeClr val="bg1"/>
            </a:solidFill>
            <a:ln>
              <a:solidFill>
                <a:schemeClr val="tx1"/>
              </a:solidFill>
            </a:ln>
          </p:spPr>
          <p:txBody>
            <a:bodyPr wrap="square" rtlCol="0">
              <a:spAutoFit/>
            </a:bodyPr>
            <a:lstStyle/>
            <a:p>
              <a:r>
                <a:rPr lang="en-GB" sz="1000" b="1" noProof="0" dirty="0"/>
                <a:t>Shielding removed</a:t>
              </a:r>
            </a:p>
          </p:txBody>
        </p:sp>
        <p:sp>
          <p:nvSpPr>
            <p:cNvPr id="39" name="TextBox 38">
              <a:extLst>
                <a:ext uri="{FF2B5EF4-FFF2-40B4-BE49-F238E27FC236}">
                  <a16:creationId xmlns:a16="http://schemas.microsoft.com/office/drawing/2014/main" id="{AA323A5D-6D2A-E3BF-59DC-06BA1435A6C0}"/>
                </a:ext>
              </a:extLst>
            </p:cNvPr>
            <p:cNvSpPr txBox="1"/>
            <p:nvPr/>
          </p:nvSpPr>
          <p:spPr>
            <a:xfrm>
              <a:off x="5243409" y="4793143"/>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H9</a:t>
              </a:r>
            </a:p>
          </p:txBody>
        </p:sp>
        <p:cxnSp>
          <p:nvCxnSpPr>
            <p:cNvPr id="44" name="Straight Connector 43">
              <a:extLst>
                <a:ext uri="{FF2B5EF4-FFF2-40B4-BE49-F238E27FC236}">
                  <a16:creationId xmlns:a16="http://schemas.microsoft.com/office/drawing/2014/main" id="{5CAA884B-27F6-3C38-D1EF-2B7C092D4CD2}"/>
                </a:ext>
              </a:extLst>
            </p:cNvPr>
            <p:cNvCxnSpPr>
              <a:cxnSpLocks/>
            </p:cNvCxnSpPr>
            <p:nvPr/>
          </p:nvCxnSpPr>
          <p:spPr>
            <a:xfrm>
              <a:off x="2476331" y="5755958"/>
              <a:ext cx="3083380" cy="0"/>
            </a:xfrm>
            <a:prstGeom prst="line">
              <a:avLst/>
            </a:prstGeom>
            <a:ln w="9525">
              <a:solidFill>
                <a:srgbClr val="FF0000"/>
              </a:solidFill>
              <a:prstDash val="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B1FF30AA-9A61-E5D2-97BB-5A1B1434E194}"/>
                </a:ext>
              </a:extLst>
            </p:cNvPr>
            <p:cNvSpPr txBox="1"/>
            <p:nvPr/>
          </p:nvSpPr>
          <p:spPr>
            <a:xfrm>
              <a:off x="4432334" y="5539398"/>
              <a:ext cx="768880" cy="246221"/>
            </a:xfrm>
            <a:prstGeom prst="rect">
              <a:avLst/>
            </a:prstGeom>
            <a:noFill/>
            <a:ln>
              <a:noFill/>
            </a:ln>
          </p:spPr>
          <p:txBody>
            <a:bodyPr wrap="square" rtlCol="0">
              <a:spAutoFit/>
            </a:bodyPr>
            <a:lstStyle/>
            <a:p>
              <a:r>
                <a:rPr lang="en-GB" sz="1000" noProof="0" dirty="0">
                  <a:solidFill>
                    <a:srgbClr val="FF0000"/>
                  </a:solidFill>
                </a:rPr>
                <a:t>Beam line</a:t>
              </a:r>
            </a:p>
          </p:txBody>
        </p:sp>
      </p:grpSp>
      <p:grpSp>
        <p:nvGrpSpPr>
          <p:cNvPr id="89" name="Group 88">
            <a:extLst>
              <a:ext uri="{FF2B5EF4-FFF2-40B4-BE49-F238E27FC236}">
                <a16:creationId xmlns:a16="http://schemas.microsoft.com/office/drawing/2014/main" id="{852AF522-7651-2F19-D1C2-FD2D5C8C7FBC}"/>
              </a:ext>
            </a:extLst>
          </p:cNvPr>
          <p:cNvGrpSpPr>
            <a:grpSpLocks noChangeAspect="1"/>
          </p:cNvGrpSpPr>
          <p:nvPr/>
        </p:nvGrpSpPr>
        <p:grpSpPr>
          <a:xfrm>
            <a:off x="6016618" y="648364"/>
            <a:ext cx="5364000" cy="1865965"/>
            <a:chOff x="6277236" y="790541"/>
            <a:chExt cx="4834284" cy="1681693"/>
          </a:xfrm>
        </p:grpSpPr>
        <p:grpSp>
          <p:nvGrpSpPr>
            <p:cNvPr id="79" name="Group 78">
              <a:extLst>
                <a:ext uri="{FF2B5EF4-FFF2-40B4-BE49-F238E27FC236}">
                  <a16:creationId xmlns:a16="http://schemas.microsoft.com/office/drawing/2014/main" id="{A6CED083-F54F-951D-D227-98AE818B2860}"/>
                </a:ext>
              </a:extLst>
            </p:cNvPr>
            <p:cNvGrpSpPr/>
            <p:nvPr/>
          </p:nvGrpSpPr>
          <p:grpSpPr>
            <a:xfrm>
              <a:off x="6277236" y="790541"/>
              <a:ext cx="4834284" cy="1681693"/>
              <a:chOff x="6164418" y="963279"/>
              <a:chExt cx="4464480" cy="1553050"/>
            </a:xfrm>
          </p:grpSpPr>
          <p:pic>
            <p:nvPicPr>
              <p:cNvPr id="50" name="Picture 49">
                <a:extLst>
                  <a:ext uri="{FF2B5EF4-FFF2-40B4-BE49-F238E27FC236}">
                    <a16:creationId xmlns:a16="http://schemas.microsoft.com/office/drawing/2014/main" id="{6FD3A98B-078A-604B-6AD6-55286BE39674}"/>
                  </a:ext>
                </a:extLst>
              </p:cNvPr>
              <p:cNvPicPr>
                <a:picLocks noChangeAspect="1"/>
              </p:cNvPicPr>
              <p:nvPr/>
            </p:nvPicPr>
            <p:blipFill>
              <a:blip r:embed="rId9">
                <a:alphaModFix/>
                <a:extLst>
                  <a:ext uri="{28A0092B-C50C-407E-A947-70E740481C1C}">
                    <a14:useLocalDpi xmlns:a14="http://schemas.microsoft.com/office/drawing/2010/main" val="0"/>
                  </a:ext>
                </a:extLst>
              </a:blip>
              <a:srcRect l="3287" t="30737" r="2492" b="25561"/>
              <a:stretch>
                <a:fillRect/>
              </a:stretch>
            </p:blipFill>
            <p:spPr>
              <a:xfrm>
                <a:off x="6164418" y="963279"/>
                <a:ext cx="4464480" cy="1553050"/>
              </a:xfrm>
              <a:prstGeom prst="rect">
                <a:avLst/>
              </a:prstGeom>
            </p:spPr>
          </p:pic>
          <p:sp>
            <p:nvSpPr>
              <p:cNvPr id="51" name="TextBox 50">
                <a:extLst>
                  <a:ext uri="{FF2B5EF4-FFF2-40B4-BE49-F238E27FC236}">
                    <a16:creationId xmlns:a16="http://schemas.microsoft.com/office/drawing/2014/main" id="{383E081C-14A8-EA90-66B1-431AAD4096E3}"/>
                  </a:ext>
                </a:extLst>
              </p:cNvPr>
              <p:cNvSpPr txBox="1"/>
              <p:nvPr/>
            </p:nvSpPr>
            <p:spPr>
              <a:xfrm>
                <a:off x="6566029" y="1064599"/>
                <a:ext cx="1073025" cy="304323"/>
              </a:xfrm>
              <a:prstGeom prst="rect">
                <a:avLst/>
              </a:prstGeom>
              <a:solidFill>
                <a:schemeClr val="bg1"/>
              </a:solidFill>
              <a:ln>
                <a:solidFill>
                  <a:srgbClr val="000000"/>
                </a:solidFill>
              </a:ln>
            </p:spPr>
            <p:txBody>
              <a:bodyPr wrap="square" rtlCol="0">
                <a:spAutoFit/>
              </a:bodyPr>
              <a:lstStyle/>
              <a:p>
                <a:pPr algn="ctr"/>
                <a:r>
                  <a:rPr lang="en-GB" sz="900" noProof="0" dirty="0">
                    <a:solidFill>
                      <a:srgbClr val="0055A0"/>
                    </a:solidFill>
                  </a:rPr>
                  <a:t>~</a:t>
                </a:r>
                <a:r>
                  <a:rPr lang="en-GB" sz="900" noProof="0" dirty="0">
                    <a:solidFill>
                      <a:srgbClr val="0055A0"/>
                    </a:solidFill>
                    <a:latin typeface="+mn-lt"/>
                  </a:rPr>
                  <a:t>12 </a:t>
                </a:r>
                <a:r>
                  <a:rPr lang="en-GB" sz="900" noProof="0" dirty="0"/>
                  <a:t>µ</a:t>
                </a:r>
                <a:r>
                  <a:rPr lang="en-GB" sz="900" noProof="0" dirty="0">
                    <a:solidFill>
                      <a:srgbClr val="0055A0"/>
                    </a:solidFill>
                    <a:latin typeface="+mn-lt"/>
                  </a:rPr>
                  <a:t>Sv/h (</a:t>
                </a:r>
                <a:r>
                  <a:rPr lang="en-GB" sz="900" noProof="0" dirty="0">
                    <a:solidFill>
                      <a:srgbClr val="0055A0"/>
                    </a:solidFill>
                  </a:rPr>
                  <a:t>at 3.5 m from the beam dump)</a:t>
                </a:r>
                <a:endParaRPr lang="en-GB" sz="900" noProof="0" dirty="0">
                  <a:solidFill>
                    <a:srgbClr val="0055A0"/>
                  </a:solidFill>
                  <a:latin typeface="+mn-lt"/>
                </a:endParaRPr>
              </a:p>
            </p:txBody>
          </p:sp>
          <p:cxnSp>
            <p:nvCxnSpPr>
              <p:cNvPr id="52" name="Straight Arrow Connector 51">
                <a:extLst>
                  <a:ext uri="{FF2B5EF4-FFF2-40B4-BE49-F238E27FC236}">
                    <a16:creationId xmlns:a16="http://schemas.microsoft.com/office/drawing/2014/main" id="{144C90D3-7C84-5D6F-88B3-BB5006B53745}"/>
                  </a:ext>
                </a:extLst>
              </p:cNvPr>
              <p:cNvCxnSpPr>
                <a:cxnSpLocks/>
                <a:stCxn id="51" idx="3"/>
              </p:cNvCxnSpPr>
              <p:nvPr/>
            </p:nvCxnSpPr>
            <p:spPr>
              <a:xfrm>
                <a:off x="7639053" y="1216760"/>
                <a:ext cx="350950" cy="337926"/>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grpSp>
        <p:sp>
          <p:nvSpPr>
            <p:cNvPr id="84" name="TextBox 83">
              <a:extLst>
                <a:ext uri="{FF2B5EF4-FFF2-40B4-BE49-F238E27FC236}">
                  <a16:creationId xmlns:a16="http://schemas.microsoft.com/office/drawing/2014/main" id="{6C3FD5F3-2EC1-8026-EBF6-B7C7F6010FF0}"/>
                </a:ext>
              </a:extLst>
            </p:cNvPr>
            <p:cNvSpPr txBox="1"/>
            <p:nvPr/>
          </p:nvSpPr>
          <p:spPr>
            <a:xfrm>
              <a:off x="9915336" y="883395"/>
              <a:ext cx="380020" cy="247148"/>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H1</a:t>
              </a:r>
            </a:p>
          </p:txBody>
        </p:sp>
      </p:grpSp>
      <p:grpSp>
        <p:nvGrpSpPr>
          <p:cNvPr id="90" name="Group 89">
            <a:extLst>
              <a:ext uri="{FF2B5EF4-FFF2-40B4-BE49-F238E27FC236}">
                <a16:creationId xmlns:a16="http://schemas.microsoft.com/office/drawing/2014/main" id="{F108E21E-8AFC-C396-4525-575F1CE7C916}"/>
              </a:ext>
            </a:extLst>
          </p:cNvPr>
          <p:cNvGrpSpPr/>
          <p:nvPr/>
        </p:nvGrpSpPr>
        <p:grpSpPr>
          <a:xfrm>
            <a:off x="5824447" y="2487744"/>
            <a:ext cx="5699666" cy="1846306"/>
            <a:chOff x="6114570" y="2708390"/>
            <a:chExt cx="5129237" cy="1678309"/>
          </a:xfrm>
        </p:grpSpPr>
        <p:grpSp>
          <p:nvGrpSpPr>
            <p:cNvPr id="78" name="Group 77">
              <a:extLst>
                <a:ext uri="{FF2B5EF4-FFF2-40B4-BE49-F238E27FC236}">
                  <a16:creationId xmlns:a16="http://schemas.microsoft.com/office/drawing/2014/main" id="{C7537899-DF20-C49C-A1C7-FF543B41466A}"/>
                </a:ext>
              </a:extLst>
            </p:cNvPr>
            <p:cNvGrpSpPr/>
            <p:nvPr/>
          </p:nvGrpSpPr>
          <p:grpSpPr>
            <a:xfrm>
              <a:off x="6114570" y="2708390"/>
              <a:ext cx="5129237" cy="1678309"/>
              <a:chOff x="6093588" y="2784367"/>
              <a:chExt cx="4708859" cy="1540760"/>
            </a:xfrm>
          </p:grpSpPr>
          <p:grpSp>
            <p:nvGrpSpPr>
              <p:cNvPr id="53" name="Group 52">
                <a:extLst>
                  <a:ext uri="{FF2B5EF4-FFF2-40B4-BE49-F238E27FC236}">
                    <a16:creationId xmlns:a16="http://schemas.microsoft.com/office/drawing/2014/main" id="{BB3E98AA-99AD-E2E7-0350-064AFC173D53}"/>
                  </a:ext>
                </a:extLst>
              </p:cNvPr>
              <p:cNvGrpSpPr/>
              <p:nvPr/>
            </p:nvGrpSpPr>
            <p:grpSpPr>
              <a:xfrm>
                <a:off x="6093588" y="2784367"/>
                <a:ext cx="4708859" cy="1540760"/>
                <a:chOff x="4832329" y="4649013"/>
                <a:chExt cx="4708859" cy="1540760"/>
              </a:xfrm>
            </p:grpSpPr>
            <p:pic>
              <p:nvPicPr>
                <p:cNvPr id="62" name="Picture 61">
                  <a:extLst>
                    <a:ext uri="{FF2B5EF4-FFF2-40B4-BE49-F238E27FC236}">
                      <a16:creationId xmlns:a16="http://schemas.microsoft.com/office/drawing/2014/main" id="{B82C0E68-85A3-567D-BA61-44F4843D1ABA}"/>
                    </a:ext>
                  </a:extLst>
                </p:cNvPr>
                <p:cNvPicPr>
                  <a:picLocks noChangeAspect="1"/>
                </p:cNvPicPr>
                <p:nvPr/>
              </p:nvPicPr>
              <p:blipFill>
                <a:blip r:embed="rId10">
                  <a:alphaModFix/>
                  <a:extLst>
                    <a:ext uri="{28A0092B-C50C-407E-A947-70E740481C1C}">
                      <a14:useLocalDpi xmlns:a14="http://schemas.microsoft.com/office/drawing/2010/main" val="0"/>
                    </a:ext>
                  </a:extLst>
                </a:blip>
                <a:srcRect t="31468" b="25265"/>
                <a:stretch>
                  <a:fillRect/>
                </a:stretch>
              </p:blipFill>
              <p:spPr>
                <a:xfrm>
                  <a:off x="4832329" y="4649013"/>
                  <a:ext cx="4708859" cy="1540760"/>
                </a:xfrm>
                <a:prstGeom prst="rect">
                  <a:avLst/>
                </a:prstGeom>
              </p:spPr>
            </p:pic>
            <p:pic>
              <p:nvPicPr>
                <p:cNvPr id="56" name="Picture 55">
                  <a:extLst>
                    <a:ext uri="{FF2B5EF4-FFF2-40B4-BE49-F238E27FC236}">
                      <a16:creationId xmlns:a16="http://schemas.microsoft.com/office/drawing/2014/main" id="{24442E2D-AE6A-5462-0CE9-1A5BC9792B55}"/>
                    </a:ext>
                  </a:extLst>
                </p:cNvPr>
                <p:cNvPicPr>
                  <a:picLocks noChangeAspect="1"/>
                </p:cNvPicPr>
                <p:nvPr/>
              </p:nvPicPr>
              <p:blipFill>
                <a:blip r:embed="rId11">
                  <a:alphaModFix/>
                  <a:extLst>
                    <a:ext uri="{28A0092B-C50C-407E-A947-70E740481C1C}">
                      <a14:useLocalDpi xmlns:a14="http://schemas.microsoft.com/office/drawing/2010/main" val="0"/>
                    </a:ext>
                  </a:extLst>
                </a:blip>
                <a:srcRect l="9642" t="33763" r="24102" b="33861"/>
                <a:stretch>
                  <a:fillRect/>
                </a:stretch>
              </p:blipFill>
              <p:spPr>
                <a:xfrm>
                  <a:off x="5326662" y="4675170"/>
                  <a:ext cx="3446182" cy="1270950"/>
                </a:xfrm>
                <a:prstGeom prst="rect">
                  <a:avLst/>
                </a:prstGeom>
              </p:spPr>
            </p:pic>
          </p:grpSp>
          <p:cxnSp>
            <p:nvCxnSpPr>
              <p:cNvPr id="64" name="Straight Arrow Connector 63">
                <a:extLst>
                  <a:ext uri="{FF2B5EF4-FFF2-40B4-BE49-F238E27FC236}">
                    <a16:creationId xmlns:a16="http://schemas.microsoft.com/office/drawing/2014/main" id="{582D391F-BCAA-4CEE-BF94-D992857DD7AE}"/>
                  </a:ext>
                </a:extLst>
              </p:cNvPr>
              <p:cNvCxnSpPr>
                <a:cxnSpLocks/>
                <a:stCxn id="67" idx="1"/>
              </p:cNvCxnSpPr>
              <p:nvPr/>
            </p:nvCxnSpPr>
            <p:spPr>
              <a:xfrm flipH="1" flipV="1">
                <a:off x="8039742" y="3786854"/>
                <a:ext cx="813044" cy="30312"/>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67" name="TextBox 66">
                <a:extLst>
                  <a:ext uri="{FF2B5EF4-FFF2-40B4-BE49-F238E27FC236}">
                    <a16:creationId xmlns:a16="http://schemas.microsoft.com/office/drawing/2014/main" id="{2431EE1F-1C4A-E12E-F949-03E68F5E1200}"/>
                  </a:ext>
                </a:extLst>
              </p:cNvPr>
              <p:cNvSpPr txBox="1"/>
              <p:nvPr/>
            </p:nvSpPr>
            <p:spPr>
              <a:xfrm>
                <a:off x="8852786" y="3665904"/>
                <a:ext cx="1143988" cy="302523"/>
              </a:xfrm>
              <a:prstGeom prst="rect">
                <a:avLst/>
              </a:prstGeom>
              <a:solidFill>
                <a:schemeClr val="bg1"/>
              </a:solidFill>
              <a:ln>
                <a:solidFill>
                  <a:srgbClr val="000000"/>
                </a:solidFill>
              </a:ln>
            </p:spPr>
            <p:txBody>
              <a:bodyPr wrap="square" rtlCol="0">
                <a:spAutoFit/>
              </a:bodyPr>
              <a:lstStyle/>
              <a:p>
                <a:pPr algn="ctr"/>
                <a:r>
                  <a:rPr lang="en-GB" sz="900" noProof="0" dirty="0">
                    <a:solidFill>
                      <a:srgbClr val="0055A0"/>
                    </a:solidFill>
                  </a:rPr>
                  <a:t>~940 mSv/h (in contact with the beam dump)</a:t>
                </a:r>
              </a:p>
            </p:txBody>
          </p:sp>
          <p:sp>
            <p:nvSpPr>
              <p:cNvPr id="69" name="TextBox 68">
                <a:extLst>
                  <a:ext uri="{FF2B5EF4-FFF2-40B4-BE49-F238E27FC236}">
                    <a16:creationId xmlns:a16="http://schemas.microsoft.com/office/drawing/2014/main" id="{574E8CC1-B860-77BF-9B9C-527D5431308B}"/>
                  </a:ext>
                </a:extLst>
              </p:cNvPr>
              <p:cNvSpPr txBox="1"/>
              <p:nvPr/>
            </p:nvSpPr>
            <p:spPr>
              <a:xfrm>
                <a:off x="6658249" y="2841206"/>
                <a:ext cx="1066680" cy="302523"/>
              </a:xfrm>
              <a:prstGeom prst="rect">
                <a:avLst/>
              </a:prstGeom>
              <a:solidFill>
                <a:schemeClr val="bg1"/>
              </a:solidFill>
              <a:ln>
                <a:solidFill>
                  <a:srgbClr val="000000"/>
                </a:solidFill>
              </a:ln>
            </p:spPr>
            <p:txBody>
              <a:bodyPr wrap="square" rtlCol="0">
                <a:spAutoFit/>
              </a:bodyPr>
              <a:lstStyle/>
              <a:p>
                <a:pPr algn="ctr"/>
                <a:r>
                  <a:rPr lang="en-GB" sz="900" noProof="0" dirty="0">
                    <a:solidFill>
                      <a:srgbClr val="0055A0"/>
                    </a:solidFill>
                    <a:latin typeface="+mn-lt"/>
                  </a:rPr>
                  <a:t>~1 mSv/h (at 3.5 m from the beam dump)</a:t>
                </a:r>
              </a:p>
            </p:txBody>
          </p:sp>
          <p:cxnSp>
            <p:nvCxnSpPr>
              <p:cNvPr id="71" name="Straight Arrow Connector 70">
                <a:extLst>
                  <a:ext uri="{FF2B5EF4-FFF2-40B4-BE49-F238E27FC236}">
                    <a16:creationId xmlns:a16="http://schemas.microsoft.com/office/drawing/2014/main" id="{FA91EC88-8926-226D-1B86-2BB50CB2D41B}"/>
                  </a:ext>
                </a:extLst>
              </p:cNvPr>
              <p:cNvCxnSpPr>
                <a:cxnSpLocks/>
                <a:stCxn id="69" idx="3"/>
              </p:cNvCxnSpPr>
              <p:nvPr/>
            </p:nvCxnSpPr>
            <p:spPr>
              <a:xfrm>
                <a:off x="7724929" y="2992467"/>
                <a:ext cx="326175" cy="36987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grpSp>
        <p:sp>
          <p:nvSpPr>
            <p:cNvPr id="86" name="TextBox 85">
              <a:extLst>
                <a:ext uri="{FF2B5EF4-FFF2-40B4-BE49-F238E27FC236}">
                  <a16:creationId xmlns:a16="http://schemas.microsoft.com/office/drawing/2014/main" id="{3AF74033-94FD-0354-67EE-A3AAD42A216D}"/>
                </a:ext>
              </a:extLst>
            </p:cNvPr>
            <p:cNvSpPr txBox="1"/>
            <p:nvPr/>
          </p:nvSpPr>
          <p:spPr>
            <a:xfrm>
              <a:off x="9989311" y="2776917"/>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grpSp>
      <p:grpSp>
        <p:nvGrpSpPr>
          <p:cNvPr id="91" name="Group 90">
            <a:extLst>
              <a:ext uri="{FF2B5EF4-FFF2-40B4-BE49-F238E27FC236}">
                <a16:creationId xmlns:a16="http://schemas.microsoft.com/office/drawing/2014/main" id="{05CE337C-E6FC-C246-0139-5DAD82333399}"/>
              </a:ext>
            </a:extLst>
          </p:cNvPr>
          <p:cNvGrpSpPr/>
          <p:nvPr/>
        </p:nvGrpSpPr>
        <p:grpSpPr>
          <a:xfrm>
            <a:off x="5814286" y="4270204"/>
            <a:ext cx="5699682" cy="1920661"/>
            <a:chOff x="6158359" y="4497975"/>
            <a:chExt cx="5085448" cy="1713678"/>
          </a:xfrm>
        </p:grpSpPr>
        <p:grpSp>
          <p:nvGrpSpPr>
            <p:cNvPr id="73" name="Group 72">
              <a:extLst>
                <a:ext uri="{FF2B5EF4-FFF2-40B4-BE49-F238E27FC236}">
                  <a16:creationId xmlns:a16="http://schemas.microsoft.com/office/drawing/2014/main" id="{0DF84D35-C41E-BC8F-ED78-4111D6A359E0}"/>
                </a:ext>
              </a:extLst>
            </p:cNvPr>
            <p:cNvGrpSpPr/>
            <p:nvPr/>
          </p:nvGrpSpPr>
          <p:grpSpPr>
            <a:xfrm>
              <a:off x="6158359" y="4497975"/>
              <a:ext cx="5085448" cy="1713678"/>
              <a:chOff x="4826152" y="4633965"/>
              <a:chExt cx="4714429" cy="1588653"/>
            </a:xfrm>
          </p:grpSpPr>
          <p:pic>
            <p:nvPicPr>
              <p:cNvPr id="74" name="Picture 73">
                <a:extLst>
                  <a:ext uri="{FF2B5EF4-FFF2-40B4-BE49-F238E27FC236}">
                    <a16:creationId xmlns:a16="http://schemas.microsoft.com/office/drawing/2014/main" id="{447E28E3-FB23-1F12-7450-123B73B47AB2}"/>
                  </a:ext>
                </a:extLst>
              </p:cNvPr>
              <p:cNvPicPr>
                <a:picLocks noChangeAspect="1"/>
              </p:cNvPicPr>
              <p:nvPr/>
            </p:nvPicPr>
            <p:blipFill>
              <a:blip r:embed="rId10">
                <a:alphaModFix/>
                <a:extLst>
                  <a:ext uri="{28A0092B-C50C-407E-A947-70E740481C1C}">
                    <a14:useLocalDpi xmlns:a14="http://schemas.microsoft.com/office/drawing/2010/main" val="0"/>
                  </a:ext>
                </a:extLst>
              </a:blip>
              <a:srcRect l="84341" t="31044" b="25265"/>
              <a:stretch>
                <a:fillRect/>
              </a:stretch>
            </p:blipFill>
            <p:spPr>
              <a:xfrm>
                <a:off x="8803217" y="4633965"/>
                <a:ext cx="737364" cy="1555864"/>
              </a:xfrm>
              <a:prstGeom prst="rect">
                <a:avLst/>
              </a:prstGeom>
            </p:spPr>
          </p:pic>
          <p:pic>
            <p:nvPicPr>
              <p:cNvPr id="75" name="Picture 74">
                <a:extLst>
                  <a:ext uri="{FF2B5EF4-FFF2-40B4-BE49-F238E27FC236}">
                    <a16:creationId xmlns:a16="http://schemas.microsoft.com/office/drawing/2014/main" id="{A5DC1025-6A63-C5AD-69E2-96360E032F76}"/>
                  </a:ext>
                </a:extLst>
              </p:cNvPr>
              <p:cNvPicPr>
                <a:picLocks noChangeAspect="1"/>
              </p:cNvPicPr>
              <p:nvPr/>
            </p:nvPicPr>
            <p:blipFill>
              <a:blip r:embed="rId12">
                <a:alphaModFix/>
                <a:extLst>
                  <a:ext uri="{28A0092B-C50C-407E-A947-70E740481C1C}">
                    <a14:useLocalDpi xmlns:a14="http://schemas.microsoft.com/office/drawing/2010/main" val="0"/>
                  </a:ext>
                </a:extLst>
              </a:blip>
              <a:srcRect t="32863" r="23443" b="27394"/>
              <a:stretch>
                <a:fillRect/>
              </a:stretch>
            </p:blipFill>
            <p:spPr>
              <a:xfrm>
                <a:off x="4826152" y="4666754"/>
                <a:ext cx="3976336" cy="1555864"/>
              </a:xfrm>
              <a:prstGeom prst="rect">
                <a:avLst/>
              </a:prstGeom>
            </p:spPr>
          </p:pic>
          <p:cxnSp>
            <p:nvCxnSpPr>
              <p:cNvPr id="76" name="Straight Arrow Connector 75">
                <a:extLst>
                  <a:ext uri="{FF2B5EF4-FFF2-40B4-BE49-F238E27FC236}">
                    <a16:creationId xmlns:a16="http://schemas.microsoft.com/office/drawing/2014/main" id="{D95D1029-8609-EF81-3A2A-5F83B4695A30}"/>
                  </a:ext>
                </a:extLst>
              </p:cNvPr>
              <p:cNvCxnSpPr>
                <a:cxnSpLocks/>
                <a:stCxn id="77" idx="2"/>
              </p:cNvCxnSpPr>
              <p:nvPr/>
            </p:nvCxnSpPr>
            <p:spPr>
              <a:xfrm>
                <a:off x="5788120" y="5035498"/>
                <a:ext cx="730155" cy="67597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27B05F6F-1FEE-C0EA-B889-C5210906FFB9}"/>
                  </a:ext>
                </a:extLst>
              </p:cNvPr>
              <p:cNvSpPr txBox="1"/>
              <p:nvPr/>
            </p:nvSpPr>
            <p:spPr>
              <a:xfrm>
                <a:off x="5355754" y="4730009"/>
                <a:ext cx="864732" cy="305489"/>
              </a:xfrm>
              <a:prstGeom prst="rect">
                <a:avLst/>
              </a:prstGeom>
              <a:solidFill>
                <a:schemeClr val="bg1"/>
              </a:solidFill>
              <a:ln>
                <a:solidFill>
                  <a:srgbClr val="000000"/>
                </a:solidFill>
              </a:ln>
            </p:spPr>
            <p:txBody>
              <a:bodyPr wrap="square" rtlCol="0">
                <a:spAutoFit/>
              </a:bodyPr>
              <a:lstStyle/>
              <a:p>
                <a:pPr algn="ctr"/>
                <a:r>
                  <a:rPr lang="en-GB" sz="900" noProof="0" dirty="0">
                    <a:solidFill>
                      <a:srgbClr val="0055A0"/>
                    </a:solidFill>
                  </a:rPr>
                  <a:t>~5 mSv/h (in the beam window)</a:t>
                </a:r>
              </a:p>
            </p:txBody>
          </p:sp>
        </p:grpSp>
        <p:sp>
          <p:nvSpPr>
            <p:cNvPr id="88" name="TextBox 87">
              <a:extLst>
                <a:ext uri="{FF2B5EF4-FFF2-40B4-BE49-F238E27FC236}">
                  <a16:creationId xmlns:a16="http://schemas.microsoft.com/office/drawing/2014/main" id="{D8539151-A55D-0032-2A65-59D4CB9326F8}"/>
                </a:ext>
              </a:extLst>
            </p:cNvPr>
            <p:cNvSpPr txBox="1"/>
            <p:nvPr/>
          </p:nvSpPr>
          <p:spPr>
            <a:xfrm>
              <a:off x="9989311" y="4630082"/>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H9</a:t>
              </a:r>
            </a:p>
          </p:txBody>
        </p:sp>
      </p:grpSp>
      <p:sp>
        <p:nvSpPr>
          <p:cNvPr id="111" name="TextBox 110">
            <a:extLst>
              <a:ext uri="{FF2B5EF4-FFF2-40B4-BE49-F238E27FC236}">
                <a16:creationId xmlns:a16="http://schemas.microsoft.com/office/drawing/2014/main" id="{674A96DD-0CCD-9660-9336-5099BCA5F04C}"/>
              </a:ext>
            </a:extLst>
          </p:cNvPr>
          <p:cNvSpPr txBox="1"/>
          <p:nvPr/>
        </p:nvSpPr>
        <p:spPr>
          <a:xfrm>
            <a:off x="9395460" y="293786"/>
            <a:ext cx="2212399" cy="276999"/>
          </a:xfrm>
          <a:prstGeom prst="rect">
            <a:avLst/>
          </a:prstGeom>
          <a:noFill/>
        </p:spPr>
        <p:txBody>
          <a:bodyPr wrap="square" rtlCol="0">
            <a:spAutoFit/>
          </a:bodyPr>
          <a:lstStyle/>
          <a:p>
            <a:pPr algn="r"/>
            <a:r>
              <a:rPr lang="en-GB" sz="1200" noProof="0" dirty="0">
                <a:solidFill>
                  <a:srgbClr val="000000"/>
                </a:solidFill>
              </a:rPr>
              <a:t>All uncertainties below 15 %</a:t>
            </a:r>
          </a:p>
        </p:txBody>
      </p:sp>
      <p:sp>
        <p:nvSpPr>
          <p:cNvPr id="118" name="TextBox 117">
            <a:extLst>
              <a:ext uri="{FF2B5EF4-FFF2-40B4-BE49-F238E27FC236}">
                <a16:creationId xmlns:a16="http://schemas.microsoft.com/office/drawing/2014/main" id="{A2F8D299-80A7-BAB9-5823-A429E50875F4}"/>
              </a:ext>
            </a:extLst>
          </p:cNvPr>
          <p:cNvSpPr txBox="1"/>
          <p:nvPr/>
        </p:nvSpPr>
        <p:spPr>
          <a:xfrm>
            <a:off x="6454568" y="273030"/>
            <a:ext cx="2164692" cy="307777"/>
          </a:xfrm>
          <a:prstGeom prst="rect">
            <a:avLst/>
          </a:prstGeom>
          <a:solidFill>
            <a:schemeClr val="bg1"/>
          </a:solidFill>
          <a:ln>
            <a:solidFill>
              <a:srgbClr val="000000"/>
            </a:solidFill>
          </a:ln>
        </p:spPr>
        <p:txBody>
          <a:bodyPr wrap="square" rtlCol="0">
            <a:spAutoFit/>
          </a:bodyPr>
          <a:lstStyle/>
          <a:p>
            <a:pPr algn="ctr"/>
            <a:r>
              <a:rPr lang="en-GB" sz="1400" noProof="0" dirty="0">
                <a:solidFill>
                  <a:srgbClr val="000000"/>
                </a:solidFill>
              </a:rPr>
              <a:t>4 months cool-down time</a:t>
            </a:r>
          </a:p>
        </p:txBody>
      </p:sp>
    </p:spTree>
    <p:extLst>
      <p:ext uri="{BB962C8B-B14F-4D97-AF65-F5344CB8AC3E}">
        <p14:creationId xmlns:p14="http://schemas.microsoft.com/office/powerpoint/2010/main" val="3669254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7D741-26D4-D06F-A874-3B9DFA44F69E}"/>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2B6664C1-DF99-391B-00E6-DFCC467B7936}"/>
              </a:ext>
            </a:extLst>
          </p:cNvPr>
          <p:cNvGrpSpPr/>
          <p:nvPr/>
        </p:nvGrpSpPr>
        <p:grpSpPr>
          <a:xfrm>
            <a:off x="2108446" y="1197293"/>
            <a:ext cx="6940566" cy="4871613"/>
            <a:chOff x="2108446" y="1197293"/>
            <a:chExt cx="6940566" cy="4871613"/>
          </a:xfrm>
        </p:grpSpPr>
        <p:grpSp>
          <p:nvGrpSpPr>
            <p:cNvPr id="132" name="Group 131">
              <a:extLst>
                <a:ext uri="{FF2B5EF4-FFF2-40B4-BE49-F238E27FC236}">
                  <a16:creationId xmlns:a16="http://schemas.microsoft.com/office/drawing/2014/main" id="{1CB290FB-26F0-17D3-A0F1-374467B19058}"/>
                </a:ext>
              </a:extLst>
            </p:cNvPr>
            <p:cNvGrpSpPr/>
            <p:nvPr/>
          </p:nvGrpSpPr>
          <p:grpSpPr>
            <a:xfrm>
              <a:off x="2108446" y="1197293"/>
              <a:ext cx="6940566" cy="4871613"/>
              <a:chOff x="2108446" y="1197293"/>
              <a:chExt cx="6940566" cy="4871613"/>
            </a:xfrm>
          </p:grpSpPr>
          <p:pic>
            <p:nvPicPr>
              <p:cNvPr id="133" name="Picture 132">
                <a:extLst>
                  <a:ext uri="{FF2B5EF4-FFF2-40B4-BE49-F238E27FC236}">
                    <a16:creationId xmlns:a16="http://schemas.microsoft.com/office/drawing/2014/main" id="{27D6A711-7D19-670A-F872-EC22E0F30F91}"/>
                  </a:ext>
                </a:extLst>
              </p:cNvPr>
              <p:cNvPicPr>
                <a:picLocks noChangeAspect="1"/>
              </p:cNvPicPr>
              <p:nvPr/>
            </p:nvPicPr>
            <p:blipFill>
              <a:blip r:embed="rId3">
                <a:alphaModFix/>
              </a:blip>
              <a:srcRect l="1792" t="1480" r="18616" b="19641"/>
              <a:stretch>
                <a:fillRect/>
              </a:stretch>
            </p:blipFill>
            <p:spPr>
              <a:xfrm>
                <a:off x="2108446" y="1197293"/>
                <a:ext cx="6940566" cy="4867399"/>
              </a:xfrm>
              <a:prstGeom prst="rect">
                <a:avLst/>
              </a:prstGeom>
            </p:spPr>
          </p:pic>
          <p:cxnSp>
            <p:nvCxnSpPr>
              <p:cNvPr id="134" name="Straight Connector 133">
                <a:extLst>
                  <a:ext uri="{FF2B5EF4-FFF2-40B4-BE49-F238E27FC236}">
                    <a16:creationId xmlns:a16="http://schemas.microsoft.com/office/drawing/2014/main" id="{F1DE5518-3E3E-75A6-BAEC-973AC8E7A733}"/>
                  </a:ext>
                </a:extLst>
              </p:cNvPr>
              <p:cNvCxnSpPr>
                <a:cxnSpLocks/>
              </p:cNvCxnSpPr>
              <p:nvPr/>
            </p:nvCxnSpPr>
            <p:spPr>
              <a:xfrm>
                <a:off x="6245460" y="1203126"/>
                <a:ext cx="1362666" cy="4865780"/>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35" name="Straight Connector 134">
                <a:extLst>
                  <a:ext uri="{FF2B5EF4-FFF2-40B4-BE49-F238E27FC236}">
                    <a16:creationId xmlns:a16="http://schemas.microsoft.com/office/drawing/2014/main" id="{8FDD9517-A84A-438D-F019-B84E82B1CF4B}"/>
                  </a:ext>
                </a:extLst>
              </p:cNvPr>
              <p:cNvCxnSpPr>
                <a:cxnSpLocks/>
              </p:cNvCxnSpPr>
              <p:nvPr/>
            </p:nvCxnSpPr>
            <p:spPr>
              <a:xfrm>
                <a:off x="4858426" y="2362540"/>
                <a:ext cx="1040976" cy="3706366"/>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36" name="Straight Arrow Connector 135">
                <a:extLst>
                  <a:ext uri="{FF2B5EF4-FFF2-40B4-BE49-F238E27FC236}">
                    <a16:creationId xmlns:a16="http://schemas.microsoft.com/office/drawing/2014/main" id="{38D3E7B5-5589-68B8-7CBB-40E267F9AA85}"/>
                  </a:ext>
                </a:extLst>
              </p:cNvPr>
              <p:cNvCxnSpPr>
                <a:cxnSpLocks/>
                <a:stCxn id="137" idx="2"/>
              </p:cNvCxnSpPr>
              <p:nvPr/>
            </p:nvCxnSpPr>
            <p:spPr>
              <a:xfrm flipH="1">
                <a:off x="6485734" y="1502376"/>
                <a:ext cx="472676" cy="51269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E929D7A8-AB7C-2331-7C68-23FD1A4DA124}"/>
                  </a:ext>
                </a:extLst>
              </p:cNvPr>
              <p:cNvSpPr txBox="1"/>
              <p:nvPr/>
            </p:nvSpPr>
            <p:spPr>
              <a:xfrm>
                <a:off x="6479699" y="1248460"/>
                <a:ext cx="957421"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Einstein</a:t>
                </a:r>
              </a:p>
            </p:txBody>
          </p:sp>
          <p:cxnSp>
            <p:nvCxnSpPr>
              <p:cNvPr id="138" name="Straight Arrow Connector 137">
                <a:extLst>
                  <a:ext uri="{FF2B5EF4-FFF2-40B4-BE49-F238E27FC236}">
                    <a16:creationId xmlns:a16="http://schemas.microsoft.com/office/drawing/2014/main" id="{F1595C28-9C13-06D0-73A4-4DEF8485E5AA}"/>
                  </a:ext>
                </a:extLst>
              </p:cNvPr>
              <p:cNvCxnSpPr>
                <a:cxnSpLocks/>
                <a:stCxn id="139" idx="3"/>
              </p:cNvCxnSpPr>
              <p:nvPr/>
            </p:nvCxnSpPr>
            <p:spPr>
              <a:xfrm flipV="1">
                <a:off x="5241925" y="5686186"/>
                <a:ext cx="546100" cy="215933"/>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08BEAEFA-68FF-E7BC-861E-E2D2A4E7CBD1}"/>
                  </a:ext>
                </a:extLst>
              </p:cNvPr>
              <p:cNvSpPr txBox="1"/>
              <p:nvPr/>
            </p:nvSpPr>
            <p:spPr>
              <a:xfrm>
                <a:off x="4140332" y="5775161"/>
                <a:ext cx="1101593"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a:t>
                </a:r>
                <a:r>
                  <a:rPr lang="en-GB" sz="1050" noProof="0" dirty="0" err="1">
                    <a:solidFill>
                      <a:srgbClr val="000000"/>
                    </a:solidFill>
                    <a:highlight>
                      <a:srgbClr val="FFFFFF"/>
                    </a:highlight>
                    <a:latin typeface="+mn-lt"/>
                  </a:rPr>
                  <a:t>Demócrite</a:t>
                </a:r>
                <a:endParaRPr lang="en-GB" sz="1050" noProof="0" dirty="0">
                  <a:solidFill>
                    <a:srgbClr val="000000"/>
                  </a:solidFill>
                  <a:highlight>
                    <a:srgbClr val="FFFFFF"/>
                  </a:highlight>
                  <a:latin typeface="+mn-lt"/>
                </a:endParaRPr>
              </a:p>
            </p:txBody>
          </p:sp>
          <p:cxnSp>
            <p:nvCxnSpPr>
              <p:cNvPr id="140" name="Straight Connector 139">
                <a:extLst>
                  <a:ext uri="{FF2B5EF4-FFF2-40B4-BE49-F238E27FC236}">
                    <a16:creationId xmlns:a16="http://schemas.microsoft.com/office/drawing/2014/main" id="{29EBF566-E058-8AD4-43EC-77EA932656E2}"/>
                  </a:ext>
                </a:extLst>
              </p:cNvPr>
              <p:cNvCxnSpPr>
                <a:cxnSpLocks/>
              </p:cNvCxnSpPr>
              <p:nvPr/>
            </p:nvCxnSpPr>
            <p:spPr>
              <a:xfrm flipV="1">
                <a:off x="3255489" y="1881914"/>
                <a:ext cx="3149746" cy="920608"/>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41" name="Straight Connector 140">
                <a:extLst>
                  <a:ext uri="{FF2B5EF4-FFF2-40B4-BE49-F238E27FC236}">
                    <a16:creationId xmlns:a16="http://schemas.microsoft.com/office/drawing/2014/main" id="{8B6CBA01-FD31-F1F5-E671-7D0A16BAA281}"/>
                  </a:ext>
                </a:extLst>
              </p:cNvPr>
              <p:cNvCxnSpPr>
                <a:cxnSpLocks/>
              </p:cNvCxnSpPr>
              <p:nvPr/>
            </p:nvCxnSpPr>
            <p:spPr>
              <a:xfrm>
                <a:off x="7973299" y="1197293"/>
                <a:ext cx="1034912" cy="3533740"/>
              </a:xfrm>
              <a:prstGeom prst="line">
                <a:avLst/>
              </a:prstGeom>
              <a:ln w="28575">
                <a:solidFill>
                  <a:srgbClr val="FF0000"/>
                </a:solidFill>
                <a:prstDash val="dash"/>
              </a:ln>
            </p:spPr>
            <p:style>
              <a:lnRef idx="3">
                <a:schemeClr val="accent6"/>
              </a:lnRef>
              <a:fillRef idx="0">
                <a:schemeClr val="accent6"/>
              </a:fillRef>
              <a:effectRef idx="2">
                <a:schemeClr val="accent6"/>
              </a:effectRef>
              <a:fontRef idx="minor">
                <a:schemeClr val="tx1"/>
              </a:fontRef>
            </p:style>
          </p:cxnSp>
          <p:cxnSp>
            <p:nvCxnSpPr>
              <p:cNvPr id="142" name="Straight Arrow Connector 141">
                <a:extLst>
                  <a:ext uri="{FF2B5EF4-FFF2-40B4-BE49-F238E27FC236}">
                    <a16:creationId xmlns:a16="http://schemas.microsoft.com/office/drawing/2014/main" id="{04DD6ECC-CA88-5456-D27C-993765536AA2}"/>
                  </a:ext>
                </a:extLst>
              </p:cNvPr>
              <p:cNvCxnSpPr>
                <a:cxnSpLocks/>
                <a:stCxn id="143" idx="2"/>
              </p:cNvCxnSpPr>
              <p:nvPr/>
            </p:nvCxnSpPr>
            <p:spPr>
              <a:xfrm flipH="1">
                <a:off x="8314083" y="1740453"/>
                <a:ext cx="36879" cy="622087"/>
              </a:xfrm>
              <a:prstGeom prst="straightConnector1">
                <a:avLst/>
              </a:prstGeom>
              <a:ln w="1905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43" name="TextBox 142">
                <a:extLst>
                  <a:ext uri="{FF2B5EF4-FFF2-40B4-BE49-F238E27FC236}">
                    <a16:creationId xmlns:a16="http://schemas.microsoft.com/office/drawing/2014/main" id="{476B9C6D-B628-9DF3-11CF-D0EC057B3BA5}"/>
                  </a:ext>
                </a:extLst>
              </p:cNvPr>
              <p:cNvSpPr txBox="1"/>
              <p:nvPr/>
            </p:nvSpPr>
            <p:spPr>
              <a:xfrm>
                <a:off x="7824504" y="1486537"/>
                <a:ext cx="1052916" cy="253916"/>
              </a:xfrm>
              <a:prstGeom prst="rect">
                <a:avLst/>
              </a:prstGeom>
              <a:solidFill>
                <a:schemeClr val="bg1"/>
              </a:solidFill>
              <a:ln w="19050">
                <a:solidFill>
                  <a:srgbClr val="000000"/>
                </a:solidFill>
              </a:ln>
            </p:spPr>
            <p:txBody>
              <a:bodyPr wrap="square" rtlCol="0">
                <a:spAutoFit/>
              </a:bodyPr>
              <a:lstStyle/>
              <a:p>
                <a:pPr algn="ctr"/>
                <a:r>
                  <a:rPr lang="en-GB" sz="1050" noProof="0" dirty="0">
                    <a:solidFill>
                      <a:srgbClr val="000000"/>
                    </a:solidFill>
                    <a:highlight>
                      <a:srgbClr val="FFFFFF"/>
                    </a:highlight>
                    <a:latin typeface="+mn-lt"/>
                  </a:rPr>
                  <a:t>Rte. de </a:t>
                </a:r>
                <a:r>
                  <a:rPr lang="en-GB" sz="1050" noProof="0" dirty="0" err="1">
                    <a:solidFill>
                      <a:srgbClr val="000000"/>
                    </a:solidFill>
                    <a:highlight>
                      <a:srgbClr val="FFFFFF"/>
                    </a:highlight>
                    <a:latin typeface="+mn-lt"/>
                  </a:rPr>
                  <a:t>Meyrin</a:t>
                </a:r>
                <a:endParaRPr lang="en-GB" sz="1050" noProof="0" dirty="0">
                  <a:solidFill>
                    <a:srgbClr val="000000"/>
                  </a:solidFill>
                  <a:highlight>
                    <a:srgbClr val="FFFFFF"/>
                  </a:highlight>
                  <a:latin typeface="+mn-lt"/>
                </a:endParaRPr>
              </a:p>
            </p:txBody>
          </p:sp>
          <p:cxnSp>
            <p:nvCxnSpPr>
              <p:cNvPr id="144" name="Straight Arrow Connector 143">
                <a:extLst>
                  <a:ext uri="{FF2B5EF4-FFF2-40B4-BE49-F238E27FC236}">
                    <a16:creationId xmlns:a16="http://schemas.microsoft.com/office/drawing/2014/main" id="{85A9304A-E89F-2892-932D-042CCE204DCA}"/>
                  </a:ext>
                </a:extLst>
              </p:cNvPr>
              <p:cNvCxnSpPr>
                <a:cxnSpLocks/>
                <a:stCxn id="145" idx="2"/>
              </p:cNvCxnSpPr>
              <p:nvPr/>
            </p:nvCxnSpPr>
            <p:spPr>
              <a:xfrm>
                <a:off x="2763079" y="2299636"/>
                <a:ext cx="659388" cy="43745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45" name="TextBox 144">
                <a:extLst>
                  <a:ext uri="{FF2B5EF4-FFF2-40B4-BE49-F238E27FC236}">
                    <a16:creationId xmlns:a16="http://schemas.microsoft.com/office/drawing/2014/main" id="{4D2FC793-E8D9-E02D-FC98-0CDDE846A6DD}"/>
                  </a:ext>
                </a:extLst>
              </p:cNvPr>
              <p:cNvSpPr txBox="1"/>
              <p:nvPr/>
            </p:nvSpPr>
            <p:spPr>
              <a:xfrm>
                <a:off x="2211680" y="2045720"/>
                <a:ext cx="1102798"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Rutherford</a:t>
                </a:r>
              </a:p>
            </p:txBody>
          </p:sp>
          <p:cxnSp>
            <p:nvCxnSpPr>
              <p:cNvPr id="146" name="Straight Arrow Connector 145">
                <a:extLst>
                  <a:ext uri="{FF2B5EF4-FFF2-40B4-BE49-F238E27FC236}">
                    <a16:creationId xmlns:a16="http://schemas.microsoft.com/office/drawing/2014/main" id="{DC82EF7C-3DA9-D9DF-D6C4-E7D9B236F4D4}"/>
                  </a:ext>
                </a:extLst>
              </p:cNvPr>
              <p:cNvCxnSpPr>
                <a:cxnSpLocks/>
                <a:stCxn id="147" idx="3"/>
              </p:cNvCxnSpPr>
              <p:nvPr/>
            </p:nvCxnSpPr>
            <p:spPr>
              <a:xfrm>
                <a:off x="3422467" y="3588053"/>
                <a:ext cx="1433268" cy="139168"/>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290E6938-EE3E-6ABE-FA81-8395ADE9964A}"/>
                  </a:ext>
                </a:extLst>
              </p:cNvPr>
              <p:cNvSpPr txBox="1">
                <a:spLocks/>
              </p:cNvSpPr>
              <p:nvPr/>
            </p:nvSpPr>
            <p:spPr>
              <a:xfrm>
                <a:off x="2862314" y="3461095"/>
                <a:ext cx="560153"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B 365</a:t>
                </a:r>
              </a:p>
            </p:txBody>
          </p:sp>
          <p:sp>
            <p:nvSpPr>
              <p:cNvPr id="149" name="TextBox 148">
                <a:extLst>
                  <a:ext uri="{FF2B5EF4-FFF2-40B4-BE49-F238E27FC236}">
                    <a16:creationId xmlns:a16="http://schemas.microsoft.com/office/drawing/2014/main" id="{706B68E5-B0F1-24DD-1B2E-A63EE20A9766}"/>
                  </a:ext>
                </a:extLst>
              </p:cNvPr>
              <p:cNvSpPr txBox="1"/>
              <p:nvPr/>
            </p:nvSpPr>
            <p:spPr>
              <a:xfrm>
                <a:off x="3744952" y="5207999"/>
                <a:ext cx="868476" cy="307777"/>
              </a:xfrm>
              <a:prstGeom prst="rect">
                <a:avLst/>
              </a:prstGeom>
              <a:solidFill>
                <a:srgbClr val="FF0000">
                  <a:alpha val="40000"/>
                </a:srgbClr>
              </a:solidFill>
              <a:ln w="19050">
                <a:solidFill>
                  <a:srgbClr val="FF0000"/>
                </a:solidFill>
              </a:ln>
            </p:spPr>
            <p:txBody>
              <a:bodyPr wrap="square" rtlCol="0">
                <a:spAutoFit/>
              </a:bodyPr>
              <a:lstStyle/>
              <a:p>
                <a:pPr algn="ctr"/>
                <a:r>
                  <a:rPr lang="en-GB" sz="1400" b="1" noProof="0" dirty="0">
                    <a:solidFill>
                      <a:srgbClr val="181717"/>
                    </a:solidFill>
                    <a:latin typeface="+mn-lt"/>
                  </a:rPr>
                  <a:t>ISOLDE</a:t>
                </a:r>
              </a:p>
            </p:txBody>
          </p:sp>
          <p:cxnSp>
            <p:nvCxnSpPr>
              <p:cNvPr id="148" name="Straight Arrow Connector 147">
                <a:extLst>
                  <a:ext uri="{FF2B5EF4-FFF2-40B4-BE49-F238E27FC236}">
                    <a16:creationId xmlns:a16="http://schemas.microsoft.com/office/drawing/2014/main" id="{CDA9BFE8-E9A6-0B25-460C-46AE664BE5ED}"/>
                  </a:ext>
                </a:extLst>
              </p:cNvPr>
              <p:cNvCxnSpPr>
                <a:cxnSpLocks/>
                <a:stCxn id="149" idx="0"/>
              </p:cNvCxnSpPr>
              <p:nvPr/>
            </p:nvCxnSpPr>
            <p:spPr>
              <a:xfrm flipV="1">
                <a:off x="4179190" y="3424786"/>
                <a:ext cx="1460236" cy="1783213"/>
              </a:xfrm>
              <a:prstGeom prst="straightConnector1">
                <a:avLst/>
              </a:prstGeom>
              <a:ln w="28575">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8" name="Freeform: Shape 17">
              <a:extLst>
                <a:ext uri="{FF2B5EF4-FFF2-40B4-BE49-F238E27FC236}">
                  <a16:creationId xmlns:a16="http://schemas.microsoft.com/office/drawing/2014/main" id="{F7889F1F-8D83-81E8-85CF-F7F6CE5818FC}"/>
                </a:ext>
              </a:extLst>
            </p:cNvPr>
            <p:cNvSpPr/>
            <p:nvPr/>
          </p:nvSpPr>
          <p:spPr>
            <a:xfrm>
              <a:off x="5307330" y="3644264"/>
              <a:ext cx="594360" cy="432435"/>
            </a:xfrm>
            <a:custGeom>
              <a:avLst/>
              <a:gdLst>
                <a:gd name="csX0" fmla="*/ 137160 w 594360"/>
                <a:gd name="csY0" fmla="*/ 43815 h 432435"/>
                <a:gd name="csX1" fmla="*/ 0 w 594360"/>
                <a:gd name="csY1" fmla="*/ 89535 h 432435"/>
                <a:gd name="csX2" fmla="*/ 102870 w 594360"/>
                <a:gd name="csY2" fmla="*/ 432435 h 432435"/>
                <a:gd name="csX3" fmla="*/ 537210 w 594360"/>
                <a:gd name="csY3" fmla="*/ 272415 h 432435"/>
                <a:gd name="csX4" fmla="*/ 533400 w 594360"/>
                <a:gd name="csY4" fmla="*/ 186690 h 432435"/>
                <a:gd name="csX5" fmla="*/ 594360 w 594360"/>
                <a:gd name="csY5" fmla="*/ 150495 h 432435"/>
                <a:gd name="csX6" fmla="*/ 546735 w 594360"/>
                <a:gd name="csY6" fmla="*/ 0 h 432435"/>
                <a:gd name="csX7" fmla="*/ 388620 w 594360"/>
                <a:gd name="csY7" fmla="*/ 51435 h 432435"/>
                <a:gd name="csX8" fmla="*/ 453390 w 594360"/>
                <a:gd name="csY8" fmla="*/ 219075 h 432435"/>
                <a:gd name="csX9" fmla="*/ 205740 w 594360"/>
                <a:gd name="csY9" fmla="*/ 295275 h 432435"/>
                <a:gd name="csX10" fmla="*/ 194310 w 594360"/>
                <a:gd name="csY10" fmla="*/ 257175 h 432435"/>
                <a:gd name="csX11" fmla="*/ 137160 w 594360"/>
                <a:gd name="csY11" fmla="*/ 43815 h 43243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94360" h="432435">
                  <a:moveTo>
                    <a:pt x="137160" y="43815"/>
                  </a:moveTo>
                  <a:lnTo>
                    <a:pt x="0" y="89535"/>
                  </a:lnTo>
                  <a:lnTo>
                    <a:pt x="102870" y="432435"/>
                  </a:lnTo>
                  <a:lnTo>
                    <a:pt x="537210" y="272415"/>
                  </a:lnTo>
                  <a:lnTo>
                    <a:pt x="533400" y="186690"/>
                  </a:lnTo>
                  <a:lnTo>
                    <a:pt x="594360" y="150495"/>
                  </a:lnTo>
                  <a:lnTo>
                    <a:pt x="546735" y="0"/>
                  </a:lnTo>
                  <a:lnTo>
                    <a:pt x="388620" y="51435"/>
                  </a:lnTo>
                  <a:lnTo>
                    <a:pt x="453390" y="219075"/>
                  </a:lnTo>
                  <a:lnTo>
                    <a:pt x="205740" y="295275"/>
                  </a:lnTo>
                  <a:lnTo>
                    <a:pt x="194310" y="257175"/>
                  </a:lnTo>
                  <a:lnTo>
                    <a:pt x="137160" y="43815"/>
                  </a:lnTo>
                  <a:close/>
                </a:path>
              </a:pathLst>
            </a:custGeom>
            <a:solidFill>
              <a:srgbClr val="FFFF00">
                <a:alpha val="50196"/>
              </a:srgbClr>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Freeform: Shape 21">
              <a:extLst>
                <a:ext uri="{FF2B5EF4-FFF2-40B4-BE49-F238E27FC236}">
                  <a16:creationId xmlns:a16="http://schemas.microsoft.com/office/drawing/2014/main" id="{1078179F-A815-388F-FB71-7752783A3917}"/>
                </a:ext>
              </a:extLst>
            </p:cNvPr>
            <p:cNvSpPr/>
            <p:nvPr/>
          </p:nvSpPr>
          <p:spPr>
            <a:xfrm>
              <a:off x="5173980" y="2945130"/>
              <a:ext cx="849630" cy="979170"/>
            </a:xfrm>
            <a:custGeom>
              <a:avLst/>
              <a:gdLst>
                <a:gd name="csX0" fmla="*/ 0 w 849630"/>
                <a:gd name="csY0" fmla="*/ 240030 h 979170"/>
                <a:gd name="csX1" fmla="*/ 35560 w 849630"/>
                <a:gd name="csY1" fmla="*/ 424180 h 979170"/>
                <a:gd name="csX2" fmla="*/ 99060 w 849630"/>
                <a:gd name="csY2" fmla="*/ 412750 h 979170"/>
                <a:gd name="csX3" fmla="*/ 195580 w 849630"/>
                <a:gd name="csY3" fmla="*/ 755650 h 979170"/>
                <a:gd name="csX4" fmla="*/ 266700 w 849630"/>
                <a:gd name="csY4" fmla="*/ 739140 h 979170"/>
                <a:gd name="csX5" fmla="*/ 307340 w 849630"/>
                <a:gd name="csY5" fmla="*/ 864870 h 979170"/>
                <a:gd name="csX6" fmla="*/ 342900 w 849630"/>
                <a:gd name="csY6" fmla="*/ 979170 h 979170"/>
                <a:gd name="csX7" fmla="*/ 575310 w 849630"/>
                <a:gd name="csY7" fmla="*/ 906780 h 979170"/>
                <a:gd name="csX8" fmla="*/ 506730 w 849630"/>
                <a:gd name="csY8" fmla="*/ 742950 h 979170"/>
                <a:gd name="csX9" fmla="*/ 750570 w 849630"/>
                <a:gd name="csY9" fmla="*/ 662940 h 979170"/>
                <a:gd name="csX10" fmla="*/ 849630 w 849630"/>
                <a:gd name="csY10" fmla="*/ 514350 h 979170"/>
                <a:gd name="csX11" fmla="*/ 796290 w 849630"/>
                <a:gd name="csY11" fmla="*/ 299720 h 979170"/>
                <a:gd name="csX12" fmla="*/ 704850 w 849630"/>
                <a:gd name="csY12" fmla="*/ 0 h 979170"/>
                <a:gd name="csX13" fmla="*/ 374650 w 849630"/>
                <a:gd name="csY13" fmla="*/ 114300 h 979170"/>
                <a:gd name="csX14" fmla="*/ 0 w 849630"/>
                <a:gd name="csY14" fmla="*/ 240030 h 9791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849630" h="979170">
                  <a:moveTo>
                    <a:pt x="0" y="240030"/>
                  </a:moveTo>
                  <a:cubicBezTo>
                    <a:pt x="22860" y="341207"/>
                    <a:pt x="7620" y="305223"/>
                    <a:pt x="35560" y="424180"/>
                  </a:cubicBezTo>
                  <a:lnTo>
                    <a:pt x="99060" y="412750"/>
                  </a:lnTo>
                  <a:lnTo>
                    <a:pt x="195580" y="755650"/>
                  </a:lnTo>
                  <a:lnTo>
                    <a:pt x="266700" y="739140"/>
                  </a:lnTo>
                  <a:lnTo>
                    <a:pt x="307340" y="864870"/>
                  </a:lnTo>
                  <a:lnTo>
                    <a:pt x="342900" y="979170"/>
                  </a:lnTo>
                  <a:lnTo>
                    <a:pt x="575310" y="906780"/>
                  </a:lnTo>
                  <a:lnTo>
                    <a:pt x="506730" y="742950"/>
                  </a:lnTo>
                  <a:lnTo>
                    <a:pt x="750570" y="662940"/>
                  </a:lnTo>
                  <a:cubicBezTo>
                    <a:pt x="811530" y="603250"/>
                    <a:pt x="796290" y="591820"/>
                    <a:pt x="849630" y="514350"/>
                  </a:cubicBezTo>
                  <a:lnTo>
                    <a:pt x="796290" y="299720"/>
                  </a:lnTo>
                  <a:lnTo>
                    <a:pt x="704850" y="0"/>
                  </a:lnTo>
                  <a:lnTo>
                    <a:pt x="374650" y="114300"/>
                  </a:lnTo>
                  <a:lnTo>
                    <a:pt x="0" y="240030"/>
                  </a:lnTo>
                  <a:close/>
                </a:path>
              </a:pathLst>
            </a:custGeom>
            <a:solidFill>
              <a:srgbClr val="7030A0">
                <a:alpha val="50196"/>
              </a:srgbClr>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E0B7A9E3-8EE2-8044-B6CC-22E2336050D7}"/>
                </a:ext>
              </a:extLst>
            </p:cNvPr>
            <p:cNvSpPr/>
            <p:nvPr/>
          </p:nvSpPr>
          <p:spPr>
            <a:xfrm>
              <a:off x="5082540" y="2354580"/>
              <a:ext cx="1485900" cy="820420"/>
            </a:xfrm>
            <a:custGeom>
              <a:avLst/>
              <a:gdLst>
                <a:gd name="csX0" fmla="*/ 93980 w 1485900"/>
                <a:gd name="csY0" fmla="*/ 820420 h 820420"/>
                <a:gd name="csX1" fmla="*/ 0 w 1485900"/>
                <a:gd name="csY1" fmla="*/ 492760 h 820420"/>
                <a:gd name="csX2" fmla="*/ 1366520 w 1485900"/>
                <a:gd name="csY2" fmla="*/ 0 h 820420"/>
                <a:gd name="csX3" fmla="*/ 1485900 w 1485900"/>
                <a:gd name="csY3" fmla="*/ 472440 h 820420"/>
                <a:gd name="csX4" fmla="*/ 1371600 w 1485900"/>
                <a:gd name="csY4" fmla="*/ 518160 h 820420"/>
                <a:gd name="csX5" fmla="*/ 1397000 w 1485900"/>
                <a:gd name="csY5" fmla="*/ 594360 h 820420"/>
                <a:gd name="csX6" fmla="*/ 1066800 w 1485900"/>
                <a:gd name="csY6" fmla="*/ 701040 h 820420"/>
                <a:gd name="csX7" fmla="*/ 995680 w 1485900"/>
                <a:gd name="csY7" fmla="*/ 510540 h 820420"/>
                <a:gd name="csX8" fmla="*/ 93980 w 1485900"/>
                <a:gd name="csY8" fmla="*/ 820420 h 8204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485900" h="820420">
                  <a:moveTo>
                    <a:pt x="93980" y="820420"/>
                  </a:moveTo>
                  <a:lnTo>
                    <a:pt x="0" y="492760"/>
                  </a:lnTo>
                  <a:lnTo>
                    <a:pt x="1366520" y="0"/>
                  </a:lnTo>
                  <a:lnTo>
                    <a:pt x="1485900" y="472440"/>
                  </a:lnTo>
                  <a:lnTo>
                    <a:pt x="1371600" y="518160"/>
                  </a:lnTo>
                  <a:lnTo>
                    <a:pt x="1397000" y="594360"/>
                  </a:lnTo>
                  <a:lnTo>
                    <a:pt x="1066800" y="701040"/>
                  </a:lnTo>
                  <a:lnTo>
                    <a:pt x="995680" y="510540"/>
                  </a:lnTo>
                  <a:lnTo>
                    <a:pt x="93980" y="820420"/>
                  </a:lnTo>
                  <a:close/>
                </a:path>
              </a:pathLst>
            </a:custGeom>
            <a:solidFill>
              <a:srgbClr val="FF0000">
                <a:alpha val="50196"/>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0" name="Group 149">
            <a:extLst>
              <a:ext uri="{FF2B5EF4-FFF2-40B4-BE49-F238E27FC236}">
                <a16:creationId xmlns:a16="http://schemas.microsoft.com/office/drawing/2014/main" id="{85DCA326-DE4D-FCD5-8BAA-B49E3963EDA1}"/>
              </a:ext>
            </a:extLst>
          </p:cNvPr>
          <p:cNvGrpSpPr/>
          <p:nvPr/>
        </p:nvGrpSpPr>
        <p:grpSpPr>
          <a:xfrm>
            <a:off x="2108445" y="1167600"/>
            <a:ext cx="7975109" cy="4897092"/>
            <a:chOff x="2108446" y="1171814"/>
            <a:chExt cx="7975109" cy="4897092"/>
          </a:xfrm>
        </p:grpSpPr>
        <p:pic>
          <p:nvPicPr>
            <p:cNvPr id="151" name="Picture 150">
              <a:extLst>
                <a:ext uri="{FF2B5EF4-FFF2-40B4-BE49-F238E27FC236}">
                  <a16:creationId xmlns:a16="http://schemas.microsoft.com/office/drawing/2014/main" id="{C9A50D38-7F8F-D3C4-B081-DC5FF51E95F2}"/>
                </a:ext>
              </a:extLst>
            </p:cNvPr>
            <p:cNvPicPr>
              <a:picLocks noChangeAspect="1"/>
            </p:cNvPicPr>
            <p:nvPr/>
          </p:nvPicPr>
          <p:blipFill>
            <a:blip r:embed="rId4">
              <a:extLst>
                <a:ext uri="{28A0092B-C50C-407E-A947-70E740481C1C}">
                  <a14:useLocalDpi xmlns:a14="http://schemas.microsoft.com/office/drawing/2010/main" val="0"/>
                </a:ext>
              </a:extLst>
            </a:blip>
            <a:srcRect r="5379"/>
            <a:stretch/>
          </p:blipFill>
          <p:spPr>
            <a:xfrm>
              <a:off x="2108446" y="1171814"/>
              <a:ext cx="6942678" cy="4897092"/>
            </a:xfrm>
            <a:prstGeom prst="rect">
              <a:avLst/>
            </a:prstGeom>
          </p:spPr>
        </p:pic>
        <p:grpSp>
          <p:nvGrpSpPr>
            <p:cNvPr id="152" name="Group 151">
              <a:extLst>
                <a:ext uri="{FF2B5EF4-FFF2-40B4-BE49-F238E27FC236}">
                  <a16:creationId xmlns:a16="http://schemas.microsoft.com/office/drawing/2014/main" id="{655F4540-026A-6F59-03DD-33F4E109C5ED}"/>
                </a:ext>
              </a:extLst>
            </p:cNvPr>
            <p:cNvGrpSpPr/>
            <p:nvPr/>
          </p:nvGrpSpPr>
          <p:grpSpPr>
            <a:xfrm>
              <a:off x="9160068" y="1353671"/>
              <a:ext cx="923487" cy="4533378"/>
              <a:chOff x="9143447" y="1442059"/>
              <a:chExt cx="923487" cy="4533378"/>
            </a:xfrm>
          </p:grpSpPr>
          <p:pic>
            <p:nvPicPr>
              <p:cNvPr id="175" name="Picture 174">
                <a:extLst>
                  <a:ext uri="{FF2B5EF4-FFF2-40B4-BE49-F238E27FC236}">
                    <a16:creationId xmlns:a16="http://schemas.microsoft.com/office/drawing/2014/main" id="{25E14C6A-99D0-746E-1403-1A7F3BCF41BD}"/>
                  </a:ext>
                </a:extLst>
              </p:cNvPr>
              <p:cNvPicPr>
                <a:picLocks noChangeAspect="1"/>
              </p:cNvPicPr>
              <p:nvPr/>
            </p:nvPicPr>
            <p:blipFill>
              <a:blip r:embed="rId5">
                <a:extLst>
                  <a:ext uri="{28A0092B-C50C-407E-A947-70E740481C1C}">
                    <a14:useLocalDpi xmlns:a14="http://schemas.microsoft.com/office/drawing/2010/main" val="0"/>
                  </a:ext>
                </a:extLst>
              </a:blip>
              <a:srcRect l="71179" t="11472" r="17881" b="10675"/>
              <a:stretch/>
            </p:blipFill>
            <p:spPr>
              <a:xfrm>
                <a:off x="9217572" y="1442059"/>
                <a:ext cx="849362" cy="4533378"/>
              </a:xfrm>
              <a:prstGeom prst="rect">
                <a:avLst/>
              </a:prstGeom>
            </p:spPr>
          </p:pic>
          <p:cxnSp>
            <p:nvCxnSpPr>
              <p:cNvPr id="176" name="Straight Arrow Connector 175">
                <a:extLst>
                  <a:ext uri="{FF2B5EF4-FFF2-40B4-BE49-F238E27FC236}">
                    <a16:creationId xmlns:a16="http://schemas.microsoft.com/office/drawing/2014/main" id="{E63F12F5-44D1-B6B8-1A80-C5AC4704569C}"/>
                  </a:ext>
                </a:extLst>
              </p:cNvPr>
              <p:cNvCxnSpPr>
                <a:cxnSpLocks/>
              </p:cNvCxnSpPr>
              <p:nvPr/>
            </p:nvCxnSpPr>
            <p:spPr>
              <a:xfrm flipH="1">
                <a:off x="9143450" y="3688263"/>
                <a:ext cx="167503" cy="0"/>
              </a:xfrm>
              <a:prstGeom prst="straightConnector1">
                <a:avLst/>
              </a:prstGeom>
              <a:ln w="19050">
                <a:solidFill>
                  <a:srgbClr val="3DFBFB"/>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359B21E4-1198-374A-4174-B946D177ACFF}"/>
                  </a:ext>
                </a:extLst>
              </p:cNvPr>
              <p:cNvCxnSpPr>
                <a:cxnSpLocks/>
              </p:cNvCxnSpPr>
              <p:nvPr/>
            </p:nvCxnSpPr>
            <p:spPr>
              <a:xfrm flipH="1">
                <a:off x="9143449" y="3193747"/>
                <a:ext cx="167503" cy="0"/>
              </a:xfrm>
              <a:prstGeom prst="straightConnector1">
                <a:avLst/>
              </a:prstGeom>
              <a:ln w="19050">
                <a:solidFill>
                  <a:schemeClr val="tx1">
                    <a:lumMod val="40000"/>
                    <a:lumOff val="6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2A3BAAD7-EE74-94EB-E702-6E1B8829CD25}"/>
                  </a:ext>
                </a:extLst>
              </p:cNvPr>
              <p:cNvCxnSpPr>
                <a:cxnSpLocks/>
              </p:cNvCxnSpPr>
              <p:nvPr/>
            </p:nvCxnSpPr>
            <p:spPr>
              <a:xfrm flipH="1">
                <a:off x="9143447" y="2700823"/>
                <a:ext cx="167503" cy="0"/>
              </a:xfrm>
              <a:prstGeom prst="straightConnector1">
                <a:avLst/>
              </a:prstGeom>
              <a:ln w="1905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53" name="Straight Connector 152">
              <a:extLst>
                <a:ext uri="{FF2B5EF4-FFF2-40B4-BE49-F238E27FC236}">
                  <a16:creationId xmlns:a16="http://schemas.microsoft.com/office/drawing/2014/main" id="{F91D6BE3-A90B-A2D6-BA8F-D0A2DE787817}"/>
                </a:ext>
              </a:extLst>
            </p:cNvPr>
            <p:cNvCxnSpPr>
              <a:cxnSpLocks/>
            </p:cNvCxnSpPr>
            <p:nvPr/>
          </p:nvCxnSpPr>
          <p:spPr>
            <a:xfrm>
              <a:off x="6245460" y="1203126"/>
              <a:ext cx="1362666" cy="4865780"/>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54" name="Straight Connector 153">
              <a:extLst>
                <a:ext uri="{FF2B5EF4-FFF2-40B4-BE49-F238E27FC236}">
                  <a16:creationId xmlns:a16="http://schemas.microsoft.com/office/drawing/2014/main" id="{41240105-5BCD-DE27-E759-3BBEE12467A2}"/>
                </a:ext>
              </a:extLst>
            </p:cNvPr>
            <p:cNvCxnSpPr>
              <a:cxnSpLocks/>
            </p:cNvCxnSpPr>
            <p:nvPr/>
          </p:nvCxnSpPr>
          <p:spPr>
            <a:xfrm>
              <a:off x="4858426" y="2362540"/>
              <a:ext cx="1040976" cy="3706366"/>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55" name="Straight Arrow Connector 154">
              <a:extLst>
                <a:ext uri="{FF2B5EF4-FFF2-40B4-BE49-F238E27FC236}">
                  <a16:creationId xmlns:a16="http://schemas.microsoft.com/office/drawing/2014/main" id="{6C6DC979-A1E1-76C5-B2C2-8B8E10094CB1}"/>
                </a:ext>
              </a:extLst>
            </p:cNvPr>
            <p:cNvCxnSpPr>
              <a:cxnSpLocks/>
              <a:stCxn id="156" idx="2"/>
            </p:cNvCxnSpPr>
            <p:nvPr/>
          </p:nvCxnSpPr>
          <p:spPr>
            <a:xfrm flipH="1">
              <a:off x="6485734" y="1502376"/>
              <a:ext cx="472676" cy="51269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56" name="TextBox 155">
              <a:extLst>
                <a:ext uri="{FF2B5EF4-FFF2-40B4-BE49-F238E27FC236}">
                  <a16:creationId xmlns:a16="http://schemas.microsoft.com/office/drawing/2014/main" id="{61340779-3C78-526D-DEB0-D4D8F3BDFA65}"/>
                </a:ext>
              </a:extLst>
            </p:cNvPr>
            <p:cNvSpPr txBox="1"/>
            <p:nvPr/>
          </p:nvSpPr>
          <p:spPr>
            <a:xfrm>
              <a:off x="6479699" y="1248460"/>
              <a:ext cx="957421"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Einstein</a:t>
              </a:r>
            </a:p>
          </p:txBody>
        </p:sp>
        <p:cxnSp>
          <p:nvCxnSpPr>
            <p:cNvPr id="157" name="Straight Arrow Connector 156">
              <a:extLst>
                <a:ext uri="{FF2B5EF4-FFF2-40B4-BE49-F238E27FC236}">
                  <a16:creationId xmlns:a16="http://schemas.microsoft.com/office/drawing/2014/main" id="{E7B9B90C-CA08-1C77-06E5-61B2A7348DA8}"/>
                </a:ext>
              </a:extLst>
            </p:cNvPr>
            <p:cNvCxnSpPr>
              <a:cxnSpLocks/>
              <a:stCxn id="158" idx="3"/>
            </p:cNvCxnSpPr>
            <p:nvPr/>
          </p:nvCxnSpPr>
          <p:spPr>
            <a:xfrm flipV="1">
              <a:off x="5241926" y="5686186"/>
              <a:ext cx="546099" cy="215933"/>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58" name="TextBox 157">
              <a:extLst>
                <a:ext uri="{FF2B5EF4-FFF2-40B4-BE49-F238E27FC236}">
                  <a16:creationId xmlns:a16="http://schemas.microsoft.com/office/drawing/2014/main" id="{1CFF1FD9-C855-0285-C263-B5028BFCFE13}"/>
                </a:ext>
              </a:extLst>
            </p:cNvPr>
            <p:cNvSpPr txBox="1"/>
            <p:nvPr/>
          </p:nvSpPr>
          <p:spPr>
            <a:xfrm>
              <a:off x="4160520" y="5775161"/>
              <a:ext cx="1081406"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a:t>
              </a:r>
              <a:r>
                <a:rPr lang="en-GB" sz="1050" noProof="0" dirty="0" err="1">
                  <a:solidFill>
                    <a:srgbClr val="000000"/>
                  </a:solidFill>
                  <a:highlight>
                    <a:srgbClr val="FFFFFF"/>
                  </a:highlight>
                  <a:latin typeface="+mn-lt"/>
                </a:rPr>
                <a:t>Demócrite</a:t>
              </a:r>
              <a:endParaRPr lang="en-GB" sz="1050" noProof="0" dirty="0">
                <a:solidFill>
                  <a:srgbClr val="000000"/>
                </a:solidFill>
                <a:highlight>
                  <a:srgbClr val="FFFFFF"/>
                </a:highlight>
                <a:latin typeface="+mn-lt"/>
              </a:endParaRPr>
            </a:p>
          </p:txBody>
        </p:sp>
        <p:cxnSp>
          <p:nvCxnSpPr>
            <p:cNvPr id="159" name="Straight Arrow Connector 158">
              <a:extLst>
                <a:ext uri="{FF2B5EF4-FFF2-40B4-BE49-F238E27FC236}">
                  <a16:creationId xmlns:a16="http://schemas.microsoft.com/office/drawing/2014/main" id="{1AE25B28-BA46-E035-B054-3E92F303D64D}"/>
                </a:ext>
              </a:extLst>
            </p:cNvPr>
            <p:cNvCxnSpPr>
              <a:cxnSpLocks/>
              <a:stCxn id="160" idx="3"/>
            </p:cNvCxnSpPr>
            <p:nvPr/>
          </p:nvCxnSpPr>
          <p:spPr>
            <a:xfrm flipV="1">
              <a:off x="4495221" y="4259214"/>
              <a:ext cx="577615" cy="344861"/>
            </a:xfrm>
            <a:prstGeom prst="straightConnector1">
              <a:avLst/>
            </a:prstGeom>
            <a:ln w="19050">
              <a:solidFill>
                <a:srgbClr val="3DFBFB"/>
              </a:solidFill>
              <a:tailEnd type="oval" w="sm" len="sm"/>
            </a:ln>
          </p:spPr>
          <p:style>
            <a:lnRef idx="1">
              <a:schemeClr val="accent1"/>
            </a:lnRef>
            <a:fillRef idx="0">
              <a:schemeClr val="accent1"/>
            </a:fillRef>
            <a:effectRef idx="0">
              <a:schemeClr val="accent1"/>
            </a:effectRef>
            <a:fontRef idx="minor">
              <a:schemeClr val="tx1"/>
            </a:fontRef>
          </p:style>
        </p:cxnSp>
        <p:sp>
          <p:nvSpPr>
            <p:cNvPr id="160" name="TextBox 159">
              <a:extLst>
                <a:ext uri="{FF2B5EF4-FFF2-40B4-BE49-F238E27FC236}">
                  <a16:creationId xmlns:a16="http://schemas.microsoft.com/office/drawing/2014/main" id="{DAAE6E44-E7B8-DDB2-80D0-A47552128F7D}"/>
                </a:ext>
              </a:extLst>
            </p:cNvPr>
            <p:cNvSpPr txBox="1"/>
            <p:nvPr/>
          </p:nvSpPr>
          <p:spPr>
            <a:xfrm>
              <a:off x="3700892" y="4477117"/>
              <a:ext cx="794329" cy="253916"/>
            </a:xfrm>
            <a:prstGeom prst="rect">
              <a:avLst/>
            </a:prstGeom>
            <a:solidFill>
              <a:schemeClr val="bg1"/>
            </a:solidFill>
            <a:ln w="19050">
              <a:solidFill>
                <a:schemeClr val="bg2">
                  <a:lumMod val="10000"/>
                </a:schemeClr>
              </a:solidFill>
            </a:ln>
          </p:spPr>
          <p:txBody>
            <a:bodyPr wrap="square" rtlCol="0">
              <a:spAutoFit/>
            </a:bodyPr>
            <a:lstStyle/>
            <a:p>
              <a:pPr algn="ctr"/>
              <a:r>
                <a:rPr lang="en-GB" sz="1050" b="1" noProof="0" dirty="0">
                  <a:solidFill>
                    <a:schemeClr val="accent6"/>
                  </a:solidFill>
                  <a:highlight>
                    <a:srgbClr val="FFFFFF"/>
                  </a:highlight>
                  <a:latin typeface="+mn-lt"/>
                </a:rPr>
                <a:t>0.1 </a:t>
              </a:r>
              <a:r>
                <a:rPr lang="en-GB" sz="1050" b="1" noProof="0" dirty="0">
                  <a:solidFill>
                    <a:srgbClr val="1A4670"/>
                  </a:solidFill>
                  <a:highlight>
                    <a:srgbClr val="FFFFFF"/>
                  </a:highlight>
                </a:rPr>
                <a:t>µ</a:t>
              </a:r>
              <a:r>
                <a:rPr lang="en-GB" sz="1050" b="1" noProof="0" dirty="0">
                  <a:solidFill>
                    <a:schemeClr val="accent6"/>
                  </a:solidFill>
                  <a:highlight>
                    <a:srgbClr val="FFFFFF"/>
                  </a:highlight>
                  <a:latin typeface="+mn-lt"/>
                </a:rPr>
                <a:t>Sv/h</a:t>
              </a:r>
            </a:p>
          </p:txBody>
        </p:sp>
        <p:cxnSp>
          <p:nvCxnSpPr>
            <p:cNvPr id="161" name="Straight Connector 160">
              <a:extLst>
                <a:ext uri="{FF2B5EF4-FFF2-40B4-BE49-F238E27FC236}">
                  <a16:creationId xmlns:a16="http://schemas.microsoft.com/office/drawing/2014/main" id="{9AC4F588-C1E5-BF4F-5E24-DE6771EE696F}"/>
                </a:ext>
              </a:extLst>
            </p:cNvPr>
            <p:cNvCxnSpPr>
              <a:cxnSpLocks/>
            </p:cNvCxnSpPr>
            <p:nvPr/>
          </p:nvCxnSpPr>
          <p:spPr>
            <a:xfrm flipV="1">
              <a:off x="3255489" y="1881914"/>
              <a:ext cx="3149746" cy="920608"/>
            </a:xfrm>
            <a:prstGeom prst="line">
              <a:avLst/>
            </a:prstGeom>
            <a:ln w="28575">
              <a:solidFill>
                <a:srgbClr val="FFFF00"/>
              </a:solidFill>
              <a:prstDash val="dash"/>
            </a:ln>
          </p:spPr>
          <p:style>
            <a:lnRef idx="3">
              <a:schemeClr val="accent6"/>
            </a:lnRef>
            <a:fillRef idx="0">
              <a:schemeClr val="accent6"/>
            </a:fillRef>
            <a:effectRef idx="2">
              <a:schemeClr val="accent6"/>
            </a:effectRef>
            <a:fontRef idx="minor">
              <a:schemeClr val="tx1"/>
            </a:fontRef>
          </p:style>
        </p:cxnSp>
        <p:cxnSp>
          <p:nvCxnSpPr>
            <p:cNvPr id="162" name="Straight Connector 161">
              <a:extLst>
                <a:ext uri="{FF2B5EF4-FFF2-40B4-BE49-F238E27FC236}">
                  <a16:creationId xmlns:a16="http://schemas.microsoft.com/office/drawing/2014/main" id="{9CA07C49-B404-D6DD-B324-A19A157EE312}"/>
                </a:ext>
              </a:extLst>
            </p:cNvPr>
            <p:cNvCxnSpPr>
              <a:cxnSpLocks/>
            </p:cNvCxnSpPr>
            <p:nvPr/>
          </p:nvCxnSpPr>
          <p:spPr>
            <a:xfrm>
              <a:off x="7973299" y="1197293"/>
              <a:ext cx="1034912" cy="3533740"/>
            </a:xfrm>
            <a:prstGeom prst="line">
              <a:avLst/>
            </a:prstGeom>
            <a:ln w="28575">
              <a:solidFill>
                <a:srgbClr val="FF0000"/>
              </a:solidFill>
              <a:prstDash val="dash"/>
            </a:ln>
          </p:spPr>
          <p:style>
            <a:lnRef idx="3">
              <a:schemeClr val="accent6"/>
            </a:lnRef>
            <a:fillRef idx="0">
              <a:schemeClr val="accent6"/>
            </a:fillRef>
            <a:effectRef idx="2">
              <a:schemeClr val="accent6"/>
            </a:effectRef>
            <a:fontRef idx="minor">
              <a:schemeClr val="tx1"/>
            </a:fontRef>
          </p:style>
        </p:cxnSp>
        <p:cxnSp>
          <p:nvCxnSpPr>
            <p:cNvPr id="163" name="Straight Arrow Connector 162">
              <a:extLst>
                <a:ext uri="{FF2B5EF4-FFF2-40B4-BE49-F238E27FC236}">
                  <a16:creationId xmlns:a16="http://schemas.microsoft.com/office/drawing/2014/main" id="{04BE60DF-055E-FAF8-EA03-C8448408A9BB}"/>
                </a:ext>
              </a:extLst>
            </p:cNvPr>
            <p:cNvCxnSpPr>
              <a:cxnSpLocks/>
              <a:stCxn id="164" idx="2"/>
            </p:cNvCxnSpPr>
            <p:nvPr/>
          </p:nvCxnSpPr>
          <p:spPr>
            <a:xfrm flipH="1">
              <a:off x="8314083" y="1902035"/>
              <a:ext cx="36879" cy="460505"/>
            </a:xfrm>
            <a:prstGeom prst="straightConnector1">
              <a:avLst/>
            </a:prstGeom>
            <a:ln w="1905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64" name="TextBox 163">
              <a:extLst>
                <a:ext uri="{FF2B5EF4-FFF2-40B4-BE49-F238E27FC236}">
                  <a16:creationId xmlns:a16="http://schemas.microsoft.com/office/drawing/2014/main" id="{C792ED16-6A6E-522C-ED63-6B0842BF0B21}"/>
                </a:ext>
              </a:extLst>
            </p:cNvPr>
            <p:cNvSpPr txBox="1"/>
            <p:nvPr/>
          </p:nvSpPr>
          <p:spPr>
            <a:xfrm>
              <a:off x="7824504" y="1486537"/>
              <a:ext cx="1052916" cy="415498"/>
            </a:xfrm>
            <a:prstGeom prst="rect">
              <a:avLst/>
            </a:prstGeom>
            <a:solidFill>
              <a:schemeClr val="bg1"/>
            </a:solidFill>
            <a:ln w="19050">
              <a:solidFill>
                <a:srgbClr val="000000"/>
              </a:solidFill>
            </a:ln>
          </p:spPr>
          <p:txBody>
            <a:bodyPr wrap="square" rtlCol="0">
              <a:spAutoFit/>
            </a:bodyPr>
            <a:lstStyle/>
            <a:p>
              <a:pPr algn="ctr"/>
              <a:r>
                <a:rPr lang="en-GB" sz="1050" noProof="0" dirty="0">
                  <a:solidFill>
                    <a:srgbClr val="000000"/>
                  </a:solidFill>
                  <a:highlight>
                    <a:srgbClr val="FFFFFF"/>
                  </a:highlight>
                  <a:latin typeface="+mn-lt"/>
                </a:rPr>
                <a:t>Rte. de </a:t>
              </a:r>
              <a:r>
                <a:rPr lang="en-GB" sz="1050" noProof="0" dirty="0" err="1">
                  <a:solidFill>
                    <a:srgbClr val="000000"/>
                  </a:solidFill>
                  <a:highlight>
                    <a:srgbClr val="FFFFFF"/>
                  </a:highlight>
                  <a:latin typeface="+mn-lt"/>
                </a:rPr>
                <a:t>Meyrin</a:t>
              </a:r>
              <a:endParaRPr lang="en-GB" sz="1050" noProof="0" dirty="0">
                <a:solidFill>
                  <a:srgbClr val="000000"/>
                </a:solidFill>
                <a:highlight>
                  <a:srgbClr val="FFFFFF"/>
                </a:highlight>
                <a:latin typeface="+mn-lt"/>
              </a:endParaRPr>
            </a:p>
            <a:p>
              <a:pPr algn="ctr"/>
              <a:r>
                <a:rPr lang="en-GB" sz="1050" noProof="0" dirty="0">
                  <a:solidFill>
                    <a:schemeClr val="accent6"/>
                  </a:solidFill>
                  <a:highlight>
                    <a:srgbClr val="FFFFFF"/>
                  </a:highlight>
                  <a:latin typeface="+mn-lt"/>
                </a:rPr>
                <a:t>(</a:t>
              </a:r>
              <a:r>
                <a:rPr lang="en-GB" sz="1050" b="1" noProof="0" dirty="0">
                  <a:solidFill>
                    <a:schemeClr val="accent6"/>
                  </a:solidFill>
                  <a:highlight>
                    <a:srgbClr val="FFFFFF"/>
                  </a:highlight>
                  <a:latin typeface="+mn-lt"/>
                </a:rPr>
                <a:t>&lt; 0.03 </a:t>
              </a:r>
              <a:r>
                <a:rPr lang="en-GB" sz="1050" b="1" noProof="0" dirty="0">
                  <a:solidFill>
                    <a:srgbClr val="1A4670"/>
                  </a:solidFill>
                  <a:highlight>
                    <a:srgbClr val="FFFFFF"/>
                  </a:highlight>
                </a:rPr>
                <a:t>µ</a:t>
              </a:r>
              <a:r>
                <a:rPr lang="en-GB" sz="1050" b="1" noProof="0" dirty="0">
                  <a:solidFill>
                    <a:schemeClr val="accent6"/>
                  </a:solidFill>
                  <a:highlight>
                    <a:srgbClr val="FFFFFF"/>
                  </a:highlight>
                </a:rPr>
                <a:t>Sv</a:t>
              </a:r>
              <a:r>
                <a:rPr lang="en-GB" sz="1050" b="1" noProof="0" dirty="0">
                  <a:solidFill>
                    <a:schemeClr val="accent6"/>
                  </a:solidFill>
                  <a:highlight>
                    <a:srgbClr val="FFFFFF"/>
                  </a:highlight>
                  <a:latin typeface="+mn-lt"/>
                </a:rPr>
                <a:t>/h</a:t>
              </a:r>
              <a:r>
                <a:rPr lang="en-GB" sz="1050" noProof="0" dirty="0">
                  <a:solidFill>
                    <a:schemeClr val="accent6"/>
                  </a:solidFill>
                  <a:highlight>
                    <a:srgbClr val="FFFFFF"/>
                  </a:highlight>
                  <a:latin typeface="+mn-lt"/>
                </a:rPr>
                <a:t>)</a:t>
              </a:r>
            </a:p>
          </p:txBody>
        </p:sp>
        <p:cxnSp>
          <p:nvCxnSpPr>
            <p:cNvPr id="165" name="Straight Connector 164">
              <a:extLst>
                <a:ext uri="{FF2B5EF4-FFF2-40B4-BE49-F238E27FC236}">
                  <a16:creationId xmlns:a16="http://schemas.microsoft.com/office/drawing/2014/main" id="{F05DAD8F-BC38-9B67-D343-33CEA6F0E32E}"/>
                </a:ext>
              </a:extLst>
            </p:cNvPr>
            <p:cNvCxnSpPr>
              <a:cxnSpLocks/>
            </p:cNvCxnSpPr>
            <p:nvPr/>
          </p:nvCxnSpPr>
          <p:spPr>
            <a:xfrm flipH="1" flipV="1">
              <a:off x="6772549" y="2749463"/>
              <a:ext cx="497522" cy="1724025"/>
            </a:xfrm>
            <a:prstGeom prst="line">
              <a:avLst/>
            </a:prstGeom>
            <a:ln>
              <a:solidFill>
                <a:srgbClr val="FF0000"/>
              </a:solidFill>
              <a:prstDash val="solid"/>
              <a:headEnd type="arrow"/>
              <a:tailEnd type="arrow"/>
            </a:ln>
          </p:spPr>
          <p:style>
            <a:lnRef idx="3">
              <a:schemeClr val="accent6"/>
            </a:lnRef>
            <a:fillRef idx="0">
              <a:schemeClr val="accent6"/>
            </a:fillRef>
            <a:effectRef idx="2">
              <a:schemeClr val="accent6"/>
            </a:effectRef>
            <a:fontRef idx="minor">
              <a:schemeClr val="tx1"/>
            </a:fontRef>
          </p:style>
        </p:cxnSp>
        <p:sp>
          <p:nvSpPr>
            <p:cNvPr id="166" name="TextBox 165">
              <a:extLst>
                <a:ext uri="{FF2B5EF4-FFF2-40B4-BE49-F238E27FC236}">
                  <a16:creationId xmlns:a16="http://schemas.microsoft.com/office/drawing/2014/main" id="{D822D0E0-924E-2D17-AEC0-B405BA59C5AD}"/>
                </a:ext>
              </a:extLst>
            </p:cNvPr>
            <p:cNvSpPr txBox="1"/>
            <p:nvPr/>
          </p:nvSpPr>
          <p:spPr>
            <a:xfrm>
              <a:off x="7196138" y="3850005"/>
              <a:ext cx="601022" cy="253916"/>
            </a:xfrm>
            <a:prstGeom prst="rect">
              <a:avLst/>
            </a:prstGeom>
            <a:solidFill>
              <a:schemeClr val="bg1">
                <a:alpha val="80000"/>
              </a:schemeClr>
            </a:solidFill>
            <a:ln>
              <a:noFill/>
            </a:ln>
          </p:spPr>
          <p:txBody>
            <a:bodyPr wrap="square" rtlCol="0">
              <a:spAutoFit/>
            </a:bodyPr>
            <a:lstStyle/>
            <a:p>
              <a:pPr algn="ctr"/>
              <a:r>
                <a:rPr lang="en-GB" sz="1050" noProof="0" dirty="0">
                  <a:solidFill>
                    <a:srgbClr val="FF0000"/>
                  </a:solidFill>
                  <a:latin typeface="+mn-lt"/>
                </a:rPr>
                <a:t>~110m</a:t>
              </a:r>
            </a:p>
          </p:txBody>
        </p:sp>
        <p:cxnSp>
          <p:nvCxnSpPr>
            <p:cNvPr id="167" name="Straight Arrow Connector 166">
              <a:extLst>
                <a:ext uri="{FF2B5EF4-FFF2-40B4-BE49-F238E27FC236}">
                  <a16:creationId xmlns:a16="http://schemas.microsoft.com/office/drawing/2014/main" id="{F1FE874F-6B83-B7A1-1DAC-959E2A57CF7C}"/>
                </a:ext>
              </a:extLst>
            </p:cNvPr>
            <p:cNvCxnSpPr>
              <a:cxnSpLocks/>
              <a:stCxn id="168" idx="2"/>
            </p:cNvCxnSpPr>
            <p:nvPr/>
          </p:nvCxnSpPr>
          <p:spPr>
            <a:xfrm>
              <a:off x="2763079" y="2299636"/>
              <a:ext cx="659388" cy="437451"/>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68" name="TextBox 167">
              <a:extLst>
                <a:ext uri="{FF2B5EF4-FFF2-40B4-BE49-F238E27FC236}">
                  <a16:creationId xmlns:a16="http://schemas.microsoft.com/office/drawing/2014/main" id="{E1647579-8FE2-ABAA-EEDA-426CD6BCE7CA}"/>
                </a:ext>
              </a:extLst>
            </p:cNvPr>
            <p:cNvSpPr txBox="1"/>
            <p:nvPr/>
          </p:nvSpPr>
          <p:spPr>
            <a:xfrm>
              <a:off x="2211680" y="2045720"/>
              <a:ext cx="1102797"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Rte. Rutherford</a:t>
              </a:r>
            </a:p>
          </p:txBody>
        </p:sp>
        <p:cxnSp>
          <p:nvCxnSpPr>
            <p:cNvPr id="169" name="Straight Arrow Connector 168">
              <a:extLst>
                <a:ext uri="{FF2B5EF4-FFF2-40B4-BE49-F238E27FC236}">
                  <a16:creationId xmlns:a16="http://schemas.microsoft.com/office/drawing/2014/main" id="{477DD289-1F7B-2CBA-BEF9-332977BC24A9}"/>
                </a:ext>
              </a:extLst>
            </p:cNvPr>
            <p:cNvCxnSpPr>
              <a:cxnSpLocks/>
              <a:stCxn id="170" idx="2"/>
            </p:cNvCxnSpPr>
            <p:nvPr/>
          </p:nvCxnSpPr>
          <p:spPr>
            <a:xfrm>
              <a:off x="5522426" y="2466276"/>
              <a:ext cx="0" cy="962724"/>
            </a:xfrm>
            <a:prstGeom prst="straightConnector1">
              <a:avLst/>
            </a:prstGeom>
            <a:ln w="19050">
              <a:solidFill>
                <a:srgbClr val="0070C0"/>
              </a:solidFill>
              <a:tailEnd type="oval" w="sm" len="sm"/>
            </a:ln>
          </p:spPr>
          <p:style>
            <a:lnRef idx="1">
              <a:schemeClr val="accent1"/>
            </a:lnRef>
            <a:fillRef idx="0">
              <a:schemeClr val="accent1"/>
            </a:fillRef>
            <a:effectRef idx="0">
              <a:schemeClr val="accent1"/>
            </a:effectRef>
            <a:fontRef idx="minor">
              <a:schemeClr val="tx1"/>
            </a:fontRef>
          </p:style>
        </p:cxnSp>
        <p:sp>
          <p:nvSpPr>
            <p:cNvPr id="170" name="TextBox 169">
              <a:extLst>
                <a:ext uri="{FF2B5EF4-FFF2-40B4-BE49-F238E27FC236}">
                  <a16:creationId xmlns:a16="http://schemas.microsoft.com/office/drawing/2014/main" id="{73F6C031-D444-D10F-41D9-3666DD478F0F}"/>
                </a:ext>
              </a:extLst>
            </p:cNvPr>
            <p:cNvSpPr txBox="1"/>
            <p:nvPr/>
          </p:nvSpPr>
          <p:spPr>
            <a:xfrm>
              <a:off x="5125261" y="2212360"/>
              <a:ext cx="794329" cy="253916"/>
            </a:xfrm>
            <a:prstGeom prst="rect">
              <a:avLst/>
            </a:prstGeom>
            <a:solidFill>
              <a:schemeClr val="bg1"/>
            </a:solidFill>
            <a:ln w="19050">
              <a:solidFill>
                <a:schemeClr val="bg2">
                  <a:lumMod val="10000"/>
                </a:schemeClr>
              </a:solidFill>
            </a:ln>
          </p:spPr>
          <p:txBody>
            <a:bodyPr wrap="square" rtlCol="0">
              <a:spAutoFit/>
            </a:bodyPr>
            <a:lstStyle/>
            <a:p>
              <a:pPr algn="ctr"/>
              <a:r>
                <a:rPr lang="en-GB" sz="1050" b="1" noProof="0" dirty="0">
                  <a:solidFill>
                    <a:schemeClr val="accent6"/>
                  </a:solidFill>
                  <a:highlight>
                    <a:srgbClr val="FFFFFF"/>
                  </a:highlight>
                  <a:latin typeface="+mn-lt"/>
                </a:rPr>
                <a:t>2.5 </a:t>
              </a:r>
              <a:r>
                <a:rPr lang="en-GB" sz="1050" b="1" noProof="0" dirty="0">
                  <a:solidFill>
                    <a:srgbClr val="1A4670"/>
                  </a:solidFill>
                  <a:highlight>
                    <a:srgbClr val="FFFFFF"/>
                  </a:highlight>
                </a:rPr>
                <a:t>µ</a:t>
              </a:r>
              <a:r>
                <a:rPr lang="en-GB" sz="1050" b="1" noProof="0" dirty="0">
                  <a:solidFill>
                    <a:schemeClr val="accent6"/>
                  </a:solidFill>
                  <a:highlight>
                    <a:srgbClr val="FFFFFF"/>
                  </a:highlight>
                </a:rPr>
                <a:t>Sv</a:t>
              </a:r>
              <a:r>
                <a:rPr lang="en-GB" sz="1050" b="1" noProof="0" dirty="0">
                  <a:solidFill>
                    <a:schemeClr val="accent6"/>
                  </a:solidFill>
                  <a:highlight>
                    <a:srgbClr val="FFFFFF"/>
                  </a:highlight>
                  <a:latin typeface="+mn-lt"/>
                </a:rPr>
                <a:t>/h</a:t>
              </a:r>
            </a:p>
          </p:txBody>
        </p:sp>
        <p:cxnSp>
          <p:nvCxnSpPr>
            <p:cNvPr id="171" name="Straight Arrow Connector 170">
              <a:extLst>
                <a:ext uri="{FF2B5EF4-FFF2-40B4-BE49-F238E27FC236}">
                  <a16:creationId xmlns:a16="http://schemas.microsoft.com/office/drawing/2014/main" id="{346E8E34-8D33-FCD9-57B7-EE2E0E778F14}"/>
                </a:ext>
              </a:extLst>
            </p:cNvPr>
            <p:cNvCxnSpPr>
              <a:cxnSpLocks/>
              <a:stCxn id="172" idx="0"/>
            </p:cNvCxnSpPr>
            <p:nvPr/>
          </p:nvCxnSpPr>
          <p:spPr>
            <a:xfrm flipV="1">
              <a:off x="6056426" y="4051483"/>
              <a:ext cx="5965" cy="193987"/>
            </a:xfrm>
            <a:prstGeom prst="straightConnector1">
              <a:avLst/>
            </a:prstGeom>
            <a:ln w="19050">
              <a:solidFill>
                <a:schemeClr val="tx1">
                  <a:lumMod val="40000"/>
                  <a:lumOff val="60000"/>
                </a:schemeClr>
              </a:solidFill>
              <a:tailEnd type="oval"/>
            </a:ln>
          </p:spPr>
          <p:style>
            <a:lnRef idx="1">
              <a:schemeClr val="accent1"/>
            </a:lnRef>
            <a:fillRef idx="0">
              <a:schemeClr val="accent1"/>
            </a:fillRef>
            <a:effectRef idx="0">
              <a:schemeClr val="accent1"/>
            </a:effectRef>
            <a:fontRef idx="minor">
              <a:schemeClr val="tx1"/>
            </a:fontRef>
          </p:style>
        </p:cxnSp>
        <p:sp>
          <p:nvSpPr>
            <p:cNvPr id="172" name="TextBox 171">
              <a:extLst>
                <a:ext uri="{FF2B5EF4-FFF2-40B4-BE49-F238E27FC236}">
                  <a16:creationId xmlns:a16="http://schemas.microsoft.com/office/drawing/2014/main" id="{D2B7B9D5-0F71-6EC8-A720-0275BBFDBD5C}"/>
                </a:ext>
              </a:extLst>
            </p:cNvPr>
            <p:cNvSpPr txBox="1"/>
            <p:nvPr/>
          </p:nvSpPr>
          <p:spPr>
            <a:xfrm>
              <a:off x="5659261" y="4245470"/>
              <a:ext cx="794329" cy="253916"/>
            </a:xfrm>
            <a:prstGeom prst="rect">
              <a:avLst/>
            </a:prstGeom>
            <a:solidFill>
              <a:schemeClr val="bg1"/>
            </a:solidFill>
            <a:ln w="19050">
              <a:solidFill>
                <a:schemeClr val="bg2">
                  <a:lumMod val="10000"/>
                </a:schemeClr>
              </a:solidFill>
            </a:ln>
          </p:spPr>
          <p:txBody>
            <a:bodyPr wrap="square" rtlCol="0">
              <a:spAutoFit/>
            </a:bodyPr>
            <a:lstStyle/>
            <a:p>
              <a:pPr algn="ctr"/>
              <a:r>
                <a:rPr lang="en-GB" sz="1050" b="1" noProof="0" dirty="0">
                  <a:solidFill>
                    <a:schemeClr val="accent6"/>
                  </a:solidFill>
                  <a:highlight>
                    <a:srgbClr val="FFFFFF"/>
                  </a:highlight>
                  <a:latin typeface="+mn-lt"/>
                </a:rPr>
                <a:t>0.5 </a:t>
              </a:r>
              <a:r>
                <a:rPr lang="en-GB" sz="1050" b="1" noProof="0" dirty="0">
                  <a:solidFill>
                    <a:srgbClr val="1A4670"/>
                  </a:solidFill>
                  <a:highlight>
                    <a:srgbClr val="FFFFFF"/>
                  </a:highlight>
                </a:rPr>
                <a:t>µ</a:t>
              </a:r>
              <a:r>
                <a:rPr lang="en-GB" sz="1050" b="1" noProof="0" dirty="0">
                  <a:solidFill>
                    <a:schemeClr val="accent6"/>
                  </a:solidFill>
                  <a:highlight>
                    <a:srgbClr val="FFFFFF"/>
                  </a:highlight>
                </a:rPr>
                <a:t>Sv</a:t>
              </a:r>
              <a:r>
                <a:rPr lang="en-GB" sz="1050" b="1" noProof="0" dirty="0">
                  <a:solidFill>
                    <a:schemeClr val="accent6"/>
                  </a:solidFill>
                  <a:highlight>
                    <a:srgbClr val="FFFFFF"/>
                  </a:highlight>
                  <a:latin typeface="+mn-lt"/>
                </a:rPr>
                <a:t>/h</a:t>
              </a:r>
            </a:p>
          </p:txBody>
        </p:sp>
        <p:cxnSp>
          <p:nvCxnSpPr>
            <p:cNvPr id="173" name="Straight Arrow Connector 172">
              <a:extLst>
                <a:ext uri="{FF2B5EF4-FFF2-40B4-BE49-F238E27FC236}">
                  <a16:creationId xmlns:a16="http://schemas.microsoft.com/office/drawing/2014/main" id="{9E9E7B50-4122-04B9-A5CF-D8C37764B5AB}"/>
                </a:ext>
              </a:extLst>
            </p:cNvPr>
            <p:cNvCxnSpPr>
              <a:cxnSpLocks/>
              <a:stCxn id="174" idx="3"/>
            </p:cNvCxnSpPr>
            <p:nvPr/>
          </p:nvCxnSpPr>
          <p:spPr>
            <a:xfrm>
              <a:off x="3422467" y="3588053"/>
              <a:ext cx="1433268" cy="139168"/>
            </a:xfrm>
            <a:prstGeom prst="straightConnector1">
              <a:avLst/>
            </a:prstGeom>
            <a:ln w="12700">
              <a:solidFill>
                <a:srgbClr val="000000"/>
              </a:solidFill>
              <a:tailEnd type="oval" w="sm" len="sm"/>
            </a:ln>
          </p:spPr>
          <p:style>
            <a:lnRef idx="1">
              <a:schemeClr val="accent1"/>
            </a:lnRef>
            <a:fillRef idx="0">
              <a:schemeClr val="accent1"/>
            </a:fillRef>
            <a:effectRef idx="0">
              <a:schemeClr val="accent1"/>
            </a:effectRef>
            <a:fontRef idx="minor">
              <a:schemeClr val="tx1"/>
            </a:fontRef>
          </p:style>
        </p:cxnSp>
        <p:sp>
          <p:nvSpPr>
            <p:cNvPr id="174" name="TextBox 173">
              <a:extLst>
                <a:ext uri="{FF2B5EF4-FFF2-40B4-BE49-F238E27FC236}">
                  <a16:creationId xmlns:a16="http://schemas.microsoft.com/office/drawing/2014/main" id="{D434219F-B1AB-D054-4F44-1DF2EAA06EF6}"/>
                </a:ext>
              </a:extLst>
            </p:cNvPr>
            <p:cNvSpPr txBox="1">
              <a:spLocks/>
            </p:cNvSpPr>
            <p:nvPr/>
          </p:nvSpPr>
          <p:spPr>
            <a:xfrm>
              <a:off x="2864426" y="3461095"/>
              <a:ext cx="558041" cy="253916"/>
            </a:xfrm>
            <a:prstGeom prst="rect">
              <a:avLst/>
            </a:prstGeom>
            <a:solidFill>
              <a:schemeClr val="bg1"/>
            </a:solidFill>
            <a:ln>
              <a:solidFill>
                <a:srgbClr val="181717"/>
              </a:solidFill>
            </a:ln>
          </p:spPr>
          <p:txBody>
            <a:bodyPr wrap="square" rtlCol="0">
              <a:spAutoFit/>
            </a:bodyPr>
            <a:lstStyle/>
            <a:p>
              <a:pPr algn="ctr"/>
              <a:r>
                <a:rPr lang="en-GB" sz="1050" noProof="0" dirty="0">
                  <a:solidFill>
                    <a:srgbClr val="000000"/>
                  </a:solidFill>
                  <a:highlight>
                    <a:srgbClr val="FFFFFF"/>
                  </a:highlight>
                  <a:latin typeface="+mn-lt"/>
                </a:rPr>
                <a:t>B 365</a:t>
              </a:r>
            </a:p>
          </p:txBody>
        </p:sp>
      </p:grpSp>
      <p:grpSp>
        <p:nvGrpSpPr>
          <p:cNvPr id="36" name="Group 35">
            <a:extLst>
              <a:ext uri="{FF2B5EF4-FFF2-40B4-BE49-F238E27FC236}">
                <a16:creationId xmlns:a16="http://schemas.microsoft.com/office/drawing/2014/main" id="{03FEA07C-FB7D-B208-3FF2-AC0D431123B4}"/>
              </a:ext>
            </a:extLst>
          </p:cNvPr>
          <p:cNvGrpSpPr/>
          <p:nvPr/>
        </p:nvGrpSpPr>
        <p:grpSpPr>
          <a:xfrm>
            <a:off x="685539" y="1219631"/>
            <a:ext cx="9817426" cy="4943151"/>
            <a:chOff x="685539" y="1219631"/>
            <a:chExt cx="9817426" cy="4943151"/>
          </a:xfrm>
        </p:grpSpPr>
        <p:grpSp>
          <p:nvGrpSpPr>
            <p:cNvPr id="29" name="Group 28">
              <a:extLst>
                <a:ext uri="{FF2B5EF4-FFF2-40B4-BE49-F238E27FC236}">
                  <a16:creationId xmlns:a16="http://schemas.microsoft.com/office/drawing/2014/main" id="{58A25A62-8732-0590-5323-4FFDE552D3E5}"/>
                </a:ext>
              </a:extLst>
            </p:cNvPr>
            <p:cNvGrpSpPr/>
            <p:nvPr/>
          </p:nvGrpSpPr>
          <p:grpSpPr>
            <a:xfrm>
              <a:off x="685539" y="1219631"/>
              <a:ext cx="9817426" cy="4943151"/>
              <a:chOff x="685539" y="1219631"/>
              <a:chExt cx="9817426" cy="4943151"/>
            </a:xfrm>
          </p:grpSpPr>
          <p:grpSp>
            <p:nvGrpSpPr>
              <p:cNvPr id="2" name="Group 1">
                <a:extLst>
                  <a:ext uri="{FF2B5EF4-FFF2-40B4-BE49-F238E27FC236}">
                    <a16:creationId xmlns:a16="http://schemas.microsoft.com/office/drawing/2014/main" id="{91FE04DF-D08E-FB1F-70EF-4AF658BBED86}"/>
                  </a:ext>
                </a:extLst>
              </p:cNvPr>
              <p:cNvGrpSpPr/>
              <p:nvPr/>
            </p:nvGrpSpPr>
            <p:grpSpPr>
              <a:xfrm>
                <a:off x="685539" y="1219631"/>
                <a:ext cx="9817426" cy="4943151"/>
                <a:chOff x="685539" y="1219631"/>
                <a:chExt cx="9817426" cy="4943151"/>
              </a:xfrm>
            </p:grpSpPr>
            <p:grpSp>
              <p:nvGrpSpPr>
                <p:cNvPr id="3" name="Group 2">
                  <a:extLst>
                    <a:ext uri="{FF2B5EF4-FFF2-40B4-BE49-F238E27FC236}">
                      <a16:creationId xmlns:a16="http://schemas.microsoft.com/office/drawing/2014/main" id="{B6D493D9-7F53-4A00-A3FB-9A9BFC056AAF}"/>
                    </a:ext>
                  </a:extLst>
                </p:cNvPr>
                <p:cNvGrpSpPr/>
                <p:nvPr/>
              </p:nvGrpSpPr>
              <p:grpSpPr>
                <a:xfrm>
                  <a:off x="685539" y="1326124"/>
                  <a:ext cx="9817426" cy="4836658"/>
                  <a:chOff x="1916023" y="1853859"/>
                  <a:chExt cx="7278366" cy="3585764"/>
                </a:xfrm>
              </p:grpSpPr>
              <p:pic>
                <p:nvPicPr>
                  <p:cNvPr id="15" name="Picture 14">
                    <a:extLst>
                      <a:ext uri="{FF2B5EF4-FFF2-40B4-BE49-F238E27FC236}">
                        <a16:creationId xmlns:a16="http://schemas.microsoft.com/office/drawing/2014/main" id="{0EA60DE2-D770-CF90-A240-41ED7D3609F7}"/>
                      </a:ext>
                    </a:extLst>
                  </p:cNvPr>
                  <p:cNvPicPr>
                    <a:picLocks noChangeAspect="1"/>
                  </p:cNvPicPr>
                  <p:nvPr/>
                </p:nvPicPr>
                <p:blipFill>
                  <a:blip r:embed="rId6">
                    <a:extLst>
                      <a:ext uri="{28A0092B-C50C-407E-A947-70E740481C1C}">
                        <a14:useLocalDpi xmlns:a14="http://schemas.microsoft.com/office/drawing/2010/main" val="0"/>
                      </a:ext>
                    </a:extLst>
                  </a:blip>
                  <a:srcRect l="74680" t="6982" r="12246" b="5186"/>
                  <a:stretch>
                    <a:fillRect/>
                  </a:stretch>
                </p:blipFill>
                <p:spPr>
                  <a:xfrm>
                    <a:off x="8482770" y="1853859"/>
                    <a:ext cx="711619" cy="3585764"/>
                  </a:xfrm>
                  <a:prstGeom prst="rect">
                    <a:avLst/>
                  </a:prstGeom>
                </p:spPr>
              </p:pic>
              <p:pic>
                <p:nvPicPr>
                  <p:cNvPr id="16" name="Picture 15">
                    <a:extLst>
                      <a:ext uri="{FF2B5EF4-FFF2-40B4-BE49-F238E27FC236}">
                        <a16:creationId xmlns:a16="http://schemas.microsoft.com/office/drawing/2014/main" id="{A4203801-E9AC-75B8-267B-FCAFB05E9349}"/>
                      </a:ext>
                    </a:extLst>
                  </p:cNvPr>
                  <p:cNvPicPr>
                    <a:picLocks noChangeAspect="1"/>
                  </p:cNvPicPr>
                  <p:nvPr/>
                </p:nvPicPr>
                <p:blipFill>
                  <a:blip r:embed="rId6">
                    <a:extLst>
                      <a:ext uri="{28A0092B-C50C-407E-A947-70E740481C1C}">
                        <a14:useLocalDpi xmlns:a14="http://schemas.microsoft.com/office/drawing/2010/main" val="0"/>
                      </a:ext>
                    </a:extLst>
                  </a:blip>
                  <a:srcRect l="12246" t="12478" r="24659" b="5186"/>
                  <a:stretch>
                    <a:fillRect/>
                  </a:stretch>
                </p:blipFill>
                <p:spPr>
                  <a:xfrm>
                    <a:off x="1916023" y="2154947"/>
                    <a:ext cx="3328493" cy="3257682"/>
                  </a:xfrm>
                  <a:prstGeom prst="rect">
                    <a:avLst/>
                  </a:prstGeom>
                </p:spPr>
              </p:pic>
              <p:pic>
                <p:nvPicPr>
                  <p:cNvPr id="17" name="Picture 16" descr="A rainbow colored circle with a black border&#10;&#10;Description automatically generated">
                    <a:extLst>
                      <a:ext uri="{FF2B5EF4-FFF2-40B4-BE49-F238E27FC236}">
                        <a16:creationId xmlns:a16="http://schemas.microsoft.com/office/drawing/2014/main" id="{8BAE4B95-48C6-1252-FC3D-A7EC5755998B}"/>
                      </a:ext>
                    </a:extLst>
                  </p:cNvPr>
                  <p:cNvPicPr>
                    <a:picLocks noChangeAspect="1"/>
                  </p:cNvPicPr>
                  <p:nvPr/>
                </p:nvPicPr>
                <p:blipFill>
                  <a:blip r:embed="rId7">
                    <a:extLst>
                      <a:ext uri="{28A0092B-C50C-407E-A947-70E740481C1C}">
                        <a14:useLocalDpi xmlns:a14="http://schemas.microsoft.com/office/drawing/2010/main" val="0"/>
                      </a:ext>
                    </a:extLst>
                  </a:blip>
                  <a:srcRect l="2007" t="8493" r="5033" b="9970"/>
                  <a:stretch/>
                </p:blipFill>
                <p:spPr>
                  <a:xfrm>
                    <a:off x="5244516" y="2537469"/>
                    <a:ext cx="3153403" cy="1589750"/>
                  </a:xfrm>
                  <a:prstGeom prst="rect">
                    <a:avLst/>
                  </a:prstGeom>
                </p:spPr>
              </p:pic>
            </p:grpSp>
            <p:grpSp>
              <p:nvGrpSpPr>
                <p:cNvPr id="10" name="Group 9">
                  <a:extLst>
                    <a:ext uri="{FF2B5EF4-FFF2-40B4-BE49-F238E27FC236}">
                      <a16:creationId xmlns:a16="http://schemas.microsoft.com/office/drawing/2014/main" id="{A86705F4-EBD3-5B30-8AA4-FAA8F3DAC8DF}"/>
                    </a:ext>
                  </a:extLst>
                </p:cNvPr>
                <p:cNvGrpSpPr/>
                <p:nvPr/>
              </p:nvGrpSpPr>
              <p:grpSpPr>
                <a:xfrm>
                  <a:off x="1802721" y="1219631"/>
                  <a:ext cx="7245753" cy="448999"/>
                  <a:chOff x="968005" y="1285418"/>
                  <a:chExt cx="4106243" cy="254452"/>
                </a:xfrm>
              </p:grpSpPr>
              <p:pic>
                <p:nvPicPr>
                  <p:cNvPr id="13" name="Picture 12">
                    <a:extLst>
                      <a:ext uri="{FF2B5EF4-FFF2-40B4-BE49-F238E27FC236}">
                        <a16:creationId xmlns:a16="http://schemas.microsoft.com/office/drawing/2014/main" id="{E84AA12C-94C5-C024-F01E-64FB9A447460}"/>
                      </a:ext>
                    </a:extLst>
                  </p:cNvPr>
                  <p:cNvPicPr>
                    <a:picLocks noChangeAspect="1"/>
                  </p:cNvPicPr>
                  <p:nvPr/>
                </p:nvPicPr>
                <p:blipFill>
                  <a:blip r:embed="rId6">
                    <a:extLst>
                      <a:ext uri="{28A0092B-C50C-407E-A947-70E740481C1C}">
                        <a14:useLocalDpi xmlns:a14="http://schemas.microsoft.com/office/drawing/2010/main" val="0"/>
                      </a:ext>
                    </a:extLst>
                  </a:blip>
                  <a:srcRect l="12246" t="6982" r="24659" b="87818"/>
                  <a:stretch>
                    <a:fillRect/>
                  </a:stretch>
                </p:blipFill>
                <p:spPr>
                  <a:xfrm>
                    <a:off x="968005" y="1285418"/>
                    <a:ext cx="4106243" cy="253849"/>
                  </a:xfrm>
                  <a:prstGeom prst="rect">
                    <a:avLst/>
                  </a:prstGeom>
                </p:spPr>
              </p:pic>
              <p:pic>
                <p:nvPicPr>
                  <p:cNvPr id="14" name="Picture 13">
                    <a:extLst>
                      <a:ext uri="{FF2B5EF4-FFF2-40B4-BE49-F238E27FC236}">
                        <a16:creationId xmlns:a16="http://schemas.microsoft.com/office/drawing/2014/main" id="{BD0BCA69-E9C2-2715-ACFA-BA4CA1125E11}"/>
                      </a:ext>
                    </a:extLst>
                  </p:cNvPr>
                  <p:cNvPicPr>
                    <a:picLocks noChangeAspect="1"/>
                  </p:cNvPicPr>
                  <p:nvPr/>
                </p:nvPicPr>
                <p:blipFill>
                  <a:blip r:embed="rId8">
                    <a:alphaModFix/>
                    <a:extLst>
                      <a:ext uri="{28A0092B-C50C-407E-A947-70E740481C1C}">
                        <a14:useLocalDpi xmlns:a14="http://schemas.microsoft.com/office/drawing/2010/main" val="0"/>
                      </a:ext>
                    </a:extLst>
                  </a:blip>
                  <a:srcRect l="41465" t="28709" r="54794" b="67322"/>
                  <a:stretch>
                    <a:fillRect/>
                  </a:stretch>
                </p:blipFill>
                <p:spPr>
                  <a:xfrm>
                    <a:off x="3151892" y="1347134"/>
                    <a:ext cx="242183" cy="192736"/>
                  </a:xfrm>
                  <a:prstGeom prst="rect">
                    <a:avLst/>
                  </a:prstGeom>
                </p:spPr>
              </p:pic>
            </p:grpSp>
            <p:cxnSp>
              <p:nvCxnSpPr>
                <p:cNvPr id="11" name="Straight Arrow Connector 10">
                  <a:extLst>
                    <a:ext uri="{FF2B5EF4-FFF2-40B4-BE49-F238E27FC236}">
                      <a16:creationId xmlns:a16="http://schemas.microsoft.com/office/drawing/2014/main" id="{6E47AC2A-5D75-126C-3F20-C12722FFDBF6}"/>
                    </a:ext>
                  </a:extLst>
                </p:cNvPr>
                <p:cNvCxnSpPr>
                  <a:cxnSpLocks/>
                  <a:stCxn id="17" idx="0"/>
                </p:cNvCxnSpPr>
                <p:nvPr/>
              </p:nvCxnSpPr>
              <p:spPr>
                <a:xfrm flipH="1">
                  <a:off x="7301912" y="2248211"/>
                  <a:ext cx="1" cy="2148066"/>
                </a:xfrm>
                <a:prstGeom prst="straightConnector1">
                  <a:avLst/>
                </a:prstGeom>
                <a:ln w="28575">
                  <a:solidFill>
                    <a:srgbClr val="000000"/>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4DD47DB-3C16-7A5B-195B-8088E0C312F0}"/>
                    </a:ext>
                  </a:extLst>
                </p:cNvPr>
                <p:cNvSpPr txBox="1"/>
                <p:nvPr/>
              </p:nvSpPr>
              <p:spPr>
                <a:xfrm>
                  <a:off x="7364743" y="2993447"/>
                  <a:ext cx="832892" cy="338554"/>
                </a:xfrm>
                <a:prstGeom prst="rect">
                  <a:avLst/>
                </a:prstGeom>
                <a:solidFill>
                  <a:srgbClr val="FFFFFF">
                    <a:alpha val="50196"/>
                  </a:srgbClr>
                </a:solidFill>
                <a:ln>
                  <a:noFill/>
                </a:ln>
              </p:spPr>
              <p:txBody>
                <a:bodyPr wrap="square" rtlCol="0">
                  <a:spAutoFit/>
                </a:bodyPr>
                <a:lstStyle/>
                <a:p>
                  <a:pPr algn="ctr"/>
                  <a:r>
                    <a:rPr lang="en-GB" sz="1600" noProof="0" dirty="0">
                      <a:solidFill>
                        <a:srgbClr val="000000"/>
                      </a:solidFill>
                    </a:rPr>
                    <a:t>300 m</a:t>
                  </a:r>
                </a:p>
              </p:txBody>
            </p:sp>
          </p:grpSp>
          <p:cxnSp>
            <p:nvCxnSpPr>
              <p:cNvPr id="27" name="Straight Arrow Connector 26">
                <a:extLst>
                  <a:ext uri="{FF2B5EF4-FFF2-40B4-BE49-F238E27FC236}">
                    <a16:creationId xmlns:a16="http://schemas.microsoft.com/office/drawing/2014/main" id="{DB19A6F9-DCEB-17E9-320F-51F47E5BDB6C}"/>
                  </a:ext>
                </a:extLst>
              </p:cNvPr>
              <p:cNvCxnSpPr>
                <a:cxnSpLocks/>
              </p:cNvCxnSpPr>
              <p:nvPr/>
            </p:nvCxnSpPr>
            <p:spPr>
              <a:xfrm>
                <a:off x="5641086" y="4574420"/>
                <a:ext cx="0" cy="784464"/>
              </a:xfrm>
              <a:prstGeom prst="straightConnector1">
                <a:avLst/>
              </a:prstGeom>
              <a:ln w="12700">
                <a:solidFill>
                  <a:srgbClr val="000000"/>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30" name="Straight Arrow Connector 29">
              <a:extLst>
                <a:ext uri="{FF2B5EF4-FFF2-40B4-BE49-F238E27FC236}">
                  <a16:creationId xmlns:a16="http://schemas.microsoft.com/office/drawing/2014/main" id="{6DAB3E37-2280-31E4-6230-925C91E32556}"/>
                </a:ext>
              </a:extLst>
            </p:cNvPr>
            <p:cNvCxnSpPr>
              <a:cxnSpLocks/>
            </p:cNvCxnSpPr>
            <p:nvPr/>
          </p:nvCxnSpPr>
          <p:spPr>
            <a:xfrm flipH="1">
              <a:off x="5639426" y="5353661"/>
              <a:ext cx="831204" cy="0"/>
            </a:xfrm>
            <a:prstGeom prst="straightConnector1">
              <a:avLst/>
            </a:prstGeom>
            <a:ln w="12700">
              <a:solidFill>
                <a:srgbClr val="000000"/>
              </a:solidFill>
              <a:prstDash val="solid"/>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7BDD57A1-812D-A744-A9E1-EA4C52D56C89}"/>
                </a:ext>
              </a:extLst>
            </p:cNvPr>
            <p:cNvSpPr txBox="1"/>
            <p:nvPr/>
          </p:nvSpPr>
          <p:spPr>
            <a:xfrm>
              <a:off x="5987144" y="5044706"/>
              <a:ext cx="832892" cy="338554"/>
            </a:xfrm>
            <a:prstGeom prst="rect">
              <a:avLst/>
            </a:prstGeom>
            <a:noFill/>
            <a:ln>
              <a:noFill/>
            </a:ln>
          </p:spPr>
          <p:txBody>
            <a:bodyPr wrap="square" rtlCol="0">
              <a:spAutoFit/>
            </a:bodyPr>
            <a:lstStyle/>
            <a:p>
              <a:pPr algn="ctr"/>
              <a:r>
                <a:rPr lang="en-GB" sz="1600" noProof="0" dirty="0">
                  <a:solidFill>
                    <a:srgbClr val="000000"/>
                  </a:solidFill>
                </a:rPr>
                <a:t>X</a:t>
              </a:r>
            </a:p>
          </p:txBody>
        </p:sp>
        <p:sp>
          <p:nvSpPr>
            <p:cNvPr id="35" name="TextBox 34">
              <a:extLst>
                <a:ext uri="{FF2B5EF4-FFF2-40B4-BE49-F238E27FC236}">
                  <a16:creationId xmlns:a16="http://schemas.microsoft.com/office/drawing/2014/main" id="{B092CDB6-3FAF-FE16-5911-21866AC93B10}"/>
                </a:ext>
              </a:extLst>
            </p:cNvPr>
            <p:cNvSpPr txBox="1"/>
            <p:nvPr/>
          </p:nvSpPr>
          <p:spPr>
            <a:xfrm>
              <a:off x="5515527" y="4434641"/>
              <a:ext cx="1331768" cy="338554"/>
            </a:xfrm>
            <a:prstGeom prst="rect">
              <a:avLst/>
            </a:prstGeom>
            <a:noFill/>
            <a:ln>
              <a:noFill/>
            </a:ln>
          </p:spPr>
          <p:txBody>
            <a:bodyPr wrap="square" rtlCol="0">
              <a:spAutoFit/>
            </a:bodyPr>
            <a:lstStyle/>
            <a:p>
              <a:pPr algn="ctr"/>
              <a:r>
                <a:rPr lang="en-GB" sz="1600" noProof="0" dirty="0">
                  <a:solidFill>
                    <a:srgbClr val="000000"/>
                  </a:solidFill>
                </a:rPr>
                <a:t>Z (height)</a:t>
              </a:r>
            </a:p>
          </p:txBody>
        </p:sp>
      </p:grpSp>
      <p:sp>
        <p:nvSpPr>
          <p:cNvPr id="4" name="Date Placeholder 3">
            <a:extLst>
              <a:ext uri="{FF2B5EF4-FFF2-40B4-BE49-F238E27FC236}">
                <a16:creationId xmlns:a16="http://schemas.microsoft.com/office/drawing/2014/main" id="{1508E652-5F55-49F6-6A18-618E458D565F}"/>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BA6CAAC2-BC4E-A422-2970-638A81ED20EA}"/>
              </a:ext>
            </a:extLst>
          </p:cNvPr>
          <p:cNvSpPr>
            <a:spLocks noGrp="1"/>
          </p:cNvSpPr>
          <p:nvPr>
            <p:ph type="sldNum" sz="quarter" idx="11"/>
          </p:nvPr>
        </p:nvSpPr>
        <p:spPr/>
        <p:txBody>
          <a:bodyPr/>
          <a:lstStyle/>
          <a:p>
            <a:pPr>
              <a:defRPr/>
            </a:pPr>
            <a:fld id="{DE3B6E73-054D-6C4E-9975-9A683C5A9677}" type="slidenum">
              <a:rPr lang="en-GB" noProof="0" smtClean="0"/>
              <a:pPr>
                <a:defRPr/>
              </a:pPr>
              <a:t>10</a:t>
            </a:fld>
            <a:endParaRPr lang="en-GB" noProof="0" dirty="0"/>
          </a:p>
        </p:txBody>
      </p:sp>
      <p:sp>
        <p:nvSpPr>
          <p:cNvPr id="6" name="Footer Placeholder 5">
            <a:extLst>
              <a:ext uri="{FF2B5EF4-FFF2-40B4-BE49-F238E27FC236}">
                <a16:creationId xmlns:a16="http://schemas.microsoft.com/office/drawing/2014/main" id="{48F82C63-5507-D65E-B0AB-9023AB998CDC}"/>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6015E0BB-0D94-9DB8-D262-1E923C4E1E30}"/>
              </a:ext>
            </a:extLst>
          </p:cNvPr>
          <p:cNvSpPr>
            <a:spLocks noGrp="1"/>
          </p:cNvSpPr>
          <p:nvPr>
            <p:ph type="title"/>
          </p:nvPr>
        </p:nvSpPr>
        <p:spPr>
          <a:xfrm>
            <a:off x="838200" y="205473"/>
            <a:ext cx="10515600" cy="1042987"/>
          </a:xfrm>
        </p:spPr>
        <p:txBody>
          <a:bodyPr/>
          <a:lstStyle/>
          <a:p>
            <a:r>
              <a:rPr lang="en-GB" sz="3200" noProof="0" dirty="0"/>
              <a:t>HRS: </a:t>
            </a:r>
            <a:r>
              <a:rPr lang="en-GB" sz="3200" noProof="0" dirty="0" err="1"/>
              <a:t>skyshine</a:t>
            </a:r>
            <a:r>
              <a:rPr lang="en-GB" sz="3200" noProof="0" dirty="0"/>
              <a:t> assessment</a:t>
            </a:r>
          </a:p>
        </p:txBody>
      </p:sp>
      <p:sp>
        <p:nvSpPr>
          <p:cNvPr id="9" name="TextBox 8">
            <a:extLst>
              <a:ext uri="{FF2B5EF4-FFF2-40B4-BE49-F238E27FC236}">
                <a16:creationId xmlns:a16="http://schemas.microsoft.com/office/drawing/2014/main" id="{DFFB0922-9C1C-CD39-6416-B09CFE5342E9}"/>
              </a:ext>
            </a:extLst>
          </p:cNvPr>
          <p:cNvSpPr txBox="1"/>
          <p:nvPr/>
        </p:nvSpPr>
        <p:spPr>
          <a:xfrm>
            <a:off x="11411771" y="357095"/>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sp>
        <p:nvSpPr>
          <p:cNvPr id="26" name="TextBox 25">
            <a:extLst>
              <a:ext uri="{FF2B5EF4-FFF2-40B4-BE49-F238E27FC236}">
                <a16:creationId xmlns:a16="http://schemas.microsoft.com/office/drawing/2014/main" id="{A4955089-805C-BC7D-F933-75797B2A5A14}"/>
              </a:ext>
            </a:extLst>
          </p:cNvPr>
          <p:cNvSpPr txBox="1"/>
          <p:nvPr/>
        </p:nvSpPr>
        <p:spPr>
          <a:xfrm>
            <a:off x="9193948" y="5787693"/>
            <a:ext cx="2082736" cy="276999"/>
          </a:xfrm>
          <a:prstGeom prst="rect">
            <a:avLst/>
          </a:prstGeom>
          <a:solidFill>
            <a:schemeClr val="bg1"/>
          </a:solidFill>
          <a:ln>
            <a:noFill/>
          </a:ln>
        </p:spPr>
        <p:txBody>
          <a:bodyPr wrap="square" rtlCol="0">
            <a:spAutoFit/>
          </a:bodyPr>
          <a:lstStyle/>
          <a:p>
            <a:pPr algn="ctr"/>
            <a:r>
              <a:rPr lang="en-GB" sz="1200" noProof="0" dirty="0">
                <a:solidFill>
                  <a:srgbClr val="000000"/>
                </a:solidFill>
              </a:rPr>
              <a:t>H*(10) at beam level height</a:t>
            </a:r>
          </a:p>
        </p:txBody>
      </p:sp>
      <p:sp>
        <p:nvSpPr>
          <p:cNvPr id="20" name="TextBox 19">
            <a:extLst>
              <a:ext uri="{FF2B5EF4-FFF2-40B4-BE49-F238E27FC236}">
                <a16:creationId xmlns:a16="http://schemas.microsoft.com/office/drawing/2014/main" id="{1604A988-9577-C564-96D0-1EB8DB962291}"/>
              </a:ext>
            </a:extLst>
          </p:cNvPr>
          <p:cNvSpPr txBox="1"/>
          <p:nvPr/>
        </p:nvSpPr>
        <p:spPr>
          <a:xfrm>
            <a:off x="11411771" y="357095"/>
            <a:ext cx="378681"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pic>
        <p:nvPicPr>
          <p:cNvPr id="8" name="Picture 7" descr="A grey rectangular object with a blue object in the middle&#10;&#10;AI-generated content may be incorrect.">
            <a:extLst>
              <a:ext uri="{FF2B5EF4-FFF2-40B4-BE49-F238E27FC236}">
                <a16:creationId xmlns:a16="http://schemas.microsoft.com/office/drawing/2014/main" id="{792155D2-EEF3-2534-4B15-FDCAAF7DA093}"/>
              </a:ext>
            </a:extLst>
          </p:cNvPr>
          <p:cNvPicPr>
            <a:picLocks noChangeAspect="1"/>
          </p:cNvPicPr>
          <p:nvPr/>
        </p:nvPicPr>
        <p:blipFill>
          <a:blip r:embed="rId9">
            <a:extLst>
              <a:ext uri="{28A0092B-C50C-407E-A947-70E740481C1C}">
                <a14:useLocalDpi xmlns:a14="http://schemas.microsoft.com/office/drawing/2010/main" val="0"/>
              </a:ext>
            </a:extLst>
          </a:blip>
          <a:srcRect l="27294" t="33218" r="21181"/>
          <a:stretch/>
        </p:blipFill>
        <p:spPr>
          <a:xfrm>
            <a:off x="10194612" y="283137"/>
            <a:ext cx="1653812" cy="1256130"/>
          </a:xfrm>
          <a:prstGeom prst="rect">
            <a:avLst/>
          </a:prstGeom>
        </p:spPr>
      </p:pic>
      <p:sp>
        <p:nvSpPr>
          <p:cNvPr id="19" name="TextBox 18">
            <a:extLst>
              <a:ext uri="{FF2B5EF4-FFF2-40B4-BE49-F238E27FC236}">
                <a16:creationId xmlns:a16="http://schemas.microsoft.com/office/drawing/2014/main" id="{C19FEE40-670F-D038-318D-43A1904669FA}"/>
              </a:ext>
            </a:extLst>
          </p:cNvPr>
          <p:cNvSpPr txBox="1"/>
          <p:nvPr/>
        </p:nvSpPr>
        <p:spPr>
          <a:xfrm>
            <a:off x="10328145" y="1643492"/>
            <a:ext cx="1386745" cy="523220"/>
          </a:xfrm>
          <a:prstGeom prst="rect">
            <a:avLst/>
          </a:prstGeom>
          <a:solidFill>
            <a:schemeClr val="bg1"/>
          </a:solidFill>
          <a:ln>
            <a:solidFill>
              <a:srgbClr val="000000"/>
            </a:solidFill>
          </a:ln>
        </p:spPr>
        <p:txBody>
          <a:bodyPr wrap="square" rtlCol="0">
            <a:spAutoFit/>
          </a:bodyPr>
          <a:lstStyle/>
          <a:p>
            <a:pPr algn="ctr"/>
            <a:r>
              <a:rPr lang="en-GB" sz="1400" noProof="0" dirty="0">
                <a:solidFill>
                  <a:srgbClr val="000000"/>
                </a:solidFill>
              </a:rPr>
              <a:t>2 months </a:t>
            </a:r>
            <a:br>
              <a:rPr lang="en-GB" sz="1400" noProof="0" dirty="0">
                <a:solidFill>
                  <a:srgbClr val="000000"/>
                </a:solidFill>
              </a:rPr>
            </a:br>
            <a:r>
              <a:rPr lang="en-GB" sz="1400" noProof="0" dirty="0">
                <a:solidFill>
                  <a:srgbClr val="000000"/>
                </a:solidFill>
              </a:rPr>
              <a:t>cool-down time</a:t>
            </a:r>
          </a:p>
        </p:txBody>
      </p:sp>
    </p:spTree>
    <p:extLst>
      <p:ext uri="{BB962C8B-B14F-4D97-AF65-F5344CB8AC3E}">
        <p14:creationId xmlns:p14="http://schemas.microsoft.com/office/powerpoint/2010/main" val="1085722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6"/>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37319-A27E-D252-8403-840FAC27DA2B}"/>
            </a:ext>
          </a:extLst>
        </p:cNvPr>
        <p:cNvGrpSpPr/>
        <p:nvPr/>
      </p:nvGrpSpPr>
      <p:grpSpPr>
        <a:xfrm>
          <a:off x="0" y="0"/>
          <a:ext cx="0" cy="0"/>
          <a:chOff x="0" y="0"/>
          <a:chExt cx="0" cy="0"/>
        </a:xfrm>
      </p:grpSpPr>
      <p:pic>
        <p:nvPicPr>
          <p:cNvPr id="38" name="Picture 37" descr="A long shot of a tunnel&#10;&#10;Description automatically generated">
            <a:extLst>
              <a:ext uri="{FF2B5EF4-FFF2-40B4-BE49-F238E27FC236}">
                <a16:creationId xmlns:a16="http://schemas.microsoft.com/office/drawing/2014/main" id="{E6E0E310-B584-9CF4-FC72-43D5F20D6DFF}"/>
              </a:ext>
            </a:extLst>
          </p:cNvPr>
          <p:cNvPicPr>
            <a:picLocks noChangeAspect="1"/>
          </p:cNvPicPr>
          <p:nvPr/>
        </p:nvPicPr>
        <p:blipFill>
          <a:blip r:embed="rId3"/>
          <a:srcRect r="13900"/>
          <a:stretch>
            <a:fillRect/>
          </a:stretch>
        </p:blipFill>
        <p:spPr>
          <a:xfrm>
            <a:off x="7240289" y="1858598"/>
            <a:ext cx="4106324" cy="3576920"/>
          </a:xfrm>
          <a:prstGeom prst="rect">
            <a:avLst/>
          </a:prstGeom>
          <a:ln>
            <a:noFill/>
          </a:ln>
        </p:spPr>
        <p:style>
          <a:lnRef idx="2">
            <a:schemeClr val="dk1"/>
          </a:lnRef>
          <a:fillRef idx="1">
            <a:schemeClr val="lt1"/>
          </a:fillRef>
          <a:effectRef idx="0">
            <a:schemeClr val="dk1"/>
          </a:effectRef>
          <a:fontRef idx="minor">
            <a:schemeClr val="dk1"/>
          </a:fontRef>
        </p:style>
      </p:pic>
      <p:pic>
        <p:nvPicPr>
          <p:cNvPr id="16" name="Picture 15" descr="A graph of a graph of measurement&#10;&#10;AI-generated content may be incorrect.">
            <a:extLst>
              <a:ext uri="{FF2B5EF4-FFF2-40B4-BE49-F238E27FC236}">
                <a16:creationId xmlns:a16="http://schemas.microsoft.com/office/drawing/2014/main" id="{F3065C73-39DB-530F-0CB8-841E42FDE7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7005" y="1163873"/>
            <a:ext cx="5400000" cy="4800000"/>
          </a:xfrm>
          <a:prstGeom prst="rect">
            <a:avLst/>
          </a:prstGeom>
          <a:solidFill>
            <a:srgbClr val="FFFFFF"/>
          </a:solidFill>
        </p:spPr>
      </p:pic>
      <p:sp>
        <p:nvSpPr>
          <p:cNvPr id="4" name="Date Placeholder 3">
            <a:extLst>
              <a:ext uri="{FF2B5EF4-FFF2-40B4-BE49-F238E27FC236}">
                <a16:creationId xmlns:a16="http://schemas.microsoft.com/office/drawing/2014/main" id="{8496534C-0094-076E-C6D1-FB6AF6FA2752}"/>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8866AB0F-1E11-0E77-7CC6-5530DBCB6BEE}"/>
              </a:ext>
            </a:extLst>
          </p:cNvPr>
          <p:cNvSpPr>
            <a:spLocks noGrp="1"/>
          </p:cNvSpPr>
          <p:nvPr>
            <p:ph type="sldNum" sz="quarter" idx="11"/>
          </p:nvPr>
        </p:nvSpPr>
        <p:spPr/>
        <p:txBody>
          <a:bodyPr/>
          <a:lstStyle/>
          <a:p>
            <a:pPr>
              <a:defRPr/>
            </a:pPr>
            <a:fld id="{DE3B6E73-054D-6C4E-9975-9A683C5A9677}" type="slidenum">
              <a:rPr lang="en-GB" noProof="0" smtClean="0"/>
              <a:pPr>
                <a:defRPr/>
              </a:pPr>
              <a:t>11</a:t>
            </a:fld>
            <a:endParaRPr lang="en-GB" noProof="0" dirty="0"/>
          </a:p>
        </p:txBody>
      </p:sp>
      <p:sp>
        <p:nvSpPr>
          <p:cNvPr id="6" name="Footer Placeholder 5">
            <a:extLst>
              <a:ext uri="{FF2B5EF4-FFF2-40B4-BE49-F238E27FC236}">
                <a16:creationId xmlns:a16="http://schemas.microsoft.com/office/drawing/2014/main" id="{77621D0C-5BFB-2CF9-EE81-8FF74286AD8E}"/>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111AEF26-84B7-6051-01AC-D50E5A887D31}"/>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graphicFrame>
        <p:nvGraphicFramePr>
          <p:cNvPr id="13" name="Table 12">
            <a:extLst>
              <a:ext uri="{FF2B5EF4-FFF2-40B4-BE49-F238E27FC236}">
                <a16:creationId xmlns:a16="http://schemas.microsoft.com/office/drawing/2014/main" id="{93EA19DA-7602-3791-280F-F871F42E31C1}"/>
              </a:ext>
            </a:extLst>
          </p:cNvPr>
          <p:cNvGraphicFramePr>
            <a:graphicFrameLocks noGrp="1"/>
          </p:cNvGraphicFramePr>
          <p:nvPr>
            <p:extLst>
              <p:ext uri="{D42A27DB-BD31-4B8C-83A1-F6EECF244321}">
                <p14:modId xmlns:p14="http://schemas.microsoft.com/office/powerpoint/2010/main" val="1743266358"/>
              </p:ext>
            </p:extLst>
          </p:nvPr>
        </p:nvGraphicFramePr>
        <p:xfrm>
          <a:off x="1294686" y="1773746"/>
          <a:ext cx="4234816" cy="914400"/>
        </p:xfrm>
        <a:graphic>
          <a:graphicData uri="http://schemas.openxmlformats.org/drawingml/2006/table">
            <a:tbl>
              <a:tblPr firstRow="1" bandRow="1">
                <a:tableStyleId>{073A0DAA-6AF3-43AB-8588-CEC1D06C72B9}</a:tableStyleId>
              </a:tblPr>
              <a:tblGrid>
                <a:gridCol w="1462405">
                  <a:extLst>
                    <a:ext uri="{9D8B030D-6E8A-4147-A177-3AD203B41FA5}">
                      <a16:colId xmlns:a16="http://schemas.microsoft.com/office/drawing/2014/main" val="659167723"/>
                    </a:ext>
                  </a:extLst>
                </a:gridCol>
                <a:gridCol w="2146618">
                  <a:extLst>
                    <a:ext uri="{9D8B030D-6E8A-4147-A177-3AD203B41FA5}">
                      <a16:colId xmlns:a16="http://schemas.microsoft.com/office/drawing/2014/main" val="1533369724"/>
                    </a:ext>
                  </a:extLst>
                </a:gridCol>
                <a:gridCol w="625793">
                  <a:extLst>
                    <a:ext uri="{9D8B030D-6E8A-4147-A177-3AD203B41FA5}">
                      <a16:colId xmlns:a16="http://schemas.microsoft.com/office/drawing/2014/main" val="2976875467"/>
                    </a:ext>
                  </a:extLst>
                </a:gridCol>
              </a:tblGrid>
              <a:tr h="273600">
                <a:tc>
                  <a:txBody>
                    <a:bodyPr/>
                    <a:lstStyle/>
                    <a:p>
                      <a:endParaRPr lang="en-GB" sz="1400" noProof="0" dirty="0"/>
                    </a:p>
                  </a:txBody>
                  <a:tcPr/>
                </a:tc>
                <a:tc>
                  <a:txBody>
                    <a:bodyPr/>
                    <a:lstStyle/>
                    <a:p>
                      <a:r>
                        <a:rPr lang="en-GB" sz="1400" noProof="0" dirty="0"/>
                        <a:t>Cool-down time</a:t>
                      </a:r>
                    </a:p>
                  </a:txBody>
                  <a:tcPr/>
                </a:tc>
                <a:tc>
                  <a:txBody>
                    <a:bodyPr/>
                    <a:lstStyle/>
                    <a:p>
                      <a:r>
                        <a:rPr lang="en-GB" sz="1400" noProof="0" dirty="0"/>
                        <a:t>Year</a:t>
                      </a:r>
                    </a:p>
                  </a:txBody>
                  <a:tcPr/>
                </a:tc>
                <a:extLst>
                  <a:ext uri="{0D108BD9-81ED-4DB2-BD59-A6C34878D82A}">
                    <a16:rowId xmlns:a16="http://schemas.microsoft.com/office/drawing/2014/main" val="1174795555"/>
                  </a:ext>
                </a:extLst>
              </a:tr>
              <a:tr h="273600">
                <a:tc>
                  <a:txBody>
                    <a:bodyPr/>
                    <a:lstStyle/>
                    <a:p>
                      <a:r>
                        <a:rPr lang="en-GB" sz="1400" b="0" u="none" baseline="0" noProof="0" dirty="0">
                          <a:uFill>
                            <a:solidFill>
                              <a:srgbClr val="FF0000"/>
                            </a:solidFill>
                          </a:uFill>
                        </a:rPr>
                        <a:t>Measurement 1</a:t>
                      </a:r>
                    </a:p>
                  </a:txBody>
                  <a:tcPr/>
                </a:tc>
                <a:tc>
                  <a:txBody>
                    <a:bodyPr/>
                    <a:lstStyle/>
                    <a:p>
                      <a:r>
                        <a:rPr lang="en-GB" sz="1400" noProof="0" dirty="0"/>
                        <a:t>136 days (~ 4.5 months)</a:t>
                      </a:r>
                    </a:p>
                  </a:txBody>
                  <a:tcPr/>
                </a:tc>
                <a:tc>
                  <a:txBody>
                    <a:bodyPr/>
                    <a:lstStyle/>
                    <a:p>
                      <a:r>
                        <a:rPr lang="en-GB" sz="1400" noProof="0" dirty="0"/>
                        <a:t>2024</a:t>
                      </a:r>
                    </a:p>
                  </a:txBody>
                  <a:tcPr/>
                </a:tc>
                <a:extLst>
                  <a:ext uri="{0D108BD9-81ED-4DB2-BD59-A6C34878D82A}">
                    <a16:rowId xmlns:a16="http://schemas.microsoft.com/office/drawing/2014/main" val="2015141012"/>
                  </a:ext>
                </a:extLst>
              </a:tr>
              <a:tr h="273600">
                <a:tc>
                  <a:txBody>
                    <a:bodyPr/>
                    <a:lstStyle/>
                    <a:p>
                      <a:r>
                        <a:rPr lang="en-GB" sz="1400" u="none" noProof="0" dirty="0"/>
                        <a:t>Measurement 2</a:t>
                      </a:r>
                    </a:p>
                  </a:txBody>
                  <a:tcPr/>
                </a:tc>
                <a:tc>
                  <a:txBody>
                    <a:bodyPr/>
                    <a:lstStyle/>
                    <a:p>
                      <a:r>
                        <a:rPr lang="en-GB" sz="1400" noProof="0" dirty="0"/>
                        <a:t>912 days (~ 2.5 years)</a:t>
                      </a:r>
                    </a:p>
                  </a:txBody>
                  <a:tcPr/>
                </a:tc>
                <a:tc>
                  <a:txBody>
                    <a:bodyPr/>
                    <a:lstStyle/>
                    <a:p>
                      <a:r>
                        <a:rPr lang="en-GB" sz="1400" noProof="0" dirty="0"/>
                        <a:t>2021</a:t>
                      </a:r>
                    </a:p>
                  </a:txBody>
                  <a:tcPr/>
                </a:tc>
                <a:extLst>
                  <a:ext uri="{0D108BD9-81ED-4DB2-BD59-A6C34878D82A}">
                    <a16:rowId xmlns:a16="http://schemas.microsoft.com/office/drawing/2014/main" val="4198809234"/>
                  </a:ext>
                </a:extLst>
              </a:tr>
            </a:tbl>
          </a:graphicData>
        </a:graphic>
      </p:graphicFrame>
      <p:pic>
        <p:nvPicPr>
          <p:cNvPr id="18" name="Picture 17" descr="A drawing of a machine&#10;&#10;AI-generated content may be incorrect.">
            <a:extLst>
              <a:ext uri="{FF2B5EF4-FFF2-40B4-BE49-F238E27FC236}">
                <a16:creationId xmlns:a16="http://schemas.microsoft.com/office/drawing/2014/main" id="{D1185228-80C8-E3D6-BC4D-9275A66AE27B}"/>
              </a:ext>
            </a:extLst>
          </p:cNvPr>
          <p:cNvPicPr>
            <a:picLocks noChangeAspect="1"/>
          </p:cNvPicPr>
          <p:nvPr/>
        </p:nvPicPr>
        <p:blipFill>
          <a:blip r:embed="rId5" cstate="print">
            <a:extLst>
              <a:ext uri="{28A0092B-C50C-407E-A947-70E740481C1C}">
                <a14:useLocalDpi xmlns:a14="http://schemas.microsoft.com/office/drawing/2010/main" val="0"/>
              </a:ext>
            </a:extLst>
          </a:blip>
          <a:srcRect b="7598"/>
          <a:stretch>
            <a:fillRect/>
          </a:stretch>
        </p:blipFill>
        <p:spPr>
          <a:xfrm>
            <a:off x="867481" y="2816367"/>
            <a:ext cx="5144227" cy="3203523"/>
          </a:xfrm>
          <a:prstGeom prst="rect">
            <a:avLst/>
          </a:prstGeom>
        </p:spPr>
      </p:pic>
      <p:sp>
        <p:nvSpPr>
          <p:cNvPr id="20" name="TextBox 19">
            <a:extLst>
              <a:ext uri="{FF2B5EF4-FFF2-40B4-BE49-F238E27FC236}">
                <a16:creationId xmlns:a16="http://schemas.microsoft.com/office/drawing/2014/main" id="{CBD9D1CE-8718-4CE3-AE84-FDE67B93B669}"/>
              </a:ext>
            </a:extLst>
          </p:cNvPr>
          <p:cNvSpPr txBox="1"/>
          <p:nvPr/>
        </p:nvSpPr>
        <p:spPr>
          <a:xfrm>
            <a:off x="4852922" y="3528832"/>
            <a:ext cx="1087542" cy="523220"/>
          </a:xfrm>
          <a:prstGeom prst="rect">
            <a:avLst/>
          </a:prstGeom>
          <a:noFill/>
        </p:spPr>
        <p:txBody>
          <a:bodyPr wrap="square" rtlCol="0">
            <a:spAutoFit/>
          </a:bodyPr>
          <a:lstStyle/>
          <a:p>
            <a:pPr algn="ctr"/>
            <a:r>
              <a:rPr lang="en-GB" sz="1400" noProof="0" dirty="0">
                <a:highlight>
                  <a:srgbClr val="FFFFFF"/>
                </a:highlight>
              </a:rPr>
              <a:t>130 mSv/h in contact</a:t>
            </a:r>
          </a:p>
        </p:txBody>
      </p:sp>
      <p:cxnSp>
        <p:nvCxnSpPr>
          <p:cNvPr id="22" name="Straight Connector 21">
            <a:extLst>
              <a:ext uri="{FF2B5EF4-FFF2-40B4-BE49-F238E27FC236}">
                <a16:creationId xmlns:a16="http://schemas.microsoft.com/office/drawing/2014/main" id="{9B73D912-18C7-05B6-9A47-4141BB8C5C95}"/>
              </a:ext>
            </a:extLst>
          </p:cNvPr>
          <p:cNvCxnSpPr>
            <a:cxnSpLocks/>
            <a:endCxn id="20" idx="2"/>
          </p:cNvCxnSpPr>
          <p:nvPr/>
        </p:nvCxnSpPr>
        <p:spPr>
          <a:xfrm flipV="1">
            <a:off x="4347210" y="4052052"/>
            <a:ext cx="1049483" cy="1104783"/>
          </a:xfrm>
          <a:prstGeom prst="line">
            <a:avLst/>
          </a:prstGeom>
          <a:ln w="22225">
            <a:solidFill>
              <a:schemeClr val="bg1"/>
            </a:solidFill>
            <a:headEnd type="oval" w="med" len="med"/>
            <a:tailEnd type="none" w="med" len="med"/>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272743BE-75A6-7FE8-5E2D-F7237EE69D1D}"/>
              </a:ext>
            </a:extLst>
          </p:cNvPr>
          <p:cNvSpPr txBox="1"/>
          <p:nvPr/>
        </p:nvSpPr>
        <p:spPr>
          <a:xfrm>
            <a:off x="3506371" y="3123838"/>
            <a:ext cx="1122551" cy="523220"/>
          </a:xfrm>
          <a:prstGeom prst="rect">
            <a:avLst/>
          </a:prstGeom>
          <a:noFill/>
        </p:spPr>
        <p:txBody>
          <a:bodyPr wrap="square" rtlCol="0">
            <a:spAutoFit/>
          </a:bodyPr>
          <a:lstStyle/>
          <a:p>
            <a:pPr algn="ctr"/>
            <a:r>
              <a:rPr lang="en-GB" sz="1400" noProof="0" dirty="0">
                <a:highlight>
                  <a:srgbClr val="FFFFFF"/>
                </a:highlight>
              </a:rPr>
              <a:t>10 mSv/h at 1 m</a:t>
            </a:r>
          </a:p>
        </p:txBody>
      </p:sp>
      <p:cxnSp>
        <p:nvCxnSpPr>
          <p:cNvPr id="25" name="Straight Connector 24">
            <a:extLst>
              <a:ext uri="{FF2B5EF4-FFF2-40B4-BE49-F238E27FC236}">
                <a16:creationId xmlns:a16="http://schemas.microsoft.com/office/drawing/2014/main" id="{A08D95FA-D1A0-2961-253B-E5DBD0075440}"/>
              </a:ext>
            </a:extLst>
          </p:cNvPr>
          <p:cNvCxnSpPr>
            <a:cxnSpLocks/>
            <a:endCxn id="24" idx="2"/>
          </p:cNvCxnSpPr>
          <p:nvPr/>
        </p:nvCxnSpPr>
        <p:spPr>
          <a:xfrm flipV="1">
            <a:off x="4064932" y="3647058"/>
            <a:ext cx="2715" cy="1452636"/>
          </a:xfrm>
          <a:prstGeom prst="line">
            <a:avLst/>
          </a:prstGeom>
          <a:ln w="22225">
            <a:solidFill>
              <a:schemeClr val="bg1"/>
            </a:solidFill>
            <a:headEnd type="oval"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E6F3643-AADC-963F-A6E9-AB6DB6C6A6D6}"/>
              </a:ext>
            </a:extLst>
          </p:cNvPr>
          <p:cNvCxnSpPr>
            <a:cxnSpLocks/>
            <a:endCxn id="30" idx="2"/>
          </p:cNvCxnSpPr>
          <p:nvPr/>
        </p:nvCxnSpPr>
        <p:spPr>
          <a:xfrm flipH="1" flipV="1">
            <a:off x="2162042" y="3790442"/>
            <a:ext cx="1265152" cy="1244337"/>
          </a:xfrm>
          <a:prstGeom prst="line">
            <a:avLst/>
          </a:prstGeom>
          <a:ln w="22225">
            <a:solidFill>
              <a:schemeClr val="bg1"/>
            </a:solidFill>
            <a:headEnd type="oval" w="med" len="med"/>
            <a:tailEnd type="none" w="med" len="med"/>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F89E5B15-D3D1-1423-F85B-2D7C8AAD606C}"/>
              </a:ext>
            </a:extLst>
          </p:cNvPr>
          <p:cNvSpPr txBox="1"/>
          <p:nvPr/>
        </p:nvSpPr>
        <p:spPr>
          <a:xfrm>
            <a:off x="1656081" y="3267222"/>
            <a:ext cx="1011922" cy="523220"/>
          </a:xfrm>
          <a:prstGeom prst="rect">
            <a:avLst/>
          </a:prstGeom>
          <a:noFill/>
        </p:spPr>
        <p:txBody>
          <a:bodyPr wrap="square" rtlCol="0">
            <a:spAutoFit/>
          </a:bodyPr>
          <a:lstStyle/>
          <a:p>
            <a:pPr algn="ctr"/>
            <a:r>
              <a:rPr lang="en-GB" sz="1400" noProof="0" dirty="0">
                <a:highlight>
                  <a:srgbClr val="FFFFFF"/>
                </a:highlight>
              </a:rPr>
              <a:t>5.5 mSv/h at 2 m</a:t>
            </a:r>
          </a:p>
        </p:txBody>
      </p:sp>
      <p:sp>
        <p:nvSpPr>
          <p:cNvPr id="32" name="Rectangle 31">
            <a:extLst>
              <a:ext uri="{FF2B5EF4-FFF2-40B4-BE49-F238E27FC236}">
                <a16:creationId xmlns:a16="http://schemas.microsoft.com/office/drawing/2014/main" id="{A28204F5-2C27-9DDA-6C7B-840BBCD71C05}"/>
              </a:ext>
            </a:extLst>
          </p:cNvPr>
          <p:cNvSpPr/>
          <p:nvPr/>
        </p:nvSpPr>
        <p:spPr>
          <a:xfrm>
            <a:off x="728189" y="1104174"/>
            <a:ext cx="5367811" cy="4959957"/>
          </a:xfrm>
          <a:prstGeom prst="rect">
            <a:avLst/>
          </a:prstGeom>
          <a:no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5" name="TextBox 34">
            <a:extLst>
              <a:ext uri="{FF2B5EF4-FFF2-40B4-BE49-F238E27FC236}">
                <a16:creationId xmlns:a16="http://schemas.microsoft.com/office/drawing/2014/main" id="{7894EE08-AA3B-58A0-0C93-AA11F42F30A0}"/>
              </a:ext>
            </a:extLst>
          </p:cNvPr>
          <p:cNvSpPr txBox="1"/>
          <p:nvPr/>
        </p:nvSpPr>
        <p:spPr>
          <a:xfrm>
            <a:off x="2854316" y="1212647"/>
            <a:ext cx="1210616" cy="338554"/>
          </a:xfrm>
          <a:prstGeom prst="rect">
            <a:avLst/>
          </a:prstGeom>
          <a:solidFill>
            <a:srgbClr val="FFFFFF"/>
          </a:solidFill>
          <a:ln w="19050">
            <a:solidFill>
              <a:srgbClr val="181717"/>
            </a:solidFill>
          </a:ln>
        </p:spPr>
        <p:txBody>
          <a:bodyPr wrap="square" rtlCol="0">
            <a:spAutoFit/>
          </a:bodyPr>
          <a:lstStyle/>
          <a:p>
            <a:pPr algn="ctr"/>
            <a:r>
              <a:rPr lang="en-GB" sz="1600" b="1" noProof="0" dirty="0">
                <a:solidFill>
                  <a:srgbClr val="0055A0"/>
                </a:solidFill>
              </a:rPr>
              <a:t>Survey H0</a:t>
            </a:r>
          </a:p>
        </p:txBody>
      </p:sp>
      <p:sp>
        <p:nvSpPr>
          <p:cNvPr id="9" name="TextBox 8">
            <a:extLst>
              <a:ext uri="{FF2B5EF4-FFF2-40B4-BE49-F238E27FC236}">
                <a16:creationId xmlns:a16="http://schemas.microsoft.com/office/drawing/2014/main" id="{5206C018-B71B-2BB7-A788-9A26D219EAC7}"/>
              </a:ext>
            </a:extLst>
          </p:cNvPr>
          <p:cNvSpPr txBox="1"/>
          <p:nvPr/>
        </p:nvSpPr>
        <p:spPr>
          <a:xfrm>
            <a:off x="951901" y="5471815"/>
            <a:ext cx="1408359" cy="461665"/>
          </a:xfrm>
          <a:prstGeom prst="rect">
            <a:avLst/>
          </a:prstGeom>
          <a:solidFill>
            <a:schemeClr val="bg1"/>
          </a:solidFill>
          <a:ln>
            <a:solidFill>
              <a:srgbClr val="181717"/>
            </a:solidFill>
          </a:ln>
        </p:spPr>
        <p:txBody>
          <a:bodyPr wrap="square" rtlCol="0">
            <a:spAutoFit/>
          </a:bodyPr>
          <a:lstStyle/>
          <a:p>
            <a:pPr algn="ctr"/>
            <a:r>
              <a:rPr lang="en-GB" sz="1200" noProof="0" dirty="0">
                <a:solidFill>
                  <a:srgbClr val="000000"/>
                </a:solidFill>
              </a:rPr>
              <a:t>H*(10) values for Measurement 1</a:t>
            </a:r>
          </a:p>
        </p:txBody>
      </p:sp>
      <p:sp>
        <p:nvSpPr>
          <p:cNvPr id="33" name="Rectangle 32">
            <a:extLst>
              <a:ext uri="{FF2B5EF4-FFF2-40B4-BE49-F238E27FC236}">
                <a16:creationId xmlns:a16="http://schemas.microsoft.com/office/drawing/2014/main" id="{7764C83E-7666-F124-7A5B-337FCEBF6973}"/>
              </a:ext>
            </a:extLst>
          </p:cNvPr>
          <p:cNvSpPr/>
          <p:nvPr/>
        </p:nvSpPr>
        <p:spPr>
          <a:xfrm>
            <a:off x="6320000" y="1096562"/>
            <a:ext cx="5501787" cy="4994066"/>
          </a:xfrm>
          <a:prstGeom prst="rect">
            <a:avLst/>
          </a:prstGeom>
          <a:noFill/>
          <a:ln w="19050">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TextBox 2">
            <a:extLst>
              <a:ext uri="{FF2B5EF4-FFF2-40B4-BE49-F238E27FC236}">
                <a16:creationId xmlns:a16="http://schemas.microsoft.com/office/drawing/2014/main" id="{FDCADD52-6C3D-F161-92C2-423E8FCE92CF}"/>
              </a:ext>
            </a:extLst>
          </p:cNvPr>
          <p:cNvSpPr txBox="1"/>
          <p:nvPr/>
        </p:nvSpPr>
        <p:spPr>
          <a:xfrm>
            <a:off x="9250680" y="235519"/>
            <a:ext cx="2571107" cy="276999"/>
          </a:xfrm>
          <a:prstGeom prst="rect">
            <a:avLst/>
          </a:prstGeom>
          <a:noFill/>
        </p:spPr>
        <p:txBody>
          <a:bodyPr wrap="square" rtlCol="0">
            <a:spAutoFit/>
          </a:bodyPr>
          <a:lstStyle/>
          <a:p>
            <a:pPr algn="r"/>
            <a:r>
              <a:rPr lang="en-GB" sz="1200" dirty="0">
                <a:solidFill>
                  <a:srgbClr val="000000"/>
                </a:solidFill>
              </a:rPr>
              <a:t>All FLUKA </a:t>
            </a:r>
            <a:r>
              <a:rPr lang="en-GB" sz="1200" noProof="0" dirty="0">
                <a:solidFill>
                  <a:srgbClr val="000000"/>
                </a:solidFill>
              </a:rPr>
              <a:t>uncertainties below 5 %</a:t>
            </a:r>
          </a:p>
        </p:txBody>
      </p:sp>
    </p:spTree>
    <p:extLst>
      <p:ext uri="{BB962C8B-B14F-4D97-AF65-F5344CB8AC3E}">
        <p14:creationId xmlns:p14="http://schemas.microsoft.com/office/powerpoint/2010/main" val="2126851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168D-1345-99D0-8A83-F54A07B737AB}"/>
            </a:ext>
          </a:extLst>
        </p:cNvPr>
        <p:cNvGrpSpPr/>
        <p:nvPr/>
      </p:nvGrpSpPr>
      <p:grpSpPr>
        <a:xfrm>
          <a:off x="0" y="0"/>
          <a:ext cx="0" cy="0"/>
          <a:chOff x="0" y="0"/>
          <a:chExt cx="0" cy="0"/>
        </a:xfrm>
      </p:grpSpPr>
      <p:pic>
        <p:nvPicPr>
          <p:cNvPr id="59" name="Picture 58">
            <a:extLst>
              <a:ext uri="{FF2B5EF4-FFF2-40B4-BE49-F238E27FC236}">
                <a16:creationId xmlns:a16="http://schemas.microsoft.com/office/drawing/2014/main" id="{3A3AB87C-9913-1F45-6A6C-845640B5AAC6}"/>
              </a:ext>
            </a:extLst>
          </p:cNvPr>
          <p:cNvPicPr>
            <a:picLocks noChangeAspect="1"/>
          </p:cNvPicPr>
          <p:nvPr/>
        </p:nvPicPr>
        <p:blipFill>
          <a:blip r:embed="rId3" cstate="print">
            <a:extLst>
              <a:ext uri="{28A0092B-C50C-407E-A947-70E740481C1C}">
                <a14:useLocalDpi xmlns:a14="http://schemas.microsoft.com/office/drawing/2010/main" val="0"/>
              </a:ext>
            </a:extLst>
          </a:blip>
          <a:srcRect t="1213" b="1984"/>
          <a:stretch>
            <a:fillRect/>
          </a:stretch>
        </p:blipFill>
        <p:spPr bwMode="auto">
          <a:xfrm>
            <a:off x="3979982" y="1324308"/>
            <a:ext cx="1950437" cy="1745186"/>
          </a:xfrm>
          <a:prstGeom prst="rect">
            <a:avLst/>
          </a:prstGeom>
          <a:noFill/>
        </p:spPr>
      </p:pic>
      <p:pic>
        <p:nvPicPr>
          <p:cNvPr id="62" name="Picture 61" descr="A computer generated image of a building&#10;&#10;AI-generated content may be incorrect.">
            <a:extLst>
              <a:ext uri="{FF2B5EF4-FFF2-40B4-BE49-F238E27FC236}">
                <a16:creationId xmlns:a16="http://schemas.microsoft.com/office/drawing/2014/main" id="{C4A4F914-20A2-2ED3-3B44-69AAC001E9E6}"/>
              </a:ext>
            </a:extLst>
          </p:cNvPr>
          <p:cNvPicPr>
            <a:picLocks noChangeAspect="1"/>
          </p:cNvPicPr>
          <p:nvPr/>
        </p:nvPicPr>
        <p:blipFill>
          <a:blip r:embed="rId4" cstate="screen">
            <a:extLst>
              <a:ext uri="{28A0092B-C50C-407E-A947-70E740481C1C}">
                <a14:useLocalDpi xmlns:a14="http://schemas.microsoft.com/office/drawing/2010/main"/>
              </a:ext>
            </a:extLst>
          </a:blip>
          <a:srcRect l="16147" t="7170" r="26071" b="9545"/>
          <a:stretch>
            <a:fillRect/>
          </a:stretch>
        </p:blipFill>
        <p:spPr>
          <a:xfrm>
            <a:off x="6004794" y="1319798"/>
            <a:ext cx="1942048" cy="1749144"/>
          </a:xfrm>
          <a:prstGeom prst="rect">
            <a:avLst/>
          </a:prstGeom>
        </p:spPr>
      </p:pic>
      <p:pic>
        <p:nvPicPr>
          <p:cNvPr id="36" name="Picture 35">
            <a:extLst>
              <a:ext uri="{FF2B5EF4-FFF2-40B4-BE49-F238E27FC236}">
                <a16:creationId xmlns:a16="http://schemas.microsoft.com/office/drawing/2014/main" id="{737C79E5-AE1F-5636-98B0-3452C2914240}"/>
              </a:ext>
            </a:extLst>
          </p:cNvPr>
          <p:cNvPicPr>
            <a:picLocks noChangeAspect="1"/>
          </p:cNvPicPr>
          <p:nvPr/>
        </p:nvPicPr>
        <p:blipFill>
          <a:blip r:embed="rId5">
            <a:extLst>
              <a:ext uri="{28A0092B-C50C-407E-A947-70E740481C1C}">
                <a14:useLocalDpi xmlns:a14="http://schemas.microsoft.com/office/drawing/2010/main" val="0"/>
              </a:ext>
            </a:extLst>
          </a:blip>
          <a:srcRect l="46054" t="52331" r="25611" b="9400"/>
          <a:stretch>
            <a:fillRect/>
          </a:stretch>
        </p:blipFill>
        <p:spPr>
          <a:xfrm>
            <a:off x="6925223" y="4295882"/>
            <a:ext cx="1943766" cy="1750248"/>
          </a:xfrm>
          <a:prstGeom prst="rect">
            <a:avLst/>
          </a:prstGeom>
        </p:spPr>
      </p:pic>
      <p:pic>
        <p:nvPicPr>
          <p:cNvPr id="40" name="Picture 39" descr="A grey rectangular object with a square hole&#10;&#10;AI-generated content may be incorrect.">
            <a:extLst>
              <a:ext uri="{FF2B5EF4-FFF2-40B4-BE49-F238E27FC236}">
                <a16:creationId xmlns:a16="http://schemas.microsoft.com/office/drawing/2014/main" id="{2E9B918E-D4F6-D182-179B-9AFF99F5CDAD}"/>
              </a:ext>
            </a:extLst>
          </p:cNvPr>
          <p:cNvPicPr>
            <a:picLocks noChangeAspect="1"/>
          </p:cNvPicPr>
          <p:nvPr/>
        </p:nvPicPr>
        <p:blipFill>
          <a:blip r:embed="rId6">
            <a:extLst>
              <a:ext uri="{28A0092B-C50C-407E-A947-70E740481C1C}">
                <a14:useLocalDpi xmlns:a14="http://schemas.microsoft.com/office/drawing/2010/main" val="0"/>
              </a:ext>
            </a:extLst>
          </a:blip>
          <a:srcRect l="24938" t="19760" r="23007"/>
          <a:stretch>
            <a:fillRect/>
          </a:stretch>
        </p:blipFill>
        <p:spPr>
          <a:xfrm>
            <a:off x="8952875" y="4292532"/>
            <a:ext cx="1937591" cy="1750248"/>
          </a:xfrm>
          <a:prstGeom prst="rect">
            <a:avLst/>
          </a:prstGeom>
        </p:spPr>
      </p:pic>
      <p:sp>
        <p:nvSpPr>
          <p:cNvPr id="4" name="Date Placeholder 3">
            <a:extLst>
              <a:ext uri="{FF2B5EF4-FFF2-40B4-BE49-F238E27FC236}">
                <a16:creationId xmlns:a16="http://schemas.microsoft.com/office/drawing/2014/main" id="{6BEE9D30-3FD0-35A5-A98A-E16D04220C0B}"/>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DEA97650-4269-CE74-4F17-5C458BAA692A}"/>
              </a:ext>
            </a:extLst>
          </p:cNvPr>
          <p:cNvSpPr>
            <a:spLocks noGrp="1"/>
          </p:cNvSpPr>
          <p:nvPr>
            <p:ph type="sldNum" sz="quarter" idx="11"/>
          </p:nvPr>
        </p:nvSpPr>
        <p:spPr/>
        <p:txBody>
          <a:bodyPr/>
          <a:lstStyle/>
          <a:p>
            <a:pPr>
              <a:defRPr/>
            </a:pPr>
            <a:fld id="{DE3B6E73-054D-6C4E-9975-9A683C5A9677}" type="slidenum">
              <a:rPr lang="en-GB" noProof="0" smtClean="0"/>
              <a:pPr>
                <a:defRPr/>
              </a:pPr>
              <a:t>12</a:t>
            </a:fld>
            <a:endParaRPr lang="en-GB" noProof="0" dirty="0"/>
          </a:p>
        </p:txBody>
      </p:sp>
      <p:sp>
        <p:nvSpPr>
          <p:cNvPr id="6" name="Footer Placeholder 5">
            <a:extLst>
              <a:ext uri="{FF2B5EF4-FFF2-40B4-BE49-F238E27FC236}">
                <a16:creationId xmlns:a16="http://schemas.microsoft.com/office/drawing/2014/main" id="{58A78ED8-C618-1B45-EAF3-86035841B773}"/>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D61A602D-B8C5-6456-0CFB-A1F88373224C}"/>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sp>
        <p:nvSpPr>
          <p:cNvPr id="15" name="Freeform: Shape 14">
            <a:extLst>
              <a:ext uri="{FF2B5EF4-FFF2-40B4-BE49-F238E27FC236}">
                <a16:creationId xmlns:a16="http://schemas.microsoft.com/office/drawing/2014/main" id="{BFF7A795-CEE7-C138-D490-2649EEF2289C}"/>
              </a:ext>
            </a:extLst>
          </p:cNvPr>
          <p:cNvSpPr/>
          <p:nvPr/>
        </p:nvSpPr>
        <p:spPr>
          <a:xfrm>
            <a:off x="1997075" y="2888057"/>
            <a:ext cx="402708" cy="548422"/>
          </a:xfrm>
          <a:custGeom>
            <a:avLst/>
            <a:gdLst>
              <a:gd name="csX0" fmla="*/ 0 w 472016"/>
              <a:gd name="csY0" fmla="*/ 1363133 h 1363133"/>
              <a:gd name="csX1" fmla="*/ 0 w 472016"/>
              <a:gd name="csY1" fmla="*/ 554567 h 1363133"/>
              <a:gd name="csX2" fmla="*/ 472016 w 472016"/>
              <a:gd name="csY2" fmla="*/ 0 h 1363133"/>
            </a:gdLst>
            <a:ahLst/>
            <a:cxnLst>
              <a:cxn ang="0">
                <a:pos x="csX0" y="csY0"/>
              </a:cxn>
              <a:cxn ang="0">
                <a:pos x="csX1" y="csY1"/>
              </a:cxn>
              <a:cxn ang="0">
                <a:pos x="csX2" y="csY2"/>
              </a:cxn>
            </a:cxnLst>
            <a:rect l="l" t="t" r="r" b="b"/>
            <a:pathLst>
              <a:path w="472016" h="1363133">
                <a:moveTo>
                  <a:pt x="0" y="1363133"/>
                </a:moveTo>
                <a:lnTo>
                  <a:pt x="0" y="554567"/>
                </a:lnTo>
                <a:lnTo>
                  <a:pt x="472016" y="0"/>
                </a:lnTo>
              </a:path>
            </a:pathLst>
          </a:custGeom>
          <a:noFill/>
          <a:ln>
            <a:solidFill>
              <a:srgbClr val="0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9" name="TextBox 18">
            <a:extLst>
              <a:ext uri="{FF2B5EF4-FFF2-40B4-BE49-F238E27FC236}">
                <a16:creationId xmlns:a16="http://schemas.microsoft.com/office/drawing/2014/main" id="{A9F216C1-2D71-8AD1-01E9-5A8FC1842FE2}"/>
              </a:ext>
            </a:extLst>
          </p:cNvPr>
          <p:cNvSpPr txBox="1"/>
          <p:nvPr/>
        </p:nvSpPr>
        <p:spPr>
          <a:xfrm>
            <a:off x="1805688" y="2364837"/>
            <a:ext cx="1138540" cy="523220"/>
          </a:xfrm>
          <a:prstGeom prst="rect">
            <a:avLst/>
          </a:prstGeom>
          <a:noFill/>
          <a:ln w="19050">
            <a:solidFill>
              <a:srgbClr val="000000"/>
            </a:solidFill>
          </a:ln>
        </p:spPr>
        <p:txBody>
          <a:bodyPr wrap="square" rtlCol="0">
            <a:spAutoFit/>
          </a:bodyPr>
          <a:lstStyle/>
          <a:p>
            <a:pPr algn="ctr"/>
            <a:r>
              <a:rPr lang="en-GB" sz="1400" b="1" noProof="0" dirty="0">
                <a:solidFill>
                  <a:srgbClr val="000000"/>
                </a:solidFill>
              </a:rPr>
              <a:t>ISOLDE</a:t>
            </a:r>
            <a:br>
              <a:rPr lang="en-GB" sz="1400" b="1" noProof="0" dirty="0">
                <a:solidFill>
                  <a:srgbClr val="000000"/>
                </a:solidFill>
              </a:rPr>
            </a:br>
            <a:r>
              <a:rPr lang="en-GB" sz="1400" b="1" noProof="0" dirty="0">
                <a:solidFill>
                  <a:srgbClr val="000000"/>
                </a:solidFill>
              </a:rPr>
              <a:t>beam stop</a:t>
            </a:r>
          </a:p>
        </p:txBody>
      </p:sp>
      <p:cxnSp>
        <p:nvCxnSpPr>
          <p:cNvPr id="2" name="Straight Arrow Connector 1">
            <a:extLst>
              <a:ext uri="{FF2B5EF4-FFF2-40B4-BE49-F238E27FC236}">
                <a16:creationId xmlns:a16="http://schemas.microsoft.com/office/drawing/2014/main" id="{AAEF85B4-A8D9-E05A-2C2E-A296B6008DA8}"/>
              </a:ext>
            </a:extLst>
          </p:cNvPr>
          <p:cNvCxnSpPr>
            <a:cxnSpLocks/>
          </p:cNvCxnSpPr>
          <p:nvPr/>
        </p:nvCxnSpPr>
        <p:spPr>
          <a:xfrm>
            <a:off x="1401079" y="3562654"/>
            <a:ext cx="9389840" cy="0"/>
          </a:xfrm>
          <a:prstGeom prst="straightConnector1">
            <a:avLst/>
          </a:prstGeom>
          <a:ln w="19050">
            <a:solidFill>
              <a:schemeClr val="bg2">
                <a:lumMod val="1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593EF8E-612F-0801-B32F-7B477CAAF4CA}"/>
              </a:ext>
            </a:extLst>
          </p:cNvPr>
          <p:cNvSpPr txBox="1"/>
          <p:nvPr/>
        </p:nvSpPr>
        <p:spPr>
          <a:xfrm>
            <a:off x="1456959" y="3432727"/>
            <a:ext cx="1087731" cy="307777"/>
          </a:xfrm>
          <a:prstGeom prst="rect">
            <a:avLst/>
          </a:prstGeom>
          <a:solidFill>
            <a:schemeClr val="tx1"/>
          </a:solidFill>
        </p:spPr>
        <p:txBody>
          <a:bodyPr wrap="square" rtlCol="0">
            <a:spAutoFit/>
          </a:bodyPr>
          <a:lstStyle/>
          <a:p>
            <a:pPr algn="ctr"/>
            <a:r>
              <a:rPr lang="en-GB" sz="1400" noProof="0" dirty="0">
                <a:solidFill>
                  <a:schemeClr val="bg1"/>
                </a:solidFill>
              </a:rPr>
              <a:t>08/12/2025</a:t>
            </a:r>
          </a:p>
        </p:txBody>
      </p:sp>
      <p:sp>
        <p:nvSpPr>
          <p:cNvPr id="9" name="TextBox 8">
            <a:extLst>
              <a:ext uri="{FF2B5EF4-FFF2-40B4-BE49-F238E27FC236}">
                <a16:creationId xmlns:a16="http://schemas.microsoft.com/office/drawing/2014/main" id="{F7708FD6-27DA-C606-36D5-A157B51D07B1}"/>
              </a:ext>
            </a:extLst>
          </p:cNvPr>
          <p:cNvSpPr txBox="1"/>
          <p:nvPr/>
        </p:nvSpPr>
        <p:spPr>
          <a:xfrm>
            <a:off x="4356272" y="3413819"/>
            <a:ext cx="1087731" cy="307777"/>
          </a:xfrm>
          <a:prstGeom prst="rect">
            <a:avLst/>
          </a:prstGeom>
          <a:solidFill>
            <a:schemeClr val="tx1"/>
          </a:solidFill>
        </p:spPr>
        <p:txBody>
          <a:bodyPr wrap="square" rtlCol="0">
            <a:spAutoFit/>
          </a:bodyPr>
          <a:lstStyle/>
          <a:p>
            <a:pPr algn="ctr"/>
            <a:r>
              <a:rPr lang="en-GB" sz="1400" noProof="0" dirty="0">
                <a:solidFill>
                  <a:schemeClr val="bg1"/>
                </a:solidFill>
              </a:rPr>
              <a:t>23/03/2026</a:t>
            </a:r>
          </a:p>
        </p:txBody>
      </p:sp>
      <p:sp>
        <p:nvSpPr>
          <p:cNvPr id="10" name="TextBox 9">
            <a:extLst>
              <a:ext uri="{FF2B5EF4-FFF2-40B4-BE49-F238E27FC236}">
                <a16:creationId xmlns:a16="http://schemas.microsoft.com/office/drawing/2014/main" id="{3DC8D6C4-8C84-7932-F0D3-67AF85F4171C}"/>
              </a:ext>
            </a:extLst>
          </p:cNvPr>
          <p:cNvSpPr txBox="1"/>
          <p:nvPr/>
        </p:nvSpPr>
        <p:spPr>
          <a:xfrm>
            <a:off x="6226921" y="3413819"/>
            <a:ext cx="1087731" cy="307777"/>
          </a:xfrm>
          <a:prstGeom prst="rect">
            <a:avLst/>
          </a:prstGeom>
          <a:solidFill>
            <a:schemeClr val="tx1"/>
          </a:solidFill>
        </p:spPr>
        <p:txBody>
          <a:bodyPr wrap="square" rtlCol="0">
            <a:spAutoFit/>
          </a:bodyPr>
          <a:lstStyle/>
          <a:p>
            <a:pPr algn="ctr"/>
            <a:r>
              <a:rPr lang="en-GB" sz="1400" noProof="0" dirty="0">
                <a:solidFill>
                  <a:schemeClr val="bg1"/>
                </a:solidFill>
              </a:rPr>
              <a:t>16/04/2026</a:t>
            </a:r>
          </a:p>
        </p:txBody>
      </p:sp>
      <p:sp>
        <p:nvSpPr>
          <p:cNvPr id="11" name="TextBox 10">
            <a:extLst>
              <a:ext uri="{FF2B5EF4-FFF2-40B4-BE49-F238E27FC236}">
                <a16:creationId xmlns:a16="http://schemas.microsoft.com/office/drawing/2014/main" id="{BA2A3E69-785C-5193-8B40-83EAD3B77DD6}"/>
              </a:ext>
            </a:extLst>
          </p:cNvPr>
          <p:cNvSpPr txBox="1"/>
          <p:nvPr/>
        </p:nvSpPr>
        <p:spPr>
          <a:xfrm>
            <a:off x="9216200" y="3413819"/>
            <a:ext cx="1087731" cy="307777"/>
          </a:xfrm>
          <a:prstGeom prst="rect">
            <a:avLst/>
          </a:prstGeom>
          <a:solidFill>
            <a:schemeClr val="tx1"/>
          </a:solidFill>
        </p:spPr>
        <p:txBody>
          <a:bodyPr wrap="square" rtlCol="0">
            <a:spAutoFit/>
          </a:bodyPr>
          <a:lstStyle/>
          <a:p>
            <a:pPr algn="ctr"/>
            <a:r>
              <a:rPr lang="en-GB" sz="1400" noProof="0" dirty="0">
                <a:solidFill>
                  <a:schemeClr val="bg1"/>
                </a:solidFill>
              </a:rPr>
              <a:t>05/06/2026</a:t>
            </a:r>
          </a:p>
        </p:txBody>
      </p:sp>
      <p:pic>
        <p:nvPicPr>
          <p:cNvPr id="43" name="Picture 42">
            <a:extLst>
              <a:ext uri="{FF2B5EF4-FFF2-40B4-BE49-F238E27FC236}">
                <a16:creationId xmlns:a16="http://schemas.microsoft.com/office/drawing/2014/main" id="{5B826BB8-6E70-0E83-B806-776CCB77870D}"/>
              </a:ext>
            </a:extLst>
          </p:cNvPr>
          <p:cNvPicPr>
            <a:picLocks noChangeAspect="1"/>
          </p:cNvPicPr>
          <p:nvPr/>
        </p:nvPicPr>
        <p:blipFill>
          <a:blip r:embed="rId7">
            <a:extLst>
              <a:ext uri="{28A0092B-C50C-407E-A947-70E740481C1C}">
                <a14:useLocalDpi xmlns:a14="http://schemas.microsoft.com/office/drawing/2010/main" val="0"/>
              </a:ext>
            </a:extLst>
          </a:blip>
          <a:srcRect r="16707"/>
          <a:stretch>
            <a:fillRect/>
          </a:stretch>
        </p:blipFill>
        <p:spPr>
          <a:xfrm>
            <a:off x="1385899" y="4289085"/>
            <a:ext cx="1943765" cy="1750248"/>
          </a:xfrm>
          <a:prstGeom prst="rect">
            <a:avLst/>
          </a:prstGeom>
        </p:spPr>
      </p:pic>
      <p:pic>
        <p:nvPicPr>
          <p:cNvPr id="45" name="Picture 44" descr="A grey cubes on a brown surface&#10;&#10;AI-generated content may be incorrect.">
            <a:extLst>
              <a:ext uri="{FF2B5EF4-FFF2-40B4-BE49-F238E27FC236}">
                <a16:creationId xmlns:a16="http://schemas.microsoft.com/office/drawing/2014/main" id="{39A68DEE-2FD3-E1D3-30F3-93BD0A5B9606}"/>
              </a:ext>
            </a:extLst>
          </p:cNvPr>
          <p:cNvPicPr>
            <a:picLocks noChangeAspect="1"/>
          </p:cNvPicPr>
          <p:nvPr/>
        </p:nvPicPr>
        <p:blipFill>
          <a:blip r:embed="rId8">
            <a:extLst>
              <a:ext uri="{28A0092B-C50C-407E-A947-70E740481C1C}">
                <a14:useLocalDpi xmlns:a14="http://schemas.microsoft.com/office/drawing/2010/main" val="0"/>
              </a:ext>
            </a:extLst>
          </a:blip>
          <a:srcRect l="20223" r="14998"/>
          <a:stretch/>
        </p:blipFill>
        <p:spPr>
          <a:xfrm>
            <a:off x="3407376" y="4280888"/>
            <a:ext cx="1943765" cy="1758445"/>
          </a:xfrm>
          <a:prstGeom prst="rect">
            <a:avLst/>
          </a:prstGeom>
        </p:spPr>
      </p:pic>
      <p:sp>
        <p:nvSpPr>
          <p:cNvPr id="47" name="TextBox 46">
            <a:extLst>
              <a:ext uri="{FF2B5EF4-FFF2-40B4-BE49-F238E27FC236}">
                <a16:creationId xmlns:a16="http://schemas.microsoft.com/office/drawing/2014/main" id="{1EE326B4-6E8F-2D3D-DD2C-D6D029E1F130}"/>
              </a:ext>
            </a:extLst>
          </p:cNvPr>
          <p:cNvSpPr txBox="1"/>
          <p:nvPr/>
        </p:nvSpPr>
        <p:spPr>
          <a:xfrm>
            <a:off x="2823794" y="3973111"/>
            <a:ext cx="1087731" cy="307777"/>
          </a:xfrm>
          <a:prstGeom prst="rect">
            <a:avLst/>
          </a:prstGeom>
          <a:noFill/>
          <a:ln w="19050">
            <a:noFill/>
          </a:ln>
        </p:spPr>
        <p:txBody>
          <a:bodyPr wrap="square" rtlCol="0">
            <a:spAutoFit/>
          </a:bodyPr>
          <a:lstStyle/>
          <a:p>
            <a:pPr algn="ctr"/>
            <a:r>
              <a:rPr lang="en-GB" sz="1400" b="1" noProof="0" dirty="0">
                <a:solidFill>
                  <a:srgbClr val="0055A0"/>
                </a:solidFill>
              </a:rPr>
              <a:t>Survey H1</a:t>
            </a:r>
          </a:p>
        </p:txBody>
      </p:sp>
      <p:sp>
        <p:nvSpPr>
          <p:cNvPr id="61" name="Freeform: Shape 60">
            <a:extLst>
              <a:ext uri="{FF2B5EF4-FFF2-40B4-BE49-F238E27FC236}">
                <a16:creationId xmlns:a16="http://schemas.microsoft.com/office/drawing/2014/main" id="{7D6C5814-B5D9-421D-5BBB-382B044F556C}"/>
              </a:ext>
            </a:extLst>
          </p:cNvPr>
          <p:cNvSpPr/>
          <p:nvPr/>
        </p:nvSpPr>
        <p:spPr>
          <a:xfrm flipH="1">
            <a:off x="3367085" y="3721596"/>
            <a:ext cx="1571907" cy="250376"/>
          </a:xfrm>
          <a:custGeom>
            <a:avLst/>
            <a:gdLst>
              <a:gd name="csX0" fmla="*/ 0 w 1328156"/>
              <a:gd name="csY0" fmla="*/ 0 h 409618"/>
              <a:gd name="csX1" fmla="*/ 0 w 1328156"/>
              <a:gd name="csY1" fmla="*/ 186190 h 409618"/>
              <a:gd name="csX2" fmla="*/ 1328156 w 1328156"/>
              <a:gd name="csY2" fmla="*/ 409618 h 409618"/>
            </a:gdLst>
            <a:ahLst/>
            <a:cxnLst>
              <a:cxn ang="0">
                <a:pos x="csX0" y="csY0"/>
              </a:cxn>
              <a:cxn ang="0">
                <a:pos x="csX1" y="csY1"/>
              </a:cxn>
              <a:cxn ang="0">
                <a:pos x="csX2" y="csY2"/>
              </a:cxn>
            </a:cxnLst>
            <a:rect l="l" t="t" r="r" b="b"/>
            <a:pathLst>
              <a:path w="1328156" h="409618">
                <a:moveTo>
                  <a:pt x="0" y="0"/>
                </a:moveTo>
                <a:lnTo>
                  <a:pt x="0" y="186190"/>
                </a:lnTo>
                <a:lnTo>
                  <a:pt x="1328156" y="409618"/>
                </a:lnTo>
              </a:path>
            </a:pathLst>
          </a:cu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4" name="Freeform: Shape 63">
            <a:extLst>
              <a:ext uri="{FF2B5EF4-FFF2-40B4-BE49-F238E27FC236}">
                <a16:creationId xmlns:a16="http://schemas.microsoft.com/office/drawing/2014/main" id="{38AE2D3C-B174-2638-8557-1A5CBB334A5E}"/>
              </a:ext>
            </a:extLst>
          </p:cNvPr>
          <p:cNvSpPr/>
          <p:nvPr/>
        </p:nvSpPr>
        <p:spPr>
          <a:xfrm flipH="1">
            <a:off x="8912224" y="3721597"/>
            <a:ext cx="854074" cy="258312"/>
          </a:xfrm>
          <a:custGeom>
            <a:avLst/>
            <a:gdLst>
              <a:gd name="csX0" fmla="*/ 0 w 1328156"/>
              <a:gd name="csY0" fmla="*/ 0 h 409618"/>
              <a:gd name="csX1" fmla="*/ 0 w 1328156"/>
              <a:gd name="csY1" fmla="*/ 186190 h 409618"/>
              <a:gd name="csX2" fmla="*/ 1328156 w 1328156"/>
              <a:gd name="csY2" fmla="*/ 409618 h 409618"/>
            </a:gdLst>
            <a:ahLst/>
            <a:cxnLst>
              <a:cxn ang="0">
                <a:pos x="csX0" y="csY0"/>
              </a:cxn>
              <a:cxn ang="0">
                <a:pos x="csX1" y="csY1"/>
              </a:cxn>
              <a:cxn ang="0">
                <a:pos x="csX2" y="csY2"/>
              </a:cxn>
            </a:cxnLst>
            <a:rect l="l" t="t" r="r" b="b"/>
            <a:pathLst>
              <a:path w="1328156" h="409618">
                <a:moveTo>
                  <a:pt x="0" y="0"/>
                </a:moveTo>
                <a:lnTo>
                  <a:pt x="0" y="186190"/>
                </a:lnTo>
                <a:lnTo>
                  <a:pt x="1328156" y="409618"/>
                </a:lnTo>
              </a:path>
            </a:pathLst>
          </a:cu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36C4C0BC-8E6E-8B93-6D64-4B433C06FEFA}"/>
              </a:ext>
            </a:extLst>
          </p:cNvPr>
          <p:cNvSpPr txBox="1"/>
          <p:nvPr/>
        </p:nvSpPr>
        <p:spPr>
          <a:xfrm>
            <a:off x="4938995" y="4324255"/>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H1</a:t>
            </a:r>
          </a:p>
        </p:txBody>
      </p:sp>
      <p:sp>
        <p:nvSpPr>
          <p:cNvPr id="28" name="Rectangle: Rounded Corners 27">
            <a:extLst>
              <a:ext uri="{FF2B5EF4-FFF2-40B4-BE49-F238E27FC236}">
                <a16:creationId xmlns:a16="http://schemas.microsoft.com/office/drawing/2014/main" id="{8BDCA357-3A07-E476-B03B-AA25139BF90B}"/>
              </a:ext>
            </a:extLst>
          </p:cNvPr>
          <p:cNvSpPr/>
          <p:nvPr/>
        </p:nvSpPr>
        <p:spPr>
          <a:xfrm>
            <a:off x="1308187" y="3975390"/>
            <a:ext cx="4118946" cy="2127504"/>
          </a:xfrm>
          <a:prstGeom prst="roundRect">
            <a:avLst>
              <a:gd name="adj" fmla="val 6537"/>
            </a:avLst>
          </a:pr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6" name="TextBox 25">
            <a:extLst>
              <a:ext uri="{FF2B5EF4-FFF2-40B4-BE49-F238E27FC236}">
                <a16:creationId xmlns:a16="http://schemas.microsoft.com/office/drawing/2014/main" id="{DBC961C0-9B91-C250-FDA5-781D8282C030}"/>
              </a:ext>
            </a:extLst>
          </p:cNvPr>
          <p:cNvSpPr txBox="1"/>
          <p:nvPr/>
        </p:nvSpPr>
        <p:spPr>
          <a:xfrm>
            <a:off x="8363119" y="3979908"/>
            <a:ext cx="1087731" cy="307777"/>
          </a:xfrm>
          <a:prstGeom prst="rect">
            <a:avLst/>
          </a:prstGeom>
          <a:noFill/>
          <a:ln w="19050">
            <a:noFill/>
          </a:ln>
        </p:spPr>
        <p:txBody>
          <a:bodyPr wrap="square" rtlCol="0">
            <a:spAutoFit/>
          </a:bodyPr>
          <a:lstStyle/>
          <a:p>
            <a:pPr algn="ctr"/>
            <a:r>
              <a:rPr lang="en-GB" sz="1400" b="1" noProof="0" dirty="0">
                <a:solidFill>
                  <a:srgbClr val="0055A0"/>
                </a:solidFill>
              </a:rPr>
              <a:t>Survey H2</a:t>
            </a:r>
          </a:p>
        </p:txBody>
      </p:sp>
      <p:sp>
        <p:nvSpPr>
          <p:cNvPr id="29" name="TextBox 28">
            <a:extLst>
              <a:ext uri="{FF2B5EF4-FFF2-40B4-BE49-F238E27FC236}">
                <a16:creationId xmlns:a16="http://schemas.microsoft.com/office/drawing/2014/main" id="{F4F23AA4-ABFB-E6C5-8946-157F1F26352C}"/>
              </a:ext>
            </a:extLst>
          </p:cNvPr>
          <p:cNvSpPr txBox="1"/>
          <p:nvPr/>
        </p:nvSpPr>
        <p:spPr>
          <a:xfrm>
            <a:off x="10478320" y="4331052"/>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H9</a:t>
            </a:r>
          </a:p>
        </p:txBody>
      </p:sp>
      <p:sp>
        <p:nvSpPr>
          <p:cNvPr id="31" name="Rectangle: Rounded Corners 30">
            <a:extLst>
              <a:ext uri="{FF2B5EF4-FFF2-40B4-BE49-F238E27FC236}">
                <a16:creationId xmlns:a16="http://schemas.microsoft.com/office/drawing/2014/main" id="{EBA60596-A122-2187-B394-023FD5CB2D53}"/>
              </a:ext>
            </a:extLst>
          </p:cNvPr>
          <p:cNvSpPr/>
          <p:nvPr/>
        </p:nvSpPr>
        <p:spPr>
          <a:xfrm>
            <a:off x="6847512" y="3982187"/>
            <a:ext cx="4118946" cy="2127504"/>
          </a:xfrm>
          <a:prstGeom prst="roundRect">
            <a:avLst>
              <a:gd name="adj" fmla="val 6537"/>
            </a:avLst>
          </a:pr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9" name="TextBox 48">
            <a:extLst>
              <a:ext uri="{FF2B5EF4-FFF2-40B4-BE49-F238E27FC236}">
                <a16:creationId xmlns:a16="http://schemas.microsoft.com/office/drawing/2014/main" id="{86AB5DB5-7345-D5F3-EE34-49884745BDFD}"/>
              </a:ext>
            </a:extLst>
          </p:cNvPr>
          <p:cNvSpPr txBox="1"/>
          <p:nvPr/>
        </p:nvSpPr>
        <p:spPr>
          <a:xfrm>
            <a:off x="5421214" y="1006622"/>
            <a:ext cx="1087731" cy="307777"/>
          </a:xfrm>
          <a:prstGeom prst="rect">
            <a:avLst/>
          </a:prstGeom>
          <a:noFill/>
          <a:ln w="19050">
            <a:noFill/>
          </a:ln>
        </p:spPr>
        <p:txBody>
          <a:bodyPr wrap="square" rtlCol="0">
            <a:spAutoFit/>
          </a:bodyPr>
          <a:lstStyle/>
          <a:p>
            <a:pPr algn="ctr"/>
            <a:r>
              <a:rPr lang="en-GB" sz="1400" b="1" noProof="0" dirty="0">
                <a:solidFill>
                  <a:srgbClr val="0055A0"/>
                </a:solidFill>
              </a:rPr>
              <a:t>Survey G1</a:t>
            </a:r>
          </a:p>
        </p:txBody>
      </p:sp>
      <p:sp>
        <p:nvSpPr>
          <p:cNvPr id="52" name="TextBox 51">
            <a:extLst>
              <a:ext uri="{FF2B5EF4-FFF2-40B4-BE49-F238E27FC236}">
                <a16:creationId xmlns:a16="http://schemas.microsoft.com/office/drawing/2014/main" id="{4B1871F9-286A-65CF-C689-DE3E329CBA58}"/>
              </a:ext>
            </a:extLst>
          </p:cNvPr>
          <p:cNvSpPr txBox="1"/>
          <p:nvPr/>
        </p:nvSpPr>
        <p:spPr>
          <a:xfrm>
            <a:off x="7521243" y="1357766"/>
            <a:ext cx="392069"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G3</a:t>
            </a:r>
          </a:p>
        </p:txBody>
      </p:sp>
      <p:sp>
        <p:nvSpPr>
          <p:cNvPr id="56" name="Rectangle: Rounded Corners 55">
            <a:extLst>
              <a:ext uri="{FF2B5EF4-FFF2-40B4-BE49-F238E27FC236}">
                <a16:creationId xmlns:a16="http://schemas.microsoft.com/office/drawing/2014/main" id="{DF2FAFFC-0570-A5C6-3BB1-A30A865136BA}"/>
              </a:ext>
            </a:extLst>
          </p:cNvPr>
          <p:cNvSpPr/>
          <p:nvPr/>
        </p:nvSpPr>
        <p:spPr>
          <a:xfrm>
            <a:off x="3905607" y="1008901"/>
            <a:ext cx="4118946" cy="2127504"/>
          </a:xfrm>
          <a:prstGeom prst="roundRect">
            <a:avLst>
              <a:gd name="adj" fmla="val 6537"/>
            </a:avLst>
          </a:pr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5" name="Freeform: Shape 64">
            <a:extLst>
              <a:ext uri="{FF2B5EF4-FFF2-40B4-BE49-F238E27FC236}">
                <a16:creationId xmlns:a16="http://schemas.microsoft.com/office/drawing/2014/main" id="{84198A29-7F30-BB0A-D680-B06BF1C24E15}"/>
              </a:ext>
            </a:extLst>
          </p:cNvPr>
          <p:cNvSpPr/>
          <p:nvPr/>
        </p:nvSpPr>
        <p:spPr>
          <a:xfrm>
            <a:off x="5965080" y="3138684"/>
            <a:ext cx="265858" cy="423971"/>
          </a:xfrm>
          <a:custGeom>
            <a:avLst/>
            <a:gdLst>
              <a:gd name="csX0" fmla="*/ 293688 w 293688"/>
              <a:gd name="csY0" fmla="*/ 454025 h 454025"/>
              <a:gd name="csX1" fmla="*/ 0 w 293688"/>
              <a:gd name="csY1" fmla="*/ 249238 h 454025"/>
              <a:gd name="csX2" fmla="*/ 0 w 293688"/>
              <a:gd name="csY2" fmla="*/ 0 h 454025"/>
            </a:gdLst>
            <a:ahLst/>
            <a:cxnLst>
              <a:cxn ang="0">
                <a:pos x="csX0" y="csY0"/>
              </a:cxn>
              <a:cxn ang="0">
                <a:pos x="csX1" y="csY1"/>
              </a:cxn>
              <a:cxn ang="0">
                <a:pos x="csX2" y="csY2"/>
              </a:cxn>
            </a:cxnLst>
            <a:rect l="l" t="t" r="r" b="b"/>
            <a:pathLst>
              <a:path w="293688" h="454025">
                <a:moveTo>
                  <a:pt x="293688" y="454025"/>
                </a:moveTo>
                <a:lnTo>
                  <a:pt x="0" y="249238"/>
                </a:lnTo>
                <a:lnTo>
                  <a:pt x="0" y="0"/>
                </a:lnTo>
              </a:path>
            </a:pathLst>
          </a:custGeom>
          <a:noFill/>
          <a:ln w="19050">
            <a:solidFill>
              <a:srgbClr val="1C998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251231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47" grpId="0"/>
      <p:bldP spid="61" grpId="0" animBg="1"/>
      <p:bldP spid="64" grpId="0" animBg="1"/>
      <p:bldP spid="14" grpId="0" animBg="1"/>
      <p:bldP spid="28" grpId="0" animBg="1"/>
      <p:bldP spid="26" grpId="0"/>
      <p:bldP spid="29" grpId="0" animBg="1"/>
      <p:bldP spid="31" grpId="0" animBg="1"/>
      <p:bldP spid="49" grpId="0"/>
      <p:bldP spid="52" grpId="0" animBg="1"/>
      <p:bldP spid="56" grpId="0" animBg="1"/>
      <p:bldP spid="6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793D0-6AAD-CE3D-DE97-F738105EE88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9E35ADB-1D9E-6710-655C-6CA51B5FD84B}"/>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EC0FEACF-7D4B-7D83-38CB-1A96B2B55B33}"/>
              </a:ext>
            </a:extLst>
          </p:cNvPr>
          <p:cNvSpPr>
            <a:spLocks noGrp="1"/>
          </p:cNvSpPr>
          <p:nvPr>
            <p:ph type="sldNum" sz="quarter" idx="11"/>
          </p:nvPr>
        </p:nvSpPr>
        <p:spPr/>
        <p:txBody>
          <a:bodyPr/>
          <a:lstStyle/>
          <a:p>
            <a:pPr>
              <a:defRPr/>
            </a:pPr>
            <a:fld id="{DE3B6E73-054D-6C4E-9975-9A683C5A9677}" type="slidenum">
              <a:rPr lang="en-GB" noProof="0" smtClean="0"/>
              <a:pPr>
                <a:defRPr/>
              </a:pPr>
              <a:t>13</a:t>
            </a:fld>
            <a:endParaRPr lang="en-GB" noProof="0" dirty="0"/>
          </a:p>
        </p:txBody>
      </p:sp>
      <p:sp>
        <p:nvSpPr>
          <p:cNvPr id="6" name="Footer Placeholder 5">
            <a:extLst>
              <a:ext uri="{FF2B5EF4-FFF2-40B4-BE49-F238E27FC236}">
                <a16:creationId xmlns:a16="http://schemas.microsoft.com/office/drawing/2014/main" id="{7D3E7C33-E290-5A4E-CC92-301011AEB4AB}"/>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801C71F7-FE34-B14A-8E6F-D54804AAD25C}"/>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pic>
        <p:nvPicPr>
          <p:cNvPr id="2" name="Picture 1">
            <a:extLst>
              <a:ext uri="{FF2B5EF4-FFF2-40B4-BE49-F238E27FC236}">
                <a16:creationId xmlns:a16="http://schemas.microsoft.com/office/drawing/2014/main" id="{21CFF1E1-22ED-A299-27AC-F91BDB747E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5499" y="1153542"/>
            <a:ext cx="3641002" cy="4854669"/>
          </a:xfrm>
          <a:prstGeom prst="rect">
            <a:avLst/>
          </a:prstGeom>
          <a:noFill/>
        </p:spPr>
      </p:pic>
      <p:cxnSp>
        <p:nvCxnSpPr>
          <p:cNvPr id="3" name="Straight Arrow Connector 2">
            <a:extLst>
              <a:ext uri="{FF2B5EF4-FFF2-40B4-BE49-F238E27FC236}">
                <a16:creationId xmlns:a16="http://schemas.microsoft.com/office/drawing/2014/main" id="{6031794F-0464-701F-B71F-6F8F059A5A98}"/>
              </a:ext>
            </a:extLst>
          </p:cNvPr>
          <p:cNvCxnSpPr>
            <a:cxnSpLocks/>
          </p:cNvCxnSpPr>
          <p:nvPr/>
        </p:nvCxnSpPr>
        <p:spPr>
          <a:xfrm>
            <a:off x="3185373" y="1981975"/>
            <a:ext cx="1991880" cy="1370365"/>
          </a:xfrm>
          <a:prstGeom prst="straightConnector1">
            <a:avLst/>
          </a:prstGeom>
          <a:ln w="19050">
            <a:solidFill>
              <a:schemeClr val="tx1">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13" name="Table 12">
            <a:extLst>
              <a:ext uri="{FF2B5EF4-FFF2-40B4-BE49-F238E27FC236}">
                <a16:creationId xmlns:a16="http://schemas.microsoft.com/office/drawing/2014/main" id="{CA4A1EAB-C49B-8FAA-4F8E-4221601AA82F}"/>
              </a:ext>
            </a:extLst>
          </p:cNvPr>
          <p:cNvGraphicFramePr>
            <a:graphicFrameLocks noGrp="1"/>
          </p:cNvGraphicFramePr>
          <p:nvPr>
            <p:extLst>
              <p:ext uri="{D42A27DB-BD31-4B8C-83A1-F6EECF244321}">
                <p14:modId xmlns:p14="http://schemas.microsoft.com/office/powerpoint/2010/main" val="3588734327"/>
              </p:ext>
            </p:extLst>
          </p:nvPr>
        </p:nvGraphicFramePr>
        <p:xfrm>
          <a:off x="1205125" y="1212239"/>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00">
                <a:tc gridSpan="2">
                  <a:txBody>
                    <a:bodyPr/>
                    <a:lstStyle/>
                    <a:p>
                      <a:pPr algn="ctr"/>
                      <a:r>
                        <a:rPr lang="en-GB" sz="1200" noProof="0" dirty="0"/>
                        <a:t>Beam dump left 2</a:t>
                      </a:r>
                    </a:p>
                  </a:txBody>
                  <a:tcPr/>
                </a:tc>
                <a:tc hMerge="1">
                  <a:txBody>
                    <a:bodyPr/>
                    <a:lstStyle/>
                    <a:p>
                      <a:endParaRPr lang="en-FR" dirty="0"/>
                    </a:p>
                  </a:txBody>
                  <a:tcPr/>
                </a:tc>
                <a:extLst>
                  <a:ext uri="{0D108BD9-81ED-4DB2-BD59-A6C34878D82A}">
                    <a16:rowId xmlns:a16="http://schemas.microsoft.com/office/drawing/2014/main" val="1531977066"/>
                  </a:ext>
                </a:extLst>
              </a:tr>
              <a:tr h="252000">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00">
                <a:tc>
                  <a:txBody>
                    <a:bodyPr/>
                    <a:lstStyle/>
                    <a:p>
                      <a:r>
                        <a:rPr lang="en-GB" sz="1200" noProof="0" dirty="0"/>
                        <a:t>FLUKA</a:t>
                      </a:r>
                    </a:p>
                  </a:txBody>
                  <a:tcPr anchor="ctr"/>
                </a:tc>
                <a:tc>
                  <a:txBody>
                    <a:bodyPr/>
                    <a:lstStyle/>
                    <a:p>
                      <a:r>
                        <a:rPr lang="en-GB" sz="1200" noProof="0" dirty="0"/>
                        <a:t>56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00">
                <a:tc>
                  <a:txBody>
                    <a:bodyPr/>
                    <a:lstStyle/>
                    <a:p>
                      <a:r>
                        <a:rPr lang="en-GB" sz="1200" noProof="0" dirty="0"/>
                        <a:t>Measurement</a:t>
                      </a:r>
                    </a:p>
                  </a:txBody>
                  <a:tcPr anchor="ctr"/>
                </a:tc>
                <a:tc>
                  <a:txBody>
                    <a:bodyPr/>
                    <a:lstStyle/>
                    <a:p>
                      <a:r>
                        <a:rPr lang="en-GB" sz="1200" noProof="0" dirty="0"/>
                        <a:t>40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2307952276"/>
                  </a:ext>
                </a:extLst>
              </a:tr>
              <a:tr h="252000">
                <a:tc>
                  <a:txBody>
                    <a:bodyPr/>
                    <a:lstStyle/>
                    <a:p>
                      <a:r>
                        <a:rPr lang="en-GB" sz="1200" b="1" noProof="0" dirty="0"/>
                        <a:t>Ratio*</a:t>
                      </a:r>
                    </a:p>
                  </a:txBody>
                  <a:tcPr anchor="ctr"/>
                </a:tc>
                <a:tc>
                  <a:txBody>
                    <a:bodyPr/>
                    <a:lstStyle/>
                    <a:p>
                      <a:r>
                        <a:rPr lang="en-GB" sz="1200" b="1" noProof="0" dirty="0"/>
                        <a:t>1.40</a:t>
                      </a:r>
                    </a:p>
                  </a:txBody>
                  <a:tcPr anchor="ctr"/>
                </a:tc>
                <a:extLst>
                  <a:ext uri="{0D108BD9-81ED-4DB2-BD59-A6C34878D82A}">
                    <a16:rowId xmlns:a16="http://schemas.microsoft.com/office/drawing/2014/main" val="822012525"/>
                  </a:ext>
                </a:extLst>
              </a:tr>
            </a:tbl>
          </a:graphicData>
        </a:graphic>
      </p:graphicFrame>
      <p:sp>
        <p:nvSpPr>
          <p:cNvPr id="14" name="TextBox 13">
            <a:extLst>
              <a:ext uri="{FF2B5EF4-FFF2-40B4-BE49-F238E27FC236}">
                <a16:creationId xmlns:a16="http://schemas.microsoft.com/office/drawing/2014/main" id="{D9CE6EE7-EAF4-14A9-D05C-4F50A4F85081}"/>
              </a:ext>
            </a:extLst>
          </p:cNvPr>
          <p:cNvSpPr txBox="1"/>
          <p:nvPr/>
        </p:nvSpPr>
        <p:spPr>
          <a:xfrm>
            <a:off x="838200" y="182407"/>
            <a:ext cx="4275499" cy="307777"/>
          </a:xfrm>
          <a:prstGeom prst="rect">
            <a:avLst/>
          </a:prstGeom>
          <a:noFill/>
        </p:spPr>
        <p:txBody>
          <a:bodyPr wrap="square" rtlCol="0">
            <a:spAutoFit/>
          </a:bodyPr>
          <a:lstStyle/>
          <a:p>
            <a:r>
              <a:rPr lang="en-GB" sz="1400" noProof="0" dirty="0"/>
              <a:t>*Ratios are calculated as: FLUKA / measurement</a:t>
            </a:r>
          </a:p>
        </p:txBody>
      </p:sp>
      <p:graphicFrame>
        <p:nvGraphicFramePr>
          <p:cNvPr id="15" name="Table 14">
            <a:extLst>
              <a:ext uri="{FF2B5EF4-FFF2-40B4-BE49-F238E27FC236}">
                <a16:creationId xmlns:a16="http://schemas.microsoft.com/office/drawing/2014/main" id="{23D0CF6B-B897-F69C-B152-E28F755156E3}"/>
              </a:ext>
            </a:extLst>
          </p:cNvPr>
          <p:cNvGraphicFramePr>
            <a:graphicFrameLocks noGrp="1"/>
          </p:cNvGraphicFramePr>
          <p:nvPr>
            <p:extLst>
              <p:ext uri="{D42A27DB-BD31-4B8C-83A1-F6EECF244321}">
                <p14:modId xmlns:p14="http://schemas.microsoft.com/office/powerpoint/2010/main" val="163237443"/>
              </p:ext>
            </p:extLst>
          </p:nvPr>
        </p:nvGraphicFramePr>
        <p:xfrm>
          <a:off x="1913849" y="2869174"/>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Beam dump left 1</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52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45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20456">
                <a:tc>
                  <a:txBody>
                    <a:bodyPr/>
                    <a:lstStyle/>
                    <a:p>
                      <a:r>
                        <a:rPr lang="en-GB" sz="1200" b="1" noProof="0" dirty="0"/>
                        <a:t>Ratio </a:t>
                      </a:r>
                    </a:p>
                  </a:txBody>
                  <a:tcPr anchor="ctr"/>
                </a:tc>
                <a:tc>
                  <a:txBody>
                    <a:bodyPr/>
                    <a:lstStyle/>
                    <a:p>
                      <a:r>
                        <a:rPr lang="en-GB" sz="1200" b="1" noProof="0" dirty="0"/>
                        <a:t>1.15</a:t>
                      </a:r>
                    </a:p>
                  </a:txBody>
                  <a:tcPr anchor="ctr"/>
                </a:tc>
                <a:extLst>
                  <a:ext uri="{0D108BD9-81ED-4DB2-BD59-A6C34878D82A}">
                    <a16:rowId xmlns:a16="http://schemas.microsoft.com/office/drawing/2014/main" val="822012525"/>
                  </a:ext>
                </a:extLst>
              </a:tr>
            </a:tbl>
          </a:graphicData>
        </a:graphic>
      </p:graphicFrame>
      <p:graphicFrame>
        <p:nvGraphicFramePr>
          <p:cNvPr id="16" name="Table 15">
            <a:extLst>
              <a:ext uri="{FF2B5EF4-FFF2-40B4-BE49-F238E27FC236}">
                <a16:creationId xmlns:a16="http://schemas.microsoft.com/office/drawing/2014/main" id="{05C45A68-46DC-7003-BFC3-472C0AEFF1EE}"/>
              </a:ext>
            </a:extLst>
          </p:cNvPr>
          <p:cNvGraphicFramePr>
            <a:graphicFrameLocks noGrp="1"/>
          </p:cNvGraphicFramePr>
          <p:nvPr>
            <p:extLst>
              <p:ext uri="{D42A27DB-BD31-4B8C-83A1-F6EECF244321}">
                <p14:modId xmlns:p14="http://schemas.microsoft.com/office/powerpoint/2010/main" val="997916647"/>
              </p:ext>
            </p:extLst>
          </p:nvPr>
        </p:nvGraphicFramePr>
        <p:xfrm>
          <a:off x="8300170" y="2869174"/>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Beam dump right 2</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63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50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1.26</a:t>
                      </a:r>
                    </a:p>
                  </a:txBody>
                  <a:tcPr anchor="ctr"/>
                </a:tc>
                <a:extLst>
                  <a:ext uri="{0D108BD9-81ED-4DB2-BD59-A6C34878D82A}">
                    <a16:rowId xmlns:a16="http://schemas.microsoft.com/office/drawing/2014/main" val="822012525"/>
                  </a:ext>
                </a:extLst>
              </a:tr>
            </a:tbl>
          </a:graphicData>
        </a:graphic>
      </p:graphicFrame>
      <p:graphicFrame>
        <p:nvGraphicFramePr>
          <p:cNvPr id="17" name="Table 16">
            <a:extLst>
              <a:ext uri="{FF2B5EF4-FFF2-40B4-BE49-F238E27FC236}">
                <a16:creationId xmlns:a16="http://schemas.microsoft.com/office/drawing/2014/main" id="{682028E2-09DE-0D0D-7723-CFF96429EF6A}"/>
              </a:ext>
            </a:extLst>
          </p:cNvPr>
          <p:cNvGraphicFramePr>
            <a:graphicFrameLocks noGrp="1"/>
          </p:cNvGraphicFramePr>
          <p:nvPr>
            <p:extLst>
              <p:ext uri="{D42A27DB-BD31-4B8C-83A1-F6EECF244321}">
                <p14:modId xmlns:p14="http://schemas.microsoft.com/office/powerpoint/2010/main" val="1484267129"/>
              </p:ext>
            </p:extLst>
          </p:nvPr>
        </p:nvGraphicFramePr>
        <p:xfrm>
          <a:off x="9006627" y="4486536"/>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Beam dump right 1</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60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50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1.20</a:t>
                      </a:r>
                    </a:p>
                  </a:txBody>
                  <a:tcPr anchor="ctr"/>
                </a:tc>
                <a:extLst>
                  <a:ext uri="{0D108BD9-81ED-4DB2-BD59-A6C34878D82A}">
                    <a16:rowId xmlns:a16="http://schemas.microsoft.com/office/drawing/2014/main" val="822012525"/>
                  </a:ext>
                </a:extLst>
              </a:tr>
            </a:tbl>
          </a:graphicData>
        </a:graphic>
      </p:graphicFrame>
      <p:graphicFrame>
        <p:nvGraphicFramePr>
          <p:cNvPr id="18" name="Table 17">
            <a:extLst>
              <a:ext uri="{FF2B5EF4-FFF2-40B4-BE49-F238E27FC236}">
                <a16:creationId xmlns:a16="http://schemas.microsoft.com/office/drawing/2014/main" id="{4ED284A6-87DA-4D4A-3AB5-F688FCA58D40}"/>
              </a:ext>
            </a:extLst>
          </p:cNvPr>
          <p:cNvGraphicFramePr>
            <a:graphicFrameLocks noGrp="1"/>
          </p:cNvGraphicFramePr>
          <p:nvPr>
            <p:extLst>
              <p:ext uri="{D42A27DB-BD31-4B8C-83A1-F6EECF244321}">
                <p14:modId xmlns:p14="http://schemas.microsoft.com/office/powerpoint/2010/main" val="4159668546"/>
              </p:ext>
            </p:extLst>
          </p:nvPr>
        </p:nvGraphicFramePr>
        <p:xfrm>
          <a:off x="1205125" y="4526109"/>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Beam dump rear</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59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35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1.69</a:t>
                      </a:r>
                    </a:p>
                  </a:txBody>
                  <a:tcPr anchor="ctr"/>
                </a:tc>
                <a:extLst>
                  <a:ext uri="{0D108BD9-81ED-4DB2-BD59-A6C34878D82A}">
                    <a16:rowId xmlns:a16="http://schemas.microsoft.com/office/drawing/2014/main" val="822012525"/>
                  </a:ext>
                </a:extLst>
              </a:tr>
            </a:tbl>
          </a:graphicData>
        </a:graphic>
      </p:graphicFrame>
      <p:graphicFrame>
        <p:nvGraphicFramePr>
          <p:cNvPr id="19" name="Table 18">
            <a:extLst>
              <a:ext uri="{FF2B5EF4-FFF2-40B4-BE49-F238E27FC236}">
                <a16:creationId xmlns:a16="http://schemas.microsoft.com/office/drawing/2014/main" id="{367A4CA8-B58C-E74E-A508-AC39D0A127BA}"/>
              </a:ext>
            </a:extLst>
          </p:cNvPr>
          <p:cNvGraphicFramePr>
            <a:graphicFrameLocks noGrp="1"/>
          </p:cNvGraphicFramePr>
          <p:nvPr>
            <p:extLst>
              <p:ext uri="{D42A27DB-BD31-4B8C-83A1-F6EECF244321}">
                <p14:modId xmlns:p14="http://schemas.microsoft.com/office/powerpoint/2010/main" val="2825594197"/>
              </p:ext>
            </p:extLst>
          </p:nvPr>
        </p:nvGraphicFramePr>
        <p:xfrm>
          <a:off x="5395788" y="4718521"/>
          <a:ext cx="2026285"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71855">
                  <a:extLst>
                    <a:ext uri="{9D8B030D-6E8A-4147-A177-3AD203B41FA5}">
                      <a16:colId xmlns:a16="http://schemas.microsoft.com/office/drawing/2014/main" val="2339181420"/>
                    </a:ext>
                  </a:extLst>
                </a:gridCol>
              </a:tblGrid>
              <a:tr h="252087">
                <a:tc gridSpan="2">
                  <a:txBody>
                    <a:bodyPr/>
                    <a:lstStyle/>
                    <a:p>
                      <a:pPr algn="ctr"/>
                      <a:r>
                        <a:rPr lang="en-GB" sz="1200" noProof="0" dirty="0"/>
                        <a:t>Beam dump rear</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8 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1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0.4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2.50</a:t>
                      </a:r>
                    </a:p>
                  </a:txBody>
                  <a:tcPr anchor="ctr"/>
                </a:tc>
                <a:extLst>
                  <a:ext uri="{0D108BD9-81ED-4DB2-BD59-A6C34878D82A}">
                    <a16:rowId xmlns:a16="http://schemas.microsoft.com/office/drawing/2014/main" val="822012525"/>
                  </a:ext>
                </a:extLst>
              </a:tr>
            </a:tbl>
          </a:graphicData>
        </a:graphic>
      </p:graphicFrame>
      <p:cxnSp>
        <p:nvCxnSpPr>
          <p:cNvPr id="20" name="Straight Arrow Connector 19">
            <a:extLst>
              <a:ext uri="{FF2B5EF4-FFF2-40B4-BE49-F238E27FC236}">
                <a16:creationId xmlns:a16="http://schemas.microsoft.com/office/drawing/2014/main" id="{370FDE3A-EB77-A6BB-1069-E4E9B1A7B61C}"/>
              </a:ext>
            </a:extLst>
          </p:cNvPr>
          <p:cNvCxnSpPr>
            <a:cxnSpLocks/>
            <a:stCxn id="19" idx="0"/>
          </p:cNvCxnSpPr>
          <p:nvPr/>
        </p:nvCxnSpPr>
        <p:spPr>
          <a:xfrm flipH="1" flipV="1">
            <a:off x="6216927" y="3619305"/>
            <a:ext cx="192003" cy="1099216"/>
          </a:xfrm>
          <a:prstGeom prst="straightConnector1">
            <a:avLst/>
          </a:prstGeom>
          <a:noFill/>
          <a:ln w="19050" cap="flat" cmpd="sng" algn="ctr">
            <a:solidFill>
              <a:srgbClr val="FF0000"/>
            </a:solidFill>
            <a:prstDash val="solid"/>
            <a:miter lim="800000"/>
            <a:tailEnd type="triangle"/>
          </a:ln>
          <a:effectLst/>
        </p:spPr>
      </p:cxnSp>
      <p:graphicFrame>
        <p:nvGraphicFramePr>
          <p:cNvPr id="21" name="Table 20">
            <a:extLst>
              <a:ext uri="{FF2B5EF4-FFF2-40B4-BE49-F238E27FC236}">
                <a16:creationId xmlns:a16="http://schemas.microsoft.com/office/drawing/2014/main" id="{B327F0AC-EF74-6F83-A4E4-79CA77B60C80}"/>
              </a:ext>
            </a:extLst>
          </p:cNvPr>
          <p:cNvGraphicFramePr>
            <a:graphicFrameLocks noGrp="1"/>
          </p:cNvGraphicFramePr>
          <p:nvPr>
            <p:extLst>
              <p:ext uri="{D42A27DB-BD31-4B8C-83A1-F6EECF244321}">
                <p14:modId xmlns:p14="http://schemas.microsoft.com/office/powerpoint/2010/main" val="669519492"/>
              </p:ext>
            </p:extLst>
          </p:nvPr>
        </p:nvGraphicFramePr>
        <p:xfrm>
          <a:off x="9006627" y="1207299"/>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Faraday cage</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21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20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1.05</a:t>
                      </a:r>
                    </a:p>
                  </a:txBody>
                  <a:tcPr anchor="ctr"/>
                </a:tc>
                <a:extLst>
                  <a:ext uri="{0D108BD9-81ED-4DB2-BD59-A6C34878D82A}">
                    <a16:rowId xmlns:a16="http://schemas.microsoft.com/office/drawing/2014/main" val="822012525"/>
                  </a:ext>
                </a:extLst>
              </a:tr>
            </a:tbl>
          </a:graphicData>
        </a:graphic>
      </p:graphicFrame>
      <p:sp>
        <p:nvSpPr>
          <p:cNvPr id="27" name="TextBox 26">
            <a:extLst>
              <a:ext uri="{FF2B5EF4-FFF2-40B4-BE49-F238E27FC236}">
                <a16:creationId xmlns:a16="http://schemas.microsoft.com/office/drawing/2014/main" id="{91ED4A65-003F-51F5-88B7-E576464D914E}"/>
              </a:ext>
            </a:extLst>
          </p:cNvPr>
          <p:cNvSpPr txBox="1"/>
          <p:nvPr/>
        </p:nvSpPr>
        <p:spPr>
          <a:xfrm>
            <a:off x="5490692" y="1071632"/>
            <a:ext cx="1210616" cy="338554"/>
          </a:xfrm>
          <a:prstGeom prst="rect">
            <a:avLst/>
          </a:prstGeom>
          <a:solidFill>
            <a:srgbClr val="FFFFFF"/>
          </a:solidFill>
          <a:ln w="19050">
            <a:solidFill>
              <a:srgbClr val="1C998E"/>
            </a:solidFill>
          </a:ln>
        </p:spPr>
        <p:txBody>
          <a:bodyPr wrap="square" rtlCol="0">
            <a:spAutoFit/>
          </a:bodyPr>
          <a:lstStyle/>
          <a:p>
            <a:pPr algn="ctr"/>
            <a:r>
              <a:rPr lang="en-GB" sz="1600" b="1" noProof="0" dirty="0">
                <a:solidFill>
                  <a:srgbClr val="0055A0"/>
                </a:solidFill>
              </a:rPr>
              <a:t>Survey H1</a:t>
            </a:r>
          </a:p>
        </p:txBody>
      </p:sp>
      <p:sp>
        <p:nvSpPr>
          <p:cNvPr id="23" name="TextBox 22">
            <a:extLst>
              <a:ext uri="{FF2B5EF4-FFF2-40B4-BE49-F238E27FC236}">
                <a16:creationId xmlns:a16="http://schemas.microsoft.com/office/drawing/2014/main" id="{89111F86-57FF-C783-E3F1-BDE8ED625991}"/>
              </a:ext>
            </a:extLst>
          </p:cNvPr>
          <p:cNvSpPr txBox="1"/>
          <p:nvPr/>
        </p:nvSpPr>
        <p:spPr>
          <a:xfrm>
            <a:off x="10380420" y="3191792"/>
            <a:ext cx="1514688" cy="646331"/>
          </a:xfrm>
          <a:prstGeom prst="rect">
            <a:avLst/>
          </a:prstGeom>
          <a:noFill/>
        </p:spPr>
        <p:txBody>
          <a:bodyPr wrap="square" rtlCol="0">
            <a:spAutoFit/>
          </a:bodyPr>
          <a:lstStyle/>
          <a:p>
            <a:pPr algn="ctr"/>
            <a:r>
              <a:rPr lang="en-GB" sz="1200" noProof="0" dirty="0">
                <a:solidFill>
                  <a:srgbClr val="000000"/>
                </a:solidFill>
              </a:rPr>
              <a:t>All measurements done at beam level height: 125 cm </a:t>
            </a:r>
          </a:p>
        </p:txBody>
      </p:sp>
      <p:sp>
        <p:nvSpPr>
          <p:cNvPr id="24" name="TextBox 23">
            <a:extLst>
              <a:ext uri="{FF2B5EF4-FFF2-40B4-BE49-F238E27FC236}">
                <a16:creationId xmlns:a16="http://schemas.microsoft.com/office/drawing/2014/main" id="{21E3BBA5-49AC-E1E8-DB2F-9BA7B966573F}"/>
              </a:ext>
            </a:extLst>
          </p:cNvPr>
          <p:cNvSpPr txBox="1"/>
          <p:nvPr/>
        </p:nvSpPr>
        <p:spPr>
          <a:xfrm>
            <a:off x="5258306" y="176887"/>
            <a:ext cx="4275499" cy="307777"/>
          </a:xfrm>
          <a:prstGeom prst="rect">
            <a:avLst/>
          </a:prstGeom>
          <a:noFill/>
        </p:spPr>
        <p:txBody>
          <a:bodyPr wrap="square" rtlCol="0">
            <a:spAutoFit/>
          </a:bodyPr>
          <a:lstStyle/>
          <a:p>
            <a:r>
              <a:rPr lang="en-GB" sz="1400" noProof="0" dirty="0"/>
              <a:t>**Distances from indicated wall</a:t>
            </a:r>
          </a:p>
        </p:txBody>
      </p:sp>
      <p:sp>
        <p:nvSpPr>
          <p:cNvPr id="25" name="TextBox 24">
            <a:extLst>
              <a:ext uri="{FF2B5EF4-FFF2-40B4-BE49-F238E27FC236}">
                <a16:creationId xmlns:a16="http://schemas.microsoft.com/office/drawing/2014/main" id="{A21B04D7-4751-9725-BDA0-1B53712B3CF2}"/>
              </a:ext>
            </a:extLst>
          </p:cNvPr>
          <p:cNvSpPr txBox="1"/>
          <p:nvPr/>
        </p:nvSpPr>
        <p:spPr>
          <a:xfrm>
            <a:off x="9182100" y="207665"/>
            <a:ext cx="2574925" cy="276999"/>
          </a:xfrm>
          <a:prstGeom prst="rect">
            <a:avLst/>
          </a:prstGeom>
          <a:noFill/>
        </p:spPr>
        <p:txBody>
          <a:bodyPr wrap="square" rtlCol="0">
            <a:spAutoFit/>
          </a:bodyPr>
          <a:lstStyle/>
          <a:p>
            <a:pPr algn="ctr"/>
            <a:r>
              <a:rPr lang="en-GB" sz="1200" noProof="0" dirty="0">
                <a:solidFill>
                  <a:srgbClr val="000000"/>
                </a:solidFill>
              </a:rPr>
              <a:t>All FLUKA uncertainties below 5 %</a:t>
            </a:r>
          </a:p>
        </p:txBody>
      </p:sp>
      <p:sp>
        <p:nvSpPr>
          <p:cNvPr id="28" name="Freeform: Shape 27">
            <a:extLst>
              <a:ext uri="{FF2B5EF4-FFF2-40B4-BE49-F238E27FC236}">
                <a16:creationId xmlns:a16="http://schemas.microsoft.com/office/drawing/2014/main" id="{EF0C7D02-6178-C84D-6A82-FDB4E10B73BB}"/>
              </a:ext>
            </a:extLst>
          </p:cNvPr>
          <p:cNvSpPr/>
          <p:nvPr/>
        </p:nvSpPr>
        <p:spPr>
          <a:xfrm>
            <a:off x="5326380" y="2806700"/>
            <a:ext cx="124460" cy="1645920"/>
          </a:xfrm>
          <a:custGeom>
            <a:avLst/>
            <a:gdLst>
              <a:gd name="csX0" fmla="*/ 124460 w 124460"/>
              <a:gd name="csY0" fmla="*/ 1645920 h 1645920"/>
              <a:gd name="csX1" fmla="*/ 38100 w 124460"/>
              <a:gd name="csY1" fmla="*/ 1379220 h 1645920"/>
              <a:gd name="csX2" fmla="*/ 0 w 124460"/>
              <a:gd name="csY2" fmla="*/ 299720 h 1645920"/>
              <a:gd name="csX3" fmla="*/ 66040 w 124460"/>
              <a:gd name="csY3" fmla="*/ 0 h 1645920"/>
              <a:gd name="csX4" fmla="*/ 124460 w 124460"/>
              <a:gd name="csY4" fmla="*/ 1645920 h 1645920"/>
            </a:gdLst>
            <a:ahLst/>
            <a:cxnLst>
              <a:cxn ang="0">
                <a:pos x="csX0" y="csY0"/>
              </a:cxn>
              <a:cxn ang="0">
                <a:pos x="csX1" y="csY1"/>
              </a:cxn>
              <a:cxn ang="0">
                <a:pos x="csX2" y="csY2"/>
              </a:cxn>
              <a:cxn ang="0">
                <a:pos x="csX3" y="csY3"/>
              </a:cxn>
              <a:cxn ang="0">
                <a:pos x="csX4" y="csY4"/>
              </a:cxn>
            </a:cxnLst>
            <a:rect l="l" t="t" r="r" b="b"/>
            <a:pathLst>
              <a:path w="124460" h="1645920">
                <a:moveTo>
                  <a:pt x="124460" y="1645920"/>
                </a:moveTo>
                <a:lnTo>
                  <a:pt x="38100" y="1379220"/>
                </a:lnTo>
                <a:lnTo>
                  <a:pt x="0" y="299720"/>
                </a:lnTo>
                <a:lnTo>
                  <a:pt x="66040" y="0"/>
                </a:lnTo>
                <a:lnTo>
                  <a:pt x="124460" y="1645920"/>
                </a:lnTo>
                <a:close/>
              </a:path>
            </a:pathLst>
          </a:custGeom>
          <a:solidFill>
            <a:srgbClr val="92D050">
              <a:alpha val="60000"/>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BDB10926-475F-03B7-1833-2FCB96753691}"/>
              </a:ext>
            </a:extLst>
          </p:cNvPr>
          <p:cNvSpPr/>
          <p:nvPr/>
        </p:nvSpPr>
        <p:spPr>
          <a:xfrm>
            <a:off x="5406386" y="2785110"/>
            <a:ext cx="1525765" cy="1706880"/>
          </a:xfrm>
          <a:custGeom>
            <a:avLst/>
            <a:gdLst>
              <a:gd name="csX0" fmla="*/ 109163 w 185638"/>
              <a:gd name="csY0" fmla="*/ 1610360 h 1706880"/>
              <a:gd name="csX1" fmla="*/ 84832 w 185638"/>
              <a:gd name="csY1" fmla="*/ 1672590 h 1706880"/>
              <a:gd name="csX2" fmla="*/ 46908 w 185638"/>
              <a:gd name="csY2" fmla="*/ 1553210 h 1706880"/>
              <a:gd name="csX3" fmla="*/ 7881 w 185638"/>
              <a:gd name="csY3" fmla="*/ 1706880 h 1706880"/>
              <a:gd name="csX4" fmla="*/ 0 w 185638"/>
              <a:gd name="csY4" fmla="*/ 12700 h 1706880"/>
              <a:gd name="csX5" fmla="*/ 79269 w 185638"/>
              <a:gd name="csY5" fmla="*/ 0 h 1706880"/>
              <a:gd name="csX6" fmla="*/ 185638 w 185638"/>
              <a:gd name="csY6" fmla="*/ 36830 h 1706880"/>
              <a:gd name="csX7" fmla="*/ 185424 w 185638"/>
              <a:gd name="csY7" fmla="*/ 678180 h 1706880"/>
              <a:gd name="csX8" fmla="*/ 184960 w 185638"/>
              <a:gd name="csY8" fmla="*/ 1524000 h 1706880"/>
              <a:gd name="csX9" fmla="*/ 109163 w 185638"/>
              <a:gd name="csY9" fmla="*/ 1610360 h 1706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5638" h="1706880">
                <a:moveTo>
                  <a:pt x="109163" y="1610360"/>
                </a:moveTo>
                <a:lnTo>
                  <a:pt x="84832" y="1672590"/>
                </a:lnTo>
                <a:lnTo>
                  <a:pt x="46908" y="1553210"/>
                </a:lnTo>
                <a:lnTo>
                  <a:pt x="7881" y="1706880"/>
                </a:lnTo>
                <a:lnTo>
                  <a:pt x="0" y="12700"/>
                </a:lnTo>
                <a:lnTo>
                  <a:pt x="79269" y="0"/>
                </a:lnTo>
                <a:lnTo>
                  <a:pt x="185638" y="36830"/>
                </a:lnTo>
                <a:cubicBezTo>
                  <a:pt x="185567" y="250613"/>
                  <a:pt x="185495" y="464397"/>
                  <a:pt x="185424" y="678180"/>
                </a:cubicBezTo>
                <a:cubicBezTo>
                  <a:pt x="185269" y="960120"/>
                  <a:pt x="185115" y="1242060"/>
                  <a:pt x="184960" y="1524000"/>
                </a:cubicBezTo>
                <a:lnTo>
                  <a:pt x="109163" y="1610360"/>
                </a:lnTo>
                <a:close/>
              </a:path>
            </a:pathLst>
          </a:cu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D4DB39A2-BC2F-8C8E-1774-A6571909AE49}"/>
              </a:ext>
            </a:extLst>
          </p:cNvPr>
          <p:cNvSpPr/>
          <p:nvPr/>
        </p:nvSpPr>
        <p:spPr>
          <a:xfrm>
            <a:off x="4926330" y="2754458"/>
            <a:ext cx="428831" cy="1445292"/>
          </a:xfrm>
          <a:custGeom>
            <a:avLst/>
            <a:gdLst>
              <a:gd name="csX0" fmla="*/ 193898 w 200785"/>
              <a:gd name="csY0" fmla="*/ 3355111 h 4796218"/>
              <a:gd name="csX1" fmla="*/ 200785 w 200785"/>
              <a:gd name="csY1" fmla="*/ 4732267 h 4796218"/>
              <a:gd name="csX2" fmla="*/ 10338 w 200785"/>
              <a:gd name="csY2" fmla="*/ 4796218 h 4796218"/>
              <a:gd name="csX3" fmla="*/ 3421 w 200785"/>
              <a:gd name="csY3" fmla="*/ 2598192 h 4796218"/>
              <a:gd name="csX4" fmla="*/ 0 w 200785"/>
              <a:gd name="csY4" fmla="*/ 0 h 4796218"/>
              <a:gd name="csX5" fmla="*/ 188314 w 200785"/>
              <a:gd name="csY5" fmla="*/ 43094 h 4796218"/>
              <a:gd name="csX6" fmla="*/ 184532 w 200785"/>
              <a:gd name="csY6" fmla="*/ 1569493 h 4796218"/>
              <a:gd name="csX7" fmla="*/ 187636 w 200785"/>
              <a:gd name="csY7" fmla="*/ 2421634 h 4796218"/>
              <a:gd name="csX8" fmla="*/ 193898 w 200785"/>
              <a:gd name="csY8" fmla="*/ 3355111 h 4796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785" h="4796218">
                <a:moveTo>
                  <a:pt x="193898" y="3355111"/>
                </a:moveTo>
                <a:cubicBezTo>
                  <a:pt x="196194" y="3814163"/>
                  <a:pt x="198489" y="4273215"/>
                  <a:pt x="200785" y="4732267"/>
                </a:cubicBezTo>
                <a:lnTo>
                  <a:pt x="10338" y="4796218"/>
                </a:lnTo>
                <a:cubicBezTo>
                  <a:pt x="8032" y="4063543"/>
                  <a:pt x="5727" y="3330867"/>
                  <a:pt x="3421" y="2598192"/>
                </a:cubicBezTo>
                <a:cubicBezTo>
                  <a:pt x="497" y="1531939"/>
                  <a:pt x="2924" y="1066253"/>
                  <a:pt x="0" y="0"/>
                </a:cubicBezTo>
                <a:lnTo>
                  <a:pt x="188314" y="43094"/>
                </a:lnTo>
                <a:cubicBezTo>
                  <a:pt x="188243" y="256877"/>
                  <a:pt x="184603" y="1355710"/>
                  <a:pt x="184532" y="1569493"/>
                </a:cubicBezTo>
                <a:cubicBezTo>
                  <a:pt x="184377" y="1851433"/>
                  <a:pt x="187791" y="2139694"/>
                  <a:pt x="187636" y="2421634"/>
                </a:cubicBezTo>
                <a:cubicBezTo>
                  <a:pt x="189723" y="2732793"/>
                  <a:pt x="191811" y="3043952"/>
                  <a:pt x="193898" y="3355111"/>
                </a:cubicBezTo>
                <a:close/>
              </a:path>
            </a:pathLst>
          </a:custGeom>
          <a:solidFill>
            <a:schemeClr val="tx1">
              <a:lumMod val="20000"/>
              <a:lumOff val="80000"/>
              <a:alpha val="2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8" name="Straight Arrow Connector 7">
            <a:extLst>
              <a:ext uri="{FF2B5EF4-FFF2-40B4-BE49-F238E27FC236}">
                <a16:creationId xmlns:a16="http://schemas.microsoft.com/office/drawing/2014/main" id="{25A89554-B446-8145-E281-8B601828C3EF}"/>
              </a:ext>
            </a:extLst>
          </p:cNvPr>
          <p:cNvCxnSpPr>
            <a:cxnSpLocks/>
            <a:stCxn id="15" idx="3"/>
          </p:cNvCxnSpPr>
          <p:nvPr/>
        </p:nvCxnSpPr>
        <p:spPr>
          <a:xfrm>
            <a:off x="3894097" y="3554974"/>
            <a:ext cx="1443216" cy="0"/>
          </a:xfrm>
          <a:prstGeom prst="straightConnector1">
            <a:avLst/>
          </a:prstGeom>
          <a:noFill/>
          <a:ln w="19050" cap="flat" cmpd="sng" algn="ctr">
            <a:solidFill>
              <a:srgbClr val="00B050"/>
            </a:solidFill>
            <a:prstDash val="solid"/>
            <a:miter lim="800000"/>
            <a:tailEnd type="triangle"/>
          </a:ln>
          <a:effectLst/>
        </p:spPr>
      </p:cxnSp>
      <p:sp>
        <p:nvSpPr>
          <p:cNvPr id="31" name="Freeform: Shape 30">
            <a:extLst>
              <a:ext uri="{FF2B5EF4-FFF2-40B4-BE49-F238E27FC236}">
                <a16:creationId xmlns:a16="http://schemas.microsoft.com/office/drawing/2014/main" id="{BD40D9CC-4C71-8867-348D-7B8B3FB3296D}"/>
              </a:ext>
            </a:extLst>
          </p:cNvPr>
          <p:cNvSpPr/>
          <p:nvPr/>
        </p:nvSpPr>
        <p:spPr>
          <a:xfrm>
            <a:off x="7037963" y="2690288"/>
            <a:ext cx="672686" cy="1404006"/>
          </a:xfrm>
          <a:custGeom>
            <a:avLst/>
            <a:gdLst>
              <a:gd name="csX0" fmla="*/ 193898 w 199023"/>
              <a:gd name="csY0" fmla="*/ 3355111 h 4796218"/>
              <a:gd name="csX1" fmla="*/ 196276 w 199023"/>
              <a:gd name="csY1" fmla="*/ 4706238 h 4796218"/>
              <a:gd name="csX2" fmla="*/ 10338 w 199023"/>
              <a:gd name="csY2" fmla="*/ 4796218 h 4796218"/>
              <a:gd name="csX3" fmla="*/ 3421 w 199023"/>
              <a:gd name="csY3" fmla="*/ 2598192 h 4796218"/>
              <a:gd name="csX4" fmla="*/ 0 w 199023"/>
              <a:gd name="csY4" fmla="*/ 0 h 4796218"/>
              <a:gd name="csX5" fmla="*/ 199023 w 199023"/>
              <a:gd name="csY5" fmla="*/ 49602 h 4796218"/>
              <a:gd name="csX6" fmla="*/ 196932 w 199023"/>
              <a:gd name="csY6" fmla="*/ 1569494 h 4796218"/>
              <a:gd name="csX7" fmla="*/ 193272 w 199023"/>
              <a:gd name="csY7" fmla="*/ 2421636 h 4796218"/>
              <a:gd name="csX8" fmla="*/ 193898 w 199023"/>
              <a:gd name="csY8" fmla="*/ 3355111 h 4796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9023" h="4796218">
                <a:moveTo>
                  <a:pt x="193898" y="3355111"/>
                </a:moveTo>
                <a:cubicBezTo>
                  <a:pt x="196194" y="3814163"/>
                  <a:pt x="193980" y="4247186"/>
                  <a:pt x="196276" y="4706238"/>
                </a:cubicBezTo>
                <a:lnTo>
                  <a:pt x="10338" y="4796218"/>
                </a:lnTo>
                <a:cubicBezTo>
                  <a:pt x="8032" y="4063543"/>
                  <a:pt x="5727" y="3330867"/>
                  <a:pt x="3421" y="2598192"/>
                </a:cubicBezTo>
                <a:cubicBezTo>
                  <a:pt x="497" y="1531939"/>
                  <a:pt x="2924" y="1066253"/>
                  <a:pt x="0" y="0"/>
                </a:cubicBezTo>
                <a:lnTo>
                  <a:pt x="199023" y="49602"/>
                </a:lnTo>
                <a:cubicBezTo>
                  <a:pt x="198952" y="263385"/>
                  <a:pt x="197003" y="1355711"/>
                  <a:pt x="196932" y="1569494"/>
                </a:cubicBezTo>
                <a:cubicBezTo>
                  <a:pt x="196777" y="1851434"/>
                  <a:pt x="193427" y="2139696"/>
                  <a:pt x="193272" y="2421636"/>
                </a:cubicBezTo>
                <a:cubicBezTo>
                  <a:pt x="195359" y="2732795"/>
                  <a:pt x="191811" y="3043952"/>
                  <a:pt x="193898" y="3355111"/>
                </a:cubicBezTo>
                <a:close/>
              </a:path>
            </a:pathLst>
          </a:custGeom>
          <a:solidFill>
            <a:srgbClr val="F6E5A9">
              <a:alpha val="30196"/>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2" name="Straight Arrow Connector 11">
            <a:extLst>
              <a:ext uri="{FF2B5EF4-FFF2-40B4-BE49-F238E27FC236}">
                <a16:creationId xmlns:a16="http://schemas.microsoft.com/office/drawing/2014/main" id="{1DFEB59D-186A-8314-002B-AEF76D082403}"/>
              </a:ext>
            </a:extLst>
          </p:cNvPr>
          <p:cNvCxnSpPr>
            <a:cxnSpLocks/>
            <a:stCxn id="16" idx="1"/>
          </p:cNvCxnSpPr>
          <p:nvPr/>
        </p:nvCxnSpPr>
        <p:spPr>
          <a:xfrm flipH="1" flipV="1">
            <a:off x="6983376" y="3402330"/>
            <a:ext cx="1316794" cy="152644"/>
          </a:xfrm>
          <a:prstGeom prst="straightConnector1">
            <a:avLst/>
          </a:prstGeom>
          <a:noFill/>
          <a:ln w="19050" cap="flat" cmpd="sng" algn="ctr">
            <a:solidFill>
              <a:schemeClr val="tx1">
                <a:lumMod val="60000"/>
                <a:lumOff val="40000"/>
              </a:schemeClr>
            </a:solidFill>
            <a:prstDash val="solid"/>
            <a:miter lim="800000"/>
            <a:tailEnd type="triangle"/>
          </a:ln>
          <a:effectLst/>
        </p:spPr>
      </p:cxnSp>
      <p:cxnSp>
        <p:nvCxnSpPr>
          <p:cNvPr id="10" name="Straight Arrow Connector 9">
            <a:extLst>
              <a:ext uri="{FF2B5EF4-FFF2-40B4-BE49-F238E27FC236}">
                <a16:creationId xmlns:a16="http://schemas.microsoft.com/office/drawing/2014/main" id="{C08549FA-CEAB-8BD3-F13F-425B0258B4C7}"/>
              </a:ext>
            </a:extLst>
          </p:cNvPr>
          <p:cNvCxnSpPr>
            <a:cxnSpLocks/>
            <a:stCxn id="21" idx="1"/>
          </p:cNvCxnSpPr>
          <p:nvPr/>
        </p:nvCxnSpPr>
        <p:spPr>
          <a:xfrm flipH="1">
            <a:off x="7396056" y="1893099"/>
            <a:ext cx="1610571" cy="1404006"/>
          </a:xfrm>
          <a:prstGeom prst="straightConnector1">
            <a:avLst/>
          </a:prstGeom>
          <a:noFill/>
          <a:ln w="19050" cap="flat" cmpd="sng" algn="ctr">
            <a:solidFill>
              <a:srgbClr val="CC9900"/>
            </a:solidFill>
            <a:prstDash val="solid"/>
            <a:miter lim="800000"/>
            <a:tailEnd type="triangle"/>
          </a:ln>
          <a:effectLst/>
        </p:spPr>
      </p:cxnSp>
      <p:cxnSp>
        <p:nvCxnSpPr>
          <p:cNvPr id="11" name="Straight Arrow Connector 10">
            <a:extLst>
              <a:ext uri="{FF2B5EF4-FFF2-40B4-BE49-F238E27FC236}">
                <a16:creationId xmlns:a16="http://schemas.microsoft.com/office/drawing/2014/main" id="{3E759FEF-AF1E-C66B-F40B-8A53AD82F165}"/>
              </a:ext>
            </a:extLst>
          </p:cNvPr>
          <p:cNvCxnSpPr>
            <a:cxnSpLocks/>
            <a:stCxn id="17" idx="1"/>
            <a:endCxn id="29" idx="7"/>
          </p:cNvCxnSpPr>
          <p:nvPr/>
        </p:nvCxnSpPr>
        <p:spPr>
          <a:xfrm flipH="1" flipV="1">
            <a:off x="6930392" y="3463290"/>
            <a:ext cx="2076235" cy="1709046"/>
          </a:xfrm>
          <a:prstGeom prst="straightConnector1">
            <a:avLst/>
          </a:prstGeom>
          <a:noFill/>
          <a:ln w="19050" cap="flat" cmpd="sng" algn="ctr">
            <a:solidFill>
              <a:srgbClr val="00B050"/>
            </a:solidFill>
            <a:prstDash val="solid"/>
            <a:miter lim="800000"/>
            <a:tailEnd type="triangle"/>
          </a:ln>
          <a:effectLst/>
        </p:spPr>
      </p:cxnSp>
      <p:cxnSp>
        <p:nvCxnSpPr>
          <p:cNvPr id="9" name="Straight Arrow Connector 8">
            <a:extLst>
              <a:ext uri="{FF2B5EF4-FFF2-40B4-BE49-F238E27FC236}">
                <a16:creationId xmlns:a16="http://schemas.microsoft.com/office/drawing/2014/main" id="{7D49CD59-BC26-5832-5C98-A6FE64B1A182}"/>
              </a:ext>
            </a:extLst>
          </p:cNvPr>
          <p:cNvCxnSpPr>
            <a:cxnSpLocks/>
            <a:stCxn id="18" idx="3"/>
          </p:cNvCxnSpPr>
          <p:nvPr/>
        </p:nvCxnSpPr>
        <p:spPr>
          <a:xfrm flipV="1">
            <a:off x="3185373" y="3619305"/>
            <a:ext cx="2925742" cy="1592604"/>
          </a:xfrm>
          <a:prstGeom prst="straightConnector1">
            <a:avLst/>
          </a:prstGeom>
          <a:noFill/>
          <a:ln w="19050" cap="flat" cmpd="sng" algn="ctr">
            <a:solidFill>
              <a:srgbClr val="FF0000"/>
            </a:solidFill>
            <a:prstDash val="solid"/>
            <a:miter lim="800000"/>
            <a:tailEnd type="triangle"/>
          </a:ln>
          <a:effectLst/>
        </p:spPr>
      </p:cxnSp>
    </p:spTree>
    <p:extLst>
      <p:ext uri="{BB962C8B-B14F-4D97-AF65-F5344CB8AC3E}">
        <p14:creationId xmlns:p14="http://schemas.microsoft.com/office/powerpoint/2010/main" val="2236904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P spid="23" grpId="0"/>
      <p:bldP spid="24" grpId="0"/>
      <p:bldP spid="25" grpId="0"/>
      <p:bldP spid="28" grpId="0" animBg="1"/>
      <p:bldP spid="29" grpId="0" animBg="1"/>
      <p:bldP spid="30" grpId="0" animBg="1"/>
      <p:bldP spid="3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53F05-8EF8-80C0-A979-E18C83D77901}"/>
            </a:ext>
          </a:extLst>
        </p:cNvPr>
        <p:cNvGrpSpPr/>
        <p:nvPr/>
      </p:nvGrpSpPr>
      <p:grpSpPr>
        <a:xfrm>
          <a:off x="0" y="0"/>
          <a:ext cx="0" cy="0"/>
          <a:chOff x="0" y="0"/>
          <a:chExt cx="0" cy="0"/>
        </a:xfrm>
      </p:grpSpPr>
      <p:grpSp>
        <p:nvGrpSpPr>
          <p:cNvPr id="22" name="Group 21">
            <a:extLst>
              <a:ext uri="{FF2B5EF4-FFF2-40B4-BE49-F238E27FC236}">
                <a16:creationId xmlns:a16="http://schemas.microsoft.com/office/drawing/2014/main" id="{F9ACEAB9-0E96-30DB-5F9C-9E871C210895}"/>
              </a:ext>
            </a:extLst>
          </p:cNvPr>
          <p:cNvGrpSpPr/>
          <p:nvPr/>
        </p:nvGrpSpPr>
        <p:grpSpPr>
          <a:xfrm>
            <a:off x="563526" y="1408112"/>
            <a:ext cx="5917891" cy="4651126"/>
            <a:chOff x="563526" y="1408112"/>
            <a:chExt cx="5917891" cy="4651126"/>
          </a:xfrm>
        </p:grpSpPr>
        <p:grpSp>
          <p:nvGrpSpPr>
            <p:cNvPr id="8" name="Group 7">
              <a:extLst>
                <a:ext uri="{FF2B5EF4-FFF2-40B4-BE49-F238E27FC236}">
                  <a16:creationId xmlns:a16="http://schemas.microsoft.com/office/drawing/2014/main" id="{737224DF-89CD-5BE6-CF5C-7E20CEA73D79}"/>
                </a:ext>
              </a:extLst>
            </p:cNvPr>
            <p:cNvGrpSpPr/>
            <p:nvPr/>
          </p:nvGrpSpPr>
          <p:grpSpPr>
            <a:xfrm>
              <a:off x="563526" y="1408112"/>
              <a:ext cx="5917891" cy="4651126"/>
              <a:chOff x="1025912" y="1495426"/>
              <a:chExt cx="5275581" cy="4071263"/>
            </a:xfrm>
          </p:grpSpPr>
          <p:pic>
            <p:nvPicPr>
              <p:cNvPr id="9" name="Picture 8">
                <a:extLst>
                  <a:ext uri="{FF2B5EF4-FFF2-40B4-BE49-F238E27FC236}">
                    <a16:creationId xmlns:a16="http://schemas.microsoft.com/office/drawing/2014/main" id="{B137B1EE-D9B7-88F0-BECC-706C3A3D038F}"/>
                  </a:ext>
                </a:extLst>
              </p:cNvPr>
              <p:cNvPicPr>
                <a:picLocks noChangeAspect="1"/>
              </p:cNvPicPr>
              <p:nvPr/>
            </p:nvPicPr>
            <p:blipFill>
              <a:blip r:embed="rId3"/>
              <a:srcRect l="17917" t="22971" r="44555" b="30693"/>
              <a:stretch>
                <a:fillRect/>
              </a:stretch>
            </p:blipFill>
            <p:spPr>
              <a:xfrm>
                <a:off x="1025912" y="1495426"/>
                <a:ext cx="5275581" cy="4071263"/>
              </a:xfrm>
              <a:prstGeom prst="rect">
                <a:avLst/>
              </a:prstGeom>
            </p:spPr>
          </p:pic>
          <p:sp>
            <p:nvSpPr>
              <p:cNvPr id="10" name="TextBox 9">
                <a:extLst>
                  <a:ext uri="{FF2B5EF4-FFF2-40B4-BE49-F238E27FC236}">
                    <a16:creationId xmlns:a16="http://schemas.microsoft.com/office/drawing/2014/main" id="{B37DC659-C14C-BA04-6107-0C512F9EC632}"/>
                  </a:ext>
                </a:extLst>
              </p:cNvPr>
              <p:cNvSpPr txBox="1"/>
              <p:nvPr/>
            </p:nvSpPr>
            <p:spPr>
              <a:xfrm>
                <a:off x="5134271" y="4762430"/>
                <a:ext cx="642112" cy="261610"/>
              </a:xfrm>
              <a:prstGeom prst="rect">
                <a:avLst/>
              </a:prstGeom>
              <a:solidFill>
                <a:srgbClr val="E0F4FF"/>
              </a:solidFill>
            </p:spPr>
            <p:txBody>
              <a:bodyPr wrap="square" rtlCol="0">
                <a:spAutoFit/>
              </a:bodyPr>
              <a:lstStyle/>
              <a:p>
                <a:r>
                  <a:rPr lang="en-GB" sz="1100" noProof="0" dirty="0"/>
                  <a:t>260 cm</a:t>
                </a:r>
              </a:p>
            </p:txBody>
          </p:sp>
          <p:pic>
            <p:nvPicPr>
              <p:cNvPr id="17" name="Picture 16">
                <a:extLst>
                  <a:ext uri="{FF2B5EF4-FFF2-40B4-BE49-F238E27FC236}">
                    <a16:creationId xmlns:a16="http://schemas.microsoft.com/office/drawing/2014/main" id="{81702538-19BB-CA72-F3FC-E3BFCFB38C19}"/>
                  </a:ext>
                </a:extLst>
              </p:cNvPr>
              <p:cNvPicPr>
                <a:picLocks noChangeAspect="1"/>
              </p:cNvPicPr>
              <p:nvPr/>
            </p:nvPicPr>
            <p:blipFill>
              <a:blip r:embed="rId3"/>
              <a:srcRect l="46312" t="38881" r="47278" b="48540"/>
              <a:stretch>
                <a:fillRect/>
              </a:stretch>
            </p:blipFill>
            <p:spPr>
              <a:xfrm>
                <a:off x="5325818" y="1504693"/>
                <a:ext cx="901130" cy="1105201"/>
              </a:xfrm>
              <a:prstGeom prst="rect">
                <a:avLst/>
              </a:prstGeom>
            </p:spPr>
          </p:pic>
        </p:grpSp>
        <p:sp>
          <p:nvSpPr>
            <p:cNvPr id="21" name="TextBox 20">
              <a:extLst>
                <a:ext uri="{FF2B5EF4-FFF2-40B4-BE49-F238E27FC236}">
                  <a16:creationId xmlns:a16="http://schemas.microsoft.com/office/drawing/2014/main" id="{5A1E780F-F3BD-B67C-3CE4-207341912DEC}"/>
                </a:ext>
              </a:extLst>
            </p:cNvPr>
            <p:cNvSpPr txBox="1"/>
            <p:nvPr/>
          </p:nvSpPr>
          <p:spPr>
            <a:xfrm>
              <a:off x="5907551" y="1552272"/>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b="1" noProof="0" dirty="0"/>
                <a:t>H9</a:t>
              </a:r>
            </a:p>
          </p:txBody>
        </p:sp>
      </p:grpSp>
      <p:sp>
        <p:nvSpPr>
          <p:cNvPr id="4" name="Date Placeholder 3">
            <a:extLst>
              <a:ext uri="{FF2B5EF4-FFF2-40B4-BE49-F238E27FC236}">
                <a16:creationId xmlns:a16="http://schemas.microsoft.com/office/drawing/2014/main" id="{A12397FA-9D14-42A0-D1C6-09AC0DB71930}"/>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8C4554B5-43D1-19AE-3566-12AF2B94B746}"/>
              </a:ext>
            </a:extLst>
          </p:cNvPr>
          <p:cNvSpPr>
            <a:spLocks noGrp="1"/>
          </p:cNvSpPr>
          <p:nvPr>
            <p:ph type="sldNum" sz="quarter" idx="11"/>
          </p:nvPr>
        </p:nvSpPr>
        <p:spPr/>
        <p:txBody>
          <a:bodyPr/>
          <a:lstStyle/>
          <a:p>
            <a:pPr>
              <a:defRPr/>
            </a:pPr>
            <a:fld id="{DE3B6E73-054D-6C4E-9975-9A683C5A9677}" type="slidenum">
              <a:rPr lang="en-GB" noProof="0" smtClean="0"/>
              <a:pPr>
                <a:defRPr/>
              </a:pPr>
              <a:t>14</a:t>
            </a:fld>
            <a:endParaRPr lang="en-GB" noProof="0" dirty="0"/>
          </a:p>
        </p:txBody>
      </p:sp>
      <p:sp>
        <p:nvSpPr>
          <p:cNvPr id="6" name="Footer Placeholder 5">
            <a:extLst>
              <a:ext uri="{FF2B5EF4-FFF2-40B4-BE49-F238E27FC236}">
                <a16:creationId xmlns:a16="http://schemas.microsoft.com/office/drawing/2014/main" id="{1F4950DA-28FC-9395-A689-4DE79635E65E}"/>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7C9C7017-68C3-59A6-189F-9DA65ABAECC4}"/>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sp>
        <p:nvSpPr>
          <p:cNvPr id="15" name="TextBox 14">
            <a:extLst>
              <a:ext uri="{FF2B5EF4-FFF2-40B4-BE49-F238E27FC236}">
                <a16:creationId xmlns:a16="http://schemas.microsoft.com/office/drawing/2014/main" id="{38F3B143-FB81-1DB2-A041-82619324756E}"/>
              </a:ext>
            </a:extLst>
          </p:cNvPr>
          <p:cNvSpPr txBox="1"/>
          <p:nvPr/>
        </p:nvSpPr>
        <p:spPr>
          <a:xfrm>
            <a:off x="8700327" y="1552272"/>
            <a:ext cx="1190985" cy="338554"/>
          </a:xfrm>
          <a:prstGeom prst="rect">
            <a:avLst/>
          </a:prstGeom>
          <a:solidFill>
            <a:srgbClr val="FFFFFF"/>
          </a:solidFill>
          <a:ln w="19050">
            <a:solidFill>
              <a:srgbClr val="1C998E"/>
            </a:solidFill>
          </a:ln>
        </p:spPr>
        <p:txBody>
          <a:bodyPr wrap="square" rtlCol="0">
            <a:spAutoFit/>
          </a:bodyPr>
          <a:lstStyle/>
          <a:p>
            <a:pPr algn="ctr"/>
            <a:r>
              <a:rPr lang="en-GB" sz="1600" b="1" noProof="0" dirty="0">
                <a:solidFill>
                  <a:srgbClr val="0055A0"/>
                </a:solidFill>
              </a:rPr>
              <a:t>Survey H2</a:t>
            </a:r>
          </a:p>
        </p:txBody>
      </p:sp>
      <p:sp>
        <p:nvSpPr>
          <p:cNvPr id="19" name="TextBox 18">
            <a:extLst>
              <a:ext uri="{FF2B5EF4-FFF2-40B4-BE49-F238E27FC236}">
                <a16:creationId xmlns:a16="http://schemas.microsoft.com/office/drawing/2014/main" id="{52E58037-F8CA-E650-DE62-140655C17B44}"/>
              </a:ext>
            </a:extLst>
          </p:cNvPr>
          <p:cNvSpPr txBox="1"/>
          <p:nvPr/>
        </p:nvSpPr>
        <p:spPr>
          <a:xfrm>
            <a:off x="3282584" y="5518438"/>
            <a:ext cx="1985830" cy="461665"/>
          </a:xfrm>
          <a:prstGeom prst="rect">
            <a:avLst/>
          </a:prstGeom>
          <a:noFill/>
        </p:spPr>
        <p:txBody>
          <a:bodyPr wrap="square" rtlCol="0">
            <a:spAutoFit/>
          </a:bodyPr>
          <a:lstStyle/>
          <a:p>
            <a:pPr algn="ctr"/>
            <a:r>
              <a:rPr lang="en-GB" sz="1200" noProof="0" dirty="0">
                <a:solidFill>
                  <a:srgbClr val="000000"/>
                </a:solidFill>
              </a:rPr>
              <a:t>All measurements done at beam level height: 125 cm </a:t>
            </a:r>
          </a:p>
        </p:txBody>
      </p:sp>
      <p:pic>
        <p:nvPicPr>
          <p:cNvPr id="3" name="Picture 2">
            <a:extLst>
              <a:ext uri="{FF2B5EF4-FFF2-40B4-BE49-F238E27FC236}">
                <a16:creationId xmlns:a16="http://schemas.microsoft.com/office/drawing/2014/main" id="{BB56532F-F163-D5E5-95A6-AC48D434DE97}"/>
              </a:ext>
            </a:extLst>
          </p:cNvPr>
          <p:cNvPicPr>
            <a:picLocks noChangeAspect="1"/>
          </p:cNvPicPr>
          <p:nvPr/>
        </p:nvPicPr>
        <p:blipFill>
          <a:blip r:embed="rId4">
            <a:extLst>
              <a:ext uri="{28A0092B-C50C-407E-A947-70E740481C1C}">
                <a14:useLocalDpi xmlns:a14="http://schemas.microsoft.com/office/drawing/2010/main" val="0"/>
              </a:ext>
            </a:extLst>
          </a:blip>
          <a:srcRect l="46054" t="52331" r="25611" b="9400"/>
          <a:stretch>
            <a:fillRect/>
          </a:stretch>
        </p:blipFill>
        <p:spPr>
          <a:xfrm>
            <a:off x="644957" y="4229855"/>
            <a:ext cx="1943766" cy="1750248"/>
          </a:xfrm>
          <a:prstGeom prst="rect">
            <a:avLst/>
          </a:prstGeom>
        </p:spPr>
      </p:pic>
      <p:sp>
        <p:nvSpPr>
          <p:cNvPr id="13" name="TextBox 12">
            <a:extLst>
              <a:ext uri="{FF2B5EF4-FFF2-40B4-BE49-F238E27FC236}">
                <a16:creationId xmlns:a16="http://schemas.microsoft.com/office/drawing/2014/main" id="{E14080ED-BE3B-6D1D-F3AD-4FD2D0593E99}"/>
              </a:ext>
            </a:extLst>
          </p:cNvPr>
          <p:cNvSpPr txBox="1"/>
          <p:nvPr/>
        </p:nvSpPr>
        <p:spPr>
          <a:xfrm>
            <a:off x="838200" y="182407"/>
            <a:ext cx="4275499" cy="307777"/>
          </a:xfrm>
          <a:prstGeom prst="rect">
            <a:avLst/>
          </a:prstGeom>
          <a:noFill/>
        </p:spPr>
        <p:txBody>
          <a:bodyPr wrap="square" rtlCol="0">
            <a:spAutoFit/>
          </a:bodyPr>
          <a:lstStyle/>
          <a:p>
            <a:r>
              <a:rPr lang="en-GB" sz="1400" noProof="0" dirty="0"/>
              <a:t>*Ratios are calculated as: FLUKA / measurement</a:t>
            </a:r>
          </a:p>
        </p:txBody>
      </p:sp>
      <p:graphicFrame>
        <p:nvGraphicFramePr>
          <p:cNvPr id="16" name="Table 15">
            <a:extLst>
              <a:ext uri="{FF2B5EF4-FFF2-40B4-BE49-F238E27FC236}">
                <a16:creationId xmlns:a16="http://schemas.microsoft.com/office/drawing/2014/main" id="{14517A93-FBF1-A1C0-6CC9-AEAB3576B35E}"/>
              </a:ext>
            </a:extLst>
          </p:cNvPr>
          <p:cNvGraphicFramePr>
            <a:graphicFrameLocks noGrp="1"/>
          </p:cNvGraphicFramePr>
          <p:nvPr>
            <p:extLst>
              <p:ext uri="{D42A27DB-BD31-4B8C-83A1-F6EECF244321}">
                <p14:modId xmlns:p14="http://schemas.microsoft.com/office/powerpoint/2010/main" val="566878678"/>
              </p:ext>
            </p:extLst>
          </p:nvPr>
        </p:nvGraphicFramePr>
        <p:xfrm>
          <a:off x="6673217" y="1950720"/>
          <a:ext cx="5245206" cy="295656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1595755">
                  <a:extLst>
                    <a:ext uri="{9D8B030D-6E8A-4147-A177-3AD203B41FA5}">
                      <a16:colId xmlns:a16="http://schemas.microsoft.com/office/drawing/2014/main" val="2339181420"/>
                    </a:ext>
                  </a:extLst>
                </a:gridCol>
                <a:gridCol w="1471676">
                  <a:extLst>
                    <a:ext uri="{9D8B030D-6E8A-4147-A177-3AD203B41FA5}">
                      <a16:colId xmlns:a16="http://schemas.microsoft.com/office/drawing/2014/main" val="3614871263"/>
                    </a:ext>
                  </a:extLst>
                </a:gridCol>
                <a:gridCol w="1023345">
                  <a:extLst>
                    <a:ext uri="{9D8B030D-6E8A-4147-A177-3AD203B41FA5}">
                      <a16:colId xmlns:a16="http://schemas.microsoft.com/office/drawing/2014/main" val="1394851583"/>
                    </a:ext>
                  </a:extLst>
                </a:gridCol>
              </a:tblGrid>
              <a:tr h="0">
                <a:tc>
                  <a:txBody>
                    <a:bodyPr/>
                    <a:lstStyle/>
                    <a:p>
                      <a:pPr algn="ctr"/>
                      <a:r>
                        <a:rPr lang="en-GB" sz="1400" noProof="0" dirty="0"/>
                        <a:t>Position ID</a:t>
                      </a:r>
                    </a:p>
                  </a:txBody>
                  <a:tcPr/>
                </a:tc>
                <a:tc>
                  <a:txBody>
                    <a:bodyPr/>
                    <a:lstStyle/>
                    <a:p>
                      <a:pPr algn="ctr"/>
                      <a:r>
                        <a:rPr lang="en-GB" sz="1400" noProof="0" dirty="0"/>
                        <a:t>FLUKA</a:t>
                      </a:r>
                      <a:br>
                        <a:rPr lang="en-GB" sz="1400" noProof="0" dirty="0"/>
                      </a:br>
                      <a:r>
                        <a:rPr lang="en-GB" sz="1400" noProof="0" dirty="0"/>
                        <a:t>[</a:t>
                      </a:r>
                      <a:r>
                        <a:rPr lang="en-GB" sz="1400" b="1" noProof="0" dirty="0">
                          <a:solidFill>
                            <a:srgbClr val="FFFFFF"/>
                          </a:solidFill>
                        </a:rPr>
                        <a:t>µ</a:t>
                      </a:r>
                      <a:r>
                        <a:rPr lang="en-GB" sz="1400" b="1" noProof="0" dirty="0">
                          <a:solidFill>
                            <a:srgbClr val="FFFFFF"/>
                          </a:solidFill>
                          <a:latin typeface="+mn-lt"/>
                        </a:rPr>
                        <a:t>Sv</a:t>
                      </a:r>
                      <a:r>
                        <a:rPr lang="en-GB" sz="1400" noProof="0" dirty="0"/>
                        <a:t>/h]</a:t>
                      </a:r>
                    </a:p>
                  </a:txBody>
                  <a:tcPr/>
                </a:tc>
                <a:tc>
                  <a:txBody>
                    <a:bodyPr/>
                    <a:lstStyle/>
                    <a:p>
                      <a:pPr algn="ctr"/>
                      <a:r>
                        <a:rPr lang="en-GB" sz="1400" noProof="0" dirty="0"/>
                        <a:t>Measurement</a:t>
                      </a:r>
                      <a:br>
                        <a:rPr lang="en-GB" sz="1400" noProof="0" dirty="0"/>
                      </a:br>
                      <a:r>
                        <a:rPr lang="en-GB" sz="1400" noProof="0" dirty="0"/>
                        <a:t>[</a:t>
                      </a:r>
                      <a:r>
                        <a:rPr lang="en-GB" sz="1400" b="1" noProof="0" dirty="0">
                          <a:solidFill>
                            <a:srgbClr val="FFFFFF"/>
                          </a:solidFill>
                        </a:rPr>
                        <a:t>µ</a:t>
                      </a:r>
                      <a:r>
                        <a:rPr lang="en-GB" sz="1400" b="1" noProof="0" dirty="0">
                          <a:solidFill>
                            <a:srgbClr val="FFFFFF"/>
                          </a:solidFill>
                          <a:latin typeface="+mn-lt"/>
                        </a:rPr>
                        <a:t>Sv</a:t>
                      </a:r>
                      <a:r>
                        <a:rPr lang="en-GB" sz="1400" noProof="0" dirty="0"/>
                        <a:t>/h]</a:t>
                      </a:r>
                    </a:p>
                  </a:txBody>
                  <a:tcPr/>
                </a:tc>
                <a:tc>
                  <a:txBody>
                    <a:bodyPr/>
                    <a:lstStyle/>
                    <a:p>
                      <a:pPr algn="ctr"/>
                      <a:r>
                        <a:rPr lang="en-GB" sz="1400" noProof="0" dirty="0"/>
                        <a:t>Ratio</a:t>
                      </a:r>
                      <a:r>
                        <a:rPr lang="en-GB" sz="1400" b="1" noProof="0" dirty="0"/>
                        <a:t>*</a:t>
                      </a:r>
                      <a:endParaRPr lang="en-GB" sz="1400" noProof="0" dirty="0"/>
                    </a:p>
                  </a:txBody>
                  <a:tcPr/>
                </a:tc>
                <a:extLst>
                  <a:ext uri="{0D108BD9-81ED-4DB2-BD59-A6C34878D82A}">
                    <a16:rowId xmlns:a16="http://schemas.microsoft.com/office/drawing/2014/main" val="1531977066"/>
                  </a:ext>
                </a:extLst>
              </a:tr>
              <a:tr h="252087">
                <a:tc>
                  <a:txBody>
                    <a:bodyPr/>
                    <a:lstStyle/>
                    <a:p>
                      <a:pPr algn="ctr"/>
                      <a:r>
                        <a:rPr lang="en-GB" sz="1400" noProof="0" dirty="0"/>
                        <a:t>1</a:t>
                      </a:r>
                    </a:p>
                  </a:txBody>
                  <a:tcPr anchor="ctr"/>
                </a:tc>
                <a:tc>
                  <a:txBody>
                    <a:bodyPr/>
                    <a:lstStyle/>
                    <a:p>
                      <a:pPr algn="ctr"/>
                      <a:r>
                        <a:rPr lang="en-GB" sz="1400" noProof="0" dirty="0"/>
                        <a:t>1777</a:t>
                      </a:r>
                    </a:p>
                  </a:txBody>
                  <a:tcPr anchor="ctr"/>
                </a:tc>
                <a:tc>
                  <a:txBody>
                    <a:bodyPr/>
                    <a:lstStyle/>
                    <a:p>
                      <a:pPr algn="ctr"/>
                      <a:r>
                        <a:rPr lang="en-GB" sz="1400" noProof="0" dirty="0"/>
                        <a:t>1350</a:t>
                      </a:r>
                    </a:p>
                  </a:txBody>
                  <a:tcPr anchor="ctr"/>
                </a:tc>
                <a:tc>
                  <a:txBody>
                    <a:bodyPr/>
                    <a:lstStyle/>
                    <a:p>
                      <a:pPr algn="ctr"/>
                      <a:r>
                        <a:rPr lang="en-GB" sz="1400" b="1" noProof="0" dirty="0"/>
                        <a:t>1.32</a:t>
                      </a:r>
                    </a:p>
                  </a:txBody>
                  <a:tcPr anchor="ctr"/>
                </a:tc>
                <a:extLst>
                  <a:ext uri="{0D108BD9-81ED-4DB2-BD59-A6C34878D82A}">
                    <a16:rowId xmlns:a16="http://schemas.microsoft.com/office/drawing/2014/main" val="2927707222"/>
                  </a:ext>
                </a:extLst>
              </a:tr>
              <a:tr h="252087">
                <a:tc>
                  <a:txBody>
                    <a:bodyPr/>
                    <a:lstStyle/>
                    <a:p>
                      <a:pPr algn="ctr"/>
                      <a:r>
                        <a:rPr lang="en-GB" sz="1400" noProof="0" dirty="0"/>
                        <a:t>2</a:t>
                      </a:r>
                    </a:p>
                  </a:txBody>
                  <a:tcPr anchor="ctr"/>
                </a:tc>
                <a:tc>
                  <a:txBody>
                    <a:bodyPr/>
                    <a:lstStyle/>
                    <a:p>
                      <a:pPr algn="ctr"/>
                      <a:r>
                        <a:rPr lang="en-GB" sz="1400" b="0" noProof="0" dirty="0"/>
                        <a:t>950</a:t>
                      </a:r>
                    </a:p>
                  </a:txBody>
                  <a:tcPr anchor="ctr"/>
                </a:tc>
                <a:tc>
                  <a:txBody>
                    <a:bodyPr/>
                    <a:lstStyle/>
                    <a:p>
                      <a:pPr algn="ctr"/>
                      <a:r>
                        <a:rPr lang="en-GB" sz="1400" b="0" noProof="0" dirty="0"/>
                        <a:t>810</a:t>
                      </a:r>
                    </a:p>
                  </a:txBody>
                  <a:tcPr anchor="ctr"/>
                </a:tc>
                <a:tc>
                  <a:txBody>
                    <a:bodyPr/>
                    <a:lstStyle/>
                    <a:p>
                      <a:pPr algn="ctr"/>
                      <a:r>
                        <a:rPr lang="en-GB" sz="1400" b="1" noProof="0" dirty="0"/>
                        <a:t>1.17</a:t>
                      </a:r>
                    </a:p>
                  </a:txBody>
                  <a:tcPr anchor="ctr"/>
                </a:tc>
                <a:extLst>
                  <a:ext uri="{0D108BD9-81ED-4DB2-BD59-A6C34878D82A}">
                    <a16:rowId xmlns:a16="http://schemas.microsoft.com/office/drawing/2014/main" val="3550884682"/>
                  </a:ext>
                </a:extLst>
              </a:tr>
              <a:tr h="252087">
                <a:tc>
                  <a:txBody>
                    <a:bodyPr/>
                    <a:lstStyle/>
                    <a:p>
                      <a:pPr algn="ctr"/>
                      <a:r>
                        <a:rPr lang="en-GB" sz="1400" noProof="0" dirty="0"/>
                        <a:t>3</a:t>
                      </a:r>
                    </a:p>
                  </a:txBody>
                  <a:tcPr anchor="ctr"/>
                </a:tc>
                <a:tc>
                  <a:txBody>
                    <a:bodyPr/>
                    <a:lstStyle/>
                    <a:p>
                      <a:pPr algn="ctr"/>
                      <a:r>
                        <a:rPr lang="en-GB" sz="1400" b="0" noProof="0" dirty="0"/>
                        <a:t>938</a:t>
                      </a:r>
                    </a:p>
                  </a:txBody>
                  <a:tcPr anchor="ctr"/>
                </a:tc>
                <a:tc>
                  <a:txBody>
                    <a:bodyPr/>
                    <a:lstStyle/>
                    <a:p>
                      <a:pPr algn="ctr"/>
                      <a:r>
                        <a:rPr lang="en-GB" sz="1400" b="0" noProof="0" dirty="0"/>
                        <a:t>770</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1.22</a:t>
                      </a:r>
                      <a:endParaRPr lang="en-GB" sz="1400" b="1" noProof="0" dirty="0"/>
                    </a:p>
                  </a:txBody>
                  <a:tcPr anchor="ctr"/>
                </a:tc>
                <a:extLst>
                  <a:ext uri="{0D108BD9-81ED-4DB2-BD59-A6C34878D82A}">
                    <a16:rowId xmlns:a16="http://schemas.microsoft.com/office/drawing/2014/main" val="643307560"/>
                  </a:ext>
                </a:extLst>
              </a:tr>
              <a:tr h="252087">
                <a:tc>
                  <a:txBody>
                    <a:bodyPr/>
                    <a:lstStyle/>
                    <a:p>
                      <a:pPr algn="ctr"/>
                      <a:r>
                        <a:rPr lang="en-GB" sz="1400" noProof="0" dirty="0"/>
                        <a:t>4</a:t>
                      </a:r>
                    </a:p>
                  </a:txBody>
                  <a:tcPr anchor="ctr"/>
                </a:tc>
                <a:tc>
                  <a:txBody>
                    <a:bodyPr/>
                    <a:lstStyle/>
                    <a:p>
                      <a:pPr algn="ctr"/>
                      <a:r>
                        <a:rPr lang="en-GB" sz="1400" b="0" noProof="0" dirty="0"/>
                        <a:t>438</a:t>
                      </a:r>
                    </a:p>
                  </a:txBody>
                  <a:tcPr anchor="ctr"/>
                </a:tc>
                <a:tc>
                  <a:txBody>
                    <a:bodyPr/>
                    <a:lstStyle/>
                    <a:p>
                      <a:pPr algn="ctr"/>
                      <a:r>
                        <a:rPr lang="en-GB" sz="1400" b="0" noProof="0" dirty="0"/>
                        <a:t>350</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1.25</a:t>
                      </a:r>
                      <a:endParaRPr lang="en-GB" sz="1400" b="1" noProof="0" dirty="0"/>
                    </a:p>
                  </a:txBody>
                  <a:tcPr anchor="ctr"/>
                </a:tc>
                <a:extLst>
                  <a:ext uri="{0D108BD9-81ED-4DB2-BD59-A6C34878D82A}">
                    <a16:rowId xmlns:a16="http://schemas.microsoft.com/office/drawing/2014/main" val="4064837284"/>
                  </a:ext>
                </a:extLst>
              </a:tr>
              <a:tr h="252087">
                <a:tc>
                  <a:txBody>
                    <a:bodyPr/>
                    <a:lstStyle/>
                    <a:p>
                      <a:pPr algn="ctr"/>
                      <a:r>
                        <a:rPr lang="en-GB" sz="1400" b="0" noProof="0" dirty="0"/>
                        <a:t>5</a:t>
                      </a:r>
                    </a:p>
                  </a:txBody>
                  <a:tcPr anchor="ctr"/>
                </a:tc>
                <a:tc>
                  <a:txBody>
                    <a:bodyPr/>
                    <a:lstStyle/>
                    <a:p>
                      <a:pPr algn="ctr"/>
                      <a:r>
                        <a:rPr lang="en-GB" sz="1400" b="0" noProof="0" dirty="0"/>
                        <a:t>245</a:t>
                      </a:r>
                    </a:p>
                  </a:txBody>
                  <a:tcPr anchor="ctr"/>
                </a:tc>
                <a:tc>
                  <a:txBody>
                    <a:bodyPr/>
                    <a:lstStyle/>
                    <a:p>
                      <a:pPr algn="ctr"/>
                      <a:r>
                        <a:rPr lang="en-GB" sz="1400" b="0" noProof="0" dirty="0"/>
                        <a:t>197</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1.24</a:t>
                      </a:r>
                      <a:endParaRPr lang="en-GB" sz="1400" b="1" noProof="0" dirty="0"/>
                    </a:p>
                  </a:txBody>
                  <a:tcPr anchor="ctr"/>
                </a:tc>
                <a:extLst>
                  <a:ext uri="{0D108BD9-81ED-4DB2-BD59-A6C34878D82A}">
                    <a16:rowId xmlns:a16="http://schemas.microsoft.com/office/drawing/2014/main" val="822012525"/>
                  </a:ext>
                </a:extLst>
              </a:tr>
              <a:tr h="252087">
                <a:tc>
                  <a:txBody>
                    <a:bodyPr/>
                    <a:lstStyle/>
                    <a:p>
                      <a:pPr algn="ctr"/>
                      <a:r>
                        <a:rPr lang="en-GB" sz="1400" b="0" noProof="0" dirty="0"/>
                        <a:t>6</a:t>
                      </a:r>
                    </a:p>
                  </a:txBody>
                  <a:tcPr anchor="ctr"/>
                </a:tc>
                <a:tc>
                  <a:txBody>
                    <a:bodyPr/>
                    <a:lstStyle/>
                    <a:p>
                      <a:pPr algn="ctr"/>
                      <a:r>
                        <a:rPr lang="en-GB" sz="1400" b="0" noProof="0" dirty="0"/>
                        <a:t>246</a:t>
                      </a:r>
                    </a:p>
                  </a:txBody>
                  <a:tcPr anchor="ctr"/>
                </a:tc>
                <a:tc>
                  <a:txBody>
                    <a:bodyPr/>
                    <a:lstStyle/>
                    <a:p>
                      <a:pPr algn="ctr"/>
                      <a:r>
                        <a:rPr lang="en-GB" sz="1400" b="0" noProof="0" dirty="0"/>
                        <a:t>200</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1.23</a:t>
                      </a:r>
                      <a:endParaRPr lang="en-GB" sz="1400" b="1" noProof="0" dirty="0"/>
                    </a:p>
                  </a:txBody>
                  <a:tcPr anchor="ctr"/>
                </a:tc>
                <a:extLst>
                  <a:ext uri="{0D108BD9-81ED-4DB2-BD59-A6C34878D82A}">
                    <a16:rowId xmlns:a16="http://schemas.microsoft.com/office/drawing/2014/main" val="2456710998"/>
                  </a:ext>
                </a:extLst>
              </a:tr>
              <a:tr h="252087">
                <a:tc>
                  <a:txBody>
                    <a:bodyPr/>
                    <a:lstStyle/>
                    <a:p>
                      <a:pPr algn="ctr"/>
                      <a:r>
                        <a:rPr lang="en-GB" sz="1400" b="0" noProof="0" dirty="0"/>
                        <a:t>7</a:t>
                      </a:r>
                    </a:p>
                  </a:txBody>
                  <a:tcPr anchor="ctr"/>
                </a:tc>
                <a:tc>
                  <a:txBody>
                    <a:bodyPr/>
                    <a:lstStyle/>
                    <a:p>
                      <a:pPr algn="ctr"/>
                      <a:r>
                        <a:rPr lang="en-GB" sz="1400" b="0" noProof="0" dirty="0"/>
                        <a:t>274</a:t>
                      </a:r>
                    </a:p>
                  </a:txBody>
                  <a:tcPr anchor="ctr"/>
                </a:tc>
                <a:tc>
                  <a:txBody>
                    <a:bodyPr/>
                    <a:lstStyle/>
                    <a:p>
                      <a:pPr algn="ctr"/>
                      <a:r>
                        <a:rPr lang="en-GB" sz="1400" b="0" noProof="0" dirty="0"/>
                        <a:t>208</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1.32</a:t>
                      </a:r>
                      <a:endParaRPr lang="en-GB" sz="1400" b="1" noProof="0" dirty="0"/>
                    </a:p>
                  </a:txBody>
                  <a:tcPr anchor="ctr"/>
                </a:tc>
                <a:extLst>
                  <a:ext uri="{0D108BD9-81ED-4DB2-BD59-A6C34878D82A}">
                    <a16:rowId xmlns:a16="http://schemas.microsoft.com/office/drawing/2014/main" val="2388132128"/>
                  </a:ext>
                </a:extLst>
              </a:tr>
              <a:tr h="252087">
                <a:tc>
                  <a:txBody>
                    <a:bodyPr/>
                    <a:lstStyle/>
                    <a:p>
                      <a:pPr algn="ctr"/>
                      <a:r>
                        <a:rPr lang="en-GB" sz="1400" b="0" noProof="0" dirty="0"/>
                        <a:t>8</a:t>
                      </a:r>
                    </a:p>
                  </a:txBody>
                  <a:tcPr anchor="ctr"/>
                </a:tc>
                <a:tc>
                  <a:txBody>
                    <a:bodyPr/>
                    <a:lstStyle/>
                    <a:p>
                      <a:pPr algn="ctr"/>
                      <a:r>
                        <a:rPr lang="en-GB" sz="1400" b="0" noProof="0" dirty="0"/>
                        <a:t>154</a:t>
                      </a:r>
                    </a:p>
                  </a:txBody>
                  <a:tcPr anchor="ctr"/>
                </a:tc>
                <a:tc>
                  <a:txBody>
                    <a:bodyPr/>
                    <a:lstStyle/>
                    <a:p>
                      <a:pPr algn="ctr"/>
                      <a:r>
                        <a:rPr lang="en-GB" sz="1400" b="0" noProof="0" dirty="0"/>
                        <a:t>115</a:t>
                      </a:r>
                    </a:p>
                  </a:txBody>
                  <a:tcPr anchor="ctr"/>
                </a:tc>
                <a:tc>
                  <a:txBody>
                    <a:bodyPr/>
                    <a:lstStyle/>
                    <a:p>
                      <a:pPr algn="ctr"/>
                      <a:r>
                        <a:rPr kumimoji="0" lang="en-GB" sz="1400" b="1" i="0" u="none" strike="noStrike" kern="1200" cap="none" spc="0" normalizeH="0" baseline="0" noProof="0" dirty="0">
                          <a:ln>
                            <a:noFill/>
                          </a:ln>
                          <a:solidFill>
                            <a:srgbClr val="0055A0"/>
                          </a:solidFill>
                          <a:effectLst/>
                          <a:uLnTx/>
                          <a:uFillTx/>
                          <a:latin typeface="Arial" panose="020B0604020202020204"/>
                          <a:ea typeface="+mn-ea"/>
                          <a:cs typeface="+mn-cs"/>
                        </a:rPr>
                        <a:t>1.34</a:t>
                      </a:r>
                      <a:endParaRPr lang="en-GB" sz="1400" b="1" noProof="0" dirty="0"/>
                    </a:p>
                  </a:txBody>
                  <a:tcPr anchor="ctr"/>
                </a:tc>
                <a:extLst>
                  <a:ext uri="{0D108BD9-81ED-4DB2-BD59-A6C34878D82A}">
                    <a16:rowId xmlns:a16="http://schemas.microsoft.com/office/drawing/2014/main" val="2241132812"/>
                  </a:ext>
                </a:extLst>
              </a:tr>
            </a:tbl>
          </a:graphicData>
        </a:graphic>
      </p:graphicFrame>
      <p:sp>
        <p:nvSpPr>
          <p:cNvPr id="2" name="TextBox 1">
            <a:extLst>
              <a:ext uri="{FF2B5EF4-FFF2-40B4-BE49-F238E27FC236}">
                <a16:creationId xmlns:a16="http://schemas.microsoft.com/office/drawing/2014/main" id="{EB66123D-0803-C180-2C4D-77B8152E5AA3}"/>
              </a:ext>
            </a:extLst>
          </p:cNvPr>
          <p:cNvSpPr txBox="1"/>
          <p:nvPr/>
        </p:nvSpPr>
        <p:spPr>
          <a:xfrm>
            <a:off x="9182100" y="207665"/>
            <a:ext cx="2574925" cy="276999"/>
          </a:xfrm>
          <a:prstGeom prst="rect">
            <a:avLst/>
          </a:prstGeom>
          <a:noFill/>
        </p:spPr>
        <p:txBody>
          <a:bodyPr wrap="square" rtlCol="0">
            <a:spAutoFit/>
          </a:bodyPr>
          <a:lstStyle/>
          <a:p>
            <a:pPr algn="ctr"/>
            <a:r>
              <a:rPr lang="en-GB" sz="1200" noProof="0" dirty="0">
                <a:solidFill>
                  <a:srgbClr val="000000"/>
                </a:solidFill>
              </a:rPr>
              <a:t>All FLUKA uncertainties below 5 %</a:t>
            </a:r>
          </a:p>
        </p:txBody>
      </p:sp>
    </p:spTree>
    <p:extLst>
      <p:ext uri="{BB962C8B-B14F-4D97-AF65-F5344CB8AC3E}">
        <p14:creationId xmlns:p14="http://schemas.microsoft.com/office/powerpoint/2010/main" val="163723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AD717A-52A8-2C20-2909-CEED4B53F4A6}"/>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5DDA98C3-2949-F683-357F-C12A677E3703}"/>
              </a:ext>
            </a:extLst>
          </p:cNvPr>
          <p:cNvSpPr>
            <a:spLocks noGrp="1"/>
          </p:cNvSpPr>
          <p:nvPr>
            <p:ph type="sldNum" sz="quarter" idx="11"/>
          </p:nvPr>
        </p:nvSpPr>
        <p:spPr/>
        <p:txBody>
          <a:bodyPr/>
          <a:lstStyle/>
          <a:p>
            <a:pPr>
              <a:defRPr/>
            </a:pPr>
            <a:fld id="{DE3B6E73-054D-6C4E-9975-9A683C5A9677}" type="slidenum">
              <a:rPr lang="en-GB" noProof="0" smtClean="0"/>
              <a:pPr>
                <a:defRPr/>
              </a:pPr>
              <a:t>15</a:t>
            </a:fld>
            <a:endParaRPr lang="en-GB" noProof="0" dirty="0"/>
          </a:p>
        </p:txBody>
      </p:sp>
      <p:sp>
        <p:nvSpPr>
          <p:cNvPr id="6" name="Footer Placeholder 5">
            <a:extLst>
              <a:ext uri="{FF2B5EF4-FFF2-40B4-BE49-F238E27FC236}">
                <a16:creationId xmlns:a16="http://schemas.microsoft.com/office/drawing/2014/main" id="{E08ABC3A-BBD7-5616-DCD5-9F543040A825}"/>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67E2E2F2-CDE0-4B65-686A-B23F566E5BEA}"/>
              </a:ext>
            </a:extLst>
          </p:cNvPr>
          <p:cNvSpPr>
            <a:spLocks noGrp="1"/>
          </p:cNvSpPr>
          <p:nvPr>
            <p:ph type="title"/>
          </p:nvPr>
        </p:nvSpPr>
        <p:spPr>
          <a:xfrm>
            <a:off x="838200" y="205473"/>
            <a:ext cx="10515600" cy="1042987"/>
          </a:xfrm>
        </p:spPr>
        <p:txBody>
          <a:bodyPr/>
          <a:lstStyle/>
          <a:p>
            <a:r>
              <a:rPr lang="en-GB" sz="3200" noProof="0" dirty="0"/>
              <a:t>Conclusions</a:t>
            </a:r>
          </a:p>
        </p:txBody>
      </p:sp>
      <p:sp>
        <p:nvSpPr>
          <p:cNvPr id="9" name="TextBox 8">
            <a:extLst>
              <a:ext uri="{FF2B5EF4-FFF2-40B4-BE49-F238E27FC236}">
                <a16:creationId xmlns:a16="http://schemas.microsoft.com/office/drawing/2014/main" id="{EF294AAF-8827-1821-A09A-C65AEDF87FE6}"/>
              </a:ext>
            </a:extLst>
          </p:cNvPr>
          <p:cNvSpPr txBox="1"/>
          <p:nvPr/>
        </p:nvSpPr>
        <p:spPr>
          <a:xfrm>
            <a:off x="1537840" y="1145667"/>
            <a:ext cx="3179287" cy="707886"/>
          </a:xfrm>
          <a:prstGeom prst="rect">
            <a:avLst/>
          </a:prstGeom>
          <a:noFill/>
          <a:ln w="28575">
            <a:solidFill>
              <a:srgbClr val="00B0F0"/>
            </a:solidFill>
          </a:ln>
        </p:spPr>
        <p:txBody>
          <a:bodyPr wrap="square">
            <a:spAutoFit/>
          </a:bodyPr>
          <a:lstStyle/>
          <a:p>
            <a:r>
              <a:rPr lang="en-GB" sz="2000" b="1" noProof="0" dirty="0"/>
              <a:t>IBDRS project:</a:t>
            </a:r>
          </a:p>
          <a:p>
            <a:pPr marL="342900" indent="-342900">
              <a:buFont typeface="Arial" panose="020B0604020202020204" pitchFamily="34" charset="0"/>
              <a:buChar char="•"/>
            </a:pPr>
            <a:r>
              <a:rPr lang="en-GB" sz="2000" noProof="0" dirty="0"/>
              <a:t>Working dose planning</a:t>
            </a:r>
          </a:p>
        </p:txBody>
      </p:sp>
      <p:pic>
        <p:nvPicPr>
          <p:cNvPr id="10" name="Picture 9">
            <a:extLst>
              <a:ext uri="{FF2B5EF4-FFF2-40B4-BE49-F238E27FC236}">
                <a16:creationId xmlns:a16="http://schemas.microsoft.com/office/drawing/2014/main" id="{602479D3-E16C-D14C-2A20-273157E086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7188" y="2246438"/>
            <a:ext cx="2058724" cy="422303"/>
          </a:xfrm>
          <a:prstGeom prst="rect">
            <a:avLst/>
          </a:prstGeom>
        </p:spPr>
      </p:pic>
      <p:sp>
        <p:nvSpPr>
          <p:cNvPr id="11" name="TextBox 10">
            <a:extLst>
              <a:ext uri="{FF2B5EF4-FFF2-40B4-BE49-F238E27FC236}">
                <a16:creationId xmlns:a16="http://schemas.microsoft.com/office/drawing/2014/main" id="{06033022-0587-32E3-DE8C-BB9DDFCC67B6}"/>
              </a:ext>
            </a:extLst>
          </p:cNvPr>
          <p:cNvSpPr txBox="1"/>
          <p:nvPr/>
        </p:nvSpPr>
        <p:spPr>
          <a:xfrm>
            <a:off x="3177188" y="2728297"/>
            <a:ext cx="2058724" cy="646331"/>
          </a:xfrm>
          <a:prstGeom prst="rect">
            <a:avLst/>
          </a:prstGeom>
          <a:noFill/>
          <a:ln w="12700">
            <a:solidFill>
              <a:srgbClr val="00B0F0"/>
            </a:solidFill>
          </a:ln>
        </p:spPr>
        <p:txBody>
          <a:bodyPr wrap="square">
            <a:spAutoFit/>
          </a:bodyPr>
          <a:lstStyle/>
          <a:p>
            <a:pPr algn="ctr"/>
            <a:r>
              <a:rPr lang="en-GB" noProof="0" dirty="0"/>
              <a:t>Calculate residual dose rates</a:t>
            </a:r>
          </a:p>
        </p:txBody>
      </p:sp>
      <p:sp>
        <p:nvSpPr>
          <p:cNvPr id="12" name="TextBox 11">
            <a:extLst>
              <a:ext uri="{FF2B5EF4-FFF2-40B4-BE49-F238E27FC236}">
                <a16:creationId xmlns:a16="http://schemas.microsoft.com/office/drawing/2014/main" id="{E2FD44FE-53CD-2E9B-3786-A872195A0286}"/>
              </a:ext>
            </a:extLst>
          </p:cNvPr>
          <p:cNvSpPr txBox="1"/>
          <p:nvPr/>
        </p:nvSpPr>
        <p:spPr>
          <a:xfrm>
            <a:off x="1153905" y="4541516"/>
            <a:ext cx="3947160" cy="369332"/>
          </a:xfrm>
          <a:prstGeom prst="rect">
            <a:avLst/>
          </a:prstGeom>
          <a:noFill/>
          <a:ln w="12700">
            <a:solidFill>
              <a:srgbClr val="00B0F0"/>
            </a:solidFill>
          </a:ln>
        </p:spPr>
        <p:txBody>
          <a:bodyPr wrap="square">
            <a:spAutoFit/>
          </a:bodyPr>
          <a:lstStyle/>
          <a:p>
            <a:pPr algn="ctr"/>
            <a:r>
              <a:rPr lang="en-GB" noProof="0" dirty="0"/>
              <a:t>Assess individual and collective dose</a:t>
            </a:r>
          </a:p>
        </p:txBody>
      </p:sp>
      <p:sp>
        <p:nvSpPr>
          <p:cNvPr id="13" name="TextBox 12">
            <a:extLst>
              <a:ext uri="{FF2B5EF4-FFF2-40B4-BE49-F238E27FC236}">
                <a16:creationId xmlns:a16="http://schemas.microsoft.com/office/drawing/2014/main" id="{2B2CA8D6-66E0-EC69-7E8E-6B048C1B181A}"/>
              </a:ext>
            </a:extLst>
          </p:cNvPr>
          <p:cNvSpPr txBox="1"/>
          <p:nvPr/>
        </p:nvSpPr>
        <p:spPr>
          <a:xfrm>
            <a:off x="1567670" y="5696618"/>
            <a:ext cx="3119628" cy="369332"/>
          </a:xfrm>
          <a:prstGeom prst="rect">
            <a:avLst/>
          </a:prstGeom>
          <a:noFill/>
          <a:ln w="12700">
            <a:solidFill>
              <a:srgbClr val="00B0F0"/>
            </a:solidFill>
          </a:ln>
        </p:spPr>
        <p:txBody>
          <a:bodyPr wrap="square">
            <a:spAutoFit/>
          </a:bodyPr>
          <a:lstStyle/>
          <a:p>
            <a:pPr algn="ctr"/>
            <a:r>
              <a:rPr lang="en-GB" noProof="0" dirty="0"/>
              <a:t>Minimise radiation exposure</a:t>
            </a:r>
          </a:p>
        </p:txBody>
      </p:sp>
      <p:cxnSp>
        <p:nvCxnSpPr>
          <p:cNvPr id="15" name="Straight Arrow Connector 14">
            <a:extLst>
              <a:ext uri="{FF2B5EF4-FFF2-40B4-BE49-F238E27FC236}">
                <a16:creationId xmlns:a16="http://schemas.microsoft.com/office/drawing/2014/main" id="{DCB08485-D976-2774-6BED-571CFEB5D73A}"/>
              </a:ext>
            </a:extLst>
          </p:cNvPr>
          <p:cNvCxnSpPr>
            <a:cxnSpLocks/>
            <a:stCxn id="17" idx="2"/>
          </p:cNvCxnSpPr>
          <p:nvPr/>
        </p:nvCxnSpPr>
        <p:spPr>
          <a:xfrm>
            <a:off x="3127485" y="4075966"/>
            <a:ext cx="0" cy="417932"/>
          </a:xfrm>
          <a:prstGeom prst="straightConnector1">
            <a:avLst/>
          </a:prstGeom>
          <a:ln w="19050"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7" name="TextBox 16">
            <a:extLst>
              <a:ext uri="{FF2B5EF4-FFF2-40B4-BE49-F238E27FC236}">
                <a16:creationId xmlns:a16="http://schemas.microsoft.com/office/drawing/2014/main" id="{AB8A9F69-6F30-F05C-4011-14ED48A61C40}"/>
              </a:ext>
            </a:extLst>
          </p:cNvPr>
          <p:cNvSpPr txBox="1"/>
          <p:nvPr/>
        </p:nvSpPr>
        <p:spPr>
          <a:xfrm>
            <a:off x="2301322" y="3706634"/>
            <a:ext cx="1652326" cy="369332"/>
          </a:xfrm>
          <a:prstGeom prst="rect">
            <a:avLst/>
          </a:prstGeom>
          <a:noFill/>
          <a:ln w="12700">
            <a:noFill/>
          </a:ln>
        </p:spPr>
        <p:txBody>
          <a:bodyPr wrap="square">
            <a:spAutoFit/>
          </a:bodyPr>
          <a:lstStyle/>
          <a:p>
            <a:r>
              <a:rPr lang="en-GB" noProof="0" dirty="0">
                <a:solidFill>
                  <a:srgbClr val="181717"/>
                </a:solidFill>
              </a:rPr>
              <a:t>Benchmarking</a:t>
            </a:r>
          </a:p>
        </p:txBody>
      </p:sp>
      <p:sp>
        <p:nvSpPr>
          <p:cNvPr id="18" name="TextBox 17">
            <a:extLst>
              <a:ext uri="{FF2B5EF4-FFF2-40B4-BE49-F238E27FC236}">
                <a16:creationId xmlns:a16="http://schemas.microsoft.com/office/drawing/2014/main" id="{502661F8-16DD-2E8B-FC42-1C1001219618}"/>
              </a:ext>
            </a:extLst>
          </p:cNvPr>
          <p:cNvSpPr txBox="1"/>
          <p:nvPr/>
        </p:nvSpPr>
        <p:spPr>
          <a:xfrm>
            <a:off x="838200" y="2336219"/>
            <a:ext cx="1716024" cy="369332"/>
          </a:xfrm>
          <a:prstGeom prst="rect">
            <a:avLst/>
          </a:prstGeom>
          <a:noFill/>
          <a:ln>
            <a:solidFill>
              <a:srgbClr val="00B0F0"/>
            </a:solidFill>
          </a:ln>
        </p:spPr>
        <p:txBody>
          <a:bodyPr wrap="square" rtlCol="0">
            <a:spAutoFit/>
          </a:bodyPr>
          <a:lstStyle/>
          <a:p>
            <a:pPr algn="ctr">
              <a:spcAft>
                <a:spcPts val="600"/>
              </a:spcAft>
            </a:pPr>
            <a:r>
              <a:rPr lang="en-GB" noProof="0" dirty="0"/>
              <a:t>Measurements</a:t>
            </a:r>
          </a:p>
        </p:txBody>
      </p:sp>
      <p:cxnSp>
        <p:nvCxnSpPr>
          <p:cNvPr id="19" name="Straight Arrow Connector 18">
            <a:extLst>
              <a:ext uri="{FF2B5EF4-FFF2-40B4-BE49-F238E27FC236}">
                <a16:creationId xmlns:a16="http://schemas.microsoft.com/office/drawing/2014/main" id="{2914579A-3819-B862-2D79-683CEDACED82}"/>
              </a:ext>
            </a:extLst>
          </p:cNvPr>
          <p:cNvCxnSpPr>
            <a:cxnSpLocks/>
            <a:stCxn id="9" idx="2"/>
            <a:endCxn id="18" idx="0"/>
          </p:cNvCxnSpPr>
          <p:nvPr/>
        </p:nvCxnSpPr>
        <p:spPr>
          <a:xfrm flipH="1">
            <a:off x="1696212" y="1853553"/>
            <a:ext cx="1431272" cy="482666"/>
          </a:xfrm>
          <a:prstGeom prst="straightConnector1">
            <a:avLst/>
          </a:prstGeom>
          <a:ln w="19050"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0" name="Straight Arrow Connector 19">
            <a:extLst>
              <a:ext uri="{FF2B5EF4-FFF2-40B4-BE49-F238E27FC236}">
                <a16:creationId xmlns:a16="http://schemas.microsoft.com/office/drawing/2014/main" id="{B6D635F1-42B4-0BD8-BF93-05764E6CCFDB}"/>
              </a:ext>
            </a:extLst>
          </p:cNvPr>
          <p:cNvCxnSpPr>
            <a:cxnSpLocks/>
            <a:stCxn id="9" idx="2"/>
            <a:endCxn id="10" idx="0"/>
          </p:cNvCxnSpPr>
          <p:nvPr/>
        </p:nvCxnSpPr>
        <p:spPr>
          <a:xfrm>
            <a:off x="3127484" y="1853553"/>
            <a:ext cx="1079066" cy="392885"/>
          </a:xfrm>
          <a:prstGeom prst="straightConnector1">
            <a:avLst/>
          </a:prstGeom>
          <a:ln w="19050" cap="flat" cmpd="sng" algn="ctr">
            <a:solidFill>
              <a:srgbClr val="1C998E"/>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21" name="Right Brace 20">
            <a:extLst>
              <a:ext uri="{FF2B5EF4-FFF2-40B4-BE49-F238E27FC236}">
                <a16:creationId xmlns:a16="http://schemas.microsoft.com/office/drawing/2014/main" id="{111C3107-CFDC-B1CF-F98C-45292015CA82}"/>
              </a:ext>
            </a:extLst>
          </p:cNvPr>
          <p:cNvSpPr/>
          <p:nvPr/>
        </p:nvSpPr>
        <p:spPr>
          <a:xfrm rot="5400000">
            <a:off x="2924286" y="1198243"/>
            <a:ext cx="406397" cy="4578574"/>
          </a:xfrm>
          <a:prstGeom prst="rightBrace">
            <a:avLst/>
          </a:prstGeom>
          <a:ln w="19050">
            <a:solidFill>
              <a:srgbClr val="1C998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noProof="0" dirty="0"/>
          </a:p>
        </p:txBody>
      </p:sp>
      <p:cxnSp>
        <p:nvCxnSpPr>
          <p:cNvPr id="35" name="Straight Arrow Connector 34">
            <a:extLst>
              <a:ext uri="{FF2B5EF4-FFF2-40B4-BE49-F238E27FC236}">
                <a16:creationId xmlns:a16="http://schemas.microsoft.com/office/drawing/2014/main" id="{E3B8323F-17C8-7B9E-C46E-4D39FEAB5A7A}"/>
              </a:ext>
            </a:extLst>
          </p:cNvPr>
          <p:cNvCxnSpPr>
            <a:cxnSpLocks/>
          </p:cNvCxnSpPr>
          <p:nvPr/>
        </p:nvCxnSpPr>
        <p:spPr>
          <a:xfrm>
            <a:off x="3127485" y="4986616"/>
            <a:ext cx="0" cy="642024"/>
          </a:xfrm>
          <a:prstGeom prst="straightConnector1">
            <a:avLst/>
          </a:prstGeom>
          <a:ln w="19050" cap="flat" cmpd="sng" algn="ctr">
            <a:solidFill>
              <a:srgbClr val="FFD4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6" name="TextBox 35">
            <a:extLst>
              <a:ext uri="{FF2B5EF4-FFF2-40B4-BE49-F238E27FC236}">
                <a16:creationId xmlns:a16="http://schemas.microsoft.com/office/drawing/2014/main" id="{338C9C8C-A849-0C24-B12F-238305327FEE}"/>
              </a:ext>
            </a:extLst>
          </p:cNvPr>
          <p:cNvSpPr txBox="1"/>
          <p:nvPr/>
        </p:nvSpPr>
        <p:spPr>
          <a:xfrm>
            <a:off x="3161450" y="5135793"/>
            <a:ext cx="1045100" cy="369332"/>
          </a:xfrm>
          <a:prstGeom prst="rect">
            <a:avLst/>
          </a:prstGeom>
          <a:noFill/>
          <a:ln w="12700">
            <a:noFill/>
          </a:ln>
        </p:spPr>
        <p:txBody>
          <a:bodyPr wrap="square">
            <a:spAutoFit/>
          </a:bodyPr>
          <a:lstStyle/>
          <a:p>
            <a:r>
              <a:rPr lang="en-GB" b="1" noProof="0" dirty="0">
                <a:solidFill>
                  <a:srgbClr val="181717"/>
                </a:solidFill>
              </a:rPr>
              <a:t>ALARA</a:t>
            </a:r>
          </a:p>
        </p:txBody>
      </p:sp>
      <p:grpSp>
        <p:nvGrpSpPr>
          <p:cNvPr id="54" name="Group 53">
            <a:extLst>
              <a:ext uri="{FF2B5EF4-FFF2-40B4-BE49-F238E27FC236}">
                <a16:creationId xmlns:a16="http://schemas.microsoft.com/office/drawing/2014/main" id="{93BCA608-DDB3-5932-0DD8-17A1D70BB06C}"/>
              </a:ext>
            </a:extLst>
          </p:cNvPr>
          <p:cNvGrpSpPr/>
          <p:nvPr/>
        </p:nvGrpSpPr>
        <p:grpSpPr>
          <a:xfrm>
            <a:off x="5285616" y="556796"/>
            <a:ext cx="6778760" cy="2264003"/>
            <a:chOff x="4415813" y="997576"/>
            <a:chExt cx="11723585" cy="3677622"/>
          </a:xfrm>
        </p:grpSpPr>
        <p:pic>
          <p:nvPicPr>
            <p:cNvPr id="55" name="Picture 54">
              <a:extLst>
                <a:ext uri="{FF2B5EF4-FFF2-40B4-BE49-F238E27FC236}">
                  <a16:creationId xmlns:a16="http://schemas.microsoft.com/office/drawing/2014/main" id="{918C8F50-B32C-C385-F0A5-C457D64693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5813" y="997576"/>
              <a:ext cx="5501026" cy="3667352"/>
            </a:xfrm>
            <a:prstGeom prst="rect">
              <a:avLst/>
            </a:prstGeom>
          </p:spPr>
        </p:pic>
        <p:pic>
          <p:nvPicPr>
            <p:cNvPr id="56" name="Picture 55">
              <a:extLst>
                <a:ext uri="{FF2B5EF4-FFF2-40B4-BE49-F238E27FC236}">
                  <a16:creationId xmlns:a16="http://schemas.microsoft.com/office/drawing/2014/main" id="{F1FCB66D-3428-250B-C7A2-C7E49FD56D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38368" y="1007846"/>
              <a:ext cx="5501030" cy="3667352"/>
            </a:xfrm>
            <a:prstGeom prst="rect">
              <a:avLst/>
            </a:prstGeom>
          </p:spPr>
        </p:pic>
        <p:cxnSp>
          <p:nvCxnSpPr>
            <p:cNvPr id="57" name="Straight Arrow Connector 56">
              <a:extLst>
                <a:ext uri="{FF2B5EF4-FFF2-40B4-BE49-F238E27FC236}">
                  <a16:creationId xmlns:a16="http://schemas.microsoft.com/office/drawing/2014/main" id="{3BF51F3C-D002-9702-D42D-6F49FB67EFB3}"/>
                </a:ext>
              </a:extLst>
            </p:cNvPr>
            <p:cNvCxnSpPr>
              <a:cxnSpLocks/>
              <a:stCxn id="55" idx="3"/>
              <a:endCxn id="56" idx="1"/>
            </p:cNvCxnSpPr>
            <p:nvPr/>
          </p:nvCxnSpPr>
          <p:spPr>
            <a:xfrm>
              <a:off x="9916839" y="2831252"/>
              <a:ext cx="721530" cy="10270"/>
            </a:xfrm>
            <a:prstGeom prst="straightConnector1">
              <a:avLst/>
            </a:prstGeom>
            <a:ln w="28575" cap="flat" cmpd="sng" algn="ctr">
              <a:solidFill>
                <a:srgbClr val="FF0000"/>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grpSp>
        <p:nvGrpSpPr>
          <p:cNvPr id="58" name="Group 57">
            <a:extLst>
              <a:ext uri="{FF2B5EF4-FFF2-40B4-BE49-F238E27FC236}">
                <a16:creationId xmlns:a16="http://schemas.microsoft.com/office/drawing/2014/main" id="{7309E8EB-5AEC-BD0B-A978-D49102305EF3}"/>
              </a:ext>
            </a:extLst>
          </p:cNvPr>
          <p:cNvGrpSpPr/>
          <p:nvPr/>
        </p:nvGrpSpPr>
        <p:grpSpPr>
          <a:xfrm>
            <a:off x="6078652" y="3014167"/>
            <a:ext cx="5012708" cy="3059674"/>
            <a:chOff x="5072570" y="2275412"/>
            <a:chExt cx="5499670" cy="3356907"/>
          </a:xfrm>
        </p:grpSpPr>
        <p:pic>
          <p:nvPicPr>
            <p:cNvPr id="59" name="Picture 58">
              <a:extLst>
                <a:ext uri="{FF2B5EF4-FFF2-40B4-BE49-F238E27FC236}">
                  <a16:creationId xmlns:a16="http://schemas.microsoft.com/office/drawing/2014/main" id="{7747478D-F503-04BA-6640-6423E60ED10F}"/>
                </a:ext>
              </a:extLst>
            </p:cNvPr>
            <p:cNvPicPr>
              <a:picLocks noChangeAspect="1"/>
            </p:cNvPicPr>
            <p:nvPr/>
          </p:nvPicPr>
          <p:blipFill>
            <a:blip r:embed="rId6">
              <a:extLst>
                <a:ext uri="{28A0092B-C50C-407E-A947-70E740481C1C}">
                  <a14:useLocalDpi xmlns:a14="http://schemas.microsoft.com/office/drawing/2010/main" val="0"/>
                </a:ext>
              </a:extLst>
            </a:blip>
            <a:srcRect b="18616"/>
            <a:stretch>
              <a:fillRect/>
            </a:stretch>
          </p:blipFill>
          <p:spPr>
            <a:xfrm>
              <a:off x="5072570" y="2275412"/>
              <a:ext cx="5499670" cy="3356907"/>
            </a:xfrm>
            <a:prstGeom prst="rect">
              <a:avLst/>
            </a:prstGeom>
            <a:ln w="19050">
              <a:solidFill>
                <a:srgbClr val="181717"/>
              </a:solidFill>
            </a:ln>
          </p:spPr>
        </p:pic>
        <p:pic>
          <p:nvPicPr>
            <p:cNvPr id="60" name="Picture 162">
              <a:extLst>
                <a:ext uri="{FF2B5EF4-FFF2-40B4-BE49-F238E27FC236}">
                  <a16:creationId xmlns:a16="http://schemas.microsoft.com/office/drawing/2014/main" id="{7BBE9720-4249-A3E1-C2FC-7002B78F2498}"/>
                </a:ext>
              </a:extLst>
            </p:cNvPr>
            <p:cNvPicPr>
              <a:picLocks noChangeAspect="1"/>
            </p:cNvPicPr>
            <p:nvPr/>
          </p:nvPicPr>
          <p:blipFill>
            <a:blip r:embed="rId7">
              <a:extLst>
                <a:ext uri="{BEBA8EAE-BF5A-486C-A8C5-ECC9F3942E4B}">
                  <a14:imgProps xmlns:a14="http://schemas.microsoft.com/office/drawing/2010/main">
                    <a14:imgLayer r:embed="rId8">
                      <a14:imgEffect>
                        <a14:colorTemperature colorTemp="7200"/>
                      </a14:imgEffect>
                      <a14:imgEffect>
                        <a14:saturation sat="20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263759" y="4505201"/>
              <a:ext cx="1922036" cy="4522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1" name="TextBox 60">
              <a:extLst>
                <a:ext uri="{FF2B5EF4-FFF2-40B4-BE49-F238E27FC236}">
                  <a16:creationId xmlns:a16="http://schemas.microsoft.com/office/drawing/2014/main" id="{5977FD1B-36E6-0E5C-2EF2-A13A09FEBBCB}"/>
                </a:ext>
              </a:extLst>
            </p:cNvPr>
            <p:cNvSpPr txBox="1"/>
            <p:nvPr/>
          </p:nvSpPr>
          <p:spPr>
            <a:xfrm>
              <a:off x="5263759" y="5014956"/>
              <a:ext cx="2160128" cy="405211"/>
            </a:xfrm>
            <a:prstGeom prst="rect">
              <a:avLst/>
            </a:prstGeom>
            <a:solidFill>
              <a:srgbClr val="FFFFFF"/>
            </a:solidFill>
            <a:ln w="19050">
              <a:solidFill>
                <a:srgbClr val="00B0F0"/>
              </a:solidFill>
            </a:ln>
          </p:spPr>
          <p:txBody>
            <a:bodyPr wrap="square">
              <a:spAutoFit/>
            </a:bodyPr>
            <a:lstStyle/>
            <a:p>
              <a:r>
                <a:rPr lang="en-GB" b="1" noProof="0" dirty="0"/>
                <a:t>IBDRS RP team</a:t>
              </a:r>
            </a:p>
          </p:txBody>
        </p:sp>
      </p:grpSp>
      <p:sp>
        <p:nvSpPr>
          <p:cNvPr id="64" name="TextBox 63">
            <a:extLst>
              <a:ext uri="{FF2B5EF4-FFF2-40B4-BE49-F238E27FC236}">
                <a16:creationId xmlns:a16="http://schemas.microsoft.com/office/drawing/2014/main" id="{9EA2DBAB-A457-3296-18F7-D261AC52735D}"/>
              </a:ext>
            </a:extLst>
          </p:cNvPr>
          <p:cNvSpPr txBox="1"/>
          <p:nvPr/>
        </p:nvSpPr>
        <p:spPr>
          <a:xfrm>
            <a:off x="838200" y="2720594"/>
            <a:ext cx="1716024" cy="369332"/>
          </a:xfrm>
          <a:prstGeom prst="rect">
            <a:avLst/>
          </a:prstGeom>
          <a:noFill/>
          <a:ln>
            <a:noFill/>
          </a:ln>
        </p:spPr>
        <p:txBody>
          <a:bodyPr wrap="square" rtlCol="0">
            <a:spAutoFit/>
          </a:bodyPr>
          <a:lstStyle/>
          <a:p>
            <a:pPr algn="ctr">
              <a:spcAft>
                <a:spcPts val="600"/>
              </a:spcAft>
            </a:pPr>
            <a:r>
              <a:rPr lang="en-GB" noProof="0" dirty="0"/>
              <a:t>Challenges</a:t>
            </a:r>
          </a:p>
        </p:txBody>
      </p:sp>
      <p:sp>
        <p:nvSpPr>
          <p:cNvPr id="66" name="TextBox 65">
            <a:extLst>
              <a:ext uri="{FF2B5EF4-FFF2-40B4-BE49-F238E27FC236}">
                <a16:creationId xmlns:a16="http://schemas.microsoft.com/office/drawing/2014/main" id="{9284D556-EA91-8EEA-5452-0EE6F3AB1E17}"/>
              </a:ext>
            </a:extLst>
          </p:cNvPr>
          <p:cNvSpPr txBox="1"/>
          <p:nvPr/>
        </p:nvSpPr>
        <p:spPr>
          <a:xfrm>
            <a:off x="6017993" y="212374"/>
            <a:ext cx="1716024" cy="369332"/>
          </a:xfrm>
          <a:prstGeom prst="rect">
            <a:avLst/>
          </a:prstGeom>
          <a:noFill/>
          <a:ln>
            <a:noFill/>
          </a:ln>
        </p:spPr>
        <p:txBody>
          <a:bodyPr wrap="square" rtlCol="0">
            <a:spAutoFit/>
          </a:bodyPr>
          <a:lstStyle/>
          <a:p>
            <a:pPr algn="ctr">
              <a:spcAft>
                <a:spcPts val="600"/>
              </a:spcAft>
            </a:pPr>
            <a:r>
              <a:rPr lang="en-GB" noProof="0" dirty="0"/>
              <a:t>30/04/2026</a:t>
            </a:r>
          </a:p>
        </p:txBody>
      </p:sp>
      <p:sp>
        <p:nvSpPr>
          <p:cNvPr id="68" name="TextBox 67">
            <a:extLst>
              <a:ext uri="{FF2B5EF4-FFF2-40B4-BE49-F238E27FC236}">
                <a16:creationId xmlns:a16="http://schemas.microsoft.com/office/drawing/2014/main" id="{77EE817F-4BBD-4504-C683-32E3AB8744D3}"/>
              </a:ext>
            </a:extLst>
          </p:cNvPr>
          <p:cNvSpPr txBox="1"/>
          <p:nvPr/>
        </p:nvSpPr>
        <p:spPr>
          <a:xfrm>
            <a:off x="9557209" y="218696"/>
            <a:ext cx="1716024" cy="369332"/>
          </a:xfrm>
          <a:prstGeom prst="rect">
            <a:avLst/>
          </a:prstGeom>
          <a:noFill/>
          <a:ln>
            <a:noFill/>
          </a:ln>
        </p:spPr>
        <p:txBody>
          <a:bodyPr wrap="square" rtlCol="0">
            <a:spAutoFit/>
          </a:bodyPr>
          <a:lstStyle/>
          <a:p>
            <a:pPr algn="ctr">
              <a:spcAft>
                <a:spcPts val="600"/>
              </a:spcAft>
            </a:pPr>
            <a:r>
              <a:rPr lang="en-GB" noProof="0" dirty="0"/>
              <a:t>25/09/2026</a:t>
            </a:r>
          </a:p>
        </p:txBody>
      </p:sp>
    </p:spTree>
    <p:extLst>
      <p:ext uri="{BB962C8B-B14F-4D97-AF65-F5344CB8AC3E}">
        <p14:creationId xmlns:p14="http://schemas.microsoft.com/office/powerpoint/2010/main" val="2500994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6" grpId="0"/>
      <p:bldP spid="66" grpId="0"/>
      <p:bldP spid="6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6F2CAF-D43B-3ADD-01B7-4D21131A68B1}"/>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F5900ABB-F296-5604-0479-D27083DE2CCB}"/>
              </a:ext>
            </a:extLst>
          </p:cNvPr>
          <p:cNvSpPr>
            <a:spLocks noGrp="1"/>
          </p:cNvSpPr>
          <p:nvPr>
            <p:ph type="sldNum" sz="quarter" idx="11"/>
          </p:nvPr>
        </p:nvSpPr>
        <p:spPr/>
        <p:txBody>
          <a:bodyPr/>
          <a:lstStyle/>
          <a:p>
            <a:pPr>
              <a:defRPr/>
            </a:pPr>
            <a:fld id="{DE3B6E73-054D-6C4E-9975-9A683C5A9677}" type="slidenum">
              <a:rPr lang="en-GB" noProof="0" smtClean="0"/>
              <a:pPr>
                <a:defRPr/>
              </a:pPr>
              <a:t>16</a:t>
            </a:fld>
            <a:endParaRPr lang="en-GB" noProof="0" dirty="0"/>
          </a:p>
        </p:txBody>
      </p:sp>
      <p:sp>
        <p:nvSpPr>
          <p:cNvPr id="6" name="Footer Placeholder 5">
            <a:extLst>
              <a:ext uri="{FF2B5EF4-FFF2-40B4-BE49-F238E27FC236}">
                <a16:creationId xmlns:a16="http://schemas.microsoft.com/office/drawing/2014/main" id="{DFF9120B-93ED-57C6-7032-8A706D73B3BE}"/>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268AC189-47AB-5079-A2BE-056D26882AA6}"/>
              </a:ext>
            </a:extLst>
          </p:cNvPr>
          <p:cNvSpPr txBox="1">
            <a:spLocks/>
          </p:cNvSpPr>
          <p:nvPr/>
        </p:nvSpPr>
        <p:spPr bwMode="auto">
          <a:xfrm>
            <a:off x="381000" y="3040257"/>
            <a:ext cx="11430000" cy="77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3600" b="1" kern="1200">
                <a:solidFill>
                  <a:schemeClr val="tx1"/>
                </a:solidFill>
                <a:latin typeface="+mj-lt"/>
                <a:ea typeface="+mj-ea"/>
                <a:cs typeface="Arial" panose="020B0604020202020204" pitchFamily="34" charset="0"/>
              </a:defRPr>
            </a:lvl1pPr>
            <a:lvl2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2pPr>
            <a:lvl3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3pPr>
            <a:lvl4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4pPr>
            <a:lvl5pPr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5pPr>
            <a:lvl6pPr marL="4572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6pPr>
            <a:lvl7pPr marL="9144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7pPr>
            <a:lvl8pPr marL="13716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8pPr>
            <a:lvl9pPr marL="1828800" algn="l" rtl="0" eaLnBrk="1" fontAlgn="base" hangingPunct="1">
              <a:lnSpc>
                <a:spcPct val="90000"/>
              </a:lnSpc>
              <a:spcBef>
                <a:spcPct val="0"/>
              </a:spcBef>
              <a:spcAft>
                <a:spcPct val="0"/>
              </a:spcAft>
              <a:defRPr sz="4600">
                <a:solidFill>
                  <a:schemeClr val="tx1"/>
                </a:solidFill>
                <a:latin typeface="Arial" panose="020B0604020202020204" pitchFamily="34" charset="0"/>
                <a:cs typeface="Arial" panose="020B0604020202020204" pitchFamily="34" charset="0"/>
              </a:defRPr>
            </a:lvl9pPr>
          </a:lstStyle>
          <a:p>
            <a:r>
              <a:rPr lang="en-GB" noProof="0" dirty="0"/>
              <a:t>Back-up slides</a:t>
            </a:r>
          </a:p>
        </p:txBody>
      </p:sp>
    </p:spTree>
    <p:extLst>
      <p:ext uri="{BB962C8B-B14F-4D97-AF65-F5344CB8AC3E}">
        <p14:creationId xmlns:p14="http://schemas.microsoft.com/office/powerpoint/2010/main" val="777933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95ED-71C4-EDA2-A9B3-B52930999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6C1C0-F967-3F7C-5BA0-C00FE48A93C8}"/>
              </a:ext>
            </a:extLst>
          </p:cNvPr>
          <p:cNvSpPr>
            <a:spLocks noGrp="1"/>
          </p:cNvSpPr>
          <p:nvPr>
            <p:ph type="title"/>
          </p:nvPr>
        </p:nvSpPr>
        <p:spPr>
          <a:xfrm>
            <a:off x="838200" y="205473"/>
            <a:ext cx="10515600" cy="1042987"/>
          </a:xfrm>
        </p:spPr>
        <p:txBody>
          <a:bodyPr/>
          <a:lstStyle/>
          <a:p>
            <a:r>
              <a:rPr lang="en-GB" sz="3200" noProof="0" dirty="0"/>
              <a:t>IBDRS project</a:t>
            </a:r>
          </a:p>
        </p:txBody>
      </p:sp>
      <p:sp>
        <p:nvSpPr>
          <p:cNvPr id="4" name="Date Placeholder 3">
            <a:extLst>
              <a:ext uri="{FF2B5EF4-FFF2-40B4-BE49-F238E27FC236}">
                <a16:creationId xmlns:a16="http://schemas.microsoft.com/office/drawing/2014/main" id="{505F5EC1-A9B2-5676-5906-004673C6BEF7}"/>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EA7E3755-4100-F9EB-FCAF-58C3CCFA8259}"/>
              </a:ext>
            </a:extLst>
          </p:cNvPr>
          <p:cNvSpPr>
            <a:spLocks noGrp="1"/>
          </p:cNvSpPr>
          <p:nvPr>
            <p:ph type="sldNum" sz="quarter" idx="11"/>
          </p:nvPr>
        </p:nvSpPr>
        <p:spPr/>
        <p:txBody>
          <a:bodyPr/>
          <a:lstStyle/>
          <a:p>
            <a:pPr>
              <a:defRPr/>
            </a:pPr>
            <a:fld id="{DE3B6E73-054D-6C4E-9975-9A683C5A9677}" type="slidenum">
              <a:rPr lang="en-GB" noProof="0" smtClean="0"/>
              <a:pPr>
                <a:defRPr/>
              </a:pPr>
              <a:t>17</a:t>
            </a:fld>
            <a:endParaRPr lang="en-GB" noProof="0" dirty="0"/>
          </a:p>
        </p:txBody>
      </p:sp>
      <p:sp>
        <p:nvSpPr>
          <p:cNvPr id="6" name="Footer Placeholder 5">
            <a:extLst>
              <a:ext uri="{FF2B5EF4-FFF2-40B4-BE49-F238E27FC236}">
                <a16:creationId xmlns:a16="http://schemas.microsoft.com/office/drawing/2014/main" id="{A54D7A5A-4DF1-F9D4-EC9C-C720F6FABB67}"/>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cxnSp>
        <p:nvCxnSpPr>
          <p:cNvPr id="3" name="Straight Arrow Connector 2">
            <a:extLst>
              <a:ext uri="{FF2B5EF4-FFF2-40B4-BE49-F238E27FC236}">
                <a16:creationId xmlns:a16="http://schemas.microsoft.com/office/drawing/2014/main" id="{325C9D89-D2DF-013B-ED6A-6E1D798C0905}"/>
              </a:ext>
            </a:extLst>
          </p:cNvPr>
          <p:cNvCxnSpPr>
            <a:cxnSpLocks/>
            <a:stCxn id="7" idx="1"/>
          </p:cNvCxnSpPr>
          <p:nvPr/>
        </p:nvCxnSpPr>
        <p:spPr>
          <a:xfrm>
            <a:off x="1079500" y="3338422"/>
            <a:ext cx="10574020" cy="8573"/>
          </a:xfrm>
          <a:prstGeom prst="straightConnector1">
            <a:avLst/>
          </a:prstGeom>
          <a:ln w="19050">
            <a:solidFill>
              <a:schemeClr val="bg2">
                <a:lumMod val="1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35B222CF-4802-0436-0BC0-79D0FF5778FC}"/>
              </a:ext>
            </a:extLst>
          </p:cNvPr>
          <p:cNvSpPr txBox="1"/>
          <p:nvPr/>
        </p:nvSpPr>
        <p:spPr>
          <a:xfrm>
            <a:off x="1079500" y="3199922"/>
            <a:ext cx="767288" cy="276999"/>
          </a:xfrm>
          <a:prstGeom prst="rect">
            <a:avLst/>
          </a:prstGeom>
          <a:solidFill>
            <a:schemeClr val="tx1"/>
          </a:solidFill>
        </p:spPr>
        <p:txBody>
          <a:bodyPr wrap="square" rtlCol="0">
            <a:spAutoFit/>
          </a:bodyPr>
          <a:lstStyle/>
          <a:p>
            <a:pPr algn="ctr"/>
            <a:r>
              <a:rPr lang="en-GB" sz="1200" noProof="0" dirty="0">
                <a:solidFill>
                  <a:schemeClr val="bg1"/>
                </a:solidFill>
              </a:rPr>
              <a:t>2021</a:t>
            </a:r>
          </a:p>
        </p:txBody>
      </p:sp>
      <p:sp>
        <p:nvSpPr>
          <p:cNvPr id="9" name="TextBox 8">
            <a:extLst>
              <a:ext uri="{FF2B5EF4-FFF2-40B4-BE49-F238E27FC236}">
                <a16:creationId xmlns:a16="http://schemas.microsoft.com/office/drawing/2014/main" id="{56BB24FA-AF1B-2972-DAC3-893D0B9DE9CD}"/>
              </a:ext>
            </a:extLst>
          </p:cNvPr>
          <p:cNvSpPr txBox="1"/>
          <p:nvPr/>
        </p:nvSpPr>
        <p:spPr>
          <a:xfrm>
            <a:off x="1645276" y="5196104"/>
            <a:ext cx="2469865" cy="276999"/>
          </a:xfrm>
          <a:prstGeom prst="rect">
            <a:avLst/>
          </a:prstGeom>
          <a:noFill/>
        </p:spPr>
        <p:txBody>
          <a:bodyPr wrap="square" rtlCol="0">
            <a:spAutoFit/>
          </a:bodyPr>
          <a:lstStyle/>
          <a:p>
            <a:pPr algn="ctr"/>
            <a:r>
              <a:rPr lang="en-GB" sz="1200" noProof="0" dirty="0">
                <a:solidFill>
                  <a:srgbClr val="000000"/>
                </a:solidFill>
              </a:rPr>
              <a:t>Launch of the study phase</a:t>
            </a:r>
          </a:p>
        </p:txBody>
      </p:sp>
      <p:pic>
        <p:nvPicPr>
          <p:cNvPr id="11" name="Picture 10">
            <a:extLst>
              <a:ext uri="{FF2B5EF4-FFF2-40B4-BE49-F238E27FC236}">
                <a16:creationId xmlns:a16="http://schemas.microsoft.com/office/drawing/2014/main" id="{F5861111-B317-DBFE-BC0F-837F80CE14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5278" y="3875511"/>
            <a:ext cx="2469864" cy="1292781"/>
          </a:xfrm>
          <a:prstGeom prst="rect">
            <a:avLst/>
          </a:prstGeom>
          <a:ln w="12700">
            <a:solidFill>
              <a:srgbClr val="000000"/>
            </a:solidFill>
          </a:ln>
        </p:spPr>
      </p:pic>
      <p:pic>
        <p:nvPicPr>
          <p:cNvPr id="12" name="Picture 11">
            <a:extLst>
              <a:ext uri="{FF2B5EF4-FFF2-40B4-BE49-F238E27FC236}">
                <a16:creationId xmlns:a16="http://schemas.microsoft.com/office/drawing/2014/main" id="{E4322FB5-F036-BF4B-4103-9C0D2DE3C8E9}"/>
              </a:ext>
            </a:extLst>
          </p:cNvPr>
          <p:cNvPicPr>
            <a:picLocks noChangeAspect="1"/>
          </p:cNvPicPr>
          <p:nvPr/>
        </p:nvPicPr>
        <p:blipFill>
          <a:blip r:embed="rId3"/>
          <a:srcRect r="13134"/>
          <a:stretch>
            <a:fillRect/>
          </a:stretch>
        </p:blipFill>
        <p:spPr>
          <a:xfrm rot="5400000">
            <a:off x="4305677" y="1316329"/>
            <a:ext cx="2049924" cy="1769900"/>
          </a:xfrm>
          <a:prstGeom prst="rect">
            <a:avLst/>
          </a:prstGeom>
        </p:spPr>
      </p:pic>
      <p:sp>
        <p:nvSpPr>
          <p:cNvPr id="15" name="TextBox 14">
            <a:extLst>
              <a:ext uri="{FF2B5EF4-FFF2-40B4-BE49-F238E27FC236}">
                <a16:creationId xmlns:a16="http://schemas.microsoft.com/office/drawing/2014/main" id="{4333151D-63B7-4732-A98B-727B9398E823}"/>
              </a:ext>
            </a:extLst>
          </p:cNvPr>
          <p:cNvSpPr txBox="1"/>
          <p:nvPr/>
        </p:nvSpPr>
        <p:spPr>
          <a:xfrm>
            <a:off x="7747000" y="3205765"/>
            <a:ext cx="767288" cy="276999"/>
          </a:xfrm>
          <a:prstGeom prst="rect">
            <a:avLst/>
          </a:prstGeom>
          <a:solidFill>
            <a:schemeClr val="tx1"/>
          </a:solidFill>
        </p:spPr>
        <p:txBody>
          <a:bodyPr wrap="square" rtlCol="0">
            <a:spAutoFit/>
          </a:bodyPr>
          <a:lstStyle/>
          <a:p>
            <a:pPr algn="ctr"/>
            <a:r>
              <a:rPr lang="en-GB" sz="1200" noProof="0" dirty="0">
                <a:solidFill>
                  <a:schemeClr val="bg1"/>
                </a:solidFill>
              </a:rPr>
              <a:t>2024</a:t>
            </a:r>
          </a:p>
        </p:txBody>
      </p:sp>
      <p:sp>
        <p:nvSpPr>
          <p:cNvPr id="17" name="TextBox 16">
            <a:extLst>
              <a:ext uri="{FF2B5EF4-FFF2-40B4-BE49-F238E27FC236}">
                <a16:creationId xmlns:a16="http://schemas.microsoft.com/office/drawing/2014/main" id="{8927690D-D0C6-F93E-3EE1-C2759E329796}"/>
              </a:ext>
            </a:extLst>
          </p:cNvPr>
          <p:cNvSpPr txBox="1"/>
          <p:nvPr/>
        </p:nvSpPr>
        <p:spPr>
          <a:xfrm>
            <a:off x="4445690" y="884303"/>
            <a:ext cx="1769900" cy="276999"/>
          </a:xfrm>
          <a:prstGeom prst="rect">
            <a:avLst/>
          </a:prstGeom>
          <a:noFill/>
        </p:spPr>
        <p:txBody>
          <a:bodyPr wrap="square" rtlCol="0">
            <a:spAutoFit/>
          </a:bodyPr>
          <a:lstStyle/>
          <a:p>
            <a:pPr algn="ctr"/>
            <a:r>
              <a:rPr lang="en-GB" sz="1200" noProof="0" dirty="0">
                <a:solidFill>
                  <a:srgbClr val="000000"/>
                </a:solidFill>
              </a:rPr>
              <a:t>Soil core drilling</a:t>
            </a:r>
          </a:p>
        </p:txBody>
      </p:sp>
      <p:sp>
        <p:nvSpPr>
          <p:cNvPr id="18" name="TextBox 17">
            <a:extLst>
              <a:ext uri="{FF2B5EF4-FFF2-40B4-BE49-F238E27FC236}">
                <a16:creationId xmlns:a16="http://schemas.microsoft.com/office/drawing/2014/main" id="{11FB829B-48DC-36E3-0DA7-69FBD88C7766}"/>
              </a:ext>
            </a:extLst>
          </p:cNvPr>
          <p:cNvSpPr txBox="1"/>
          <p:nvPr/>
        </p:nvSpPr>
        <p:spPr>
          <a:xfrm>
            <a:off x="1407027" y="1995179"/>
            <a:ext cx="1913398" cy="461665"/>
          </a:xfrm>
          <a:prstGeom prst="rect">
            <a:avLst/>
          </a:prstGeom>
          <a:noFill/>
          <a:ln w="12700">
            <a:solidFill>
              <a:schemeClr val="tx1">
                <a:lumMod val="60000"/>
                <a:lumOff val="40000"/>
              </a:schemeClr>
            </a:solidFill>
          </a:ln>
        </p:spPr>
        <p:txBody>
          <a:bodyPr wrap="square" rtlCol="0">
            <a:spAutoFit/>
          </a:bodyPr>
          <a:lstStyle/>
          <a:p>
            <a:pPr algn="ctr"/>
            <a:r>
              <a:rPr lang="en-GB" sz="1200" noProof="0" dirty="0"/>
              <a:t>Simulations of soil activation levels (FLUKA)</a:t>
            </a:r>
          </a:p>
        </p:txBody>
      </p:sp>
      <p:pic>
        <p:nvPicPr>
          <p:cNvPr id="21" name="Picture 20" descr="A long shot of a tunnel&#10;&#10;Description automatically generated">
            <a:extLst>
              <a:ext uri="{FF2B5EF4-FFF2-40B4-BE49-F238E27FC236}">
                <a16:creationId xmlns:a16="http://schemas.microsoft.com/office/drawing/2014/main" id="{D54A8F5B-3D4F-592F-AB8E-F0D11527C75E}"/>
              </a:ext>
            </a:extLst>
          </p:cNvPr>
          <p:cNvPicPr>
            <a:picLocks noChangeAspect="1"/>
          </p:cNvPicPr>
          <p:nvPr/>
        </p:nvPicPr>
        <p:blipFill>
          <a:blip r:embed="rId4"/>
          <a:srcRect r="13900"/>
          <a:stretch>
            <a:fillRect/>
          </a:stretch>
        </p:blipFill>
        <p:spPr>
          <a:xfrm>
            <a:off x="5394650" y="3503456"/>
            <a:ext cx="2015555" cy="1755702"/>
          </a:xfrm>
          <a:prstGeom prst="rect">
            <a:avLst/>
          </a:prstGeom>
        </p:spPr>
      </p:pic>
      <p:sp>
        <p:nvSpPr>
          <p:cNvPr id="22" name="TextBox 21">
            <a:extLst>
              <a:ext uri="{FF2B5EF4-FFF2-40B4-BE49-F238E27FC236}">
                <a16:creationId xmlns:a16="http://schemas.microsoft.com/office/drawing/2014/main" id="{74F0BF10-8911-3C77-C3BF-16003EE2A5B9}"/>
              </a:ext>
            </a:extLst>
          </p:cNvPr>
          <p:cNvSpPr txBox="1"/>
          <p:nvPr/>
        </p:nvSpPr>
        <p:spPr>
          <a:xfrm>
            <a:off x="6745215" y="1992432"/>
            <a:ext cx="1503222" cy="646331"/>
          </a:xfrm>
          <a:prstGeom prst="rect">
            <a:avLst/>
          </a:prstGeom>
          <a:noFill/>
          <a:ln w="12700">
            <a:solidFill>
              <a:schemeClr val="tx1">
                <a:lumMod val="60000"/>
                <a:lumOff val="40000"/>
              </a:schemeClr>
            </a:solidFill>
          </a:ln>
        </p:spPr>
        <p:txBody>
          <a:bodyPr wrap="square" rtlCol="0">
            <a:spAutoFit/>
          </a:bodyPr>
          <a:lstStyle/>
          <a:p>
            <a:pPr algn="ctr"/>
            <a:r>
              <a:rPr lang="en-GB" sz="1200" noProof="0" dirty="0"/>
              <a:t>Study of shielded</a:t>
            </a:r>
          </a:p>
          <a:p>
            <a:pPr algn="ctr"/>
            <a:r>
              <a:rPr lang="en-GB" sz="1200" noProof="0" dirty="0"/>
              <a:t>containers for transport (FLUKA)</a:t>
            </a:r>
          </a:p>
        </p:txBody>
      </p:sp>
      <p:sp>
        <p:nvSpPr>
          <p:cNvPr id="24" name="TextBox 23">
            <a:extLst>
              <a:ext uri="{FF2B5EF4-FFF2-40B4-BE49-F238E27FC236}">
                <a16:creationId xmlns:a16="http://schemas.microsoft.com/office/drawing/2014/main" id="{918F8EDD-B453-868B-6162-2E1ED5222E08}"/>
              </a:ext>
            </a:extLst>
          </p:cNvPr>
          <p:cNvSpPr txBox="1"/>
          <p:nvPr/>
        </p:nvSpPr>
        <p:spPr>
          <a:xfrm>
            <a:off x="5322207" y="5306873"/>
            <a:ext cx="2147871" cy="646331"/>
          </a:xfrm>
          <a:prstGeom prst="rect">
            <a:avLst/>
          </a:prstGeom>
          <a:noFill/>
          <a:ln w="12700">
            <a:solidFill>
              <a:schemeClr val="tx1">
                <a:lumMod val="60000"/>
                <a:lumOff val="40000"/>
              </a:schemeClr>
            </a:solidFill>
          </a:ln>
        </p:spPr>
        <p:txBody>
          <a:bodyPr wrap="square" rtlCol="0">
            <a:spAutoFit/>
          </a:bodyPr>
          <a:lstStyle/>
          <a:p>
            <a:pPr algn="ctr"/>
            <a:r>
              <a:rPr lang="en-GB" sz="1200" noProof="0" dirty="0"/>
              <a:t>Dose rate measurements in proximity of the beam dumps and comparison with FLUKA</a:t>
            </a:r>
          </a:p>
        </p:txBody>
      </p:sp>
      <p:sp>
        <p:nvSpPr>
          <p:cNvPr id="25" name="TextBox 24">
            <a:extLst>
              <a:ext uri="{FF2B5EF4-FFF2-40B4-BE49-F238E27FC236}">
                <a16:creationId xmlns:a16="http://schemas.microsoft.com/office/drawing/2014/main" id="{D3D9C768-BEAC-AAAB-D05A-5AFC474B4590}"/>
              </a:ext>
            </a:extLst>
          </p:cNvPr>
          <p:cNvSpPr txBox="1"/>
          <p:nvPr/>
        </p:nvSpPr>
        <p:spPr>
          <a:xfrm>
            <a:off x="9969500" y="3205765"/>
            <a:ext cx="767288" cy="276999"/>
          </a:xfrm>
          <a:prstGeom prst="rect">
            <a:avLst/>
          </a:prstGeom>
          <a:solidFill>
            <a:schemeClr val="tx1"/>
          </a:solidFill>
        </p:spPr>
        <p:txBody>
          <a:bodyPr wrap="square" rtlCol="0">
            <a:spAutoFit/>
          </a:bodyPr>
          <a:lstStyle/>
          <a:p>
            <a:pPr algn="ctr"/>
            <a:r>
              <a:rPr lang="en-GB" sz="1200" noProof="0" dirty="0">
                <a:solidFill>
                  <a:schemeClr val="bg1"/>
                </a:solidFill>
              </a:rPr>
              <a:t>2025</a:t>
            </a:r>
          </a:p>
        </p:txBody>
      </p:sp>
      <p:sp>
        <p:nvSpPr>
          <p:cNvPr id="27" name="TextBox 26">
            <a:extLst>
              <a:ext uri="{FF2B5EF4-FFF2-40B4-BE49-F238E27FC236}">
                <a16:creationId xmlns:a16="http://schemas.microsoft.com/office/drawing/2014/main" id="{CEC28F0E-5351-8A90-BC57-ADB1DEDA68F0}"/>
              </a:ext>
            </a:extLst>
          </p:cNvPr>
          <p:cNvSpPr txBox="1"/>
          <p:nvPr/>
        </p:nvSpPr>
        <p:spPr>
          <a:xfrm>
            <a:off x="8346761" y="3957543"/>
            <a:ext cx="1577543" cy="461665"/>
          </a:xfrm>
          <a:prstGeom prst="rect">
            <a:avLst/>
          </a:prstGeom>
          <a:noFill/>
          <a:ln w="28575">
            <a:solidFill>
              <a:srgbClr val="FF0000"/>
            </a:solidFill>
          </a:ln>
        </p:spPr>
        <p:txBody>
          <a:bodyPr wrap="square" rtlCol="0">
            <a:spAutoFit/>
          </a:bodyPr>
          <a:lstStyle/>
          <a:p>
            <a:pPr algn="ctr"/>
            <a:r>
              <a:rPr lang="en-GB" sz="1200" b="1" noProof="0" dirty="0">
                <a:solidFill>
                  <a:srgbClr val="000000"/>
                </a:solidFill>
              </a:rPr>
              <a:t>Project approved (June 2024)</a:t>
            </a:r>
          </a:p>
        </p:txBody>
      </p:sp>
      <p:pic>
        <p:nvPicPr>
          <p:cNvPr id="29" name="Picture 28">
            <a:extLst>
              <a:ext uri="{FF2B5EF4-FFF2-40B4-BE49-F238E27FC236}">
                <a16:creationId xmlns:a16="http://schemas.microsoft.com/office/drawing/2014/main" id="{6E4A0CAD-96E0-DAA2-1008-942477F0800E}"/>
              </a:ext>
            </a:extLst>
          </p:cNvPr>
          <p:cNvPicPr>
            <a:picLocks noChangeAspect="1"/>
          </p:cNvPicPr>
          <p:nvPr/>
        </p:nvPicPr>
        <p:blipFill>
          <a:blip r:embed="rId5"/>
          <a:srcRect l="8559" r="8238"/>
          <a:stretch>
            <a:fillRect/>
          </a:stretch>
        </p:blipFill>
        <p:spPr>
          <a:xfrm>
            <a:off x="9088967" y="1327112"/>
            <a:ext cx="2001221" cy="1800000"/>
          </a:xfrm>
          <a:prstGeom prst="rect">
            <a:avLst/>
          </a:prstGeom>
        </p:spPr>
      </p:pic>
      <p:sp>
        <p:nvSpPr>
          <p:cNvPr id="30" name="TextBox 29">
            <a:extLst>
              <a:ext uri="{FF2B5EF4-FFF2-40B4-BE49-F238E27FC236}">
                <a16:creationId xmlns:a16="http://schemas.microsoft.com/office/drawing/2014/main" id="{8A773C40-4C8C-C9C2-2F82-8E3D88801B61}"/>
              </a:ext>
            </a:extLst>
          </p:cNvPr>
          <p:cNvSpPr txBox="1"/>
          <p:nvPr/>
        </p:nvSpPr>
        <p:spPr>
          <a:xfrm>
            <a:off x="9626600" y="4663154"/>
            <a:ext cx="1889125" cy="461665"/>
          </a:xfrm>
          <a:prstGeom prst="rect">
            <a:avLst/>
          </a:prstGeom>
          <a:noFill/>
          <a:ln w="28575">
            <a:solidFill>
              <a:schemeClr val="tx1">
                <a:lumMod val="60000"/>
                <a:lumOff val="40000"/>
              </a:schemeClr>
            </a:solidFill>
          </a:ln>
        </p:spPr>
        <p:txBody>
          <a:bodyPr wrap="square" rtlCol="0">
            <a:spAutoFit/>
          </a:bodyPr>
          <a:lstStyle/>
          <a:p>
            <a:pPr algn="ctr"/>
            <a:r>
              <a:rPr lang="en-GB" sz="1200" b="1" noProof="0" dirty="0"/>
              <a:t>Radionuclide inventory and dose rate (FLUKA)</a:t>
            </a:r>
          </a:p>
        </p:txBody>
      </p:sp>
      <p:sp>
        <p:nvSpPr>
          <p:cNvPr id="31" name="TextBox 30">
            <a:extLst>
              <a:ext uri="{FF2B5EF4-FFF2-40B4-BE49-F238E27FC236}">
                <a16:creationId xmlns:a16="http://schemas.microsoft.com/office/drawing/2014/main" id="{19F16859-599F-6540-4CA1-C164252F941C}"/>
              </a:ext>
            </a:extLst>
          </p:cNvPr>
          <p:cNvSpPr txBox="1"/>
          <p:nvPr/>
        </p:nvSpPr>
        <p:spPr>
          <a:xfrm>
            <a:off x="8883095" y="831108"/>
            <a:ext cx="2405218" cy="461665"/>
          </a:xfrm>
          <a:prstGeom prst="rect">
            <a:avLst/>
          </a:prstGeom>
          <a:noFill/>
        </p:spPr>
        <p:txBody>
          <a:bodyPr wrap="square" rtlCol="0">
            <a:spAutoFit/>
          </a:bodyPr>
          <a:lstStyle/>
          <a:p>
            <a:pPr algn="ctr"/>
            <a:r>
              <a:rPr lang="en-GB" sz="1200" noProof="0" dirty="0">
                <a:solidFill>
                  <a:srgbClr val="000000"/>
                </a:solidFill>
              </a:rPr>
              <a:t>Characterisation of RADOS for soil measurements</a:t>
            </a:r>
          </a:p>
        </p:txBody>
      </p:sp>
      <p:sp>
        <p:nvSpPr>
          <p:cNvPr id="32" name="Freeform 6">
            <a:extLst>
              <a:ext uri="{FF2B5EF4-FFF2-40B4-BE49-F238E27FC236}">
                <a16:creationId xmlns:a16="http://schemas.microsoft.com/office/drawing/2014/main" id="{1B1265BB-FCC6-4496-BC27-345990B68114}"/>
              </a:ext>
            </a:extLst>
          </p:cNvPr>
          <p:cNvSpPr/>
          <p:nvPr/>
        </p:nvSpPr>
        <p:spPr>
          <a:xfrm>
            <a:off x="10571165" y="3355610"/>
            <a:ext cx="519023" cy="1307544"/>
          </a:xfrm>
          <a:custGeom>
            <a:avLst/>
            <a:gdLst>
              <a:gd name="csX0" fmla="*/ 0 w 1149292"/>
              <a:gd name="csY0" fmla="*/ 587230 h 587230"/>
              <a:gd name="csX1" fmla="*/ 1149292 w 1149292"/>
              <a:gd name="csY1" fmla="*/ 327171 h 587230"/>
              <a:gd name="csX2" fmla="*/ 1149292 w 1149292"/>
              <a:gd name="csY2" fmla="*/ 0 h 587230"/>
            </a:gdLst>
            <a:ahLst/>
            <a:cxnLst>
              <a:cxn ang="0">
                <a:pos x="csX0" y="csY0"/>
              </a:cxn>
              <a:cxn ang="0">
                <a:pos x="csX1" y="csY1"/>
              </a:cxn>
              <a:cxn ang="0">
                <a:pos x="csX2" y="csY2"/>
              </a:cxn>
            </a:cxnLst>
            <a:rect l="l" t="t" r="r" b="b"/>
            <a:pathLst>
              <a:path w="1149292" h="587230">
                <a:moveTo>
                  <a:pt x="0" y="587230"/>
                </a:moveTo>
                <a:lnTo>
                  <a:pt x="1149292" y="327171"/>
                </a:lnTo>
                <a:lnTo>
                  <a:pt x="1149292" y="0"/>
                </a:lnTo>
              </a:path>
            </a:pathLst>
          </a:cu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3" name="Freeform 11">
            <a:extLst>
              <a:ext uri="{FF2B5EF4-FFF2-40B4-BE49-F238E27FC236}">
                <a16:creationId xmlns:a16="http://schemas.microsoft.com/office/drawing/2014/main" id="{72F4898E-2AFD-7CDA-DDCB-4CAE4E207A1A}"/>
              </a:ext>
            </a:extLst>
          </p:cNvPr>
          <p:cNvSpPr/>
          <p:nvPr/>
        </p:nvSpPr>
        <p:spPr>
          <a:xfrm>
            <a:off x="11090188" y="2109449"/>
            <a:ext cx="370543" cy="1228760"/>
          </a:xfrm>
          <a:custGeom>
            <a:avLst/>
            <a:gdLst>
              <a:gd name="csX0" fmla="*/ 0 w 1140903"/>
              <a:gd name="csY0" fmla="*/ 0 h 453005"/>
              <a:gd name="csX1" fmla="*/ 1140903 w 1140903"/>
              <a:gd name="csY1" fmla="*/ 142613 h 453005"/>
              <a:gd name="csX2" fmla="*/ 1140903 w 1140903"/>
              <a:gd name="csY2" fmla="*/ 453005 h 453005"/>
            </a:gdLst>
            <a:ahLst/>
            <a:cxnLst>
              <a:cxn ang="0">
                <a:pos x="csX0" y="csY0"/>
              </a:cxn>
              <a:cxn ang="0">
                <a:pos x="csX1" y="csY1"/>
              </a:cxn>
              <a:cxn ang="0">
                <a:pos x="csX2" y="csY2"/>
              </a:cxn>
            </a:cxnLst>
            <a:rect l="l" t="t" r="r" b="b"/>
            <a:pathLst>
              <a:path w="1140903" h="453005">
                <a:moveTo>
                  <a:pt x="0" y="0"/>
                </a:moveTo>
                <a:lnTo>
                  <a:pt x="1140903" y="142613"/>
                </a:lnTo>
                <a:lnTo>
                  <a:pt x="1140903" y="45300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7" name="Freeform 19">
            <a:extLst>
              <a:ext uri="{FF2B5EF4-FFF2-40B4-BE49-F238E27FC236}">
                <a16:creationId xmlns:a16="http://schemas.microsoft.com/office/drawing/2014/main" id="{7DEFEB9E-464E-883F-B000-0A4181315BBA}"/>
              </a:ext>
            </a:extLst>
          </p:cNvPr>
          <p:cNvSpPr/>
          <p:nvPr/>
        </p:nvSpPr>
        <p:spPr>
          <a:xfrm>
            <a:off x="4766997" y="3355609"/>
            <a:ext cx="627653" cy="1157017"/>
          </a:xfrm>
          <a:custGeom>
            <a:avLst/>
            <a:gdLst>
              <a:gd name="csX0" fmla="*/ 1770077 w 1770077"/>
              <a:gd name="csY0" fmla="*/ 545285 h 545285"/>
              <a:gd name="csX1" fmla="*/ 0 w 1770077"/>
              <a:gd name="csY1" fmla="*/ 318782 h 545285"/>
              <a:gd name="csX2" fmla="*/ 0 w 1770077"/>
              <a:gd name="csY2" fmla="*/ 0 h 545285"/>
            </a:gdLst>
            <a:ahLst/>
            <a:cxnLst>
              <a:cxn ang="0">
                <a:pos x="csX0" y="csY0"/>
              </a:cxn>
              <a:cxn ang="0">
                <a:pos x="csX1" y="csY1"/>
              </a:cxn>
              <a:cxn ang="0">
                <a:pos x="csX2" y="csY2"/>
              </a:cxn>
            </a:cxnLst>
            <a:rect l="l" t="t" r="r" b="b"/>
            <a:pathLst>
              <a:path w="1770077" h="545285">
                <a:moveTo>
                  <a:pt x="1770077" y="545285"/>
                </a:moveTo>
                <a:lnTo>
                  <a:pt x="0" y="318782"/>
                </a:lnTo>
                <a:lnTo>
                  <a:pt x="0" y="0"/>
                </a:lnTo>
              </a:path>
            </a:pathLst>
          </a:cu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8" name="Freeform 22">
            <a:extLst>
              <a:ext uri="{FF2B5EF4-FFF2-40B4-BE49-F238E27FC236}">
                <a16:creationId xmlns:a16="http://schemas.microsoft.com/office/drawing/2014/main" id="{C6939565-70A4-B1B4-D5F2-E174288EADDA}"/>
              </a:ext>
            </a:extLst>
          </p:cNvPr>
          <p:cNvSpPr/>
          <p:nvPr/>
        </p:nvSpPr>
        <p:spPr>
          <a:xfrm>
            <a:off x="4060272" y="2117215"/>
            <a:ext cx="378614" cy="1221604"/>
          </a:xfrm>
          <a:custGeom>
            <a:avLst/>
            <a:gdLst>
              <a:gd name="csX0" fmla="*/ 587229 w 587229"/>
              <a:gd name="csY0" fmla="*/ 0 h 453005"/>
              <a:gd name="csX1" fmla="*/ 0 w 587229"/>
              <a:gd name="csY1" fmla="*/ 209725 h 453005"/>
              <a:gd name="csX2" fmla="*/ 0 w 587229"/>
              <a:gd name="csY2" fmla="*/ 453005 h 453005"/>
            </a:gdLst>
            <a:ahLst/>
            <a:cxnLst>
              <a:cxn ang="0">
                <a:pos x="csX0" y="csY0"/>
              </a:cxn>
              <a:cxn ang="0">
                <a:pos x="csX1" y="csY1"/>
              </a:cxn>
              <a:cxn ang="0">
                <a:pos x="csX2" y="csY2"/>
              </a:cxn>
            </a:cxnLst>
            <a:rect l="l" t="t" r="r" b="b"/>
            <a:pathLst>
              <a:path w="587229" h="453005">
                <a:moveTo>
                  <a:pt x="587229" y="0"/>
                </a:moveTo>
                <a:lnTo>
                  <a:pt x="0" y="209725"/>
                </a:lnTo>
                <a:lnTo>
                  <a:pt x="0" y="45300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9" name="Freeform 26">
            <a:extLst>
              <a:ext uri="{FF2B5EF4-FFF2-40B4-BE49-F238E27FC236}">
                <a16:creationId xmlns:a16="http://schemas.microsoft.com/office/drawing/2014/main" id="{C74070C4-6747-5404-0531-61DFE953E3F4}"/>
              </a:ext>
            </a:extLst>
          </p:cNvPr>
          <p:cNvSpPr/>
          <p:nvPr/>
        </p:nvSpPr>
        <p:spPr>
          <a:xfrm>
            <a:off x="6811861" y="2638763"/>
            <a:ext cx="689606" cy="708445"/>
          </a:xfrm>
          <a:custGeom>
            <a:avLst/>
            <a:gdLst>
              <a:gd name="csX0" fmla="*/ 570451 w 570451"/>
              <a:gd name="csY0" fmla="*/ 0 h 469783"/>
              <a:gd name="csX1" fmla="*/ 0 w 570451"/>
              <a:gd name="csY1" fmla="*/ 327170 h 469783"/>
              <a:gd name="csX2" fmla="*/ 0 w 570451"/>
              <a:gd name="csY2" fmla="*/ 469783 h 469783"/>
            </a:gdLst>
            <a:ahLst/>
            <a:cxnLst>
              <a:cxn ang="0">
                <a:pos x="csX0" y="csY0"/>
              </a:cxn>
              <a:cxn ang="0">
                <a:pos x="csX1" y="csY1"/>
              </a:cxn>
              <a:cxn ang="0">
                <a:pos x="csX2" y="csY2"/>
              </a:cxn>
            </a:cxnLst>
            <a:rect l="l" t="t" r="r" b="b"/>
            <a:pathLst>
              <a:path w="570451" h="469783">
                <a:moveTo>
                  <a:pt x="570451" y="0"/>
                </a:moveTo>
                <a:lnTo>
                  <a:pt x="0" y="327170"/>
                </a:lnTo>
                <a:lnTo>
                  <a:pt x="0" y="469783"/>
                </a:lnTo>
              </a:path>
            </a:pathLst>
          </a:cu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45" name="Freeform 19">
            <a:extLst>
              <a:ext uri="{FF2B5EF4-FFF2-40B4-BE49-F238E27FC236}">
                <a16:creationId xmlns:a16="http://schemas.microsoft.com/office/drawing/2014/main" id="{50DD4C24-DC69-0C47-949D-BBC8D5076B96}"/>
              </a:ext>
            </a:extLst>
          </p:cNvPr>
          <p:cNvSpPr/>
          <p:nvPr/>
        </p:nvSpPr>
        <p:spPr>
          <a:xfrm>
            <a:off x="2123789" y="3345975"/>
            <a:ext cx="767288" cy="524772"/>
          </a:xfrm>
          <a:custGeom>
            <a:avLst/>
            <a:gdLst>
              <a:gd name="csX0" fmla="*/ 1770077 w 1770077"/>
              <a:gd name="csY0" fmla="*/ 545285 h 545285"/>
              <a:gd name="csX1" fmla="*/ 0 w 1770077"/>
              <a:gd name="csY1" fmla="*/ 318782 h 545285"/>
              <a:gd name="csX2" fmla="*/ 0 w 1770077"/>
              <a:gd name="csY2" fmla="*/ 0 h 545285"/>
            </a:gdLst>
            <a:ahLst/>
            <a:cxnLst>
              <a:cxn ang="0">
                <a:pos x="csX0" y="csY0"/>
              </a:cxn>
              <a:cxn ang="0">
                <a:pos x="csX1" y="csY1"/>
              </a:cxn>
              <a:cxn ang="0">
                <a:pos x="csX2" y="csY2"/>
              </a:cxn>
            </a:cxnLst>
            <a:rect l="l" t="t" r="r" b="b"/>
            <a:pathLst>
              <a:path w="1770077" h="545285">
                <a:moveTo>
                  <a:pt x="1770077" y="545285"/>
                </a:moveTo>
                <a:lnTo>
                  <a:pt x="0" y="318782"/>
                </a:lnTo>
                <a:lnTo>
                  <a:pt x="0"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cxnSp>
        <p:nvCxnSpPr>
          <p:cNvPr id="48" name="Straight Connector 47">
            <a:extLst>
              <a:ext uri="{FF2B5EF4-FFF2-40B4-BE49-F238E27FC236}">
                <a16:creationId xmlns:a16="http://schemas.microsoft.com/office/drawing/2014/main" id="{33D26514-4B18-C65B-6AB2-0E6F0238BEFF}"/>
              </a:ext>
            </a:extLst>
          </p:cNvPr>
          <p:cNvCxnSpPr/>
          <p:nvPr/>
        </p:nvCxnSpPr>
        <p:spPr>
          <a:xfrm>
            <a:off x="9135533" y="3355610"/>
            <a:ext cx="0" cy="595605"/>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49" name="Freeform 14">
            <a:extLst>
              <a:ext uri="{FF2B5EF4-FFF2-40B4-BE49-F238E27FC236}">
                <a16:creationId xmlns:a16="http://schemas.microsoft.com/office/drawing/2014/main" id="{1BE37190-8178-70D3-315E-7D7D8621B59B}"/>
              </a:ext>
            </a:extLst>
          </p:cNvPr>
          <p:cNvSpPr/>
          <p:nvPr/>
        </p:nvSpPr>
        <p:spPr>
          <a:xfrm>
            <a:off x="2352675" y="2456844"/>
            <a:ext cx="495281" cy="885929"/>
          </a:xfrm>
          <a:custGeom>
            <a:avLst/>
            <a:gdLst>
              <a:gd name="csX0" fmla="*/ 0 w 1501629"/>
              <a:gd name="csY0" fmla="*/ 0 h 478172"/>
              <a:gd name="csX1" fmla="*/ 1501629 w 1501629"/>
              <a:gd name="csY1" fmla="*/ 251670 h 478172"/>
              <a:gd name="csX2" fmla="*/ 1501629 w 1501629"/>
              <a:gd name="csY2" fmla="*/ 478172 h 478172"/>
            </a:gdLst>
            <a:ahLst/>
            <a:cxnLst>
              <a:cxn ang="0">
                <a:pos x="csX0" y="csY0"/>
              </a:cxn>
              <a:cxn ang="0">
                <a:pos x="csX1" y="csY1"/>
              </a:cxn>
              <a:cxn ang="0">
                <a:pos x="csX2" y="csY2"/>
              </a:cxn>
            </a:cxnLst>
            <a:rect l="l" t="t" r="r" b="b"/>
            <a:pathLst>
              <a:path w="1501629" h="478172">
                <a:moveTo>
                  <a:pt x="0" y="0"/>
                </a:moveTo>
                <a:lnTo>
                  <a:pt x="1501629" y="251670"/>
                </a:lnTo>
                <a:lnTo>
                  <a:pt x="1501629" y="478172"/>
                </a:lnTo>
              </a:path>
            </a:pathLst>
          </a:custGeom>
          <a:noFill/>
          <a:ln>
            <a:solidFill>
              <a:schemeClr val="tx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3841615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animBg="1"/>
      <p:bldP spid="17" grpId="0"/>
      <p:bldP spid="18" grpId="0" animBg="1"/>
      <p:bldP spid="22" grpId="0" animBg="1"/>
      <p:bldP spid="24" grpId="0" animBg="1"/>
      <p:bldP spid="25" grpId="0" animBg="1"/>
      <p:bldP spid="27" grpId="0" animBg="1"/>
      <p:bldP spid="30" grpId="0" animBg="1"/>
      <p:bldP spid="31" grpId="0"/>
      <p:bldP spid="32" grpId="0" animBg="1"/>
      <p:bldP spid="33" grpId="0" animBg="1"/>
      <p:bldP spid="37" grpId="0" animBg="1"/>
      <p:bldP spid="38" grpId="0" animBg="1"/>
      <p:bldP spid="39" grpId="0" animBg="1"/>
      <p:bldP spid="45" grpId="0" animBg="1"/>
      <p:bldP spid="4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Straight Arrow Connector 29">
            <a:extLst>
              <a:ext uri="{FF2B5EF4-FFF2-40B4-BE49-F238E27FC236}">
                <a16:creationId xmlns:a16="http://schemas.microsoft.com/office/drawing/2014/main" id="{07176A93-3F62-2668-2C2E-C5508E233FDD}"/>
              </a:ext>
            </a:extLst>
          </p:cNvPr>
          <p:cNvCxnSpPr>
            <a:cxnSpLocks/>
          </p:cNvCxnSpPr>
          <p:nvPr/>
        </p:nvCxnSpPr>
        <p:spPr>
          <a:xfrm>
            <a:off x="1079500" y="3338422"/>
            <a:ext cx="10574020" cy="8573"/>
          </a:xfrm>
          <a:prstGeom prst="straightConnector1">
            <a:avLst/>
          </a:prstGeom>
          <a:ln w="19050">
            <a:solidFill>
              <a:schemeClr val="bg2">
                <a:lumMod val="10000"/>
              </a:schemeClr>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8A28AF1F-7002-1E25-A2AC-7E8CF683BD5B}"/>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DEF90D03-54E4-DF27-24AE-3A786323806A}"/>
              </a:ext>
            </a:extLst>
          </p:cNvPr>
          <p:cNvSpPr>
            <a:spLocks noGrp="1"/>
          </p:cNvSpPr>
          <p:nvPr>
            <p:ph type="sldNum" sz="quarter" idx="11"/>
          </p:nvPr>
        </p:nvSpPr>
        <p:spPr/>
        <p:txBody>
          <a:bodyPr/>
          <a:lstStyle/>
          <a:p>
            <a:pPr>
              <a:defRPr/>
            </a:pPr>
            <a:fld id="{DE3B6E73-054D-6C4E-9975-9A683C5A9677}" type="slidenum">
              <a:rPr lang="en-GB" noProof="0" smtClean="0"/>
              <a:pPr>
                <a:defRPr/>
              </a:pPr>
              <a:t>18</a:t>
            </a:fld>
            <a:endParaRPr lang="en-GB" noProof="0" dirty="0"/>
          </a:p>
        </p:txBody>
      </p:sp>
      <p:sp>
        <p:nvSpPr>
          <p:cNvPr id="6" name="Footer Placeholder 5">
            <a:extLst>
              <a:ext uri="{FF2B5EF4-FFF2-40B4-BE49-F238E27FC236}">
                <a16:creationId xmlns:a16="http://schemas.microsoft.com/office/drawing/2014/main" id="{C1F201BB-EDF5-972A-2E13-B8EDF477F5B0}"/>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713B7B94-A130-0F3A-E256-22FF0D83EEBA}"/>
              </a:ext>
            </a:extLst>
          </p:cNvPr>
          <p:cNvSpPr>
            <a:spLocks noGrp="1"/>
          </p:cNvSpPr>
          <p:nvPr>
            <p:ph type="title"/>
          </p:nvPr>
        </p:nvSpPr>
        <p:spPr>
          <a:xfrm>
            <a:off x="838200" y="205473"/>
            <a:ext cx="10515600" cy="1042987"/>
          </a:xfrm>
        </p:spPr>
        <p:txBody>
          <a:bodyPr/>
          <a:lstStyle/>
          <a:p>
            <a:r>
              <a:rPr lang="en-GB" sz="3200" noProof="0" dirty="0"/>
              <a:t>IBDRS project</a:t>
            </a:r>
          </a:p>
        </p:txBody>
      </p:sp>
      <p:pic>
        <p:nvPicPr>
          <p:cNvPr id="11" name="Picture 10">
            <a:extLst>
              <a:ext uri="{FF2B5EF4-FFF2-40B4-BE49-F238E27FC236}">
                <a16:creationId xmlns:a16="http://schemas.microsoft.com/office/drawing/2014/main" id="{519ED614-E239-7D0D-51E5-DF0D0DCB1654}"/>
              </a:ext>
            </a:extLst>
          </p:cNvPr>
          <p:cNvPicPr>
            <a:picLocks noChangeAspect="1"/>
          </p:cNvPicPr>
          <p:nvPr/>
        </p:nvPicPr>
        <p:blipFill>
          <a:blip r:embed="rId2">
            <a:extLst>
              <a:ext uri="{28A0092B-C50C-407E-A947-70E740481C1C}">
                <a14:useLocalDpi xmlns:a14="http://schemas.microsoft.com/office/drawing/2010/main" val="0"/>
              </a:ext>
            </a:extLst>
          </a:blip>
          <a:srcRect l="3510" t="5188" r="4002" b="3180"/>
          <a:stretch>
            <a:fillRect/>
          </a:stretch>
        </p:blipFill>
        <p:spPr>
          <a:xfrm>
            <a:off x="1995729" y="1540216"/>
            <a:ext cx="2092325" cy="1554728"/>
          </a:xfrm>
          <a:prstGeom prst="rect">
            <a:avLst/>
          </a:prstGeom>
        </p:spPr>
      </p:pic>
      <p:pic>
        <p:nvPicPr>
          <p:cNvPr id="12" name="Picture 11">
            <a:extLst>
              <a:ext uri="{FF2B5EF4-FFF2-40B4-BE49-F238E27FC236}">
                <a16:creationId xmlns:a16="http://schemas.microsoft.com/office/drawing/2014/main" id="{15ED696D-6646-80B6-F78D-B7E25263C5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194983" y="3824743"/>
            <a:ext cx="1818345" cy="1363759"/>
          </a:xfrm>
          <a:prstGeom prst="rect">
            <a:avLst/>
          </a:prstGeom>
        </p:spPr>
      </p:pic>
      <p:pic>
        <p:nvPicPr>
          <p:cNvPr id="13" name="Picture 12">
            <a:extLst>
              <a:ext uri="{FF2B5EF4-FFF2-40B4-BE49-F238E27FC236}">
                <a16:creationId xmlns:a16="http://schemas.microsoft.com/office/drawing/2014/main" id="{0600E497-4943-3AF0-7BE8-B76F9123CA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887220" y="1496395"/>
            <a:ext cx="1846513" cy="1384885"/>
          </a:xfrm>
          <a:prstGeom prst="rect">
            <a:avLst/>
          </a:prstGeom>
        </p:spPr>
      </p:pic>
      <p:pic>
        <p:nvPicPr>
          <p:cNvPr id="14" name="Picture 13">
            <a:extLst>
              <a:ext uri="{FF2B5EF4-FFF2-40B4-BE49-F238E27FC236}">
                <a16:creationId xmlns:a16="http://schemas.microsoft.com/office/drawing/2014/main" id="{01D3172C-3C53-055F-E531-73F6AEE01F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17989" y="1652241"/>
            <a:ext cx="1708610" cy="1281458"/>
          </a:xfrm>
          <a:prstGeom prst="rect">
            <a:avLst/>
          </a:prstGeom>
        </p:spPr>
      </p:pic>
      <p:pic>
        <p:nvPicPr>
          <p:cNvPr id="15" name="Picture 14">
            <a:extLst>
              <a:ext uri="{FF2B5EF4-FFF2-40B4-BE49-F238E27FC236}">
                <a16:creationId xmlns:a16="http://schemas.microsoft.com/office/drawing/2014/main" id="{A1078047-1964-437C-E9CD-BEE4DCCD81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5711" y="3597771"/>
            <a:ext cx="2758779" cy="1839186"/>
          </a:xfrm>
          <a:prstGeom prst="rect">
            <a:avLst/>
          </a:prstGeom>
        </p:spPr>
      </p:pic>
      <p:sp>
        <p:nvSpPr>
          <p:cNvPr id="16" name="TextBox 15">
            <a:extLst>
              <a:ext uri="{FF2B5EF4-FFF2-40B4-BE49-F238E27FC236}">
                <a16:creationId xmlns:a16="http://schemas.microsoft.com/office/drawing/2014/main" id="{49EC2759-AA32-C6F2-A9C4-CFCAE6D07DA6}"/>
              </a:ext>
            </a:extLst>
          </p:cNvPr>
          <p:cNvSpPr txBox="1"/>
          <p:nvPr/>
        </p:nvSpPr>
        <p:spPr>
          <a:xfrm>
            <a:off x="4427797" y="980021"/>
            <a:ext cx="2737818" cy="276999"/>
          </a:xfrm>
          <a:prstGeom prst="rect">
            <a:avLst/>
          </a:prstGeom>
          <a:noFill/>
        </p:spPr>
        <p:txBody>
          <a:bodyPr wrap="square" rtlCol="0">
            <a:spAutoFit/>
          </a:bodyPr>
          <a:lstStyle/>
          <a:p>
            <a:pPr algn="ctr"/>
            <a:r>
              <a:rPr lang="en-GB" sz="1200" noProof="0" dirty="0">
                <a:solidFill>
                  <a:srgbClr val="000000"/>
                </a:solidFill>
              </a:rPr>
              <a:t>Excavation of radioactive soil</a:t>
            </a:r>
          </a:p>
        </p:txBody>
      </p:sp>
      <p:sp>
        <p:nvSpPr>
          <p:cNvPr id="17" name="TextBox 16">
            <a:extLst>
              <a:ext uri="{FF2B5EF4-FFF2-40B4-BE49-F238E27FC236}">
                <a16:creationId xmlns:a16="http://schemas.microsoft.com/office/drawing/2014/main" id="{9A78DF47-C5D4-8CA4-C9C7-6D5ABEA6B894}"/>
              </a:ext>
            </a:extLst>
          </p:cNvPr>
          <p:cNvSpPr txBox="1"/>
          <p:nvPr/>
        </p:nvSpPr>
        <p:spPr>
          <a:xfrm>
            <a:off x="1919290" y="1064292"/>
            <a:ext cx="2264436" cy="461665"/>
          </a:xfrm>
          <a:prstGeom prst="rect">
            <a:avLst/>
          </a:prstGeom>
          <a:noFill/>
        </p:spPr>
        <p:txBody>
          <a:bodyPr wrap="square" rtlCol="0">
            <a:spAutoFit/>
          </a:bodyPr>
          <a:lstStyle/>
          <a:p>
            <a:pPr algn="ctr"/>
            <a:r>
              <a:rPr lang="en-GB" sz="1200" noProof="0" dirty="0">
                <a:solidFill>
                  <a:srgbClr val="000000"/>
                </a:solidFill>
              </a:rPr>
              <a:t>Excavation and transport of non-radioactive soil</a:t>
            </a:r>
          </a:p>
        </p:txBody>
      </p:sp>
      <p:sp>
        <p:nvSpPr>
          <p:cNvPr id="18" name="TextBox 17">
            <a:extLst>
              <a:ext uri="{FF2B5EF4-FFF2-40B4-BE49-F238E27FC236}">
                <a16:creationId xmlns:a16="http://schemas.microsoft.com/office/drawing/2014/main" id="{F2920458-474F-6B0C-9F75-488537303902}"/>
              </a:ext>
            </a:extLst>
          </p:cNvPr>
          <p:cNvSpPr txBox="1"/>
          <p:nvPr/>
        </p:nvSpPr>
        <p:spPr>
          <a:xfrm>
            <a:off x="7210359" y="1190576"/>
            <a:ext cx="1939749" cy="461665"/>
          </a:xfrm>
          <a:prstGeom prst="rect">
            <a:avLst/>
          </a:prstGeom>
          <a:noFill/>
        </p:spPr>
        <p:txBody>
          <a:bodyPr wrap="square" rtlCol="0">
            <a:spAutoFit/>
          </a:bodyPr>
          <a:lstStyle/>
          <a:p>
            <a:pPr algn="ctr"/>
            <a:r>
              <a:rPr lang="en-GB" sz="1200" noProof="0" dirty="0">
                <a:solidFill>
                  <a:srgbClr val="000000"/>
                </a:solidFill>
              </a:rPr>
              <a:t>HRS beam dump safely removed and stored</a:t>
            </a:r>
          </a:p>
        </p:txBody>
      </p:sp>
      <p:pic>
        <p:nvPicPr>
          <p:cNvPr id="23" name="Picture 22">
            <a:extLst>
              <a:ext uri="{FF2B5EF4-FFF2-40B4-BE49-F238E27FC236}">
                <a16:creationId xmlns:a16="http://schemas.microsoft.com/office/drawing/2014/main" id="{4880FC86-4992-FA32-D50A-E3A5B32578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77176" y="3597450"/>
            <a:ext cx="2751031" cy="1830493"/>
          </a:xfrm>
          <a:prstGeom prst="rect">
            <a:avLst/>
          </a:prstGeom>
        </p:spPr>
      </p:pic>
      <p:sp>
        <p:nvSpPr>
          <p:cNvPr id="24" name="Freeform 2">
            <a:extLst>
              <a:ext uri="{FF2B5EF4-FFF2-40B4-BE49-F238E27FC236}">
                <a16:creationId xmlns:a16="http://schemas.microsoft.com/office/drawing/2014/main" id="{C7ED31B5-DADE-DAC4-9535-CC0F5E76F09F}"/>
              </a:ext>
            </a:extLst>
          </p:cNvPr>
          <p:cNvSpPr/>
          <p:nvPr/>
        </p:nvSpPr>
        <p:spPr>
          <a:xfrm>
            <a:off x="1798320" y="2318018"/>
            <a:ext cx="197409" cy="881466"/>
          </a:xfrm>
          <a:custGeom>
            <a:avLst/>
            <a:gdLst>
              <a:gd name="csX0" fmla="*/ 406400 w 406400"/>
              <a:gd name="csY0" fmla="*/ 0 h 258619"/>
              <a:gd name="csX1" fmla="*/ 0 w 406400"/>
              <a:gd name="csY1" fmla="*/ 120073 h 258619"/>
              <a:gd name="csX2" fmla="*/ 0 w 406400"/>
              <a:gd name="csY2" fmla="*/ 258619 h 258619"/>
            </a:gdLst>
            <a:ahLst/>
            <a:cxnLst>
              <a:cxn ang="0">
                <a:pos x="csX0" y="csY0"/>
              </a:cxn>
              <a:cxn ang="0">
                <a:pos x="csX1" y="csY1"/>
              </a:cxn>
              <a:cxn ang="0">
                <a:pos x="csX2" y="csY2"/>
              </a:cxn>
            </a:cxnLst>
            <a:rect l="l" t="t" r="r" b="b"/>
            <a:pathLst>
              <a:path w="406400" h="258619">
                <a:moveTo>
                  <a:pt x="406400" y="0"/>
                </a:moveTo>
                <a:lnTo>
                  <a:pt x="0" y="120073"/>
                </a:lnTo>
                <a:lnTo>
                  <a:pt x="0" y="258619"/>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5" name="Freeform 6">
            <a:extLst>
              <a:ext uri="{FF2B5EF4-FFF2-40B4-BE49-F238E27FC236}">
                <a16:creationId xmlns:a16="http://schemas.microsoft.com/office/drawing/2014/main" id="{A78044E7-D9B7-C233-7DE4-E482366B3FC1}"/>
              </a:ext>
            </a:extLst>
          </p:cNvPr>
          <p:cNvSpPr/>
          <p:nvPr/>
        </p:nvSpPr>
        <p:spPr>
          <a:xfrm>
            <a:off x="2794979" y="3467964"/>
            <a:ext cx="256529" cy="1043078"/>
          </a:xfrm>
          <a:custGeom>
            <a:avLst/>
            <a:gdLst>
              <a:gd name="csX0" fmla="*/ 0 w 1570182"/>
              <a:gd name="csY0" fmla="*/ 378691 h 378691"/>
              <a:gd name="csX1" fmla="*/ 1570182 w 1570182"/>
              <a:gd name="csY1" fmla="*/ 184727 h 378691"/>
              <a:gd name="csX2" fmla="*/ 1570182 w 1570182"/>
              <a:gd name="csY2" fmla="*/ 0 h 378691"/>
            </a:gdLst>
            <a:ahLst/>
            <a:cxnLst>
              <a:cxn ang="0">
                <a:pos x="csX0" y="csY0"/>
              </a:cxn>
              <a:cxn ang="0">
                <a:pos x="csX1" y="csY1"/>
              </a:cxn>
              <a:cxn ang="0">
                <a:pos x="csX2" y="csY2"/>
              </a:cxn>
            </a:cxnLst>
            <a:rect l="l" t="t" r="r" b="b"/>
            <a:pathLst>
              <a:path w="1570182" h="378691">
                <a:moveTo>
                  <a:pt x="0" y="378691"/>
                </a:moveTo>
                <a:lnTo>
                  <a:pt x="1570182" y="184727"/>
                </a:lnTo>
                <a:lnTo>
                  <a:pt x="1570182" y="0"/>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6" name="Freeform 7">
            <a:extLst>
              <a:ext uri="{FF2B5EF4-FFF2-40B4-BE49-F238E27FC236}">
                <a16:creationId xmlns:a16="http://schemas.microsoft.com/office/drawing/2014/main" id="{659A82B8-77F3-B1F0-A04A-4BAD7B5F7833}"/>
              </a:ext>
            </a:extLst>
          </p:cNvPr>
          <p:cNvSpPr/>
          <p:nvPr/>
        </p:nvSpPr>
        <p:spPr>
          <a:xfrm flipH="1">
            <a:off x="4729942" y="2191231"/>
            <a:ext cx="388092" cy="1008253"/>
          </a:xfrm>
          <a:custGeom>
            <a:avLst/>
            <a:gdLst>
              <a:gd name="csX0" fmla="*/ 0 w 212436"/>
              <a:gd name="csY0" fmla="*/ 0 h 258618"/>
              <a:gd name="csX1" fmla="*/ 212436 w 212436"/>
              <a:gd name="csY1" fmla="*/ 120073 h 258618"/>
              <a:gd name="csX2" fmla="*/ 212436 w 212436"/>
              <a:gd name="csY2" fmla="*/ 258618 h 258618"/>
            </a:gdLst>
            <a:ahLst/>
            <a:cxnLst>
              <a:cxn ang="0">
                <a:pos x="csX0" y="csY0"/>
              </a:cxn>
              <a:cxn ang="0">
                <a:pos x="csX1" y="csY1"/>
              </a:cxn>
              <a:cxn ang="0">
                <a:pos x="csX2" y="csY2"/>
              </a:cxn>
            </a:cxnLst>
            <a:rect l="l" t="t" r="r" b="b"/>
            <a:pathLst>
              <a:path w="212436" h="258618">
                <a:moveTo>
                  <a:pt x="0" y="0"/>
                </a:moveTo>
                <a:lnTo>
                  <a:pt x="212436" y="120073"/>
                </a:lnTo>
                <a:lnTo>
                  <a:pt x="212436" y="258618"/>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7" name="Freeform 8">
            <a:extLst>
              <a:ext uri="{FF2B5EF4-FFF2-40B4-BE49-F238E27FC236}">
                <a16:creationId xmlns:a16="http://schemas.microsoft.com/office/drawing/2014/main" id="{F1248DA3-CFD8-BAAF-A356-09F1C06819A3}"/>
              </a:ext>
            </a:extLst>
          </p:cNvPr>
          <p:cNvSpPr/>
          <p:nvPr/>
        </p:nvSpPr>
        <p:spPr>
          <a:xfrm>
            <a:off x="6128207" y="3485494"/>
            <a:ext cx="256529" cy="1025548"/>
          </a:xfrm>
          <a:custGeom>
            <a:avLst/>
            <a:gdLst>
              <a:gd name="csX0" fmla="*/ 0 w 1034472"/>
              <a:gd name="csY0" fmla="*/ 369455 h 369455"/>
              <a:gd name="csX1" fmla="*/ 1034472 w 1034472"/>
              <a:gd name="csY1" fmla="*/ 175491 h 369455"/>
              <a:gd name="csX2" fmla="*/ 1034472 w 1034472"/>
              <a:gd name="csY2" fmla="*/ 0 h 369455"/>
            </a:gdLst>
            <a:ahLst/>
            <a:cxnLst>
              <a:cxn ang="0">
                <a:pos x="csX0" y="csY0"/>
              </a:cxn>
              <a:cxn ang="0">
                <a:pos x="csX1" y="csY1"/>
              </a:cxn>
              <a:cxn ang="0">
                <a:pos x="csX2" y="csY2"/>
              </a:cxn>
            </a:cxnLst>
            <a:rect l="l" t="t" r="r" b="b"/>
            <a:pathLst>
              <a:path w="1034472" h="369455">
                <a:moveTo>
                  <a:pt x="0" y="369455"/>
                </a:moveTo>
                <a:lnTo>
                  <a:pt x="1034472" y="175491"/>
                </a:lnTo>
                <a:lnTo>
                  <a:pt x="1034472" y="0"/>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2" name="TextBox 31">
            <a:extLst>
              <a:ext uri="{FF2B5EF4-FFF2-40B4-BE49-F238E27FC236}">
                <a16:creationId xmlns:a16="http://schemas.microsoft.com/office/drawing/2014/main" id="{1614D790-52A9-90B1-C0DB-064FFCF3066F}"/>
              </a:ext>
            </a:extLst>
          </p:cNvPr>
          <p:cNvSpPr txBox="1"/>
          <p:nvPr/>
        </p:nvSpPr>
        <p:spPr>
          <a:xfrm>
            <a:off x="1079500" y="3199922"/>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01/2026 </a:t>
            </a:r>
          </a:p>
        </p:txBody>
      </p:sp>
      <p:sp>
        <p:nvSpPr>
          <p:cNvPr id="34" name="TextBox 33">
            <a:extLst>
              <a:ext uri="{FF2B5EF4-FFF2-40B4-BE49-F238E27FC236}">
                <a16:creationId xmlns:a16="http://schemas.microsoft.com/office/drawing/2014/main" id="{28EDADC0-22F3-545D-57AB-C25194F3DB80}"/>
              </a:ext>
            </a:extLst>
          </p:cNvPr>
          <p:cNvSpPr txBox="1"/>
          <p:nvPr/>
        </p:nvSpPr>
        <p:spPr>
          <a:xfrm>
            <a:off x="4223403" y="3199922"/>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03/2026 </a:t>
            </a:r>
          </a:p>
        </p:txBody>
      </p:sp>
      <p:sp>
        <p:nvSpPr>
          <p:cNvPr id="40" name="TextBox 39">
            <a:extLst>
              <a:ext uri="{FF2B5EF4-FFF2-40B4-BE49-F238E27FC236}">
                <a16:creationId xmlns:a16="http://schemas.microsoft.com/office/drawing/2014/main" id="{174EAAFD-A3A3-1630-3815-656A6D97D9A3}"/>
              </a:ext>
            </a:extLst>
          </p:cNvPr>
          <p:cNvSpPr txBox="1"/>
          <p:nvPr/>
        </p:nvSpPr>
        <p:spPr>
          <a:xfrm>
            <a:off x="2650384" y="3199483"/>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02/2026 </a:t>
            </a:r>
          </a:p>
        </p:txBody>
      </p:sp>
      <p:sp>
        <p:nvSpPr>
          <p:cNvPr id="42" name="TextBox 41">
            <a:extLst>
              <a:ext uri="{FF2B5EF4-FFF2-40B4-BE49-F238E27FC236}">
                <a16:creationId xmlns:a16="http://schemas.microsoft.com/office/drawing/2014/main" id="{BA150CFB-B575-230B-45A4-3C9B3E75152B}"/>
              </a:ext>
            </a:extLst>
          </p:cNvPr>
          <p:cNvSpPr txBox="1"/>
          <p:nvPr/>
        </p:nvSpPr>
        <p:spPr>
          <a:xfrm>
            <a:off x="5796706" y="3208495"/>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04/2026 </a:t>
            </a:r>
          </a:p>
        </p:txBody>
      </p:sp>
      <p:sp>
        <p:nvSpPr>
          <p:cNvPr id="43" name="TextBox 42">
            <a:extLst>
              <a:ext uri="{FF2B5EF4-FFF2-40B4-BE49-F238E27FC236}">
                <a16:creationId xmlns:a16="http://schemas.microsoft.com/office/drawing/2014/main" id="{F32A887B-51A0-9729-26CB-28CB91417C10}"/>
              </a:ext>
            </a:extLst>
          </p:cNvPr>
          <p:cNvSpPr txBox="1"/>
          <p:nvPr/>
        </p:nvSpPr>
        <p:spPr>
          <a:xfrm>
            <a:off x="1294155" y="5427944"/>
            <a:ext cx="1620000" cy="276999"/>
          </a:xfrm>
          <a:prstGeom prst="rect">
            <a:avLst/>
          </a:prstGeom>
          <a:noFill/>
        </p:spPr>
        <p:txBody>
          <a:bodyPr wrap="square" rtlCol="0">
            <a:spAutoFit/>
          </a:bodyPr>
          <a:lstStyle/>
          <a:p>
            <a:pPr algn="ctr"/>
            <a:r>
              <a:rPr lang="en-GB" sz="1200" noProof="0" dirty="0">
                <a:solidFill>
                  <a:srgbClr val="000000"/>
                </a:solidFill>
              </a:rPr>
              <a:t>Core drilling</a:t>
            </a:r>
          </a:p>
        </p:txBody>
      </p:sp>
      <p:sp>
        <p:nvSpPr>
          <p:cNvPr id="44" name="TextBox 43">
            <a:extLst>
              <a:ext uri="{FF2B5EF4-FFF2-40B4-BE49-F238E27FC236}">
                <a16:creationId xmlns:a16="http://schemas.microsoft.com/office/drawing/2014/main" id="{CCD95372-DA69-0BE9-0116-41B3B48A38D0}"/>
              </a:ext>
            </a:extLst>
          </p:cNvPr>
          <p:cNvSpPr txBox="1"/>
          <p:nvPr/>
        </p:nvSpPr>
        <p:spPr>
          <a:xfrm>
            <a:off x="3377176" y="5445064"/>
            <a:ext cx="2751031" cy="276999"/>
          </a:xfrm>
          <a:prstGeom prst="rect">
            <a:avLst/>
          </a:prstGeom>
          <a:noFill/>
        </p:spPr>
        <p:txBody>
          <a:bodyPr wrap="square" rtlCol="0">
            <a:spAutoFit/>
          </a:bodyPr>
          <a:lstStyle/>
          <a:p>
            <a:pPr algn="ctr"/>
            <a:r>
              <a:rPr lang="en-GB" sz="1200" noProof="0" dirty="0">
                <a:solidFill>
                  <a:srgbClr val="000000"/>
                </a:solidFill>
              </a:rPr>
              <a:t>Soil excavation completed</a:t>
            </a:r>
          </a:p>
        </p:txBody>
      </p:sp>
      <p:sp>
        <p:nvSpPr>
          <p:cNvPr id="45" name="TextBox 44">
            <a:extLst>
              <a:ext uri="{FF2B5EF4-FFF2-40B4-BE49-F238E27FC236}">
                <a16:creationId xmlns:a16="http://schemas.microsoft.com/office/drawing/2014/main" id="{D6132EB9-08A3-8A06-6AF2-E75D4184744A}"/>
              </a:ext>
            </a:extLst>
          </p:cNvPr>
          <p:cNvSpPr txBox="1"/>
          <p:nvPr/>
        </p:nvSpPr>
        <p:spPr>
          <a:xfrm>
            <a:off x="6655710" y="5445063"/>
            <a:ext cx="2758780" cy="276999"/>
          </a:xfrm>
          <a:prstGeom prst="rect">
            <a:avLst/>
          </a:prstGeom>
          <a:noFill/>
        </p:spPr>
        <p:txBody>
          <a:bodyPr wrap="square" rtlCol="0">
            <a:spAutoFit/>
          </a:bodyPr>
          <a:lstStyle/>
          <a:p>
            <a:pPr algn="ctr"/>
            <a:r>
              <a:rPr lang="en-GB" sz="1200" noProof="0" dirty="0">
                <a:solidFill>
                  <a:srgbClr val="000000"/>
                </a:solidFill>
              </a:rPr>
              <a:t>HRS beam dump removal completed</a:t>
            </a:r>
          </a:p>
        </p:txBody>
      </p:sp>
      <p:sp>
        <p:nvSpPr>
          <p:cNvPr id="51" name="TextBox 50">
            <a:extLst>
              <a:ext uri="{FF2B5EF4-FFF2-40B4-BE49-F238E27FC236}">
                <a16:creationId xmlns:a16="http://schemas.microsoft.com/office/drawing/2014/main" id="{A0AE991A-C6B2-0B03-C55C-FB87E031C323}"/>
              </a:ext>
            </a:extLst>
          </p:cNvPr>
          <p:cNvSpPr txBox="1"/>
          <p:nvPr/>
        </p:nvSpPr>
        <p:spPr>
          <a:xfrm>
            <a:off x="8942744" y="3199922"/>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06/2026 </a:t>
            </a:r>
          </a:p>
        </p:txBody>
      </p:sp>
      <p:sp>
        <p:nvSpPr>
          <p:cNvPr id="53" name="TextBox 52">
            <a:extLst>
              <a:ext uri="{FF2B5EF4-FFF2-40B4-BE49-F238E27FC236}">
                <a16:creationId xmlns:a16="http://schemas.microsoft.com/office/drawing/2014/main" id="{18BC6BCC-97A4-4222-D8AE-F1AF5768D6D8}"/>
              </a:ext>
            </a:extLst>
          </p:cNvPr>
          <p:cNvSpPr txBox="1"/>
          <p:nvPr/>
        </p:nvSpPr>
        <p:spPr>
          <a:xfrm>
            <a:off x="7369725" y="3199483"/>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05/2026 </a:t>
            </a:r>
          </a:p>
        </p:txBody>
      </p:sp>
      <p:sp>
        <p:nvSpPr>
          <p:cNvPr id="55" name="TextBox 54">
            <a:extLst>
              <a:ext uri="{FF2B5EF4-FFF2-40B4-BE49-F238E27FC236}">
                <a16:creationId xmlns:a16="http://schemas.microsoft.com/office/drawing/2014/main" id="{547C7C96-A7BE-91FA-6CD3-EA624E3CEF34}"/>
              </a:ext>
            </a:extLst>
          </p:cNvPr>
          <p:cNvSpPr txBox="1"/>
          <p:nvPr/>
        </p:nvSpPr>
        <p:spPr>
          <a:xfrm>
            <a:off x="10516047" y="3208495"/>
            <a:ext cx="767288" cy="276999"/>
          </a:xfrm>
          <a:prstGeom prst="rect">
            <a:avLst/>
          </a:prstGeom>
          <a:solidFill>
            <a:schemeClr val="tx1"/>
          </a:solidFill>
        </p:spPr>
        <p:txBody>
          <a:bodyPr wrap="square" rtlCol="0">
            <a:spAutoFit/>
          </a:bodyPr>
          <a:lstStyle/>
          <a:p>
            <a:pPr algn="ctr"/>
            <a:r>
              <a:rPr lang="en-GB" sz="1200" noProof="0" dirty="0">
                <a:solidFill>
                  <a:schemeClr val="bg1"/>
                </a:solidFill>
              </a:rPr>
              <a:t>07/2026 </a:t>
            </a:r>
          </a:p>
        </p:txBody>
      </p:sp>
      <p:sp>
        <p:nvSpPr>
          <p:cNvPr id="58" name="Freeform 8">
            <a:extLst>
              <a:ext uri="{FF2B5EF4-FFF2-40B4-BE49-F238E27FC236}">
                <a16:creationId xmlns:a16="http://schemas.microsoft.com/office/drawing/2014/main" id="{12B4B70D-1946-E135-6EC0-ECCF1EDDAE81}"/>
              </a:ext>
            </a:extLst>
          </p:cNvPr>
          <p:cNvSpPr/>
          <p:nvPr/>
        </p:nvSpPr>
        <p:spPr>
          <a:xfrm>
            <a:off x="9414490" y="3477370"/>
            <a:ext cx="183504" cy="1033671"/>
          </a:xfrm>
          <a:custGeom>
            <a:avLst/>
            <a:gdLst>
              <a:gd name="csX0" fmla="*/ 0 w 1034472"/>
              <a:gd name="csY0" fmla="*/ 369455 h 369455"/>
              <a:gd name="csX1" fmla="*/ 1034472 w 1034472"/>
              <a:gd name="csY1" fmla="*/ 175491 h 369455"/>
              <a:gd name="csX2" fmla="*/ 1034472 w 1034472"/>
              <a:gd name="csY2" fmla="*/ 0 h 369455"/>
            </a:gdLst>
            <a:ahLst/>
            <a:cxnLst>
              <a:cxn ang="0">
                <a:pos x="csX0" y="csY0"/>
              </a:cxn>
              <a:cxn ang="0">
                <a:pos x="csX1" y="csY1"/>
              </a:cxn>
              <a:cxn ang="0">
                <a:pos x="csX2" y="csY2"/>
              </a:cxn>
            </a:cxnLst>
            <a:rect l="l" t="t" r="r" b="b"/>
            <a:pathLst>
              <a:path w="1034472" h="369455">
                <a:moveTo>
                  <a:pt x="0" y="369455"/>
                </a:moveTo>
                <a:lnTo>
                  <a:pt x="1034472" y="175491"/>
                </a:lnTo>
                <a:lnTo>
                  <a:pt x="1034472" y="0"/>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59" name="TextBox 58">
            <a:extLst>
              <a:ext uri="{FF2B5EF4-FFF2-40B4-BE49-F238E27FC236}">
                <a16:creationId xmlns:a16="http://schemas.microsoft.com/office/drawing/2014/main" id="{3AC28424-2903-DAED-897A-6744684BBF32}"/>
              </a:ext>
            </a:extLst>
          </p:cNvPr>
          <p:cNvSpPr txBox="1"/>
          <p:nvPr/>
        </p:nvSpPr>
        <p:spPr>
          <a:xfrm>
            <a:off x="9803705" y="1506448"/>
            <a:ext cx="1756345" cy="461665"/>
          </a:xfrm>
          <a:prstGeom prst="rect">
            <a:avLst/>
          </a:prstGeom>
          <a:noFill/>
        </p:spPr>
        <p:txBody>
          <a:bodyPr wrap="square" rtlCol="0">
            <a:spAutoFit/>
          </a:bodyPr>
          <a:lstStyle/>
          <a:p>
            <a:pPr algn="ctr"/>
            <a:r>
              <a:rPr lang="en-GB" sz="1200" noProof="0" dirty="0">
                <a:solidFill>
                  <a:srgbClr val="000000"/>
                </a:solidFill>
              </a:rPr>
              <a:t>GPS beam dump removal completed</a:t>
            </a:r>
          </a:p>
        </p:txBody>
      </p:sp>
      <p:sp>
        <p:nvSpPr>
          <p:cNvPr id="63" name="Freeform: Shape 62">
            <a:extLst>
              <a:ext uri="{FF2B5EF4-FFF2-40B4-BE49-F238E27FC236}">
                <a16:creationId xmlns:a16="http://schemas.microsoft.com/office/drawing/2014/main" id="{C9CEBF16-8A9F-8A06-A62F-785A5D987A64}"/>
              </a:ext>
            </a:extLst>
          </p:cNvPr>
          <p:cNvSpPr/>
          <p:nvPr/>
        </p:nvSpPr>
        <p:spPr>
          <a:xfrm>
            <a:off x="7204075" y="2292350"/>
            <a:ext cx="546100" cy="917575"/>
          </a:xfrm>
          <a:custGeom>
            <a:avLst/>
            <a:gdLst>
              <a:gd name="csX0" fmla="*/ 546100 w 546100"/>
              <a:gd name="csY0" fmla="*/ 936625 h 936625"/>
              <a:gd name="csX1" fmla="*/ 0 w 546100"/>
              <a:gd name="csY1" fmla="*/ 704850 h 936625"/>
              <a:gd name="csX2" fmla="*/ 0 w 546100"/>
              <a:gd name="csY2" fmla="*/ 111125 h 936625"/>
              <a:gd name="csX3" fmla="*/ 111125 w 546100"/>
              <a:gd name="csY3" fmla="*/ 0 h 936625"/>
            </a:gdLst>
            <a:ahLst/>
            <a:cxnLst>
              <a:cxn ang="0">
                <a:pos x="csX0" y="csY0"/>
              </a:cxn>
              <a:cxn ang="0">
                <a:pos x="csX1" y="csY1"/>
              </a:cxn>
              <a:cxn ang="0">
                <a:pos x="csX2" y="csY2"/>
              </a:cxn>
              <a:cxn ang="0">
                <a:pos x="csX3" y="csY3"/>
              </a:cxn>
            </a:cxnLst>
            <a:rect l="l" t="t" r="r" b="b"/>
            <a:pathLst>
              <a:path w="546100" h="936625">
                <a:moveTo>
                  <a:pt x="546100" y="936625"/>
                </a:moveTo>
                <a:lnTo>
                  <a:pt x="0" y="704850"/>
                </a:lnTo>
                <a:lnTo>
                  <a:pt x="0" y="111125"/>
                </a:lnTo>
                <a:lnTo>
                  <a:pt x="111125" y="0"/>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Freeform 7">
            <a:extLst>
              <a:ext uri="{FF2B5EF4-FFF2-40B4-BE49-F238E27FC236}">
                <a16:creationId xmlns:a16="http://schemas.microsoft.com/office/drawing/2014/main" id="{169158C7-52FF-9839-6A0B-BAAF96D2BF63}"/>
              </a:ext>
            </a:extLst>
          </p:cNvPr>
          <p:cNvSpPr/>
          <p:nvPr/>
        </p:nvSpPr>
        <p:spPr>
          <a:xfrm>
            <a:off x="10645422" y="1915633"/>
            <a:ext cx="227366" cy="1281457"/>
          </a:xfrm>
          <a:custGeom>
            <a:avLst/>
            <a:gdLst>
              <a:gd name="csX0" fmla="*/ 0 w 212436"/>
              <a:gd name="csY0" fmla="*/ 0 h 258618"/>
              <a:gd name="csX1" fmla="*/ 212436 w 212436"/>
              <a:gd name="csY1" fmla="*/ 120073 h 258618"/>
              <a:gd name="csX2" fmla="*/ 212436 w 212436"/>
              <a:gd name="csY2" fmla="*/ 258618 h 258618"/>
            </a:gdLst>
            <a:ahLst/>
            <a:cxnLst>
              <a:cxn ang="0">
                <a:pos x="csX0" y="csY0"/>
              </a:cxn>
              <a:cxn ang="0">
                <a:pos x="csX1" y="csY1"/>
              </a:cxn>
              <a:cxn ang="0">
                <a:pos x="csX2" y="csY2"/>
              </a:cxn>
            </a:cxnLst>
            <a:rect l="l" t="t" r="r" b="b"/>
            <a:pathLst>
              <a:path w="212436" h="258618">
                <a:moveTo>
                  <a:pt x="0" y="0"/>
                </a:moveTo>
                <a:lnTo>
                  <a:pt x="212436" y="120073"/>
                </a:lnTo>
                <a:lnTo>
                  <a:pt x="212436" y="258618"/>
                </a:lnTo>
              </a:path>
            </a:pathLst>
          </a:cu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Tree>
    <p:extLst>
      <p:ext uri="{BB962C8B-B14F-4D97-AF65-F5344CB8AC3E}">
        <p14:creationId xmlns:p14="http://schemas.microsoft.com/office/powerpoint/2010/main" val="157554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4" grpId="0" animBg="1"/>
      <p:bldP spid="25" grpId="0" animBg="1"/>
      <p:bldP spid="26" grpId="0" animBg="1"/>
      <p:bldP spid="27" grpId="0" animBg="1"/>
      <p:bldP spid="34" grpId="0" animBg="1"/>
      <p:bldP spid="40" grpId="0" animBg="1"/>
      <p:bldP spid="42" grpId="0" animBg="1"/>
      <p:bldP spid="43" grpId="0"/>
      <p:bldP spid="44" grpId="0"/>
      <p:bldP spid="45" grpId="0"/>
      <p:bldP spid="51" grpId="0" animBg="1"/>
      <p:bldP spid="53" grpId="0" animBg="1"/>
      <p:bldP spid="55" grpId="0" animBg="1"/>
      <p:bldP spid="58" grpId="0" animBg="1"/>
      <p:bldP spid="59" grpId="0"/>
      <p:bldP spid="63" grpId="0"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3A528-4328-8C42-EE9A-80A19134E988}"/>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C4E559BB-DEFC-1F3A-86B2-F1907EE9AF3F}"/>
              </a:ext>
            </a:extLst>
          </p:cNvPr>
          <p:cNvPicPr>
            <a:picLocks noChangeAspect="1"/>
          </p:cNvPicPr>
          <p:nvPr/>
        </p:nvPicPr>
        <p:blipFill>
          <a:blip r:embed="rId3">
            <a:extLst>
              <a:ext uri="{28A0092B-C50C-407E-A947-70E740481C1C}">
                <a14:useLocalDpi xmlns:a14="http://schemas.microsoft.com/office/drawing/2010/main" val="0"/>
              </a:ext>
            </a:extLst>
          </a:blip>
          <a:srcRect r="15315"/>
          <a:stretch>
            <a:fillRect/>
          </a:stretch>
        </p:blipFill>
        <p:spPr>
          <a:xfrm>
            <a:off x="5711145" y="2516596"/>
            <a:ext cx="2800017" cy="1859844"/>
          </a:xfrm>
          <a:prstGeom prst="rect">
            <a:avLst/>
          </a:prstGeom>
        </p:spPr>
      </p:pic>
      <p:sp>
        <p:nvSpPr>
          <p:cNvPr id="4" name="Date Placeholder 3">
            <a:extLst>
              <a:ext uri="{FF2B5EF4-FFF2-40B4-BE49-F238E27FC236}">
                <a16:creationId xmlns:a16="http://schemas.microsoft.com/office/drawing/2014/main" id="{BFAACE6D-022F-C0E0-F53E-EE63F47CD852}"/>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7737CCF3-8404-8440-DFC8-039071C51176}"/>
              </a:ext>
            </a:extLst>
          </p:cNvPr>
          <p:cNvSpPr>
            <a:spLocks noGrp="1"/>
          </p:cNvSpPr>
          <p:nvPr>
            <p:ph type="sldNum" sz="quarter" idx="11"/>
          </p:nvPr>
        </p:nvSpPr>
        <p:spPr/>
        <p:txBody>
          <a:bodyPr/>
          <a:lstStyle/>
          <a:p>
            <a:pPr>
              <a:defRPr/>
            </a:pPr>
            <a:fld id="{DE3B6E73-054D-6C4E-9975-9A683C5A9677}" type="slidenum">
              <a:rPr lang="en-GB" noProof="0" smtClean="0"/>
              <a:pPr>
                <a:defRPr/>
              </a:pPr>
              <a:t>19</a:t>
            </a:fld>
            <a:endParaRPr lang="en-GB" noProof="0" dirty="0"/>
          </a:p>
        </p:txBody>
      </p:sp>
      <p:sp>
        <p:nvSpPr>
          <p:cNvPr id="6" name="Footer Placeholder 5">
            <a:extLst>
              <a:ext uri="{FF2B5EF4-FFF2-40B4-BE49-F238E27FC236}">
                <a16:creationId xmlns:a16="http://schemas.microsoft.com/office/drawing/2014/main" id="{FD04A901-AA8A-E79C-A114-CC97F99423EA}"/>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773D6441-7C00-CCB8-29A2-D4D85E320ACE}"/>
              </a:ext>
            </a:extLst>
          </p:cNvPr>
          <p:cNvSpPr>
            <a:spLocks noGrp="1"/>
          </p:cNvSpPr>
          <p:nvPr>
            <p:ph type="title"/>
          </p:nvPr>
        </p:nvSpPr>
        <p:spPr>
          <a:xfrm>
            <a:off x="838200" y="205473"/>
            <a:ext cx="10515600" cy="1042987"/>
          </a:xfrm>
        </p:spPr>
        <p:txBody>
          <a:bodyPr/>
          <a:lstStyle/>
          <a:p>
            <a:r>
              <a:rPr lang="en-GB" sz="3200" noProof="0" dirty="0"/>
              <a:t>IBDRS project: HRS dismantling</a:t>
            </a:r>
          </a:p>
        </p:txBody>
      </p:sp>
      <p:grpSp>
        <p:nvGrpSpPr>
          <p:cNvPr id="21" name="Group 20">
            <a:extLst>
              <a:ext uri="{FF2B5EF4-FFF2-40B4-BE49-F238E27FC236}">
                <a16:creationId xmlns:a16="http://schemas.microsoft.com/office/drawing/2014/main" id="{DD7968F8-7DC0-AF1F-25D0-53B7DAAC0A6C}"/>
              </a:ext>
            </a:extLst>
          </p:cNvPr>
          <p:cNvGrpSpPr/>
          <p:nvPr/>
        </p:nvGrpSpPr>
        <p:grpSpPr>
          <a:xfrm>
            <a:off x="915254" y="1857306"/>
            <a:ext cx="2912848" cy="3060823"/>
            <a:chOff x="932187" y="1315617"/>
            <a:chExt cx="2912848" cy="3060823"/>
          </a:xfrm>
        </p:grpSpPr>
        <p:pic>
          <p:nvPicPr>
            <p:cNvPr id="3" name="Picture 2">
              <a:extLst>
                <a:ext uri="{FF2B5EF4-FFF2-40B4-BE49-F238E27FC236}">
                  <a16:creationId xmlns:a16="http://schemas.microsoft.com/office/drawing/2014/main" id="{8EC3D964-6DB3-DB41-61B6-DB4A92DD62EE}"/>
                </a:ext>
              </a:extLst>
            </p:cNvPr>
            <p:cNvPicPr>
              <a:picLocks noChangeAspect="1"/>
            </p:cNvPicPr>
            <p:nvPr/>
          </p:nvPicPr>
          <p:blipFill>
            <a:blip r:embed="rId4">
              <a:extLst>
                <a:ext uri="{28A0092B-C50C-407E-A947-70E740481C1C}">
                  <a14:useLocalDpi xmlns:a14="http://schemas.microsoft.com/office/drawing/2010/main" val="0"/>
                </a:ext>
              </a:extLst>
            </a:blip>
            <a:srcRect l="31546" t="20128" r="11034"/>
            <a:stretch>
              <a:fillRect/>
            </a:stretch>
          </p:blipFill>
          <p:spPr>
            <a:xfrm>
              <a:off x="932187" y="1675180"/>
              <a:ext cx="2912848" cy="2701260"/>
            </a:xfrm>
            <a:prstGeom prst="rect">
              <a:avLst/>
            </a:prstGeom>
          </p:spPr>
        </p:pic>
        <p:sp>
          <p:nvSpPr>
            <p:cNvPr id="13" name="TextBox 12">
              <a:extLst>
                <a:ext uri="{FF2B5EF4-FFF2-40B4-BE49-F238E27FC236}">
                  <a16:creationId xmlns:a16="http://schemas.microsoft.com/office/drawing/2014/main" id="{52D96ABD-2E40-92D6-EB24-0F0301AE5B37}"/>
                </a:ext>
              </a:extLst>
            </p:cNvPr>
            <p:cNvSpPr txBox="1"/>
            <p:nvPr/>
          </p:nvSpPr>
          <p:spPr>
            <a:xfrm>
              <a:off x="932188" y="1315617"/>
              <a:ext cx="2912847" cy="338554"/>
            </a:xfrm>
            <a:prstGeom prst="rect">
              <a:avLst/>
            </a:prstGeom>
            <a:noFill/>
          </p:spPr>
          <p:txBody>
            <a:bodyPr wrap="square" rtlCol="0">
              <a:spAutoFit/>
            </a:bodyPr>
            <a:lstStyle/>
            <a:p>
              <a:pPr algn="ctr"/>
              <a:r>
                <a:rPr lang="en-GB" sz="1600" noProof="0" dirty="0"/>
                <a:t>05/2026</a:t>
              </a:r>
            </a:p>
          </p:txBody>
        </p:sp>
      </p:grpSp>
      <p:grpSp>
        <p:nvGrpSpPr>
          <p:cNvPr id="22" name="Group 21">
            <a:extLst>
              <a:ext uri="{FF2B5EF4-FFF2-40B4-BE49-F238E27FC236}">
                <a16:creationId xmlns:a16="http://schemas.microsoft.com/office/drawing/2014/main" id="{60BC728D-6491-7613-FDFE-5CD4C3A86511}"/>
              </a:ext>
            </a:extLst>
          </p:cNvPr>
          <p:cNvGrpSpPr/>
          <p:nvPr/>
        </p:nvGrpSpPr>
        <p:grpSpPr>
          <a:xfrm>
            <a:off x="8887459" y="1857306"/>
            <a:ext cx="2869566" cy="3060824"/>
            <a:chOff x="8887459" y="945428"/>
            <a:chExt cx="2869566" cy="3060824"/>
          </a:xfrm>
        </p:grpSpPr>
        <p:pic>
          <p:nvPicPr>
            <p:cNvPr id="12" name="Picture 11">
              <a:extLst>
                <a:ext uri="{FF2B5EF4-FFF2-40B4-BE49-F238E27FC236}">
                  <a16:creationId xmlns:a16="http://schemas.microsoft.com/office/drawing/2014/main" id="{45960CD7-388D-84CA-CCA2-A19B44B48327}"/>
                </a:ext>
              </a:extLst>
            </p:cNvPr>
            <p:cNvPicPr>
              <a:picLocks noChangeAspect="1"/>
            </p:cNvPicPr>
            <p:nvPr/>
          </p:nvPicPr>
          <p:blipFill>
            <a:blip r:embed="rId5">
              <a:extLst>
                <a:ext uri="{28A0092B-C50C-407E-A947-70E740481C1C}">
                  <a14:useLocalDpi xmlns:a14="http://schemas.microsoft.com/office/drawing/2010/main" val="0"/>
                </a:ext>
              </a:extLst>
            </a:blip>
            <a:srcRect l="31278" t="20046" r="12097"/>
            <a:stretch>
              <a:fillRect/>
            </a:stretch>
          </p:blipFill>
          <p:spPr>
            <a:xfrm>
              <a:off x="8887460" y="1304992"/>
              <a:ext cx="2869565" cy="2701260"/>
            </a:xfrm>
            <a:prstGeom prst="rect">
              <a:avLst/>
            </a:prstGeom>
          </p:spPr>
        </p:pic>
        <p:sp>
          <p:nvSpPr>
            <p:cNvPr id="14" name="TextBox 13">
              <a:extLst>
                <a:ext uri="{FF2B5EF4-FFF2-40B4-BE49-F238E27FC236}">
                  <a16:creationId xmlns:a16="http://schemas.microsoft.com/office/drawing/2014/main" id="{8AEC4056-3ED5-2E0C-B244-DEF97B2A5BA6}"/>
                </a:ext>
              </a:extLst>
            </p:cNvPr>
            <p:cNvSpPr txBox="1"/>
            <p:nvPr/>
          </p:nvSpPr>
          <p:spPr>
            <a:xfrm>
              <a:off x="8887459" y="945428"/>
              <a:ext cx="2869565" cy="338554"/>
            </a:xfrm>
            <a:prstGeom prst="rect">
              <a:avLst/>
            </a:prstGeom>
            <a:noFill/>
          </p:spPr>
          <p:txBody>
            <a:bodyPr wrap="square" rtlCol="0">
              <a:spAutoFit/>
            </a:bodyPr>
            <a:lstStyle/>
            <a:p>
              <a:pPr algn="ctr"/>
              <a:r>
                <a:rPr lang="en-GB" sz="1600" noProof="0" dirty="0"/>
                <a:t>06/2026</a:t>
              </a:r>
            </a:p>
          </p:txBody>
        </p:sp>
      </p:grpSp>
      <p:pic>
        <p:nvPicPr>
          <p:cNvPr id="16" name="Picture 15">
            <a:extLst>
              <a:ext uri="{FF2B5EF4-FFF2-40B4-BE49-F238E27FC236}">
                <a16:creationId xmlns:a16="http://schemas.microsoft.com/office/drawing/2014/main" id="{E4605BD7-70C4-D807-0B79-B2C0CAB31864}"/>
              </a:ext>
            </a:extLst>
          </p:cNvPr>
          <p:cNvPicPr>
            <a:picLocks noChangeAspect="1"/>
          </p:cNvPicPr>
          <p:nvPr/>
        </p:nvPicPr>
        <p:blipFill>
          <a:blip r:embed="rId6">
            <a:extLst>
              <a:ext uri="{28A0092B-C50C-407E-A947-70E740481C1C}">
                <a14:useLocalDpi xmlns:a14="http://schemas.microsoft.com/office/drawing/2010/main" val="0"/>
              </a:ext>
            </a:extLst>
          </a:blip>
          <a:srcRect r="37199"/>
          <a:stretch>
            <a:fillRect/>
          </a:stretch>
        </p:blipFill>
        <p:spPr>
          <a:xfrm>
            <a:off x="4289802" y="1161093"/>
            <a:ext cx="2076443" cy="1859843"/>
          </a:xfrm>
          <a:prstGeom prst="rect">
            <a:avLst/>
          </a:prstGeom>
        </p:spPr>
      </p:pic>
      <p:pic>
        <p:nvPicPr>
          <p:cNvPr id="18" name="Picture 17">
            <a:extLst>
              <a:ext uri="{FF2B5EF4-FFF2-40B4-BE49-F238E27FC236}">
                <a16:creationId xmlns:a16="http://schemas.microsoft.com/office/drawing/2014/main" id="{041F1EEA-C7E6-0445-D87D-8FDF44E368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97054" y="4250687"/>
            <a:ext cx="2165523" cy="1624144"/>
          </a:xfrm>
          <a:prstGeom prst="rect">
            <a:avLst/>
          </a:prstGeom>
        </p:spPr>
      </p:pic>
      <p:sp>
        <p:nvSpPr>
          <p:cNvPr id="23" name="TextBox 22">
            <a:extLst>
              <a:ext uri="{FF2B5EF4-FFF2-40B4-BE49-F238E27FC236}">
                <a16:creationId xmlns:a16="http://schemas.microsoft.com/office/drawing/2014/main" id="{B3190F37-A83B-370B-B4B7-247269EF8A50}"/>
              </a:ext>
            </a:extLst>
          </p:cNvPr>
          <p:cNvSpPr txBox="1"/>
          <p:nvPr/>
        </p:nvSpPr>
        <p:spPr>
          <a:xfrm>
            <a:off x="6718300" y="4746572"/>
            <a:ext cx="1032934" cy="461665"/>
          </a:xfrm>
          <a:prstGeom prst="rect">
            <a:avLst/>
          </a:prstGeom>
          <a:noFill/>
        </p:spPr>
        <p:txBody>
          <a:bodyPr wrap="square" rtlCol="0">
            <a:spAutoFit/>
          </a:bodyPr>
          <a:lstStyle/>
          <a:p>
            <a:pPr algn="ctr"/>
            <a:r>
              <a:rPr lang="en-GB" sz="1200" noProof="0" dirty="0">
                <a:highlight>
                  <a:srgbClr val="FFFFFF"/>
                </a:highlight>
              </a:rPr>
              <a:t>~900 mSv/h in contact</a:t>
            </a:r>
          </a:p>
        </p:txBody>
      </p:sp>
      <p:cxnSp>
        <p:nvCxnSpPr>
          <p:cNvPr id="24" name="Straight Arrow Connector 23">
            <a:extLst>
              <a:ext uri="{FF2B5EF4-FFF2-40B4-BE49-F238E27FC236}">
                <a16:creationId xmlns:a16="http://schemas.microsoft.com/office/drawing/2014/main" id="{2F370BCD-2834-BD0B-0402-BEEE26FDE07B}"/>
              </a:ext>
            </a:extLst>
          </p:cNvPr>
          <p:cNvCxnSpPr>
            <a:cxnSpLocks/>
            <a:stCxn id="23" idx="1"/>
          </p:cNvCxnSpPr>
          <p:nvPr/>
        </p:nvCxnSpPr>
        <p:spPr>
          <a:xfrm flipH="1">
            <a:off x="5668433" y="4977405"/>
            <a:ext cx="1049867" cy="335428"/>
          </a:xfrm>
          <a:prstGeom prst="straightConnector1">
            <a:avLst/>
          </a:prstGeom>
          <a:ln w="1905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33A369E9-75BD-FB76-4301-7AE45B1B6791}"/>
              </a:ext>
            </a:extLst>
          </p:cNvPr>
          <p:cNvSpPr txBox="1"/>
          <p:nvPr/>
        </p:nvSpPr>
        <p:spPr>
          <a:xfrm>
            <a:off x="766233" y="4924259"/>
            <a:ext cx="3061869" cy="276999"/>
          </a:xfrm>
          <a:prstGeom prst="rect">
            <a:avLst/>
          </a:prstGeom>
          <a:noFill/>
        </p:spPr>
        <p:txBody>
          <a:bodyPr wrap="square" rtlCol="0">
            <a:spAutoFit/>
          </a:bodyPr>
          <a:lstStyle/>
          <a:p>
            <a:pPr algn="ctr"/>
            <a:r>
              <a:rPr lang="en-GB" sz="1200" noProof="0" dirty="0">
                <a:solidFill>
                  <a:srgbClr val="000000"/>
                </a:solidFill>
              </a:rPr>
              <a:t>Soil excavation completed</a:t>
            </a:r>
          </a:p>
        </p:txBody>
      </p:sp>
      <p:sp>
        <p:nvSpPr>
          <p:cNvPr id="10" name="TextBox 9">
            <a:extLst>
              <a:ext uri="{FF2B5EF4-FFF2-40B4-BE49-F238E27FC236}">
                <a16:creationId xmlns:a16="http://schemas.microsoft.com/office/drawing/2014/main" id="{D727D5B8-0D59-2836-CAFE-C7AA52804D0C}"/>
              </a:ext>
            </a:extLst>
          </p:cNvPr>
          <p:cNvSpPr txBox="1"/>
          <p:nvPr/>
        </p:nvSpPr>
        <p:spPr>
          <a:xfrm>
            <a:off x="8887458" y="4918129"/>
            <a:ext cx="2869565" cy="461665"/>
          </a:xfrm>
          <a:prstGeom prst="rect">
            <a:avLst/>
          </a:prstGeom>
          <a:noFill/>
        </p:spPr>
        <p:txBody>
          <a:bodyPr wrap="square" rtlCol="0">
            <a:spAutoFit/>
          </a:bodyPr>
          <a:lstStyle/>
          <a:p>
            <a:pPr algn="ctr"/>
            <a:r>
              <a:rPr lang="en-GB" sz="1200" noProof="0" dirty="0">
                <a:solidFill>
                  <a:srgbClr val="000000"/>
                </a:solidFill>
              </a:rPr>
              <a:t>HRS beam dump and</a:t>
            </a:r>
            <a:br>
              <a:rPr lang="en-GB" sz="1200" noProof="0" dirty="0">
                <a:solidFill>
                  <a:srgbClr val="000000"/>
                </a:solidFill>
              </a:rPr>
            </a:br>
            <a:r>
              <a:rPr lang="en-GB" sz="1200" noProof="0" dirty="0">
                <a:solidFill>
                  <a:srgbClr val="000000"/>
                </a:solidFill>
              </a:rPr>
              <a:t>shielding completed</a:t>
            </a:r>
          </a:p>
        </p:txBody>
      </p:sp>
    </p:spTree>
    <p:extLst>
      <p:ext uri="{BB962C8B-B14F-4D97-AF65-F5344CB8AC3E}">
        <p14:creationId xmlns:p14="http://schemas.microsoft.com/office/powerpoint/2010/main" val="2349683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CEC5AF4-8055-A500-99EA-1548DE18F425}"/>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A3CAF661-62BE-D4CE-96FE-A849F65942C8}"/>
              </a:ext>
            </a:extLst>
          </p:cNvPr>
          <p:cNvSpPr>
            <a:spLocks noGrp="1"/>
          </p:cNvSpPr>
          <p:nvPr>
            <p:ph type="sldNum" sz="quarter" idx="11"/>
          </p:nvPr>
        </p:nvSpPr>
        <p:spPr/>
        <p:txBody>
          <a:bodyPr/>
          <a:lstStyle/>
          <a:p>
            <a:pPr>
              <a:defRPr/>
            </a:pPr>
            <a:fld id="{DE3B6E73-054D-6C4E-9975-9A683C5A9677}" type="slidenum">
              <a:rPr lang="en-GB" noProof="0" smtClean="0"/>
              <a:pPr>
                <a:defRPr/>
              </a:pPr>
              <a:t>20</a:t>
            </a:fld>
            <a:endParaRPr lang="en-GB" noProof="0" dirty="0"/>
          </a:p>
        </p:txBody>
      </p:sp>
      <p:sp>
        <p:nvSpPr>
          <p:cNvPr id="6" name="Footer Placeholder 5">
            <a:extLst>
              <a:ext uri="{FF2B5EF4-FFF2-40B4-BE49-F238E27FC236}">
                <a16:creationId xmlns:a16="http://schemas.microsoft.com/office/drawing/2014/main" id="{B3167119-1249-FE1E-61A9-68F60B01362C}"/>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C66B107D-356C-6F6B-9231-DFFC3C018511}"/>
              </a:ext>
            </a:extLst>
          </p:cNvPr>
          <p:cNvSpPr>
            <a:spLocks noGrp="1"/>
          </p:cNvSpPr>
          <p:nvPr>
            <p:ph type="title"/>
          </p:nvPr>
        </p:nvSpPr>
        <p:spPr>
          <a:xfrm>
            <a:off x="838200" y="205473"/>
            <a:ext cx="10515600" cy="1042987"/>
          </a:xfrm>
        </p:spPr>
        <p:txBody>
          <a:bodyPr/>
          <a:lstStyle/>
          <a:p>
            <a:r>
              <a:rPr lang="en-GB" sz="3200" noProof="0" dirty="0"/>
              <a:t>FLUKA modelling: HRS</a:t>
            </a:r>
          </a:p>
        </p:txBody>
      </p:sp>
      <p:pic>
        <p:nvPicPr>
          <p:cNvPr id="11" name="Picture 10" descr="A grey cubes on a brown surface&#10;&#10;AI-generated content may be incorrect.">
            <a:extLst>
              <a:ext uri="{FF2B5EF4-FFF2-40B4-BE49-F238E27FC236}">
                <a16:creationId xmlns:a16="http://schemas.microsoft.com/office/drawing/2014/main" id="{EF276056-FC17-5BC9-15C4-21548A85B1DC}"/>
              </a:ext>
            </a:extLst>
          </p:cNvPr>
          <p:cNvPicPr>
            <a:picLocks noChangeAspect="1"/>
          </p:cNvPicPr>
          <p:nvPr/>
        </p:nvPicPr>
        <p:blipFill>
          <a:blip r:embed="rId2">
            <a:extLst>
              <a:ext uri="{28A0092B-C50C-407E-A947-70E740481C1C}">
                <a14:useLocalDpi xmlns:a14="http://schemas.microsoft.com/office/drawing/2010/main" val="0"/>
              </a:ext>
            </a:extLst>
          </a:blip>
          <a:srcRect l="20223" r="14998"/>
          <a:stretch/>
        </p:blipFill>
        <p:spPr>
          <a:xfrm>
            <a:off x="648934" y="1702485"/>
            <a:ext cx="1699002" cy="1537017"/>
          </a:xfrm>
          <a:prstGeom prst="rect">
            <a:avLst/>
          </a:prstGeom>
        </p:spPr>
      </p:pic>
      <p:pic>
        <p:nvPicPr>
          <p:cNvPr id="13" name="Picture 12" descr="A grey cube with a blue square&#10;&#10;AI-generated content may be incorrect.">
            <a:extLst>
              <a:ext uri="{FF2B5EF4-FFF2-40B4-BE49-F238E27FC236}">
                <a16:creationId xmlns:a16="http://schemas.microsoft.com/office/drawing/2014/main" id="{2D0A7B79-2EC0-03C0-F4AF-B667FE28E5C7}"/>
              </a:ext>
            </a:extLst>
          </p:cNvPr>
          <p:cNvPicPr>
            <a:picLocks noChangeAspect="1"/>
          </p:cNvPicPr>
          <p:nvPr/>
        </p:nvPicPr>
        <p:blipFill>
          <a:blip r:embed="rId3">
            <a:extLst>
              <a:ext uri="{28A0092B-C50C-407E-A947-70E740481C1C}">
                <a14:useLocalDpi xmlns:a14="http://schemas.microsoft.com/office/drawing/2010/main" val="0"/>
              </a:ext>
            </a:extLst>
          </a:blip>
          <a:srcRect l="27294" t="33218" r="21349"/>
          <a:stretch/>
        </p:blipFill>
        <p:spPr>
          <a:xfrm>
            <a:off x="2694642" y="1706234"/>
            <a:ext cx="2056723" cy="1567259"/>
          </a:xfrm>
          <a:prstGeom prst="rect">
            <a:avLst/>
          </a:prstGeom>
        </p:spPr>
      </p:pic>
      <p:pic>
        <p:nvPicPr>
          <p:cNvPr id="21" name="Picture 20" descr="A grey rectangular object with a blue square object in the middle&#10;&#10;AI-generated content may be incorrect.">
            <a:extLst>
              <a:ext uri="{FF2B5EF4-FFF2-40B4-BE49-F238E27FC236}">
                <a16:creationId xmlns:a16="http://schemas.microsoft.com/office/drawing/2014/main" id="{463168D2-B611-CC88-3A2B-28A10F24C167}"/>
              </a:ext>
            </a:extLst>
          </p:cNvPr>
          <p:cNvPicPr>
            <a:picLocks noChangeAspect="1"/>
          </p:cNvPicPr>
          <p:nvPr/>
        </p:nvPicPr>
        <p:blipFill>
          <a:blip r:embed="rId4">
            <a:extLst>
              <a:ext uri="{28A0092B-C50C-407E-A947-70E740481C1C}">
                <a14:useLocalDpi xmlns:a14="http://schemas.microsoft.com/office/drawing/2010/main" val="0"/>
              </a:ext>
            </a:extLst>
          </a:blip>
          <a:srcRect l="27294" t="33218" r="21349"/>
          <a:stretch/>
        </p:blipFill>
        <p:spPr>
          <a:xfrm>
            <a:off x="7324263" y="1702486"/>
            <a:ext cx="2061599" cy="1571008"/>
          </a:xfrm>
          <a:prstGeom prst="rect">
            <a:avLst/>
          </a:prstGeom>
        </p:spPr>
      </p:pic>
      <p:pic>
        <p:nvPicPr>
          <p:cNvPr id="23" name="Picture 22" descr="A grey rectangular object with a blue object in the middle&#10;&#10;AI-generated content may be incorrect.">
            <a:extLst>
              <a:ext uri="{FF2B5EF4-FFF2-40B4-BE49-F238E27FC236}">
                <a16:creationId xmlns:a16="http://schemas.microsoft.com/office/drawing/2014/main" id="{373A5031-6669-7F26-B7D8-A8A651DEFB24}"/>
              </a:ext>
            </a:extLst>
          </p:cNvPr>
          <p:cNvPicPr>
            <a:picLocks noChangeAspect="1"/>
          </p:cNvPicPr>
          <p:nvPr/>
        </p:nvPicPr>
        <p:blipFill>
          <a:blip r:embed="rId5">
            <a:extLst>
              <a:ext uri="{28A0092B-C50C-407E-A947-70E740481C1C}">
                <a14:useLocalDpi xmlns:a14="http://schemas.microsoft.com/office/drawing/2010/main" val="0"/>
              </a:ext>
            </a:extLst>
          </a:blip>
          <a:srcRect l="27294" t="33218" r="21181"/>
          <a:stretch/>
        </p:blipFill>
        <p:spPr>
          <a:xfrm>
            <a:off x="9705911" y="1706119"/>
            <a:ext cx="2063535" cy="1567374"/>
          </a:xfrm>
          <a:prstGeom prst="rect">
            <a:avLst/>
          </a:prstGeom>
        </p:spPr>
      </p:pic>
      <p:pic>
        <p:nvPicPr>
          <p:cNvPr id="33" name="Picture 32">
            <a:extLst>
              <a:ext uri="{FF2B5EF4-FFF2-40B4-BE49-F238E27FC236}">
                <a16:creationId xmlns:a16="http://schemas.microsoft.com/office/drawing/2014/main" id="{99CB8BB5-9E69-B5E8-00B3-80374FB919B6}"/>
              </a:ext>
            </a:extLst>
          </p:cNvPr>
          <p:cNvPicPr>
            <a:picLocks noChangeAspect="1"/>
          </p:cNvPicPr>
          <p:nvPr/>
        </p:nvPicPr>
        <p:blipFill>
          <a:blip r:embed="rId6"/>
          <a:srcRect t="6592" b="429"/>
          <a:stretch>
            <a:fillRect/>
          </a:stretch>
        </p:blipFill>
        <p:spPr>
          <a:xfrm>
            <a:off x="5051570" y="1702485"/>
            <a:ext cx="1950707" cy="1571008"/>
          </a:xfrm>
          <a:prstGeom prst="rect">
            <a:avLst/>
          </a:prstGeom>
        </p:spPr>
      </p:pic>
      <p:pic>
        <p:nvPicPr>
          <p:cNvPr id="35" name="Picture 34" descr="A grey rectangular object with a hole in the middle&#10;&#10;AI-generated content may be incorrect.">
            <a:extLst>
              <a:ext uri="{FF2B5EF4-FFF2-40B4-BE49-F238E27FC236}">
                <a16:creationId xmlns:a16="http://schemas.microsoft.com/office/drawing/2014/main" id="{DEFBBA07-4954-8FBB-67F1-BCF5CBEFCADF}"/>
              </a:ext>
            </a:extLst>
          </p:cNvPr>
          <p:cNvPicPr>
            <a:picLocks noChangeAspect="1"/>
          </p:cNvPicPr>
          <p:nvPr/>
        </p:nvPicPr>
        <p:blipFill>
          <a:blip r:embed="rId7">
            <a:extLst>
              <a:ext uri="{28A0092B-C50C-407E-A947-70E740481C1C}">
                <a14:useLocalDpi xmlns:a14="http://schemas.microsoft.com/office/drawing/2010/main" val="0"/>
              </a:ext>
            </a:extLst>
          </a:blip>
          <a:srcRect l="27294" t="33218" r="21181"/>
          <a:stretch/>
        </p:blipFill>
        <p:spPr>
          <a:xfrm>
            <a:off x="1382742" y="4033549"/>
            <a:ext cx="2017092" cy="1532054"/>
          </a:xfrm>
          <a:prstGeom prst="rect">
            <a:avLst/>
          </a:prstGeom>
        </p:spPr>
      </p:pic>
      <p:sp>
        <p:nvSpPr>
          <p:cNvPr id="37" name="TextBox 36">
            <a:extLst>
              <a:ext uri="{FF2B5EF4-FFF2-40B4-BE49-F238E27FC236}">
                <a16:creationId xmlns:a16="http://schemas.microsoft.com/office/drawing/2014/main" id="{B22A2673-D295-38A0-A248-183962BDF3A5}"/>
              </a:ext>
            </a:extLst>
          </p:cNvPr>
          <p:cNvSpPr txBox="1"/>
          <p:nvPr/>
        </p:nvSpPr>
        <p:spPr>
          <a:xfrm>
            <a:off x="1926176" y="1738206"/>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H1</a:t>
            </a:r>
          </a:p>
        </p:txBody>
      </p:sp>
      <p:pic>
        <p:nvPicPr>
          <p:cNvPr id="39" name="Picture 38" descr="A grey rectangular object with a square hole&#10;&#10;AI-generated content may be incorrect.">
            <a:extLst>
              <a:ext uri="{FF2B5EF4-FFF2-40B4-BE49-F238E27FC236}">
                <a16:creationId xmlns:a16="http://schemas.microsoft.com/office/drawing/2014/main" id="{B919A5AC-F1A6-207C-01A3-EA2716D956F6}"/>
              </a:ext>
            </a:extLst>
          </p:cNvPr>
          <p:cNvPicPr>
            <a:picLocks noChangeAspect="1"/>
          </p:cNvPicPr>
          <p:nvPr/>
        </p:nvPicPr>
        <p:blipFill>
          <a:blip r:embed="rId8">
            <a:extLst>
              <a:ext uri="{28A0092B-C50C-407E-A947-70E740481C1C}">
                <a14:useLocalDpi xmlns:a14="http://schemas.microsoft.com/office/drawing/2010/main" val="0"/>
              </a:ext>
            </a:extLst>
          </a:blip>
          <a:srcRect l="27462" t="33218" r="20673"/>
          <a:stretch/>
        </p:blipFill>
        <p:spPr>
          <a:xfrm>
            <a:off x="8851852" y="4013610"/>
            <a:ext cx="2030637" cy="1532247"/>
          </a:xfrm>
          <a:prstGeom prst="rect">
            <a:avLst/>
          </a:prstGeom>
        </p:spPr>
      </p:pic>
      <p:pic>
        <p:nvPicPr>
          <p:cNvPr id="41" name="Picture 40" descr="A grey rectangular object with a square object in the middle&#10;&#10;AI-generated content may be incorrect.">
            <a:extLst>
              <a:ext uri="{FF2B5EF4-FFF2-40B4-BE49-F238E27FC236}">
                <a16:creationId xmlns:a16="http://schemas.microsoft.com/office/drawing/2014/main" id="{196A080F-6400-6370-FDA0-68BA89FCCEA3}"/>
              </a:ext>
            </a:extLst>
          </p:cNvPr>
          <p:cNvPicPr>
            <a:picLocks noChangeAspect="1"/>
          </p:cNvPicPr>
          <p:nvPr/>
        </p:nvPicPr>
        <p:blipFill>
          <a:blip r:embed="rId9">
            <a:extLst>
              <a:ext uri="{28A0092B-C50C-407E-A947-70E740481C1C}">
                <a14:useLocalDpi xmlns:a14="http://schemas.microsoft.com/office/drawing/2010/main" val="0"/>
              </a:ext>
            </a:extLst>
          </a:blip>
          <a:srcRect l="27461" t="33218" r="21013"/>
          <a:stretch/>
        </p:blipFill>
        <p:spPr>
          <a:xfrm>
            <a:off x="6354733" y="4013610"/>
            <a:ext cx="2028187" cy="1540481"/>
          </a:xfrm>
          <a:prstGeom prst="rect">
            <a:avLst/>
          </a:prstGeom>
        </p:spPr>
      </p:pic>
      <p:pic>
        <p:nvPicPr>
          <p:cNvPr id="43" name="Picture 42" descr="A grey rectangular object with a hole in the middle&#10;&#10;AI-generated content may be incorrect.">
            <a:extLst>
              <a:ext uri="{FF2B5EF4-FFF2-40B4-BE49-F238E27FC236}">
                <a16:creationId xmlns:a16="http://schemas.microsoft.com/office/drawing/2014/main" id="{42A6A041-EF5A-7207-BF04-822C9C27D3CA}"/>
              </a:ext>
            </a:extLst>
          </p:cNvPr>
          <p:cNvPicPr>
            <a:picLocks noChangeAspect="1"/>
          </p:cNvPicPr>
          <p:nvPr/>
        </p:nvPicPr>
        <p:blipFill>
          <a:blip r:embed="rId10">
            <a:extLst>
              <a:ext uri="{28A0092B-C50C-407E-A947-70E740481C1C}">
                <a14:useLocalDpi xmlns:a14="http://schemas.microsoft.com/office/drawing/2010/main" val="0"/>
              </a:ext>
            </a:extLst>
          </a:blip>
          <a:srcRect l="27294" t="33218" r="21181"/>
          <a:stretch/>
        </p:blipFill>
        <p:spPr>
          <a:xfrm>
            <a:off x="3868766" y="4022080"/>
            <a:ext cx="2017035" cy="1532011"/>
          </a:xfrm>
          <a:prstGeom prst="rect">
            <a:avLst/>
          </a:prstGeom>
        </p:spPr>
      </p:pic>
      <p:sp>
        <p:nvSpPr>
          <p:cNvPr id="45" name="TextBox 44">
            <a:extLst>
              <a:ext uri="{FF2B5EF4-FFF2-40B4-BE49-F238E27FC236}">
                <a16:creationId xmlns:a16="http://schemas.microsoft.com/office/drawing/2014/main" id="{3DC62FE4-9DA7-47D9-E554-812FFAFFD7FF}"/>
              </a:ext>
            </a:extLst>
          </p:cNvPr>
          <p:cNvSpPr txBox="1"/>
          <p:nvPr/>
        </p:nvSpPr>
        <p:spPr>
          <a:xfrm>
            <a:off x="4349449" y="1738206"/>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H2</a:t>
            </a:r>
          </a:p>
        </p:txBody>
      </p:sp>
      <p:sp>
        <p:nvSpPr>
          <p:cNvPr id="47" name="TextBox 46">
            <a:extLst>
              <a:ext uri="{FF2B5EF4-FFF2-40B4-BE49-F238E27FC236}">
                <a16:creationId xmlns:a16="http://schemas.microsoft.com/office/drawing/2014/main" id="{586405BE-9B37-B8D5-04F0-FC5C52FCB30C}"/>
              </a:ext>
            </a:extLst>
          </p:cNvPr>
          <p:cNvSpPr txBox="1"/>
          <p:nvPr/>
        </p:nvSpPr>
        <p:spPr>
          <a:xfrm>
            <a:off x="6575641" y="1738204"/>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H3</a:t>
            </a:r>
          </a:p>
        </p:txBody>
      </p:sp>
      <p:sp>
        <p:nvSpPr>
          <p:cNvPr id="49" name="TextBox 48">
            <a:extLst>
              <a:ext uri="{FF2B5EF4-FFF2-40B4-BE49-F238E27FC236}">
                <a16:creationId xmlns:a16="http://schemas.microsoft.com/office/drawing/2014/main" id="{03DF8B4B-50A5-0814-D24D-67B6296C933B}"/>
              </a:ext>
            </a:extLst>
          </p:cNvPr>
          <p:cNvSpPr txBox="1"/>
          <p:nvPr/>
        </p:nvSpPr>
        <p:spPr>
          <a:xfrm>
            <a:off x="8968203" y="1738205"/>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H4</a:t>
            </a:r>
          </a:p>
        </p:txBody>
      </p:sp>
      <p:sp>
        <p:nvSpPr>
          <p:cNvPr id="51" name="TextBox 50">
            <a:extLst>
              <a:ext uri="{FF2B5EF4-FFF2-40B4-BE49-F238E27FC236}">
                <a16:creationId xmlns:a16="http://schemas.microsoft.com/office/drawing/2014/main" id="{A04C0F5C-1CA9-2651-0683-E74081F8A3EC}"/>
              </a:ext>
            </a:extLst>
          </p:cNvPr>
          <p:cNvSpPr txBox="1"/>
          <p:nvPr/>
        </p:nvSpPr>
        <p:spPr>
          <a:xfrm>
            <a:off x="11353800" y="1738204"/>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sp>
        <p:nvSpPr>
          <p:cNvPr id="53" name="TextBox 52">
            <a:extLst>
              <a:ext uri="{FF2B5EF4-FFF2-40B4-BE49-F238E27FC236}">
                <a16:creationId xmlns:a16="http://schemas.microsoft.com/office/drawing/2014/main" id="{FEB75D13-466C-C382-D2ED-03DA25BCBFE3}"/>
              </a:ext>
            </a:extLst>
          </p:cNvPr>
          <p:cNvSpPr txBox="1"/>
          <p:nvPr/>
        </p:nvSpPr>
        <p:spPr>
          <a:xfrm>
            <a:off x="10819035" y="2962503"/>
            <a:ext cx="937990"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 </a:t>
            </a:r>
            <a:r>
              <a:rPr lang="en-GB" sz="1200" noProof="0" dirty="0" err="1"/>
              <a:t>ine</a:t>
            </a:r>
            <a:endParaRPr lang="en-GB" sz="1200" noProof="0" dirty="0"/>
          </a:p>
        </p:txBody>
      </p:sp>
      <p:sp>
        <p:nvSpPr>
          <p:cNvPr id="55" name="TextBox 54">
            <a:extLst>
              <a:ext uri="{FF2B5EF4-FFF2-40B4-BE49-F238E27FC236}">
                <a16:creationId xmlns:a16="http://schemas.microsoft.com/office/drawing/2014/main" id="{AEDF5834-022B-8726-4784-A5FFB699B6BE}"/>
              </a:ext>
            </a:extLst>
          </p:cNvPr>
          <p:cNvSpPr txBox="1"/>
          <p:nvPr/>
        </p:nvSpPr>
        <p:spPr>
          <a:xfrm>
            <a:off x="2987896" y="4067540"/>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H6</a:t>
            </a:r>
          </a:p>
        </p:txBody>
      </p:sp>
      <p:sp>
        <p:nvSpPr>
          <p:cNvPr id="57" name="TextBox 56">
            <a:extLst>
              <a:ext uri="{FF2B5EF4-FFF2-40B4-BE49-F238E27FC236}">
                <a16:creationId xmlns:a16="http://schemas.microsoft.com/office/drawing/2014/main" id="{87065338-0592-F90B-1079-2E92EAADDF9C}"/>
              </a:ext>
            </a:extLst>
          </p:cNvPr>
          <p:cNvSpPr txBox="1"/>
          <p:nvPr/>
        </p:nvSpPr>
        <p:spPr>
          <a:xfrm>
            <a:off x="7978164" y="406753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H8</a:t>
            </a:r>
          </a:p>
        </p:txBody>
      </p:sp>
      <p:sp>
        <p:nvSpPr>
          <p:cNvPr id="58" name="TextBox 57">
            <a:extLst>
              <a:ext uri="{FF2B5EF4-FFF2-40B4-BE49-F238E27FC236}">
                <a16:creationId xmlns:a16="http://schemas.microsoft.com/office/drawing/2014/main" id="{D7A1F84D-72B2-A943-4701-61B6394C2A54}"/>
              </a:ext>
            </a:extLst>
          </p:cNvPr>
          <p:cNvSpPr txBox="1"/>
          <p:nvPr/>
        </p:nvSpPr>
        <p:spPr>
          <a:xfrm>
            <a:off x="5475927" y="406753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H7</a:t>
            </a:r>
          </a:p>
        </p:txBody>
      </p:sp>
      <p:sp>
        <p:nvSpPr>
          <p:cNvPr id="60" name="TextBox 59">
            <a:extLst>
              <a:ext uri="{FF2B5EF4-FFF2-40B4-BE49-F238E27FC236}">
                <a16:creationId xmlns:a16="http://schemas.microsoft.com/office/drawing/2014/main" id="{0D122B83-C396-30B1-A9E6-0421C5B27B24}"/>
              </a:ext>
            </a:extLst>
          </p:cNvPr>
          <p:cNvSpPr txBox="1"/>
          <p:nvPr/>
        </p:nvSpPr>
        <p:spPr>
          <a:xfrm>
            <a:off x="10459282" y="4067539"/>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H9</a:t>
            </a:r>
          </a:p>
        </p:txBody>
      </p:sp>
    </p:spTree>
    <p:extLst>
      <p:ext uri="{BB962C8B-B14F-4D97-AF65-F5344CB8AC3E}">
        <p14:creationId xmlns:p14="http://schemas.microsoft.com/office/powerpoint/2010/main" val="5274471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AE05F8D-0EBB-F447-5F18-5F58D898E5A7}"/>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3C39405D-58EC-9A57-96DE-C1695ED1D13A}"/>
              </a:ext>
            </a:extLst>
          </p:cNvPr>
          <p:cNvSpPr>
            <a:spLocks noGrp="1"/>
          </p:cNvSpPr>
          <p:nvPr>
            <p:ph type="sldNum" sz="quarter" idx="11"/>
          </p:nvPr>
        </p:nvSpPr>
        <p:spPr/>
        <p:txBody>
          <a:bodyPr/>
          <a:lstStyle/>
          <a:p>
            <a:pPr>
              <a:defRPr/>
            </a:pPr>
            <a:fld id="{DE3B6E73-054D-6C4E-9975-9A683C5A9677}" type="slidenum">
              <a:rPr lang="en-GB" noProof="0" smtClean="0"/>
              <a:pPr>
                <a:defRPr/>
              </a:pPr>
              <a:t>21</a:t>
            </a:fld>
            <a:endParaRPr lang="en-GB" noProof="0" dirty="0"/>
          </a:p>
        </p:txBody>
      </p:sp>
      <p:sp>
        <p:nvSpPr>
          <p:cNvPr id="6" name="Footer Placeholder 5">
            <a:extLst>
              <a:ext uri="{FF2B5EF4-FFF2-40B4-BE49-F238E27FC236}">
                <a16:creationId xmlns:a16="http://schemas.microsoft.com/office/drawing/2014/main" id="{6B6391D6-6036-5C83-7895-3498F4221BE4}"/>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grpSp>
        <p:nvGrpSpPr>
          <p:cNvPr id="7" name="Group 6">
            <a:extLst>
              <a:ext uri="{FF2B5EF4-FFF2-40B4-BE49-F238E27FC236}">
                <a16:creationId xmlns:a16="http://schemas.microsoft.com/office/drawing/2014/main" id="{439FB86F-FBBF-91F4-600C-F473F8AC76C3}"/>
              </a:ext>
            </a:extLst>
          </p:cNvPr>
          <p:cNvGrpSpPr/>
          <p:nvPr/>
        </p:nvGrpSpPr>
        <p:grpSpPr>
          <a:xfrm>
            <a:off x="1320048" y="1484380"/>
            <a:ext cx="9267310" cy="4273889"/>
            <a:chOff x="1117334" y="1484380"/>
            <a:chExt cx="9267310" cy="4273889"/>
          </a:xfrm>
        </p:grpSpPr>
        <p:sp>
          <p:nvSpPr>
            <p:cNvPr id="8" name="TextBox 7">
              <a:extLst>
                <a:ext uri="{FF2B5EF4-FFF2-40B4-BE49-F238E27FC236}">
                  <a16:creationId xmlns:a16="http://schemas.microsoft.com/office/drawing/2014/main" id="{45F76EC8-8E50-6619-794B-2932264789F0}"/>
                </a:ext>
              </a:extLst>
            </p:cNvPr>
            <p:cNvSpPr txBox="1"/>
            <p:nvPr/>
          </p:nvSpPr>
          <p:spPr>
            <a:xfrm>
              <a:off x="8287170" y="2068106"/>
              <a:ext cx="2097474" cy="646331"/>
            </a:xfrm>
            <a:prstGeom prst="rect">
              <a:avLst/>
            </a:prstGeom>
            <a:noFill/>
            <a:ln w="19050">
              <a:solidFill>
                <a:srgbClr val="FF0000"/>
              </a:solidFill>
            </a:ln>
          </p:spPr>
          <p:txBody>
            <a:bodyPr wrap="square">
              <a:spAutoFit/>
            </a:bodyPr>
            <a:lstStyle/>
            <a:p>
              <a:r>
                <a:rPr lang="en-GB" sz="2000" b="1" noProof="0" dirty="0">
                  <a:latin typeface="Arial" panose="020B0604020202020204" pitchFamily="34" charset="0"/>
                  <a:cs typeface="Arial" panose="020B0604020202020204" pitchFamily="34" charset="0"/>
                </a:rPr>
                <a:t>H10: </a:t>
              </a:r>
              <a:r>
                <a:rPr lang="en-GB" sz="1600" noProof="0" dirty="0">
                  <a:latin typeface="Arial" panose="020B0604020202020204" pitchFamily="34" charset="0"/>
                  <a:cs typeface="Arial" panose="020B0604020202020204" pitchFamily="34" charset="0"/>
                </a:rPr>
                <a:t>Lead block in beam window</a:t>
              </a:r>
              <a:endParaRPr lang="en-GB" sz="2000" noProof="0" dirty="0">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B7CA3C20-2A4F-B5F8-DAC0-E4ECB5B4BF9C}"/>
                </a:ext>
              </a:extLst>
            </p:cNvPr>
            <p:cNvPicPr>
              <a:picLocks noChangeAspect="1"/>
            </p:cNvPicPr>
            <p:nvPr/>
          </p:nvPicPr>
          <p:blipFill>
            <a:blip r:embed="rId2"/>
            <a:srcRect r="15137"/>
            <a:stretch>
              <a:fillRect/>
            </a:stretch>
          </p:blipFill>
          <p:spPr>
            <a:xfrm>
              <a:off x="6169272" y="3944147"/>
              <a:ext cx="1939076" cy="1814122"/>
            </a:xfrm>
            <a:prstGeom prst="rect">
              <a:avLst/>
            </a:prstGeom>
          </p:spPr>
        </p:pic>
        <p:sp>
          <p:nvSpPr>
            <p:cNvPr id="10" name="TextBox 9">
              <a:extLst>
                <a:ext uri="{FF2B5EF4-FFF2-40B4-BE49-F238E27FC236}">
                  <a16:creationId xmlns:a16="http://schemas.microsoft.com/office/drawing/2014/main" id="{D5E47E14-CEE2-DF7B-50AA-FDDCDF26FDDA}"/>
                </a:ext>
              </a:extLst>
            </p:cNvPr>
            <p:cNvSpPr txBox="1"/>
            <p:nvPr/>
          </p:nvSpPr>
          <p:spPr>
            <a:xfrm>
              <a:off x="8226809" y="4528042"/>
              <a:ext cx="2157835" cy="892552"/>
            </a:xfrm>
            <a:prstGeom prst="rect">
              <a:avLst/>
            </a:prstGeom>
            <a:noFill/>
            <a:ln w="19050">
              <a:solidFill>
                <a:srgbClr val="0070C0"/>
              </a:solidFill>
            </a:ln>
          </p:spPr>
          <p:txBody>
            <a:bodyPr wrap="square">
              <a:spAutoFit/>
            </a:bodyPr>
            <a:lstStyle/>
            <a:p>
              <a:r>
                <a:rPr lang="en-GB" sz="2000" b="1" noProof="0" dirty="0">
                  <a:latin typeface="Arial" panose="020B0604020202020204" pitchFamily="34" charset="0"/>
                  <a:cs typeface="Arial" panose="020B0604020202020204" pitchFamily="34" charset="0"/>
                </a:rPr>
                <a:t>H11:</a:t>
              </a:r>
              <a:r>
                <a:rPr lang="en-GB" sz="2000" noProof="0" dirty="0">
                  <a:latin typeface="Arial" panose="020B0604020202020204" pitchFamily="34" charset="0"/>
                  <a:cs typeface="Arial" panose="020B0604020202020204" pitchFamily="34" charset="0"/>
                </a:rPr>
                <a:t> </a:t>
              </a:r>
              <a:r>
                <a:rPr lang="en-GB" sz="1600" noProof="0" dirty="0">
                  <a:latin typeface="Arial" panose="020B0604020202020204" pitchFamily="34" charset="0"/>
                  <a:cs typeface="Arial" panose="020B0604020202020204" pitchFamily="34" charset="0"/>
                </a:rPr>
                <a:t>Thick concrete block downstream beam window</a:t>
              </a:r>
            </a:p>
          </p:txBody>
        </p:sp>
        <p:pic>
          <p:nvPicPr>
            <p:cNvPr id="11" name="Picture 10">
              <a:extLst>
                <a:ext uri="{FF2B5EF4-FFF2-40B4-BE49-F238E27FC236}">
                  <a16:creationId xmlns:a16="http://schemas.microsoft.com/office/drawing/2014/main" id="{03AE6499-2C02-5277-4CDB-DA58205080FC}"/>
                </a:ext>
              </a:extLst>
            </p:cNvPr>
            <p:cNvPicPr>
              <a:picLocks noChangeAspect="1"/>
            </p:cNvPicPr>
            <p:nvPr/>
          </p:nvPicPr>
          <p:blipFill>
            <a:blip r:embed="rId3"/>
            <a:srcRect r="25915" b="13762"/>
            <a:stretch>
              <a:fillRect/>
            </a:stretch>
          </p:blipFill>
          <p:spPr>
            <a:xfrm>
              <a:off x="6169272" y="1484380"/>
              <a:ext cx="1939076" cy="1813785"/>
            </a:xfrm>
            <a:prstGeom prst="rect">
              <a:avLst/>
            </a:prstGeom>
          </p:spPr>
        </p:pic>
        <p:pic>
          <p:nvPicPr>
            <p:cNvPr id="12" name="Picture 11" descr="A grey rectangular object with a square hole&#10;&#10;AI-generated content may be incorrect.">
              <a:extLst>
                <a:ext uri="{FF2B5EF4-FFF2-40B4-BE49-F238E27FC236}">
                  <a16:creationId xmlns:a16="http://schemas.microsoft.com/office/drawing/2014/main" id="{6B071EC2-F39E-EFEF-259B-F42FFB15AC00}"/>
                </a:ext>
              </a:extLst>
            </p:cNvPr>
            <p:cNvPicPr>
              <a:picLocks noChangeAspect="1"/>
            </p:cNvPicPr>
            <p:nvPr/>
          </p:nvPicPr>
          <p:blipFill>
            <a:blip r:embed="rId4">
              <a:extLst>
                <a:ext uri="{28A0092B-C50C-407E-A947-70E740481C1C}">
                  <a14:useLocalDpi xmlns:a14="http://schemas.microsoft.com/office/drawing/2010/main" val="0"/>
                </a:ext>
              </a:extLst>
            </a:blip>
            <a:srcRect l="27462" t="33218" r="20673"/>
            <a:stretch/>
          </p:blipFill>
          <p:spPr>
            <a:xfrm>
              <a:off x="1117334" y="2662876"/>
              <a:ext cx="2030637" cy="1532247"/>
            </a:xfrm>
            <a:prstGeom prst="rect">
              <a:avLst/>
            </a:prstGeom>
          </p:spPr>
        </p:pic>
        <p:cxnSp>
          <p:nvCxnSpPr>
            <p:cNvPr id="13" name="Straight Arrow Connector 12">
              <a:extLst>
                <a:ext uri="{FF2B5EF4-FFF2-40B4-BE49-F238E27FC236}">
                  <a16:creationId xmlns:a16="http://schemas.microsoft.com/office/drawing/2014/main" id="{D5EC2990-DDFE-E5A2-3A91-9F34A838B53F}"/>
                </a:ext>
              </a:extLst>
            </p:cNvPr>
            <p:cNvCxnSpPr/>
            <p:nvPr/>
          </p:nvCxnSpPr>
          <p:spPr>
            <a:xfrm flipV="1">
              <a:off x="3275872" y="2464724"/>
              <a:ext cx="2680855" cy="964276"/>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B035BE4-AAC6-88EC-7F16-893B7640D515}"/>
                </a:ext>
              </a:extLst>
            </p:cNvPr>
            <p:cNvCxnSpPr>
              <a:cxnSpLocks/>
            </p:cNvCxnSpPr>
            <p:nvPr/>
          </p:nvCxnSpPr>
          <p:spPr>
            <a:xfrm>
              <a:off x="3275872" y="3429000"/>
              <a:ext cx="2714578" cy="1429789"/>
            </a:xfrm>
            <a:prstGeom prst="straightConnector1">
              <a:avLst/>
            </a:prstGeom>
            <a:ln w="38100">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6" name="Title 1">
            <a:extLst>
              <a:ext uri="{FF2B5EF4-FFF2-40B4-BE49-F238E27FC236}">
                <a16:creationId xmlns:a16="http://schemas.microsoft.com/office/drawing/2014/main" id="{7CF504C5-C086-2008-B623-CE2087F20AFE}"/>
              </a:ext>
            </a:extLst>
          </p:cNvPr>
          <p:cNvSpPr>
            <a:spLocks noGrp="1"/>
          </p:cNvSpPr>
          <p:nvPr>
            <p:ph type="title"/>
          </p:nvPr>
        </p:nvSpPr>
        <p:spPr>
          <a:xfrm>
            <a:off x="838200" y="205473"/>
            <a:ext cx="10515600" cy="1042987"/>
          </a:xfrm>
        </p:spPr>
        <p:txBody>
          <a:bodyPr/>
          <a:lstStyle/>
          <a:p>
            <a:r>
              <a:rPr lang="en-GB" sz="3200" noProof="0" dirty="0"/>
              <a:t>FLUKA modelling: HRS</a:t>
            </a:r>
          </a:p>
        </p:txBody>
      </p:sp>
      <p:sp>
        <p:nvSpPr>
          <p:cNvPr id="18" name="TextBox 17">
            <a:extLst>
              <a:ext uri="{FF2B5EF4-FFF2-40B4-BE49-F238E27FC236}">
                <a16:creationId xmlns:a16="http://schemas.microsoft.com/office/drawing/2014/main" id="{20FCF28D-B17C-0EF6-6DCD-CF43C4B36BC0}"/>
              </a:ext>
            </a:extLst>
          </p:cNvPr>
          <p:cNvSpPr txBox="1"/>
          <p:nvPr/>
        </p:nvSpPr>
        <p:spPr>
          <a:xfrm>
            <a:off x="2922866" y="2714437"/>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H9</a:t>
            </a:r>
          </a:p>
        </p:txBody>
      </p:sp>
    </p:spTree>
    <p:extLst>
      <p:ext uri="{BB962C8B-B14F-4D97-AF65-F5344CB8AC3E}">
        <p14:creationId xmlns:p14="http://schemas.microsoft.com/office/powerpoint/2010/main" val="34220928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C2BF0-C789-F2FA-D9F9-772F6B4C7F2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4B844F5C-17A5-32A4-1A4B-FAFC0E3E722A}"/>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9CD617A3-B465-5B0A-7A54-A85C7971B411}"/>
              </a:ext>
            </a:extLst>
          </p:cNvPr>
          <p:cNvSpPr>
            <a:spLocks noGrp="1"/>
          </p:cNvSpPr>
          <p:nvPr>
            <p:ph type="sldNum" sz="quarter" idx="11"/>
          </p:nvPr>
        </p:nvSpPr>
        <p:spPr/>
        <p:txBody>
          <a:bodyPr/>
          <a:lstStyle/>
          <a:p>
            <a:pPr>
              <a:defRPr/>
            </a:pPr>
            <a:fld id="{DE3B6E73-054D-6C4E-9975-9A683C5A9677}" type="slidenum">
              <a:rPr lang="en-GB" noProof="0" smtClean="0"/>
              <a:pPr>
                <a:defRPr/>
              </a:pPr>
              <a:t>22</a:t>
            </a:fld>
            <a:endParaRPr lang="en-GB" noProof="0" dirty="0"/>
          </a:p>
        </p:txBody>
      </p:sp>
      <p:sp>
        <p:nvSpPr>
          <p:cNvPr id="6" name="Footer Placeholder 5">
            <a:extLst>
              <a:ext uri="{FF2B5EF4-FFF2-40B4-BE49-F238E27FC236}">
                <a16:creationId xmlns:a16="http://schemas.microsoft.com/office/drawing/2014/main" id="{203859E4-DA73-B8DE-907C-23AC892C682A}"/>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3867F246-A491-B721-1D5B-C24C95F10A63}"/>
              </a:ext>
            </a:extLst>
          </p:cNvPr>
          <p:cNvSpPr>
            <a:spLocks noGrp="1"/>
          </p:cNvSpPr>
          <p:nvPr>
            <p:ph type="title"/>
          </p:nvPr>
        </p:nvSpPr>
        <p:spPr>
          <a:xfrm>
            <a:off x="838200" y="205473"/>
            <a:ext cx="10515600" cy="1042987"/>
          </a:xfrm>
        </p:spPr>
        <p:txBody>
          <a:bodyPr/>
          <a:lstStyle/>
          <a:p>
            <a:r>
              <a:rPr lang="en-GB" sz="3200" noProof="0" dirty="0"/>
              <a:t>FLUKA modelling: GPS</a:t>
            </a:r>
          </a:p>
        </p:txBody>
      </p:sp>
      <p:grpSp>
        <p:nvGrpSpPr>
          <p:cNvPr id="61" name="Group 60">
            <a:extLst>
              <a:ext uri="{FF2B5EF4-FFF2-40B4-BE49-F238E27FC236}">
                <a16:creationId xmlns:a16="http://schemas.microsoft.com/office/drawing/2014/main" id="{446B0670-FD65-69D7-65C2-1444C28308D8}"/>
              </a:ext>
            </a:extLst>
          </p:cNvPr>
          <p:cNvGrpSpPr/>
          <p:nvPr/>
        </p:nvGrpSpPr>
        <p:grpSpPr>
          <a:xfrm>
            <a:off x="871672" y="1459390"/>
            <a:ext cx="10448656" cy="1993399"/>
            <a:chOff x="564813" y="1459390"/>
            <a:chExt cx="10448656" cy="1993399"/>
          </a:xfrm>
        </p:grpSpPr>
        <p:pic>
          <p:nvPicPr>
            <p:cNvPr id="3" name="Picture 2" descr="A computer generated image of a building&#10;&#10;AI-generated content may be incorrect.">
              <a:extLst>
                <a:ext uri="{FF2B5EF4-FFF2-40B4-BE49-F238E27FC236}">
                  <a16:creationId xmlns:a16="http://schemas.microsoft.com/office/drawing/2014/main" id="{94818202-7470-34D2-CBA1-BDCB071C0D5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64813" y="1459390"/>
              <a:ext cx="3174858" cy="1983878"/>
            </a:xfrm>
            <a:prstGeom prst="rect">
              <a:avLst/>
            </a:prstGeom>
          </p:spPr>
        </p:pic>
        <p:pic>
          <p:nvPicPr>
            <p:cNvPr id="9" name="Picture 8" descr="A computer generated image of a building&#10;&#10;AI-generated content may be incorrect.">
              <a:extLst>
                <a:ext uri="{FF2B5EF4-FFF2-40B4-BE49-F238E27FC236}">
                  <a16:creationId xmlns:a16="http://schemas.microsoft.com/office/drawing/2014/main" id="{DDE0F15D-654B-2E80-BAD3-36FFC46505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01712" y="1468911"/>
              <a:ext cx="3174858" cy="1983878"/>
            </a:xfrm>
            <a:prstGeom prst="rect">
              <a:avLst/>
            </a:prstGeom>
          </p:spPr>
        </p:pic>
        <p:pic>
          <p:nvPicPr>
            <p:cNvPr id="12" name="Picture 11" descr="A computer generated image of a building&#10;&#10;AI-generated content may be incorrect.">
              <a:extLst>
                <a:ext uri="{FF2B5EF4-FFF2-40B4-BE49-F238E27FC236}">
                  <a16:creationId xmlns:a16="http://schemas.microsoft.com/office/drawing/2014/main" id="{B4EFEE5F-7838-8323-822E-7B2EDFC4DD6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38611" y="1468911"/>
              <a:ext cx="3174858" cy="1983878"/>
            </a:xfrm>
            <a:prstGeom prst="rect">
              <a:avLst/>
            </a:prstGeom>
          </p:spPr>
        </p:pic>
        <p:sp>
          <p:nvSpPr>
            <p:cNvPr id="37" name="TextBox 36">
              <a:extLst>
                <a:ext uri="{FF2B5EF4-FFF2-40B4-BE49-F238E27FC236}">
                  <a16:creationId xmlns:a16="http://schemas.microsoft.com/office/drawing/2014/main" id="{C5D25B25-1943-72DE-B836-71E4BACADE00}"/>
                </a:ext>
              </a:extLst>
            </p:cNvPr>
            <p:cNvSpPr txBox="1"/>
            <p:nvPr/>
          </p:nvSpPr>
          <p:spPr>
            <a:xfrm>
              <a:off x="3277187" y="1514132"/>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a:t>
              </a:r>
            </a:p>
          </p:txBody>
        </p:sp>
        <p:sp>
          <p:nvSpPr>
            <p:cNvPr id="45" name="TextBox 44">
              <a:extLst>
                <a:ext uri="{FF2B5EF4-FFF2-40B4-BE49-F238E27FC236}">
                  <a16:creationId xmlns:a16="http://schemas.microsoft.com/office/drawing/2014/main" id="{A06FCF08-D20D-51CC-616B-7DAA2BF3F67B}"/>
                </a:ext>
              </a:extLst>
            </p:cNvPr>
            <p:cNvSpPr txBox="1"/>
            <p:nvPr/>
          </p:nvSpPr>
          <p:spPr>
            <a:xfrm>
              <a:off x="6865620" y="1514132"/>
              <a:ext cx="408195"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G2</a:t>
              </a:r>
            </a:p>
          </p:txBody>
        </p:sp>
        <p:sp>
          <p:nvSpPr>
            <p:cNvPr id="50" name="TextBox 49">
              <a:extLst>
                <a:ext uri="{FF2B5EF4-FFF2-40B4-BE49-F238E27FC236}">
                  <a16:creationId xmlns:a16="http://schemas.microsoft.com/office/drawing/2014/main" id="{F5E3A870-22BB-3110-C2A7-0A06D1C8E036}"/>
                </a:ext>
              </a:extLst>
            </p:cNvPr>
            <p:cNvSpPr txBox="1"/>
            <p:nvPr/>
          </p:nvSpPr>
          <p:spPr>
            <a:xfrm>
              <a:off x="10526913" y="1514131"/>
              <a:ext cx="408195"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G3</a:t>
              </a:r>
            </a:p>
          </p:txBody>
        </p:sp>
      </p:grpSp>
      <p:grpSp>
        <p:nvGrpSpPr>
          <p:cNvPr id="59" name="Group 58">
            <a:extLst>
              <a:ext uri="{FF2B5EF4-FFF2-40B4-BE49-F238E27FC236}">
                <a16:creationId xmlns:a16="http://schemas.microsoft.com/office/drawing/2014/main" id="{9DFF733C-BD0B-2D0D-8823-77AD4F168135}"/>
              </a:ext>
            </a:extLst>
          </p:cNvPr>
          <p:cNvGrpSpPr/>
          <p:nvPr/>
        </p:nvGrpSpPr>
        <p:grpSpPr>
          <a:xfrm>
            <a:off x="692278" y="3673240"/>
            <a:ext cx="10807444" cy="1856653"/>
            <a:chOff x="546356" y="3673240"/>
            <a:chExt cx="10807444" cy="1856653"/>
          </a:xfrm>
        </p:grpSpPr>
        <p:pic>
          <p:nvPicPr>
            <p:cNvPr id="52" name="Picture 51" descr="A hand holding a pen&#10;&#10;AI-generated content may be incorrect.">
              <a:extLst>
                <a:ext uri="{FF2B5EF4-FFF2-40B4-BE49-F238E27FC236}">
                  <a16:creationId xmlns:a16="http://schemas.microsoft.com/office/drawing/2014/main" id="{41958170-7D28-656A-31DA-88A9AD9C40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6356" y="3729893"/>
              <a:ext cx="3294454" cy="1800000"/>
            </a:xfrm>
            <a:prstGeom prst="rect">
              <a:avLst/>
            </a:prstGeom>
          </p:spPr>
        </p:pic>
        <p:pic>
          <p:nvPicPr>
            <p:cNvPr id="54" name="Picture 53" descr="A computer generated image of a building&#10;&#10;AI-generated content may be incorrect.">
              <a:extLst>
                <a:ext uri="{FF2B5EF4-FFF2-40B4-BE49-F238E27FC236}">
                  <a16:creationId xmlns:a16="http://schemas.microsoft.com/office/drawing/2014/main" id="{AE621E89-524A-F0D9-B80E-9936C4C73E5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02850" y="3729893"/>
              <a:ext cx="3294454" cy="1800000"/>
            </a:xfrm>
            <a:prstGeom prst="rect">
              <a:avLst/>
            </a:prstGeom>
          </p:spPr>
        </p:pic>
        <p:pic>
          <p:nvPicPr>
            <p:cNvPr id="56" name="Picture 55">
              <a:extLst>
                <a:ext uri="{FF2B5EF4-FFF2-40B4-BE49-F238E27FC236}">
                  <a16:creationId xmlns:a16="http://schemas.microsoft.com/office/drawing/2014/main" id="{E30C767C-2497-CC78-4F3D-AA904FA72898}"/>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8059347" y="3673240"/>
              <a:ext cx="3294453" cy="1800000"/>
            </a:xfrm>
            <a:prstGeom prst="rect">
              <a:avLst/>
            </a:prstGeom>
          </p:spPr>
        </p:pic>
      </p:grpSp>
      <p:sp>
        <p:nvSpPr>
          <p:cNvPr id="63" name="TextBox 62">
            <a:extLst>
              <a:ext uri="{FF2B5EF4-FFF2-40B4-BE49-F238E27FC236}">
                <a16:creationId xmlns:a16="http://schemas.microsoft.com/office/drawing/2014/main" id="{C72EABC4-4AF4-556C-1EF4-DD41BC74B7E7}"/>
              </a:ext>
            </a:extLst>
          </p:cNvPr>
          <p:cNvSpPr txBox="1"/>
          <p:nvPr/>
        </p:nvSpPr>
        <p:spPr>
          <a:xfrm>
            <a:off x="3510638" y="3813587"/>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G4</a:t>
            </a:r>
          </a:p>
        </p:txBody>
      </p:sp>
      <p:sp>
        <p:nvSpPr>
          <p:cNvPr id="65" name="TextBox 64">
            <a:extLst>
              <a:ext uri="{FF2B5EF4-FFF2-40B4-BE49-F238E27FC236}">
                <a16:creationId xmlns:a16="http://schemas.microsoft.com/office/drawing/2014/main" id="{9A541DF6-CC34-9A80-64F5-24A9A6E4A1D8}"/>
              </a:ext>
            </a:extLst>
          </p:cNvPr>
          <p:cNvSpPr txBox="1"/>
          <p:nvPr/>
        </p:nvSpPr>
        <p:spPr>
          <a:xfrm>
            <a:off x="7288744" y="3813586"/>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G5</a:t>
            </a:r>
          </a:p>
        </p:txBody>
      </p:sp>
      <p:sp>
        <p:nvSpPr>
          <p:cNvPr id="67" name="TextBox 66">
            <a:extLst>
              <a:ext uri="{FF2B5EF4-FFF2-40B4-BE49-F238E27FC236}">
                <a16:creationId xmlns:a16="http://schemas.microsoft.com/office/drawing/2014/main" id="{F4476443-90C6-A6FF-3ECE-758E2960FE19}"/>
              </a:ext>
            </a:extLst>
          </p:cNvPr>
          <p:cNvSpPr txBox="1"/>
          <p:nvPr/>
        </p:nvSpPr>
        <p:spPr>
          <a:xfrm>
            <a:off x="11046815" y="3813586"/>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G6</a:t>
            </a:r>
          </a:p>
        </p:txBody>
      </p:sp>
    </p:spTree>
    <p:extLst>
      <p:ext uri="{BB962C8B-B14F-4D97-AF65-F5344CB8AC3E}">
        <p14:creationId xmlns:p14="http://schemas.microsoft.com/office/powerpoint/2010/main" val="1407256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E2DC2-F4D9-CC64-9520-C654C24D2D98}"/>
            </a:ext>
          </a:extLst>
        </p:cNvPr>
        <p:cNvGrpSpPr/>
        <p:nvPr/>
      </p:nvGrpSpPr>
      <p:grpSpPr>
        <a:xfrm>
          <a:off x="0" y="0"/>
          <a:ext cx="0" cy="0"/>
          <a:chOff x="0" y="0"/>
          <a:chExt cx="0" cy="0"/>
        </a:xfrm>
      </p:grpSpPr>
      <p:pic>
        <p:nvPicPr>
          <p:cNvPr id="40" name="Picture 39">
            <a:extLst>
              <a:ext uri="{FF2B5EF4-FFF2-40B4-BE49-F238E27FC236}">
                <a16:creationId xmlns:a16="http://schemas.microsoft.com/office/drawing/2014/main" id="{63951493-B305-7153-0C88-029C9885309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92276" y="3729893"/>
            <a:ext cx="3294453" cy="1800000"/>
          </a:xfrm>
          <a:prstGeom prst="rect">
            <a:avLst/>
          </a:prstGeom>
        </p:spPr>
      </p:pic>
      <p:pic>
        <p:nvPicPr>
          <p:cNvPr id="43" name="Picture 42">
            <a:extLst>
              <a:ext uri="{FF2B5EF4-FFF2-40B4-BE49-F238E27FC236}">
                <a16:creationId xmlns:a16="http://schemas.microsoft.com/office/drawing/2014/main" id="{0F401716-2EFF-3D35-0679-468F79AFCE1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33531" y="3725766"/>
            <a:ext cx="3294453" cy="1800000"/>
          </a:xfrm>
          <a:prstGeom prst="rect">
            <a:avLst/>
          </a:prstGeom>
        </p:spPr>
      </p:pic>
      <p:pic>
        <p:nvPicPr>
          <p:cNvPr id="49" name="Picture 48">
            <a:extLst>
              <a:ext uri="{FF2B5EF4-FFF2-40B4-BE49-F238E27FC236}">
                <a16:creationId xmlns:a16="http://schemas.microsoft.com/office/drawing/2014/main" id="{28F34DF6-AC28-77A5-D667-2AA41B220BD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90024" y="3673240"/>
            <a:ext cx="3294453" cy="1799999"/>
          </a:xfrm>
          <a:prstGeom prst="rect">
            <a:avLst/>
          </a:prstGeom>
        </p:spPr>
      </p:pic>
      <p:pic>
        <p:nvPicPr>
          <p:cNvPr id="42" name="Picture 41">
            <a:extLst>
              <a:ext uri="{FF2B5EF4-FFF2-40B4-BE49-F238E27FC236}">
                <a16:creationId xmlns:a16="http://schemas.microsoft.com/office/drawing/2014/main" id="{58AE3D10-695D-D2EB-8276-FF20A414CEB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05266" y="1589176"/>
            <a:ext cx="3294453" cy="1800000"/>
          </a:xfrm>
          <a:prstGeom prst="rect">
            <a:avLst/>
          </a:prstGeom>
        </p:spPr>
      </p:pic>
      <p:pic>
        <p:nvPicPr>
          <p:cNvPr id="34" name="Picture 33">
            <a:extLst>
              <a:ext uri="{FF2B5EF4-FFF2-40B4-BE49-F238E27FC236}">
                <a16:creationId xmlns:a16="http://schemas.microsoft.com/office/drawing/2014/main" id="{23529428-CD3D-9910-6903-43809C42E6E0}"/>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4448773" y="1613602"/>
            <a:ext cx="3294453" cy="1799999"/>
          </a:xfrm>
          <a:prstGeom prst="rect">
            <a:avLst/>
          </a:prstGeom>
        </p:spPr>
      </p:pic>
      <p:pic>
        <p:nvPicPr>
          <p:cNvPr id="29" name="Picture 28">
            <a:extLst>
              <a:ext uri="{FF2B5EF4-FFF2-40B4-BE49-F238E27FC236}">
                <a16:creationId xmlns:a16="http://schemas.microsoft.com/office/drawing/2014/main" id="{42F45FF4-D817-28E2-99C7-C0748A38FBB1}"/>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92278" y="1613601"/>
            <a:ext cx="3294453" cy="1800000"/>
          </a:xfrm>
          <a:prstGeom prst="rect">
            <a:avLst/>
          </a:prstGeom>
        </p:spPr>
      </p:pic>
      <p:grpSp>
        <p:nvGrpSpPr>
          <p:cNvPr id="14" name="Group 13">
            <a:extLst>
              <a:ext uri="{FF2B5EF4-FFF2-40B4-BE49-F238E27FC236}">
                <a16:creationId xmlns:a16="http://schemas.microsoft.com/office/drawing/2014/main" id="{F936DD9A-3C3D-F79B-DD42-F32A50AAFA76}"/>
              </a:ext>
            </a:extLst>
          </p:cNvPr>
          <p:cNvGrpSpPr/>
          <p:nvPr/>
        </p:nvGrpSpPr>
        <p:grpSpPr>
          <a:xfrm>
            <a:off x="3510638" y="1712693"/>
            <a:ext cx="7926481" cy="277000"/>
            <a:chOff x="3510638" y="3813586"/>
            <a:chExt cx="7926481" cy="277000"/>
          </a:xfrm>
        </p:grpSpPr>
        <p:sp>
          <p:nvSpPr>
            <p:cNvPr id="18" name="TextBox 17">
              <a:extLst>
                <a:ext uri="{FF2B5EF4-FFF2-40B4-BE49-F238E27FC236}">
                  <a16:creationId xmlns:a16="http://schemas.microsoft.com/office/drawing/2014/main" id="{DA48C48D-6553-1A0A-AF90-EF5788AEDF8D}"/>
                </a:ext>
              </a:extLst>
            </p:cNvPr>
            <p:cNvSpPr txBox="1"/>
            <p:nvPr/>
          </p:nvSpPr>
          <p:spPr>
            <a:xfrm>
              <a:off x="3510638" y="3813587"/>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G7</a:t>
              </a:r>
            </a:p>
          </p:txBody>
        </p:sp>
        <p:sp>
          <p:nvSpPr>
            <p:cNvPr id="20" name="TextBox 19">
              <a:extLst>
                <a:ext uri="{FF2B5EF4-FFF2-40B4-BE49-F238E27FC236}">
                  <a16:creationId xmlns:a16="http://schemas.microsoft.com/office/drawing/2014/main" id="{983C98A6-C507-7D76-C676-3EF2A7B631A9}"/>
                </a:ext>
              </a:extLst>
            </p:cNvPr>
            <p:cNvSpPr txBox="1"/>
            <p:nvPr/>
          </p:nvSpPr>
          <p:spPr>
            <a:xfrm>
              <a:off x="7288744" y="3813586"/>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G8</a:t>
              </a:r>
            </a:p>
          </p:txBody>
        </p:sp>
        <p:sp>
          <p:nvSpPr>
            <p:cNvPr id="21" name="TextBox 20">
              <a:extLst>
                <a:ext uri="{FF2B5EF4-FFF2-40B4-BE49-F238E27FC236}">
                  <a16:creationId xmlns:a16="http://schemas.microsoft.com/office/drawing/2014/main" id="{F35E863A-D030-1DD0-E5F7-CE56104112B9}"/>
                </a:ext>
              </a:extLst>
            </p:cNvPr>
            <p:cNvSpPr txBox="1"/>
            <p:nvPr/>
          </p:nvSpPr>
          <p:spPr>
            <a:xfrm>
              <a:off x="11046815" y="3813586"/>
              <a:ext cx="39030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G9</a:t>
              </a:r>
            </a:p>
          </p:txBody>
        </p:sp>
      </p:grpSp>
      <p:sp>
        <p:nvSpPr>
          <p:cNvPr id="4" name="Date Placeholder 3">
            <a:extLst>
              <a:ext uri="{FF2B5EF4-FFF2-40B4-BE49-F238E27FC236}">
                <a16:creationId xmlns:a16="http://schemas.microsoft.com/office/drawing/2014/main" id="{BA1A3F0D-B084-CDDA-129F-EAD912DCDD35}"/>
              </a:ext>
            </a:extLst>
          </p:cNvPr>
          <p:cNvSpPr>
            <a:spLocks noGrp="1"/>
          </p:cNvSpPr>
          <p:nvPr>
            <p:ph type="dt" sz="half" idx="10"/>
          </p:nvPr>
        </p:nvSpPr>
        <p:spPr/>
        <p:txBody>
          <a:bodyPr/>
          <a:lstStyle/>
          <a:p>
            <a:pPr>
              <a:defRPr/>
            </a:pPr>
            <a:r>
              <a:rPr lang="en-GB" noProof="0" dirty="0"/>
              <a:t>21/10/2026</a:t>
            </a:r>
          </a:p>
        </p:txBody>
      </p:sp>
      <p:sp>
        <p:nvSpPr>
          <p:cNvPr id="6" name="Footer Placeholder 5">
            <a:extLst>
              <a:ext uri="{FF2B5EF4-FFF2-40B4-BE49-F238E27FC236}">
                <a16:creationId xmlns:a16="http://schemas.microsoft.com/office/drawing/2014/main" id="{83C66B59-C710-18CB-F84E-8622F359B439}"/>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3CA88058-84DF-E922-5F00-120CB4B8A18A}"/>
              </a:ext>
            </a:extLst>
          </p:cNvPr>
          <p:cNvSpPr>
            <a:spLocks noGrp="1"/>
          </p:cNvSpPr>
          <p:nvPr>
            <p:ph type="title"/>
          </p:nvPr>
        </p:nvSpPr>
        <p:spPr>
          <a:xfrm>
            <a:off x="838200" y="205473"/>
            <a:ext cx="10515600" cy="1042987"/>
          </a:xfrm>
        </p:spPr>
        <p:txBody>
          <a:bodyPr/>
          <a:lstStyle/>
          <a:p>
            <a:r>
              <a:rPr lang="en-GB" sz="3200" noProof="0" dirty="0"/>
              <a:t>FLUKA modelling: GPS</a:t>
            </a:r>
          </a:p>
        </p:txBody>
      </p:sp>
      <p:grpSp>
        <p:nvGrpSpPr>
          <p:cNvPr id="13" name="Group 12">
            <a:extLst>
              <a:ext uri="{FF2B5EF4-FFF2-40B4-BE49-F238E27FC236}">
                <a16:creationId xmlns:a16="http://schemas.microsoft.com/office/drawing/2014/main" id="{FCF2DD29-A069-641E-B4DC-849941A88855}"/>
              </a:ext>
            </a:extLst>
          </p:cNvPr>
          <p:cNvGrpSpPr/>
          <p:nvPr/>
        </p:nvGrpSpPr>
        <p:grpSpPr>
          <a:xfrm>
            <a:off x="3426488" y="3813586"/>
            <a:ext cx="8010631" cy="277000"/>
            <a:chOff x="3426488" y="3813586"/>
            <a:chExt cx="8010631" cy="277000"/>
          </a:xfrm>
        </p:grpSpPr>
        <p:sp>
          <p:nvSpPr>
            <p:cNvPr id="63" name="TextBox 62">
              <a:extLst>
                <a:ext uri="{FF2B5EF4-FFF2-40B4-BE49-F238E27FC236}">
                  <a16:creationId xmlns:a16="http://schemas.microsoft.com/office/drawing/2014/main" id="{2996EB22-FE02-44BF-3B12-98DE6D3A1BAE}"/>
                </a:ext>
              </a:extLst>
            </p:cNvPr>
            <p:cNvSpPr txBox="1"/>
            <p:nvPr/>
          </p:nvSpPr>
          <p:spPr>
            <a:xfrm>
              <a:off x="3426488" y="3813587"/>
              <a:ext cx="47445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G10</a:t>
              </a:r>
            </a:p>
          </p:txBody>
        </p:sp>
        <p:sp>
          <p:nvSpPr>
            <p:cNvPr id="65" name="TextBox 64">
              <a:extLst>
                <a:ext uri="{FF2B5EF4-FFF2-40B4-BE49-F238E27FC236}">
                  <a16:creationId xmlns:a16="http://schemas.microsoft.com/office/drawing/2014/main" id="{C28B63E0-7840-5162-D565-855725B79C91}"/>
                </a:ext>
              </a:extLst>
            </p:cNvPr>
            <p:cNvSpPr txBox="1"/>
            <p:nvPr/>
          </p:nvSpPr>
          <p:spPr>
            <a:xfrm>
              <a:off x="7204668" y="3813586"/>
              <a:ext cx="474380"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G11</a:t>
              </a:r>
            </a:p>
          </p:txBody>
        </p:sp>
        <p:sp>
          <p:nvSpPr>
            <p:cNvPr id="67" name="TextBox 66">
              <a:extLst>
                <a:ext uri="{FF2B5EF4-FFF2-40B4-BE49-F238E27FC236}">
                  <a16:creationId xmlns:a16="http://schemas.microsoft.com/office/drawing/2014/main" id="{B888D864-454B-810D-A252-0A4177686FE1}"/>
                </a:ext>
              </a:extLst>
            </p:cNvPr>
            <p:cNvSpPr txBox="1"/>
            <p:nvPr/>
          </p:nvSpPr>
          <p:spPr>
            <a:xfrm>
              <a:off x="10942655" y="3813586"/>
              <a:ext cx="49446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G12</a:t>
              </a:r>
            </a:p>
          </p:txBody>
        </p:sp>
      </p:grpSp>
    </p:spTree>
    <p:extLst>
      <p:ext uri="{BB962C8B-B14F-4D97-AF65-F5344CB8AC3E}">
        <p14:creationId xmlns:p14="http://schemas.microsoft.com/office/powerpoint/2010/main" val="4031773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15288-47F2-9927-2BCD-AC8BF499F8A3}"/>
            </a:ext>
          </a:extLst>
        </p:cNvPr>
        <p:cNvGrpSpPr/>
        <p:nvPr/>
      </p:nvGrpSpPr>
      <p:grpSpPr>
        <a:xfrm>
          <a:off x="0" y="0"/>
          <a:ext cx="0" cy="0"/>
          <a:chOff x="0" y="0"/>
          <a:chExt cx="0" cy="0"/>
        </a:xfrm>
      </p:grpSpPr>
      <p:pic>
        <p:nvPicPr>
          <p:cNvPr id="33" name="Picture 32">
            <a:extLst>
              <a:ext uri="{FF2B5EF4-FFF2-40B4-BE49-F238E27FC236}">
                <a16:creationId xmlns:a16="http://schemas.microsoft.com/office/drawing/2014/main" id="{42022300-9627-54DD-B763-2149AB007B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83297" y="1300028"/>
            <a:ext cx="3294453" cy="1799999"/>
          </a:xfrm>
          <a:prstGeom prst="rect">
            <a:avLst/>
          </a:prstGeom>
        </p:spPr>
      </p:pic>
      <p:pic>
        <p:nvPicPr>
          <p:cNvPr id="60" name="Picture 59">
            <a:extLst>
              <a:ext uri="{FF2B5EF4-FFF2-40B4-BE49-F238E27FC236}">
                <a16:creationId xmlns:a16="http://schemas.microsoft.com/office/drawing/2014/main" id="{4C4826B7-8F21-8656-A779-8CB67E3B2D5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03955" y="1300028"/>
            <a:ext cx="3294451" cy="1799999"/>
          </a:xfrm>
          <a:prstGeom prst="rect">
            <a:avLst/>
          </a:prstGeom>
        </p:spPr>
      </p:pic>
      <p:pic>
        <p:nvPicPr>
          <p:cNvPr id="68" name="Picture 67">
            <a:extLst>
              <a:ext uri="{FF2B5EF4-FFF2-40B4-BE49-F238E27FC236}">
                <a16:creationId xmlns:a16="http://schemas.microsoft.com/office/drawing/2014/main" id="{71CC2114-7AB6-52C0-DF05-61912E284C8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150289" y="1300986"/>
            <a:ext cx="3294453" cy="1799999"/>
          </a:xfrm>
          <a:prstGeom prst="rect">
            <a:avLst/>
          </a:prstGeom>
        </p:spPr>
      </p:pic>
      <p:sp>
        <p:nvSpPr>
          <p:cNvPr id="4" name="Date Placeholder 3">
            <a:extLst>
              <a:ext uri="{FF2B5EF4-FFF2-40B4-BE49-F238E27FC236}">
                <a16:creationId xmlns:a16="http://schemas.microsoft.com/office/drawing/2014/main" id="{1EE040D7-6181-D075-6F29-522387EC0A58}"/>
              </a:ext>
            </a:extLst>
          </p:cNvPr>
          <p:cNvSpPr>
            <a:spLocks noGrp="1"/>
          </p:cNvSpPr>
          <p:nvPr>
            <p:ph type="dt" sz="half" idx="10"/>
          </p:nvPr>
        </p:nvSpPr>
        <p:spPr/>
        <p:txBody>
          <a:bodyPr/>
          <a:lstStyle/>
          <a:p>
            <a:pPr>
              <a:defRPr/>
            </a:pPr>
            <a:r>
              <a:rPr lang="en-GB" noProof="0" dirty="0"/>
              <a:t>21/10/2026</a:t>
            </a:r>
          </a:p>
        </p:txBody>
      </p:sp>
      <p:sp>
        <p:nvSpPr>
          <p:cNvPr id="6" name="Footer Placeholder 5">
            <a:extLst>
              <a:ext uri="{FF2B5EF4-FFF2-40B4-BE49-F238E27FC236}">
                <a16:creationId xmlns:a16="http://schemas.microsoft.com/office/drawing/2014/main" id="{CAC2EE50-4732-12DD-A45E-352EEE9E1559}"/>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657B0733-3A60-61EA-1E5A-8A162ED05F17}"/>
              </a:ext>
            </a:extLst>
          </p:cNvPr>
          <p:cNvSpPr>
            <a:spLocks noGrp="1"/>
          </p:cNvSpPr>
          <p:nvPr>
            <p:ph type="title"/>
          </p:nvPr>
        </p:nvSpPr>
        <p:spPr>
          <a:xfrm>
            <a:off x="838200" y="205473"/>
            <a:ext cx="10515600" cy="1042987"/>
          </a:xfrm>
        </p:spPr>
        <p:txBody>
          <a:bodyPr/>
          <a:lstStyle/>
          <a:p>
            <a:r>
              <a:rPr lang="en-GB" sz="3200" noProof="0" dirty="0"/>
              <a:t>FLUKA modelling: GPS</a:t>
            </a:r>
          </a:p>
        </p:txBody>
      </p:sp>
      <p:grpSp>
        <p:nvGrpSpPr>
          <p:cNvPr id="13" name="Group 12">
            <a:extLst>
              <a:ext uri="{FF2B5EF4-FFF2-40B4-BE49-F238E27FC236}">
                <a16:creationId xmlns:a16="http://schemas.microsoft.com/office/drawing/2014/main" id="{3EA209D7-C5E7-A9DB-D634-D51FE3E8BCF9}"/>
              </a:ext>
            </a:extLst>
          </p:cNvPr>
          <p:cNvGrpSpPr/>
          <p:nvPr/>
        </p:nvGrpSpPr>
        <p:grpSpPr>
          <a:xfrm>
            <a:off x="3434111" y="1388806"/>
            <a:ext cx="7958676" cy="277000"/>
            <a:chOff x="3426488" y="3813586"/>
            <a:chExt cx="7958676" cy="277000"/>
          </a:xfrm>
        </p:grpSpPr>
        <p:sp>
          <p:nvSpPr>
            <p:cNvPr id="63" name="TextBox 62">
              <a:extLst>
                <a:ext uri="{FF2B5EF4-FFF2-40B4-BE49-F238E27FC236}">
                  <a16:creationId xmlns:a16="http://schemas.microsoft.com/office/drawing/2014/main" id="{1195280D-62A7-51EA-3240-86EFEF01F8CE}"/>
                </a:ext>
              </a:extLst>
            </p:cNvPr>
            <p:cNvSpPr txBox="1"/>
            <p:nvPr/>
          </p:nvSpPr>
          <p:spPr>
            <a:xfrm>
              <a:off x="3426488" y="3813587"/>
              <a:ext cx="47445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G13</a:t>
              </a:r>
            </a:p>
          </p:txBody>
        </p:sp>
        <p:sp>
          <p:nvSpPr>
            <p:cNvPr id="65" name="TextBox 64">
              <a:extLst>
                <a:ext uri="{FF2B5EF4-FFF2-40B4-BE49-F238E27FC236}">
                  <a16:creationId xmlns:a16="http://schemas.microsoft.com/office/drawing/2014/main" id="{FB0E5FCE-03EB-3AC6-C11E-393583B516B6}"/>
                </a:ext>
              </a:extLst>
            </p:cNvPr>
            <p:cNvSpPr txBox="1"/>
            <p:nvPr/>
          </p:nvSpPr>
          <p:spPr>
            <a:xfrm>
              <a:off x="7173495" y="3813586"/>
              <a:ext cx="474380"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G14</a:t>
              </a:r>
            </a:p>
          </p:txBody>
        </p:sp>
        <p:sp>
          <p:nvSpPr>
            <p:cNvPr id="67" name="TextBox 66">
              <a:extLst>
                <a:ext uri="{FF2B5EF4-FFF2-40B4-BE49-F238E27FC236}">
                  <a16:creationId xmlns:a16="http://schemas.microsoft.com/office/drawing/2014/main" id="{B38E2968-4FD0-1877-7385-158883652908}"/>
                </a:ext>
              </a:extLst>
            </p:cNvPr>
            <p:cNvSpPr txBox="1"/>
            <p:nvPr/>
          </p:nvSpPr>
          <p:spPr>
            <a:xfrm>
              <a:off x="10890700" y="3813586"/>
              <a:ext cx="494464"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G15</a:t>
              </a:r>
            </a:p>
          </p:txBody>
        </p:sp>
      </p:grpSp>
    </p:spTree>
    <p:extLst>
      <p:ext uri="{BB962C8B-B14F-4D97-AF65-F5344CB8AC3E}">
        <p14:creationId xmlns:p14="http://schemas.microsoft.com/office/powerpoint/2010/main" val="32156821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8196648-ABD3-8237-645A-2D484F400EE0}"/>
              </a:ext>
            </a:extLst>
          </p:cNvPr>
          <p:cNvGrpSpPr/>
          <p:nvPr/>
        </p:nvGrpSpPr>
        <p:grpSpPr>
          <a:xfrm>
            <a:off x="468000" y="1188000"/>
            <a:ext cx="9944100" cy="4972050"/>
            <a:chOff x="468000" y="1188000"/>
            <a:chExt cx="9944100" cy="4972050"/>
          </a:xfrm>
        </p:grpSpPr>
        <p:pic>
          <p:nvPicPr>
            <p:cNvPr id="16" name="Picture 15">
              <a:extLst>
                <a:ext uri="{FF2B5EF4-FFF2-40B4-BE49-F238E27FC236}">
                  <a16:creationId xmlns:a16="http://schemas.microsoft.com/office/drawing/2014/main" id="{3891D0D0-4888-379D-2E69-5594D4DC79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8000" y="1188000"/>
              <a:ext cx="9944100" cy="4972050"/>
            </a:xfrm>
            <a:prstGeom prst="rect">
              <a:avLst/>
            </a:prstGeom>
          </p:spPr>
        </p:pic>
        <p:pic>
          <p:nvPicPr>
            <p:cNvPr id="17" name="Picture 16">
              <a:extLst>
                <a:ext uri="{FF2B5EF4-FFF2-40B4-BE49-F238E27FC236}">
                  <a16:creationId xmlns:a16="http://schemas.microsoft.com/office/drawing/2014/main" id="{84134594-D1CD-A354-844F-A838E4FCFF9B}"/>
                </a:ext>
              </a:extLst>
            </p:cNvPr>
            <p:cNvPicPr>
              <a:picLocks noChangeAspect="1"/>
            </p:cNvPicPr>
            <p:nvPr/>
          </p:nvPicPr>
          <p:blipFill>
            <a:blip r:embed="rId3">
              <a:extLst>
                <a:ext uri="{28A0092B-C50C-407E-A947-70E740481C1C}">
                  <a14:useLocalDpi xmlns:a14="http://schemas.microsoft.com/office/drawing/2010/main" val="0"/>
                </a:ext>
              </a:extLst>
            </a:blip>
            <a:srcRect l="32854" t="725" r="30891" b="92656"/>
            <a:stretch>
              <a:fillRect/>
            </a:stretch>
          </p:blipFill>
          <p:spPr>
            <a:xfrm>
              <a:off x="3584494" y="1222780"/>
              <a:ext cx="3605213" cy="329090"/>
            </a:xfrm>
            <a:prstGeom prst="rect">
              <a:avLst/>
            </a:prstGeom>
          </p:spPr>
        </p:pic>
      </p:grpSp>
      <p:sp>
        <p:nvSpPr>
          <p:cNvPr id="4" name="Date Placeholder 3">
            <a:extLst>
              <a:ext uri="{FF2B5EF4-FFF2-40B4-BE49-F238E27FC236}">
                <a16:creationId xmlns:a16="http://schemas.microsoft.com/office/drawing/2014/main" id="{DB682BBF-170A-9857-1866-4A5594A85640}"/>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83188004-A587-0E95-EC1D-7C29D2DA062A}"/>
              </a:ext>
            </a:extLst>
          </p:cNvPr>
          <p:cNvSpPr>
            <a:spLocks noGrp="1"/>
          </p:cNvSpPr>
          <p:nvPr>
            <p:ph type="sldNum" sz="quarter" idx="11"/>
          </p:nvPr>
        </p:nvSpPr>
        <p:spPr/>
        <p:txBody>
          <a:bodyPr/>
          <a:lstStyle/>
          <a:p>
            <a:pPr>
              <a:defRPr/>
            </a:pPr>
            <a:fld id="{DE3B6E73-054D-6C4E-9975-9A683C5A9677}" type="slidenum">
              <a:rPr lang="en-GB" noProof="0" smtClean="0"/>
              <a:pPr>
                <a:defRPr/>
              </a:pPr>
              <a:t>25</a:t>
            </a:fld>
            <a:endParaRPr lang="en-GB" noProof="0" dirty="0"/>
          </a:p>
        </p:txBody>
      </p:sp>
      <p:sp>
        <p:nvSpPr>
          <p:cNvPr id="6" name="Footer Placeholder 5">
            <a:extLst>
              <a:ext uri="{FF2B5EF4-FFF2-40B4-BE49-F238E27FC236}">
                <a16:creationId xmlns:a16="http://schemas.microsoft.com/office/drawing/2014/main" id="{2B769FC8-50C7-F5B0-B0DD-79C7258EBB45}"/>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8" name="Title 1">
            <a:extLst>
              <a:ext uri="{FF2B5EF4-FFF2-40B4-BE49-F238E27FC236}">
                <a16:creationId xmlns:a16="http://schemas.microsoft.com/office/drawing/2014/main" id="{DDD2E1F1-E1A6-E165-5150-47A3CD187552}"/>
              </a:ext>
            </a:extLst>
          </p:cNvPr>
          <p:cNvSpPr>
            <a:spLocks noGrp="1"/>
          </p:cNvSpPr>
          <p:nvPr>
            <p:ph type="title"/>
          </p:nvPr>
        </p:nvSpPr>
        <p:spPr>
          <a:xfrm>
            <a:off x="838200" y="205473"/>
            <a:ext cx="10515600" cy="1042987"/>
          </a:xfrm>
        </p:spPr>
        <p:txBody>
          <a:bodyPr/>
          <a:lstStyle/>
          <a:p>
            <a:r>
              <a:rPr lang="en-GB" sz="3200" noProof="0" dirty="0"/>
              <a:t>HRS: residual dose rate</a:t>
            </a:r>
          </a:p>
        </p:txBody>
      </p:sp>
      <p:grpSp>
        <p:nvGrpSpPr>
          <p:cNvPr id="10" name="Group 9">
            <a:extLst>
              <a:ext uri="{FF2B5EF4-FFF2-40B4-BE49-F238E27FC236}">
                <a16:creationId xmlns:a16="http://schemas.microsoft.com/office/drawing/2014/main" id="{D40FCCB8-3165-19F2-C154-47CD647F631A}"/>
              </a:ext>
            </a:extLst>
          </p:cNvPr>
          <p:cNvGrpSpPr/>
          <p:nvPr/>
        </p:nvGrpSpPr>
        <p:grpSpPr>
          <a:xfrm>
            <a:off x="9936000" y="216000"/>
            <a:ext cx="2052000" cy="1305464"/>
            <a:chOff x="2970441" y="4612088"/>
            <a:chExt cx="2052000" cy="1305464"/>
          </a:xfrm>
        </p:grpSpPr>
        <p:pic>
          <p:nvPicPr>
            <p:cNvPr id="11" name="Picture 10">
              <a:extLst>
                <a:ext uri="{FF2B5EF4-FFF2-40B4-BE49-F238E27FC236}">
                  <a16:creationId xmlns:a16="http://schemas.microsoft.com/office/drawing/2014/main" id="{3903637E-D26B-C955-93B0-C1403A27A012}"/>
                </a:ext>
              </a:extLst>
            </p:cNvPr>
            <p:cNvPicPr>
              <a:picLocks noChangeAspect="1"/>
            </p:cNvPicPr>
            <p:nvPr/>
          </p:nvPicPr>
          <p:blipFill>
            <a:blip r:embed="rId4"/>
            <a:stretch>
              <a:fillRect/>
            </a:stretch>
          </p:blipFill>
          <p:spPr>
            <a:xfrm>
              <a:off x="2970441" y="4617455"/>
              <a:ext cx="2052000" cy="1300097"/>
            </a:xfrm>
            <a:prstGeom prst="rect">
              <a:avLst/>
            </a:prstGeom>
          </p:spPr>
        </p:pic>
        <p:cxnSp>
          <p:nvCxnSpPr>
            <p:cNvPr id="12" name="Straight Arrow Connector 11">
              <a:extLst>
                <a:ext uri="{FF2B5EF4-FFF2-40B4-BE49-F238E27FC236}">
                  <a16:creationId xmlns:a16="http://schemas.microsoft.com/office/drawing/2014/main" id="{2815C987-D1CA-E88A-ECCA-88FF5702B46D}"/>
                </a:ext>
              </a:extLst>
            </p:cNvPr>
            <p:cNvCxnSpPr>
              <a:cxnSpLocks/>
            </p:cNvCxnSpPr>
            <p:nvPr/>
          </p:nvCxnSpPr>
          <p:spPr>
            <a:xfrm flipV="1">
              <a:off x="4441814" y="4612088"/>
              <a:ext cx="0" cy="1300097"/>
            </a:xfrm>
            <a:prstGeom prst="straightConnector1">
              <a:avLst/>
            </a:prstGeom>
            <a:ln w="22225">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715CF338-C0B5-36F8-FAB0-627BE23FD91E}"/>
                </a:ext>
              </a:extLst>
            </p:cNvPr>
            <p:cNvSpPr txBox="1"/>
            <p:nvPr/>
          </p:nvSpPr>
          <p:spPr>
            <a:xfrm>
              <a:off x="3431238" y="4763861"/>
              <a:ext cx="1085699" cy="246221"/>
            </a:xfrm>
            <a:prstGeom prst="rect">
              <a:avLst/>
            </a:prstGeom>
            <a:noFill/>
          </p:spPr>
          <p:txBody>
            <a:bodyPr wrap="square" rtlCol="0">
              <a:spAutoFit/>
            </a:bodyPr>
            <a:lstStyle/>
            <a:p>
              <a:pPr algn="ctr"/>
              <a:r>
                <a:rPr lang="en-GB" sz="1000" noProof="0" dirty="0">
                  <a:solidFill>
                    <a:schemeClr val="tx1">
                      <a:lumMod val="50000"/>
                    </a:schemeClr>
                  </a:solidFill>
                  <a:highlight>
                    <a:srgbClr val="FFFFFF"/>
                  </a:highlight>
                </a:rPr>
                <a:t>Projection line</a:t>
              </a:r>
            </a:p>
          </p:txBody>
        </p:sp>
      </p:grpSp>
      <p:sp>
        <p:nvSpPr>
          <p:cNvPr id="14" name="TextBox 13">
            <a:extLst>
              <a:ext uri="{FF2B5EF4-FFF2-40B4-BE49-F238E27FC236}">
                <a16:creationId xmlns:a16="http://schemas.microsoft.com/office/drawing/2014/main" id="{C3B7778B-7A65-B428-4D7F-8BD89B49DD33}"/>
              </a:ext>
            </a:extLst>
          </p:cNvPr>
          <p:cNvSpPr txBox="1"/>
          <p:nvPr/>
        </p:nvSpPr>
        <p:spPr>
          <a:xfrm>
            <a:off x="6942300" y="542882"/>
            <a:ext cx="2052000" cy="646331"/>
          </a:xfrm>
          <a:prstGeom prst="rect">
            <a:avLst/>
          </a:prstGeom>
          <a:noFill/>
          <a:ln w="28575">
            <a:solidFill>
              <a:schemeClr val="tx1">
                <a:lumMod val="60000"/>
                <a:lumOff val="40000"/>
              </a:schemeClr>
            </a:solidFill>
          </a:ln>
        </p:spPr>
        <p:txBody>
          <a:bodyPr wrap="square" rtlCol="0">
            <a:spAutoFit/>
          </a:bodyPr>
          <a:lstStyle/>
          <a:p>
            <a:pPr algn="ctr"/>
            <a:r>
              <a:rPr lang="en-GB" noProof="0" dirty="0"/>
              <a:t>Cool-down times comparison</a:t>
            </a:r>
          </a:p>
        </p:txBody>
      </p:sp>
    </p:spTree>
    <p:extLst>
      <p:ext uri="{BB962C8B-B14F-4D97-AF65-F5344CB8AC3E}">
        <p14:creationId xmlns:p14="http://schemas.microsoft.com/office/powerpoint/2010/main" val="1730684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D9A59-35ED-DD71-C2F4-57CB587F6FE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22D689A-9254-4246-DBB6-04A15292384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68000" y="1188000"/>
            <a:ext cx="9944100" cy="4972050"/>
          </a:xfrm>
          <a:prstGeom prst="rect">
            <a:avLst/>
          </a:prstGeom>
        </p:spPr>
      </p:pic>
      <p:sp>
        <p:nvSpPr>
          <p:cNvPr id="4" name="Date Placeholder 3">
            <a:extLst>
              <a:ext uri="{FF2B5EF4-FFF2-40B4-BE49-F238E27FC236}">
                <a16:creationId xmlns:a16="http://schemas.microsoft.com/office/drawing/2014/main" id="{F94ED4E8-8207-D405-BAB0-AF1FDEE58AF8}"/>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F3A0B6F6-77E6-FBE2-78A6-B75F77ABE7A1}"/>
              </a:ext>
            </a:extLst>
          </p:cNvPr>
          <p:cNvSpPr>
            <a:spLocks noGrp="1"/>
          </p:cNvSpPr>
          <p:nvPr>
            <p:ph type="sldNum" sz="quarter" idx="11"/>
          </p:nvPr>
        </p:nvSpPr>
        <p:spPr/>
        <p:txBody>
          <a:bodyPr/>
          <a:lstStyle/>
          <a:p>
            <a:pPr>
              <a:defRPr/>
            </a:pPr>
            <a:fld id="{DE3B6E73-054D-6C4E-9975-9A683C5A9677}" type="slidenum">
              <a:rPr lang="en-GB" noProof="0" smtClean="0"/>
              <a:pPr>
                <a:defRPr/>
              </a:pPr>
              <a:t>26</a:t>
            </a:fld>
            <a:endParaRPr lang="en-GB" noProof="0" dirty="0"/>
          </a:p>
        </p:txBody>
      </p:sp>
      <p:sp>
        <p:nvSpPr>
          <p:cNvPr id="6" name="Footer Placeholder 5">
            <a:extLst>
              <a:ext uri="{FF2B5EF4-FFF2-40B4-BE49-F238E27FC236}">
                <a16:creationId xmlns:a16="http://schemas.microsoft.com/office/drawing/2014/main" id="{8750AA36-FE2D-7E4F-C65E-50E478276746}"/>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8" name="Title 1">
            <a:extLst>
              <a:ext uri="{FF2B5EF4-FFF2-40B4-BE49-F238E27FC236}">
                <a16:creationId xmlns:a16="http://schemas.microsoft.com/office/drawing/2014/main" id="{DE080DDE-ACD4-838E-883C-201B4697DB7E}"/>
              </a:ext>
            </a:extLst>
          </p:cNvPr>
          <p:cNvSpPr>
            <a:spLocks noGrp="1"/>
          </p:cNvSpPr>
          <p:nvPr>
            <p:ph type="title"/>
          </p:nvPr>
        </p:nvSpPr>
        <p:spPr>
          <a:xfrm>
            <a:off x="838200" y="205473"/>
            <a:ext cx="10515600" cy="1042987"/>
          </a:xfrm>
        </p:spPr>
        <p:txBody>
          <a:bodyPr/>
          <a:lstStyle/>
          <a:p>
            <a:r>
              <a:rPr lang="en-GB" sz="3200" noProof="0" dirty="0"/>
              <a:t>HRS: residual dose rate</a:t>
            </a:r>
          </a:p>
        </p:txBody>
      </p:sp>
      <p:sp>
        <p:nvSpPr>
          <p:cNvPr id="14" name="TextBox 13">
            <a:extLst>
              <a:ext uri="{FF2B5EF4-FFF2-40B4-BE49-F238E27FC236}">
                <a16:creationId xmlns:a16="http://schemas.microsoft.com/office/drawing/2014/main" id="{224154D0-3993-F6A8-A812-D0464BF53C40}"/>
              </a:ext>
            </a:extLst>
          </p:cNvPr>
          <p:cNvSpPr txBox="1"/>
          <p:nvPr/>
        </p:nvSpPr>
        <p:spPr>
          <a:xfrm>
            <a:off x="6942300" y="542882"/>
            <a:ext cx="2052000" cy="646331"/>
          </a:xfrm>
          <a:prstGeom prst="rect">
            <a:avLst/>
          </a:prstGeom>
          <a:noFill/>
          <a:ln w="28575">
            <a:solidFill>
              <a:schemeClr val="tx1">
                <a:lumMod val="60000"/>
                <a:lumOff val="40000"/>
              </a:schemeClr>
            </a:solidFill>
          </a:ln>
        </p:spPr>
        <p:txBody>
          <a:bodyPr wrap="square" rtlCol="0">
            <a:spAutoFit/>
          </a:bodyPr>
          <a:lstStyle/>
          <a:p>
            <a:pPr algn="ctr"/>
            <a:r>
              <a:rPr lang="en-GB" noProof="0" dirty="0"/>
              <a:t>Cool-down times comparison</a:t>
            </a:r>
          </a:p>
        </p:txBody>
      </p:sp>
      <p:grpSp>
        <p:nvGrpSpPr>
          <p:cNvPr id="3" name="Group 2">
            <a:extLst>
              <a:ext uri="{FF2B5EF4-FFF2-40B4-BE49-F238E27FC236}">
                <a16:creationId xmlns:a16="http://schemas.microsoft.com/office/drawing/2014/main" id="{C3129B3E-8270-3B1A-4F98-3E6772BAC435}"/>
              </a:ext>
            </a:extLst>
          </p:cNvPr>
          <p:cNvGrpSpPr/>
          <p:nvPr/>
        </p:nvGrpSpPr>
        <p:grpSpPr>
          <a:xfrm>
            <a:off x="9936000" y="216000"/>
            <a:ext cx="2052000" cy="1300097"/>
            <a:chOff x="671741" y="4620104"/>
            <a:chExt cx="2052000" cy="1300097"/>
          </a:xfrm>
        </p:grpSpPr>
        <p:pic>
          <p:nvPicPr>
            <p:cNvPr id="7" name="Picture 6">
              <a:extLst>
                <a:ext uri="{FF2B5EF4-FFF2-40B4-BE49-F238E27FC236}">
                  <a16:creationId xmlns:a16="http://schemas.microsoft.com/office/drawing/2014/main" id="{4DB5A5CA-339C-B5BB-34EC-45F2C3ED4D6B}"/>
                </a:ext>
              </a:extLst>
            </p:cNvPr>
            <p:cNvPicPr>
              <a:picLocks noChangeAspect="1"/>
            </p:cNvPicPr>
            <p:nvPr/>
          </p:nvPicPr>
          <p:blipFill>
            <a:blip r:embed="rId3"/>
            <a:stretch>
              <a:fillRect/>
            </a:stretch>
          </p:blipFill>
          <p:spPr>
            <a:xfrm>
              <a:off x="671741" y="4620104"/>
              <a:ext cx="2052000" cy="1300097"/>
            </a:xfrm>
            <a:prstGeom prst="rect">
              <a:avLst/>
            </a:prstGeom>
          </p:spPr>
        </p:pic>
        <p:cxnSp>
          <p:nvCxnSpPr>
            <p:cNvPr id="9" name="Straight Arrow Connector 8">
              <a:extLst>
                <a:ext uri="{FF2B5EF4-FFF2-40B4-BE49-F238E27FC236}">
                  <a16:creationId xmlns:a16="http://schemas.microsoft.com/office/drawing/2014/main" id="{7631905A-D836-AE8B-9CC2-5DCA0DCFAB48}"/>
                </a:ext>
              </a:extLst>
            </p:cNvPr>
            <p:cNvCxnSpPr>
              <a:cxnSpLocks/>
            </p:cNvCxnSpPr>
            <p:nvPr/>
          </p:nvCxnSpPr>
          <p:spPr>
            <a:xfrm>
              <a:off x="671741" y="5540782"/>
              <a:ext cx="2052000" cy="0"/>
            </a:xfrm>
            <a:prstGeom prst="straightConnector1">
              <a:avLst/>
            </a:prstGeom>
            <a:ln w="22225">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4DF35FC-8FE1-5A52-5A79-38A4CF8E0AD2}"/>
                </a:ext>
              </a:extLst>
            </p:cNvPr>
            <p:cNvSpPr txBox="1"/>
            <p:nvPr/>
          </p:nvSpPr>
          <p:spPr>
            <a:xfrm>
              <a:off x="751161" y="5589994"/>
              <a:ext cx="1005792" cy="246221"/>
            </a:xfrm>
            <a:prstGeom prst="rect">
              <a:avLst/>
            </a:prstGeom>
            <a:noFill/>
          </p:spPr>
          <p:txBody>
            <a:bodyPr wrap="square" rtlCol="0">
              <a:spAutoFit/>
            </a:bodyPr>
            <a:lstStyle/>
            <a:p>
              <a:r>
                <a:rPr lang="en-GB" sz="1000" noProof="0" dirty="0">
                  <a:solidFill>
                    <a:schemeClr val="tx1">
                      <a:lumMod val="50000"/>
                    </a:schemeClr>
                  </a:solidFill>
                  <a:highlight>
                    <a:srgbClr val="FFFFFF"/>
                  </a:highlight>
                </a:rPr>
                <a:t>Projection line</a:t>
              </a:r>
            </a:p>
          </p:txBody>
        </p:sp>
      </p:grpSp>
    </p:spTree>
    <p:extLst>
      <p:ext uri="{BB962C8B-B14F-4D97-AF65-F5344CB8AC3E}">
        <p14:creationId xmlns:p14="http://schemas.microsoft.com/office/powerpoint/2010/main" val="36486784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E22272B-165C-7E1F-13B2-62487CEEBA73}"/>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C6A03CFF-4D33-63D2-3962-D19C31DC2184}"/>
              </a:ext>
            </a:extLst>
          </p:cNvPr>
          <p:cNvSpPr>
            <a:spLocks noGrp="1"/>
          </p:cNvSpPr>
          <p:nvPr>
            <p:ph type="sldNum" sz="quarter" idx="11"/>
          </p:nvPr>
        </p:nvSpPr>
        <p:spPr/>
        <p:txBody>
          <a:bodyPr/>
          <a:lstStyle/>
          <a:p>
            <a:pPr>
              <a:defRPr/>
            </a:pPr>
            <a:fld id="{DE3B6E73-054D-6C4E-9975-9A683C5A9677}" type="slidenum">
              <a:rPr lang="en-GB" noProof="0" smtClean="0"/>
              <a:pPr>
                <a:defRPr/>
              </a:pPr>
              <a:t>27</a:t>
            </a:fld>
            <a:endParaRPr lang="en-GB" noProof="0" dirty="0"/>
          </a:p>
        </p:txBody>
      </p:sp>
      <p:sp>
        <p:nvSpPr>
          <p:cNvPr id="6" name="Footer Placeholder 5">
            <a:extLst>
              <a:ext uri="{FF2B5EF4-FFF2-40B4-BE49-F238E27FC236}">
                <a16:creationId xmlns:a16="http://schemas.microsoft.com/office/drawing/2014/main" id="{E8D2FB18-C414-5F36-7E86-A7E3C7D3830A}"/>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pic>
        <p:nvPicPr>
          <p:cNvPr id="7" name="Picture 6">
            <a:extLst>
              <a:ext uri="{FF2B5EF4-FFF2-40B4-BE49-F238E27FC236}">
                <a16:creationId xmlns:a16="http://schemas.microsoft.com/office/drawing/2014/main" id="{57D6BD52-C7AF-F043-8557-264DCAACA64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09" y="1155965"/>
            <a:ext cx="9607120" cy="4803560"/>
          </a:xfrm>
          <a:prstGeom prst="rect">
            <a:avLst/>
          </a:prstGeom>
        </p:spPr>
      </p:pic>
      <p:grpSp>
        <p:nvGrpSpPr>
          <p:cNvPr id="9" name="Group 8">
            <a:extLst>
              <a:ext uri="{FF2B5EF4-FFF2-40B4-BE49-F238E27FC236}">
                <a16:creationId xmlns:a16="http://schemas.microsoft.com/office/drawing/2014/main" id="{EDA1DD83-A3FC-531D-83C6-973BC8EBDFCE}"/>
              </a:ext>
            </a:extLst>
          </p:cNvPr>
          <p:cNvGrpSpPr/>
          <p:nvPr/>
        </p:nvGrpSpPr>
        <p:grpSpPr>
          <a:xfrm>
            <a:off x="9936000" y="216000"/>
            <a:ext cx="2052000" cy="1300097"/>
            <a:chOff x="2970441" y="276180"/>
            <a:chExt cx="2052000" cy="1300097"/>
          </a:xfrm>
        </p:grpSpPr>
        <p:pic>
          <p:nvPicPr>
            <p:cNvPr id="10" name="Picture 9">
              <a:extLst>
                <a:ext uri="{FF2B5EF4-FFF2-40B4-BE49-F238E27FC236}">
                  <a16:creationId xmlns:a16="http://schemas.microsoft.com/office/drawing/2014/main" id="{C4297B21-302B-5F84-50B0-640F080848A9}"/>
                </a:ext>
              </a:extLst>
            </p:cNvPr>
            <p:cNvPicPr>
              <a:picLocks noChangeAspect="1"/>
            </p:cNvPicPr>
            <p:nvPr/>
          </p:nvPicPr>
          <p:blipFill>
            <a:blip r:embed="rId3"/>
            <a:stretch>
              <a:fillRect/>
            </a:stretch>
          </p:blipFill>
          <p:spPr>
            <a:xfrm>
              <a:off x="2970441" y="276180"/>
              <a:ext cx="2052000" cy="1300097"/>
            </a:xfrm>
            <a:prstGeom prst="rect">
              <a:avLst/>
            </a:prstGeom>
          </p:spPr>
        </p:pic>
        <p:cxnSp>
          <p:nvCxnSpPr>
            <p:cNvPr id="11" name="Straight Arrow Connector 10">
              <a:extLst>
                <a:ext uri="{FF2B5EF4-FFF2-40B4-BE49-F238E27FC236}">
                  <a16:creationId xmlns:a16="http://schemas.microsoft.com/office/drawing/2014/main" id="{421122DC-7169-564F-FE70-0D6DDE4180A2}"/>
                </a:ext>
              </a:extLst>
            </p:cNvPr>
            <p:cNvCxnSpPr>
              <a:cxnSpLocks/>
            </p:cNvCxnSpPr>
            <p:nvPr/>
          </p:nvCxnSpPr>
          <p:spPr>
            <a:xfrm flipV="1">
              <a:off x="4441814" y="276180"/>
              <a:ext cx="0" cy="1300097"/>
            </a:xfrm>
            <a:prstGeom prst="straightConnector1">
              <a:avLst/>
            </a:prstGeom>
            <a:ln w="22225">
              <a:solidFill>
                <a:srgbClr val="FF0000"/>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C0C1C70-A10F-2874-A700-0212829AEE37}"/>
                </a:ext>
              </a:extLst>
            </p:cNvPr>
            <p:cNvSpPr txBox="1"/>
            <p:nvPr/>
          </p:nvSpPr>
          <p:spPr>
            <a:xfrm>
              <a:off x="3431238" y="427953"/>
              <a:ext cx="1085699" cy="246221"/>
            </a:xfrm>
            <a:prstGeom prst="rect">
              <a:avLst/>
            </a:prstGeom>
            <a:noFill/>
          </p:spPr>
          <p:txBody>
            <a:bodyPr wrap="square" rtlCol="0">
              <a:spAutoFit/>
            </a:bodyPr>
            <a:lstStyle/>
            <a:p>
              <a:pPr algn="ctr"/>
              <a:r>
                <a:rPr lang="en-GB" sz="1000" noProof="0" dirty="0">
                  <a:solidFill>
                    <a:schemeClr val="tx1">
                      <a:lumMod val="50000"/>
                    </a:schemeClr>
                  </a:solidFill>
                  <a:highlight>
                    <a:srgbClr val="FFFFFF"/>
                  </a:highlight>
                </a:rPr>
                <a:t>Projection line</a:t>
              </a:r>
            </a:p>
          </p:txBody>
        </p:sp>
      </p:grpSp>
      <p:cxnSp>
        <p:nvCxnSpPr>
          <p:cNvPr id="13" name="Straight Connector 12">
            <a:extLst>
              <a:ext uri="{FF2B5EF4-FFF2-40B4-BE49-F238E27FC236}">
                <a16:creationId xmlns:a16="http://schemas.microsoft.com/office/drawing/2014/main" id="{267360E8-AC9F-4CBF-2527-D10E3CA58EC7}"/>
              </a:ext>
            </a:extLst>
          </p:cNvPr>
          <p:cNvCxnSpPr>
            <a:cxnSpLocks/>
            <a:endCxn id="14" idx="1"/>
          </p:cNvCxnSpPr>
          <p:nvPr/>
        </p:nvCxnSpPr>
        <p:spPr>
          <a:xfrm flipV="1">
            <a:off x="3451708" y="2037526"/>
            <a:ext cx="1592609" cy="998589"/>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95BB451B-3AFA-1B88-8C99-9182FD413543}"/>
              </a:ext>
            </a:extLst>
          </p:cNvPr>
          <p:cNvSpPr txBox="1"/>
          <p:nvPr/>
        </p:nvSpPr>
        <p:spPr>
          <a:xfrm>
            <a:off x="5044317" y="1829777"/>
            <a:ext cx="974725" cy="415498"/>
          </a:xfrm>
          <a:prstGeom prst="rect">
            <a:avLst/>
          </a:prstGeom>
          <a:noFill/>
          <a:ln w="12700">
            <a:solidFill>
              <a:srgbClr val="7030A0"/>
            </a:solidFill>
          </a:ln>
        </p:spPr>
        <p:txBody>
          <a:bodyPr wrap="square" rtlCol="0">
            <a:spAutoFit/>
          </a:bodyPr>
          <a:lstStyle/>
          <a:p>
            <a:pPr algn="ctr"/>
            <a:r>
              <a:rPr lang="en-GB" sz="1050" noProof="0" dirty="0">
                <a:solidFill>
                  <a:schemeClr val="bg2">
                    <a:lumMod val="10000"/>
                  </a:schemeClr>
                </a:solidFill>
              </a:rPr>
              <a:t>H4: Concrete removed</a:t>
            </a:r>
          </a:p>
        </p:txBody>
      </p:sp>
      <p:sp>
        <p:nvSpPr>
          <p:cNvPr id="15" name="TextBox 14">
            <a:extLst>
              <a:ext uri="{FF2B5EF4-FFF2-40B4-BE49-F238E27FC236}">
                <a16:creationId xmlns:a16="http://schemas.microsoft.com/office/drawing/2014/main" id="{5084039F-D44F-1136-9956-C2A3E895231D}"/>
              </a:ext>
            </a:extLst>
          </p:cNvPr>
          <p:cNvSpPr txBox="1"/>
          <p:nvPr/>
        </p:nvSpPr>
        <p:spPr>
          <a:xfrm>
            <a:off x="4873913" y="2777050"/>
            <a:ext cx="1145129" cy="415498"/>
          </a:xfrm>
          <a:prstGeom prst="rect">
            <a:avLst/>
          </a:prstGeom>
          <a:noFill/>
          <a:ln w="12700">
            <a:solidFill>
              <a:srgbClr val="FF9900"/>
            </a:solidFill>
          </a:ln>
        </p:spPr>
        <p:txBody>
          <a:bodyPr wrap="square" rtlCol="0">
            <a:spAutoFit/>
          </a:bodyPr>
          <a:lstStyle/>
          <a:p>
            <a:pPr algn="ctr"/>
            <a:r>
              <a:rPr lang="en-GB" sz="1050" noProof="0" dirty="0">
                <a:solidFill>
                  <a:srgbClr val="000000"/>
                </a:solidFill>
              </a:rPr>
              <a:t>H6: Beam dump removed</a:t>
            </a:r>
          </a:p>
        </p:txBody>
      </p:sp>
      <p:cxnSp>
        <p:nvCxnSpPr>
          <p:cNvPr id="16" name="Straight Connector 15">
            <a:extLst>
              <a:ext uri="{FF2B5EF4-FFF2-40B4-BE49-F238E27FC236}">
                <a16:creationId xmlns:a16="http://schemas.microsoft.com/office/drawing/2014/main" id="{00D403E7-4E5C-B189-8681-275087C69491}"/>
              </a:ext>
            </a:extLst>
          </p:cNvPr>
          <p:cNvCxnSpPr>
            <a:cxnSpLocks/>
            <a:stCxn id="15" idx="1"/>
          </p:cNvCxnSpPr>
          <p:nvPr/>
        </p:nvCxnSpPr>
        <p:spPr>
          <a:xfrm flipH="1">
            <a:off x="2823288" y="2984799"/>
            <a:ext cx="2050625" cy="429471"/>
          </a:xfrm>
          <a:prstGeom prst="line">
            <a:avLst/>
          </a:prstGeom>
          <a:ln w="12700">
            <a:solidFill>
              <a:srgbClr val="FF990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3B4D6EA6-20E2-8DD3-94F6-EF0318202E64}"/>
              </a:ext>
            </a:extLst>
          </p:cNvPr>
          <p:cNvSpPr txBox="1"/>
          <p:nvPr/>
        </p:nvSpPr>
        <p:spPr>
          <a:xfrm>
            <a:off x="1355913" y="1899326"/>
            <a:ext cx="979744" cy="415498"/>
          </a:xfrm>
          <a:prstGeom prst="rect">
            <a:avLst/>
          </a:prstGeom>
          <a:noFill/>
          <a:ln w="12700">
            <a:solidFill>
              <a:srgbClr val="00B050"/>
            </a:solidFill>
          </a:ln>
        </p:spPr>
        <p:txBody>
          <a:bodyPr wrap="square" rtlCol="0">
            <a:spAutoFit/>
          </a:bodyPr>
          <a:lstStyle/>
          <a:p>
            <a:pPr algn="ctr"/>
            <a:r>
              <a:rPr lang="en-GB" sz="1050" noProof="0" dirty="0">
                <a:solidFill>
                  <a:srgbClr val="000000"/>
                </a:solidFill>
              </a:rPr>
              <a:t>H9: Concrete removed</a:t>
            </a:r>
          </a:p>
        </p:txBody>
      </p:sp>
      <p:cxnSp>
        <p:nvCxnSpPr>
          <p:cNvPr id="18" name="Straight Connector 17">
            <a:extLst>
              <a:ext uri="{FF2B5EF4-FFF2-40B4-BE49-F238E27FC236}">
                <a16:creationId xmlns:a16="http://schemas.microsoft.com/office/drawing/2014/main" id="{085DC78F-3DFF-2CB2-F576-6FC40AC0AC21}"/>
              </a:ext>
            </a:extLst>
          </p:cNvPr>
          <p:cNvCxnSpPr>
            <a:cxnSpLocks/>
            <a:endCxn id="17" idx="2"/>
          </p:cNvCxnSpPr>
          <p:nvPr/>
        </p:nvCxnSpPr>
        <p:spPr>
          <a:xfrm flipH="1" flipV="1">
            <a:off x="1845785" y="2314823"/>
            <a:ext cx="296308" cy="1806240"/>
          </a:xfrm>
          <a:prstGeom prst="line">
            <a:avLst/>
          </a:prstGeom>
          <a:ln w="127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1F56B572-4CAB-5ACD-2020-3039362A1E9A}"/>
              </a:ext>
            </a:extLst>
          </p:cNvPr>
          <p:cNvGrpSpPr/>
          <p:nvPr/>
        </p:nvGrpSpPr>
        <p:grpSpPr>
          <a:xfrm>
            <a:off x="10284607" y="1875105"/>
            <a:ext cx="1595874" cy="3985271"/>
            <a:chOff x="10422183" y="1875105"/>
            <a:chExt cx="1458297" cy="3641709"/>
          </a:xfrm>
        </p:grpSpPr>
        <p:grpSp>
          <p:nvGrpSpPr>
            <p:cNvPr id="20" name="Group 19">
              <a:extLst>
                <a:ext uri="{FF2B5EF4-FFF2-40B4-BE49-F238E27FC236}">
                  <a16:creationId xmlns:a16="http://schemas.microsoft.com/office/drawing/2014/main" id="{9B227322-00B0-5315-35E4-8B8178D45E08}"/>
                </a:ext>
              </a:extLst>
            </p:cNvPr>
            <p:cNvGrpSpPr/>
            <p:nvPr/>
          </p:nvGrpSpPr>
          <p:grpSpPr>
            <a:xfrm>
              <a:off x="10422183" y="2917170"/>
              <a:ext cx="1424529" cy="2599644"/>
              <a:chOff x="10422183" y="2917170"/>
              <a:chExt cx="1424529" cy="2599644"/>
            </a:xfrm>
          </p:grpSpPr>
          <p:sp>
            <p:nvSpPr>
              <p:cNvPr id="23" name="TextBox 22">
                <a:extLst>
                  <a:ext uri="{FF2B5EF4-FFF2-40B4-BE49-F238E27FC236}">
                    <a16:creationId xmlns:a16="http://schemas.microsoft.com/office/drawing/2014/main" id="{D1D9B3FD-2936-2042-261B-F2E9FE811455}"/>
                  </a:ext>
                </a:extLst>
              </p:cNvPr>
              <p:cNvSpPr txBox="1"/>
              <p:nvPr/>
            </p:nvSpPr>
            <p:spPr>
              <a:xfrm>
                <a:off x="11401479" y="3100605"/>
                <a:ext cx="445042" cy="338554"/>
              </a:xfrm>
              <a:prstGeom prst="rect">
                <a:avLst/>
              </a:prstGeom>
              <a:noFill/>
              <a:ln w="12700">
                <a:solidFill>
                  <a:srgbClr val="7030A0"/>
                </a:solidFill>
              </a:ln>
            </p:spPr>
            <p:txBody>
              <a:bodyPr wrap="square" rtlCol="0">
                <a:spAutoFit/>
              </a:bodyPr>
              <a:lstStyle/>
              <a:p>
                <a:pPr algn="ctr"/>
                <a:r>
                  <a:rPr lang="en-GB" sz="1600" noProof="0" dirty="0"/>
                  <a:t>H4</a:t>
                </a:r>
              </a:p>
            </p:txBody>
          </p:sp>
          <p:sp>
            <p:nvSpPr>
              <p:cNvPr id="24" name="TextBox 23">
                <a:extLst>
                  <a:ext uri="{FF2B5EF4-FFF2-40B4-BE49-F238E27FC236}">
                    <a16:creationId xmlns:a16="http://schemas.microsoft.com/office/drawing/2014/main" id="{878D583F-A6B0-5436-76C1-3B0D8DEE9A62}"/>
                  </a:ext>
                </a:extLst>
              </p:cNvPr>
              <p:cNvSpPr txBox="1"/>
              <p:nvPr/>
            </p:nvSpPr>
            <p:spPr>
              <a:xfrm>
                <a:off x="11404593" y="4038616"/>
                <a:ext cx="442119" cy="338554"/>
              </a:xfrm>
              <a:prstGeom prst="rect">
                <a:avLst/>
              </a:prstGeom>
              <a:noFill/>
              <a:ln w="12700">
                <a:solidFill>
                  <a:srgbClr val="FF9900"/>
                </a:solidFill>
              </a:ln>
            </p:spPr>
            <p:txBody>
              <a:bodyPr wrap="square" rtlCol="0">
                <a:spAutoFit/>
              </a:bodyPr>
              <a:lstStyle/>
              <a:p>
                <a:pPr algn="ctr"/>
                <a:r>
                  <a:rPr lang="en-GB" sz="1600" noProof="0" dirty="0"/>
                  <a:t>H6</a:t>
                </a:r>
              </a:p>
            </p:txBody>
          </p:sp>
          <p:sp>
            <p:nvSpPr>
              <p:cNvPr id="25" name="TextBox 24">
                <a:extLst>
                  <a:ext uri="{FF2B5EF4-FFF2-40B4-BE49-F238E27FC236}">
                    <a16:creationId xmlns:a16="http://schemas.microsoft.com/office/drawing/2014/main" id="{55F9AB29-7832-BCC2-04D8-50931E640C87}"/>
                  </a:ext>
                </a:extLst>
              </p:cNvPr>
              <p:cNvSpPr txBox="1"/>
              <p:nvPr/>
            </p:nvSpPr>
            <p:spPr>
              <a:xfrm>
                <a:off x="11404403" y="4995983"/>
                <a:ext cx="442118" cy="338554"/>
              </a:xfrm>
              <a:prstGeom prst="rect">
                <a:avLst/>
              </a:prstGeom>
              <a:noFill/>
              <a:ln w="12700">
                <a:solidFill>
                  <a:srgbClr val="00B050"/>
                </a:solidFill>
              </a:ln>
            </p:spPr>
            <p:txBody>
              <a:bodyPr wrap="square" rtlCol="0">
                <a:spAutoFit/>
              </a:bodyPr>
              <a:lstStyle/>
              <a:p>
                <a:pPr algn="ctr"/>
                <a:r>
                  <a:rPr lang="en-GB" sz="1600" noProof="0" dirty="0"/>
                  <a:t>H9</a:t>
                </a:r>
              </a:p>
            </p:txBody>
          </p:sp>
          <p:pic>
            <p:nvPicPr>
              <p:cNvPr id="26" name="Picture 25" descr="A grey rectangular object with a blue square object in the middle&#10;&#10;AI-generated content may be incorrect.">
                <a:extLst>
                  <a:ext uri="{FF2B5EF4-FFF2-40B4-BE49-F238E27FC236}">
                    <a16:creationId xmlns:a16="http://schemas.microsoft.com/office/drawing/2014/main" id="{C77DCAF4-C77F-9A97-1F56-BB924BDCD870}"/>
                  </a:ext>
                </a:extLst>
              </p:cNvPr>
              <p:cNvPicPr>
                <a:picLocks noChangeAspect="1"/>
              </p:cNvPicPr>
              <p:nvPr/>
            </p:nvPicPr>
            <p:blipFill>
              <a:blip r:embed="rId4">
                <a:extLst>
                  <a:ext uri="{28A0092B-C50C-407E-A947-70E740481C1C}">
                    <a14:useLocalDpi xmlns:a14="http://schemas.microsoft.com/office/drawing/2010/main" val="0"/>
                  </a:ext>
                </a:extLst>
              </a:blip>
              <a:srcRect l="27294" t="33218" r="21349"/>
              <a:stretch/>
            </p:blipFill>
            <p:spPr>
              <a:xfrm>
                <a:off x="10424775" y="2917170"/>
                <a:ext cx="922438" cy="702930"/>
              </a:xfrm>
              <a:prstGeom prst="rect">
                <a:avLst/>
              </a:prstGeom>
            </p:spPr>
          </p:pic>
          <p:pic>
            <p:nvPicPr>
              <p:cNvPr id="27" name="Picture 2" descr="A grey rectangular object with a hole in the middle&#10;&#10;AI-generated content may be incorrect.">
                <a:extLst>
                  <a:ext uri="{FF2B5EF4-FFF2-40B4-BE49-F238E27FC236}">
                    <a16:creationId xmlns:a16="http://schemas.microsoft.com/office/drawing/2014/main" id="{46104BB1-5D52-4739-AD2C-2669942050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2183" y="3867409"/>
                <a:ext cx="922438" cy="69978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A grey rectangular object with a square hole&#10;&#10;AI-generated content may be incorrect.">
                <a:extLst>
                  <a:ext uri="{FF2B5EF4-FFF2-40B4-BE49-F238E27FC236}">
                    <a16:creationId xmlns:a16="http://schemas.microsoft.com/office/drawing/2014/main" id="{E1F00CFF-CE50-002C-C7BB-9839A53055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2183" y="4821031"/>
                <a:ext cx="922438" cy="695783"/>
              </a:xfrm>
              <a:prstGeom prst="rect">
                <a:avLst/>
              </a:prstGeom>
              <a:noFill/>
              <a:extLst>
                <a:ext uri="{909E8E84-426E-40DD-AFC4-6F175D3DCCD1}">
                  <a14:hiddenFill xmlns:a14="http://schemas.microsoft.com/office/drawing/2010/main">
                    <a:solidFill>
                      <a:srgbClr val="FFFFFF"/>
                    </a:solidFill>
                  </a14:hiddenFill>
                </a:ext>
              </a:extLst>
            </p:spPr>
          </p:pic>
        </p:grpSp>
        <p:sp>
          <p:nvSpPr>
            <p:cNvPr id="21" name="TextBox 20">
              <a:extLst>
                <a:ext uri="{FF2B5EF4-FFF2-40B4-BE49-F238E27FC236}">
                  <a16:creationId xmlns:a16="http://schemas.microsoft.com/office/drawing/2014/main" id="{59942372-BBE1-0354-7EC4-E72246010094}"/>
                </a:ext>
              </a:extLst>
            </p:cNvPr>
            <p:cNvSpPr txBox="1"/>
            <p:nvPr/>
          </p:nvSpPr>
          <p:spPr>
            <a:xfrm>
              <a:off x="11397881" y="2078346"/>
              <a:ext cx="482599" cy="338554"/>
            </a:xfrm>
            <a:prstGeom prst="rect">
              <a:avLst/>
            </a:prstGeom>
            <a:noFill/>
            <a:ln w="12700">
              <a:solidFill>
                <a:srgbClr val="FF0000"/>
              </a:solidFill>
            </a:ln>
          </p:spPr>
          <p:txBody>
            <a:bodyPr wrap="square" rtlCol="0">
              <a:spAutoFit/>
            </a:bodyPr>
            <a:lstStyle/>
            <a:p>
              <a:pPr algn="ctr"/>
              <a:r>
                <a:rPr lang="en-GB" sz="1600" noProof="0" dirty="0"/>
                <a:t>H1</a:t>
              </a:r>
            </a:p>
          </p:txBody>
        </p:sp>
        <p:pic>
          <p:nvPicPr>
            <p:cNvPr id="22" name="Picture 21" descr="A grey cubes on a brown surface&#10;&#10;AI-generated content may be incorrect.">
              <a:extLst>
                <a:ext uri="{FF2B5EF4-FFF2-40B4-BE49-F238E27FC236}">
                  <a16:creationId xmlns:a16="http://schemas.microsoft.com/office/drawing/2014/main" id="{B2E79DB2-4627-E9D4-C152-E98158FC1AC4}"/>
                </a:ext>
              </a:extLst>
            </p:cNvPr>
            <p:cNvPicPr>
              <a:picLocks noChangeAspect="1"/>
            </p:cNvPicPr>
            <p:nvPr/>
          </p:nvPicPr>
          <p:blipFill>
            <a:blip r:embed="rId7">
              <a:extLst>
                <a:ext uri="{28A0092B-C50C-407E-A947-70E740481C1C}">
                  <a14:useLocalDpi xmlns:a14="http://schemas.microsoft.com/office/drawing/2010/main" val="0"/>
                </a:ext>
              </a:extLst>
            </a:blip>
            <a:srcRect l="20223" r="14998"/>
            <a:stretch/>
          </p:blipFill>
          <p:spPr>
            <a:xfrm>
              <a:off x="10471753" y="1875105"/>
              <a:ext cx="823559" cy="745036"/>
            </a:xfrm>
            <a:prstGeom prst="rect">
              <a:avLst/>
            </a:prstGeom>
          </p:spPr>
        </p:pic>
      </p:grpSp>
      <p:sp>
        <p:nvSpPr>
          <p:cNvPr id="30" name="Title 1">
            <a:extLst>
              <a:ext uri="{FF2B5EF4-FFF2-40B4-BE49-F238E27FC236}">
                <a16:creationId xmlns:a16="http://schemas.microsoft.com/office/drawing/2014/main" id="{69C5DA54-653F-C8DC-8A65-93E330FD639A}"/>
              </a:ext>
            </a:extLst>
          </p:cNvPr>
          <p:cNvSpPr>
            <a:spLocks noGrp="1"/>
          </p:cNvSpPr>
          <p:nvPr>
            <p:ph type="title"/>
          </p:nvPr>
        </p:nvSpPr>
        <p:spPr>
          <a:xfrm>
            <a:off x="838200" y="205473"/>
            <a:ext cx="10515600" cy="1042987"/>
          </a:xfrm>
        </p:spPr>
        <p:txBody>
          <a:bodyPr/>
          <a:lstStyle/>
          <a:p>
            <a:r>
              <a:rPr lang="en-GB" sz="3200" noProof="0" dirty="0"/>
              <a:t>HRS: residual dose rate</a:t>
            </a:r>
          </a:p>
        </p:txBody>
      </p:sp>
      <p:sp>
        <p:nvSpPr>
          <p:cNvPr id="32" name="TextBox 31">
            <a:extLst>
              <a:ext uri="{FF2B5EF4-FFF2-40B4-BE49-F238E27FC236}">
                <a16:creationId xmlns:a16="http://schemas.microsoft.com/office/drawing/2014/main" id="{66C72FCD-5F8E-6083-4621-09DA8BCBA348}"/>
              </a:ext>
            </a:extLst>
          </p:cNvPr>
          <p:cNvSpPr txBox="1"/>
          <p:nvPr/>
        </p:nvSpPr>
        <p:spPr>
          <a:xfrm>
            <a:off x="7335296" y="542882"/>
            <a:ext cx="1659003" cy="646331"/>
          </a:xfrm>
          <a:prstGeom prst="rect">
            <a:avLst/>
          </a:prstGeom>
          <a:noFill/>
          <a:ln w="28575">
            <a:solidFill>
              <a:schemeClr val="tx1">
                <a:lumMod val="60000"/>
                <a:lumOff val="40000"/>
              </a:schemeClr>
            </a:solidFill>
          </a:ln>
        </p:spPr>
        <p:txBody>
          <a:bodyPr wrap="square" rtlCol="0">
            <a:spAutoFit/>
          </a:bodyPr>
          <a:lstStyle/>
          <a:p>
            <a:pPr algn="ctr"/>
            <a:r>
              <a:rPr lang="en-GB" noProof="0" dirty="0"/>
              <a:t>Configurations comparison</a:t>
            </a:r>
          </a:p>
        </p:txBody>
      </p:sp>
    </p:spTree>
    <p:extLst>
      <p:ext uri="{BB962C8B-B14F-4D97-AF65-F5344CB8AC3E}">
        <p14:creationId xmlns:p14="http://schemas.microsoft.com/office/powerpoint/2010/main" val="48589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F7029-90AF-AA29-58A2-51AA5C4EB825}"/>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D4F8E1C-05C3-C66C-BCAA-3F2F45CBFBD7}"/>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5BAE731B-6EC4-552E-C9A9-179A0B62C8A7}"/>
              </a:ext>
            </a:extLst>
          </p:cNvPr>
          <p:cNvSpPr>
            <a:spLocks noGrp="1"/>
          </p:cNvSpPr>
          <p:nvPr>
            <p:ph type="sldNum" sz="quarter" idx="11"/>
          </p:nvPr>
        </p:nvSpPr>
        <p:spPr/>
        <p:txBody>
          <a:bodyPr/>
          <a:lstStyle/>
          <a:p>
            <a:pPr>
              <a:defRPr/>
            </a:pPr>
            <a:fld id="{DE3B6E73-054D-6C4E-9975-9A683C5A9677}" type="slidenum">
              <a:rPr lang="en-GB" noProof="0" smtClean="0"/>
              <a:pPr>
                <a:defRPr/>
              </a:pPr>
              <a:t>28</a:t>
            </a:fld>
            <a:endParaRPr lang="en-GB" noProof="0" dirty="0"/>
          </a:p>
        </p:txBody>
      </p:sp>
      <p:sp>
        <p:nvSpPr>
          <p:cNvPr id="6" name="Footer Placeholder 5">
            <a:extLst>
              <a:ext uri="{FF2B5EF4-FFF2-40B4-BE49-F238E27FC236}">
                <a16:creationId xmlns:a16="http://schemas.microsoft.com/office/drawing/2014/main" id="{A35AC4EC-447F-A8EC-547C-DE666A9D068B}"/>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8" name="Title 1">
            <a:extLst>
              <a:ext uri="{FF2B5EF4-FFF2-40B4-BE49-F238E27FC236}">
                <a16:creationId xmlns:a16="http://schemas.microsoft.com/office/drawing/2014/main" id="{9B683D40-7FAA-EFD7-33EA-5C3DBD4DA612}"/>
              </a:ext>
            </a:extLst>
          </p:cNvPr>
          <p:cNvSpPr>
            <a:spLocks noGrp="1"/>
          </p:cNvSpPr>
          <p:nvPr>
            <p:ph type="title"/>
          </p:nvPr>
        </p:nvSpPr>
        <p:spPr>
          <a:xfrm>
            <a:off x="838200" y="205473"/>
            <a:ext cx="10515600" cy="1042987"/>
          </a:xfrm>
        </p:spPr>
        <p:txBody>
          <a:bodyPr/>
          <a:lstStyle/>
          <a:p>
            <a:r>
              <a:rPr lang="en-GB" sz="3200" noProof="0" dirty="0"/>
              <a:t>HRS: residual dose rate</a:t>
            </a:r>
          </a:p>
        </p:txBody>
      </p:sp>
      <p:sp>
        <p:nvSpPr>
          <p:cNvPr id="14" name="TextBox 13">
            <a:extLst>
              <a:ext uri="{FF2B5EF4-FFF2-40B4-BE49-F238E27FC236}">
                <a16:creationId xmlns:a16="http://schemas.microsoft.com/office/drawing/2014/main" id="{0F28BE54-7DB9-3139-998F-105241B990A7}"/>
              </a:ext>
            </a:extLst>
          </p:cNvPr>
          <p:cNvSpPr txBox="1"/>
          <p:nvPr/>
        </p:nvSpPr>
        <p:spPr>
          <a:xfrm>
            <a:off x="6705600" y="542882"/>
            <a:ext cx="2288700" cy="369332"/>
          </a:xfrm>
          <a:prstGeom prst="rect">
            <a:avLst/>
          </a:prstGeom>
          <a:noFill/>
          <a:ln w="28575">
            <a:solidFill>
              <a:schemeClr val="tx1">
                <a:lumMod val="60000"/>
                <a:lumOff val="40000"/>
              </a:schemeClr>
            </a:solidFill>
          </a:ln>
        </p:spPr>
        <p:txBody>
          <a:bodyPr wrap="square" rtlCol="0">
            <a:spAutoFit/>
          </a:bodyPr>
          <a:lstStyle/>
          <a:p>
            <a:pPr algn="ctr"/>
            <a:r>
              <a:rPr lang="en-GB" noProof="0" dirty="0"/>
              <a:t>Uncertainty analysis</a:t>
            </a:r>
          </a:p>
        </p:txBody>
      </p:sp>
      <p:pic>
        <p:nvPicPr>
          <p:cNvPr id="11" name="Picture 10">
            <a:extLst>
              <a:ext uri="{FF2B5EF4-FFF2-40B4-BE49-F238E27FC236}">
                <a16:creationId xmlns:a16="http://schemas.microsoft.com/office/drawing/2014/main" id="{66496122-6E5A-FB77-BEE4-04D353E764CC}"/>
              </a:ext>
            </a:extLst>
          </p:cNvPr>
          <p:cNvPicPr>
            <a:picLocks noChangeAspect="1"/>
          </p:cNvPicPr>
          <p:nvPr/>
        </p:nvPicPr>
        <p:blipFill>
          <a:blip r:embed="rId2">
            <a:extLst>
              <a:ext uri="{28A0092B-C50C-407E-A947-70E740481C1C}">
                <a14:useLocalDpi xmlns:a14="http://schemas.microsoft.com/office/drawing/2010/main" val="0"/>
              </a:ext>
            </a:extLst>
          </a:blip>
          <a:srcRect r="22465" b="5600"/>
          <a:stretch>
            <a:fillRect/>
          </a:stretch>
        </p:blipFill>
        <p:spPr>
          <a:xfrm>
            <a:off x="1099008" y="1540107"/>
            <a:ext cx="4838153" cy="4417904"/>
          </a:xfrm>
          <a:prstGeom prst="rect">
            <a:avLst/>
          </a:prstGeom>
        </p:spPr>
      </p:pic>
      <p:pic>
        <p:nvPicPr>
          <p:cNvPr id="13" name="Picture 12">
            <a:extLst>
              <a:ext uri="{FF2B5EF4-FFF2-40B4-BE49-F238E27FC236}">
                <a16:creationId xmlns:a16="http://schemas.microsoft.com/office/drawing/2014/main" id="{B0D9D0C9-3C2D-1899-4AEE-7C1498AF99D0}"/>
              </a:ext>
            </a:extLst>
          </p:cNvPr>
          <p:cNvPicPr>
            <a:picLocks noChangeAspect="1"/>
          </p:cNvPicPr>
          <p:nvPr/>
        </p:nvPicPr>
        <p:blipFill>
          <a:blip r:embed="rId3">
            <a:extLst>
              <a:ext uri="{28A0092B-C50C-407E-A947-70E740481C1C}">
                <a14:useLocalDpi xmlns:a14="http://schemas.microsoft.com/office/drawing/2010/main" val="0"/>
              </a:ext>
            </a:extLst>
          </a:blip>
          <a:srcRect l="11854" t="2445" b="6319"/>
          <a:stretch>
            <a:fillRect/>
          </a:stretch>
        </p:blipFill>
        <p:spPr>
          <a:xfrm>
            <a:off x="6224788" y="1658720"/>
            <a:ext cx="5500311" cy="4269856"/>
          </a:xfrm>
          <a:prstGeom prst="rect">
            <a:avLst/>
          </a:prstGeom>
        </p:spPr>
      </p:pic>
      <p:pic>
        <p:nvPicPr>
          <p:cNvPr id="16" name="Picture 15" descr="A grey rectangular object with a blue object in the middle&#10;&#10;AI-generated content may be incorrect.">
            <a:extLst>
              <a:ext uri="{FF2B5EF4-FFF2-40B4-BE49-F238E27FC236}">
                <a16:creationId xmlns:a16="http://schemas.microsoft.com/office/drawing/2014/main" id="{060CCA29-EF53-3E2B-8E56-615D755FB46F}"/>
              </a:ext>
            </a:extLst>
          </p:cNvPr>
          <p:cNvPicPr>
            <a:picLocks noChangeAspect="1"/>
          </p:cNvPicPr>
          <p:nvPr/>
        </p:nvPicPr>
        <p:blipFill>
          <a:blip r:embed="rId4">
            <a:extLst>
              <a:ext uri="{28A0092B-C50C-407E-A947-70E740481C1C}">
                <a14:useLocalDpi xmlns:a14="http://schemas.microsoft.com/office/drawing/2010/main" val="0"/>
              </a:ext>
            </a:extLst>
          </a:blip>
          <a:srcRect l="27294" t="33218" r="21181"/>
          <a:stretch/>
        </p:blipFill>
        <p:spPr>
          <a:xfrm>
            <a:off x="10440000" y="216000"/>
            <a:ext cx="1653812" cy="1256130"/>
          </a:xfrm>
          <a:prstGeom prst="rect">
            <a:avLst/>
          </a:prstGeom>
        </p:spPr>
      </p:pic>
      <p:sp>
        <p:nvSpPr>
          <p:cNvPr id="19" name="TextBox 18">
            <a:extLst>
              <a:ext uri="{FF2B5EF4-FFF2-40B4-BE49-F238E27FC236}">
                <a16:creationId xmlns:a16="http://schemas.microsoft.com/office/drawing/2014/main" id="{D7628176-653A-6FFB-5A21-9C80FAB1BF5D}"/>
              </a:ext>
            </a:extLst>
          </p:cNvPr>
          <p:cNvSpPr txBox="1"/>
          <p:nvPr/>
        </p:nvSpPr>
        <p:spPr>
          <a:xfrm>
            <a:off x="1011180" y="1373531"/>
            <a:ext cx="5155940" cy="338554"/>
          </a:xfrm>
          <a:prstGeom prst="rect">
            <a:avLst/>
          </a:prstGeom>
          <a:noFill/>
          <a:ln>
            <a:solidFill>
              <a:schemeClr val="bg2">
                <a:lumMod val="10000"/>
              </a:schemeClr>
            </a:solidFill>
          </a:ln>
        </p:spPr>
        <p:txBody>
          <a:bodyPr wrap="square" rtlCol="0">
            <a:spAutoFit/>
          </a:bodyPr>
          <a:lstStyle/>
          <a:p>
            <a:pPr algn="ctr"/>
            <a:r>
              <a:rPr lang="en-GB" sz="1600" noProof="0" dirty="0">
                <a:solidFill>
                  <a:srgbClr val="000000"/>
                </a:solidFill>
              </a:rPr>
              <a:t>271 cycles (12 hours per cycle) = 82,951,978 primaries</a:t>
            </a:r>
          </a:p>
        </p:txBody>
      </p:sp>
      <p:sp>
        <p:nvSpPr>
          <p:cNvPr id="21" name="TextBox 20">
            <a:extLst>
              <a:ext uri="{FF2B5EF4-FFF2-40B4-BE49-F238E27FC236}">
                <a16:creationId xmlns:a16="http://schemas.microsoft.com/office/drawing/2014/main" id="{14E870A5-02FF-B388-0BBA-66D6378F7E91}"/>
              </a:ext>
            </a:extLst>
          </p:cNvPr>
          <p:cNvSpPr txBox="1"/>
          <p:nvPr/>
        </p:nvSpPr>
        <p:spPr>
          <a:xfrm>
            <a:off x="11671177" y="265883"/>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H5</a:t>
            </a:r>
          </a:p>
        </p:txBody>
      </p:sp>
    </p:spTree>
    <p:extLst>
      <p:ext uri="{BB962C8B-B14F-4D97-AF65-F5344CB8AC3E}">
        <p14:creationId xmlns:p14="http://schemas.microsoft.com/office/powerpoint/2010/main" val="3743246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E154FDD-257B-E40B-2BED-C1A41AB44F71}"/>
              </a:ext>
            </a:extLst>
          </p:cNvPr>
          <p:cNvSpPr>
            <a:spLocks noGrp="1"/>
          </p:cNvSpPr>
          <p:nvPr>
            <p:ph type="dt" sz="half" idx="10"/>
          </p:nvPr>
        </p:nvSpPr>
        <p:spPr/>
        <p:txBody>
          <a:bodyPr/>
          <a:lstStyle/>
          <a:p>
            <a:pPr>
              <a:defRPr/>
            </a:pPr>
            <a:r>
              <a:rPr lang="en-CH"/>
              <a:t>21/10/2026</a:t>
            </a:r>
            <a:endParaRPr lang="en-GB" dirty="0"/>
          </a:p>
        </p:txBody>
      </p:sp>
      <p:sp>
        <p:nvSpPr>
          <p:cNvPr id="5" name="Slide Number Placeholder 4">
            <a:extLst>
              <a:ext uri="{FF2B5EF4-FFF2-40B4-BE49-F238E27FC236}">
                <a16:creationId xmlns:a16="http://schemas.microsoft.com/office/drawing/2014/main" id="{376B205D-EB8B-BE02-BD83-51C413349982}"/>
              </a:ext>
            </a:extLst>
          </p:cNvPr>
          <p:cNvSpPr>
            <a:spLocks noGrp="1"/>
          </p:cNvSpPr>
          <p:nvPr>
            <p:ph type="sldNum" sz="quarter" idx="11"/>
          </p:nvPr>
        </p:nvSpPr>
        <p:spPr/>
        <p:txBody>
          <a:bodyPr/>
          <a:lstStyle/>
          <a:p>
            <a:pPr>
              <a:defRPr/>
            </a:pPr>
            <a:fld id="{DE3B6E73-054D-6C4E-9975-9A683C5A9677}" type="slidenum">
              <a:rPr lang="en-GB" smtClean="0"/>
              <a:pPr>
                <a:defRPr/>
              </a:pPr>
              <a:t>29</a:t>
            </a:fld>
            <a:endParaRPr lang="en-GB" dirty="0"/>
          </a:p>
        </p:txBody>
      </p:sp>
      <p:sp>
        <p:nvSpPr>
          <p:cNvPr id="6" name="Footer Placeholder 5">
            <a:extLst>
              <a:ext uri="{FF2B5EF4-FFF2-40B4-BE49-F238E27FC236}">
                <a16:creationId xmlns:a16="http://schemas.microsoft.com/office/drawing/2014/main" id="{4845877D-8B2B-BDD5-9756-B81E8B351FA5}"/>
              </a:ext>
            </a:extLst>
          </p:cNvPr>
          <p:cNvSpPr>
            <a:spLocks noGrp="1"/>
          </p:cNvSpPr>
          <p:nvPr>
            <p:ph type="ftr" sz="quarter" idx="3"/>
          </p:nvPr>
        </p:nvSpPr>
        <p:spPr/>
        <p:txBody>
          <a:bodyPr/>
          <a:lstStyle/>
          <a:p>
            <a:pPr>
              <a:defRPr/>
            </a:pPr>
            <a:r>
              <a:rPr lang="en-GB"/>
              <a:t>ISOLDE Beam Dump Replacement: FLUKA residual dose rate calculations for radiological planning</a:t>
            </a:r>
            <a:endParaRPr lang="en-GB" dirty="0"/>
          </a:p>
        </p:txBody>
      </p:sp>
      <p:sp>
        <p:nvSpPr>
          <p:cNvPr id="7" name="Title 1">
            <a:extLst>
              <a:ext uri="{FF2B5EF4-FFF2-40B4-BE49-F238E27FC236}">
                <a16:creationId xmlns:a16="http://schemas.microsoft.com/office/drawing/2014/main" id="{8C3A227C-7715-CED0-76BE-06A350A649FB}"/>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grpSp>
        <p:nvGrpSpPr>
          <p:cNvPr id="31" name="Group 30">
            <a:extLst>
              <a:ext uri="{FF2B5EF4-FFF2-40B4-BE49-F238E27FC236}">
                <a16:creationId xmlns:a16="http://schemas.microsoft.com/office/drawing/2014/main" id="{1491EA8F-4712-A19C-A839-8D5CEF22B4FB}"/>
              </a:ext>
            </a:extLst>
          </p:cNvPr>
          <p:cNvGrpSpPr/>
          <p:nvPr/>
        </p:nvGrpSpPr>
        <p:grpSpPr>
          <a:xfrm>
            <a:off x="1461179" y="1091952"/>
            <a:ext cx="3641002" cy="4936579"/>
            <a:chOff x="4275499" y="1071632"/>
            <a:chExt cx="3641002" cy="4936579"/>
          </a:xfrm>
        </p:grpSpPr>
        <p:pic>
          <p:nvPicPr>
            <p:cNvPr id="8" name="Picture 7">
              <a:extLst>
                <a:ext uri="{FF2B5EF4-FFF2-40B4-BE49-F238E27FC236}">
                  <a16:creationId xmlns:a16="http://schemas.microsoft.com/office/drawing/2014/main" id="{B55CC989-6C85-14F6-9DB0-D26B04F6C35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5499" y="1153542"/>
              <a:ext cx="3641002" cy="4854669"/>
            </a:xfrm>
            <a:prstGeom prst="rect">
              <a:avLst/>
            </a:prstGeom>
            <a:noFill/>
          </p:spPr>
        </p:pic>
        <p:sp>
          <p:nvSpPr>
            <p:cNvPr id="18" name="TextBox 17">
              <a:extLst>
                <a:ext uri="{FF2B5EF4-FFF2-40B4-BE49-F238E27FC236}">
                  <a16:creationId xmlns:a16="http://schemas.microsoft.com/office/drawing/2014/main" id="{D1522E60-97F7-73E2-D124-5A15613FD773}"/>
                </a:ext>
              </a:extLst>
            </p:cNvPr>
            <p:cNvSpPr txBox="1"/>
            <p:nvPr/>
          </p:nvSpPr>
          <p:spPr>
            <a:xfrm>
              <a:off x="5490692" y="1071632"/>
              <a:ext cx="1210616" cy="338554"/>
            </a:xfrm>
            <a:prstGeom prst="rect">
              <a:avLst/>
            </a:prstGeom>
            <a:solidFill>
              <a:srgbClr val="FFFFFF"/>
            </a:solidFill>
            <a:ln w="19050">
              <a:solidFill>
                <a:srgbClr val="1C998E"/>
              </a:solidFill>
            </a:ln>
          </p:spPr>
          <p:txBody>
            <a:bodyPr wrap="square" rtlCol="0">
              <a:spAutoFit/>
            </a:bodyPr>
            <a:lstStyle/>
            <a:p>
              <a:pPr algn="ctr"/>
              <a:r>
                <a:rPr lang="en-GB" sz="1600" b="1" noProof="0" dirty="0">
                  <a:solidFill>
                    <a:srgbClr val="0055A0"/>
                  </a:solidFill>
                </a:rPr>
                <a:t>Survey H1</a:t>
              </a:r>
            </a:p>
          </p:txBody>
        </p:sp>
        <p:sp>
          <p:nvSpPr>
            <p:cNvPr id="22" name="Freeform: Shape 21">
              <a:extLst>
                <a:ext uri="{FF2B5EF4-FFF2-40B4-BE49-F238E27FC236}">
                  <a16:creationId xmlns:a16="http://schemas.microsoft.com/office/drawing/2014/main" id="{DF9CF1A4-E050-0ACA-5AE9-6CB534A5089D}"/>
                </a:ext>
              </a:extLst>
            </p:cNvPr>
            <p:cNvSpPr/>
            <p:nvPr/>
          </p:nvSpPr>
          <p:spPr>
            <a:xfrm>
              <a:off x="5326380" y="2806700"/>
              <a:ext cx="124460" cy="1645920"/>
            </a:xfrm>
            <a:custGeom>
              <a:avLst/>
              <a:gdLst>
                <a:gd name="csX0" fmla="*/ 124460 w 124460"/>
                <a:gd name="csY0" fmla="*/ 1645920 h 1645920"/>
                <a:gd name="csX1" fmla="*/ 38100 w 124460"/>
                <a:gd name="csY1" fmla="*/ 1379220 h 1645920"/>
                <a:gd name="csX2" fmla="*/ 0 w 124460"/>
                <a:gd name="csY2" fmla="*/ 299720 h 1645920"/>
                <a:gd name="csX3" fmla="*/ 66040 w 124460"/>
                <a:gd name="csY3" fmla="*/ 0 h 1645920"/>
                <a:gd name="csX4" fmla="*/ 124460 w 124460"/>
                <a:gd name="csY4" fmla="*/ 1645920 h 1645920"/>
              </a:gdLst>
              <a:ahLst/>
              <a:cxnLst>
                <a:cxn ang="0">
                  <a:pos x="csX0" y="csY0"/>
                </a:cxn>
                <a:cxn ang="0">
                  <a:pos x="csX1" y="csY1"/>
                </a:cxn>
                <a:cxn ang="0">
                  <a:pos x="csX2" y="csY2"/>
                </a:cxn>
                <a:cxn ang="0">
                  <a:pos x="csX3" y="csY3"/>
                </a:cxn>
                <a:cxn ang="0">
                  <a:pos x="csX4" y="csY4"/>
                </a:cxn>
              </a:cxnLst>
              <a:rect l="l" t="t" r="r" b="b"/>
              <a:pathLst>
                <a:path w="124460" h="1645920">
                  <a:moveTo>
                    <a:pt x="124460" y="1645920"/>
                  </a:moveTo>
                  <a:lnTo>
                    <a:pt x="38100" y="1379220"/>
                  </a:lnTo>
                  <a:lnTo>
                    <a:pt x="0" y="299720"/>
                  </a:lnTo>
                  <a:lnTo>
                    <a:pt x="66040" y="0"/>
                  </a:lnTo>
                  <a:lnTo>
                    <a:pt x="124460" y="1645920"/>
                  </a:lnTo>
                  <a:close/>
                </a:path>
              </a:pathLst>
            </a:custGeom>
            <a:solidFill>
              <a:srgbClr val="92D050">
                <a:alpha val="60000"/>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104547DA-FC6A-905A-FBEF-63CC0B5BE0AD}"/>
                </a:ext>
              </a:extLst>
            </p:cNvPr>
            <p:cNvSpPr/>
            <p:nvPr/>
          </p:nvSpPr>
          <p:spPr>
            <a:xfrm>
              <a:off x="5406386" y="2785110"/>
              <a:ext cx="1525765" cy="1706880"/>
            </a:xfrm>
            <a:custGeom>
              <a:avLst/>
              <a:gdLst>
                <a:gd name="csX0" fmla="*/ 109163 w 185638"/>
                <a:gd name="csY0" fmla="*/ 1610360 h 1706880"/>
                <a:gd name="csX1" fmla="*/ 84832 w 185638"/>
                <a:gd name="csY1" fmla="*/ 1672590 h 1706880"/>
                <a:gd name="csX2" fmla="*/ 46908 w 185638"/>
                <a:gd name="csY2" fmla="*/ 1553210 h 1706880"/>
                <a:gd name="csX3" fmla="*/ 7881 w 185638"/>
                <a:gd name="csY3" fmla="*/ 1706880 h 1706880"/>
                <a:gd name="csX4" fmla="*/ 0 w 185638"/>
                <a:gd name="csY4" fmla="*/ 12700 h 1706880"/>
                <a:gd name="csX5" fmla="*/ 79269 w 185638"/>
                <a:gd name="csY5" fmla="*/ 0 h 1706880"/>
                <a:gd name="csX6" fmla="*/ 185638 w 185638"/>
                <a:gd name="csY6" fmla="*/ 36830 h 1706880"/>
                <a:gd name="csX7" fmla="*/ 185424 w 185638"/>
                <a:gd name="csY7" fmla="*/ 678180 h 1706880"/>
                <a:gd name="csX8" fmla="*/ 184960 w 185638"/>
                <a:gd name="csY8" fmla="*/ 1524000 h 1706880"/>
                <a:gd name="csX9" fmla="*/ 109163 w 185638"/>
                <a:gd name="csY9" fmla="*/ 1610360 h 1706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85638" h="1706880">
                  <a:moveTo>
                    <a:pt x="109163" y="1610360"/>
                  </a:moveTo>
                  <a:lnTo>
                    <a:pt x="84832" y="1672590"/>
                  </a:lnTo>
                  <a:lnTo>
                    <a:pt x="46908" y="1553210"/>
                  </a:lnTo>
                  <a:lnTo>
                    <a:pt x="7881" y="1706880"/>
                  </a:lnTo>
                  <a:lnTo>
                    <a:pt x="0" y="12700"/>
                  </a:lnTo>
                  <a:lnTo>
                    <a:pt x="79269" y="0"/>
                  </a:lnTo>
                  <a:lnTo>
                    <a:pt x="185638" y="36830"/>
                  </a:lnTo>
                  <a:cubicBezTo>
                    <a:pt x="185567" y="250613"/>
                    <a:pt x="185495" y="464397"/>
                    <a:pt x="185424" y="678180"/>
                  </a:cubicBezTo>
                  <a:cubicBezTo>
                    <a:pt x="185269" y="960120"/>
                    <a:pt x="185115" y="1242060"/>
                    <a:pt x="184960" y="1524000"/>
                  </a:cubicBezTo>
                  <a:lnTo>
                    <a:pt x="109163" y="1610360"/>
                  </a:lnTo>
                  <a:close/>
                </a:path>
              </a:pathLst>
            </a:cu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9738971D-C30F-0BFB-C54D-3A979E1474C5}"/>
                </a:ext>
              </a:extLst>
            </p:cNvPr>
            <p:cNvSpPr/>
            <p:nvPr/>
          </p:nvSpPr>
          <p:spPr>
            <a:xfrm>
              <a:off x="4926330" y="2754458"/>
              <a:ext cx="428831" cy="1445292"/>
            </a:xfrm>
            <a:custGeom>
              <a:avLst/>
              <a:gdLst>
                <a:gd name="csX0" fmla="*/ 193898 w 200785"/>
                <a:gd name="csY0" fmla="*/ 3355111 h 4796218"/>
                <a:gd name="csX1" fmla="*/ 200785 w 200785"/>
                <a:gd name="csY1" fmla="*/ 4732267 h 4796218"/>
                <a:gd name="csX2" fmla="*/ 10338 w 200785"/>
                <a:gd name="csY2" fmla="*/ 4796218 h 4796218"/>
                <a:gd name="csX3" fmla="*/ 3421 w 200785"/>
                <a:gd name="csY3" fmla="*/ 2598192 h 4796218"/>
                <a:gd name="csX4" fmla="*/ 0 w 200785"/>
                <a:gd name="csY4" fmla="*/ 0 h 4796218"/>
                <a:gd name="csX5" fmla="*/ 188314 w 200785"/>
                <a:gd name="csY5" fmla="*/ 43094 h 4796218"/>
                <a:gd name="csX6" fmla="*/ 184532 w 200785"/>
                <a:gd name="csY6" fmla="*/ 1569493 h 4796218"/>
                <a:gd name="csX7" fmla="*/ 187636 w 200785"/>
                <a:gd name="csY7" fmla="*/ 2421634 h 4796218"/>
                <a:gd name="csX8" fmla="*/ 193898 w 200785"/>
                <a:gd name="csY8" fmla="*/ 3355111 h 4796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0785" h="4796218">
                  <a:moveTo>
                    <a:pt x="193898" y="3355111"/>
                  </a:moveTo>
                  <a:cubicBezTo>
                    <a:pt x="196194" y="3814163"/>
                    <a:pt x="198489" y="4273215"/>
                    <a:pt x="200785" y="4732267"/>
                  </a:cubicBezTo>
                  <a:lnTo>
                    <a:pt x="10338" y="4796218"/>
                  </a:lnTo>
                  <a:cubicBezTo>
                    <a:pt x="8032" y="4063543"/>
                    <a:pt x="5727" y="3330867"/>
                    <a:pt x="3421" y="2598192"/>
                  </a:cubicBezTo>
                  <a:cubicBezTo>
                    <a:pt x="497" y="1531939"/>
                    <a:pt x="2924" y="1066253"/>
                    <a:pt x="0" y="0"/>
                  </a:cubicBezTo>
                  <a:lnTo>
                    <a:pt x="188314" y="43094"/>
                  </a:lnTo>
                  <a:cubicBezTo>
                    <a:pt x="188243" y="256877"/>
                    <a:pt x="184603" y="1355710"/>
                    <a:pt x="184532" y="1569493"/>
                  </a:cubicBezTo>
                  <a:cubicBezTo>
                    <a:pt x="184377" y="1851433"/>
                    <a:pt x="187791" y="2139694"/>
                    <a:pt x="187636" y="2421634"/>
                  </a:cubicBezTo>
                  <a:cubicBezTo>
                    <a:pt x="189723" y="2732793"/>
                    <a:pt x="191811" y="3043952"/>
                    <a:pt x="193898" y="3355111"/>
                  </a:cubicBezTo>
                  <a:close/>
                </a:path>
              </a:pathLst>
            </a:custGeom>
            <a:solidFill>
              <a:schemeClr val="tx1">
                <a:lumMod val="20000"/>
                <a:lumOff val="80000"/>
                <a:alpha val="20000"/>
              </a:scheme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Freeform: Shape 25">
              <a:extLst>
                <a:ext uri="{FF2B5EF4-FFF2-40B4-BE49-F238E27FC236}">
                  <a16:creationId xmlns:a16="http://schemas.microsoft.com/office/drawing/2014/main" id="{62578B24-EFDD-4471-AC1E-734478F9BC4E}"/>
                </a:ext>
              </a:extLst>
            </p:cNvPr>
            <p:cNvSpPr/>
            <p:nvPr/>
          </p:nvSpPr>
          <p:spPr>
            <a:xfrm>
              <a:off x="7037963" y="2690288"/>
              <a:ext cx="672686" cy="1404006"/>
            </a:xfrm>
            <a:custGeom>
              <a:avLst/>
              <a:gdLst>
                <a:gd name="csX0" fmla="*/ 193898 w 199023"/>
                <a:gd name="csY0" fmla="*/ 3355111 h 4796218"/>
                <a:gd name="csX1" fmla="*/ 196276 w 199023"/>
                <a:gd name="csY1" fmla="*/ 4706238 h 4796218"/>
                <a:gd name="csX2" fmla="*/ 10338 w 199023"/>
                <a:gd name="csY2" fmla="*/ 4796218 h 4796218"/>
                <a:gd name="csX3" fmla="*/ 3421 w 199023"/>
                <a:gd name="csY3" fmla="*/ 2598192 h 4796218"/>
                <a:gd name="csX4" fmla="*/ 0 w 199023"/>
                <a:gd name="csY4" fmla="*/ 0 h 4796218"/>
                <a:gd name="csX5" fmla="*/ 199023 w 199023"/>
                <a:gd name="csY5" fmla="*/ 49602 h 4796218"/>
                <a:gd name="csX6" fmla="*/ 196932 w 199023"/>
                <a:gd name="csY6" fmla="*/ 1569494 h 4796218"/>
                <a:gd name="csX7" fmla="*/ 193272 w 199023"/>
                <a:gd name="csY7" fmla="*/ 2421636 h 4796218"/>
                <a:gd name="csX8" fmla="*/ 193898 w 199023"/>
                <a:gd name="csY8" fmla="*/ 3355111 h 4796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9023" h="4796218">
                  <a:moveTo>
                    <a:pt x="193898" y="3355111"/>
                  </a:moveTo>
                  <a:cubicBezTo>
                    <a:pt x="196194" y="3814163"/>
                    <a:pt x="193980" y="4247186"/>
                    <a:pt x="196276" y="4706238"/>
                  </a:cubicBezTo>
                  <a:lnTo>
                    <a:pt x="10338" y="4796218"/>
                  </a:lnTo>
                  <a:cubicBezTo>
                    <a:pt x="8032" y="4063543"/>
                    <a:pt x="5727" y="3330867"/>
                    <a:pt x="3421" y="2598192"/>
                  </a:cubicBezTo>
                  <a:cubicBezTo>
                    <a:pt x="497" y="1531939"/>
                    <a:pt x="2924" y="1066253"/>
                    <a:pt x="0" y="0"/>
                  </a:cubicBezTo>
                  <a:lnTo>
                    <a:pt x="199023" y="49602"/>
                  </a:lnTo>
                  <a:cubicBezTo>
                    <a:pt x="198952" y="263385"/>
                    <a:pt x="197003" y="1355711"/>
                    <a:pt x="196932" y="1569494"/>
                  </a:cubicBezTo>
                  <a:cubicBezTo>
                    <a:pt x="196777" y="1851434"/>
                    <a:pt x="193427" y="2139696"/>
                    <a:pt x="193272" y="2421636"/>
                  </a:cubicBezTo>
                  <a:cubicBezTo>
                    <a:pt x="195359" y="2732795"/>
                    <a:pt x="191811" y="3043952"/>
                    <a:pt x="193898" y="3355111"/>
                  </a:cubicBezTo>
                  <a:close/>
                </a:path>
              </a:pathLst>
            </a:custGeom>
            <a:solidFill>
              <a:srgbClr val="F6E5A9">
                <a:alpha val="30196"/>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33" name="Picture 32" descr="A grey cubes on a brown surface&#10;&#10;AI-generated content may be incorrect.">
            <a:extLst>
              <a:ext uri="{FF2B5EF4-FFF2-40B4-BE49-F238E27FC236}">
                <a16:creationId xmlns:a16="http://schemas.microsoft.com/office/drawing/2014/main" id="{ABE563AD-481E-7669-9152-B7E95285C6F5}"/>
              </a:ext>
            </a:extLst>
          </p:cNvPr>
          <p:cNvPicPr>
            <a:picLocks noChangeAspect="1"/>
          </p:cNvPicPr>
          <p:nvPr/>
        </p:nvPicPr>
        <p:blipFill>
          <a:blip r:embed="rId3">
            <a:extLst>
              <a:ext uri="{28A0092B-C50C-407E-A947-70E740481C1C}">
                <a14:useLocalDpi xmlns:a14="http://schemas.microsoft.com/office/drawing/2010/main" val="0"/>
              </a:ext>
            </a:extLst>
          </a:blip>
          <a:srcRect l="20223" r="14998"/>
          <a:stretch/>
        </p:blipFill>
        <p:spPr>
          <a:xfrm>
            <a:off x="5925759" y="1173862"/>
            <a:ext cx="5401054" cy="4886110"/>
          </a:xfrm>
          <a:prstGeom prst="rect">
            <a:avLst/>
          </a:prstGeom>
        </p:spPr>
      </p:pic>
      <p:sp>
        <p:nvSpPr>
          <p:cNvPr id="35" name="TextBox 34">
            <a:extLst>
              <a:ext uri="{FF2B5EF4-FFF2-40B4-BE49-F238E27FC236}">
                <a16:creationId xmlns:a16="http://schemas.microsoft.com/office/drawing/2014/main" id="{4033ED2F-83C7-33CC-D071-B832D0E83274}"/>
              </a:ext>
            </a:extLst>
          </p:cNvPr>
          <p:cNvSpPr txBox="1"/>
          <p:nvPr/>
        </p:nvSpPr>
        <p:spPr>
          <a:xfrm>
            <a:off x="10774960" y="1339277"/>
            <a:ext cx="376898" cy="276999"/>
          </a:xfrm>
          <a:prstGeom prst="rect">
            <a:avLst/>
          </a:prstGeom>
          <a:solidFill>
            <a:srgbClr val="FFFFFF">
              <a:alpha val="80000"/>
            </a:srgbClr>
          </a:solidFill>
          <a:ln>
            <a:solidFill>
              <a:srgbClr val="000000"/>
            </a:solidFill>
          </a:ln>
        </p:spPr>
        <p:txBody>
          <a:bodyPr wrap="square">
            <a:spAutoFit/>
          </a:bodyPr>
          <a:lstStyle/>
          <a:p>
            <a:pPr algn="ctr">
              <a:spcAft>
                <a:spcPts val="300"/>
              </a:spcAft>
            </a:pPr>
            <a:r>
              <a:rPr lang="en-GB" sz="1200" noProof="0" dirty="0"/>
              <a:t>H1</a:t>
            </a:r>
          </a:p>
        </p:txBody>
      </p:sp>
      <p:sp>
        <p:nvSpPr>
          <p:cNvPr id="37" name="Freeform: Shape 36">
            <a:extLst>
              <a:ext uri="{FF2B5EF4-FFF2-40B4-BE49-F238E27FC236}">
                <a16:creationId xmlns:a16="http://schemas.microsoft.com/office/drawing/2014/main" id="{89914745-2AC9-767F-0005-E50C02B5D433}"/>
              </a:ext>
            </a:extLst>
          </p:cNvPr>
          <p:cNvSpPr/>
          <p:nvPr/>
        </p:nvSpPr>
        <p:spPr>
          <a:xfrm>
            <a:off x="7227226" y="4070350"/>
            <a:ext cx="1588829" cy="1537970"/>
          </a:xfrm>
          <a:custGeom>
            <a:avLst/>
            <a:gdLst>
              <a:gd name="csX0" fmla="*/ 193304 w 193311"/>
              <a:gd name="csY0" fmla="*/ 1537970 h 1537970"/>
              <a:gd name="csX1" fmla="*/ 92712 w 193311"/>
              <a:gd name="csY1" fmla="*/ 1461770 h 1537970"/>
              <a:gd name="csX2" fmla="*/ 0 w 193311"/>
              <a:gd name="csY2" fmla="*/ 1393190 h 1537970"/>
              <a:gd name="csX3" fmla="*/ 927 w 193311"/>
              <a:gd name="csY3" fmla="*/ 0 h 1537970"/>
              <a:gd name="csX4" fmla="*/ 190273 w 193311"/>
              <a:gd name="csY4" fmla="*/ 149860 h 1537970"/>
              <a:gd name="csX5" fmla="*/ 191450 w 193311"/>
              <a:gd name="csY5" fmla="*/ 680720 h 1537970"/>
              <a:gd name="csX6" fmla="*/ 193304 w 193311"/>
              <a:gd name="csY6" fmla="*/ 1537970 h 15379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93311" h="1537970">
                <a:moveTo>
                  <a:pt x="193304" y="1537970"/>
                </a:moveTo>
                <a:lnTo>
                  <a:pt x="92712" y="1461770"/>
                </a:lnTo>
                <a:lnTo>
                  <a:pt x="0" y="1393190"/>
                </a:lnTo>
                <a:lnTo>
                  <a:pt x="927" y="0"/>
                </a:lnTo>
                <a:lnTo>
                  <a:pt x="190273" y="149860"/>
                </a:lnTo>
                <a:cubicBezTo>
                  <a:pt x="190202" y="363643"/>
                  <a:pt x="191521" y="466937"/>
                  <a:pt x="191450" y="680720"/>
                </a:cubicBezTo>
                <a:cubicBezTo>
                  <a:pt x="191295" y="962660"/>
                  <a:pt x="193459" y="1256030"/>
                  <a:pt x="193304" y="1537970"/>
                </a:cubicBezTo>
                <a:close/>
              </a:path>
            </a:pathLst>
          </a:custGeom>
          <a:solidFill>
            <a:srgbClr val="FF0000">
              <a:alpha val="2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Freeform: Shape 43">
            <a:extLst>
              <a:ext uri="{FF2B5EF4-FFF2-40B4-BE49-F238E27FC236}">
                <a16:creationId xmlns:a16="http://schemas.microsoft.com/office/drawing/2014/main" id="{F83D009C-7DFF-CBCB-C1B4-AC5DB7B567A3}"/>
              </a:ext>
            </a:extLst>
          </p:cNvPr>
          <p:cNvSpPr/>
          <p:nvPr/>
        </p:nvSpPr>
        <p:spPr>
          <a:xfrm>
            <a:off x="8816055" y="3528060"/>
            <a:ext cx="410210" cy="2038350"/>
          </a:xfrm>
          <a:custGeom>
            <a:avLst/>
            <a:gdLst>
              <a:gd name="csX0" fmla="*/ 410210 w 410210"/>
              <a:gd name="csY0" fmla="*/ 1360170 h 2038350"/>
              <a:gd name="csX1" fmla="*/ 19050 w 410210"/>
              <a:gd name="csY1" fmla="*/ 2038350 h 2038350"/>
              <a:gd name="csX2" fmla="*/ 0 w 410210"/>
              <a:gd name="csY2" fmla="*/ 680720 h 2038350"/>
              <a:gd name="csX3" fmla="*/ 393700 w 410210"/>
              <a:gd name="csY3" fmla="*/ 0 h 2038350"/>
              <a:gd name="csX4" fmla="*/ 410210 w 410210"/>
              <a:gd name="csY4" fmla="*/ 1360170 h 2038350"/>
            </a:gdLst>
            <a:ahLst/>
            <a:cxnLst>
              <a:cxn ang="0">
                <a:pos x="csX0" y="csY0"/>
              </a:cxn>
              <a:cxn ang="0">
                <a:pos x="csX1" y="csY1"/>
              </a:cxn>
              <a:cxn ang="0">
                <a:pos x="csX2" y="csY2"/>
              </a:cxn>
              <a:cxn ang="0">
                <a:pos x="csX3" y="csY3"/>
              </a:cxn>
              <a:cxn ang="0">
                <a:pos x="csX4" y="csY4"/>
              </a:cxn>
            </a:cxnLst>
            <a:rect l="l" t="t" r="r" b="b"/>
            <a:pathLst>
              <a:path w="410210" h="2038350">
                <a:moveTo>
                  <a:pt x="410210" y="1360170"/>
                </a:moveTo>
                <a:lnTo>
                  <a:pt x="19050" y="2038350"/>
                </a:lnTo>
                <a:lnTo>
                  <a:pt x="0" y="680720"/>
                </a:lnTo>
                <a:lnTo>
                  <a:pt x="393700" y="0"/>
                </a:lnTo>
                <a:cubicBezTo>
                  <a:pt x="394123" y="412750"/>
                  <a:pt x="409787" y="947420"/>
                  <a:pt x="410210" y="1360170"/>
                </a:cubicBezTo>
                <a:close/>
              </a:path>
            </a:pathLst>
          </a:custGeom>
          <a:solidFill>
            <a:srgbClr val="92D050">
              <a:alpha val="60000"/>
            </a:srgbClr>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Freeform: Shape 45">
            <a:extLst>
              <a:ext uri="{FF2B5EF4-FFF2-40B4-BE49-F238E27FC236}">
                <a16:creationId xmlns:a16="http://schemas.microsoft.com/office/drawing/2014/main" id="{9B3BA373-D383-E706-C323-423CCE5B2898}"/>
              </a:ext>
            </a:extLst>
          </p:cNvPr>
          <p:cNvSpPr/>
          <p:nvPr/>
        </p:nvSpPr>
        <p:spPr>
          <a:xfrm>
            <a:off x="9199371" y="3054334"/>
            <a:ext cx="531415" cy="1742963"/>
          </a:xfrm>
          <a:custGeom>
            <a:avLst/>
            <a:gdLst>
              <a:gd name="csX0" fmla="*/ 247415 w 248816"/>
              <a:gd name="csY0" fmla="*/ 4682682 h 5784043"/>
              <a:gd name="csX1" fmla="*/ 245383 w 248816"/>
              <a:gd name="csY1" fmla="*/ 5781680 h 5784043"/>
              <a:gd name="csX2" fmla="*/ 15690 w 248816"/>
              <a:gd name="csY2" fmla="*/ 5693909 h 5784043"/>
              <a:gd name="csX3" fmla="*/ 8773 w 248816"/>
              <a:gd name="csY3" fmla="*/ 3925763 h 5784043"/>
              <a:gd name="csX4" fmla="*/ 0 w 248816"/>
              <a:gd name="csY4" fmla="*/ 0 h 5784043"/>
              <a:gd name="csX5" fmla="*/ 243615 w 248816"/>
              <a:gd name="csY5" fmla="*/ 106312 h 5784043"/>
              <a:gd name="csX6" fmla="*/ 248753 w 248816"/>
              <a:gd name="csY6" fmla="*/ 2972925 h 5784043"/>
              <a:gd name="csX7" fmla="*/ 247415 w 248816"/>
              <a:gd name="csY7" fmla="*/ 4682682 h 57840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48816" h="5784043">
                <a:moveTo>
                  <a:pt x="247415" y="4682682"/>
                </a:moveTo>
                <a:cubicBezTo>
                  <a:pt x="249711" y="5141734"/>
                  <a:pt x="243087" y="5322628"/>
                  <a:pt x="245383" y="5781680"/>
                </a:cubicBezTo>
                <a:cubicBezTo>
                  <a:pt x="181901" y="5802997"/>
                  <a:pt x="79172" y="5672592"/>
                  <a:pt x="15690" y="5693909"/>
                </a:cubicBezTo>
                <a:cubicBezTo>
                  <a:pt x="13384" y="4961234"/>
                  <a:pt x="11079" y="4658438"/>
                  <a:pt x="8773" y="3925763"/>
                </a:cubicBezTo>
                <a:cubicBezTo>
                  <a:pt x="5849" y="2859510"/>
                  <a:pt x="2924" y="1066253"/>
                  <a:pt x="0" y="0"/>
                </a:cubicBezTo>
                <a:lnTo>
                  <a:pt x="243615" y="106312"/>
                </a:lnTo>
                <a:cubicBezTo>
                  <a:pt x="243544" y="320095"/>
                  <a:pt x="248824" y="2759142"/>
                  <a:pt x="248753" y="2972925"/>
                </a:cubicBezTo>
                <a:cubicBezTo>
                  <a:pt x="249386" y="3735653"/>
                  <a:pt x="245004" y="4216664"/>
                  <a:pt x="247415" y="4682682"/>
                </a:cubicBezTo>
                <a:close/>
              </a:path>
            </a:pathLst>
          </a:custGeom>
          <a:solidFill>
            <a:srgbClr val="B9DEFF">
              <a:alpha val="40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8" name="Freeform: Shape 47">
            <a:extLst>
              <a:ext uri="{FF2B5EF4-FFF2-40B4-BE49-F238E27FC236}">
                <a16:creationId xmlns:a16="http://schemas.microsoft.com/office/drawing/2014/main" id="{BA691F40-40AB-BC92-F0DD-1FD6BD7BB3FA}"/>
              </a:ext>
            </a:extLst>
          </p:cNvPr>
          <p:cNvSpPr/>
          <p:nvPr/>
        </p:nvSpPr>
        <p:spPr>
          <a:xfrm>
            <a:off x="9856114" y="2559909"/>
            <a:ext cx="1184952" cy="2288978"/>
          </a:xfrm>
          <a:custGeom>
            <a:avLst/>
            <a:gdLst>
              <a:gd name="csX0" fmla="*/ 350584 w 350584"/>
              <a:gd name="csY0" fmla="*/ 7819366 h 7819366"/>
              <a:gd name="csX1" fmla="*/ 163586 w 350584"/>
              <a:gd name="csY1" fmla="*/ 7634685 h 7819366"/>
              <a:gd name="csX2" fmla="*/ 156879 w 350584"/>
              <a:gd name="csY2" fmla="*/ 6332026 h 7819366"/>
              <a:gd name="csX3" fmla="*/ 2294 w 350584"/>
              <a:gd name="csY3" fmla="*/ 6112330 h 7819366"/>
              <a:gd name="csX4" fmla="*/ 0 w 350584"/>
              <a:gd name="csY4" fmla="*/ 0 h 7819366"/>
              <a:gd name="csX5" fmla="*/ 344437 w 350584"/>
              <a:gd name="csY5" fmla="*/ 270862 h 7819366"/>
              <a:gd name="csX6" fmla="*/ 345727 w 350584"/>
              <a:gd name="csY6" fmla="*/ 2155184 h 7819366"/>
              <a:gd name="csX7" fmla="*/ 350584 w 350584"/>
              <a:gd name="csY7" fmla="*/ 7819366 h 78193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50584" h="7819366">
                <a:moveTo>
                  <a:pt x="350584" y="7819366"/>
                </a:moveTo>
                <a:cubicBezTo>
                  <a:pt x="310045" y="7809866"/>
                  <a:pt x="227797" y="7709262"/>
                  <a:pt x="163586" y="7634685"/>
                </a:cubicBezTo>
                <a:cubicBezTo>
                  <a:pt x="158345" y="6836036"/>
                  <a:pt x="158739" y="7612242"/>
                  <a:pt x="156879" y="6332026"/>
                </a:cubicBezTo>
                <a:cubicBezTo>
                  <a:pt x="101593" y="6250118"/>
                  <a:pt x="146632" y="6311375"/>
                  <a:pt x="2294" y="6112330"/>
                </a:cubicBezTo>
                <a:cubicBezTo>
                  <a:pt x="-630" y="5046077"/>
                  <a:pt x="2924" y="1066253"/>
                  <a:pt x="0" y="0"/>
                </a:cubicBezTo>
                <a:cubicBezTo>
                  <a:pt x="66341" y="16534"/>
                  <a:pt x="278096" y="254328"/>
                  <a:pt x="344437" y="270862"/>
                </a:cubicBezTo>
                <a:cubicBezTo>
                  <a:pt x="344366" y="484645"/>
                  <a:pt x="345798" y="1941401"/>
                  <a:pt x="345727" y="2155184"/>
                </a:cubicBezTo>
                <a:cubicBezTo>
                  <a:pt x="346752" y="3413268"/>
                  <a:pt x="348251" y="6723903"/>
                  <a:pt x="350584" y="7819366"/>
                </a:cubicBezTo>
                <a:close/>
              </a:path>
            </a:pathLst>
          </a:custGeom>
          <a:solidFill>
            <a:srgbClr val="F6E5A9">
              <a:alpha val="30196"/>
            </a:srgbClr>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0" name="Freeform: Shape 49">
            <a:extLst>
              <a:ext uri="{FF2B5EF4-FFF2-40B4-BE49-F238E27FC236}">
                <a16:creationId xmlns:a16="http://schemas.microsoft.com/office/drawing/2014/main" id="{963AD95B-689D-76D2-5A95-5AE713DDF2D2}"/>
              </a:ext>
            </a:extLst>
          </p:cNvPr>
          <p:cNvSpPr/>
          <p:nvPr/>
        </p:nvSpPr>
        <p:spPr>
          <a:xfrm>
            <a:off x="7105200" y="2874867"/>
            <a:ext cx="520306" cy="1717666"/>
          </a:xfrm>
          <a:custGeom>
            <a:avLst/>
            <a:gdLst>
              <a:gd name="csX0" fmla="*/ 119866 w 243615"/>
              <a:gd name="csY0" fmla="*/ 3216033 h 5700095"/>
              <a:gd name="csX1" fmla="*/ 58074 w 243615"/>
              <a:gd name="csY1" fmla="*/ 3961012 h 5700095"/>
              <a:gd name="csX2" fmla="*/ 53152 w 243615"/>
              <a:gd name="csY2" fmla="*/ 5693909 h 5700095"/>
              <a:gd name="csX3" fmla="*/ 15374 w 243615"/>
              <a:gd name="csY3" fmla="*/ 5663565 h 5700095"/>
              <a:gd name="csX4" fmla="*/ 8773 w 243615"/>
              <a:gd name="csY4" fmla="*/ 3925763 h 5700095"/>
              <a:gd name="csX5" fmla="*/ 0 w 243615"/>
              <a:gd name="csY5" fmla="*/ 0 h 5700095"/>
              <a:gd name="csX6" fmla="*/ 243615 w 243615"/>
              <a:gd name="csY6" fmla="*/ 106312 h 5700095"/>
              <a:gd name="csX7" fmla="*/ 234482 w 243615"/>
              <a:gd name="csY7" fmla="*/ 1721216 h 5700095"/>
              <a:gd name="csX8" fmla="*/ 164330 w 243615"/>
              <a:gd name="csY8" fmla="*/ 2667048 h 5700095"/>
              <a:gd name="csX9" fmla="*/ 119866 w 243615"/>
              <a:gd name="csY9" fmla="*/ 3216033 h 57000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43615" h="5700095">
                <a:moveTo>
                  <a:pt x="119866" y="3216033"/>
                </a:moveTo>
                <a:cubicBezTo>
                  <a:pt x="88268" y="3618190"/>
                  <a:pt x="88780" y="3590464"/>
                  <a:pt x="58074" y="3961012"/>
                </a:cubicBezTo>
                <a:cubicBezTo>
                  <a:pt x="57921" y="4456463"/>
                  <a:pt x="59549" y="5002484"/>
                  <a:pt x="53152" y="5693909"/>
                </a:cubicBezTo>
                <a:cubicBezTo>
                  <a:pt x="31764" y="5712154"/>
                  <a:pt x="40610" y="5686419"/>
                  <a:pt x="15374" y="5663565"/>
                </a:cubicBezTo>
                <a:cubicBezTo>
                  <a:pt x="14221" y="5368874"/>
                  <a:pt x="11335" y="4869691"/>
                  <a:pt x="8773" y="3925763"/>
                </a:cubicBezTo>
                <a:cubicBezTo>
                  <a:pt x="5849" y="2859510"/>
                  <a:pt x="2924" y="1066253"/>
                  <a:pt x="0" y="0"/>
                </a:cubicBezTo>
                <a:lnTo>
                  <a:pt x="243615" y="106312"/>
                </a:lnTo>
                <a:cubicBezTo>
                  <a:pt x="243544" y="320095"/>
                  <a:pt x="234553" y="1507433"/>
                  <a:pt x="234482" y="1721216"/>
                </a:cubicBezTo>
                <a:cubicBezTo>
                  <a:pt x="232269" y="1988908"/>
                  <a:pt x="192798" y="2287262"/>
                  <a:pt x="164330" y="2667048"/>
                </a:cubicBezTo>
                <a:cubicBezTo>
                  <a:pt x="135862" y="3046834"/>
                  <a:pt x="169091" y="2620011"/>
                  <a:pt x="119866" y="3216033"/>
                </a:cubicBezTo>
                <a:close/>
              </a:path>
            </a:pathLst>
          </a:custGeom>
          <a:solidFill>
            <a:srgbClr val="B9DEFF">
              <a:alpha val="40000"/>
            </a:srgbClr>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311173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E532C-FB0E-C2C9-F0AB-2805EEAA9A29}"/>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31545C4F-D068-6351-BB7D-3EDB1BD78019}"/>
              </a:ext>
            </a:extLst>
          </p:cNvPr>
          <p:cNvSpPr>
            <a:spLocks noGrp="1"/>
          </p:cNvSpPr>
          <p:nvPr>
            <p:ph type="dt" sz="half" idx="10"/>
          </p:nvPr>
        </p:nvSpPr>
        <p:spPr/>
        <p:txBody>
          <a:bodyPr/>
          <a:lstStyle/>
          <a:p>
            <a:pPr>
              <a:defRPr/>
            </a:pPr>
            <a:r>
              <a:rPr lang="en-GB" noProof="0" dirty="0"/>
              <a:t>21/10/2026</a:t>
            </a:r>
          </a:p>
        </p:txBody>
      </p:sp>
      <p:sp>
        <p:nvSpPr>
          <p:cNvPr id="5" name="Slide Number Placeholder 4">
            <a:extLst>
              <a:ext uri="{FF2B5EF4-FFF2-40B4-BE49-F238E27FC236}">
                <a16:creationId xmlns:a16="http://schemas.microsoft.com/office/drawing/2014/main" id="{0CB92F7D-B3A7-1E21-D3B5-A7E0E140AFAA}"/>
              </a:ext>
            </a:extLst>
          </p:cNvPr>
          <p:cNvSpPr>
            <a:spLocks noGrp="1"/>
          </p:cNvSpPr>
          <p:nvPr>
            <p:ph type="sldNum" sz="quarter" idx="11"/>
          </p:nvPr>
        </p:nvSpPr>
        <p:spPr/>
        <p:txBody>
          <a:bodyPr/>
          <a:lstStyle/>
          <a:p>
            <a:pPr>
              <a:defRPr/>
            </a:pPr>
            <a:fld id="{DE3B6E73-054D-6C4E-9975-9A683C5A9677}" type="slidenum">
              <a:rPr lang="en-GB" noProof="0" smtClean="0"/>
              <a:pPr>
                <a:defRPr/>
              </a:pPr>
              <a:t>30</a:t>
            </a:fld>
            <a:endParaRPr lang="en-GB" noProof="0" dirty="0"/>
          </a:p>
        </p:txBody>
      </p:sp>
      <p:sp>
        <p:nvSpPr>
          <p:cNvPr id="6" name="Footer Placeholder 5">
            <a:extLst>
              <a:ext uri="{FF2B5EF4-FFF2-40B4-BE49-F238E27FC236}">
                <a16:creationId xmlns:a16="http://schemas.microsoft.com/office/drawing/2014/main" id="{98A56E9A-B09A-F712-A008-566EB47DD3EA}"/>
              </a:ext>
            </a:extLst>
          </p:cNvPr>
          <p:cNvSpPr>
            <a:spLocks noGrp="1"/>
          </p:cNvSpPr>
          <p:nvPr>
            <p:ph type="ftr" sz="quarter" idx="3"/>
          </p:nvPr>
        </p:nvSpPr>
        <p:spPr/>
        <p:txBody>
          <a:bodyPr/>
          <a:lstStyle/>
          <a:p>
            <a:pPr>
              <a:defRPr/>
            </a:pPr>
            <a:r>
              <a:rPr lang="en-GB" noProof="0" dirty="0"/>
              <a:t>ISOLDE Beam Dump Replacement: FLUKA residual dose rate calculations for radiological planning</a:t>
            </a:r>
          </a:p>
        </p:txBody>
      </p:sp>
      <p:sp>
        <p:nvSpPr>
          <p:cNvPr id="7" name="Title 1">
            <a:extLst>
              <a:ext uri="{FF2B5EF4-FFF2-40B4-BE49-F238E27FC236}">
                <a16:creationId xmlns:a16="http://schemas.microsoft.com/office/drawing/2014/main" id="{65CF9206-8D1E-E471-F410-859514A475F6}"/>
              </a:ext>
            </a:extLst>
          </p:cNvPr>
          <p:cNvSpPr>
            <a:spLocks noGrp="1"/>
          </p:cNvSpPr>
          <p:nvPr>
            <p:ph type="title"/>
          </p:nvPr>
        </p:nvSpPr>
        <p:spPr>
          <a:xfrm>
            <a:off x="838200" y="205473"/>
            <a:ext cx="10515600" cy="1042987"/>
          </a:xfrm>
        </p:spPr>
        <p:txBody>
          <a:bodyPr/>
          <a:lstStyle/>
          <a:p>
            <a:r>
              <a:rPr lang="en-GB" sz="3200" noProof="0" dirty="0"/>
              <a:t>Benchmarking FLUKA against survey measurements</a:t>
            </a:r>
          </a:p>
        </p:txBody>
      </p:sp>
      <p:pic>
        <p:nvPicPr>
          <p:cNvPr id="2" name="Picture 1">
            <a:extLst>
              <a:ext uri="{FF2B5EF4-FFF2-40B4-BE49-F238E27FC236}">
                <a16:creationId xmlns:a16="http://schemas.microsoft.com/office/drawing/2014/main" id="{0761554C-B496-A1E2-F0AF-A32D790333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02037" y="1343949"/>
            <a:ext cx="4987925" cy="4161790"/>
          </a:xfrm>
          <a:prstGeom prst="rect">
            <a:avLst/>
          </a:prstGeom>
          <a:noFill/>
        </p:spPr>
      </p:pic>
      <p:cxnSp>
        <p:nvCxnSpPr>
          <p:cNvPr id="3" name="Straight Arrow Connector 2">
            <a:extLst>
              <a:ext uri="{FF2B5EF4-FFF2-40B4-BE49-F238E27FC236}">
                <a16:creationId xmlns:a16="http://schemas.microsoft.com/office/drawing/2014/main" id="{2E368640-C9CE-40A2-7CF4-42FC6D2E7DE5}"/>
              </a:ext>
            </a:extLst>
          </p:cNvPr>
          <p:cNvCxnSpPr>
            <a:cxnSpLocks/>
            <a:stCxn id="10" idx="0"/>
          </p:cNvCxnSpPr>
          <p:nvPr/>
        </p:nvCxnSpPr>
        <p:spPr>
          <a:xfrm flipV="1">
            <a:off x="4994810" y="3704577"/>
            <a:ext cx="1262065" cy="919732"/>
          </a:xfrm>
          <a:prstGeom prst="straightConnector1">
            <a:avLst/>
          </a:prstGeom>
          <a:noFill/>
          <a:ln w="19050" cap="flat" cmpd="sng" algn="ctr">
            <a:solidFill>
              <a:srgbClr val="00B050"/>
            </a:solidFill>
            <a:prstDash val="solid"/>
            <a:miter lim="800000"/>
            <a:tailEnd type="triangle"/>
          </a:ln>
          <a:effectLst/>
        </p:spPr>
      </p:cxnSp>
      <p:graphicFrame>
        <p:nvGraphicFramePr>
          <p:cNvPr id="8" name="Table 7">
            <a:extLst>
              <a:ext uri="{FF2B5EF4-FFF2-40B4-BE49-F238E27FC236}">
                <a16:creationId xmlns:a16="http://schemas.microsoft.com/office/drawing/2014/main" id="{3E982EE5-9647-4A78-9CB8-3807D068A39C}"/>
              </a:ext>
            </a:extLst>
          </p:cNvPr>
          <p:cNvGraphicFramePr>
            <a:graphicFrameLocks noGrp="1"/>
          </p:cNvGraphicFramePr>
          <p:nvPr>
            <p:extLst>
              <p:ext uri="{D42A27DB-BD31-4B8C-83A1-F6EECF244321}">
                <p14:modId xmlns:p14="http://schemas.microsoft.com/office/powerpoint/2010/main" val="1589902864"/>
              </p:ext>
            </p:extLst>
          </p:nvPr>
        </p:nvGraphicFramePr>
        <p:xfrm>
          <a:off x="1309589" y="1181258"/>
          <a:ext cx="2131632"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977202">
                  <a:extLst>
                    <a:ext uri="{9D8B030D-6E8A-4147-A177-3AD203B41FA5}">
                      <a16:colId xmlns:a16="http://schemas.microsoft.com/office/drawing/2014/main" val="2339181420"/>
                    </a:ext>
                  </a:extLst>
                </a:gridCol>
              </a:tblGrid>
              <a:tr h="252087">
                <a:tc gridSpan="2">
                  <a:txBody>
                    <a:bodyPr/>
                    <a:lstStyle/>
                    <a:p>
                      <a:pPr algn="ctr"/>
                      <a:r>
                        <a:rPr lang="en-GB" sz="1200" noProof="0" dirty="0"/>
                        <a:t>Beam dump left 4</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62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50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t>1.24</a:t>
                      </a:r>
                    </a:p>
                  </a:txBody>
                  <a:tcPr anchor="ctr"/>
                </a:tc>
                <a:extLst>
                  <a:ext uri="{0D108BD9-81ED-4DB2-BD59-A6C34878D82A}">
                    <a16:rowId xmlns:a16="http://schemas.microsoft.com/office/drawing/2014/main" val="822012525"/>
                  </a:ext>
                </a:extLst>
              </a:tr>
            </a:tbl>
          </a:graphicData>
        </a:graphic>
      </p:graphicFrame>
      <p:graphicFrame>
        <p:nvGraphicFramePr>
          <p:cNvPr id="9" name="Table 8">
            <a:extLst>
              <a:ext uri="{FF2B5EF4-FFF2-40B4-BE49-F238E27FC236}">
                <a16:creationId xmlns:a16="http://schemas.microsoft.com/office/drawing/2014/main" id="{227BBE8F-1812-B1CE-8F2D-6AF3ED07AB0C}"/>
              </a:ext>
            </a:extLst>
          </p:cNvPr>
          <p:cNvGraphicFramePr>
            <a:graphicFrameLocks noGrp="1"/>
          </p:cNvGraphicFramePr>
          <p:nvPr>
            <p:extLst>
              <p:ext uri="{D42A27DB-BD31-4B8C-83A1-F6EECF244321}">
                <p14:modId xmlns:p14="http://schemas.microsoft.com/office/powerpoint/2010/main" val="1822884529"/>
              </p:ext>
            </p:extLst>
          </p:nvPr>
        </p:nvGraphicFramePr>
        <p:xfrm>
          <a:off x="9591424" y="3065463"/>
          <a:ext cx="2161223"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1006793">
                  <a:extLst>
                    <a:ext uri="{9D8B030D-6E8A-4147-A177-3AD203B41FA5}">
                      <a16:colId xmlns:a16="http://schemas.microsoft.com/office/drawing/2014/main" val="2339181420"/>
                    </a:ext>
                  </a:extLst>
                </a:gridCol>
              </a:tblGrid>
              <a:tr h="252087">
                <a:tc gridSpan="2">
                  <a:txBody>
                    <a:bodyPr/>
                    <a:lstStyle/>
                    <a:p>
                      <a:pPr algn="ctr"/>
                      <a:r>
                        <a:rPr lang="en-GB" sz="1200" noProof="0" dirty="0"/>
                        <a:t>Beam dump rear</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0.66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0.9-1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0.69</a:t>
                      </a:r>
                    </a:p>
                  </a:txBody>
                  <a:tcPr anchor="ctr"/>
                </a:tc>
                <a:extLst>
                  <a:ext uri="{0D108BD9-81ED-4DB2-BD59-A6C34878D82A}">
                    <a16:rowId xmlns:a16="http://schemas.microsoft.com/office/drawing/2014/main" val="822012525"/>
                  </a:ext>
                </a:extLst>
              </a:tr>
            </a:tbl>
          </a:graphicData>
        </a:graphic>
      </p:graphicFrame>
      <p:graphicFrame>
        <p:nvGraphicFramePr>
          <p:cNvPr id="10" name="Table 9">
            <a:extLst>
              <a:ext uri="{FF2B5EF4-FFF2-40B4-BE49-F238E27FC236}">
                <a16:creationId xmlns:a16="http://schemas.microsoft.com/office/drawing/2014/main" id="{EB90A48B-F7BC-475D-F2A4-45E232FF6282}"/>
              </a:ext>
            </a:extLst>
          </p:cNvPr>
          <p:cNvGraphicFramePr>
            <a:graphicFrameLocks noGrp="1"/>
          </p:cNvGraphicFramePr>
          <p:nvPr>
            <p:extLst>
              <p:ext uri="{D42A27DB-BD31-4B8C-83A1-F6EECF244321}">
                <p14:modId xmlns:p14="http://schemas.microsoft.com/office/powerpoint/2010/main" val="303450355"/>
              </p:ext>
            </p:extLst>
          </p:nvPr>
        </p:nvGraphicFramePr>
        <p:xfrm>
          <a:off x="3893561" y="4624309"/>
          <a:ext cx="220249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1048068">
                  <a:extLst>
                    <a:ext uri="{9D8B030D-6E8A-4147-A177-3AD203B41FA5}">
                      <a16:colId xmlns:a16="http://schemas.microsoft.com/office/drawing/2014/main" val="2339181420"/>
                    </a:ext>
                  </a:extLst>
                </a:gridCol>
              </a:tblGrid>
              <a:tr h="252087">
                <a:tc gridSpan="2">
                  <a:txBody>
                    <a:bodyPr/>
                    <a:lstStyle/>
                    <a:p>
                      <a:pPr algn="ctr"/>
                      <a:r>
                        <a:rPr lang="en-GB" sz="1200" noProof="0" dirty="0"/>
                        <a:t>Beam dump left 2</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68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57-65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1.11</a:t>
                      </a:r>
                    </a:p>
                  </a:txBody>
                  <a:tcPr anchor="ctr"/>
                </a:tc>
                <a:extLst>
                  <a:ext uri="{0D108BD9-81ED-4DB2-BD59-A6C34878D82A}">
                    <a16:rowId xmlns:a16="http://schemas.microsoft.com/office/drawing/2014/main" val="822012525"/>
                  </a:ext>
                </a:extLst>
              </a:tr>
            </a:tbl>
          </a:graphicData>
        </a:graphic>
      </p:graphicFrame>
      <p:cxnSp>
        <p:nvCxnSpPr>
          <p:cNvPr id="11" name="Straight Arrow Connector 10">
            <a:extLst>
              <a:ext uri="{FF2B5EF4-FFF2-40B4-BE49-F238E27FC236}">
                <a16:creationId xmlns:a16="http://schemas.microsoft.com/office/drawing/2014/main" id="{EE7C586B-F8AD-98C2-B6AA-872133B4518B}"/>
              </a:ext>
            </a:extLst>
          </p:cNvPr>
          <p:cNvCxnSpPr>
            <a:cxnSpLocks/>
            <a:stCxn id="9" idx="1"/>
          </p:cNvCxnSpPr>
          <p:nvPr/>
        </p:nvCxnSpPr>
        <p:spPr>
          <a:xfrm flipH="1" flipV="1">
            <a:off x="7885263" y="3711785"/>
            <a:ext cx="1706161" cy="39478"/>
          </a:xfrm>
          <a:prstGeom prst="straightConnector1">
            <a:avLst/>
          </a:prstGeom>
          <a:noFill/>
          <a:ln w="19050" cap="flat" cmpd="sng" algn="ctr">
            <a:solidFill>
              <a:srgbClr val="FF0000"/>
            </a:solidFill>
            <a:prstDash val="solid"/>
            <a:miter lim="800000"/>
            <a:tailEnd type="triangle"/>
          </a:ln>
          <a:effectLst/>
        </p:spPr>
      </p:cxnSp>
      <p:graphicFrame>
        <p:nvGraphicFramePr>
          <p:cNvPr id="12" name="Table 11">
            <a:extLst>
              <a:ext uri="{FF2B5EF4-FFF2-40B4-BE49-F238E27FC236}">
                <a16:creationId xmlns:a16="http://schemas.microsoft.com/office/drawing/2014/main" id="{744BA998-53AB-B582-0767-CD49D90F6AB0}"/>
              </a:ext>
            </a:extLst>
          </p:cNvPr>
          <p:cNvGraphicFramePr>
            <a:graphicFrameLocks noGrp="1"/>
          </p:cNvGraphicFramePr>
          <p:nvPr>
            <p:extLst>
              <p:ext uri="{D42A27DB-BD31-4B8C-83A1-F6EECF244321}">
                <p14:modId xmlns:p14="http://schemas.microsoft.com/office/powerpoint/2010/main" val="3564630298"/>
              </p:ext>
            </p:extLst>
          </p:nvPr>
        </p:nvGraphicFramePr>
        <p:xfrm>
          <a:off x="8827286" y="1184257"/>
          <a:ext cx="2365698" cy="1645920"/>
        </p:xfrm>
        <a:graphic>
          <a:graphicData uri="http://schemas.openxmlformats.org/drawingml/2006/table">
            <a:tbl>
              <a:tblPr firstRow="1" bandRow="1">
                <a:tableStyleId>{073A0DAA-6AF3-43AB-8588-CEC1D06C72B9}</a:tableStyleId>
              </a:tblPr>
              <a:tblGrid>
                <a:gridCol w="1230318">
                  <a:extLst>
                    <a:ext uri="{9D8B030D-6E8A-4147-A177-3AD203B41FA5}">
                      <a16:colId xmlns:a16="http://schemas.microsoft.com/office/drawing/2014/main" val="3000666094"/>
                    </a:ext>
                  </a:extLst>
                </a:gridCol>
                <a:gridCol w="1135380">
                  <a:extLst>
                    <a:ext uri="{9D8B030D-6E8A-4147-A177-3AD203B41FA5}">
                      <a16:colId xmlns:a16="http://schemas.microsoft.com/office/drawing/2014/main" val="2339181420"/>
                    </a:ext>
                  </a:extLst>
                </a:gridCol>
              </a:tblGrid>
              <a:tr h="252087">
                <a:tc gridSpan="2">
                  <a:txBody>
                    <a:bodyPr/>
                    <a:lstStyle/>
                    <a:p>
                      <a:pPr algn="ctr"/>
                      <a:r>
                        <a:rPr lang="en-GB" sz="1200" noProof="0" dirty="0"/>
                        <a:t>Beam dump roof</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Centred</a:t>
                      </a:r>
                    </a:p>
                  </a:txBody>
                  <a:tcPr anchor="ctr"/>
                </a:tc>
                <a:extLst>
                  <a:ext uri="{0D108BD9-81ED-4DB2-BD59-A6C34878D82A}">
                    <a16:rowId xmlns:a16="http://schemas.microsoft.com/office/drawing/2014/main" val="2927707222"/>
                  </a:ext>
                </a:extLst>
              </a:tr>
              <a:tr h="252087">
                <a:tc>
                  <a:txBody>
                    <a:bodyPr/>
                    <a:lstStyle/>
                    <a:p>
                      <a:r>
                        <a:rPr lang="en-GB" sz="1200" b="1" noProof="0" dirty="0">
                          <a:solidFill>
                            <a:srgbClr val="FF0000"/>
                          </a:solidFill>
                        </a:rPr>
                        <a:t>*</a:t>
                      </a:r>
                      <a:r>
                        <a:rPr lang="en-GB" sz="1200" noProof="0" dirty="0"/>
                        <a:t>Height</a:t>
                      </a:r>
                    </a:p>
                  </a:txBody>
                  <a:tcPr anchor="ctr"/>
                </a:tc>
                <a:tc>
                  <a:txBody>
                    <a:bodyPr/>
                    <a:lstStyle/>
                    <a:p>
                      <a:r>
                        <a:rPr lang="en-GB" sz="1200" noProof="0" dirty="0"/>
                        <a:t>Roof + 40 cm</a:t>
                      </a:r>
                    </a:p>
                  </a:txBody>
                  <a:tcPr anchor="ctr"/>
                </a:tc>
                <a:extLst>
                  <a:ext uri="{0D108BD9-81ED-4DB2-BD59-A6C34878D82A}">
                    <a16:rowId xmlns:a16="http://schemas.microsoft.com/office/drawing/2014/main" val="3550884682"/>
                  </a:ext>
                </a:extLst>
              </a:tr>
              <a:tr h="252087">
                <a:tc>
                  <a:txBody>
                    <a:bodyPr/>
                    <a:lstStyle/>
                    <a:p>
                      <a:r>
                        <a:rPr lang="en-GB" sz="1200" noProof="0" dirty="0"/>
                        <a:t>FLUKA</a:t>
                      </a:r>
                    </a:p>
                  </a:txBody>
                  <a:tcPr anchor="ctr"/>
                </a:tc>
                <a:tc>
                  <a:txBody>
                    <a:bodyPr/>
                    <a:lstStyle/>
                    <a:p>
                      <a:r>
                        <a:rPr lang="en-GB" sz="1200" noProof="0" dirty="0"/>
                        <a:t>2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1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r>
                        <a:rPr lang="en-GB" sz="1200" b="1" noProof="0" dirty="0"/>
                        <a:t>2.00</a:t>
                      </a:r>
                    </a:p>
                  </a:txBody>
                  <a:tcPr anchor="ctr"/>
                </a:tc>
                <a:extLst>
                  <a:ext uri="{0D108BD9-81ED-4DB2-BD59-A6C34878D82A}">
                    <a16:rowId xmlns:a16="http://schemas.microsoft.com/office/drawing/2014/main" val="822012525"/>
                  </a:ext>
                </a:extLst>
              </a:tr>
            </a:tbl>
          </a:graphicData>
        </a:graphic>
      </p:graphicFrame>
      <p:cxnSp>
        <p:nvCxnSpPr>
          <p:cNvPr id="13" name="Straight Arrow Connector 12">
            <a:extLst>
              <a:ext uri="{FF2B5EF4-FFF2-40B4-BE49-F238E27FC236}">
                <a16:creationId xmlns:a16="http://schemas.microsoft.com/office/drawing/2014/main" id="{FCA7E33B-D2B2-3D81-9DD5-058ECFD07C26}"/>
              </a:ext>
            </a:extLst>
          </p:cNvPr>
          <p:cNvCxnSpPr>
            <a:cxnSpLocks/>
            <a:stCxn id="12" idx="1"/>
          </p:cNvCxnSpPr>
          <p:nvPr/>
        </p:nvCxnSpPr>
        <p:spPr>
          <a:xfrm flipH="1">
            <a:off x="6943241" y="2007217"/>
            <a:ext cx="1884045" cy="220027"/>
          </a:xfrm>
          <a:prstGeom prst="straightConnector1">
            <a:avLst/>
          </a:prstGeom>
          <a:noFill/>
          <a:ln w="19050" cap="flat" cmpd="sng" algn="ctr">
            <a:solidFill>
              <a:srgbClr val="FF0000"/>
            </a:solidFill>
            <a:prstDash val="solid"/>
            <a:miter lim="800000"/>
            <a:tailEnd type="triangle"/>
          </a:ln>
          <a:effectLst/>
        </p:spPr>
      </p:cxnSp>
      <p:cxnSp>
        <p:nvCxnSpPr>
          <p:cNvPr id="14" name="Straight Arrow Connector 13">
            <a:extLst>
              <a:ext uri="{FF2B5EF4-FFF2-40B4-BE49-F238E27FC236}">
                <a16:creationId xmlns:a16="http://schemas.microsoft.com/office/drawing/2014/main" id="{46DB0734-6161-AC21-DF68-C2B5863378DD}"/>
              </a:ext>
            </a:extLst>
          </p:cNvPr>
          <p:cNvCxnSpPr>
            <a:cxnSpLocks/>
            <a:stCxn id="8" idx="2"/>
          </p:cNvCxnSpPr>
          <p:nvPr/>
        </p:nvCxnSpPr>
        <p:spPr>
          <a:xfrm>
            <a:off x="2375405" y="2552858"/>
            <a:ext cx="2137175" cy="1208909"/>
          </a:xfrm>
          <a:prstGeom prst="straightConnector1">
            <a:avLst/>
          </a:prstGeom>
          <a:ln w="19050">
            <a:solidFill>
              <a:schemeClr val="tx1">
                <a:lumMod val="60000"/>
                <a:lumOff val="40000"/>
              </a:schemeClr>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15" name="Table 14">
            <a:extLst>
              <a:ext uri="{FF2B5EF4-FFF2-40B4-BE49-F238E27FC236}">
                <a16:creationId xmlns:a16="http://schemas.microsoft.com/office/drawing/2014/main" id="{913584B8-B46D-9068-3CB4-758E64D87955}"/>
              </a:ext>
            </a:extLst>
          </p:cNvPr>
          <p:cNvGraphicFramePr>
            <a:graphicFrameLocks noGrp="1"/>
          </p:cNvGraphicFramePr>
          <p:nvPr>
            <p:extLst>
              <p:ext uri="{D42A27DB-BD31-4B8C-83A1-F6EECF244321}">
                <p14:modId xmlns:p14="http://schemas.microsoft.com/office/powerpoint/2010/main" val="911985582"/>
              </p:ext>
            </p:extLst>
          </p:nvPr>
        </p:nvGraphicFramePr>
        <p:xfrm>
          <a:off x="1309589" y="3553103"/>
          <a:ext cx="2131632"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977202">
                  <a:extLst>
                    <a:ext uri="{9D8B030D-6E8A-4147-A177-3AD203B41FA5}">
                      <a16:colId xmlns:a16="http://schemas.microsoft.com/office/drawing/2014/main" val="2339181420"/>
                    </a:ext>
                  </a:extLst>
                </a:gridCol>
              </a:tblGrid>
              <a:tr h="252087">
                <a:tc gridSpan="2">
                  <a:txBody>
                    <a:bodyPr/>
                    <a:lstStyle/>
                    <a:p>
                      <a:pPr algn="ctr"/>
                      <a:r>
                        <a:rPr lang="en-GB" sz="1200" noProof="0" dirty="0"/>
                        <a:t>Beam dump left 1</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97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r>
                        <a:rPr lang="en-GB" sz="1200" noProof="0" dirty="0"/>
                        <a:t>80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t>1.22</a:t>
                      </a:r>
                    </a:p>
                  </a:txBody>
                  <a:tcPr anchor="ctr"/>
                </a:tc>
                <a:extLst>
                  <a:ext uri="{0D108BD9-81ED-4DB2-BD59-A6C34878D82A}">
                    <a16:rowId xmlns:a16="http://schemas.microsoft.com/office/drawing/2014/main" val="822012525"/>
                  </a:ext>
                </a:extLst>
              </a:tr>
            </a:tbl>
          </a:graphicData>
        </a:graphic>
      </p:graphicFrame>
      <p:graphicFrame>
        <p:nvGraphicFramePr>
          <p:cNvPr id="16" name="Table 15">
            <a:extLst>
              <a:ext uri="{FF2B5EF4-FFF2-40B4-BE49-F238E27FC236}">
                <a16:creationId xmlns:a16="http://schemas.microsoft.com/office/drawing/2014/main" id="{DFF1448B-223D-DE1E-CF40-690847F536AF}"/>
              </a:ext>
            </a:extLst>
          </p:cNvPr>
          <p:cNvGraphicFramePr>
            <a:graphicFrameLocks noGrp="1"/>
          </p:cNvGraphicFramePr>
          <p:nvPr>
            <p:extLst>
              <p:ext uri="{D42A27DB-BD31-4B8C-83A1-F6EECF244321}">
                <p14:modId xmlns:p14="http://schemas.microsoft.com/office/powerpoint/2010/main" val="3597991192"/>
              </p:ext>
            </p:extLst>
          </p:nvPr>
        </p:nvGraphicFramePr>
        <p:xfrm>
          <a:off x="7545007" y="4624309"/>
          <a:ext cx="1980248" cy="1371600"/>
        </p:xfrm>
        <a:graphic>
          <a:graphicData uri="http://schemas.openxmlformats.org/drawingml/2006/table">
            <a:tbl>
              <a:tblPr firstRow="1" bandRow="1">
                <a:tableStyleId>{073A0DAA-6AF3-43AB-8588-CEC1D06C72B9}</a:tableStyleId>
              </a:tblPr>
              <a:tblGrid>
                <a:gridCol w="1154430">
                  <a:extLst>
                    <a:ext uri="{9D8B030D-6E8A-4147-A177-3AD203B41FA5}">
                      <a16:colId xmlns:a16="http://schemas.microsoft.com/office/drawing/2014/main" val="3000666094"/>
                    </a:ext>
                  </a:extLst>
                </a:gridCol>
                <a:gridCol w="825818">
                  <a:extLst>
                    <a:ext uri="{9D8B030D-6E8A-4147-A177-3AD203B41FA5}">
                      <a16:colId xmlns:a16="http://schemas.microsoft.com/office/drawing/2014/main" val="2339181420"/>
                    </a:ext>
                  </a:extLst>
                </a:gridCol>
              </a:tblGrid>
              <a:tr h="252087">
                <a:tc gridSpan="2">
                  <a:txBody>
                    <a:bodyPr/>
                    <a:lstStyle/>
                    <a:p>
                      <a:pPr algn="ctr"/>
                      <a:r>
                        <a:rPr lang="en-GB" sz="1200" noProof="0" dirty="0"/>
                        <a:t>Beam dump left 3</a:t>
                      </a:r>
                    </a:p>
                  </a:txBody>
                  <a:tcPr/>
                </a:tc>
                <a:tc hMerge="1">
                  <a:txBody>
                    <a:bodyPr/>
                    <a:lstStyle/>
                    <a:p>
                      <a:endParaRPr lang="en-FR" dirty="0"/>
                    </a:p>
                  </a:txBody>
                  <a:tcPr/>
                </a:tc>
                <a:extLst>
                  <a:ext uri="{0D108BD9-81ED-4DB2-BD59-A6C34878D82A}">
                    <a16:rowId xmlns:a16="http://schemas.microsoft.com/office/drawing/2014/main" val="1531977066"/>
                  </a:ext>
                </a:extLst>
              </a:tr>
              <a:tr h="252087">
                <a:tc>
                  <a:txBody>
                    <a:bodyPr/>
                    <a:lstStyle/>
                    <a:p>
                      <a:r>
                        <a:rPr lang="en-GB" sz="1200" noProof="0" dirty="0"/>
                        <a:t>Distance</a:t>
                      </a:r>
                    </a:p>
                  </a:txBody>
                  <a:tcPr anchor="ctr"/>
                </a:tc>
                <a:tc>
                  <a:txBody>
                    <a:bodyPr/>
                    <a:lstStyle/>
                    <a:p>
                      <a:r>
                        <a:rPr lang="en-GB" sz="1200" noProof="0" dirty="0"/>
                        <a:t>40 cm</a:t>
                      </a:r>
                    </a:p>
                  </a:txBody>
                  <a:tcPr anchor="ctr"/>
                </a:tc>
                <a:extLst>
                  <a:ext uri="{0D108BD9-81ED-4DB2-BD59-A6C34878D82A}">
                    <a16:rowId xmlns:a16="http://schemas.microsoft.com/office/drawing/2014/main" val="2927707222"/>
                  </a:ext>
                </a:extLst>
              </a:tr>
              <a:tr h="252087">
                <a:tc>
                  <a:txBody>
                    <a:bodyPr/>
                    <a:lstStyle/>
                    <a:p>
                      <a:r>
                        <a:rPr lang="en-GB" sz="1200" noProof="0" dirty="0"/>
                        <a:t>FLUKA</a:t>
                      </a:r>
                    </a:p>
                  </a:txBody>
                  <a:tcPr anchor="ctr"/>
                </a:tc>
                <a:tc>
                  <a:txBody>
                    <a:bodyPr/>
                    <a:lstStyle/>
                    <a:p>
                      <a:r>
                        <a:rPr lang="en-GB" sz="1200" noProof="0" dirty="0"/>
                        <a:t>11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643307560"/>
                  </a:ext>
                </a:extLst>
              </a:tr>
              <a:tr h="252087">
                <a:tc>
                  <a:txBody>
                    <a:bodyPr/>
                    <a:lstStyle/>
                    <a:p>
                      <a:r>
                        <a:rPr lang="en-GB" sz="1200" noProof="0" dirty="0"/>
                        <a:t>Measurement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noProof="0" dirty="0"/>
                        <a:t>5 </a:t>
                      </a:r>
                      <a:r>
                        <a:rPr lang="en-GB" sz="1200" b="0" noProof="0" dirty="0">
                          <a:solidFill>
                            <a:srgbClr val="0055A0"/>
                          </a:solidFill>
                        </a:rPr>
                        <a:t>µ</a:t>
                      </a:r>
                      <a:r>
                        <a:rPr lang="en-GB" sz="1200" b="0" noProof="0" dirty="0">
                          <a:solidFill>
                            <a:srgbClr val="0055A0"/>
                          </a:solidFill>
                          <a:latin typeface="+mn-lt"/>
                        </a:rPr>
                        <a:t>Sv</a:t>
                      </a:r>
                      <a:r>
                        <a:rPr lang="en-GB" sz="1200" noProof="0" dirty="0"/>
                        <a:t>/h</a:t>
                      </a:r>
                    </a:p>
                  </a:txBody>
                  <a:tcPr anchor="ctr"/>
                </a:tc>
                <a:extLst>
                  <a:ext uri="{0D108BD9-81ED-4DB2-BD59-A6C34878D82A}">
                    <a16:rowId xmlns:a16="http://schemas.microsoft.com/office/drawing/2014/main" val="4064837284"/>
                  </a:ext>
                </a:extLst>
              </a:tr>
              <a:tr h="252087">
                <a:tc>
                  <a:txBody>
                    <a:bodyPr/>
                    <a:lstStyle/>
                    <a:p>
                      <a:r>
                        <a:rPr lang="en-GB" sz="1200" b="1" noProof="0" dirty="0"/>
                        <a:t>Ratio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noProof="0" dirty="0"/>
                        <a:t>2.20</a:t>
                      </a:r>
                    </a:p>
                  </a:txBody>
                  <a:tcPr anchor="ctr"/>
                </a:tc>
                <a:extLst>
                  <a:ext uri="{0D108BD9-81ED-4DB2-BD59-A6C34878D82A}">
                    <a16:rowId xmlns:a16="http://schemas.microsoft.com/office/drawing/2014/main" val="822012525"/>
                  </a:ext>
                </a:extLst>
              </a:tr>
            </a:tbl>
          </a:graphicData>
        </a:graphic>
      </p:graphicFrame>
      <p:cxnSp>
        <p:nvCxnSpPr>
          <p:cNvPr id="17" name="Straight Connector 16">
            <a:extLst>
              <a:ext uri="{FF2B5EF4-FFF2-40B4-BE49-F238E27FC236}">
                <a16:creationId xmlns:a16="http://schemas.microsoft.com/office/drawing/2014/main" id="{07AC4341-F20B-B29C-F26A-3A4C26D03DCD}"/>
              </a:ext>
            </a:extLst>
          </p:cNvPr>
          <p:cNvCxnSpPr>
            <a:cxnSpLocks/>
          </p:cNvCxnSpPr>
          <p:nvPr/>
        </p:nvCxnSpPr>
        <p:spPr>
          <a:xfrm flipH="1">
            <a:off x="4512580" y="3536124"/>
            <a:ext cx="231389" cy="242623"/>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D4E29EA-A7F6-1773-D9D3-C45D79AF7C4D}"/>
              </a:ext>
            </a:extLst>
          </p:cNvPr>
          <p:cNvCxnSpPr>
            <a:cxnSpLocks/>
          </p:cNvCxnSpPr>
          <p:nvPr/>
        </p:nvCxnSpPr>
        <p:spPr>
          <a:xfrm>
            <a:off x="5076825" y="3632241"/>
            <a:ext cx="336550" cy="137530"/>
          </a:xfrm>
          <a:prstGeom prst="line">
            <a:avLst/>
          </a:prstGeom>
          <a:ln w="28575">
            <a:solidFill>
              <a:schemeClr val="tx2"/>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BDB5E9A-1FD0-190D-AD3D-0BE8295F9FF3}"/>
              </a:ext>
            </a:extLst>
          </p:cNvPr>
          <p:cNvCxnSpPr>
            <a:cxnSpLocks/>
          </p:cNvCxnSpPr>
          <p:nvPr/>
        </p:nvCxnSpPr>
        <p:spPr>
          <a:xfrm flipV="1">
            <a:off x="5403213" y="3520414"/>
            <a:ext cx="222629" cy="230849"/>
          </a:xfrm>
          <a:prstGeom prst="line">
            <a:avLst/>
          </a:prstGeom>
          <a:ln w="28575">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E1FE464B-4F36-1AC0-1D3A-C9867BF5403A}"/>
              </a:ext>
            </a:extLst>
          </p:cNvPr>
          <p:cNvCxnSpPr>
            <a:cxnSpLocks/>
            <a:stCxn id="15" idx="3"/>
          </p:cNvCxnSpPr>
          <p:nvPr/>
        </p:nvCxnSpPr>
        <p:spPr>
          <a:xfrm flipV="1">
            <a:off x="3441221" y="3761767"/>
            <a:ext cx="1972154" cy="477136"/>
          </a:xfrm>
          <a:prstGeom prst="straightConnector1">
            <a:avLst/>
          </a:prstGeom>
          <a:noFill/>
          <a:ln w="19050" cap="flat" cmpd="sng" algn="ctr">
            <a:solidFill>
              <a:srgbClr val="00B050"/>
            </a:solidFill>
            <a:prstDash val="solid"/>
            <a:miter lim="800000"/>
            <a:tailEnd type="triangle"/>
          </a:ln>
          <a:effectLst/>
        </p:spPr>
      </p:cxnSp>
      <p:cxnSp>
        <p:nvCxnSpPr>
          <p:cNvPr id="21" name="Straight Arrow Connector 20">
            <a:extLst>
              <a:ext uri="{FF2B5EF4-FFF2-40B4-BE49-F238E27FC236}">
                <a16:creationId xmlns:a16="http://schemas.microsoft.com/office/drawing/2014/main" id="{9484B004-EC30-5505-80BD-D0CFFC776A81}"/>
              </a:ext>
            </a:extLst>
          </p:cNvPr>
          <p:cNvCxnSpPr>
            <a:cxnSpLocks/>
            <a:stCxn id="16" idx="0"/>
          </p:cNvCxnSpPr>
          <p:nvPr/>
        </p:nvCxnSpPr>
        <p:spPr>
          <a:xfrm flipH="1" flipV="1">
            <a:off x="7197308" y="3965713"/>
            <a:ext cx="1337823" cy="658596"/>
          </a:xfrm>
          <a:prstGeom prst="straightConnector1">
            <a:avLst/>
          </a:prstGeom>
          <a:noFill/>
          <a:ln w="19050" cap="flat" cmpd="sng" algn="ctr">
            <a:solidFill>
              <a:srgbClr val="00B050"/>
            </a:solidFill>
            <a:prstDash val="solid"/>
            <a:miter lim="800000"/>
            <a:tailEnd type="triangle"/>
          </a:ln>
          <a:effectLst/>
        </p:spPr>
      </p:cxnSp>
      <p:sp>
        <p:nvSpPr>
          <p:cNvPr id="24" name="TextBox 23">
            <a:extLst>
              <a:ext uri="{FF2B5EF4-FFF2-40B4-BE49-F238E27FC236}">
                <a16:creationId xmlns:a16="http://schemas.microsoft.com/office/drawing/2014/main" id="{784708B8-6CED-1EDA-06DB-F652BD6E9788}"/>
              </a:ext>
            </a:extLst>
          </p:cNvPr>
          <p:cNvSpPr txBox="1"/>
          <p:nvPr/>
        </p:nvSpPr>
        <p:spPr>
          <a:xfrm>
            <a:off x="1618061" y="5184431"/>
            <a:ext cx="1514688" cy="646331"/>
          </a:xfrm>
          <a:prstGeom prst="rect">
            <a:avLst/>
          </a:prstGeom>
          <a:noFill/>
        </p:spPr>
        <p:txBody>
          <a:bodyPr wrap="square" rtlCol="0">
            <a:spAutoFit/>
          </a:bodyPr>
          <a:lstStyle/>
          <a:p>
            <a:pPr algn="ctr"/>
            <a:r>
              <a:rPr lang="en-GB" sz="1200" noProof="0" dirty="0">
                <a:solidFill>
                  <a:srgbClr val="000000"/>
                </a:solidFill>
              </a:rPr>
              <a:t>All</a:t>
            </a:r>
            <a:r>
              <a:rPr lang="en-GB" sz="1200" b="1" noProof="0" dirty="0">
                <a:solidFill>
                  <a:srgbClr val="FF0000"/>
                </a:solidFill>
              </a:rPr>
              <a:t>*</a:t>
            </a:r>
            <a:r>
              <a:rPr lang="en-GB" sz="1200" noProof="0" dirty="0">
                <a:solidFill>
                  <a:srgbClr val="000000"/>
                </a:solidFill>
              </a:rPr>
              <a:t> measurements done at beam level height: 125 cm </a:t>
            </a:r>
          </a:p>
        </p:txBody>
      </p:sp>
      <p:sp>
        <p:nvSpPr>
          <p:cNvPr id="27" name="TextBox 26">
            <a:extLst>
              <a:ext uri="{FF2B5EF4-FFF2-40B4-BE49-F238E27FC236}">
                <a16:creationId xmlns:a16="http://schemas.microsoft.com/office/drawing/2014/main" id="{353350CD-9320-2ECD-21C2-ED6A31E5E247}"/>
              </a:ext>
            </a:extLst>
          </p:cNvPr>
          <p:cNvSpPr txBox="1"/>
          <p:nvPr/>
        </p:nvSpPr>
        <p:spPr>
          <a:xfrm>
            <a:off x="5490692" y="1071632"/>
            <a:ext cx="1210616" cy="338554"/>
          </a:xfrm>
          <a:prstGeom prst="rect">
            <a:avLst/>
          </a:prstGeom>
          <a:solidFill>
            <a:srgbClr val="FFFFFF"/>
          </a:solidFill>
          <a:ln w="19050">
            <a:solidFill>
              <a:srgbClr val="1C998E"/>
            </a:solidFill>
          </a:ln>
        </p:spPr>
        <p:txBody>
          <a:bodyPr wrap="square" rtlCol="0">
            <a:spAutoFit/>
          </a:bodyPr>
          <a:lstStyle/>
          <a:p>
            <a:pPr algn="ctr"/>
            <a:r>
              <a:rPr lang="en-GB" sz="1600" b="1" noProof="0" dirty="0">
                <a:solidFill>
                  <a:srgbClr val="0055A0"/>
                </a:solidFill>
              </a:rPr>
              <a:t>Survey G1</a:t>
            </a:r>
          </a:p>
        </p:txBody>
      </p:sp>
      <p:sp>
        <p:nvSpPr>
          <p:cNvPr id="22" name="TextBox 21">
            <a:extLst>
              <a:ext uri="{FF2B5EF4-FFF2-40B4-BE49-F238E27FC236}">
                <a16:creationId xmlns:a16="http://schemas.microsoft.com/office/drawing/2014/main" id="{DE3CA1DB-771E-DBD4-1A3D-4D314170B60A}"/>
              </a:ext>
            </a:extLst>
          </p:cNvPr>
          <p:cNvSpPr txBox="1"/>
          <p:nvPr/>
        </p:nvSpPr>
        <p:spPr>
          <a:xfrm>
            <a:off x="838200" y="182407"/>
            <a:ext cx="4275499" cy="307777"/>
          </a:xfrm>
          <a:prstGeom prst="rect">
            <a:avLst/>
          </a:prstGeom>
          <a:noFill/>
        </p:spPr>
        <p:txBody>
          <a:bodyPr wrap="square" rtlCol="0">
            <a:spAutoFit/>
          </a:bodyPr>
          <a:lstStyle/>
          <a:p>
            <a:r>
              <a:rPr lang="en-GB" sz="1400" noProof="0" dirty="0"/>
              <a:t>*Ratios are calculated as: FLUKA / measurement</a:t>
            </a:r>
          </a:p>
        </p:txBody>
      </p:sp>
      <p:sp>
        <p:nvSpPr>
          <p:cNvPr id="26" name="TextBox 25">
            <a:extLst>
              <a:ext uri="{FF2B5EF4-FFF2-40B4-BE49-F238E27FC236}">
                <a16:creationId xmlns:a16="http://schemas.microsoft.com/office/drawing/2014/main" id="{D2833B2B-030D-6637-C560-1CA99FF2DA85}"/>
              </a:ext>
            </a:extLst>
          </p:cNvPr>
          <p:cNvSpPr txBox="1"/>
          <p:nvPr/>
        </p:nvSpPr>
        <p:spPr>
          <a:xfrm>
            <a:off x="5258306" y="176887"/>
            <a:ext cx="4275499" cy="307777"/>
          </a:xfrm>
          <a:prstGeom prst="rect">
            <a:avLst/>
          </a:prstGeom>
          <a:noFill/>
        </p:spPr>
        <p:txBody>
          <a:bodyPr wrap="square" rtlCol="0">
            <a:spAutoFit/>
          </a:bodyPr>
          <a:lstStyle/>
          <a:p>
            <a:r>
              <a:rPr lang="en-GB" sz="1400" noProof="0" dirty="0"/>
              <a:t>**Distances from indicated wall</a:t>
            </a:r>
          </a:p>
        </p:txBody>
      </p:sp>
    </p:spTree>
    <p:extLst>
      <p:ext uri="{BB962C8B-B14F-4D97-AF65-F5344CB8AC3E}">
        <p14:creationId xmlns:p14="http://schemas.microsoft.com/office/powerpoint/2010/main" val="2515239885"/>
      </p:ext>
    </p:extLst>
  </p:cSld>
  <p:clrMapOvr>
    <a:masterClrMapping/>
  </p:clrMapOvr>
</p:sld>
</file>

<file path=ppt/theme/theme1.xml><?xml version="1.0" encoding="utf-8"?>
<a:theme xmlns:a="http://schemas.openxmlformats.org/drawingml/2006/main" name="CERNCorporate16-9">
  <a:themeElements>
    <a:clrScheme name="CERN_HSE_colors">
      <a:dk1>
        <a:srgbClr val="0055A0"/>
      </a:dk1>
      <a:lt1>
        <a:srgbClr val="FFFFFF"/>
      </a:lt1>
      <a:dk2>
        <a:srgbClr val="1C8DCD"/>
      </a:dk2>
      <a:lt2>
        <a:srgbClr val="E7E6E6"/>
      </a:lt2>
      <a:accent1>
        <a:srgbClr val="1C998E"/>
      </a:accent1>
      <a:accent2>
        <a:srgbClr val="418AC5"/>
      </a:accent2>
      <a:accent3>
        <a:srgbClr val="5EC135"/>
      </a:accent3>
      <a:accent4>
        <a:srgbClr val="E8BE28"/>
      </a:accent4>
      <a:accent5>
        <a:srgbClr val="A0252B"/>
      </a:accent5>
      <a:accent6>
        <a:srgbClr val="1A4670"/>
      </a:accent6>
      <a:hlink>
        <a:srgbClr val="1C998E"/>
      </a:hlink>
      <a:folHlink>
        <a:srgbClr val="00CEB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SE_RP_PPTTemplate" id="{C4BB7189-185B-4762-9339-5E7CC5AE9AC2}" vid="{239EFF58-88C6-4716-A535-6606C0785EA4}"/>
    </a:ext>
  </a:extLst>
</a:theme>
</file>

<file path=ppt/theme/theme2.xml><?xml version="1.0" encoding="utf-8"?>
<a:theme xmlns:a="http://schemas.openxmlformats.org/drawingml/2006/main" name="End Slides">
  <a:themeElements>
    <a:clrScheme name="CERN">
      <a:dk1>
        <a:srgbClr val="0053A1"/>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SE_RP_PPTTemplate" id="{C4BB7189-185B-4762-9339-5E7CC5AE9AC2}" vid="{258824E5-49BB-4FA1-A8C3-01B1490630A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CERNCorporate16-9</Template>
  <TotalTime>15502</TotalTime>
  <Words>3481</Words>
  <Application>Microsoft Office PowerPoint</Application>
  <PresentationFormat>Widescreen</PresentationFormat>
  <Paragraphs>639</Paragraphs>
  <Slides>30</Slides>
  <Notes>17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Symbol</vt:lpstr>
      <vt:lpstr>Wingdings</vt:lpstr>
      <vt:lpstr>CERNCorporate16-9</vt:lpstr>
      <vt:lpstr>End Slides</vt:lpstr>
      <vt:lpstr>ISOLDE Beam Dump Replacement: FLUKA residual dose rate calculations for radiological planning</vt:lpstr>
      <vt:lpstr>CERN’s accelerator complex – ISOLDE</vt:lpstr>
      <vt:lpstr>ISOLDE complex</vt:lpstr>
      <vt:lpstr>ISOLDE target area</vt:lpstr>
      <vt:lpstr>ISOLDE target area</vt:lpstr>
      <vt:lpstr>IBDRS project</vt:lpstr>
      <vt:lpstr>IBDRS radiological planning</vt:lpstr>
      <vt:lpstr>FLUKA modelling</vt:lpstr>
      <vt:lpstr>HRS: residual dose rate</vt:lpstr>
      <vt:lpstr>HRS: skyshine assessment</vt:lpstr>
      <vt:lpstr>Benchmarking FLUKA against survey measurements</vt:lpstr>
      <vt:lpstr>Benchmarking FLUKA against survey measurements</vt:lpstr>
      <vt:lpstr>Benchmarking FLUKA against survey measurements</vt:lpstr>
      <vt:lpstr>Benchmarking FLUKA against survey measurements</vt:lpstr>
      <vt:lpstr>Conclusions</vt:lpstr>
      <vt:lpstr>PowerPoint Presentation</vt:lpstr>
      <vt:lpstr>IBDRS project</vt:lpstr>
      <vt:lpstr>IBDRS project</vt:lpstr>
      <vt:lpstr>IBDRS project: HRS dismantling</vt:lpstr>
      <vt:lpstr>FLUKA modelling: HRS</vt:lpstr>
      <vt:lpstr>FLUKA modelling: HRS</vt:lpstr>
      <vt:lpstr>FLUKA modelling: GPS</vt:lpstr>
      <vt:lpstr>FLUKA modelling: GPS</vt:lpstr>
      <vt:lpstr>FLUKA modelling: GPS</vt:lpstr>
      <vt:lpstr>HRS: residual dose rate</vt:lpstr>
      <vt:lpstr>HRS: residual dose rate</vt:lpstr>
      <vt:lpstr>HRS: residual dose rate</vt:lpstr>
      <vt:lpstr>HRS: residual dose rate</vt:lpstr>
      <vt:lpstr>Benchmarking FLUKA against survey measurements</vt:lpstr>
      <vt:lpstr>Benchmarking FLUKA against survey measurements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 Garcia Balcaza</dc:creator>
  <cp:lastModifiedBy>Victor Garcia Balcaza</cp:lastModifiedBy>
  <cp:revision>2866</cp:revision>
  <dcterms:created xsi:type="dcterms:W3CDTF">2022-11-16T14:05:03Z</dcterms:created>
  <dcterms:modified xsi:type="dcterms:W3CDTF">2026-10-15T14:03:02Z</dcterms:modified>
</cp:coreProperties>
</file>