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1"/>
    <p:sldMasterId id="2147483969" r:id="rId2"/>
  </p:sldMasterIdLst>
  <p:notesMasterIdLst>
    <p:notesMasterId r:id="rId34"/>
  </p:notesMasterIdLst>
  <p:sldIdLst>
    <p:sldId id="374" r:id="rId3"/>
    <p:sldId id="381" r:id="rId4"/>
    <p:sldId id="443" r:id="rId5"/>
    <p:sldId id="457" r:id="rId6"/>
    <p:sldId id="444" r:id="rId7"/>
    <p:sldId id="476" r:id="rId8"/>
    <p:sldId id="477" r:id="rId9"/>
    <p:sldId id="462" r:id="rId10"/>
    <p:sldId id="463" r:id="rId11"/>
    <p:sldId id="464" r:id="rId12"/>
    <p:sldId id="465" r:id="rId13"/>
    <p:sldId id="486" r:id="rId14"/>
    <p:sldId id="482" r:id="rId15"/>
    <p:sldId id="481" r:id="rId16"/>
    <p:sldId id="473" r:id="rId17"/>
    <p:sldId id="478" r:id="rId18"/>
    <p:sldId id="467" r:id="rId19"/>
    <p:sldId id="395" r:id="rId20"/>
    <p:sldId id="458" r:id="rId21"/>
    <p:sldId id="475" r:id="rId22"/>
    <p:sldId id="442" r:id="rId23"/>
    <p:sldId id="451" r:id="rId24"/>
    <p:sldId id="399" r:id="rId25"/>
    <p:sldId id="459" r:id="rId26"/>
    <p:sldId id="466" r:id="rId27"/>
    <p:sldId id="468" r:id="rId28"/>
    <p:sldId id="483" r:id="rId29"/>
    <p:sldId id="484" r:id="rId30"/>
    <p:sldId id="485" r:id="rId31"/>
    <p:sldId id="479" r:id="rId32"/>
    <p:sldId id="355"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4700"/>
    <a:srgbClr val="9437FF"/>
    <a:srgbClr val="FF40FF"/>
    <a:srgbClr val="FF85FF"/>
    <a:srgbClr val="FFA100"/>
    <a:srgbClr val="FED141"/>
    <a:srgbClr val="000000"/>
    <a:srgbClr val="002855"/>
    <a:srgbClr val="36573B"/>
    <a:srgbClr val="4C8C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8" autoAdjust="0"/>
    <p:restoredTop sz="94615"/>
  </p:normalViewPr>
  <p:slideViewPr>
    <p:cSldViewPr snapToGrid="0">
      <p:cViewPr varScale="1">
        <p:scale>
          <a:sx n="111" d="100"/>
          <a:sy n="111" d="100"/>
        </p:scale>
        <p:origin x="216"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3EF2451-84DD-1F4B-8AC6-346741B30F1F}" type="datetimeFigureOut">
              <a:rPr lang="en-US" smtClean="0"/>
              <a:t>10/15/26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14B89-A228-08B8-4EC6-329210329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9AE47-30C0-5AF6-2165-934E1C844C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4B0D4D-0D74-56A9-5F76-C875ACA3C3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136BCD-8129-0566-6E55-F61108F6CFB7}"/>
              </a:ext>
            </a:extLst>
          </p:cNvPr>
          <p:cNvSpPr>
            <a:spLocks noGrp="1"/>
          </p:cNvSpPr>
          <p:nvPr>
            <p:ph type="sldNum" sz="quarter" idx="5"/>
          </p:nvPr>
        </p:nvSpPr>
        <p:spPr/>
        <p:txBody>
          <a:bodyPr/>
          <a:lstStyle/>
          <a:p>
            <a:fld id="{31B986E1-723D-3E4A-B2D8-02370382B7BE}" type="slidenum">
              <a:rPr lang="en-US" smtClean="0"/>
              <a:t>23</a:t>
            </a:fld>
            <a:endParaRPr lang="en-US"/>
          </a:p>
        </p:txBody>
      </p:sp>
    </p:spTree>
    <p:extLst>
      <p:ext uri="{BB962C8B-B14F-4D97-AF65-F5344CB8AC3E}">
        <p14:creationId xmlns:p14="http://schemas.microsoft.com/office/powerpoint/2010/main" val="12573932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r>
              <a:rPr lang="en-US"/>
              <a:t>21/10/2026</a:t>
            </a:r>
            <a:endParaRPr lang="en-US" dirty="0"/>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Dali Georgobiani | Tritium Diffusion Experiment Analysis | SATIF-17</a:t>
            </a:r>
            <a:endParaRPr lang="en-US" dirty="0"/>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r>
              <a:rPr lang="en-US"/>
              <a:t>21/10/2026</a:t>
            </a:r>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21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r>
              <a:rPr lang="en-US"/>
              <a:t>21/10/2026</a:t>
            </a:r>
            <a:endParaRPr lang="en-US" dirty="0"/>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p:txBody>
          <a:bodyPr/>
          <a:lstStyle/>
          <a:p>
            <a:pPr>
              <a:defRPr/>
            </a:pPr>
            <a:r>
              <a:rPr lang="en-US"/>
              <a:t>Dali Georgobiani | Tritium Diffusion Experiment Analysis | SATIF-17</a:t>
            </a:r>
            <a:endParaRPr lang="en-US" dirty="0"/>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76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agraph-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CD38736F-0F40-792B-DD69-DC16A93816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743200" y="3072384"/>
            <a:ext cx="6345935" cy="1909208"/>
          </a:xfrm>
          <a:noFill/>
          <a:ln>
            <a:noFill/>
          </a:ln>
        </p:spPr>
        <p:txBody>
          <a:bodyPr lIns="0" tIns="0" rIns="0" bIns="0" anchor="t" anchorCtr="0">
            <a:noAutofit/>
          </a:bodyPr>
          <a:lstStyle>
            <a:lvl1pPr marL="0" indent="0" algn="l">
              <a:lnSpc>
                <a:spcPct val="100000"/>
              </a:lnSpc>
              <a:buNone/>
              <a:defRPr lang="en-US" sz="1600" kern="1200" spc="-20" baseline="0" dirty="0">
                <a:solidFill>
                  <a:schemeClr val="tx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743199" y="2368296"/>
            <a:ext cx="6345936" cy="625033"/>
          </a:xfrm>
        </p:spPr>
        <p:txBody>
          <a:bodyPr lIns="0" rIns="0" anchor="b">
            <a:noAutofit/>
          </a:bodyPr>
          <a:lstStyle>
            <a:lvl1pPr marL="0" indent="0">
              <a:buNone/>
              <a:defRPr sz="36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16C105B6-4985-4A72-86A8-294F7A2F107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0" name="Rectangle 19">
            <a:extLst>
              <a:ext uri="{FF2B5EF4-FFF2-40B4-BE49-F238E27FC236}">
                <a16:creationId xmlns:a16="http://schemas.microsoft.com/office/drawing/2014/main" id="{43DF65BB-D822-C07B-7887-79A08BCDCDA2}"/>
              </a:ext>
            </a:extLst>
          </p:cNvPr>
          <p:cNvSpPr/>
          <p:nvPr userDrawn="1"/>
        </p:nvSpPr>
        <p:spPr>
          <a:xfrm rot="16200000">
            <a:off x="2023503" y="280007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C33017B2-0EE7-AFCB-DDA3-603399951CA8}"/>
              </a:ext>
            </a:extLst>
          </p:cNvPr>
          <p:cNvSpPr>
            <a:spLocks noGrp="1"/>
          </p:cNvSpPr>
          <p:nvPr>
            <p:ph type="dt" sz="half" idx="32"/>
          </p:nvPr>
        </p:nvSpPr>
        <p:spPr/>
        <p:txBody>
          <a:bodyPr/>
          <a:lstStyle/>
          <a:p>
            <a:pPr>
              <a:defRPr/>
            </a:pPr>
            <a:r>
              <a:rPr lang="en-US"/>
              <a:t>21/10/2026</a:t>
            </a:r>
            <a:endParaRPr lang="en-US" dirty="0"/>
          </a:p>
        </p:txBody>
      </p:sp>
      <p:sp>
        <p:nvSpPr>
          <p:cNvPr id="8" name="Footer Placeholder 7">
            <a:extLst>
              <a:ext uri="{FF2B5EF4-FFF2-40B4-BE49-F238E27FC236}">
                <a16:creationId xmlns:a16="http://schemas.microsoft.com/office/drawing/2014/main" id="{F9B0F08A-229C-A4A7-860F-0A6886870548}"/>
              </a:ext>
            </a:extLst>
          </p:cNvPr>
          <p:cNvSpPr>
            <a:spLocks noGrp="1"/>
          </p:cNvSpPr>
          <p:nvPr>
            <p:ph type="ftr" sz="quarter" idx="33"/>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34AD9F66-40DA-7542-0013-4B7B9B9BDCE9}"/>
              </a:ext>
            </a:extLst>
          </p:cNvPr>
          <p:cNvSpPr>
            <a:spLocks noGrp="1"/>
          </p:cNvSpPr>
          <p:nvPr>
            <p:ph type="sldNum" sz="quarter" idx="3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0947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paragraph">
    <p:bg>
      <p:bgPr>
        <a:solidFill>
          <a:schemeClr val="bg1"/>
        </a:solidFill>
        <a:effectLst/>
      </p:bgPr>
    </p:bg>
    <p:spTree>
      <p:nvGrpSpPr>
        <p:cNvPr id="1" name=""/>
        <p:cNvGrpSpPr/>
        <p:nvPr/>
      </p:nvGrpSpPr>
      <p:grpSpPr>
        <a:xfrm>
          <a:off x="0" y="0"/>
          <a:ext cx="0" cy="0"/>
          <a:chOff x="0" y="0"/>
          <a:chExt cx="0" cy="0"/>
        </a:xfrm>
      </p:grpSpPr>
      <p:pic>
        <p:nvPicPr>
          <p:cNvPr id="5" name="Picture 4" descr="Logo, company name&#10;&#10;AI-generated content may be incorrect.">
            <a:extLst>
              <a:ext uri="{FF2B5EF4-FFF2-40B4-BE49-F238E27FC236}">
                <a16:creationId xmlns:a16="http://schemas.microsoft.com/office/drawing/2014/main" id="{0F638F81-B8FB-5EFF-DFB1-9D0FF030B3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tx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400B4D35-0B5E-5B93-DE8C-2ECCF2153C7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0E461A5B-FD12-3D01-3752-09D39717EAB1}"/>
              </a:ext>
            </a:extLst>
          </p:cNvPr>
          <p:cNvSpPr>
            <a:spLocks noGrp="1"/>
          </p:cNvSpPr>
          <p:nvPr>
            <p:ph type="dt" sz="half" idx="31"/>
          </p:nvPr>
        </p:nvSpPr>
        <p:spPr/>
        <p:txBody>
          <a:bodyPr/>
          <a:lstStyle/>
          <a:p>
            <a:pPr>
              <a:defRPr/>
            </a:pPr>
            <a:r>
              <a:rPr lang="en-US"/>
              <a:t>21/10/2026</a:t>
            </a:r>
            <a:endParaRPr lang="en-US" dirty="0"/>
          </a:p>
        </p:txBody>
      </p:sp>
      <p:sp>
        <p:nvSpPr>
          <p:cNvPr id="9" name="Footer Placeholder 8">
            <a:extLst>
              <a:ext uri="{FF2B5EF4-FFF2-40B4-BE49-F238E27FC236}">
                <a16:creationId xmlns:a16="http://schemas.microsoft.com/office/drawing/2014/main" id="{72E9858C-0A87-39AF-9E78-4100CB3488A8}"/>
              </a:ext>
            </a:extLst>
          </p:cNvPr>
          <p:cNvSpPr>
            <a:spLocks noGrp="1"/>
          </p:cNvSpPr>
          <p:nvPr>
            <p:ph type="ftr" sz="quarter" idx="32"/>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C0D434DA-FA5F-A3F0-73D1-B7D59CAE5539}"/>
              </a:ext>
            </a:extLst>
          </p:cNvPr>
          <p:cNvSpPr>
            <a:spLocks noGrp="1"/>
          </p:cNvSpPr>
          <p:nvPr>
            <p:ph type="sldNum" sz="quarter" idx="3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68227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and-photos">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5" name="Picture 24" descr="Logo, company name&#10;&#10;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r>
              <a:rPr lang="en-US"/>
              <a:t>21/10/2026</a:t>
            </a:r>
            <a:endParaRPr lang="en-US" dirty="0"/>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p:txBody>
          <a:bodyPr/>
          <a:lstStyle/>
          <a:p>
            <a:pPr>
              <a:defRPr/>
            </a:pPr>
            <a:r>
              <a:rPr lang="en-US"/>
              <a:t>Dali Georgobiani | Tritium Diffusion Experiment Analysis | SATIF-17</a:t>
            </a:r>
            <a:endParaRPr lang="en-US" dirty="0"/>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4126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49909F63-04B4-4552-4C9B-34944CE806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b="4126"/>
          <a:stretch/>
        </p:blipFill>
        <p:spPr>
          <a:xfrm>
            <a:off x="4103005" y="2425441"/>
            <a:ext cx="4423870" cy="443255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95460"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95462"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6" name="Title Placeholder 1">
            <a:extLst>
              <a:ext uri="{FF2B5EF4-FFF2-40B4-BE49-F238E27FC236}">
                <a16:creationId xmlns:a16="http://schemas.microsoft.com/office/drawing/2014/main" id="{8DD8DAC1-7288-EEB9-267E-4FABB681DE29}"/>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7" name="Text Placeholder 19">
            <a:extLst>
              <a:ext uri="{FF2B5EF4-FFF2-40B4-BE49-F238E27FC236}">
                <a16:creationId xmlns:a16="http://schemas.microsoft.com/office/drawing/2014/main" id="{69F9AB23-23AD-4331-6F10-124422E7587B}"/>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8" name="Picture 27" descr="Logo, company name&#10;&#10;AI-generated content may be incorrect.">
            <a:extLst>
              <a:ext uri="{FF2B5EF4-FFF2-40B4-BE49-F238E27FC236}">
                <a16:creationId xmlns:a16="http://schemas.microsoft.com/office/drawing/2014/main" id="{A9F6B776-108B-4A96-9AA6-9F1EE6A1E8E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62533"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95460"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95462"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62533"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95460"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95462"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62533"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r>
              <a:rPr lang="en-US"/>
              <a:t>21/10/2026</a:t>
            </a:r>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3524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lef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5698E98C-5EF4-E02E-4D04-D17E225EFB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3429" b="4126"/>
          <a:stretch/>
        </p:blipFill>
        <p:spPr>
          <a:xfrm>
            <a:off x="8362184" y="2425441"/>
            <a:ext cx="3829816" cy="443255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6" name="Title Placeholder 1">
            <a:extLst>
              <a:ext uri="{FF2B5EF4-FFF2-40B4-BE49-F238E27FC236}">
                <a16:creationId xmlns:a16="http://schemas.microsoft.com/office/drawing/2014/main" id="{614BAE17-7F11-EB6F-1C51-5B3FF6C6528C}"/>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Text Placeholder 19">
            <a:extLst>
              <a:ext uri="{FF2B5EF4-FFF2-40B4-BE49-F238E27FC236}">
                <a16:creationId xmlns:a16="http://schemas.microsoft.com/office/drawing/2014/main" id="{B8A6A485-675C-EE94-911E-0B54B90E6832}"/>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8" name="Picture 17" descr="Logo, company name&#10;&#10;AI-generated content may be incorrect.">
            <a:extLst>
              <a:ext uri="{FF2B5EF4-FFF2-40B4-BE49-F238E27FC236}">
                <a16:creationId xmlns:a16="http://schemas.microsoft.com/office/drawing/2014/main" id="{3A04F070-8450-0E87-18DD-3192DA8CDC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3" name="Text Placeholder 11">
            <a:extLst>
              <a:ext uri="{FF2B5EF4-FFF2-40B4-BE49-F238E27FC236}">
                <a16:creationId xmlns:a16="http://schemas.microsoft.com/office/drawing/2014/main" id="{08F951B0-68BF-2192-D399-475E494C0592}"/>
              </a:ext>
            </a:extLst>
          </p:cNvPr>
          <p:cNvSpPr>
            <a:spLocks noGrp="1"/>
          </p:cNvSpPr>
          <p:nvPr>
            <p:ph type="body" sz="quarter" idx="38"/>
          </p:nvPr>
        </p:nvSpPr>
        <p:spPr>
          <a:xfrm>
            <a:off x="5447424"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 name="Text Placeholder 13">
            <a:extLst>
              <a:ext uri="{FF2B5EF4-FFF2-40B4-BE49-F238E27FC236}">
                <a16:creationId xmlns:a16="http://schemas.microsoft.com/office/drawing/2014/main" id="{B9827FE2-9D0B-A5AD-BAFA-F72DC18F31CD}"/>
              </a:ext>
            </a:extLst>
          </p:cNvPr>
          <p:cNvSpPr>
            <a:spLocks noGrp="1"/>
          </p:cNvSpPr>
          <p:nvPr>
            <p:ph type="body" sz="quarter" idx="39"/>
          </p:nvPr>
        </p:nvSpPr>
        <p:spPr>
          <a:xfrm>
            <a:off x="5447426"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6041A4D8-AE7D-2DE6-B0CA-43D09F97FEC4}"/>
              </a:ext>
            </a:extLst>
          </p:cNvPr>
          <p:cNvSpPr/>
          <p:nvPr userDrawn="1"/>
        </p:nvSpPr>
        <p:spPr>
          <a:xfrm rot="16200000">
            <a:off x="4714497"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7600CE08-B13C-E59B-FBAD-E6C38D06A2B1}"/>
              </a:ext>
            </a:extLst>
          </p:cNvPr>
          <p:cNvSpPr>
            <a:spLocks noGrp="1"/>
          </p:cNvSpPr>
          <p:nvPr>
            <p:ph type="body" sz="quarter" idx="40"/>
          </p:nvPr>
        </p:nvSpPr>
        <p:spPr>
          <a:xfrm>
            <a:off x="5447424"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8" name="Text Placeholder 13">
            <a:extLst>
              <a:ext uri="{FF2B5EF4-FFF2-40B4-BE49-F238E27FC236}">
                <a16:creationId xmlns:a16="http://schemas.microsoft.com/office/drawing/2014/main" id="{AD938516-005A-EF48-88B3-4A3A61AF594C}"/>
              </a:ext>
            </a:extLst>
          </p:cNvPr>
          <p:cNvSpPr>
            <a:spLocks noGrp="1"/>
          </p:cNvSpPr>
          <p:nvPr>
            <p:ph type="body" sz="quarter" idx="41"/>
          </p:nvPr>
        </p:nvSpPr>
        <p:spPr>
          <a:xfrm>
            <a:off x="5447426"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9" name="Rectangle 8">
            <a:extLst>
              <a:ext uri="{FF2B5EF4-FFF2-40B4-BE49-F238E27FC236}">
                <a16:creationId xmlns:a16="http://schemas.microsoft.com/office/drawing/2014/main" id="{6CF86095-AE0D-275B-D134-0696CF70918D}"/>
              </a:ext>
            </a:extLst>
          </p:cNvPr>
          <p:cNvSpPr/>
          <p:nvPr userDrawn="1"/>
        </p:nvSpPr>
        <p:spPr>
          <a:xfrm rot="16200000">
            <a:off x="4714497"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9B698B8A-3C1A-BCD7-104F-5ED3C11432B0}"/>
              </a:ext>
            </a:extLst>
          </p:cNvPr>
          <p:cNvSpPr>
            <a:spLocks noGrp="1"/>
          </p:cNvSpPr>
          <p:nvPr>
            <p:ph type="body" sz="quarter" idx="42"/>
          </p:nvPr>
        </p:nvSpPr>
        <p:spPr>
          <a:xfrm>
            <a:off x="5447424"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1" name="Text Placeholder 13">
            <a:extLst>
              <a:ext uri="{FF2B5EF4-FFF2-40B4-BE49-F238E27FC236}">
                <a16:creationId xmlns:a16="http://schemas.microsoft.com/office/drawing/2014/main" id="{9402C06F-000D-03EE-5EF2-6F903053076A}"/>
              </a:ext>
            </a:extLst>
          </p:cNvPr>
          <p:cNvSpPr>
            <a:spLocks noGrp="1"/>
          </p:cNvSpPr>
          <p:nvPr>
            <p:ph type="body" sz="quarter" idx="43"/>
          </p:nvPr>
        </p:nvSpPr>
        <p:spPr>
          <a:xfrm>
            <a:off x="5447426"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BA60C1D-8AE1-014F-A846-87B67F7C9205}"/>
              </a:ext>
            </a:extLst>
          </p:cNvPr>
          <p:cNvSpPr/>
          <p:nvPr userDrawn="1"/>
        </p:nvSpPr>
        <p:spPr>
          <a:xfrm rot="16200000">
            <a:off x="4714497"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908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a:off x="4103005" y="2425441"/>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913702" y="1700784"/>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1" name="Title Placeholder 1">
            <a:extLst>
              <a:ext uri="{FF2B5EF4-FFF2-40B4-BE49-F238E27FC236}">
                <a16:creationId xmlns:a16="http://schemas.microsoft.com/office/drawing/2014/main" id="{B5F61D50-E0EA-DD3E-9A15-5F1540B241BD}"/>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C589D903-C7CC-24AC-FE3E-DBF6FBD21EA4}"/>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3" name="Picture 12" descr="Logo, company name&#10;&#10;AI-generated content may be incorrect.">
            <a:extLst>
              <a:ext uri="{FF2B5EF4-FFF2-40B4-BE49-F238E27FC236}">
                <a16:creationId xmlns:a16="http://schemas.microsoft.com/office/drawing/2014/main" id="{1D58EF1F-7C81-3196-E6F7-D0C92C5218E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r>
              <a:rPr lang="en-US"/>
              <a:t>21/10/2026</a:t>
            </a:r>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p:txBody>
          <a:bodyPr/>
          <a:lstStyle/>
          <a:p>
            <a:pPr>
              <a:defRPr/>
            </a:pPr>
            <a:r>
              <a:rPr lang="en-US"/>
              <a:t>Dali Georgobiani | Tritium Diffusion Experiment Analysis | SATIF-17</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4816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photo-left-2">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6064E41-DF59-6301-DE38-F0DFE24D71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157216" y="1700784"/>
            <a:ext cx="5760720"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itle Placeholder 1">
            <a:extLst>
              <a:ext uri="{FF2B5EF4-FFF2-40B4-BE49-F238E27FC236}">
                <a16:creationId xmlns:a16="http://schemas.microsoft.com/office/drawing/2014/main" id="{4FF79C2B-39DB-F0FC-1C09-C45F7AF4DFC4}"/>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1" name="Text Placeholder 19">
            <a:extLst>
              <a:ext uri="{FF2B5EF4-FFF2-40B4-BE49-F238E27FC236}">
                <a16:creationId xmlns:a16="http://schemas.microsoft.com/office/drawing/2014/main" id="{B81A79C8-47D1-87B1-E39F-8BE75767B4AD}"/>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2" name="Picture 11" descr="Logo, company name&#10;&#10;AI-generated content may be incorrect.">
            <a:extLst>
              <a:ext uri="{FF2B5EF4-FFF2-40B4-BE49-F238E27FC236}">
                <a16:creationId xmlns:a16="http://schemas.microsoft.com/office/drawing/2014/main" id="{5802CF21-D793-E9E0-76EE-6C64625C2F8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977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AI-generated content may be incorrect.">
            <a:extLst>
              <a:ext uri="{FF2B5EF4-FFF2-40B4-BE49-F238E27FC236}">
                <a16:creationId xmlns:a16="http://schemas.microsoft.com/office/drawing/2014/main" id="{D026C6A1-CA77-A75B-8DF4-FCBEBEF63B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5" name="Picture 14" descr="Logo, company name&#10;&#10;AI-generated content may be incorrect.">
            <a:extLst>
              <a:ext uri="{FF2B5EF4-FFF2-40B4-BE49-F238E27FC236}">
                <a16:creationId xmlns:a16="http://schemas.microsoft.com/office/drawing/2014/main" id="{F42FD863-F4B6-B6D1-BAFB-D52DC4E044F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r>
              <a:rPr lang="en-US"/>
              <a:t>21/10/2026</a:t>
            </a:r>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4269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ideas-with-photo">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914400"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914400"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466342"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Text Placeholder 19">
            <a:extLst>
              <a:ext uri="{FF2B5EF4-FFF2-40B4-BE49-F238E27FC236}">
                <a16:creationId xmlns:a16="http://schemas.microsoft.com/office/drawing/2014/main" id="{B1451569-253C-B587-A86F-4D190EF1B24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 company name&#10;&#10;AI-generated content may be incorrect.">
            <a:extLst>
              <a:ext uri="{FF2B5EF4-FFF2-40B4-BE49-F238E27FC236}">
                <a16:creationId xmlns:a16="http://schemas.microsoft.com/office/drawing/2014/main" id="{809A0A5D-5886-4562-448A-83FC8512DCB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8" name="Title Placeholder 1">
            <a:extLst>
              <a:ext uri="{FF2B5EF4-FFF2-40B4-BE49-F238E27FC236}">
                <a16:creationId xmlns:a16="http://schemas.microsoft.com/office/drawing/2014/main" id="{B38B5940-D626-697E-1DE2-483ADD73F42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117335"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117335"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669277"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5474D73-F9BE-8323-9710-2D943D074AA7}"/>
              </a:ext>
            </a:extLst>
          </p:cNvPr>
          <p:cNvSpPr>
            <a:spLocks noGrp="1"/>
          </p:cNvSpPr>
          <p:nvPr>
            <p:ph type="sldNum" sz="quarter" idx="42"/>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734894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ideas-with-photo">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A20E4B7D-A2F4-E2C0-B651-BA709ADA79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A5343729-79AD-1ED6-768D-6A792503B323}"/>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4" name="Text Placeholder 19">
            <a:extLst>
              <a:ext uri="{FF2B5EF4-FFF2-40B4-BE49-F238E27FC236}">
                <a16:creationId xmlns:a16="http://schemas.microsoft.com/office/drawing/2014/main" id="{7A6A44F0-F202-67D2-AA06-2C6B93FCC065}"/>
              </a:ext>
            </a:extLst>
          </p:cNvPr>
          <p:cNvSpPr>
            <a:spLocks noGrp="1"/>
          </p:cNvSpPr>
          <p:nvPr>
            <p:ph type="body" sz="quarter" idx="37" hasCustomPrompt="1"/>
          </p:nvPr>
        </p:nvSpPr>
        <p:spPr>
          <a:xfrm>
            <a:off x="914400" y="820351"/>
            <a:ext cx="6532560"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332B2213-C7AE-6BAB-99BE-3FEB3626C9CD}"/>
              </a:ext>
            </a:extLst>
          </p:cNvPr>
          <p:cNvSpPr>
            <a:spLocks noGrp="1"/>
          </p:cNvSpPr>
          <p:nvPr>
            <p:ph type="dt" sz="half" idx="59"/>
          </p:nvPr>
        </p:nvSpPr>
        <p:spPr/>
        <p:txBody>
          <a:bodyPr/>
          <a:lstStyle/>
          <a:p>
            <a:pPr>
              <a:defRPr/>
            </a:pPr>
            <a:r>
              <a:rPr lang="en-US"/>
              <a:t>21/10/2026</a:t>
            </a:r>
            <a:endParaRPr lang="en-US" dirty="0"/>
          </a:p>
        </p:txBody>
      </p:sp>
      <p:sp>
        <p:nvSpPr>
          <p:cNvPr id="8" name="Footer Placeholder 7">
            <a:extLst>
              <a:ext uri="{FF2B5EF4-FFF2-40B4-BE49-F238E27FC236}">
                <a16:creationId xmlns:a16="http://schemas.microsoft.com/office/drawing/2014/main" id="{8B49E7BE-854D-1C7F-9ED9-A488BDBEA629}"/>
              </a:ext>
            </a:extLst>
          </p:cNvPr>
          <p:cNvSpPr>
            <a:spLocks noGrp="1"/>
          </p:cNvSpPr>
          <p:nvPr>
            <p:ph type="ftr" sz="quarter" idx="60"/>
          </p:nvPr>
        </p:nvSpPr>
        <p:spPr/>
        <p:txBody>
          <a:bodyPr/>
          <a:lstStyle/>
          <a:p>
            <a:pPr>
              <a:defRPr/>
            </a:pPr>
            <a:r>
              <a:rPr lang="en-US"/>
              <a:t>Dali Georgobiani | Tritium Diffusion Experiment Analysis | SATIF-17</a:t>
            </a:r>
            <a:endParaRPr lang="en-US" dirty="0"/>
          </a:p>
        </p:txBody>
      </p:sp>
      <p:sp>
        <p:nvSpPr>
          <p:cNvPr id="9" name="Slide Number Placeholder 8">
            <a:extLst>
              <a:ext uri="{FF2B5EF4-FFF2-40B4-BE49-F238E27FC236}">
                <a16:creationId xmlns:a16="http://schemas.microsoft.com/office/drawing/2014/main" id="{FC444157-9DBF-C378-F538-F7840483133D}"/>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771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idea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DCD67CB5-6160-A440-ED55-AD32D8B18E3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D7722649-BB7F-E00B-2BFE-CAA6645192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1" name="Title Placeholder 1">
            <a:extLst>
              <a:ext uri="{FF2B5EF4-FFF2-40B4-BE49-F238E27FC236}">
                <a16:creationId xmlns:a16="http://schemas.microsoft.com/office/drawing/2014/main" id="{221A7E90-F175-1CC3-CCD9-CBD10099A0B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7838061"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7838061"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386196"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7838061"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7838061"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386196"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5F5FDBA3-89C7-4621-B40D-7DE83FA22F5A}"/>
              </a:ext>
            </a:extLst>
          </p:cNvPr>
          <p:cNvSpPr>
            <a:spLocks noGrp="1"/>
          </p:cNvSpPr>
          <p:nvPr>
            <p:ph type="dt" sz="half" idx="59"/>
          </p:nvPr>
        </p:nvSpPr>
        <p:spPr/>
        <p:txBody>
          <a:bodyPr/>
          <a:lstStyle/>
          <a:p>
            <a:pPr>
              <a:defRPr/>
            </a:pPr>
            <a:r>
              <a:rPr lang="en-US"/>
              <a:t>21/10/2026</a:t>
            </a:r>
            <a:endParaRPr lang="en-US" dirty="0"/>
          </a:p>
        </p:txBody>
      </p:sp>
      <p:sp>
        <p:nvSpPr>
          <p:cNvPr id="6" name="Footer Placeholder 5">
            <a:extLst>
              <a:ext uri="{FF2B5EF4-FFF2-40B4-BE49-F238E27FC236}">
                <a16:creationId xmlns:a16="http://schemas.microsoft.com/office/drawing/2014/main" id="{F97AF3A4-EAA0-74A8-537D-7B63527E0231}"/>
              </a:ext>
            </a:extLst>
          </p:cNvPr>
          <p:cNvSpPr>
            <a:spLocks noGrp="1"/>
          </p:cNvSpPr>
          <p:nvPr>
            <p:ph type="ftr" sz="quarter" idx="60"/>
          </p:nvPr>
        </p:nvSpPr>
        <p:spPr/>
        <p:txBody>
          <a:bodyPr/>
          <a:lstStyle/>
          <a:p>
            <a:pPr>
              <a:defRPr/>
            </a:pPr>
            <a:r>
              <a:rPr lang="en-US"/>
              <a:t>Dali Georgobiani | Tritium Diffusion Experiment Analysis | SATIF-17</a:t>
            </a:r>
            <a:endParaRPr lang="en-US" dirty="0"/>
          </a:p>
        </p:txBody>
      </p:sp>
      <p:sp>
        <p:nvSpPr>
          <p:cNvPr id="7" name="Slide Number Placeholder 6">
            <a:extLst>
              <a:ext uri="{FF2B5EF4-FFF2-40B4-BE49-F238E27FC236}">
                <a16:creationId xmlns:a16="http://schemas.microsoft.com/office/drawing/2014/main" id="{718D8A77-0A01-BA2F-A32E-706B0FA90008}"/>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339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with-caption-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342CFCE2-B4C8-ABC2-3278-6BDD1A6BA4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5563" y="3940021"/>
            <a:ext cx="2920677" cy="2917979"/>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1091672"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1091672"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44B6D53A-92C9-55F9-0CA2-68EF8475BE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06472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with-caption-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915924" y="640080"/>
            <a:ext cx="9994392" cy="5577840"/>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F600118-8BF4-999C-96D0-38800692B131}"/>
              </a:ext>
            </a:extLst>
          </p:cNvPr>
          <p:cNvSpPr>
            <a:spLocks noGrp="1"/>
          </p:cNvSpPr>
          <p:nvPr>
            <p:ph type="body" sz="quarter" idx="12" hasCustomPrompt="1"/>
          </p:nvPr>
        </p:nvSpPr>
        <p:spPr>
          <a:xfrm>
            <a:off x="915925" y="6245352"/>
            <a:ext cx="9994392" cy="310783"/>
          </a:xfrm>
          <a:noFill/>
          <a:ln>
            <a:noFill/>
          </a:ln>
        </p:spPr>
        <p:txBody>
          <a:bodyPr lIns="0" tIns="0" rIns="0" bIns="0" anchor="b"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E4E71F28-8E11-F8BF-0A77-7AAFA42184E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Slide Number Placeholder 4">
            <a:extLst>
              <a:ext uri="{FF2B5EF4-FFF2-40B4-BE49-F238E27FC236}">
                <a16:creationId xmlns:a16="http://schemas.microsoft.com/office/drawing/2014/main" id="{B4BDFC97-7800-F5CC-5EBB-5D892475A33F}"/>
              </a:ext>
            </a:extLst>
          </p:cNvPr>
          <p:cNvSpPr>
            <a:spLocks noGrp="1"/>
          </p:cNvSpPr>
          <p:nvPr>
            <p:ph type="sldNum" sz="quarter" idx="18"/>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0258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2F704-D87B-DF16-D937-0C5723A4D346}"/>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3E187AF-3341-8854-383A-CA20D59A0AFD}"/>
              </a:ext>
            </a:extLst>
          </p:cNvPr>
          <p:cNvSpPr/>
          <p:nvPr userDrawn="1"/>
        </p:nvSpPr>
        <p:spPr>
          <a:xfrm>
            <a:off x="0" y="1678988"/>
            <a:ext cx="11830050" cy="35000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tx2"/>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Rectangle 14">
            <a:extLst>
              <a:ext uri="{FF2B5EF4-FFF2-40B4-BE49-F238E27FC236}">
                <a16:creationId xmlns:a16="http://schemas.microsoft.com/office/drawing/2014/main" id="{6A0C5114-E7F3-FF3D-A850-564CA25BD4AA}"/>
              </a:ext>
            </a:extLst>
          </p:cNvPr>
          <p:cNvSpPr/>
          <p:nvPr userDrawn="1"/>
        </p:nvSpPr>
        <p:spPr>
          <a:xfrm rot="10800000">
            <a:off x="5215509" y="233303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D7D10C01-E502-C2A8-611B-3019CF9DFA7F}"/>
              </a:ext>
            </a:extLst>
          </p:cNvPr>
          <p:cNvSpPr>
            <a:spLocks noGrp="1"/>
          </p:cNvSpPr>
          <p:nvPr>
            <p:ph type="dt" sz="half" idx="13"/>
          </p:nvPr>
        </p:nvSpPr>
        <p:spPr/>
        <p:txBody>
          <a:bodyPr/>
          <a:lstStyle/>
          <a:p>
            <a:pPr>
              <a:defRPr/>
            </a:pPr>
            <a:r>
              <a:rPr lang="en-US"/>
              <a:t>21/10/2026</a:t>
            </a:r>
            <a:endParaRPr lang="en-US" dirty="0"/>
          </a:p>
        </p:txBody>
      </p:sp>
      <p:sp>
        <p:nvSpPr>
          <p:cNvPr id="4" name="Footer Placeholder 3">
            <a:extLst>
              <a:ext uri="{FF2B5EF4-FFF2-40B4-BE49-F238E27FC236}">
                <a16:creationId xmlns:a16="http://schemas.microsoft.com/office/drawing/2014/main" id="{BDB1728D-2C4C-4424-EC7C-F41CFAB91F39}"/>
              </a:ext>
            </a:extLst>
          </p:cNvPr>
          <p:cNvSpPr>
            <a:spLocks noGrp="1"/>
          </p:cNvSpPr>
          <p:nvPr>
            <p:ph type="ftr" sz="quarter" idx="14"/>
          </p:nvPr>
        </p:nvSpPr>
        <p:spPr/>
        <p:txBody>
          <a:bodyPr/>
          <a:lstStyle/>
          <a:p>
            <a:pPr>
              <a:defRPr/>
            </a:pPr>
            <a:r>
              <a:rPr lang="en-US"/>
              <a:t>Dali Georgobiani | Tritium Diffusion Experiment Analysis | SATIF-17</a:t>
            </a:r>
            <a:endParaRPr lang="en-US" dirty="0"/>
          </a:p>
        </p:txBody>
      </p:sp>
      <p:sp>
        <p:nvSpPr>
          <p:cNvPr id="5" name="Slide Number Placeholder 4">
            <a:extLst>
              <a:ext uri="{FF2B5EF4-FFF2-40B4-BE49-F238E27FC236}">
                <a16:creationId xmlns:a16="http://schemas.microsoft.com/office/drawing/2014/main" id="{C0AA6709-2DAE-D574-74A9-6F2352BB8C60}"/>
              </a:ext>
            </a:extLst>
          </p:cNvPr>
          <p:cNvSpPr>
            <a:spLocks noGrp="1"/>
          </p:cNvSpPr>
          <p:nvPr>
            <p:ph type="sldNum" sz="quarter" idx="15"/>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01555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ltiple-key-figures">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tx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0" name="Picture 19" descr="Logo, company name&#10;&#10;AI-generated content may be incorrect.">
            <a:extLst>
              <a:ext uri="{FF2B5EF4-FFF2-40B4-BE49-F238E27FC236}">
                <a16:creationId xmlns:a16="http://schemas.microsoft.com/office/drawing/2014/main" id="{71A5B106-9DEE-8AB6-D922-D48EB8DF9D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CFDCF037-3F22-455A-C167-1B9773617782}"/>
              </a:ext>
            </a:extLst>
          </p:cNvPr>
          <p:cNvSpPr>
            <a:spLocks noGrp="1"/>
          </p:cNvSpPr>
          <p:nvPr>
            <p:ph type="dt" sz="half" idx="26"/>
          </p:nvPr>
        </p:nvSpPr>
        <p:spPr/>
        <p:txBody>
          <a:bodyPr/>
          <a:lstStyle/>
          <a:p>
            <a:pPr>
              <a:defRPr/>
            </a:pPr>
            <a:r>
              <a:rPr lang="en-US"/>
              <a:t>21/10/2026</a:t>
            </a:r>
            <a:endParaRPr lang="en-US" dirty="0"/>
          </a:p>
        </p:txBody>
      </p:sp>
      <p:sp>
        <p:nvSpPr>
          <p:cNvPr id="9" name="Footer Placeholder 8">
            <a:extLst>
              <a:ext uri="{FF2B5EF4-FFF2-40B4-BE49-F238E27FC236}">
                <a16:creationId xmlns:a16="http://schemas.microsoft.com/office/drawing/2014/main" id="{FB849831-55D4-65FF-A7B1-CC84E9B252F7}"/>
              </a:ext>
            </a:extLst>
          </p:cNvPr>
          <p:cNvSpPr>
            <a:spLocks noGrp="1"/>
          </p:cNvSpPr>
          <p:nvPr>
            <p:ph type="ftr" sz="quarter" idx="27"/>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B1D6637D-9A02-B205-EF0A-87C0E8B5D314}"/>
              </a:ext>
            </a:extLst>
          </p:cNvPr>
          <p:cNvSpPr>
            <a:spLocks noGrp="1"/>
          </p:cNvSpPr>
          <p:nvPr>
            <p:ph type="sldNum" sz="quarter" idx="2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454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610466"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914400"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914400" y="3775583"/>
            <a:ext cx="2298325" cy="358688"/>
          </a:xfrm>
        </p:spPr>
        <p:txBody>
          <a:bodyPr>
            <a:noAutofit/>
          </a:bodyPr>
          <a:lstStyle>
            <a:lvl1pPr marL="0" indent="0" algn="ctr">
              <a:buNone/>
              <a:defRPr sz="2400" b="1">
                <a:solidFill>
                  <a:schemeClr val="tx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914400"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610466"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610466"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045110"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045110"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479755"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479755"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479756"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045111"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6610B6D6-299C-0418-0AF3-619B25B544C1}"/>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68DB6E35-74D5-6385-15A7-D3FFFECBE6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916BD9F2-83FA-DEE1-828F-C0131BE688D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2892132"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455268"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024323"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72FE7C9-EB8A-1A48-5F36-AEE87BC4EFFB}"/>
              </a:ext>
            </a:extLst>
          </p:cNvPr>
          <p:cNvSpPr>
            <a:spLocks noGrp="1"/>
          </p:cNvSpPr>
          <p:nvPr>
            <p:ph type="dt" sz="half" idx="38"/>
          </p:nvPr>
        </p:nvSpPr>
        <p:spPr/>
        <p:txBody>
          <a:bodyPr/>
          <a:lstStyle/>
          <a:p>
            <a:pPr>
              <a:defRPr/>
            </a:pPr>
            <a:r>
              <a:rPr lang="en-US"/>
              <a:t>21/10/2026</a:t>
            </a:r>
            <a:endParaRPr lang="en-US" dirty="0"/>
          </a:p>
        </p:txBody>
      </p:sp>
      <p:sp>
        <p:nvSpPr>
          <p:cNvPr id="6" name="Footer Placeholder 5">
            <a:extLst>
              <a:ext uri="{FF2B5EF4-FFF2-40B4-BE49-F238E27FC236}">
                <a16:creationId xmlns:a16="http://schemas.microsoft.com/office/drawing/2014/main" id="{955CA788-9E66-27E4-B8B2-1B3DD9A0061C}"/>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7" name="Slide Number Placeholder 6">
            <a:extLst>
              <a:ext uri="{FF2B5EF4-FFF2-40B4-BE49-F238E27FC236}">
                <a16:creationId xmlns:a16="http://schemas.microsoft.com/office/drawing/2014/main" id="{BFF826E5-1E41-AE20-24CB-69936FA1646B}"/>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50102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913702" y="1700784"/>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913702" y="2416667"/>
            <a:ext cx="5000626" cy="700720"/>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913703" y="3126912"/>
            <a:ext cx="5000626" cy="625033"/>
          </a:xfrm>
          <a:solidFill>
            <a:schemeClr val="tx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913703" y="3841747"/>
            <a:ext cx="5000625"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913702" y="4567235"/>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913702" y="5283162"/>
            <a:ext cx="5000626"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6416009" y="5727814"/>
            <a:ext cx="3984937" cy="814025"/>
          </a:xfrm>
          <a:noFill/>
          <a:ln>
            <a:noFill/>
          </a:ln>
        </p:spPr>
        <p:txBody>
          <a:bodyPr lIns="0" tIns="0" rIns="0" bIns="0" anchor="t" anchorCtr="0">
            <a:noAutofit/>
          </a:bodyPr>
          <a:lstStyle>
            <a:lvl1pPr marL="0" indent="0" algn="ctr">
              <a:lnSpc>
                <a:spcPct val="100000"/>
              </a:lnSpc>
              <a:buNone/>
              <a:defRPr sz="1200">
                <a:solidFill>
                  <a:schemeClr val="tx1"/>
                </a:solidFill>
              </a:defRPr>
            </a:lvl1pPr>
          </a:lstStyle>
          <a:p>
            <a:pPr lvl="0"/>
            <a:r>
              <a:rPr lang="en-US" dirty="0"/>
              <a:t>Click to insert caption</a:t>
            </a:r>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74F00707-099E-FCA0-E7DE-AF763D1AF91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1E87DF5B-EBD1-93B2-E7F8-9194FC8AC74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B92F8742-82D1-BB4D-234D-76D87357F9E9}"/>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6" name="Chart Placeholder 33">
            <a:extLst>
              <a:ext uri="{FF2B5EF4-FFF2-40B4-BE49-F238E27FC236}">
                <a16:creationId xmlns:a16="http://schemas.microsoft.com/office/drawing/2014/main" id="{52C864BF-BCE8-AF09-5C28-6FB7C48C3E8E}"/>
              </a:ext>
            </a:extLst>
          </p:cNvPr>
          <p:cNvSpPr>
            <a:spLocks noGrp="1"/>
          </p:cNvSpPr>
          <p:nvPr>
            <p:ph type="chart" sz="quarter" idx="38"/>
          </p:nvPr>
        </p:nvSpPr>
        <p:spPr>
          <a:xfrm>
            <a:off x="6564303" y="1691264"/>
            <a:ext cx="3718252" cy="3820420"/>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sp>
        <p:nvSpPr>
          <p:cNvPr id="8" name="Date Placeholder 7">
            <a:extLst>
              <a:ext uri="{FF2B5EF4-FFF2-40B4-BE49-F238E27FC236}">
                <a16:creationId xmlns:a16="http://schemas.microsoft.com/office/drawing/2014/main" id="{76F6407B-2069-A156-F136-165066B97BB0}"/>
              </a:ext>
            </a:extLst>
          </p:cNvPr>
          <p:cNvSpPr>
            <a:spLocks noGrp="1"/>
          </p:cNvSpPr>
          <p:nvPr>
            <p:ph type="dt" sz="half" idx="39"/>
          </p:nvPr>
        </p:nvSpPr>
        <p:spPr/>
        <p:txBody>
          <a:bodyPr/>
          <a:lstStyle/>
          <a:p>
            <a:pPr>
              <a:defRPr/>
            </a:pPr>
            <a:r>
              <a:rPr lang="en-US"/>
              <a:t>21/10/2026</a:t>
            </a:r>
            <a:endParaRPr lang="en-US" dirty="0"/>
          </a:p>
        </p:txBody>
      </p:sp>
      <p:sp>
        <p:nvSpPr>
          <p:cNvPr id="9" name="Footer Placeholder 8">
            <a:extLst>
              <a:ext uri="{FF2B5EF4-FFF2-40B4-BE49-F238E27FC236}">
                <a16:creationId xmlns:a16="http://schemas.microsoft.com/office/drawing/2014/main" id="{5B8EB51C-6380-2192-1894-4C5355440D79}"/>
              </a:ext>
            </a:extLst>
          </p:cNvPr>
          <p:cNvSpPr>
            <a:spLocks noGrp="1"/>
          </p:cNvSpPr>
          <p:nvPr>
            <p:ph type="ftr" sz="quarter" idx="40"/>
          </p:nvPr>
        </p:nvSpPr>
        <p:spPr/>
        <p:txBody>
          <a:bodyPr/>
          <a:lstStyle/>
          <a:p>
            <a:pPr>
              <a:defRPr/>
            </a:pPr>
            <a:r>
              <a:rPr lang="en-US"/>
              <a:t>Dali Georgobiani | Tritium Diffusion Experiment Analysis | SATIF-17</a:t>
            </a:r>
            <a:endParaRPr lang="en-US" dirty="0"/>
          </a:p>
        </p:txBody>
      </p:sp>
      <p:sp>
        <p:nvSpPr>
          <p:cNvPr id="10" name="Slide Number Placeholder 9">
            <a:extLst>
              <a:ext uri="{FF2B5EF4-FFF2-40B4-BE49-F238E27FC236}">
                <a16:creationId xmlns:a16="http://schemas.microsoft.com/office/drawing/2014/main" id="{F12A945B-BEEF-183C-ECC0-6AA2D38FD9C8}"/>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5519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914399" y="5910199"/>
            <a:ext cx="9994392" cy="371185"/>
          </a:xfrm>
          <a:noFill/>
          <a:ln>
            <a:noFill/>
          </a:ln>
        </p:spPr>
        <p:txBody>
          <a:bodyPr lIns="0" tIns="0" rIns="0" bIns="0" anchor="t" anchorCtr="0">
            <a:noAutofit/>
          </a:bodyPr>
          <a:lstStyle>
            <a:lvl1pPr marL="0" indent="0" algn="l">
              <a:lnSpc>
                <a:spcPct val="100000"/>
              </a:lnSpc>
              <a:buNone/>
              <a:defRPr sz="1200">
                <a:solidFill>
                  <a:schemeClr val="tx1"/>
                </a:solidFill>
              </a:defRPr>
            </a:lvl1pPr>
          </a:lstStyle>
          <a:p>
            <a:pPr lvl="0"/>
            <a:r>
              <a:rPr lang="en-US" dirty="0"/>
              <a:t>Click to insert caption</a:t>
            </a:r>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4E7EC1F8-3C79-96EA-BAC5-4A16390EF4F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BA36F6E8-B09C-D7C6-E26B-D0323BCA25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2" name="Title Placeholder 1">
            <a:extLst>
              <a:ext uri="{FF2B5EF4-FFF2-40B4-BE49-F238E27FC236}">
                <a16:creationId xmlns:a16="http://schemas.microsoft.com/office/drawing/2014/main" id="{80C1E4F0-DFA5-E9B1-59B4-18ECD9C9BFA1}"/>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 name="Table Placeholder 5">
            <a:extLst>
              <a:ext uri="{FF2B5EF4-FFF2-40B4-BE49-F238E27FC236}">
                <a16:creationId xmlns:a16="http://schemas.microsoft.com/office/drawing/2014/main" id="{D2EDDB05-1AF6-97B9-8468-040314ECE410}"/>
              </a:ext>
            </a:extLst>
          </p:cNvPr>
          <p:cNvSpPr>
            <a:spLocks noGrp="1"/>
          </p:cNvSpPr>
          <p:nvPr>
            <p:ph type="tbl" sz="quarter" idx="25"/>
          </p:nvPr>
        </p:nvSpPr>
        <p:spPr>
          <a:xfrm>
            <a:off x="915924" y="1700784"/>
            <a:ext cx="9992867" cy="4105656"/>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sp>
        <p:nvSpPr>
          <p:cNvPr id="6" name="Date Placeholder 5">
            <a:extLst>
              <a:ext uri="{FF2B5EF4-FFF2-40B4-BE49-F238E27FC236}">
                <a16:creationId xmlns:a16="http://schemas.microsoft.com/office/drawing/2014/main" id="{2088B00D-9B35-DB46-C790-1D78D3C30D91}"/>
              </a:ext>
            </a:extLst>
          </p:cNvPr>
          <p:cNvSpPr>
            <a:spLocks noGrp="1"/>
          </p:cNvSpPr>
          <p:nvPr>
            <p:ph type="dt" sz="half" idx="38"/>
          </p:nvPr>
        </p:nvSpPr>
        <p:spPr/>
        <p:txBody>
          <a:bodyPr/>
          <a:lstStyle/>
          <a:p>
            <a:pPr>
              <a:defRPr/>
            </a:pPr>
            <a:r>
              <a:rPr lang="en-US"/>
              <a:t>21/10/2026</a:t>
            </a:r>
            <a:endParaRPr lang="en-US" dirty="0"/>
          </a:p>
        </p:txBody>
      </p:sp>
      <p:sp>
        <p:nvSpPr>
          <p:cNvPr id="7" name="Footer Placeholder 6">
            <a:extLst>
              <a:ext uri="{FF2B5EF4-FFF2-40B4-BE49-F238E27FC236}">
                <a16:creationId xmlns:a16="http://schemas.microsoft.com/office/drawing/2014/main" id="{0423629E-9729-19B2-D18F-696FC5DF7C80}"/>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13" name="Slide Number Placeholder 12">
            <a:extLst>
              <a:ext uri="{FF2B5EF4-FFF2-40B4-BE49-F238E27FC236}">
                <a16:creationId xmlns:a16="http://schemas.microsoft.com/office/drawing/2014/main" id="{9F7ECEAE-4F90-EAE6-417B-EE2AEE8EB75D}"/>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95860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Tree>
    <p:extLst>
      <p:ext uri="{BB962C8B-B14F-4D97-AF65-F5344CB8AC3E}">
        <p14:creationId xmlns:p14="http://schemas.microsoft.com/office/powerpoint/2010/main" val="24112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9053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12095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542028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r>
              <a:rPr lang="en-US"/>
              <a:t>21/10/2026</a:t>
            </a:r>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Dali Georgobiani | Tritium Diffusion Experiment Analysis | SATIF-17</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35333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r>
              <a:rPr lang="en-US"/>
              <a:t>21/10/2026</a:t>
            </a:r>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p:txBody>
          <a:bodyPr/>
          <a:lstStyle/>
          <a:p>
            <a:pPr>
              <a:defRPr/>
            </a:pPr>
            <a:r>
              <a:rPr lang="en-US"/>
              <a:t>Dali Georgobiani | Tritium Diffusion Experiment Analysis | SATIF-17</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64642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r>
              <a:rPr lang="en-US"/>
              <a:t>21/10/2026</a:t>
            </a:r>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p:txBody>
          <a:bodyPr/>
          <a:lstStyle/>
          <a:p>
            <a:pPr>
              <a:defRPr/>
            </a:pPr>
            <a:r>
              <a:rPr lang="en-US"/>
              <a:t>Dali Georgobiani | Tritium Diffusion Experiment Analysis | SATIF-17</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4447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910883"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121941"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r>
              <a:rPr lang="en-US"/>
              <a:t>21/10/2026</a:t>
            </a:r>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Dali Georgobiani | Tritium Diffusion Experiment Analysis | SATIF-17</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30830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r>
              <a:rPr lang="en-US"/>
              <a:t>21/10/2026</a:t>
            </a:r>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a:p>
        </p:txBody>
      </p:sp>
    </p:spTree>
    <p:extLst>
      <p:ext uri="{BB962C8B-B14F-4D97-AF65-F5344CB8AC3E}">
        <p14:creationId xmlns:p14="http://schemas.microsoft.com/office/powerpoint/2010/main" val="2447792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jpeg"/><Relationship Id="rId4" Type="http://schemas.openxmlformats.org/officeDocument/2006/relationships/slideLayout" Target="../slideLayouts/slideLayout2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0786C5C5-BA40-ED91-0B8F-3E5B695BC2FA}"/>
              </a:ext>
            </a:extLst>
          </p:cNvPr>
          <p:cNvPicPr>
            <a:picLocks noChangeAspect="1"/>
          </p:cNvPicPr>
          <p:nvPr userDrawn="1"/>
        </p:nvPicPr>
        <p:blipFill>
          <a:blip r:embed="rId2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4394AAFE-E3DF-B28D-63BF-3EFB9EF59B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2CE553BB-E886-DE6F-F16C-696C36EA85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r>
              <a:rPr lang="en-US"/>
              <a:t>21/10/2026</a:t>
            </a:r>
            <a:endParaRPr lang="en-US" dirty="0"/>
          </a:p>
        </p:txBody>
      </p:sp>
      <p:sp>
        <p:nvSpPr>
          <p:cNvPr id="12" name="Footer Placeholder 8">
            <a:extLst>
              <a:ext uri="{FF2B5EF4-FFF2-40B4-BE49-F238E27FC236}">
                <a16:creationId xmlns:a16="http://schemas.microsoft.com/office/drawing/2014/main" id="{7D89A822-DC7D-79CA-3EF6-AF26B05C52B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Dali Georgobiani | Tritium Diffusion Experiment Analysis | SATIF-17</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3747" r:id="rId2"/>
    <p:sldLayoutId id="2147483748" r:id="rId3"/>
    <p:sldLayoutId id="2147483964" r:id="rId4"/>
    <p:sldLayoutId id="2147483965" r:id="rId5"/>
    <p:sldLayoutId id="2147483785" r:id="rId6"/>
    <p:sldLayoutId id="2147483814" r:id="rId7"/>
    <p:sldLayoutId id="2147483816" r:id="rId8"/>
    <p:sldLayoutId id="2147483786" r:id="rId9"/>
    <p:sldLayoutId id="2147483787" r:id="rId10"/>
    <p:sldLayoutId id="2147483742" r:id="rId11"/>
    <p:sldLayoutId id="2147483744" r:id="rId12"/>
    <p:sldLayoutId id="2147483781" r:id="rId13"/>
    <p:sldLayoutId id="2147483784" r:id="rId14"/>
    <p:sldLayoutId id="2147483756" r:id="rId15"/>
    <p:sldLayoutId id="2147483759" r:id="rId16"/>
    <p:sldLayoutId id="2147483791" r:id="rId17"/>
    <p:sldLayoutId id="2147483788" r:id="rId18"/>
    <p:sldLayoutId id="2147483778" r:id="rId19"/>
    <p:sldLayoutId id="2147483813" r:id="rId20"/>
    <p:sldLayoutId id="2147483815" r:id="rId21"/>
    <p:sldLayoutId id="2147483864" r:id="rId22"/>
  </p:sldLayoutIdLst>
  <p:hf hdr="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10"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r>
              <a:rPr lang="en-US"/>
              <a:t>21/10/2026</a:t>
            </a:r>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Dali Georgobiani | Tritium Diffusion Experiment Analysis | SATIF-17</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sldLayoutIdLst>
    <p:sldLayoutId id="2147483710" r:id="rId1"/>
    <p:sldLayoutId id="2147483715" r:id="rId2"/>
    <p:sldLayoutId id="2147483716" r:id="rId3"/>
    <p:sldLayoutId id="2147483970" r:id="rId4"/>
    <p:sldLayoutId id="2147483971" r:id="rId5"/>
    <p:sldLayoutId id="2147483972" r:id="rId6"/>
    <p:sldLayoutId id="2147483973" r:id="rId7"/>
    <p:sldLayoutId id="2147483974" r:id="rId8"/>
  </p:sldLayoutIdLst>
  <p:hf hdr="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0.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0.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8" Type="http://schemas.openxmlformats.org/officeDocument/2006/relationships/package" Target="../embeddings/Microsoft_Excel_Worksheet3.xlsx"/><Relationship Id="rId3" Type="http://schemas.openxmlformats.org/officeDocument/2006/relationships/image" Target="../media/image34.emf"/><Relationship Id="rId7" Type="http://schemas.openxmlformats.org/officeDocument/2006/relationships/image" Target="../media/image36.emf"/><Relationship Id="rId2" Type="http://schemas.openxmlformats.org/officeDocument/2006/relationships/package" Target="../embeddings/Microsoft_Excel_Worksheet.xlsx"/><Relationship Id="rId1" Type="http://schemas.openxmlformats.org/officeDocument/2006/relationships/slideLayout" Target="../slideLayouts/slideLayout30.xml"/><Relationship Id="rId6" Type="http://schemas.openxmlformats.org/officeDocument/2006/relationships/package" Target="../embeddings/Microsoft_Excel_Worksheet2.xlsx"/><Relationship Id="rId5" Type="http://schemas.openxmlformats.org/officeDocument/2006/relationships/image" Target="../media/image35.emf"/><Relationship Id="rId4" Type="http://schemas.openxmlformats.org/officeDocument/2006/relationships/package" Target="../embeddings/Microsoft_Excel_Worksheet1.xlsx"/><Relationship Id="rId9" Type="http://schemas.openxmlformats.org/officeDocument/2006/relationships/image" Target="../media/image37.emf"/></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9230-1F0C-F08B-F8D1-4F09BE982701}"/>
              </a:ext>
            </a:extLst>
          </p:cNvPr>
          <p:cNvSpPr>
            <a:spLocks noGrp="1"/>
          </p:cNvSpPr>
          <p:nvPr>
            <p:ph type="title"/>
          </p:nvPr>
        </p:nvSpPr>
        <p:spPr>
          <a:xfrm>
            <a:off x="914400" y="2530888"/>
            <a:ext cx="10433878" cy="2388558"/>
          </a:xfrm>
        </p:spPr>
        <p:txBody>
          <a:bodyPr>
            <a:normAutofit/>
          </a:bodyPr>
          <a:lstStyle/>
          <a:p>
            <a:r>
              <a:rPr lang="en-US" sz="4000" dirty="0"/>
              <a:t>Tritium Production and Release </a:t>
            </a:r>
            <a:br>
              <a:rPr lang="en-US" sz="4000" dirty="0"/>
            </a:br>
            <a:r>
              <a:rPr lang="en-US" sz="4000" dirty="0"/>
              <a:t>in Particle Accelerator Environments</a:t>
            </a:r>
            <a:br>
              <a:rPr lang="en-US" sz="4000" dirty="0"/>
            </a:br>
            <a:r>
              <a:rPr lang="en-US" sz="3200" dirty="0"/>
              <a:t>From Calculations to Experiments</a:t>
            </a:r>
            <a:br>
              <a:rPr lang="en-US" sz="4000" dirty="0"/>
            </a:br>
            <a:endParaRPr lang="en-US" sz="4000" dirty="0"/>
          </a:p>
        </p:txBody>
      </p:sp>
      <p:sp>
        <p:nvSpPr>
          <p:cNvPr id="4" name="Text Placeholder 3">
            <a:extLst>
              <a:ext uri="{FF2B5EF4-FFF2-40B4-BE49-F238E27FC236}">
                <a16:creationId xmlns:a16="http://schemas.microsoft.com/office/drawing/2014/main" id="{193C9EA7-4287-6D04-62E1-63AD0BECCB26}"/>
              </a:ext>
            </a:extLst>
          </p:cNvPr>
          <p:cNvSpPr>
            <a:spLocks noGrp="1"/>
          </p:cNvSpPr>
          <p:nvPr>
            <p:ph type="body" sz="quarter" idx="13"/>
          </p:nvPr>
        </p:nvSpPr>
        <p:spPr>
          <a:xfrm>
            <a:off x="914399" y="4446621"/>
            <a:ext cx="9014981" cy="278477"/>
          </a:xfrm>
        </p:spPr>
        <p:txBody>
          <a:bodyPr/>
          <a:lstStyle/>
          <a:p>
            <a:r>
              <a:rPr lang="en-US" dirty="0"/>
              <a:t>Dali Georgobiani</a:t>
            </a:r>
            <a:br>
              <a:rPr lang="en-US" dirty="0"/>
            </a:br>
            <a:r>
              <a:rPr lang="en-US" dirty="0"/>
              <a:t>Fermi National Accelerator Laboratory</a:t>
            </a:r>
          </a:p>
        </p:txBody>
      </p:sp>
      <p:sp>
        <p:nvSpPr>
          <p:cNvPr id="5" name="Text Placeholder 4">
            <a:extLst>
              <a:ext uri="{FF2B5EF4-FFF2-40B4-BE49-F238E27FC236}">
                <a16:creationId xmlns:a16="http://schemas.microsoft.com/office/drawing/2014/main" id="{1695ACB3-3E13-857E-398C-1BB7A3C1FFF8}"/>
              </a:ext>
            </a:extLst>
          </p:cNvPr>
          <p:cNvSpPr>
            <a:spLocks noGrp="1"/>
          </p:cNvSpPr>
          <p:nvPr>
            <p:ph type="body" sz="quarter" idx="11"/>
          </p:nvPr>
        </p:nvSpPr>
        <p:spPr>
          <a:xfrm>
            <a:off x="914399" y="5256619"/>
            <a:ext cx="10003537" cy="641762"/>
          </a:xfrm>
        </p:spPr>
        <p:txBody>
          <a:bodyPr/>
          <a:lstStyle/>
          <a:p>
            <a:r>
              <a:rPr lang="en-US" dirty="0">
                <a:solidFill>
                  <a:schemeClr val="accent1"/>
                </a:solidFill>
              </a:rPr>
              <a:t>17</a:t>
            </a:r>
            <a:r>
              <a:rPr lang="en-US" baseline="30000" dirty="0">
                <a:solidFill>
                  <a:schemeClr val="accent1"/>
                </a:solidFill>
              </a:rPr>
              <a:t>th</a:t>
            </a:r>
            <a:r>
              <a:rPr lang="en-US" dirty="0">
                <a:solidFill>
                  <a:schemeClr val="accent1"/>
                </a:solidFill>
              </a:rPr>
              <a:t> Workshop on Shielding Aspects of Accelerators, Targets, and Irradiation Facilities (SATIF-17)</a:t>
            </a:r>
            <a:br>
              <a:rPr lang="en-US" dirty="0">
                <a:solidFill>
                  <a:schemeClr val="accent1"/>
                </a:solidFill>
              </a:rPr>
            </a:br>
            <a:r>
              <a:rPr lang="en-US" dirty="0">
                <a:solidFill>
                  <a:schemeClr val="accent1"/>
                </a:solidFill>
              </a:rPr>
              <a:t>IBS Science Culture Center, Daejeon, Korea</a:t>
            </a:r>
            <a:br>
              <a:rPr lang="en-US" dirty="0">
                <a:solidFill>
                  <a:schemeClr val="accent1"/>
                </a:solidFill>
              </a:rPr>
            </a:br>
            <a:r>
              <a:rPr lang="en-US" dirty="0">
                <a:solidFill>
                  <a:schemeClr val="accent1"/>
                </a:solidFill>
              </a:rPr>
              <a:t>October 20 – 22, 2026</a:t>
            </a:r>
          </a:p>
        </p:txBody>
      </p:sp>
      <p:sp>
        <p:nvSpPr>
          <p:cNvPr id="6" name="Text Placeholder 5">
            <a:extLst>
              <a:ext uri="{FF2B5EF4-FFF2-40B4-BE49-F238E27FC236}">
                <a16:creationId xmlns:a16="http://schemas.microsoft.com/office/drawing/2014/main" id="{74DF9DFB-54E9-184A-7F50-BF325F79EAD8}"/>
              </a:ext>
            </a:extLst>
          </p:cNvPr>
          <p:cNvSpPr>
            <a:spLocks noGrp="1"/>
          </p:cNvSpPr>
          <p:nvPr>
            <p:ph type="body" sz="quarter" idx="14"/>
          </p:nvPr>
        </p:nvSpPr>
        <p:spPr>
          <a:xfrm>
            <a:off x="914400" y="2175056"/>
            <a:ext cx="10003536" cy="236324"/>
          </a:xfrm>
        </p:spPr>
        <p:txBody>
          <a:bodyPr/>
          <a:lstStyle/>
          <a:p>
            <a:r>
              <a:rPr lang="en-US" dirty="0"/>
              <a:t>21 October 2026</a:t>
            </a:r>
          </a:p>
        </p:txBody>
      </p:sp>
    </p:spTree>
    <p:extLst>
      <p:ext uri="{BB962C8B-B14F-4D97-AF65-F5344CB8AC3E}">
        <p14:creationId xmlns:p14="http://schemas.microsoft.com/office/powerpoint/2010/main" val="293430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BE464-C67B-F34C-D300-443C0CFBAD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E500CE-8BC8-9E6D-0D0D-5F7C0B8234A3}"/>
              </a:ext>
            </a:extLst>
          </p:cNvPr>
          <p:cNvSpPr>
            <a:spLocks noGrp="1"/>
          </p:cNvSpPr>
          <p:nvPr>
            <p:ph type="body" sz="quarter" idx="10"/>
          </p:nvPr>
        </p:nvSpPr>
        <p:spPr>
          <a:xfrm>
            <a:off x="365760" y="962532"/>
            <a:ext cx="11102799" cy="5229305"/>
          </a:xfrm>
        </p:spPr>
        <p:txBody>
          <a:bodyPr vert="horz" lIns="0" tIns="0" rIns="0" bIns="0" rtlCol="0" anchor="t">
            <a:noAutofit/>
          </a:bodyPr>
          <a:lstStyle/>
          <a:p>
            <a:r>
              <a:rPr lang="en-US" sz="3200" spc="0" dirty="0">
                <a:solidFill>
                  <a:srgbClr val="004C97"/>
                </a:solidFill>
                <a:latin typeface="Calibri" panose="020F0502020204030204" pitchFamily="34" charset="0"/>
                <a:ea typeface="Geneva" pitchFamily="121" charset="-128"/>
              </a:rPr>
              <a:t>Introduction</a:t>
            </a:r>
          </a:p>
          <a:p>
            <a:r>
              <a:rPr lang="en-US" sz="3200" spc="0" dirty="0">
                <a:solidFill>
                  <a:srgbClr val="004C97"/>
                </a:solidFill>
                <a:latin typeface="Calibri" panose="020F0502020204030204" pitchFamily="34" charset="0"/>
                <a:ea typeface="Geneva" pitchFamily="121" charset="-128"/>
              </a:rPr>
              <a:t>Planned tritium diffusion experiment</a:t>
            </a:r>
          </a:p>
          <a:p>
            <a:r>
              <a:rPr lang="en-US" sz="3200" spc="0" dirty="0">
                <a:solidFill>
                  <a:srgbClr val="004C97"/>
                </a:solidFill>
                <a:latin typeface="Calibri" panose="020F0502020204030204" pitchFamily="34" charset="0"/>
                <a:ea typeface="Geneva" pitchFamily="121" charset="-128"/>
              </a:rPr>
              <a:t>Radiation transport model setup</a:t>
            </a:r>
          </a:p>
          <a:p>
            <a:r>
              <a:rPr lang="en-US" sz="3200" spc="0" dirty="0">
                <a:solidFill>
                  <a:srgbClr val="004C97"/>
                </a:solidFill>
                <a:latin typeface="Calibri" panose="020F0502020204030204" pitchFamily="34" charset="0"/>
                <a:ea typeface="Geneva" pitchFamily="121" charset="-128"/>
              </a:rPr>
              <a:t>Residual dose and tritium production calculations </a:t>
            </a:r>
            <a:br>
              <a:rPr lang="en-US" sz="3200" spc="0" dirty="0">
                <a:solidFill>
                  <a:srgbClr val="004C97"/>
                </a:solidFill>
                <a:latin typeface="Calibri" panose="020F0502020204030204" pitchFamily="34" charset="0"/>
                <a:ea typeface="Geneva" pitchFamily="121" charset="-128"/>
              </a:rPr>
            </a:br>
            <a:r>
              <a:rPr lang="en-US" sz="3200" spc="0" dirty="0">
                <a:solidFill>
                  <a:srgbClr val="004C97"/>
                </a:solidFill>
                <a:latin typeface="Calibri" panose="020F0502020204030204" pitchFamily="34" charset="0"/>
                <a:ea typeface="Geneva" pitchFamily="121" charset="-128"/>
              </a:rPr>
              <a:t>with FLUKA.CERN and PHITS</a:t>
            </a:r>
          </a:p>
          <a:p>
            <a:r>
              <a:rPr lang="en-US" sz="3200" spc="0" dirty="0">
                <a:solidFill>
                  <a:srgbClr val="004C97"/>
                </a:solidFill>
                <a:latin typeface="Calibri" panose="020F0502020204030204" pitchFamily="34" charset="0"/>
                <a:ea typeface="Geneva" pitchFamily="121" charset="-128"/>
              </a:rPr>
              <a:t>Tritium diffusion estimates</a:t>
            </a:r>
          </a:p>
          <a:p>
            <a:r>
              <a:rPr lang="en-US" sz="3200" spc="0" dirty="0">
                <a:solidFill>
                  <a:srgbClr val="004C97"/>
                </a:solidFill>
                <a:latin typeface="Calibri" panose="020F0502020204030204" pitchFamily="34" charset="0"/>
                <a:ea typeface="Geneva" pitchFamily="121" charset="-128"/>
              </a:rPr>
              <a:t>Summary</a:t>
            </a:r>
          </a:p>
          <a:p>
            <a:endParaRPr lang="en-US" sz="3200"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0784B1FC-4F22-028E-FD64-31EF0A4A5EDF}"/>
              </a:ext>
            </a:extLst>
          </p:cNvPr>
          <p:cNvSpPr>
            <a:spLocks noGrp="1"/>
          </p:cNvSpPr>
          <p:nvPr>
            <p:ph type="title"/>
          </p:nvPr>
        </p:nvSpPr>
        <p:spPr>
          <a:xfrm>
            <a:off x="914398" y="365760"/>
            <a:ext cx="9994393" cy="433527"/>
          </a:xfrm>
        </p:spPr>
        <p:txBody>
          <a:bodyPr/>
          <a:lstStyle/>
          <a:p>
            <a:r>
              <a:rPr lang="en-US" sz="3200" dirty="0">
                <a:solidFill>
                  <a:schemeClr val="accent1"/>
                </a:solidFill>
              </a:rPr>
              <a:t>Outline</a:t>
            </a:r>
          </a:p>
        </p:txBody>
      </p:sp>
      <p:sp>
        <p:nvSpPr>
          <p:cNvPr id="7" name="Slide Number Placeholder 6">
            <a:extLst>
              <a:ext uri="{FF2B5EF4-FFF2-40B4-BE49-F238E27FC236}">
                <a16:creationId xmlns:a16="http://schemas.microsoft.com/office/drawing/2014/main" id="{F995249C-1E5C-A7B4-E514-52BFC7ABC500}"/>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a:t>
            </a:fld>
            <a:endParaRPr lang="en-US"/>
          </a:p>
        </p:txBody>
      </p:sp>
      <p:sp>
        <p:nvSpPr>
          <p:cNvPr id="5" name="Footer Placeholder 4">
            <a:extLst>
              <a:ext uri="{FF2B5EF4-FFF2-40B4-BE49-F238E27FC236}">
                <a16:creationId xmlns:a16="http://schemas.microsoft.com/office/drawing/2014/main" id="{559FD886-065E-7C03-8249-2F745481BC9D}"/>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DD0FC70C-7B9C-2935-8362-FF59FD5E3BA8}"/>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774261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81D89-AF99-9E12-06D2-68392F16D7D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994F6E-E6D1-76E2-C8C6-E20581DD660B}"/>
              </a:ext>
            </a:extLst>
          </p:cNvPr>
          <p:cNvSpPr>
            <a:spLocks noGrp="1"/>
          </p:cNvSpPr>
          <p:nvPr>
            <p:ph type="body" sz="quarter" idx="10"/>
          </p:nvPr>
        </p:nvSpPr>
        <p:spPr>
          <a:xfrm>
            <a:off x="365760" y="962532"/>
            <a:ext cx="11464290" cy="5229305"/>
          </a:xfrm>
        </p:spPr>
        <p:txBody>
          <a:bodyPr vert="horz" lIns="0" tIns="0" rIns="0" bIns="0" rtlCol="0" anchor="t">
            <a:noAutofit/>
          </a:bodyPr>
          <a:lstStyle/>
          <a:p>
            <a:pPr marL="0" indent="0">
              <a:buNone/>
            </a:pPr>
            <a:r>
              <a:rPr lang="en-US" sz="3200" spc="0" dirty="0">
                <a:solidFill>
                  <a:srgbClr val="004C97"/>
                </a:solidFill>
                <a:latin typeface="Calibri" panose="020F0502020204030204" pitchFamily="34" charset="0"/>
                <a:ea typeface="Geneva" pitchFamily="121" charset="-128"/>
              </a:rPr>
              <a:t>Local “Tritium Team” members (FNAL):</a:t>
            </a:r>
          </a:p>
          <a:p>
            <a:pPr marL="0" indent="0">
              <a:buNone/>
            </a:pPr>
            <a:r>
              <a:rPr lang="en-US" sz="3200" i="1" spc="0" dirty="0">
                <a:solidFill>
                  <a:srgbClr val="004C97"/>
                </a:solidFill>
                <a:latin typeface="Calibri" panose="020F0502020204030204" pitchFamily="34" charset="0"/>
                <a:ea typeface="Geneva" pitchFamily="121" charset="-128"/>
              </a:rPr>
              <a:t>Will Asztalos (IIT/FNAL), Alajos Makovec, Nisarg Patel, </a:t>
            </a:r>
            <a:br>
              <a:rPr lang="en-US" sz="3200" i="1" spc="0" dirty="0">
                <a:solidFill>
                  <a:srgbClr val="004C97"/>
                </a:solidFill>
                <a:latin typeface="Calibri" panose="020F0502020204030204" pitchFamily="34" charset="0"/>
                <a:ea typeface="Geneva" pitchFamily="121" charset="-128"/>
              </a:rPr>
            </a:br>
            <a:r>
              <a:rPr lang="en-US" sz="3200" i="1" spc="0" dirty="0">
                <a:solidFill>
                  <a:srgbClr val="004C97"/>
                </a:solidFill>
                <a:latin typeface="Calibri" panose="020F0502020204030204" pitchFamily="34" charset="0"/>
                <a:ea typeface="Geneva" pitchFamily="121" charset="-128"/>
              </a:rPr>
              <a:t>Quinn Peterson, Don Athula Wickremasinghe</a:t>
            </a:r>
          </a:p>
          <a:p>
            <a:pPr marL="457200" lvl="1" indent="0">
              <a:buNone/>
            </a:pPr>
            <a:r>
              <a:rPr lang="en-US" sz="2800" b="1" spc="0" dirty="0">
                <a:solidFill>
                  <a:srgbClr val="B94700"/>
                </a:solidFill>
                <a:latin typeface="Calibri" panose="020F0502020204030204" pitchFamily="34" charset="0"/>
                <a:ea typeface="Geneva" pitchFamily="121" charset="-128"/>
              </a:rPr>
              <a:t>Athula proposed the tritium diffusion experiment!</a:t>
            </a:r>
          </a:p>
          <a:p>
            <a:pPr marL="0" indent="0">
              <a:buNone/>
            </a:pPr>
            <a:endParaRPr lang="en-US" sz="3200" spc="0" dirty="0">
              <a:solidFill>
                <a:srgbClr val="004C97"/>
              </a:solidFill>
              <a:latin typeface="Calibri" panose="020F0502020204030204" pitchFamily="34" charset="0"/>
              <a:ea typeface="Geneva" pitchFamily="121" charset="-128"/>
            </a:endParaRPr>
          </a:p>
          <a:p>
            <a:pPr marL="0" indent="0">
              <a:buNone/>
            </a:pPr>
            <a:r>
              <a:rPr lang="en-US" sz="2800" spc="0" dirty="0">
                <a:solidFill>
                  <a:srgbClr val="004C97"/>
                </a:solidFill>
                <a:latin typeface="Calibri" panose="020F0502020204030204" pitchFamily="34" charset="0"/>
                <a:ea typeface="Geneva" pitchFamily="121" charset="-128"/>
              </a:rPr>
              <a:t>Colleagues from other facilities:</a:t>
            </a:r>
          </a:p>
          <a:p>
            <a:pPr marL="0" indent="0">
              <a:buNone/>
            </a:pPr>
            <a:r>
              <a:rPr lang="en-US" sz="2800" i="1" spc="0" dirty="0">
                <a:solidFill>
                  <a:srgbClr val="004C97"/>
                </a:solidFill>
                <a:latin typeface="Calibri" panose="020F0502020204030204" pitchFamily="34" charset="0"/>
                <a:ea typeface="Geneva" pitchFamily="121" charset="-128"/>
              </a:rPr>
              <a:t>FRIB: Tom Ginter, Juan Zamora</a:t>
            </a:r>
          </a:p>
          <a:p>
            <a:pPr marL="0" indent="0">
              <a:buNone/>
            </a:pPr>
            <a:r>
              <a:rPr lang="en-US" sz="2800" i="1" spc="0" dirty="0">
                <a:solidFill>
                  <a:srgbClr val="004C97"/>
                </a:solidFill>
                <a:latin typeface="Calibri" panose="020F0502020204030204" pitchFamily="34" charset="0"/>
                <a:ea typeface="Geneva" pitchFamily="121" charset="-128"/>
              </a:rPr>
              <a:t>ORNL: Yong Joong Lee, Vitaly Pronskikh</a:t>
            </a:r>
          </a:p>
          <a:p>
            <a:pPr marL="457200" lvl="1" indent="0">
              <a:buNone/>
            </a:pPr>
            <a:r>
              <a:rPr lang="en-US" sz="2400" spc="0" dirty="0">
                <a:solidFill>
                  <a:srgbClr val="B94700"/>
                </a:solidFill>
                <a:latin typeface="Calibri" panose="020F0502020204030204" pitchFamily="34" charset="0"/>
                <a:ea typeface="Geneva" pitchFamily="121" charset="-128"/>
              </a:rPr>
              <a:t>We plan to carry out similar experiments at FRIB and ORNL and possibly other facilities</a:t>
            </a:r>
          </a:p>
          <a:p>
            <a:pPr marL="0" indent="0">
              <a:buNone/>
            </a:pPr>
            <a:endParaRPr lang="en-US" sz="3200" spc="0" dirty="0">
              <a:solidFill>
                <a:srgbClr val="004C97"/>
              </a:solidFill>
              <a:latin typeface="Calibri" panose="020F0502020204030204" pitchFamily="34" charset="0"/>
              <a:ea typeface="Geneva" pitchFamily="121" charset="-128"/>
            </a:endParaRPr>
          </a:p>
          <a:p>
            <a:pPr marL="0" indent="0">
              <a:buNone/>
            </a:pPr>
            <a:endParaRPr lang="en-US" sz="3200" spc="0" dirty="0">
              <a:solidFill>
                <a:srgbClr val="004C97"/>
              </a:solidFill>
              <a:latin typeface="Calibri" panose="020F0502020204030204" pitchFamily="34" charset="0"/>
              <a:ea typeface="Geneva" pitchFamily="121" charset="-128"/>
            </a:endParaRPr>
          </a:p>
          <a:p>
            <a:pPr marL="0" indent="0">
              <a:buNone/>
            </a:pPr>
            <a:endParaRPr lang="en-US" sz="3200" spc="0" dirty="0">
              <a:solidFill>
                <a:srgbClr val="004C97"/>
              </a:solidFill>
              <a:latin typeface="Calibri" panose="020F0502020204030204" pitchFamily="34" charset="0"/>
              <a:ea typeface="Geneva" pitchFamily="121" charset="-128"/>
            </a:endParaRPr>
          </a:p>
          <a:p>
            <a:endParaRPr lang="en-US" sz="3200"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CAA6FEA2-09B3-85CB-1FAE-0CC32F857AB8}"/>
              </a:ext>
            </a:extLst>
          </p:cNvPr>
          <p:cNvSpPr>
            <a:spLocks noGrp="1"/>
          </p:cNvSpPr>
          <p:nvPr>
            <p:ph type="title"/>
          </p:nvPr>
        </p:nvSpPr>
        <p:spPr>
          <a:xfrm>
            <a:off x="914398" y="365760"/>
            <a:ext cx="9994393" cy="433527"/>
          </a:xfrm>
        </p:spPr>
        <p:txBody>
          <a:bodyPr/>
          <a:lstStyle/>
          <a:p>
            <a:r>
              <a:rPr lang="en-US" sz="3200" dirty="0">
                <a:solidFill>
                  <a:schemeClr val="accent1"/>
                </a:solidFill>
              </a:rPr>
              <a:t>Collaborators</a:t>
            </a:r>
          </a:p>
        </p:txBody>
      </p:sp>
      <p:sp>
        <p:nvSpPr>
          <p:cNvPr id="7" name="Slide Number Placeholder 6">
            <a:extLst>
              <a:ext uri="{FF2B5EF4-FFF2-40B4-BE49-F238E27FC236}">
                <a16:creationId xmlns:a16="http://schemas.microsoft.com/office/drawing/2014/main" id="{9D5DEACB-383E-7A64-1B15-B1C5481E3D9C}"/>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3</a:t>
            </a:fld>
            <a:endParaRPr lang="en-US"/>
          </a:p>
        </p:txBody>
      </p:sp>
      <p:sp>
        <p:nvSpPr>
          <p:cNvPr id="5" name="Footer Placeholder 4">
            <a:extLst>
              <a:ext uri="{FF2B5EF4-FFF2-40B4-BE49-F238E27FC236}">
                <a16:creationId xmlns:a16="http://schemas.microsoft.com/office/drawing/2014/main" id="{835F8058-5D78-EC32-6A2A-CBE32BF63E10}"/>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C9DFCF2A-E246-01F0-6622-722A991DFAFF}"/>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247557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A41C-E163-0B64-ED5D-6CDE4737202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2CC33D-F48F-FD99-B394-18B2BC71F811}"/>
              </a:ext>
            </a:extLst>
          </p:cNvPr>
          <p:cNvSpPr>
            <a:spLocks noGrp="1"/>
          </p:cNvSpPr>
          <p:nvPr>
            <p:ph type="body" sz="quarter" idx="10"/>
          </p:nvPr>
        </p:nvSpPr>
        <p:spPr>
          <a:xfrm>
            <a:off x="365760" y="962532"/>
            <a:ext cx="11102799" cy="5529708"/>
          </a:xfrm>
        </p:spPr>
        <p:txBody>
          <a:bodyPr vert="horz" lIns="0" tIns="0" rIns="0" bIns="0" rtlCol="0" anchor="t">
            <a:noAutofit/>
          </a:bodyPr>
          <a:lstStyle/>
          <a:p>
            <a:r>
              <a:rPr lang="en-US" sz="3200" spc="0" dirty="0">
                <a:solidFill>
                  <a:srgbClr val="004C97"/>
                </a:solidFill>
                <a:latin typeface="Calibri" panose="020F0502020204030204" pitchFamily="34" charset="0"/>
                <a:ea typeface="Geneva" pitchFamily="121" charset="-128"/>
              </a:rPr>
              <a:t>Target module: target surrounded by material samples</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Common materials used in accelerator environments</a:t>
            </a:r>
          </a:p>
          <a:p>
            <a:r>
              <a:rPr lang="en-US" sz="3200" spc="0" dirty="0">
                <a:solidFill>
                  <a:srgbClr val="004C97"/>
                </a:solidFill>
                <a:latin typeface="Calibri" panose="020F0502020204030204" pitchFamily="34" charset="0"/>
                <a:ea typeface="Geneva" pitchFamily="121" charset="-128"/>
              </a:rPr>
              <a:t>Irradiate the target at MTA (MeV Test Area) at FNAL</a:t>
            </a:r>
          </a:p>
          <a:p>
            <a:pPr marL="0" indent="0">
              <a:buNone/>
            </a:pPr>
            <a:r>
              <a:rPr lang="en-US" sz="3200" spc="0" dirty="0">
                <a:solidFill>
                  <a:srgbClr val="004C97"/>
                </a:solidFill>
                <a:latin typeface="Calibri" panose="020F0502020204030204" pitchFamily="34" charset="0"/>
                <a:ea typeface="Geneva" pitchFamily="121" charset="-128"/>
                <a:sym typeface="Wingdings" pitchFamily="2" charset="2"/>
              </a:rPr>
              <a:t> </a:t>
            </a:r>
            <a:r>
              <a:rPr lang="en-US" sz="3200" spc="0" dirty="0">
                <a:solidFill>
                  <a:srgbClr val="004C97"/>
                </a:solidFill>
                <a:latin typeface="Calibri" panose="020F0502020204030204" pitchFamily="34" charset="0"/>
                <a:ea typeface="Geneva" pitchFamily="121" charset="-128"/>
              </a:rPr>
              <a:t>Tritium produced in the samples by secondaries</a:t>
            </a:r>
          </a:p>
          <a:p>
            <a:r>
              <a:rPr lang="en-US" sz="3200" spc="0" dirty="0">
                <a:solidFill>
                  <a:srgbClr val="004C97"/>
                </a:solidFill>
                <a:latin typeface="Calibri" panose="020F0502020204030204" pitchFamily="34" charset="0"/>
                <a:ea typeface="Geneva" pitchFamily="121" charset="-128"/>
              </a:rPr>
              <a:t>After the beam is off, remove the samples from the module and submerge them in water so that tritium would be diffused from a sample into water</a:t>
            </a:r>
          </a:p>
          <a:p>
            <a:r>
              <a:rPr lang="en-US" sz="3200" spc="0" dirty="0">
                <a:solidFill>
                  <a:srgbClr val="004C97"/>
                </a:solidFill>
                <a:latin typeface="Calibri" panose="020F0502020204030204" pitchFamily="34" charset="0"/>
                <a:ea typeface="Geneva" pitchFamily="121" charset="-128"/>
              </a:rPr>
              <a:t>Collect tritiated water and send it to the local LSC experts </a:t>
            </a:r>
            <a:br>
              <a:rPr lang="en-US" sz="3200" spc="0" dirty="0">
                <a:solidFill>
                  <a:srgbClr val="004C97"/>
                </a:solidFill>
                <a:latin typeface="Calibri" panose="020F0502020204030204" pitchFamily="34" charset="0"/>
                <a:ea typeface="Geneva" pitchFamily="121" charset="-128"/>
              </a:rPr>
            </a:br>
            <a:r>
              <a:rPr lang="en-US" sz="3200" spc="0" dirty="0">
                <a:solidFill>
                  <a:srgbClr val="004C97"/>
                </a:solidFill>
                <a:latin typeface="Calibri" panose="020F0502020204030204" pitchFamily="34" charset="0"/>
                <a:ea typeface="Geneva" pitchFamily="121" charset="-128"/>
              </a:rPr>
              <a:t>to measure tritium content</a:t>
            </a:r>
          </a:p>
          <a:p>
            <a:pPr marL="0" indent="0">
              <a:buNone/>
            </a:pPr>
            <a:r>
              <a:rPr lang="en-US" sz="3200" spc="0" dirty="0">
                <a:solidFill>
                  <a:srgbClr val="004C97"/>
                </a:solidFill>
                <a:latin typeface="Calibri" panose="020F0502020204030204" pitchFamily="34" charset="0"/>
                <a:ea typeface="Geneva" pitchFamily="121" charset="-128"/>
                <a:sym typeface="Wingdings" pitchFamily="2" charset="2"/>
              </a:rPr>
              <a:t> </a:t>
            </a:r>
            <a:r>
              <a:rPr lang="en-US" sz="3200" spc="0" dirty="0">
                <a:solidFill>
                  <a:srgbClr val="004C97"/>
                </a:solidFill>
                <a:latin typeface="Calibri" panose="020F0502020204030204" pitchFamily="34" charset="0"/>
                <a:ea typeface="Geneva" pitchFamily="121" charset="-128"/>
              </a:rPr>
              <a:t>Can estimate diffusion coefficients in various materials</a:t>
            </a:r>
          </a:p>
          <a:p>
            <a:endParaRPr lang="en-US" sz="3200"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8161D16D-CEA3-F9DA-6BAF-6EE0767BC5C0}"/>
              </a:ext>
            </a:extLst>
          </p:cNvPr>
          <p:cNvSpPr>
            <a:spLocks noGrp="1"/>
          </p:cNvSpPr>
          <p:nvPr>
            <p:ph type="title"/>
          </p:nvPr>
        </p:nvSpPr>
        <p:spPr>
          <a:xfrm>
            <a:off x="914398" y="365760"/>
            <a:ext cx="9994393" cy="433527"/>
          </a:xfrm>
        </p:spPr>
        <p:txBody>
          <a:bodyPr/>
          <a:lstStyle/>
          <a:p>
            <a:r>
              <a:rPr lang="en-US" sz="3200" dirty="0">
                <a:solidFill>
                  <a:schemeClr val="accent1"/>
                </a:solidFill>
              </a:rPr>
              <a:t>Tritium Diffusion Experiment Concept</a:t>
            </a:r>
          </a:p>
        </p:txBody>
      </p:sp>
      <p:sp>
        <p:nvSpPr>
          <p:cNvPr id="7" name="Slide Number Placeholder 6">
            <a:extLst>
              <a:ext uri="{FF2B5EF4-FFF2-40B4-BE49-F238E27FC236}">
                <a16:creationId xmlns:a16="http://schemas.microsoft.com/office/drawing/2014/main" id="{C519FDA2-2D2D-FE63-4486-7DC56D2A34D1}"/>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4</a:t>
            </a:fld>
            <a:endParaRPr lang="en-US"/>
          </a:p>
        </p:txBody>
      </p:sp>
      <p:sp>
        <p:nvSpPr>
          <p:cNvPr id="5" name="Footer Placeholder 4">
            <a:extLst>
              <a:ext uri="{FF2B5EF4-FFF2-40B4-BE49-F238E27FC236}">
                <a16:creationId xmlns:a16="http://schemas.microsoft.com/office/drawing/2014/main" id="{B4BB6EF2-24C3-2BE9-69C6-6651ECA8951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C5930542-D5F0-F09F-C07A-907DC68B9F5F}"/>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430646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07F1A-F0ED-AB88-182B-67E51272B7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14CF74-A7F6-C24F-490C-C895BA3F293E}"/>
              </a:ext>
            </a:extLst>
          </p:cNvPr>
          <p:cNvSpPr>
            <a:spLocks noGrp="1"/>
          </p:cNvSpPr>
          <p:nvPr>
            <p:ph type="title"/>
          </p:nvPr>
        </p:nvSpPr>
        <p:spPr>
          <a:xfrm>
            <a:off x="914398" y="365760"/>
            <a:ext cx="9994393" cy="433527"/>
          </a:xfrm>
        </p:spPr>
        <p:txBody>
          <a:bodyPr/>
          <a:lstStyle/>
          <a:p>
            <a:r>
              <a:rPr lang="en-US" sz="3200" dirty="0">
                <a:solidFill>
                  <a:schemeClr val="accent1"/>
                </a:solidFill>
              </a:rPr>
              <a:t>Facility at Fermilab</a:t>
            </a:r>
          </a:p>
        </p:txBody>
      </p:sp>
      <p:sp>
        <p:nvSpPr>
          <p:cNvPr id="7" name="Slide Number Placeholder 6">
            <a:extLst>
              <a:ext uri="{FF2B5EF4-FFF2-40B4-BE49-F238E27FC236}">
                <a16:creationId xmlns:a16="http://schemas.microsoft.com/office/drawing/2014/main" id="{549AE85D-BEC9-F528-E1EA-83CAE8F19245}"/>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5</a:t>
            </a:fld>
            <a:endParaRPr lang="en-US"/>
          </a:p>
        </p:txBody>
      </p:sp>
      <p:sp>
        <p:nvSpPr>
          <p:cNvPr id="5" name="Footer Placeholder 4">
            <a:extLst>
              <a:ext uri="{FF2B5EF4-FFF2-40B4-BE49-F238E27FC236}">
                <a16:creationId xmlns:a16="http://schemas.microsoft.com/office/drawing/2014/main" id="{64913ABA-D578-B21F-AE42-23DE8794808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A1BE4363-3AAF-0924-264F-68AE7ECF2F3A}"/>
              </a:ext>
            </a:extLst>
          </p:cNvPr>
          <p:cNvSpPr>
            <a:spLocks noGrp="1"/>
          </p:cNvSpPr>
          <p:nvPr>
            <p:ph type="dt" sz="half" idx="38"/>
          </p:nvPr>
        </p:nvSpPr>
        <p:spPr/>
        <p:txBody>
          <a:bodyPr/>
          <a:lstStyle/>
          <a:p>
            <a:pPr>
              <a:defRPr/>
            </a:pPr>
            <a:r>
              <a:rPr lang="en-US"/>
              <a:t>21/10/2026</a:t>
            </a:r>
          </a:p>
        </p:txBody>
      </p:sp>
      <p:pic>
        <p:nvPicPr>
          <p:cNvPr id="8" name="Picture 7">
            <a:extLst>
              <a:ext uri="{FF2B5EF4-FFF2-40B4-BE49-F238E27FC236}">
                <a16:creationId xmlns:a16="http://schemas.microsoft.com/office/drawing/2014/main" id="{0BEA0C6B-8211-A592-E505-76E11D9D5CB7}"/>
              </a:ext>
            </a:extLst>
          </p:cNvPr>
          <p:cNvPicPr>
            <a:picLocks noChangeAspect="1"/>
          </p:cNvPicPr>
          <p:nvPr/>
        </p:nvPicPr>
        <p:blipFill>
          <a:blip r:embed="rId2"/>
          <a:stretch>
            <a:fillRect/>
          </a:stretch>
        </p:blipFill>
        <p:spPr>
          <a:xfrm>
            <a:off x="6949440" y="2931755"/>
            <a:ext cx="4876800" cy="2743200"/>
          </a:xfrm>
          <a:prstGeom prst="rect">
            <a:avLst/>
          </a:prstGeom>
        </p:spPr>
      </p:pic>
      <p:pic>
        <p:nvPicPr>
          <p:cNvPr id="10" name="Picture 9">
            <a:extLst>
              <a:ext uri="{FF2B5EF4-FFF2-40B4-BE49-F238E27FC236}">
                <a16:creationId xmlns:a16="http://schemas.microsoft.com/office/drawing/2014/main" id="{3FA62F65-5453-2009-1721-824C749353D7}"/>
              </a:ext>
            </a:extLst>
          </p:cNvPr>
          <p:cNvPicPr>
            <a:picLocks noChangeAspect="1"/>
          </p:cNvPicPr>
          <p:nvPr/>
        </p:nvPicPr>
        <p:blipFill>
          <a:blip r:embed="rId3"/>
          <a:stretch>
            <a:fillRect/>
          </a:stretch>
        </p:blipFill>
        <p:spPr>
          <a:xfrm>
            <a:off x="6949440" y="25310"/>
            <a:ext cx="4876800" cy="2743200"/>
          </a:xfrm>
          <a:prstGeom prst="rect">
            <a:avLst/>
          </a:prstGeom>
        </p:spPr>
      </p:pic>
      <p:sp>
        <p:nvSpPr>
          <p:cNvPr id="2" name="Text Placeholder 1">
            <a:extLst>
              <a:ext uri="{FF2B5EF4-FFF2-40B4-BE49-F238E27FC236}">
                <a16:creationId xmlns:a16="http://schemas.microsoft.com/office/drawing/2014/main" id="{13A3D332-0E60-0113-A853-9A69A9E2C854}"/>
              </a:ext>
            </a:extLst>
          </p:cNvPr>
          <p:cNvSpPr>
            <a:spLocks noGrp="1"/>
          </p:cNvSpPr>
          <p:nvPr>
            <p:ph type="body" sz="quarter" idx="10"/>
          </p:nvPr>
        </p:nvSpPr>
        <p:spPr>
          <a:xfrm>
            <a:off x="365760" y="962532"/>
            <a:ext cx="11102799" cy="5229305"/>
          </a:xfrm>
        </p:spPr>
        <p:txBody>
          <a:bodyPr vert="horz" lIns="0" tIns="0" rIns="0" bIns="0" rtlCol="0" anchor="t">
            <a:noAutofit/>
          </a:bodyPr>
          <a:lstStyle/>
          <a:p>
            <a:r>
              <a:rPr lang="en-US" sz="2800" b="1" spc="0" dirty="0">
                <a:solidFill>
                  <a:srgbClr val="004C97"/>
                </a:solidFill>
                <a:latin typeface="Calibri" panose="020F0502020204030204" pitchFamily="34" charset="0"/>
                <a:ea typeface="Geneva" pitchFamily="121" charset="-128"/>
              </a:rPr>
              <a:t>MTA (MeV Test Area): </a:t>
            </a:r>
            <a:r>
              <a:rPr lang="en-US" sz="2800" spc="0" dirty="0">
                <a:solidFill>
                  <a:srgbClr val="004C97"/>
                </a:solidFill>
                <a:latin typeface="Calibri" panose="020F0502020204030204" pitchFamily="34" charset="0"/>
                <a:ea typeface="Geneva" pitchFamily="121" charset="-128"/>
              </a:rPr>
              <a:t>beamline enclosure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hosting </a:t>
            </a:r>
            <a:r>
              <a:rPr lang="en-US" sz="2800" b="1" spc="0" dirty="0">
                <a:solidFill>
                  <a:srgbClr val="004C97"/>
                </a:solidFill>
                <a:latin typeface="Calibri" panose="020F0502020204030204" pitchFamily="34" charset="0"/>
                <a:ea typeface="Geneva" pitchFamily="121" charset="-128"/>
              </a:rPr>
              <a:t>ITA (Irradiation Test Area)</a:t>
            </a:r>
            <a:r>
              <a:rPr lang="en-US" sz="2800" spc="0" dirty="0">
                <a:solidFill>
                  <a:srgbClr val="004C97"/>
                </a:solidFill>
                <a:latin typeface="Calibri" panose="020F0502020204030204" pitchFamily="34" charset="0"/>
                <a:ea typeface="Geneva" pitchFamily="121" charset="-128"/>
              </a:rPr>
              <a:t>, a high</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energy beam facility devoted to studying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the effects of radiation on components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and materials.</a:t>
            </a:r>
          </a:p>
          <a:p>
            <a:r>
              <a:rPr lang="en-US" sz="2800" spc="0" dirty="0">
                <a:solidFill>
                  <a:srgbClr val="004C97"/>
                </a:solidFill>
                <a:latin typeface="Calibri" panose="020F0502020204030204" pitchFamily="34" charset="0"/>
                <a:ea typeface="Geneva" pitchFamily="121" charset="-128"/>
              </a:rPr>
              <a:t>The ITA provides experimental space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and infrastructure at the end of the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400 MeV (up to 7.5e11 pps approved)</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MTA beamline in which users can place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components and materials to study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the effects of radiation for future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experiments and fabrication.</a:t>
            </a:r>
          </a:p>
        </p:txBody>
      </p:sp>
      <p:sp>
        <p:nvSpPr>
          <p:cNvPr id="13" name="Text Placeholder 1">
            <a:extLst>
              <a:ext uri="{FF2B5EF4-FFF2-40B4-BE49-F238E27FC236}">
                <a16:creationId xmlns:a16="http://schemas.microsoft.com/office/drawing/2014/main" id="{84F8C6CE-C7F8-498E-5CF4-6DCBE68386FA}"/>
              </a:ext>
            </a:extLst>
          </p:cNvPr>
          <p:cNvSpPr txBox="1">
            <a:spLocks/>
          </p:cNvSpPr>
          <p:nvPr/>
        </p:nvSpPr>
        <p:spPr>
          <a:xfrm>
            <a:off x="7690810" y="5838200"/>
            <a:ext cx="3915036" cy="353636"/>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i="1" spc="0" dirty="0">
                <a:solidFill>
                  <a:srgbClr val="004C97"/>
                </a:solidFill>
                <a:latin typeface="Calibri" panose="020F0502020204030204" pitchFamily="34" charset="0"/>
                <a:ea typeface="Geneva" pitchFamily="121" charset="-128"/>
              </a:rPr>
              <a:t>Photos courtesy of Matt Strait (FNAL)</a:t>
            </a:r>
          </a:p>
        </p:txBody>
      </p:sp>
    </p:spTree>
    <p:extLst>
      <p:ext uri="{BB962C8B-B14F-4D97-AF65-F5344CB8AC3E}">
        <p14:creationId xmlns:p14="http://schemas.microsoft.com/office/powerpoint/2010/main" val="2070990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A41C-E163-0B64-ED5D-6CDE4737202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2CC33D-F48F-FD99-B394-18B2BC71F811}"/>
              </a:ext>
            </a:extLst>
          </p:cNvPr>
          <p:cNvSpPr>
            <a:spLocks noGrp="1"/>
          </p:cNvSpPr>
          <p:nvPr>
            <p:ph type="body" sz="quarter" idx="10"/>
          </p:nvPr>
        </p:nvSpPr>
        <p:spPr>
          <a:xfrm>
            <a:off x="457200" y="1463040"/>
            <a:ext cx="6309360" cy="4754880"/>
          </a:xfrm>
        </p:spPr>
        <p:txBody>
          <a:bodyPr vert="horz" lIns="0" tIns="0" rIns="0" bIns="0" rtlCol="0" anchor="t">
            <a:noAutofit/>
          </a:bodyPr>
          <a:lstStyle/>
          <a:p>
            <a:pPr>
              <a:spcBef>
                <a:spcPts val="900"/>
              </a:spcBef>
            </a:pPr>
            <a:r>
              <a:rPr lang="en-US" b="1" dirty="0">
                <a:solidFill>
                  <a:srgbClr val="004C97"/>
                </a:solidFill>
                <a:latin typeface="Calibri" panose="020F0502020204030204" pitchFamily="34" charset="0"/>
              </a:rPr>
              <a:t>Target module details</a:t>
            </a:r>
            <a:endParaRPr lang="en-US" sz="2000" b="1" dirty="0">
              <a:solidFill>
                <a:srgbClr val="004C97"/>
              </a:solidFill>
              <a:latin typeface="Calibri" panose="020F0502020204030204" pitchFamily="34" charset="0"/>
            </a:endParaRPr>
          </a:p>
          <a:p>
            <a:pPr lvl="1">
              <a:buFont typeface="Courier New" panose="02070309020205020404" pitchFamily="49" charset="0"/>
              <a:buChar char="o"/>
            </a:pPr>
            <a:r>
              <a:rPr lang="en-US" dirty="0">
                <a:solidFill>
                  <a:srgbClr val="004C97"/>
                </a:solidFill>
                <a:latin typeface="Calibri" panose="020F0502020204030204" pitchFamily="34" charset="0"/>
              </a:rPr>
              <a:t>Graphite</a:t>
            </a:r>
            <a:r>
              <a:rPr lang="en-US" sz="1600" dirty="0">
                <a:solidFill>
                  <a:srgbClr val="004C97"/>
                </a:solidFill>
                <a:latin typeface="Calibri" panose="020F0502020204030204" pitchFamily="34" charset="0"/>
              </a:rPr>
              <a:t> target (6 cm Ø, 40 cm long; density 1.8 g/cc)</a:t>
            </a:r>
          </a:p>
          <a:p>
            <a:pPr lvl="1">
              <a:buFont typeface="Courier New" panose="02070309020205020404" pitchFamily="49" charset="0"/>
              <a:buChar char="o"/>
            </a:pPr>
            <a:r>
              <a:rPr lang="en-US" sz="1600" dirty="0">
                <a:solidFill>
                  <a:srgbClr val="004C97"/>
                </a:solidFill>
                <a:latin typeface="Calibri" panose="020F0502020204030204" pitchFamily="34" charset="0"/>
              </a:rPr>
              <a:t>16 samples: Cu, SS316, Al6061, A36; 10 × 10 cm, 1–4 mm thick</a:t>
            </a:r>
          </a:p>
          <a:p>
            <a:pPr lvl="1">
              <a:buFont typeface="Courier New" panose="02070309020205020404" pitchFamily="49" charset="0"/>
              <a:buChar char="o"/>
            </a:pPr>
            <a:r>
              <a:rPr lang="en-US" sz="1600" dirty="0">
                <a:solidFill>
                  <a:srgbClr val="004C97"/>
                </a:solidFill>
                <a:latin typeface="Calibri" panose="020F0502020204030204" pitchFamily="34" charset="0"/>
              </a:rPr>
              <a:t>4 sample holders, 13.5 cm from target, one material per side</a:t>
            </a:r>
          </a:p>
          <a:p>
            <a:pPr>
              <a:spcBef>
                <a:spcPts val="900"/>
              </a:spcBef>
            </a:pPr>
            <a:r>
              <a:rPr lang="en-US" sz="2000" b="1" dirty="0">
                <a:solidFill>
                  <a:srgbClr val="004C97"/>
                </a:solidFill>
                <a:latin typeface="Calibri" panose="020F0502020204030204" pitchFamily="34" charset="0"/>
              </a:rPr>
              <a:t>Experimental assembly</a:t>
            </a:r>
          </a:p>
          <a:p>
            <a:pPr lvl="1">
              <a:buFont typeface="Courier New" panose="02070309020205020404" pitchFamily="49" charset="0"/>
              <a:buChar char="o"/>
            </a:pPr>
            <a:r>
              <a:rPr lang="en-US" sz="1600" dirty="0">
                <a:solidFill>
                  <a:srgbClr val="004C97"/>
                </a:solidFill>
                <a:latin typeface="Calibri" panose="020F0502020204030204" pitchFamily="34" charset="0"/>
              </a:rPr>
              <a:t>560 × 560 × 160 mm frame on lift table, interfaces with ITA</a:t>
            </a:r>
          </a:p>
          <a:p>
            <a:pPr lvl="1">
              <a:buFont typeface="Courier New" panose="02070309020205020404" pitchFamily="49" charset="0"/>
              <a:buChar char="o"/>
            </a:pPr>
            <a:r>
              <a:rPr lang="en-US" sz="1600" dirty="0">
                <a:solidFill>
                  <a:srgbClr val="004C97"/>
                </a:solidFill>
                <a:latin typeface="Calibri" panose="020F0502020204030204" pitchFamily="34" charset="0"/>
              </a:rPr>
              <a:t>Beam alignment with film + alignment group: ±0.5–1 mm</a:t>
            </a:r>
          </a:p>
          <a:p>
            <a:pPr lvl="1">
              <a:buFont typeface="Courier New" panose="02070309020205020404" pitchFamily="49" charset="0"/>
              <a:buChar char="o"/>
            </a:pPr>
            <a:r>
              <a:rPr lang="en-US" sz="1600" dirty="0">
                <a:solidFill>
                  <a:srgbClr val="004C97"/>
                </a:solidFill>
                <a:latin typeface="Calibri" panose="020F0502020204030204" pitchFamily="34" charset="0"/>
              </a:rPr>
              <a:t>3D-printed holders on rails; latch allows remote removal</a:t>
            </a:r>
          </a:p>
          <a:p>
            <a:pPr>
              <a:spcBef>
                <a:spcPts val="900"/>
              </a:spcBef>
            </a:pPr>
            <a:r>
              <a:rPr lang="en-US" sz="2000" b="1" dirty="0">
                <a:solidFill>
                  <a:srgbClr val="004C97"/>
                </a:solidFill>
                <a:latin typeface="Calibri" panose="020F0502020204030204" pitchFamily="34" charset="0"/>
              </a:rPr>
              <a:t>Requirements</a:t>
            </a:r>
          </a:p>
          <a:p>
            <a:pPr lvl="1">
              <a:buFont typeface="Courier New" panose="02070309020205020404" pitchFamily="49" charset="0"/>
              <a:buChar char="o"/>
            </a:pPr>
            <a:r>
              <a:rPr lang="en-US" sz="1600" dirty="0">
                <a:solidFill>
                  <a:srgbClr val="004C97"/>
                </a:solidFill>
                <a:latin typeface="Calibri" panose="020F0502020204030204" pitchFamily="34" charset="0"/>
              </a:rPr>
              <a:t>Uniform water layer on all sample surfaces, constant temperature</a:t>
            </a:r>
          </a:p>
          <a:p>
            <a:pPr lvl="1">
              <a:buFont typeface="Courier New" panose="02070309020205020404" pitchFamily="49" charset="0"/>
              <a:buChar char="o"/>
            </a:pPr>
            <a:r>
              <a:rPr lang="en-US" sz="1600" dirty="0">
                <a:solidFill>
                  <a:srgbClr val="004C97"/>
                </a:solidFill>
                <a:latin typeface="Calibri" panose="020F0502020204030204" pitchFamily="34" charset="0"/>
              </a:rPr>
              <a:t>≥ 10 mL of water, kept small to maximize tritium concentration</a:t>
            </a:r>
          </a:p>
        </p:txBody>
      </p:sp>
      <p:sp>
        <p:nvSpPr>
          <p:cNvPr id="3" name="Title 2">
            <a:extLst>
              <a:ext uri="{FF2B5EF4-FFF2-40B4-BE49-F238E27FC236}">
                <a16:creationId xmlns:a16="http://schemas.microsoft.com/office/drawing/2014/main" id="{8161D16D-CEA3-F9DA-6BAF-6EE0767BC5C0}"/>
              </a:ext>
            </a:extLst>
          </p:cNvPr>
          <p:cNvSpPr>
            <a:spLocks noGrp="1"/>
          </p:cNvSpPr>
          <p:nvPr>
            <p:ph type="title"/>
          </p:nvPr>
        </p:nvSpPr>
        <p:spPr>
          <a:xfrm>
            <a:off x="914398" y="365760"/>
            <a:ext cx="10515600" cy="433527"/>
          </a:xfrm>
        </p:spPr>
        <p:txBody>
          <a:bodyPr/>
          <a:lstStyle/>
          <a:p>
            <a:r>
              <a:rPr lang="en-US" sz="3200" dirty="0">
                <a:solidFill>
                  <a:schemeClr val="accent1"/>
                </a:solidFill>
              </a:rPr>
              <a:t>Experimental Setup: Irradiation in ITA</a:t>
            </a:r>
            <a:br>
              <a:rPr lang="en-US" sz="3200"/>
            </a:br>
            <a:r>
              <a:rPr lang="en-US" sz="2000" i="1" dirty="0">
                <a:solidFill>
                  <a:schemeClr val="accent1"/>
                </a:solidFill>
              </a:rPr>
              <a:t>Courtesy of Quinn Peterson</a:t>
            </a:r>
          </a:p>
        </p:txBody>
      </p:sp>
      <p:sp>
        <p:nvSpPr>
          <p:cNvPr id="7" name="Slide Number Placeholder 6">
            <a:extLst>
              <a:ext uri="{FF2B5EF4-FFF2-40B4-BE49-F238E27FC236}">
                <a16:creationId xmlns:a16="http://schemas.microsoft.com/office/drawing/2014/main" id="{C519FDA2-2D2D-FE63-4486-7DC56D2A34D1}"/>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6</a:t>
            </a:fld>
            <a:endParaRPr lang="en-US"/>
          </a:p>
        </p:txBody>
      </p:sp>
      <p:sp>
        <p:nvSpPr>
          <p:cNvPr id="5" name="Footer Placeholder 4">
            <a:extLst>
              <a:ext uri="{FF2B5EF4-FFF2-40B4-BE49-F238E27FC236}">
                <a16:creationId xmlns:a16="http://schemas.microsoft.com/office/drawing/2014/main" id="{B4BB6EF2-24C3-2BE9-69C6-6651ECA8951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C5930542-D5F0-F09F-C07A-907DC68B9F5F}"/>
              </a:ext>
            </a:extLst>
          </p:cNvPr>
          <p:cNvSpPr>
            <a:spLocks noGrp="1"/>
          </p:cNvSpPr>
          <p:nvPr>
            <p:ph type="dt" sz="half" idx="38"/>
          </p:nvPr>
        </p:nvSpPr>
        <p:spPr/>
        <p:txBody>
          <a:bodyPr/>
          <a:lstStyle/>
          <a:p>
            <a:pPr>
              <a:defRPr/>
            </a:pPr>
            <a:r>
              <a:rPr lang="en-US"/>
              <a:t>21/10/2026</a:t>
            </a:r>
          </a:p>
        </p:txBody>
      </p:sp>
      <p:pic>
        <p:nvPicPr>
          <p:cNvPr id="8" name="Picture 7" descr="s8_8.png"/>
          <p:cNvPicPr>
            <a:picLocks noChangeAspect="1"/>
          </p:cNvPicPr>
          <p:nvPr/>
        </p:nvPicPr>
        <p:blipFill>
          <a:blip r:embed="rId2"/>
          <a:stretch>
            <a:fillRect/>
          </a:stretch>
        </p:blipFill>
        <p:spPr>
          <a:xfrm>
            <a:off x="7818120" y="1371600"/>
            <a:ext cx="3291840" cy="2540307"/>
          </a:xfrm>
          <a:prstGeom prst="rect">
            <a:avLst/>
          </a:prstGeom>
        </p:spPr>
      </p:pic>
      <p:pic>
        <p:nvPicPr>
          <p:cNvPr id="9" name="Picture 8" descr="s8_12.png"/>
          <p:cNvPicPr>
            <a:picLocks noChangeAspect="1"/>
          </p:cNvPicPr>
          <p:nvPr/>
        </p:nvPicPr>
        <p:blipFill>
          <a:blip r:embed="rId3"/>
          <a:stretch>
            <a:fillRect/>
          </a:stretch>
        </p:blipFill>
        <p:spPr>
          <a:xfrm>
            <a:off x="7498079" y="4140507"/>
            <a:ext cx="3931920" cy="2173601"/>
          </a:xfrm>
          <a:prstGeom prst="rect">
            <a:avLst/>
          </a:prstGeom>
        </p:spPr>
      </p:pic>
    </p:spTree>
    <p:extLst>
      <p:ext uri="{BB962C8B-B14F-4D97-AF65-F5344CB8AC3E}">
        <p14:creationId xmlns:p14="http://schemas.microsoft.com/office/powerpoint/2010/main" val="107128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DF29-8313-07A6-1DE4-812C512C8C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F9FA56-74DE-EC87-5394-4CB87DD59612}"/>
              </a:ext>
            </a:extLst>
          </p:cNvPr>
          <p:cNvSpPr>
            <a:spLocks noGrp="1"/>
          </p:cNvSpPr>
          <p:nvPr>
            <p:ph type="body" sz="quarter" idx="10"/>
          </p:nvPr>
        </p:nvSpPr>
        <p:spPr>
          <a:xfrm>
            <a:off x="457200" y="1463040"/>
            <a:ext cx="6309360" cy="3886200"/>
          </a:xfrm>
        </p:spPr>
        <p:txBody>
          <a:bodyPr vert="horz" lIns="0" tIns="0" rIns="0" bIns="0" rtlCol="0" anchor="t">
            <a:noAutofit/>
          </a:bodyPr>
          <a:lstStyle/>
          <a:p>
            <a:pPr>
              <a:spcBef>
                <a:spcPts val="900"/>
              </a:spcBef>
            </a:pPr>
            <a:r>
              <a:rPr lang="en-US" sz="2000" b="1" dirty="0">
                <a:solidFill>
                  <a:srgbClr val="004C97"/>
                </a:solidFill>
                <a:latin typeface="Calibri" panose="020F0502020204030204" pitchFamily="34" charset="0"/>
              </a:rPr>
              <a:t>Dose constraints from radiation analysis</a:t>
            </a:r>
          </a:p>
          <a:p>
            <a:pPr lvl="1">
              <a:buFont typeface="Courier New" panose="02070309020205020404" pitchFamily="49" charset="0"/>
              <a:buChar char="o"/>
            </a:pPr>
            <a:r>
              <a:rPr lang="en-US" sz="1600" dirty="0">
                <a:solidFill>
                  <a:srgbClr val="004C97"/>
                </a:solidFill>
                <a:latin typeface="Calibri" panose="020F0502020204030204" pitchFamily="34" charset="0"/>
              </a:rPr>
              <a:t>ITA limit: 10 mrem/h at 30 cm (50 mrem/h with approval)</a:t>
            </a:r>
          </a:p>
          <a:p>
            <a:pPr lvl="1">
              <a:buFont typeface="Courier New" panose="02070309020205020404" pitchFamily="49" charset="0"/>
              <a:buChar char="o"/>
            </a:pPr>
            <a:r>
              <a:rPr lang="en-US" sz="1600" dirty="0">
                <a:solidFill>
                  <a:srgbClr val="004C97"/>
                </a:solidFill>
                <a:latin typeface="Calibri" panose="020F0502020204030204" pitchFamily="34" charset="0"/>
              </a:rPr>
              <a:t>1 h after beam off: </a:t>
            </a:r>
            <a:r>
              <a:rPr lang="en-US" dirty="0">
                <a:solidFill>
                  <a:srgbClr val="004C97"/>
                </a:solidFill>
                <a:latin typeface="Calibri" panose="020F0502020204030204" pitchFamily="34" charset="0"/>
              </a:rPr>
              <a:t>module</a:t>
            </a:r>
            <a:r>
              <a:rPr lang="en-US" sz="1600" dirty="0">
                <a:solidFill>
                  <a:srgbClr val="004C97"/>
                </a:solidFill>
                <a:latin typeface="Calibri" panose="020F0502020204030204" pitchFamily="34" charset="0"/>
              </a:rPr>
              <a:t> ~500 mrem/h, single sample &lt;10 mrem/h</a:t>
            </a:r>
          </a:p>
          <a:p>
            <a:pPr>
              <a:spcBef>
                <a:spcPts val="900"/>
              </a:spcBef>
            </a:pPr>
            <a:r>
              <a:rPr lang="en-US" sz="2000" b="1" dirty="0">
                <a:solidFill>
                  <a:srgbClr val="004C97"/>
                </a:solidFill>
                <a:latin typeface="Calibri" panose="020F0502020204030204" pitchFamily="34" charset="0"/>
              </a:rPr>
              <a:t>Retrieval (no room for extra shielding in ITA)</a:t>
            </a:r>
          </a:p>
          <a:p>
            <a:pPr lvl="1">
              <a:buFont typeface="Courier New" panose="02070309020205020404" pitchFamily="49" charset="0"/>
              <a:buChar char="o"/>
            </a:pPr>
            <a:r>
              <a:rPr lang="en-US" sz="1600" dirty="0">
                <a:solidFill>
                  <a:srgbClr val="004C97"/>
                </a:solidFill>
                <a:latin typeface="Calibri" panose="020F0502020204030204" pitchFamily="34" charset="0"/>
              </a:rPr>
              <a:t>Sample holders pulled out with long-arm tooling</a:t>
            </a:r>
          </a:p>
          <a:p>
            <a:pPr lvl="1">
              <a:buFont typeface="Courier New" panose="02070309020205020404" pitchFamily="49" charset="0"/>
              <a:buChar char="o"/>
            </a:pPr>
            <a:r>
              <a:rPr lang="en-US" sz="1600" dirty="0">
                <a:solidFill>
                  <a:srgbClr val="004C97"/>
                </a:solidFill>
                <a:latin typeface="Calibri" panose="020F0502020204030204" pitchFamily="34" charset="0"/>
              </a:rPr>
              <a:t>Assembly pushed ~3 m into ITA cave on overhead rail to cool down</a:t>
            </a:r>
          </a:p>
          <a:p>
            <a:pPr>
              <a:spcBef>
                <a:spcPts val="900"/>
              </a:spcBef>
            </a:pPr>
            <a:r>
              <a:rPr lang="en-US" sz="2000" b="1" dirty="0">
                <a:solidFill>
                  <a:srgbClr val="004C97"/>
                </a:solidFill>
                <a:latin typeface="Calibri" panose="020F0502020204030204" pitchFamily="34" charset="0"/>
              </a:rPr>
              <a:t>Diffusion</a:t>
            </a:r>
          </a:p>
          <a:p>
            <a:pPr lvl="1">
              <a:buFont typeface="Courier New" panose="02070309020205020404" pitchFamily="49" charset="0"/>
              <a:buChar char="o"/>
            </a:pPr>
            <a:r>
              <a:rPr lang="en-US" sz="1600" dirty="0">
                <a:solidFill>
                  <a:srgbClr val="004C97"/>
                </a:solidFill>
                <a:latin typeface="Calibri" panose="020F0502020204030204" pitchFamily="34" charset="0"/>
              </a:rPr>
              <a:t>One SS316 container per sample, all surfaces in water</a:t>
            </a:r>
          </a:p>
          <a:p>
            <a:pPr lvl="1">
              <a:buFont typeface="Courier New" panose="02070309020205020404" pitchFamily="49" charset="0"/>
              <a:buChar char="o"/>
            </a:pPr>
            <a:r>
              <a:rPr lang="en-US" sz="1600" dirty="0">
                <a:solidFill>
                  <a:srgbClr val="004C97"/>
                </a:solidFill>
                <a:latin typeface="Calibri" panose="020F0502020204030204" pitchFamily="34" charset="0"/>
              </a:rPr>
              <a:t>Water injected by syringe (Luer lock) for precise volume</a:t>
            </a:r>
          </a:p>
          <a:p>
            <a:pPr lvl="1">
              <a:buFont typeface="Courier New" panose="02070309020205020404" pitchFamily="49" charset="0"/>
              <a:buChar char="o"/>
            </a:pPr>
            <a:r>
              <a:rPr lang="en-US" sz="1600" dirty="0">
                <a:solidFill>
                  <a:srgbClr val="004C97"/>
                </a:solidFill>
                <a:latin typeface="Calibri" panose="020F0502020204030204" pitchFamily="34" charset="0"/>
              </a:rPr>
              <a:t>16 containers in indexed array in temperature-controlled tank</a:t>
            </a:r>
          </a:p>
        </p:txBody>
      </p:sp>
      <p:sp>
        <p:nvSpPr>
          <p:cNvPr id="3" name="Title 2">
            <a:extLst>
              <a:ext uri="{FF2B5EF4-FFF2-40B4-BE49-F238E27FC236}">
                <a16:creationId xmlns:a16="http://schemas.microsoft.com/office/drawing/2014/main" id="{D51EBE62-7742-F0AD-285E-9B518AF1D247}"/>
              </a:ext>
            </a:extLst>
          </p:cNvPr>
          <p:cNvSpPr>
            <a:spLocks noGrp="1"/>
          </p:cNvSpPr>
          <p:nvPr>
            <p:ph type="title"/>
          </p:nvPr>
        </p:nvSpPr>
        <p:spPr>
          <a:xfrm>
            <a:off x="914398" y="365760"/>
            <a:ext cx="10515600" cy="433527"/>
          </a:xfrm>
        </p:spPr>
        <p:txBody>
          <a:bodyPr/>
          <a:lstStyle/>
          <a:p>
            <a:r>
              <a:rPr lang="en-US" sz="3200" dirty="0">
                <a:solidFill>
                  <a:schemeClr val="accent1"/>
                </a:solidFill>
              </a:rPr>
              <a:t>Sample Retrieval and Diffusion Procedure</a:t>
            </a:r>
            <a:br>
              <a:rPr lang="en-US" sz="3200"/>
            </a:br>
            <a:r>
              <a:rPr lang="en-US" sz="2000" i="1" dirty="0">
                <a:solidFill>
                  <a:schemeClr val="accent1"/>
                </a:solidFill>
              </a:rPr>
              <a:t>Courtesy of Quinn Peterson</a:t>
            </a:r>
          </a:p>
        </p:txBody>
      </p:sp>
      <p:sp>
        <p:nvSpPr>
          <p:cNvPr id="7" name="Slide Number Placeholder 6">
            <a:extLst>
              <a:ext uri="{FF2B5EF4-FFF2-40B4-BE49-F238E27FC236}">
                <a16:creationId xmlns:a16="http://schemas.microsoft.com/office/drawing/2014/main" id="{64F3F080-712E-2DA7-F78B-2D11AC284865}"/>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7</a:t>
            </a:fld>
            <a:endParaRPr lang="en-US"/>
          </a:p>
        </p:txBody>
      </p:sp>
      <p:sp>
        <p:nvSpPr>
          <p:cNvPr id="5" name="Footer Placeholder 4">
            <a:extLst>
              <a:ext uri="{FF2B5EF4-FFF2-40B4-BE49-F238E27FC236}">
                <a16:creationId xmlns:a16="http://schemas.microsoft.com/office/drawing/2014/main" id="{0B0C0AF6-26F1-99A2-2A55-3F07FADBC534}"/>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237625FA-2498-6666-5058-E7C4DF0F42FB}"/>
              </a:ext>
            </a:extLst>
          </p:cNvPr>
          <p:cNvSpPr>
            <a:spLocks noGrp="1"/>
          </p:cNvSpPr>
          <p:nvPr>
            <p:ph type="dt" sz="half" idx="38"/>
          </p:nvPr>
        </p:nvSpPr>
        <p:spPr/>
        <p:txBody>
          <a:bodyPr/>
          <a:lstStyle/>
          <a:p>
            <a:pPr>
              <a:defRPr/>
            </a:pPr>
            <a:r>
              <a:rPr lang="en-US"/>
              <a:t>21/10/2026</a:t>
            </a:r>
          </a:p>
        </p:txBody>
      </p:sp>
      <p:pic>
        <p:nvPicPr>
          <p:cNvPr id="8" name="Picture 7" descr="s20_8.png"/>
          <p:cNvPicPr>
            <a:picLocks noChangeAspect="1"/>
          </p:cNvPicPr>
          <p:nvPr/>
        </p:nvPicPr>
        <p:blipFill>
          <a:blip r:embed="rId2"/>
          <a:stretch>
            <a:fillRect/>
          </a:stretch>
        </p:blipFill>
        <p:spPr>
          <a:xfrm>
            <a:off x="7086600" y="1600200"/>
            <a:ext cx="2286000" cy="1593098"/>
          </a:xfrm>
          <a:prstGeom prst="rect">
            <a:avLst/>
          </a:prstGeom>
        </p:spPr>
      </p:pic>
      <p:pic>
        <p:nvPicPr>
          <p:cNvPr id="9" name="Picture 8" descr="s22_7.png"/>
          <p:cNvPicPr>
            <a:picLocks noChangeAspect="1"/>
          </p:cNvPicPr>
          <p:nvPr/>
        </p:nvPicPr>
        <p:blipFill>
          <a:blip r:embed="rId3"/>
          <a:stretch>
            <a:fillRect/>
          </a:stretch>
        </p:blipFill>
        <p:spPr>
          <a:xfrm>
            <a:off x="9555480" y="1463040"/>
            <a:ext cx="2194560" cy="1796313"/>
          </a:xfrm>
          <a:prstGeom prst="rect">
            <a:avLst/>
          </a:prstGeom>
        </p:spPr>
      </p:pic>
      <p:sp>
        <p:nvSpPr>
          <p:cNvPr id="10" name="TextBox 9"/>
          <p:cNvSpPr txBox="1"/>
          <p:nvPr/>
        </p:nvSpPr>
        <p:spPr>
          <a:xfrm>
            <a:off x="7086600" y="3284738"/>
            <a:ext cx="2286000" cy="27432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SS316 diffusion container</a:t>
            </a:r>
          </a:p>
        </p:txBody>
      </p:sp>
      <p:sp>
        <p:nvSpPr>
          <p:cNvPr id="11" name="TextBox 10"/>
          <p:cNvSpPr txBox="1"/>
          <p:nvPr/>
        </p:nvSpPr>
        <p:spPr>
          <a:xfrm>
            <a:off x="9555480" y="3305073"/>
            <a:ext cx="2194560" cy="27432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Container array</a:t>
            </a:r>
          </a:p>
        </p:txBody>
      </p:sp>
      <p:pic>
        <p:nvPicPr>
          <p:cNvPr id="12" name="Picture 11" descr="s22_6.png"/>
          <p:cNvPicPr>
            <a:picLocks noChangeAspect="1"/>
          </p:cNvPicPr>
          <p:nvPr/>
        </p:nvPicPr>
        <p:blipFill>
          <a:blip r:embed="rId4"/>
          <a:stretch>
            <a:fillRect/>
          </a:stretch>
        </p:blipFill>
        <p:spPr>
          <a:xfrm>
            <a:off x="8549640" y="3657600"/>
            <a:ext cx="1714144" cy="1325880"/>
          </a:xfrm>
          <a:prstGeom prst="rect">
            <a:avLst/>
          </a:prstGeom>
        </p:spPr>
      </p:pic>
      <p:sp>
        <p:nvSpPr>
          <p:cNvPr id="13" name="TextBox 12"/>
          <p:cNvSpPr txBox="1"/>
          <p:nvPr/>
        </p:nvSpPr>
        <p:spPr>
          <a:xfrm>
            <a:off x="7086600" y="5010912"/>
            <a:ext cx="4709160" cy="27432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Temperature-controlled tank</a:t>
            </a:r>
          </a:p>
        </p:txBody>
      </p:sp>
      <p:sp>
        <p:nvSpPr>
          <p:cNvPr id="14" name="Chevron 13"/>
          <p:cNvSpPr/>
          <p:nvPr/>
        </p:nvSpPr>
        <p:spPr>
          <a:xfrm>
            <a:off x="457200" y="5577840"/>
            <a:ext cx="2194560" cy="594360"/>
          </a:xfrm>
          <a:prstGeom prst="chevron">
            <a:avLst/>
          </a:prstGeom>
          <a:solidFill>
            <a:srgbClr val="004C97"/>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28600" rtlCol="0" anchor="ctr"/>
          <a:lstStyle/>
          <a:p>
            <a:pPr algn="ctr"/>
            <a:r>
              <a:rPr lang="en-US" sz="1400" b="1" dirty="0">
                <a:solidFill>
                  <a:srgbClr val="FFFFFF"/>
                </a:solidFill>
                <a:latin typeface="Calibri" panose="020F0502020204030204" pitchFamily="34" charset="0"/>
              </a:rPr>
              <a:t>Irradiate in ITA</a:t>
            </a:r>
          </a:p>
        </p:txBody>
      </p:sp>
      <p:sp>
        <p:nvSpPr>
          <p:cNvPr id="15" name="Chevron 14"/>
          <p:cNvSpPr/>
          <p:nvPr/>
        </p:nvSpPr>
        <p:spPr>
          <a:xfrm>
            <a:off x="2688336" y="5577840"/>
            <a:ext cx="2194560" cy="594360"/>
          </a:xfrm>
          <a:prstGeom prst="chevron">
            <a:avLst/>
          </a:prstGeom>
          <a:solidFill>
            <a:srgbClr val="1A65AA"/>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28600" rtlCol="0" anchor="ctr"/>
          <a:lstStyle/>
          <a:p>
            <a:pPr algn="ctr"/>
            <a:r>
              <a:rPr lang="en-US" sz="1400" b="1" dirty="0">
                <a:solidFill>
                  <a:srgbClr val="FFFFFF"/>
                </a:solidFill>
                <a:latin typeface="Calibri" panose="020F0502020204030204" pitchFamily="34" charset="0"/>
              </a:rPr>
              <a:t>Remove samples</a:t>
            </a:r>
          </a:p>
        </p:txBody>
      </p:sp>
      <p:sp>
        <p:nvSpPr>
          <p:cNvPr id="16" name="Chevron 15"/>
          <p:cNvSpPr/>
          <p:nvPr/>
        </p:nvSpPr>
        <p:spPr>
          <a:xfrm>
            <a:off x="4919472" y="5577840"/>
            <a:ext cx="2194560" cy="594360"/>
          </a:xfrm>
          <a:prstGeom prst="chevron">
            <a:avLst/>
          </a:prstGeom>
          <a:solidFill>
            <a:srgbClr val="3A82C0"/>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28600" rtlCol="0" anchor="ctr"/>
          <a:lstStyle/>
          <a:p>
            <a:pPr algn="ctr"/>
            <a:r>
              <a:rPr lang="en-US" sz="1400" b="1" dirty="0">
                <a:solidFill>
                  <a:srgbClr val="FFFFFF"/>
                </a:solidFill>
                <a:latin typeface="Calibri" panose="020F0502020204030204" pitchFamily="34" charset="0"/>
              </a:rPr>
              <a:t>Fill containers</a:t>
            </a:r>
          </a:p>
        </p:txBody>
      </p:sp>
      <p:sp>
        <p:nvSpPr>
          <p:cNvPr id="17" name="Chevron 16"/>
          <p:cNvSpPr/>
          <p:nvPr/>
        </p:nvSpPr>
        <p:spPr>
          <a:xfrm>
            <a:off x="7150608" y="5577840"/>
            <a:ext cx="2194560" cy="594360"/>
          </a:xfrm>
          <a:prstGeom prst="chevron">
            <a:avLst/>
          </a:prstGeom>
          <a:solidFill>
            <a:srgbClr val="6AA3D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28600" rtlCol="0" anchor="ctr"/>
          <a:lstStyle/>
          <a:p>
            <a:pPr algn="ctr"/>
            <a:r>
              <a:rPr lang="en-US" sz="1400" b="1" dirty="0">
                <a:solidFill>
                  <a:srgbClr val="FFFFFF"/>
                </a:solidFill>
                <a:latin typeface="Calibri" panose="020F0502020204030204" pitchFamily="34" charset="0"/>
              </a:rPr>
              <a:t>Diffuse at constant T</a:t>
            </a:r>
          </a:p>
        </p:txBody>
      </p:sp>
      <p:sp>
        <p:nvSpPr>
          <p:cNvPr id="18" name="Chevron 17"/>
          <p:cNvSpPr/>
          <p:nvPr/>
        </p:nvSpPr>
        <p:spPr>
          <a:xfrm>
            <a:off x="9381744" y="5577840"/>
            <a:ext cx="2194560" cy="594360"/>
          </a:xfrm>
          <a:prstGeom prst="chevron">
            <a:avLst/>
          </a:prstGeom>
          <a:solidFill>
            <a:srgbClr val="9CC3E6"/>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28600" rtlCol="0" anchor="ctr"/>
          <a:lstStyle/>
          <a:p>
            <a:pPr algn="ctr"/>
            <a:r>
              <a:rPr lang="en-US" sz="1400" b="1" dirty="0">
                <a:solidFill>
                  <a:srgbClr val="003366"/>
                </a:solidFill>
                <a:latin typeface="Calibri" panose="020F0502020204030204" pitchFamily="34" charset="0"/>
              </a:rPr>
              <a:t>LSC measurement</a:t>
            </a:r>
          </a:p>
        </p:txBody>
      </p:sp>
    </p:spTree>
    <p:extLst>
      <p:ext uri="{BB962C8B-B14F-4D97-AF65-F5344CB8AC3E}">
        <p14:creationId xmlns:p14="http://schemas.microsoft.com/office/powerpoint/2010/main" val="62821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CF2D3-30D1-16E6-3847-508496BB74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114A9E-98AB-2959-385F-18DA2B6A3556}"/>
              </a:ext>
            </a:extLst>
          </p:cNvPr>
          <p:cNvSpPr>
            <a:spLocks noGrp="1"/>
          </p:cNvSpPr>
          <p:nvPr>
            <p:ph type="title"/>
          </p:nvPr>
        </p:nvSpPr>
        <p:spPr>
          <a:xfrm>
            <a:off x="914398" y="365760"/>
            <a:ext cx="5070766" cy="433527"/>
          </a:xfrm>
        </p:spPr>
        <p:txBody>
          <a:bodyPr/>
          <a:lstStyle/>
          <a:p>
            <a:r>
              <a:rPr lang="en-US" sz="3200" dirty="0">
                <a:solidFill>
                  <a:schemeClr val="accent1"/>
                </a:solidFill>
              </a:rPr>
              <a:t>FLUKA Model Details</a:t>
            </a:r>
            <a:br>
              <a:rPr lang="en-US" sz="3200" dirty="0">
                <a:solidFill>
                  <a:schemeClr val="accent1"/>
                </a:solidFill>
              </a:rPr>
            </a:br>
            <a:endParaRPr lang="en-US" sz="3200" dirty="0">
              <a:solidFill>
                <a:schemeClr val="accent1"/>
              </a:solidFill>
            </a:endParaRPr>
          </a:p>
        </p:txBody>
      </p:sp>
      <p:sp>
        <p:nvSpPr>
          <p:cNvPr id="7" name="Slide Number Placeholder 6">
            <a:extLst>
              <a:ext uri="{FF2B5EF4-FFF2-40B4-BE49-F238E27FC236}">
                <a16:creationId xmlns:a16="http://schemas.microsoft.com/office/drawing/2014/main" id="{ECD56C62-D31F-57C4-98E4-A13173AEA810}"/>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8</a:t>
            </a:fld>
            <a:endParaRPr lang="en-US"/>
          </a:p>
        </p:txBody>
      </p:sp>
      <p:sp>
        <p:nvSpPr>
          <p:cNvPr id="5" name="Footer Placeholder 4">
            <a:extLst>
              <a:ext uri="{FF2B5EF4-FFF2-40B4-BE49-F238E27FC236}">
                <a16:creationId xmlns:a16="http://schemas.microsoft.com/office/drawing/2014/main" id="{EE3B8C2B-9836-7A59-BCA7-6A5FA1DFFB95}"/>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DCBD94D7-8ADE-209C-51C9-B01E69600056}"/>
              </a:ext>
            </a:extLst>
          </p:cNvPr>
          <p:cNvSpPr>
            <a:spLocks noGrp="1"/>
          </p:cNvSpPr>
          <p:nvPr>
            <p:ph type="dt" sz="half" idx="38"/>
          </p:nvPr>
        </p:nvSpPr>
        <p:spPr/>
        <p:txBody>
          <a:bodyPr/>
          <a:lstStyle/>
          <a:p>
            <a:pPr>
              <a:defRPr/>
            </a:pPr>
            <a:r>
              <a:rPr lang="en-US"/>
              <a:t>21/10/2026</a:t>
            </a:r>
          </a:p>
        </p:txBody>
      </p:sp>
      <p:pic>
        <p:nvPicPr>
          <p:cNvPr id="9" name="Picture 8">
            <a:extLst>
              <a:ext uri="{FF2B5EF4-FFF2-40B4-BE49-F238E27FC236}">
                <a16:creationId xmlns:a16="http://schemas.microsoft.com/office/drawing/2014/main" id="{7C6DD669-7599-3530-1921-D501E6B27799}"/>
              </a:ext>
            </a:extLst>
          </p:cNvPr>
          <p:cNvPicPr>
            <a:picLocks noChangeAspect="1"/>
          </p:cNvPicPr>
          <p:nvPr/>
        </p:nvPicPr>
        <p:blipFill>
          <a:blip r:embed="rId2"/>
          <a:srcRect l="5102" t="13301" r="6219"/>
          <a:stretch>
            <a:fillRect/>
          </a:stretch>
        </p:blipFill>
        <p:spPr>
          <a:xfrm>
            <a:off x="0" y="3642950"/>
            <a:ext cx="6115427" cy="3226169"/>
          </a:xfrm>
          <a:prstGeom prst="rect">
            <a:avLst/>
          </a:prstGeom>
        </p:spPr>
      </p:pic>
      <p:pic>
        <p:nvPicPr>
          <p:cNvPr id="12" name="Picture 11">
            <a:extLst>
              <a:ext uri="{FF2B5EF4-FFF2-40B4-BE49-F238E27FC236}">
                <a16:creationId xmlns:a16="http://schemas.microsoft.com/office/drawing/2014/main" id="{76D11C14-496B-79AB-3432-2A1BA0D3AB02}"/>
              </a:ext>
            </a:extLst>
          </p:cNvPr>
          <p:cNvPicPr>
            <a:picLocks noChangeAspect="1"/>
          </p:cNvPicPr>
          <p:nvPr/>
        </p:nvPicPr>
        <p:blipFill>
          <a:blip r:embed="rId3"/>
          <a:stretch>
            <a:fillRect/>
          </a:stretch>
        </p:blipFill>
        <p:spPr>
          <a:xfrm>
            <a:off x="6274331" y="3881041"/>
            <a:ext cx="2133600" cy="2870200"/>
          </a:xfrm>
          <a:prstGeom prst="rect">
            <a:avLst/>
          </a:prstGeom>
        </p:spPr>
      </p:pic>
      <p:pic>
        <p:nvPicPr>
          <p:cNvPr id="15" name="Picture 14">
            <a:extLst>
              <a:ext uri="{FF2B5EF4-FFF2-40B4-BE49-F238E27FC236}">
                <a16:creationId xmlns:a16="http://schemas.microsoft.com/office/drawing/2014/main" id="{E2104289-6FAE-A449-ECD2-60BE13CAAF75}"/>
              </a:ext>
            </a:extLst>
          </p:cNvPr>
          <p:cNvPicPr>
            <a:picLocks noChangeAspect="1"/>
          </p:cNvPicPr>
          <p:nvPr/>
        </p:nvPicPr>
        <p:blipFill>
          <a:blip r:embed="rId4"/>
          <a:stretch>
            <a:fillRect/>
          </a:stretch>
        </p:blipFill>
        <p:spPr>
          <a:xfrm>
            <a:off x="5377585" y="920159"/>
            <a:ext cx="1930400" cy="2590800"/>
          </a:xfrm>
          <a:prstGeom prst="rect">
            <a:avLst/>
          </a:prstGeom>
        </p:spPr>
      </p:pic>
      <p:pic>
        <p:nvPicPr>
          <p:cNvPr id="17" name="Picture 16">
            <a:extLst>
              <a:ext uri="{FF2B5EF4-FFF2-40B4-BE49-F238E27FC236}">
                <a16:creationId xmlns:a16="http://schemas.microsoft.com/office/drawing/2014/main" id="{FC5EDE85-8F79-C687-FAD4-89CBC0F84D76}"/>
              </a:ext>
            </a:extLst>
          </p:cNvPr>
          <p:cNvPicPr>
            <a:picLocks noChangeAspect="1"/>
          </p:cNvPicPr>
          <p:nvPr/>
        </p:nvPicPr>
        <p:blipFill>
          <a:blip r:embed="rId5"/>
          <a:stretch>
            <a:fillRect/>
          </a:stretch>
        </p:blipFill>
        <p:spPr>
          <a:xfrm>
            <a:off x="8282382" y="167641"/>
            <a:ext cx="2578100" cy="2717800"/>
          </a:xfrm>
          <a:prstGeom prst="rect">
            <a:avLst/>
          </a:prstGeom>
        </p:spPr>
      </p:pic>
      <p:cxnSp>
        <p:nvCxnSpPr>
          <p:cNvPr id="14" name="Straight Arrow Connector 13">
            <a:extLst>
              <a:ext uri="{FF2B5EF4-FFF2-40B4-BE49-F238E27FC236}">
                <a16:creationId xmlns:a16="http://schemas.microsoft.com/office/drawing/2014/main" id="{FA1315A3-09F9-28EF-8557-769789B2E94F}"/>
              </a:ext>
            </a:extLst>
          </p:cNvPr>
          <p:cNvCxnSpPr>
            <a:cxnSpLocks/>
          </p:cNvCxnSpPr>
          <p:nvPr/>
        </p:nvCxnSpPr>
        <p:spPr>
          <a:xfrm flipH="1">
            <a:off x="4768530" y="3215050"/>
            <a:ext cx="748015" cy="637180"/>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23" name="Text Placeholder 1">
            <a:extLst>
              <a:ext uri="{FF2B5EF4-FFF2-40B4-BE49-F238E27FC236}">
                <a16:creationId xmlns:a16="http://schemas.microsoft.com/office/drawing/2014/main" id="{8F69595C-6641-A3D1-CCD7-DB6EF4F80F8E}"/>
              </a:ext>
            </a:extLst>
          </p:cNvPr>
          <p:cNvSpPr>
            <a:spLocks noGrp="1"/>
          </p:cNvSpPr>
          <p:nvPr>
            <p:ph type="body" sz="quarter" idx="10"/>
          </p:nvPr>
        </p:nvSpPr>
        <p:spPr>
          <a:xfrm>
            <a:off x="442186" y="1093014"/>
            <a:ext cx="4184242" cy="1596318"/>
          </a:xfrm>
        </p:spPr>
        <p:txBody>
          <a:bodyPr vert="horz" lIns="0" tIns="0" rIns="0" bIns="0" rtlCol="0" anchor="t">
            <a:noAutofit/>
          </a:bodyPr>
          <a:lstStyle/>
          <a:p>
            <a:pPr>
              <a:buFont typeface="Courier New" panose="02070309020205020404" pitchFamily="49" charset="0"/>
              <a:buChar char="o"/>
            </a:pPr>
            <a:r>
              <a:rPr lang="en-US" sz="2400" spc="0" dirty="0">
                <a:solidFill>
                  <a:srgbClr val="004C97"/>
                </a:solidFill>
                <a:latin typeface="Calibri" panose="020F0502020204030204" pitchFamily="34" charset="0"/>
                <a:ea typeface="Geneva" pitchFamily="121" charset="-128"/>
              </a:rPr>
              <a:t>Target module is placed in the </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beamline in the MTA enclosure</a:t>
            </a:r>
          </a:p>
          <a:p>
            <a:pPr>
              <a:buFont typeface="Courier New" panose="02070309020205020404" pitchFamily="49" charset="0"/>
              <a:buChar char="o"/>
            </a:pPr>
            <a:r>
              <a:rPr lang="en-US" sz="2400" spc="0" dirty="0">
                <a:solidFill>
                  <a:srgbClr val="004C97"/>
                </a:solidFill>
                <a:latin typeface="Calibri" panose="020F0502020204030204" pitchFamily="34" charset="0"/>
                <a:ea typeface="Geneva" pitchFamily="121" charset="-128"/>
              </a:rPr>
              <a:t>Calculations are performed with FLUKA.CERN and PHITS</a:t>
            </a:r>
          </a:p>
        </p:txBody>
      </p:sp>
      <p:sp>
        <p:nvSpPr>
          <p:cNvPr id="24" name="Text Placeholder 1">
            <a:extLst>
              <a:ext uri="{FF2B5EF4-FFF2-40B4-BE49-F238E27FC236}">
                <a16:creationId xmlns:a16="http://schemas.microsoft.com/office/drawing/2014/main" id="{02E8195F-81F1-23A8-E27D-3C21EF1A78D5}"/>
              </a:ext>
            </a:extLst>
          </p:cNvPr>
          <p:cNvSpPr txBox="1">
            <a:spLocks/>
          </p:cNvSpPr>
          <p:nvPr/>
        </p:nvSpPr>
        <p:spPr>
          <a:xfrm>
            <a:off x="1156541" y="3752570"/>
            <a:ext cx="3283529"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MTA enclosure model</a:t>
            </a:r>
          </a:p>
        </p:txBody>
      </p:sp>
      <p:cxnSp>
        <p:nvCxnSpPr>
          <p:cNvPr id="25" name="Straight Arrow Connector 24">
            <a:extLst>
              <a:ext uri="{FF2B5EF4-FFF2-40B4-BE49-F238E27FC236}">
                <a16:creationId xmlns:a16="http://schemas.microsoft.com/office/drawing/2014/main" id="{67DD5759-3910-D122-AD3E-5FF1D1365ABB}"/>
              </a:ext>
            </a:extLst>
          </p:cNvPr>
          <p:cNvCxnSpPr>
            <a:cxnSpLocks/>
          </p:cNvCxnSpPr>
          <p:nvPr/>
        </p:nvCxnSpPr>
        <p:spPr>
          <a:xfrm flipV="1">
            <a:off x="6261546" y="2024743"/>
            <a:ext cx="1797596" cy="664589"/>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28" name="Text Placeholder 1">
            <a:extLst>
              <a:ext uri="{FF2B5EF4-FFF2-40B4-BE49-F238E27FC236}">
                <a16:creationId xmlns:a16="http://schemas.microsoft.com/office/drawing/2014/main" id="{A41E2F5C-757B-86A0-B43C-A891910F4621}"/>
              </a:ext>
            </a:extLst>
          </p:cNvPr>
          <p:cNvSpPr txBox="1">
            <a:spLocks/>
          </p:cNvSpPr>
          <p:nvPr/>
        </p:nvSpPr>
        <p:spPr>
          <a:xfrm>
            <a:off x="7874962" y="3059414"/>
            <a:ext cx="4134547"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pc="0" dirty="0">
                <a:solidFill>
                  <a:srgbClr val="004C97"/>
                </a:solidFill>
                <a:latin typeface="Calibri" panose="020F0502020204030204" pitchFamily="34" charset="0"/>
                <a:ea typeface="Geneva" pitchFamily="121" charset="-128"/>
              </a:rPr>
              <a:t>Module containing target &amp; samples</a:t>
            </a:r>
          </a:p>
        </p:txBody>
      </p:sp>
      <p:grpSp>
        <p:nvGrpSpPr>
          <p:cNvPr id="2" name="Group 1">
            <a:extLst>
              <a:ext uri="{FF2B5EF4-FFF2-40B4-BE49-F238E27FC236}">
                <a16:creationId xmlns:a16="http://schemas.microsoft.com/office/drawing/2014/main" id="{83D2AB44-28F2-568A-74B7-E0409B9487F7}"/>
              </a:ext>
            </a:extLst>
          </p:cNvPr>
          <p:cNvGrpSpPr/>
          <p:nvPr/>
        </p:nvGrpSpPr>
        <p:grpSpPr>
          <a:xfrm>
            <a:off x="8694258" y="3510959"/>
            <a:ext cx="3508252" cy="3382844"/>
            <a:chOff x="8085035" y="155014"/>
            <a:chExt cx="3508252" cy="3382844"/>
          </a:xfrm>
        </p:grpSpPr>
        <p:grpSp>
          <p:nvGrpSpPr>
            <p:cNvPr id="8" name="Group 7">
              <a:extLst>
                <a:ext uri="{FF2B5EF4-FFF2-40B4-BE49-F238E27FC236}">
                  <a16:creationId xmlns:a16="http://schemas.microsoft.com/office/drawing/2014/main" id="{9A07F36E-52FF-F90F-0CA4-3CDC0166350F}"/>
                </a:ext>
              </a:extLst>
            </p:cNvPr>
            <p:cNvGrpSpPr/>
            <p:nvPr/>
          </p:nvGrpSpPr>
          <p:grpSpPr>
            <a:xfrm>
              <a:off x="8085035" y="155014"/>
              <a:ext cx="3508252" cy="3382844"/>
              <a:chOff x="910588" y="2587340"/>
              <a:chExt cx="3508252" cy="3382844"/>
            </a:xfrm>
          </p:grpSpPr>
          <p:grpSp>
            <p:nvGrpSpPr>
              <p:cNvPr id="13" name="Group 12">
                <a:extLst>
                  <a:ext uri="{FF2B5EF4-FFF2-40B4-BE49-F238E27FC236}">
                    <a16:creationId xmlns:a16="http://schemas.microsoft.com/office/drawing/2014/main" id="{6BD842CD-C40C-21C7-4E61-199A709DDCB5}"/>
                  </a:ext>
                </a:extLst>
              </p:cNvPr>
              <p:cNvGrpSpPr/>
              <p:nvPr/>
            </p:nvGrpSpPr>
            <p:grpSpPr>
              <a:xfrm>
                <a:off x="910588" y="2587340"/>
                <a:ext cx="3508252" cy="3382844"/>
                <a:chOff x="845751" y="2424226"/>
                <a:chExt cx="3508252" cy="3382844"/>
              </a:xfrm>
            </p:grpSpPr>
            <p:grpSp>
              <p:nvGrpSpPr>
                <p:cNvPr id="20" name="Group 19">
                  <a:extLst>
                    <a:ext uri="{FF2B5EF4-FFF2-40B4-BE49-F238E27FC236}">
                      <a16:creationId xmlns:a16="http://schemas.microsoft.com/office/drawing/2014/main" id="{504DCDA4-6579-1526-B340-E9E015A4A046}"/>
                    </a:ext>
                  </a:extLst>
                </p:cNvPr>
                <p:cNvGrpSpPr/>
                <p:nvPr/>
              </p:nvGrpSpPr>
              <p:grpSpPr>
                <a:xfrm>
                  <a:off x="845751" y="2424226"/>
                  <a:ext cx="3508252" cy="3382844"/>
                  <a:chOff x="845751" y="2424226"/>
                  <a:chExt cx="3508252" cy="3382844"/>
                </a:xfrm>
              </p:grpSpPr>
              <p:pic>
                <p:nvPicPr>
                  <p:cNvPr id="22" name="Picture 21">
                    <a:extLst>
                      <a:ext uri="{FF2B5EF4-FFF2-40B4-BE49-F238E27FC236}">
                        <a16:creationId xmlns:a16="http://schemas.microsoft.com/office/drawing/2014/main" id="{7A00BD05-60A1-1BCA-FC67-8628F29606A1}"/>
                      </a:ext>
                    </a:extLst>
                  </p:cNvPr>
                  <p:cNvPicPr>
                    <a:picLocks noChangeAspect="1"/>
                  </p:cNvPicPr>
                  <p:nvPr/>
                </p:nvPicPr>
                <p:blipFill>
                  <a:blip r:embed="rId6"/>
                  <a:srcRect l="3663" t="4187" r="6045" b="3324"/>
                  <a:stretch>
                    <a:fillRect/>
                  </a:stretch>
                </p:blipFill>
                <p:spPr>
                  <a:xfrm>
                    <a:off x="845751" y="2424226"/>
                    <a:ext cx="3508252" cy="3382844"/>
                  </a:xfrm>
                  <a:prstGeom prst="rect">
                    <a:avLst/>
                  </a:prstGeom>
                  <a:ln>
                    <a:noFill/>
                  </a:ln>
                </p:spPr>
              </p:pic>
              <p:cxnSp>
                <p:nvCxnSpPr>
                  <p:cNvPr id="26" name="Straight Arrow Connector 25">
                    <a:extLst>
                      <a:ext uri="{FF2B5EF4-FFF2-40B4-BE49-F238E27FC236}">
                        <a16:creationId xmlns:a16="http://schemas.microsoft.com/office/drawing/2014/main" id="{78DC3270-F180-B28A-6C16-A592215A3A33}"/>
                      </a:ext>
                    </a:extLst>
                  </p:cNvPr>
                  <p:cNvCxnSpPr>
                    <a:cxnSpLocks/>
                  </p:cNvCxnSpPr>
                  <p:nvPr/>
                </p:nvCxnSpPr>
                <p:spPr>
                  <a:xfrm>
                    <a:off x="2646151" y="4125514"/>
                    <a:ext cx="1316726" cy="0"/>
                  </a:xfrm>
                  <a:prstGeom prst="straightConnector1">
                    <a:avLst/>
                  </a:prstGeom>
                  <a:ln>
                    <a:noFill/>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27" name="Straight Arrow Connector 26">
                    <a:extLst>
                      <a:ext uri="{FF2B5EF4-FFF2-40B4-BE49-F238E27FC236}">
                        <a16:creationId xmlns:a16="http://schemas.microsoft.com/office/drawing/2014/main" id="{54523414-C3F8-FDA2-57B5-C68C6A119179}"/>
                      </a:ext>
                    </a:extLst>
                  </p:cNvPr>
                  <p:cNvCxnSpPr>
                    <a:cxnSpLocks/>
                  </p:cNvCxnSpPr>
                  <p:nvPr/>
                </p:nvCxnSpPr>
                <p:spPr>
                  <a:xfrm>
                    <a:off x="2617989" y="2743372"/>
                    <a:ext cx="0" cy="1443476"/>
                  </a:xfrm>
                  <a:prstGeom prst="straightConnector1">
                    <a:avLst/>
                  </a:prstGeom>
                  <a:ln>
                    <a:no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29" name="Text Placeholder 1">
                    <a:extLst>
                      <a:ext uri="{FF2B5EF4-FFF2-40B4-BE49-F238E27FC236}">
                        <a16:creationId xmlns:a16="http://schemas.microsoft.com/office/drawing/2014/main" id="{FC7C9959-2E6F-66C5-39B7-7817EF550ED2}"/>
                      </a:ext>
                    </a:extLst>
                  </p:cNvPr>
                  <p:cNvSpPr txBox="1">
                    <a:spLocks/>
                  </p:cNvSpPr>
                  <p:nvPr/>
                </p:nvSpPr>
                <p:spPr>
                  <a:xfrm>
                    <a:off x="2685521" y="3112528"/>
                    <a:ext cx="877984" cy="415504"/>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pc="0" dirty="0">
                        <a:solidFill>
                          <a:srgbClr val="004C97"/>
                        </a:solidFill>
                        <a:latin typeface="Calibri" panose="020F0502020204030204" pitchFamily="34" charset="0"/>
                        <a:ea typeface="Geneva" pitchFamily="121" charset="-128"/>
                      </a:rPr>
                      <a:t>13.5 cm</a:t>
                    </a:r>
                  </a:p>
                </p:txBody>
              </p:sp>
              <p:sp>
                <p:nvSpPr>
                  <p:cNvPr id="30" name="Text Placeholder 1">
                    <a:extLst>
                      <a:ext uri="{FF2B5EF4-FFF2-40B4-BE49-F238E27FC236}">
                        <a16:creationId xmlns:a16="http://schemas.microsoft.com/office/drawing/2014/main" id="{C0C41EAF-BF00-ACE0-AEBA-D6F1D999558B}"/>
                      </a:ext>
                    </a:extLst>
                  </p:cNvPr>
                  <p:cNvSpPr txBox="1">
                    <a:spLocks/>
                  </p:cNvSpPr>
                  <p:nvPr/>
                </p:nvSpPr>
                <p:spPr>
                  <a:xfrm>
                    <a:off x="3183718" y="3771344"/>
                    <a:ext cx="877984" cy="415504"/>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pc="0" dirty="0">
                        <a:solidFill>
                          <a:srgbClr val="004C97"/>
                        </a:solidFill>
                        <a:latin typeface="Calibri" panose="020F0502020204030204" pitchFamily="34" charset="0"/>
                        <a:ea typeface="Geneva" pitchFamily="121" charset="-128"/>
                      </a:rPr>
                      <a:t>13.5 cm</a:t>
                    </a:r>
                  </a:p>
                </p:txBody>
              </p:sp>
            </p:grpSp>
            <p:sp>
              <p:nvSpPr>
                <p:cNvPr id="21" name="Text Placeholder 1">
                  <a:extLst>
                    <a:ext uri="{FF2B5EF4-FFF2-40B4-BE49-F238E27FC236}">
                      <a16:creationId xmlns:a16="http://schemas.microsoft.com/office/drawing/2014/main" id="{4CB889F4-749B-C778-01ED-72E975B95CF7}"/>
                    </a:ext>
                  </a:extLst>
                </p:cNvPr>
                <p:cNvSpPr txBox="1">
                  <a:spLocks/>
                </p:cNvSpPr>
                <p:nvPr/>
              </p:nvSpPr>
              <p:spPr>
                <a:xfrm>
                  <a:off x="3921720" y="3045619"/>
                  <a:ext cx="352470" cy="365760"/>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Cu</a:t>
                  </a:r>
                </a:p>
              </p:txBody>
            </p:sp>
          </p:grpSp>
          <p:sp>
            <p:nvSpPr>
              <p:cNvPr id="16" name="Text Placeholder 1">
                <a:extLst>
                  <a:ext uri="{FF2B5EF4-FFF2-40B4-BE49-F238E27FC236}">
                    <a16:creationId xmlns:a16="http://schemas.microsoft.com/office/drawing/2014/main" id="{0D2E2C49-67F7-1396-1377-F6828019F722}"/>
                  </a:ext>
                </a:extLst>
              </p:cNvPr>
              <p:cNvSpPr txBox="1">
                <a:spLocks/>
              </p:cNvSpPr>
              <p:nvPr/>
            </p:nvSpPr>
            <p:spPr>
              <a:xfrm>
                <a:off x="1117608" y="2587340"/>
                <a:ext cx="813057" cy="365760"/>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SS316</a:t>
                </a:r>
              </a:p>
            </p:txBody>
          </p:sp>
          <p:sp>
            <p:nvSpPr>
              <p:cNvPr id="18" name="Text Placeholder 1">
                <a:extLst>
                  <a:ext uri="{FF2B5EF4-FFF2-40B4-BE49-F238E27FC236}">
                    <a16:creationId xmlns:a16="http://schemas.microsoft.com/office/drawing/2014/main" id="{8BEEC0DC-BBB7-360B-532D-C6B7A41C740B}"/>
                  </a:ext>
                </a:extLst>
              </p:cNvPr>
              <p:cNvSpPr txBox="1">
                <a:spLocks/>
              </p:cNvSpPr>
              <p:nvPr/>
            </p:nvSpPr>
            <p:spPr>
              <a:xfrm>
                <a:off x="914398" y="4970418"/>
                <a:ext cx="885640" cy="365760"/>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Al6061</a:t>
                </a:r>
              </a:p>
            </p:txBody>
          </p:sp>
          <p:sp>
            <p:nvSpPr>
              <p:cNvPr id="19" name="Text Placeholder 1">
                <a:extLst>
                  <a:ext uri="{FF2B5EF4-FFF2-40B4-BE49-F238E27FC236}">
                    <a16:creationId xmlns:a16="http://schemas.microsoft.com/office/drawing/2014/main" id="{EBFED7C6-1AB3-D976-3B5C-15B03452E8B3}"/>
                  </a:ext>
                </a:extLst>
              </p:cNvPr>
              <p:cNvSpPr txBox="1">
                <a:spLocks/>
              </p:cNvSpPr>
              <p:nvPr/>
            </p:nvSpPr>
            <p:spPr>
              <a:xfrm>
                <a:off x="2896085" y="5303520"/>
                <a:ext cx="511144" cy="365760"/>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A36</a:t>
                </a:r>
              </a:p>
            </p:txBody>
          </p:sp>
        </p:grpSp>
        <p:sp>
          <p:nvSpPr>
            <p:cNvPr id="10" name="Text Placeholder 1">
              <a:extLst>
                <a:ext uri="{FF2B5EF4-FFF2-40B4-BE49-F238E27FC236}">
                  <a16:creationId xmlns:a16="http://schemas.microsoft.com/office/drawing/2014/main" id="{732ECBC2-DD74-341F-103F-6E9D15F19CDF}"/>
                </a:ext>
              </a:extLst>
            </p:cNvPr>
            <p:cNvSpPr txBox="1">
              <a:spLocks/>
            </p:cNvSpPr>
            <p:nvPr/>
          </p:nvSpPr>
          <p:spPr>
            <a:xfrm>
              <a:off x="8788375" y="1124675"/>
              <a:ext cx="1198343" cy="365760"/>
            </a:xfrm>
            <a:prstGeom prst="rect">
              <a:avLst/>
            </a:prstGeom>
            <a:ln>
              <a:noFill/>
            </a:ln>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Graphite</a:t>
              </a:r>
            </a:p>
          </p:txBody>
        </p:sp>
        <p:cxnSp>
          <p:nvCxnSpPr>
            <p:cNvPr id="11" name="Straight Arrow Connector 10">
              <a:extLst>
                <a:ext uri="{FF2B5EF4-FFF2-40B4-BE49-F238E27FC236}">
                  <a16:creationId xmlns:a16="http://schemas.microsoft.com/office/drawing/2014/main" id="{3C35685A-8491-7AAC-F08E-780A19DB8514}"/>
                </a:ext>
              </a:extLst>
            </p:cNvPr>
            <p:cNvCxnSpPr>
              <a:cxnSpLocks/>
            </p:cNvCxnSpPr>
            <p:nvPr/>
          </p:nvCxnSpPr>
          <p:spPr>
            <a:xfrm>
              <a:off x="9382475" y="1502132"/>
              <a:ext cx="469965" cy="34430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2638104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DF29-8313-07A6-1DE4-812C512C8C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F9FA56-74DE-EC87-5394-4CB87DD59612}"/>
              </a:ext>
            </a:extLst>
          </p:cNvPr>
          <p:cNvSpPr>
            <a:spLocks noGrp="1"/>
          </p:cNvSpPr>
          <p:nvPr>
            <p:ph type="body" sz="quarter" idx="10"/>
          </p:nvPr>
        </p:nvSpPr>
        <p:spPr>
          <a:xfrm>
            <a:off x="133350" y="962532"/>
            <a:ext cx="11692890" cy="5529708"/>
          </a:xfrm>
        </p:spPr>
        <p:txBody>
          <a:bodyPr vert="horz" lIns="0" tIns="0" rIns="0" bIns="0" rtlCol="0" anchor="t">
            <a:noAutofit/>
          </a:bodyPr>
          <a:lstStyle/>
          <a:p>
            <a:pPr lvl="1">
              <a:buFont typeface="Courier New" panose="02070309020205020404" pitchFamily="49" charset="0"/>
              <a:buChar char="o"/>
            </a:pPr>
            <a:r>
              <a:rPr lang="en-US" sz="2800" spc="0" dirty="0">
                <a:solidFill>
                  <a:srgbClr val="004C97"/>
                </a:solidFill>
                <a:latin typeface="Calibri" panose="020F0502020204030204" pitchFamily="34" charset="0"/>
                <a:ea typeface="Geneva" pitchFamily="121" charset="-128"/>
              </a:rPr>
              <a:t> Beam parameters</a:t>
            </a:r>
          </a:p>
          <a:p>
            <a:pPr lvl="2"/>
            <a:r>
              <a:rPr lang="en-US" sz="2400" spc="0" dirty="0">
                <a:solidFill>
                  <a:srgbClr val="004C97"/>
                </a:solidFill>
                <a:latin typeface="Calibri" panose="020F0502020204030204" pitchFamily="34" charset="0"/>
                <a:ea typeface="Geneva" pitchFamily="121" charset="-128"/>
              </a:rPr>
              <a:t> 400 MeV protons, 7.5e11 pps, 𝜎</a:t>
            </a:r>
            <a:r>
              <a:rPr lang="en-US" sz="2400" spc="0" baseline="-25000" dirty="0">
                <a:solidFill>
                  <a:srgbClr val="004C97"/>
                </a:solidFill>
                <a:latin typeface="Calibri" panose="020F0502020204030204" pitchFamily="34" charset="0"/>
                <a:ea typeface="Geneva" pitchFamily="121" charset="-128"/>
              </a:rPr>
              <a:t>x</a:t>
            </a:r>
            <a:r>
              <a:rPr lang="en-US" sz="2400" spc="0" dirty="0">
                <a:solidFill>
                  <a:srgbClr val="004C97"/>
                </a:solidFill>
                <a:latin typeface="Calibri" panose="020F0502020204030204" pitchFamily="34" charset="0"/>
                <a:ea typeface="Geneva" pitchFamily="121" charset="-128"/>
              </a:rPr>
              <a:t> = 𝜎</a:t>
            </a:r>
            <a:r>
              <a:rPr lang="en-US" sz="2400" spc="0" baseline="-25000" dirty="0">
                <a:solidFill>
                  <a:srgbClr val="004C97"/>
                </a:solidFill>
                <a:latin typeface="Calibri" panose="020F0502020204030204" pitchFamily="34" charset="0"/>
                <a:ea typeface="Geneva" pitchFamily="121" charset="-128"/>
              </a:rPr>
              <a:t>y</a:t>
            </a:r>
            <a:r>
              <a:rPr lang="en-US" sz="2400" spc="0" dirty="0">
                <a:solidFill>
                  <a:srgbClr val="004C97"/>
                </a:solidFill>
                <a:latin typeface="Calibri" panose="020F0502020204030204" pitchFamily="34" charset="0"/>
                <a:ea typeface="Geneva" pitchFamily="121" charset="-128"/>
              </a:rPr>
              <a:t> = 1 cm</a:t>
            </a:r>
          </a:p>
          <a:p>
            <a:pPr lvl="1">
              <a:buFont typeface="Courier New" panose="02070309020205020404" pitchFamily="49" charset="0"/>
              <a:buChar char="o"/>
            </a:pPr>
            <a:r>
              <a:rPr lang="en-US" sz="2800" spc="0" dirty="0">
                <a:solidFill>
                  <a:srgbClr val="004C97"/>
                </a:solidFill>
                <a:latin typeface="Calibri" panose="020F0502020204030204" pitchFamily="34" charset="0"/>
                <a:ea typeface="Geneva" pitchFamily="121" charset="-128"/>
              </a:rPr>
              <a:t> Addressing a possible rad safety issue</a:t>
            </a:r>
          </a:p>
          <a:p>
            <a:pPr lvl="2"/>
            <a:r>
              <a:rPr lang="en-US" sz="2400" spc="0" dirty="0">
                <a:solidFill>
                  <a:srgbClr val="004C97"/>
                </a:solidFill>
                <a:latin typeface="Calibri" panose="020F0502020204030204" pitchFamily="34" charset="0"/>
                <a:ea typeface="Geneva" pitchFamily="121" charset="-128"/>
              </a:rPr>
              <a:t> To avoid contamination with irradiated powder, </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graphite target will be wrapped in 3M</a:t>
            </a:r>
            <a:r>
              <a:rPr lang="en-US" sz="2400" spc="0" baseline="30000" dirty="0">
                <a:solidFill>
                  <a:srgbClr val="004C97"/>
                </a:solidFill>
                <a:latin typeface="Calibri" panose="020F0502020204030204" pitchFamily="34" charset="0"/>
                <a:ea typeface="Geneva" pitchFamily="121" charset="-128"/>
              </a:rPr>
              <a:t>TM</a:t>
            </a:r>
            <a:r>
              <a:rPr lang="en-US" sz="2400" spc="0" dirty="0">
                <a:solidFill>
                  <a:srgbClr val="004C97"/>
                </a:solidFill>
                <a:latin typeface="Calibri" panose="020F0502020204030204" pitchFamily="34" charset="0"/>
                <a:ea typeface="Geneva" pitchFamily="121" charset="-128"/>
              </a:rPr>
              <a:t> Aluminum </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Foil Tape 425 (included in the FLUKA model)</a:t>
            </a:r>
            <a:endParaRPr lang="en-US" sz="1800" spc="0" dirty="0">
              <a:solidFill>
                <a:srgbClr val="004C97"/>
              </a:solidFill>
              <a:latin typeface="Calibri" panose="020F0502020204030204" pitchFamily="34" charset="0"/>
              <a:ea typeface="Geneva" pitchFamily="121" charset="-128"/>
            </a:endParaRPr>
          </a:p>
          <a:p>
            <a:pPr lvl="1">
              <a:buFont typeface="Courier New" panose="02070309020205020404" pitchFamily="49" charset="0"/>
              <a:buChar char="o"/>
            </a:pPr>
            <a:r>
              <a:rPr lang="en-US" sz="2800" spc="0" dirty="0">
                <a:solidFill>
                  <a:srgbClr val="004C97"/>
                </a:solidFill>
                <a:latin typeface="Calibri" panose="020F0502020204030204" pitchFamily="34" charset="0"/>
                <a:ea typeface="Geneva" pitchFamily="121" charset="-128"/>
              </a:rPr>
              <a:t> Calculate tritium production and material activation</a:t>
            </a:r>
          </a:p>
          <a:p>
            <a:pPr lvl="2"/>
            <a:r>
              <a:rPr lang="en-US" sz="2400" spc="0" dirty="0">
                <a:solidFill>
                  <a:srgbClr val="004C97"/>
                </a:solidFill>
                <a:latin typeface="Calibri" panose="020F0502020204030204" pitchFamily="34" charset="0"/>
                <a:ea typeface="Geneva" pitchFamily="121" charset="-128"/>
              </a:rPr>
              <a:t> Optimize for maximum tritium production and minimum activation</a:t>
            </a:r>
          </a:p>
          <a:p>
            <a:pPr lvl="2"/>
            <a:r>
              <a:rPr lang="en-US" sz="2400" spc="0" dirty="0">
                <a:solidFill>
                  <a:srgbClr val="004C97"/>
                </a:solidFill>
                <a:latin typeface="Calibri" panose="020F0502020204030204" pitchFamily="34" charset="0"/>
                <a:ea typeface="Geneva" pitchFamily="121" charset="-128"/>
              </a:rPr>
              <a:t> Samples: minimize volume, maximize surface area (to facilitate diffusion)</a:t>
            </a:r>
          </a:p>
          <a:p>
            <a:pPr lvl="1">
              <a:buFont typeface="Courier New" panose="02070309020205020404" pitchFamily="49" charset="0"/>
              <a:buChar char="o"/>
            </a:pPr>
            <a:endParaRPr lang="en-US" sz="2400"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D51EBE62-7742-F0AD-285E-9B518AF1D247}"/>
              </a:ext>
            </a:extLst>
          </p:cNvPr>
          <p:cNvSpPr>
            <a:spLocks noGrp="1"/>
          </p:cNvSpPr>
          <p:nvPr>
            <p:ph type="title"/>
          </p:nvPr>
        </p:nvSpPr>
        <p:spPr>
          <a:xfrm>
            <a:off x="914398" y="365760"/>
            <a:ext cx="7641023" cy="433527"/>
          </a:xfrm>
        </p:spPr>
        <p:txBody>
          <a:bodyPr/>
          <a:lstStyle/>
          <a:p>
            <a:r>
              <a:rPr lang="en-US" sz="3200" dirty="0">
                <a:solidFill>
                  <a:schemeClr val="accent1"/>
                </a:solidFill>
              </a:rPr>
              <a:t>Radiation Analysis Input &amp; Output</a:t>
            </a:r>
          </a:p>
        </p:txBody>
      </p:sp>
      <p:sp>
        <p:nvSpPr>
          <p:cNvPr id="7" name="Slide Number Placeholder 6">
            <a:extLst>
              <a:ext uri="{FF2B5EF4-FFF2-40B4-BE49-F238E27FC236}">
                <a16:creationId xmlns:a16="http://schemas.microsoft.com/office/drawing/2014/main" id="{64F3F080-712E-2DA7-F78B-2D11AC284865}"/>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9</a:t>
            </a:fld>
            <a:endParaRPr lang="en-US"/>
          </a:p>
        </p:txBody>
      </p:sp>
      <p:sp>
        <p:nvSpPr>
          <p:cNvPr id="5" name="Footer Placeholder 4">
            <a:extLst>
              <a:ext uri="{FF2B5EF4-FFF2-40B4-BE49-F238E27FC236}">
                <a16:creationId xmlns:a16="http://schemas.microsoft.com/office/drawing/2014/main" id="{0B0C0AF6-26F1-99A2-2A55-3F07FADBC534}"/>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237625FA-2498-6666-5058-E7C4DF0F42FB}"/>
              </a:ext>
            </a:extLst>
          </p:cNvPr>
          <p:cNvSpPr>
            <a:spLocks noGrp="1"/>
          </p:cNvSpPr>
          <p:nvPr>
            <p:ph type="dt" sz="half" idx="38"/>
          </p:nvPr>
        </p:nvSpPr>
        <p:spPr/>
        <p:txBody>
          <a:bodyPr/>
          <a:lstStyle/>
          <a:p>
            <a:pPr>
              <a:defRPr/>
            </a:pPr>
            <a:r>
              <a:rPr lang="en-US"/>
              <a:t>21/10/2026</a:t>
            </a:r>
          </a:p>
        </p:txBody>
      </p:sp>
      <p:pic>
        <p:nvPicPr>
          <p:cNvPr id="8" name="Picture 7">
            <a:extLst>
              <a:ext uri="{FF2B5EF4-FFF2-40B4-BE49-F238E27FC236}">
                <a16:creationId xmlns:a16="http://schemas.microsoft.com/office/drawing/2014/main" id="{A9C33D60-FDAA-2831-C9C0-87F0A4D366AB}"/>
              </a:ext>
            </a:extLst>
          </p:cNvPr>
          <p:cNvPicPr>
            <a:picLocks noChangeAspect="1"/>
          </p:cNvPicPr>
          <p:nvPr/>
        </p:nvPicPr>
        <p:blipFill>
          <a:blip r:embed="rId2"/>
          <a:srcRect/>
          <a:stretch/>
        </p:blipFill>
        <p:spPr>
          <a:xfrm>
            <a:off x="8887308" y="239883"/>
            <a:ext cx="2691832" cy="3375472"/>
          </a:xfrm>
          <a:prstGeom prst="rect">
            <a:avLst/>
          </a:prstGeom>
        </p:spPr>
      </p:pic>
    </p:spTree>
    <p:extLst>
      <p:ext uri="{BB962C8B-B14F-4D97-AF65-F5344CB8AC3E}">
        <p14:creationId xmlns:p14="http://schemas.microsoft.com/office/powerpoint/2010/main" val="101128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6AF2C-8056-D675-552D-E7958B393E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265867-D4E2-9612-E6D8-2783DDF04175}"/>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 Maps</a:t>
            </a:r>
          </a:p>
        </p:txBody>
      </p:sp>
      <p:sp>
        <p:nvSpPr>
          <p:cNvPr id="7" name="Slide Number Placeholder 6">
            <a:extLst>
              <a:ext uri="{FF2B5EF4-FFF2-40B4-BE49-F238E27FC236}">
                <a16:creationId xmlns:a16="http://schemas.microsoft.com/office/drawing/2014/main" id="{A619E5ED-9C13-70CB-4745-3CB882A9CA9C}"/>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10</a:t>
            </a:fld>
            <a:endParaRPr lang="en-US"/>
          </a:p>
        </p:txBody>
      </p:sp>
      <p:sp>
        <p:nvSpPr>
          <p:cNvPr id="5" name="Footer Placeholder 4">
            <a:extLst>
              <a:ext uri="{FF2B5EF4-FFF2-40B4-BE49-F238E27FC236}">
                <a16:creationId xmlns:a16="http://schemas.microsoft.com/office/drawing/2014/main" id="{F03E65EE-05EA-FD29-4781-1BDDADA2E60F}"/>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618FDBA4-B3A2-0E95-246B-B4DA53A44FDB}"/>
              </a:ext>
            </a:extLst>
          </p:cNvPr>
          <p:cNvSpPr>
            <a:spLocks noGrp="1"/>
          </p:cNvSpPr>
          <p:nvPr>
            <p:ph type="dt" sz="half" idx="38"/>
          </p:nvPr>
        </p:nvSpPr>
        <p:spPr/>
        <p:txBody>
          <a:bodyPr/>
          <a:lstStyle/>
          <a:p>
            <a:pPr>
              <a:defRPr/>
            </a:pPr>
            <a:r>
              <a:rPr lang="en-US"/>
              <a:t>21/10/2026</a:t>
            </a:r>
          </a:p>
        </p:txBody>
      </p:sp>
      <p:pic>
        <p:nvPicPr>
          <p:cNvPr id="17" name="Picture 16">
            <a:extLst>
              <a:ext uri="{FF2B5EF4-FFF2-40B4-BE49-F238E27FC236}">
                <a16:creationId xmlns:a16="http://schemas.microsoft.com/office/drawing/2014/main" id="{7B430CCE-D310-D38D-C66B-08217B672107}"/>
              </a:ext>
            </a:extLst>
          </p:cNvPr>
          <p:cNvPicPr>
            <a:picLocks noChangeAspect="1"/>
          </p:cNvPicPr>
          <p:nvPr/>
        </p:nvPicPr>
        <p:blipFill>
          <a:blip r:embed="rId2"/>
          <a:srcRect/>
          <a:stretch/>
        </p:blipFill>
        <p:spPr>
          <a:xfrm>
            <a:off x="117923" y="2802175"/>
            <a:ext cx="7772400" cy="3949316"/>
          </a:xfrm>
          <a:prstGeom prst="rect">
            <a:avLst/>
          </a:prstGeom>
        </p:spPr>
      </p:pic>
      <p:pic>
        <p:nvPicPr>
          <p:cNvPr id="19" name="Picture 18">
            <a:extLst>
              <a:ext uri="{FF2B5EF4-FFF2-40B4-BE49-F238E27FC236}">
                <a16:creationId xmlns:a16="http://schemas.microsoft.com/office/drawing/2014/main" id="{27CE639C-0F35-34F1-80FD-92CE798641FF}"/>
              </a:ext>
            </a:extLst>
          </p:cNvPr>
          <p:cNvPicPr>
            <a:picLocks noChangeAspect="1"/>
          </p:cNvPicPr>
          <p:nvPr/>
        </p:nvPicPr>
        <p:blipFill>
          <a:blip r:embed="rId3"/>
          <a:srcRect/>
          <a:stretch/>
        </p:blipFill>
        <p:spPr>
          <a:xfrm>
            <a:off x="6791100" y="100361"/>
            <a:ext cx="3898832" cy="3657600"/>
          </a:xfrm>
          <a:prstGeom prst="rect">
            <a:avLst/>
          </a:prstGeom>
        </p:spPr>
      </p:pic>
      <p:pic>
        <p:nvPicPr>
          <p:cNvPr id="21" name="Picture 20">
            <a:extLst>
              <a:ext uri="{FF2B5EF4-FFF2-40B4-BE49-F238E27FC236}">
                <a16:creationId xmlns:a16="http://schemas.microsoft.com/office/drawing/2014/main" id="{011D71BD-3B20-4923-F309-002146A6648C}"/>
              </a:ext>
            </a:extLst>
          </p:cNvPr>
          <p:cNvPicPr>
            <a:picLocks noChangeAspect="1"/>
          </p:cNvPicPr>
          <p:nvPr/>
        </p:nvPicPr>
        <p:blipFill>
          <a:blip r:embed="rId4"/>
          <a:stretch>
            <a:fillRect/>
          </a:stretch>
        </p:blipFill>
        <p:spPr>
          <a:xfrm>
            <a:off x="10832207" y="0"/>
            <a:ext cx="890789" cy="6858000"/>
          </a:xfrm>
          <a:prstGeom prst="rect">
            <a:avLst/>
          </a:prstGeom>
        </p:spPr>
      </p:pic>
      <p:sp>
        <p:nvSpPr>
          <p:cNvPr id="22" name="Text Placeholder 1">
            <a:extLst>
              <a:ext uri="{FF2B5EF4-FFF2-40B4-BE49-F238E27FC236}">
                <a16:creationId xmlns:a16="http://schemas.microsoft.com/office/drawing/2014/main" id="{1A5AF21D-C07F-8415-A504-4B5D2DAF0EE5}"/>
              </a:ext>
            </a:extLst>
          </p:cNvPr>
          <p:cNvSpPr>
            <a:spLocks noGrp="1"/>
          </p:cNvSpPr>
          <p:nvPr>
            <p:ph type="body" sz="quarter" idx="10"/>
          </p:nvPr>
        </p:nvSpPr>
        <p:spPr>
          <a:xfrm>
            <a:off x="707509" y="1064686"/>
            <a:ext cx="4184242" cy="433527"/>
          </a:xfrm>
        </p:spPr>
        <p:txBody>
          <a:bodyPr vert="horz" lIns="0" tIns="0" rIns="0" bIns="0" rtlCol="0" anchor="t">
            <a:noAutofit/>
          </a:bodyPr>
          <a:lstStyle/>
          <a:p>
            <a:pPr marL="0" indent="0">
              <a:buNone/>
            </a:pPr>
            <a:r>
              <a:rPr lang="en-US" sz="2400" spc="0" dirty="0">
                <a:solidFill>
                  <a:srgbClr val="004C97"/>
                </a:solidFill>
                <a:latin typeface="Calibri" panose="020F0502020204030204" pitchFamily="34" charset="0"/>
                <a:ea typeface="Geneva" pitchFamily="121" charset="-128"/>
              </a:rPr>
              <a:t>Irradiation 1 week, cooling 1 hour</a:t>
            </a:r>
          </a:p>
        </p:txBody>
      </p:sp>
      <p:cxnSp>
        <p:nvCxnSpPr>
          <p:cNvPr id="24" name="Straight Connector 23">
            <a:extLst>
              <a:ext uri="{FF2B5EF4-FFF2-40B4-BE49-F238E27FC236}">
                <a16:creationId xmlns:a16="http://schemas.microsoft.com/office/drawing/2014/main" id="{822411EB-926E-61E2-70EC-F5879AA0D656}"/>
              </a:ext>
            </a:extLst>
          </p:cNvPr>
          <p:cNvCxnSpPr>
            <a:cxnSpLocks/>
          </p:cNvCxnSpPr>
          <p:nvPr/>
        </p:nvCxnSpPr>
        <p:spPr>
          <a:xfrm>
            <a:off x="2921619" y="2475633"/>
            <a:ext cx="0" cy="1085443"/>
          </a:xfrm>
          <a:prstGeom prst="line">
            <a:avLst/>
          </a:prstGeom>
        </p:spPr>
        <p:style>
          <a:lnRef idx="1">
            <a:schemeClr val="accent6"/>
          </a:lnRef>
          <a:fillRef idx="0">
            <a:schemeClr val="accent6"/>
          </a:fillRef>
          <a:effectRef idx="0">
            <a:schemeClr val="accent6"/>
          </a:effectRef>
          <a:fontRef idx="minor">
            <a:schemeClr val="tx1"/>
          </a:fontRef>
        </p:style>
      </p:cxnSp>
      <p:sp>
        <p:nvSpPr>
          <p:cNvPr id="26" name="Text Placeholder 1">
            <a:extLst>
              <a:ext uri="{FF2B5EF4-FFF2-40B4-BE49-F238E27FC236}">
                <a16:creationId xmlns:a16="http://schemas.microsoft.com/office/drawing/2014/main" id="{4311D5EA-14D8-3F8A-3BD6-19093B2D55B2}"/>
              </a:ext>
            </a:extLst>
          </p:cNvPr>
          <p:cNvSpPr txBox="1">
            <a:spLocks/>
          </p:cNvSpPr>
          <p:nvPr/>
        </p:nvSpPr>
        <p:spPr>
          <a:xfrm>
            <a:off x="2986722" y="2475632"/>
            <a:ext cx="103412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-500 cm</a:t>
            </a:r>
          </a:p>
        </p:txBody>
      </p:sp>
      <p:sp>
        <p:nvSpPr>
          <p:cNvPr id="27" name="Text Placeholder 1">
            <a:extLst>
              <a:ext uri="{FF2B5EF4-FFF2-40B4-BE49-F238E27FC236}">
                <a16:creationId xmlns:a16="http://schemas.microsoft.com/office/drawing/2014/main" id="{0B21DF6D-4CD4-E290-B75A-88A04BDD8987}"/>
              </a:ext>
            </a:extLst>
          </p:cNvPr>
          <p:cNvSpPr txBox="1">
            <a:spLocks/>
          </p:cNvSpPr>
          <p:nvPr/>
        </p:nvSpPr>
        <p:spPr>
          <a:xfrm>
            <a:off x="289669" y="1623013"/>
            <a:ext cx="5621925" cy="85262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Mesh parameters are:</a:t>
            </a:r>
            <a:br>
              <a:rPr lang="en-US" sz="1800" spc="0" dirty="0">
                <a:solidFill>
                  <a:srgbClr val="004C97"/>
                </a:solidFill>
                <a:latin typeface="Calibri" panose="020F0502020204030204" pitchFamily="34" charset="0"/>
                <a:ea typeface="Geneva" pitchFamily="121" charset="-128"/>
              </a:rPr>
            </a:br>
            <a:r>
              <a:rPr lang="en-US" sz="1800" spc="0" dirty="0">
                <a:solidFill>
                  <a:srgbClr val="004C97"/>
                </a:solidFill>
                <a:latin typeface="Calibri" panose="020F0502020204030204" pitchFamily="34" charset="0"/>
                <a:ea typeface="Geneva" pitchFamily="121" charset="-128"/>
              </a:rPr>
              <a:t>x = -300 to 450 cm; y = -300 to 400 cm; z = -2000 to 500 cm</a:t>
            </a:r>
            <a:br>
              <a:rPr lang="en-US" sz="1800" spc="0" dirty="0">
                <a:solidFill>
                  <a:srgbClr val="004C97"/>
                </a:solidFill>
                <a:latin typeface="Calibri" panose="020F0502020204030204" pitchFamily="34" charset="0"/>
                <a:ea typeface="Geneva" pitchFamily="121" charset="-128"/>
              </a:rPr>
            </a:br>
            <a:r>
              <a:rPr lang="en-US" sz="1800" spc="0" dirty="0">
                <a:solidFill>
                  <a:srgbClr val="004C97"/>
                </a:solidFill>
                <a:latin typeface="Calibri" panose="020F0502020204030204" pitchFamily="34" charset="0"/>
                <a:ea typeface="Geneva" pitchFamily="121" charset="-128"/>
              </a:rPr>
              <a:t>dx = dy = dz = 10 cm </a:t>
            </a:r>
          </a:p>
        </p:txBody>
      </p:sp>
      <p:sp>
        <p:nvSpPr>
          <p:cNvPr id="28" name="Text Placeholder 1">
            <a:extLst>
              <a:ext uri="{FF2B5EF4-FFF2-40B4-BE49-F238E27FC236}">
                <a16:creationId xmlns:a16="http://schemas.microsoft.com/office/drawing/2014/main" id="{B3D84EC0-5A3B-5C6E-6765-D400BD1B72A3}"/>
              </a:ext>
            </a:extLst>
          </p:cNvPr>
          <p:cNvSpPr txBox="1">
            <a:spLocks/>
          </p:cNvSpPr>
          <p:nvPr/>
        </p:nvSpPr>
        <p:spPr>
          <a:xfrm>
            <a:off x="8327143" y="4023360"/>
            <a:ext cx="1809316"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-100 cm to 80 cm</a:t>
            </a:r>
          </a:p>
        </p:txBody>
      </p:sp>
      <p:cxnSp>
        <p:nvCxnSpPr>
          <p:cNvPr id="30" name="Straight Arrow Connector 29">
            <a:extLst>
              <a:ext uri="{FF2B5EF4-FFF2-40B4-BE49-F238E27FC236}">
                <a16:creationId xmlns:a16="http://schemas.microsoft.com/office/drawing/2014/main" id="{752F40C3-5ACC-D7AD-D8B7-51A7B4EA7470}"/>
              </a:ext>
            </a:extLst>
          </p:cNvPr>
          <p:cNvCxnSpPr>
            <a:cxnSpLocks/>
          </p:cNvCxnSpPr>
          <p:nvPr/>
        </p:nvCxnSpPr>
        <p:spPr>
          <a:xfrm>
            <a:off x="7890323" y="2520175"/>
            <a:ext cx="907989"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34" name="Straight Arrow Connector 33">
            <a:extLst>
              <a:ext uri="{FF2B5EF4-FFF2-40B4-BE49-F238E27FC236}">
                <a16:creationId xmlns:a16="http://schemas.microsoft.com/office/drawing/2014/main" id="{BE5BDC1A-4AB9-EFB6-0EC5-2AFB19F8FF26}"/>
              </a:ext>
            </a:extLst>
          </p:cNvPr>
          <p:cNvCxnSpPr>
            <a:cxnSpLocks/>
          </p:cNvCxnSpPr>
          <p:nvPr/>
        </p:nvCxnSpPr>
        <p:spPr>
          <a:xfrm flipH="1" flipV="1">
            <a:off x="8429954" y="2536902"/>
            <a:ext cx="460015" cy="148645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37" name="Text Placeholder 1">
            <a:extLst>
              <a:ext uri="{FF2B5EF4-FFF2-40B4-BE49-F238E27FC236}">
                <a16:creationId xmlns:a16="http://schemas.microsoft.com/office/drawing/2014/main" id="{AAEAEE54-435C-B793-1131-9F077FB67D87}"/>
              </a:ext>
            </a:extLst>
          </p:cNvPr>
          <p:cNvSpPr txBox="1">
            <a:spLocks/>
          </p:cNvSpPr>
          <p:nvPr/>
        </p:nvSpPr>
        <p:spPr>
          <a:xfrm>
            <a:off x="1532025" y="6355010"/>
            <a:ext cx="1701829"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Vertical view</a:t>
            </a:r>
          </a:p>
        </p:txBody>
      </p:sp>
      <p:sp>
        <p:nvSpPr>
          <p:cNvPr id="38" name="Text Placeholder 1">
            <a:extLst>
              <a:ext uri="{FF2B5EF4-FFF2-40B4-BE49-F238E27FC236}">
                <a16:creationId xmlns:a16="http://schemas.microsoft.com/office/drawing/2014/main" id="{C5D290C2-9A08-1BEC-3870-44B6C773478D}"/>
              </a:ext>
            </a:extLst>
          </p:cNvPr>
          <p:cNvSpPr txBox="1">
            <a:spLocks/>
          </p:cNvSpPr>
          <p:nvPr/>
        </p:nvSpPr>
        <p:spPr>
          <a:xfrm>
            <a:off x="7931590" y="67760"/>
            <a:ext cx="1701829"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Cross section</a:t>
            </a:r>
          </a:p>
        </p:txBody>
      </p:sp>
      <p:cxnSp>
        <p:nvCxnSpPr>
          <p:cNvPr id="39" name="Straight Arrow Connector 38">
            <a:extLst>
              <a:ext uri="{FF2B5EF4-FFF2-40B4-BE49-F238E27FC236}">
                <a16:creationId xmlns:a16="http://schemas.microsoft.com/office/drawing/2014/main" id="{6F94DCB6-B39A-8983-8C81-CE5C0B51DED4}"/>
              </a:ext>
            </a:extLst>
          </p:cNvPr>
          <p:cNvCxnSpPr>
            <a:cxnSpLocks/>
          </p:cNvCxnSpPr>
          <p:nvPr/>
        </p:nvCxnSpPr>
        <p:spPr>
          <a:xfrm>
            <a:off x="7419154" y="1060968"/>
            <a:ext cx="2828817"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sp>
        <p:nvSpPr>
          <p:cNvPr id="41" name="Text Placeholder 1">
            <a:extLst>
              <a:ext uri="{FF2B5EF4-FFF2-40B4-BE49-F238E27FC236}">
                <a16:creationId xmlns:a16="http://schemas.microsoft.com/office/drawing/2014/main" id="{8A42ED66-30F9-C72B-BBE4-A2308917B228}"/>
              </a:ext>
            </a:extLst>
          </p:cNvPr>
          <p:cNvSpPr txBox="1">
            <a:spLocks/>
          </p:cNvSpPr>
          <p:nvPr/>
        </p:nvSpPr>
        <p:spPr>
          <a:xfrm>
            <a:off x="7755303" y="786153"/>
            <a:ext cx="1809316"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-230 to 400 cm</a:t>
            </a:r>
          </a:p>
        </p:txBody>
      </p:sp>
      <p:sp>
        <p:nvSpPr>
          <p:cNvPr id="2" name="Text Placeholder 1">
            <a:extLst>
              <a:ext uri="{FF2B5EF4-FFF2-40B4-BE49-F238E27FC236}">
                <a16:creationId xmlns:a16="http://schemas.microsoft.com/office/drawing/2014/main" id="{53FED1ED-32CE-B7A0-07FF-AF473E5E608C}"/>
              </a:ext>
            </a:extLst>
          </p:cNvPr>
          <p:cNvSpPr txBox="1">
            <a:spLocks/>
          </p:cNvSpPr>
          <p:nvPr/>
        </p:nvSpPr>
        <p:spPr>
          <a:xfrm>
            <a:off x="8138160" y="6394275"/>
            <a:ext cx="2739202"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Numbers in mrem/h</a:t>
            </a:r>
          </a:p>
        </p:txBody>
      </p:sp>
      <p:cxnSp>
        <p:nvCxnSpPr>
          <p:cNvPr id="4" name="Straight Arrow Connector 3">
            <a:extLst>
              <a:ext uri="{FF2B5EF4-FFF2-40B4-BE49-F238E27FC236}">
                <a16:creationId xmlns:a16="http://schemas.microsoft.com/office/drawing/2014/main" id="{A7334E6C-45F1-9B41-9ABC-FC66D1D2B2D9}"/>
              </a:ext>
            </a:extLst>
          </p:cNvPr>
          <p:cNvCxnSpPr>
            <a:cxnSpLocks/>
          </p:cNvCxnSpPr>
          <p:nvPr/>
        </p:nvCxnSpPr>
        <p:spPr>
          <a:xfrm flipV="1">
            <a:off x="9633419" y="5182381"/>
            <a:ext cx="919977" cy="11739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660851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3320-1580-A613-F6DC-46FF2F40A8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467F0B-BE7B-C8D1-FA92-1FD7C93E3E5E}"/>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 Maps</a:t>
            </a:r>
          </a:p>
        </p:txBody>
      </p:sp>
      <p:sp>
        <p:nvSpPr>
          <p:cNvPr id="7" name="Slide Number Placeholder 6">
            <a:extLst>
              <a:ext uri="{FF2B5EF4-FFF2-40B4-BE49-F238E27FC236}">
                <a16:creationId xmlns:a16="http://schemas.microsoft.com/office/drawing/2014/main" id="{B189BEF2-E6FB-68EE-F1E5-889D3A823D22}"/>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11</a:t>
            </a:fld>
            <a:endParaRPr lang="en-US"/>
          </a:p>
        </p:txBody>
      </p:sp>
      <p:sp>
        <p:nvSpPr>
          <p:cNvPr id="5" name="Footer Placeholder 4">
            <a:extLst>
              <a:ext uri="{FF2B5EF4-FFF2-40B4-BE49-F238E27FC236}">
                <a16:creationId xmlns:a16="http://schemas.microsoft.com/office/drawing/2014/main" id="{EF27DD02-A8E8-EEB0-4248-6B20D4393616}"/>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0FF2F24D-884A-C6C6-B9DC-C0AE790B55D8}"/>
              </a:ext>
            </a:extLst>
          </p:cNvPr>
          <p:cNvSpPr>
            <a:spLocks noGrp="1"/>
          </p:cNvSpPr>
          <p:nvPr>
            <p:ph type="dt" sz="half" idx="38"/>
          </p:nvPr>
        </p:nvSpPr>
        <p:spPr/>
        <p:txBody>
          <a:bodyPr/>
          <a:lstStyle/>
          <a:p>
            <a:pPr>
              <a:defRPr/>
            </a:pPr>
            <a:r>
              <a:rPr lang="en-US"/>
              <a:t>21/10/2026</a:t>
            </a:r>
          </a:p>
        </p:txBody>
      </p:sp>
      <p:pic>
        <p:nvPicPr>
          <p:cNvPr id="17" name="Picture 16">
            <a:extLst>
              <a:ext uri="{FF2B5EF4-FFF2-40B4-BE49-F238E27FC236}">
                <a16:creationId xmlns:a16="http://schemas.microsoft.com/office/drawing/2014/main" id="{5C4813BD-D492-D098-2E49-6AEF314C8502}"/>
              </a:ext>
            </a:extLst>
          </p:cNvPr>
          <p:cNvPicPr>
            <a:picLocks noChangeAspect="1"/>
          </p:cNvPicPr>
          <p:nvPr/>
        </p:nvPicPr>
        <p:blipFill>
          <a:blip r:embed="rId2"/>
          <a:srcRect/>
          <a:stretch/>
        </p:blipFill>
        <p:spPr>
          <a:xfrm>
            <a:off x="146922" y="2913865"/>
            <a:ext cx="7714402" cy="3793671"/>
          </a:xfrm>
          <a:prstGeom prst="rect">
            <a:avLst/>
          </a:prstGeom>
        </p:spPr>
      </p:pic>
      <p:pic>
        <p:nvPicPr>
          <p:cNvPr id="19" name="Picture 18">
            <a:extLst>
              <a:ext uri="{FF2B5EF4-FFF2-40B4-BE49-F238E27FC236}">
                <a16:creationId xmlns:a16="http://schemas.microsoft.com/office/drawing/2014/main" id="{58E4A35E-DFED-D36D-E197-CA5344BD3D5A}"/>
              </a:ext>
            </a:extLst>
          </p:cNvPr>
          <p:cNvPicPr>
            <a:picLocks noChangeAspect="1"/>
          </p:cNvPicPr>
          <p:nvPr/>
        </p:nvPicPr>
        <p:blipFill>
          <a:blip r:embed="rId3"/>
          <a:srcRect/>
          <a:stretch/>
        </p:blipFill>
        <p:spPr>
          <a:xfrm>
            <a:off x="6785986" y="104933"/>
            <a:ext cx="3909060" cy="3648456"/>
          </a:xfrm>
          <a:prstGeom prst="rect">
            <a:avLst/>
          </a:prstGeom>
        </p:spPr>
      </p:pic>
      <p:pic>
        <p:nvPicPr>
          <p:cNvPr id="21" name="Picture 20">
            <a:extLst>
              <a:ext uri="{FF2B5EF4-FFF2-40B4-BE49-F238E27FC236}">
                <a16:creationId xmlns:a16="http://schemas.microsoft.com/office/drawing/2014/main" id="{6D24ABF1-49F5-81D7-7317-749BD67F7D11}"/>
              </a:ext>
            </a:extLst>
          </p:cNvPr>
          <p:cNvPicPr>
            <a:picLocks noChangeAspect="1"/>
          </p:cNvPicPr>
          <p:nvPr/>
        </p:nvPicPr>
        <p:blipFill>
          <a:blip r:embed="rId4"/>
          <a:stretch>
            <a:fillRect/>
          </a:stretch>
        </p:blipFill>
        <p:spPr>
          <a:xfrm>
            <a:off x="10832207" y="0"/>
            <a:ext cx="890789" cy="6858000"/>
          </a:xfrm>
          <a:prstGeom prst="rect">
            <a:avLst/>
          </a:prstGeom>
        </p:spPr>
      </p:pic>
      <p:sp>
        <p:nvSpPr>
          <p:cNvPr id="22" name="Text Placeholder 1">
            <a:extLst>
              <a:ext uri="{FF2B5EF4-FFF2-40B4-BE49-F238E27FC236}">
                <a16:creationId xmlns:a16="http://schemas.microsoft.com/office/drawing/2014/main" id="{5E4E905E-AAB1-7746-C7F1-230B93BE1DB3}"/>
              </a:ext>
            </a:extLst>
          </p:cNvPr>
          <p:cNvSpPr>
            <a:spLocks noGrp="1"/>
          </p:cNvSpPr>
          <p:nvPr>
            <p:ph type="body" sz="quarter" idx="10"/>
          </p:nvPr>
        </p:nvSpPr>
        <p:spPr>
          <a:xfrm>
            <a:off x="707509" y="1064686"/>
            <a:ext cx="4184242" cy="433527"/>
          </a:xfrm>
        </p:spPr>
        <p:txBody>
          <a:bodyPr vert="horz" lIns="0" tIns="0" rIns="0" bIns="0" rtlCol="0" anchor="t">
            <a:noAutofit/>
          </a:bodyPr>
          <a:lstStyle/>
          <a:p>
            <a:pPr marL="0" indent="0">
              <a:buNone/>
            </a:pPr>
            <a:r>
              <a:rPr lang="en-US" sz="2400" spc="0" dirty="0">
                <a:solidFill>
                  <a:srgbClr val="004C97"/>
                </a:solidFill>
                <a:latin typeface="Calibri" panose="020F0502020204030204" pitchFamily="34" charset="0"/>
                <a:ea typeface="Geneva" pitchFamily="121" charset="-128"/>
              </a:rPr>
              <a:t>Irradiation 1 week, cooling 1 day</a:t>
            </a:r>
          </a:p>
        </p:txBody>
      </p:sp>
      <p:cxnSp>
        <p:nvCxnSpPr>
          <p:cNvPr id="24" name="Straight Connector 23">
            <a:extLst>
              <a:ext uri="{FF2B5EF4-FFF2-40B4-BE49-F238E27FC236}">
                <a16:creationId xmlns:a16="http://schemas.microsoft.com/office/drawing/2014/main" id="{6548E4F5-26BF-00A6-4B9D-98E4AC1E4474}"/>
              </a:ext>
            </a:extLst>
          </p:cNvPr>
          <p:cNvCxnSpPr>
            <a:cxnSpLocks/>
          </p:cNvCxnSpPr>
          <p:nvPr/>
        </p:nvCxnSpPr>
        <p:spPr>
          <a:xfrm>
            <a:off x="4799416" y="2608130"/>
            <a:ext cx="0" cy="1085443"/>
          </a:xfrm>
          <a:prstGeom prst="line">
            <a:avLst/>
          </a:prstGeom>
        </p:spPr>
        <p:style>
          <a:lnRef idx="1">
            <a:schemeClr val="accent6"/>
          </a:lnRef>
          <a:fillRef idx="0">
            <a:schemeClr val="accent6"/>
          </a:fillRef>
          <a:effectRef idx="0">
            <a:schemeClr val="accent6"/>
          </a:effectRef>
          <a:fontRef idx="minor">
            <a:schemeClr val="tx1"/>
          </a:fontRef>
        </p:style>
      </p:cxnSp>
      <p:sp>
        <p:nvSpPr>
          <p:cNvPr id="26" name="Text Placeholder 1">
            <a:extLst>
              <a:ext uri="{FF2B5EF4-FFF2-40B4-BE49-F238E27FC236}">
                <a16:creationId xmlns:a16="http://schemas.microsoft.com/office/drawing/2014/main" id="{9943C63F-D95B-CDA1-3F55-494C8F6CE41A}"/>
              </a:ext>
            </a:extLst>
          </p:cNvPr>
          <p:cNvSpPr txBox="1">
            <a:spLocks/>
          </p:cNvSpPr>
          <p:nvPr/>
        </p:nvSpPr>
        <p:spPr>
          <a:xfrm>
            <a:off x="4877473" y="2608130"/>
            <a:ext cx="103412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-100 cm</a:t>
            </a:r>
          </a:p>
        </p:txBody>
      </p:sp>
      <p:cxnSp>
        <p:nvCxnSpPr>
          <p:cNvPr id="2" name="Straight Arrow Connector 1">
            <a:extLst>
              <a:ext uri="{FF2B5EF4-FFF2-40B4-BE49-F238E27FC236}">
                <a16:creationId xmlns:a16="http://schemas.microsoft.com/office/drawing/2014/main" id="{77303A90-25C5-5B48-C2B2-A1A70C09B415}"/>
              </a:ext>
            </a:extLst>
          </p:cNvPr>
          <p:cNvCxnSpPr>
            <a:cxnSpLocks/>
          </p:cNvCxnSpPr>
          <p:nvPr/>
        </p:nvCxnSpPr>
        <p:spPr>
          <a:xfrm>
            <a:off x="7711903" y="1405053"/>
            <a:ext cx="1298282"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sp>
        <p:nvSpPr>
          <p:cNvPr id="8" name="Text Placeholder 1">
            <a:extLst>
              <a:ext uri="{FF2B5EF4-FFF2-40B4-BE49-F238E27FC236}">
                <a16:creationId xmlns:a16="http://schemas.microsoft.com/office/drawing/2014/main" id="{2CA8F311-8CDE-DC92-F816-EC4048EDDFCE}"/>
              </a:ext>
            </a:extLst>
          </p:cNvPr>
          <p:cNvSpPr txBox="1">
            <a:spLocks/>
          </p:cNvSpPr>
          <p:nvPr/>
        </p:nvSpPr>
        <p:spPr>
          <a:xfrm>
            <a:off x="7711903" y="1119790"/>
            <a:ext cx="149708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-140 to 140 cm</a:t>
            </a:r>
          </a:p>
        </p:txBody>
      </p:sp>
      <p:sp>
        <p:nvSpPr>
          <p:cNvPr id="9" name="Text Placeholder 1">
            <a:extLst>
              <a:ext uri="{FF2B5EF4-FFF2-40B4-BE49-F238E27FC236}">
                <a16:creationId xmlns:a16="http://schemas.microsoft.com/office/drawing/2014/main" id="{443B3977-172A-BEDD-1362-98F86A0D5BA3}"/>
              </a:ext>
            </a:extLst>
          </p:cNvPr>
          <p:cNvSpPr txBox="1">
            <a:spLocks/>
          </p:cNvSpPr>
          <p:nvPr/>
        </p:nvSpPr>
        <p:spPr>
          <a:xfrm>
            <a:off x="289669" y="1623013"/>
            <a:ext cx="5621925" cy="85262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spc="0" dirty="0">
                <a:solidFill>
                  <a:srgbClr val="004C97"/>
                </a:solidFill>
                <a:latin typeface="Calibri" panose="020F0502020204030204" pitchFamily="34" charset="0"/>
                <a:ea typeface="Geneva" pitchFamily="121" charset="-128"/>
              </a:rPr>
              <a:t>Mesh parameters are:</a:t>
            </a:r>
            <a:br>
              <a:rPr lang="en-US" sz="1800" spc="0" dirty="0">
                <a:solidFill>
                  <a:srgbClr val="004C97"/>
                </a:solidFill>
                <a:latin typeface="Calibri" panose="020F0502020204030204" pitchFamily="34" charset="0"/>
                <a:ea typeface="Geneva" pitchFamily="121" charset="-128"/>
              </a:rPr>
            </a:br>
            <a:r>
              <a:rPr lang="en-US" sz="1800" spc="0" dirty="0">
                <a:solidFill>
                  <a:srgbClr val="004C97"/>
                </a:solidFill>
                <a:latin typeface="Calibri" panose="020F0502020204030204" pitchFamily="34" charset="0"/>
                <a:ea typeface="Geneva" pitchFamily="121" charset="-128"/>
              </a:rPr>
              <a:t>x = -300 to 450 cm; y = -300 to 400 cm; z = -2000 to 500 cm</a:t>
            </a:r>
            <a:br>
              <a:rPr lang="en-US" sz="1800" spc="0" dirty="0">
                <a:solidFill>
                  <a:srgbClr val="004C97"/>
                </a:solidFill>
                <a:latin typeface="Calibri" panose="020F0502020204030204" pitchFamily="34" charset="0"/>
                <a:ea typeface="Geneva" pitchFamily="121" charset="-128"/>
              </a:rPr>
            </a:br>
            <a:r>
              <a:rPr lang="en-US" sz="1800" spc="0" dirty="0">
                <a:solidFill>
                  <a:srgbClr val="004C97"/>
                </a:solidFill>
                <a:latin typeface="Calibri" panose="020F0502020204030204" pitchFamily="34" charset="0"/>
                <a:ea typeface="Geneva" pitchFamily="121" charset="-128"/>
              </a:rPr>
              <a:t>dx = dy = dz = 10 cm </a:t>
            </a:r>
          </a:p>
        </p:txBody>
      </p:sp>
      <p:sp>
        <p:nvSpPr>
          <p:cNvPr id="11" name="Text Placeholder 1">
            <a:extLst>
              <a:ext uri="{FF2B5EF4-FFF2-40B4-BE49-F238E27FC236}">
                <a16:creationId xmlns:a16="http://schemas.microsoft.com/office/drawing/2014/main" id="{9025252A-5192-F0B1-4743-C6F520EABDF1}"/>
              </a:ext>
            </a:extLst>
          </p:cNvPr>
          <p:cNvSpPr txBox="1">
            <a:spLocks/>
          </p:cNvSpPr>
          <p:nvPr/>
        </p:nvSpPr>
        <p:spPr>
          <a:xfrm>
            <a:off x="8138160" y="6394275"/>
            <a:ext cx="2739202"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Numbers in mrem/h</a:t>
            </a:r>
          </a:p>
        </p:txBody>
      </p:sp>
      <p:cxnSp>
        <p:nvCxnSpPr>
          <p:cNvPr id="12" name="Straight Arrow Connector 11">
            <a:extLst>
              <a:ext uri="{FF2B5EF4-FFF2-40B4-BE49-F238E27FC236}">
                <a16:creationId xmlns:a16="http://schemas.microsoft.com/office/drawing/2014/main" id="{3C81E896-D800-825C-18C9-25A20F69C06E}"/>
              </a:ext>
            </a:extLst>
          </p:cNvPr>
          <p:cNvCxnSpPr>
            <a:cxnSpLocks/>
          </p:cNvCxnSpPr>
          <p:nvPr/>
        </p:nvCxnSpPr>
        <p:spPr>
          <a:xfrm flipV="1">
            <a:off x="9633419" y="5182381"/>
            <a:ext cx="919977" cy="11739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4" name="Text Placeholder 1">
            <a:extLst>
              <a:ext uri="{FF2B5EF4-FFF2-40B4-BE49-F238E27FC236}">
                <a16:creationId xmlns:a16="http://schemas.microsoft.com/office/drawing/2014/main" id="{A13006EC-CD84-1878-7390-B0AA360FBEEC}"/>
              </a:ext>
            </a:extLst>
          </p:cNvPr>
          <p:cNvSpPr txBox="1">
            <a:spLocks/>
          </p:cNvSpPr>
          <p:nvPr/>
        </p:nvSpPr>
        <p:spPr>
          <a:xfrm>
            <a:off x="1532025" y="6355010"/>
            <a:ext cx="1701829"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Vertical view</a:t>
            </a:r>
          </a:p>
        </p:txBody>
      </p:sp>
      <p:sp>
        <p:nvSpPr>
          <p:cNvPr id="16" name="Text Placeholder 1">
            <a:extLst>
              <a:ext uri="{FF2B5EF4-FFF2-40B4-BE49-F238E27FC236}">
                <a16:creationId xmlns:a16="http://schemas.microsoft.com/office/drawing/2014/main" id="{886FF795-D8B2-19B3-B62E-B64CD79142F8}"/>
              </a:ext>
            </a:extLst>
          </p:cNvPr>
          <p:cNvSpPr txBox="1">
            <a:spLocks/>
          </p:cNvSpPr>
          <p:nvPr/>
        </p:nvSpPr>
        <p:spPr>
          <a:xfrm>
            <a:off x="7931590" y="67760"/>
            <a:ext cx="1701829"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Cross section</a:t>
            </a:r>
          </a:p>
        </p:txBody>
      </p:sp>
    </p:spTree>
    <p:extLst>
      <p:ext uri="{BB962C8B-B14F-4D97-AF65-F5344CB8AC3E}">
        <p14:creationId xmlns:p14="http://schemas.microsoft.com/office/powerpoint/2010/main" val="272560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30131-5A47-D40F-8D5A-B0FA776223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D62485-3478-BDB5-B555-96D683806D78}"/>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 Summary for the Target Module</a:t>
            </a:r>
          </a:p>
        </p:txBody>
      </p:sp>
      <p:sp>
        <p:nvSpPr>
          <p:cNvPr id="7" name="Slide Number Placeholder 6">
            <a:extLst>
              <a:ext uri="{FF2B5EF4-FFF2-40B4-BE49-F238E27FC236}">
                <a16:creationId xmlns:a16="http://schemas.microsoft.com/office/drawing/2014/main" id="{42E40651-BE4D-6361-C830-271B7F82072C}"/>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12</a:t>
            </a:fld>
            <a:endParaRPr lang="en-US"/>
          </a:p>
        </p:txBody>
      </p:sp>
      <p:sp>
        <p:nvSpPr>
          <p:cNvPr id="5" name="Footer Placeholder 4">
            <a:extLst>
              <a:ext uri="{FF2B5EF4-FFF2-40B4-BE49-F238E27FC236}">
                <a16:creationId xmlns:a16="http://schemas.microsoft.com/office/drawing/2014/main" id="{25B485A1-6F48-23C3-BEB0-7405F21CC92C}"/>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94AAD203-09A2-50E8-81B3-2D5AD9E7C035}"/>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78FE699B-A8C0-767E-1D82-259454DEB5A3}"/>
              </a:ext>
            </a:extLst>
          </p:cNvPr>
          <p:cNvSpPr>
            <a:spLocks noGrp="1"/>
          </p:cNvSpPr>
          <p:nvPr>
            <p:ph type="body" sz="quarter" idx="10"/>
          </p:nvPr>
        </p:nvSpPr>
        <p:spPr>
          <a:xfrm>
            <a:off x="360194" y="4469661"/>
            <a:ext cx="11102799" cy="2022579"/>
          </a:xfrm>
        </p:spPr>
        <p:txBody>
          <a:bodyPr vert="horz" lIns="0" tIns="0" rIns="0" bIns="0" rtlCol="0" anchor="t">
            <a:noAutofit/>
          </a:bodyPr>
          <a:lstStyle/>
          <a:p>
            <a:r>
              <a:rPr lang="en-US" b="1" spc="0" dirty="0">
                <a:solidFill>
                  <a:srgbClr val="004C97"/>
                </a:solidFill>
                <a:latin typeface="Calibri" panose="020F0502020204030204" pitchFamily="34" charset="0"/>
                <a:ea typeface="Geneva" pitchFamily="121" charset="-128"/>
              </a:rPr>
              <a:t>Cause at each cooling time</a:t>
            </a:r>
            <a:r>
              <a:rPr lang="en-US" spc="0" dirty="0">
                <a:solidFill>
                  <a:srgbClr val="004C97"/>
                </a:solidFill>
                <a:latin typeface="Calibri" panose="020F0502020204030204" pitchFamily="34" charset="0"/>
                <a:ea typeface="Geneva" pitchFamily="121" charset="-128"/>
              </a:rPr>
              <a:t>: at 1 h the dose is mostly C-11 (20-minute half-life) in the graphite. From about 4 h to 1 day it is mostly Na-24 (15 h) in the aluminum structure. By 1 week what’s left is mostly Be-7 in the graphite (about 7 mrem/h), which decays slowly with a 53-day half-life.</a:t>
            </a:r>
          </a:p>
          <a:p>
            <a:pPr lvl="0"/>
            <a:r>
              <a:rPr lang="en-US" b="1" spc="0" dirty="0">
                <a:solidFill>
                  <a:srgbClr val="004C97"/>
                </a:solidFill>
                <a:latin typeface="Calibri" panose="020F0502020204030204" pitchFamily="34" charset="0"/>
                <a:ea typeface="Geneva" pitchFamily="121" charset="-128"/>
              </a:rPr>
              <a:t>For handling</a:t>
            </a:r>
            <a:r>
              <a:rPr lang="en-US" spc="0" dirty="0">
                <a:solidFill>
                  <a:srgbClr val="004C97"/>
                </a:solidFill>
                <a:latin typeface="Calibri" panose="020F0502020204030204" pitchFamily="34" charset="0"/>
                <a:ea typeface="Geneva" pitchFamily="121" charset="-128"/>
              </a:rPr>
              <a:t>: after 1 day one would still see about 100 mrem/h at 30 cm, close to the beam axis downstream or under the module. It falls to about 5–7 mrem/h after a week, and much of the drop happens between days 1 and 3 as the Na-24 decays.</a:t>
            </a: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11" name="Table Caption"/>
          <p:cNvSpPr txBox="1"/>
          <p:nvPr/>
        </p:nvSpPr>
        <p:spPr>
          <a:xfrm>
            <a:off x="545591" y="854085"/>
            <a:ext cx="10363200" cy="300000"/>
          </a:xfrm>
          <a:prstGeom prst="rect">
            <a:avLst/>
          </a:prstGeom>
          <a:noFill/>
        </p:spPr>
        <p:txBody>
          <a:bodyPr wrap="square" lIns="0" tIns="0" rIns="0" bIns="0" anchor="b">
            <a:noAutofit/>
          </a:bodyPr>
          <a:lstStyle/>
          <a:p>
            <a:r>
              <a:rPr lang="en-US" sz="1600" b="1" dirty="0">
                <a:solidFill>
                  <a:srgbClr val="004C97"/>
                </a:solidFill>
                <a:latin typeface="Calibri"/>
              </a:rPr>
              <a:t>Residual doses at 30 cm from the module, mrem/h</a:t>
            </a:r>
          </a:p>
        </p:txBody>
      </p:sp>
      <p:graphicFrame>
        <p:nvGraphicFramePr>
          <p:cNvPr id="10" name="Residual Dose Table"/>
          <p:cNvGraphicFramePr>
            <a:graphicFrameLocks noGrp="1"/>
          </p:cNvGraphicFramePr>
          <p:nvPr>
            <p:extLst>
              <p:ext uri="{D42A27DB-BD31-4B8C-83A1-F6EECF244321}">
                <p14:modId xmlns:p14="http://schemas.microsoft.com/office/powerpoint/2010/main" val="171082608"/>
              </p:ext>
            </p:extLst>
          </p:nvPr>
        </p:nvGraphicFramePr>
        <p:xfrm>
          <a:off x="524255" y="1185976"/>
          <a:ext cx="10363200" cy="3000000"/>
        </p:xfrm>
        <a:graphic>
          <a:graphicData uri="http://schemas.openxmlformats.org/drawingml/2006/table">
            <a:tbl>
              <a:tblPr firstRow="1"/>
              <a:tblGrid>
                <a:gridCol w="1150000">
                  <a:extLst>
                    <a:ext uri="{9D8B030D-6E8A-4147-A177-3AD203B41FA5}">
                      <a16:colId xmlns:a16="http://schemas.microsoft.com/office/drawing/2014/main" val="20000"/>
                    </a:ext>
                  </a:extLst>
                </a:gridCol>
                <a:gridCol w="1151650">
                  <a:extLst>
                    <a:ext uri="{9D8B030D-6E8A-4147-A177-3AD203B41FA5}">
                      <a16:colId xmlns:a16="http://schemas.microsoft.com/office/drawing/2014/main" val="20001"/>
                    </a:ext>
                  </a:extLst>
                </a:gridCol>
                <a:gridCol w="1151650">
                  <a:extLst>
                    <a:ext uri="{9D8B030D-6E8A-4147-A177-3AD203B41FA5}">
                      <a16:colId xmlns:a16="http://schemas.microsoft.com/office/drawing/2014/main" val="20002"/>
                    </a:ext>
                  </a:extLst>
                </a:gridCol>
                <a:gridCol w="1151650">
                  <a:extLst>
                    <a:ext uri="{9D8B030D-6E8A-4147-A177-3AD203B41FA5}">
                      <a16:colId xmlns:a16="http://schemas.microsoft.com/office/drawing/2014/main" val="20003"/>
                    </a:ext>
                  </a:extLst>
                </a:gridCol>
                <a:gridCol w="1151650">
                  <a:extLst>
                    <a:ext uri="{9D8B030D-6E8A-4147-A177-3AD203B41FA5}">
                      <a16:colId xmlns:a16="http://schemas.microsoft.com/office/drawing/2014/main" val="20004"/>
                    </a:ext>
                  </a:extLst>
                </a:gridCol>
                <a:gridCol w="1151650">
                  <a:extLst>
                    <a:ext uri="{9D8B030D-6E8A-4147-A177-3AD203B41FA5}">
                      <a16:colId xmlns:a16="http://schemas.microsoft.com/office/drawing/2014/main" val="20005"/>
                    </a:ext>
                  </a:extLst>
                </a:gridCol>
                <a:gridCol w="1151650">
                  <a:extLst>
                    <a:ext uri="{9D8B030D-6E8A-4147-A177-3AD203B41FA5}">
                      <a16:colId xmlns:a16="http://schemas.microsoft.com/office/drawing/2014/main" val="20006"/>
                    </a:ext>
                  </a:extLst>
                </a:gridCol>
                <a:gridCol w="1151650">
                  <a:extLst>
                    <a:ext uri="{9D8B030D-6E8A-4147-A177-3AD203B41FA5}">
                      <a16:colId xmlns:a16="http://schemas.microsoft.com/office/drawing/2014/main" val="20007"/>
                    </a:ext>
                  </a:extLst>
                </a:gridCol>
                <a:gridCol w="1151650">
                  <a:extLst>
                    <a:ext uri="{9D8B030D-6E8A-4147-A177-3AD203B41FA5}">
                      <a16:colId xmlns:a16="http://schemas.microsoft.com/office/drawing/2014/main" val="20008"/>
                    </a:ext>
                  </a:extLst>
                </a:gridCol>
              </a:tblGrid>
              <a:tr h="300000">
                <a:tc>
                  <a:txBody>
                    <a:bodyPr/>
                    <a:lstStyle/>
                    <a:p>
                      <a:pPr algn="l"/>
                      <a:r>
                        <a:rPr lang="en-US" sz="1300" b="1" dirty="0">
                          <a:solidFill>
                            <a:srgbClr val="FFFFFF"/>
                          </a:solidFill>
                          <a:latin typeface="Calibri"/>
                        </a:rPr>
                        <a:t>Cooling</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Upstream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Downstream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−x side</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+x side</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Bottom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Top</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Max along</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Max across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1 h</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358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E6F"/>
                    </a:solidFill>
                  </a:tcPr>
                </a:tc>
                <a:tc>
                  <a:txBody>
                    <a:bodyPr/>
                    <a:lstStyle/>
                    <a:p>
                      <a:pPr algn="ctr"/>
                      <a:r>
                        <a:rPr lang="en-US" sz="1300" dirty="0">
                          <a:solidFill>
                            <a:srgbClr val="000000"/>
                          </a:solidFill>
                          <a:latin typeface="Calibri"/>
                        </a:rPr>
                        <a:t>529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dirty="0">
                          <a:solidFill>
                            <a:srgbClr val="000000"/>
                          </a:solidFill>
                          <a:latin typeface="Calibri"/>
                        </a:rPr>
                        <a:t>381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A6E"/>
                    </a:solidFill>
                  </a:tcPr>
                </a:tc>
                <a:tc>
                  <a:txBody>
                    <a:bodyPr/>
                    <a:lstStyle/>
                    <a:p>
                      <a:pPr algn="ctr"/>
                      <a:r>
                        <a:rPr lang="en-US" sz="1300" dirty="0">
                          <a:solidFill>
                            <a:srgbClr val="000000"/>
                          </a:solidFill>
                          <a:latin typeface="Calibri"/>
                        </a:rPr>
                        <a:t>368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C6F"/>
                    </a:solidFill>
                  </a:tcPr>
                </a:tc>
                <a:tc>
                  <a:txBody>
                    <a:bodyPr/>
                    <a:lstStyle/>
                    <a:p>
                      <a:pPr algn="ctr"/>
                      <a:r>
                        <a:rPr lang="en-US" sz="1300" dirty="0">
                          <a:solidFill>
                            <a:srgbClr val="000000"/>
                          </a:solidFill>
                          <a:latin typeface="Calibri"/>
                        </a:rPr>
                        <a:t>411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66E"/>
                    </a:solidFill>
                  </a:tcPr>
                </a:tc>
                <a:tc>
                  <a:txBody>
                    <a:bodyPr/>
                    <a:lstStyle/>
                    <a:p>
                      <a:pPr algn="ctr"/>
                      <a:r>
                        <a:rPr lang="en-US" sz="1300" dirty="0">
                          <a:solidFill>
                            <a:srgbClr val="000000"/>
                          </a:solidFill>
                          <a:latin typeface="Calibri"/>
                        </a:rPr>
                        <a:t>268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D72"/>
                    </a:solidFill>
                  </a:tcPr>
                </a:tc>
                <a:tc>
                  <a:txBody>
                    <a:bodyPr/>
                    <a:lstStyle/>
                    <a:p>
                      <a:pPr algn="ctr"/>
                      <a:r>
                        <a:rPr lang="en-US" sz="1300" b="1" dirty="0">
                          <a:solidFill>
                            <a:srgbClr val="000000"/>
                          </a:solidFill>
                          <a:latin typeface="Calibri"/>
                        </a:rPr>
                        <a:t>529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b="1" dirty="0">
                          <a:solidFill>
                            <a:srgbClr val="000000"/>
                          </a:solidFill>
                          <a:latin typeface="Calibri"/>
                        </a:rPr>
                        <a:t>411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66E"/>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4 h</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113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A7B"/>
                    </a:solidFill>
                  </a:tcPr>
                </a:tc>
                <a:tc>
                  <a:txBody>
                    <a:bodyPr/>
                    <a:lstStyle/>
                    <a:p>
                      <a:pPr algn="ctr"/>
                      <a:r>
                        <a:rPr lang="en-US" sz="1300" dirty="0">
                          <a:solidFill>
                            <a:srgbClr val="000000"/>
                          </a:solidFill>
                          <a:latin typeface="Calibri"/>
                        </a:rPr>
                        <a:t>268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D72"/>
                    </a:solidFill>
                  </a:tcPr>
                </a:tc>
                <a:tc>
                  <a:txBody>
                    <a:bodyPr/>
                    <a:lstStyle/>
                    <a:p>
                      <a:pPr algn="ctr"/>
                      <a:r>
                        <a:rPr lang="en-US" sz="1300" dirty="0">
                          <a:solidFill>
                            <a:srgbClr val="000000"/>
                          </a:solidFill>
                          <a:latin typeface="Calibri"/>
                        </a:rPr>
                        <a:t>156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977"/>
                    </a:solidFill>
                  </a:tcPr>
                </a:tc>
                <a:tc>
                  <a:txBody>
                    <a:bodyPr/>
                    <a:lstStyle/>
                    <a:p>
                      <a:pPr algn="ctr"/>
                      <a:r>
                        <a:rPr lang="en-US" sz="1300" dirty="0">
                          <a:solidFill>
                            <a:srgbClr val="000000"/>
                          </a:solidFill>
                          <a:latin typeface="Calibri"/>
                        </a:rPr>
                        <a:t>157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977"/>
                    </a:solidFill>
                  </a:tcPr>
                </a:tc>
                <a:tc>
                  <a:txBody>
                    <a:bodyPr/>
                    <a:lstStyle/>
                    <a:p>
                      <a:pPr algn="ctr"/>
                      <a:r>
                        <a:rPr lang="en-US" sz="1300" dirty="0">
                          <a:solidFill>
                            <a:srgbClr val="000000"/>
                          </a:solidFill>
                          <a:latin typeface="Calibri"/>
                        </a:rPr>
                        <a:t>284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A71"/>
                    </a:solidFill>
                  </a:tcPr>
                </a:tc>
                <a:tc>
                  <a:txBody>
                    <a:bodyPr/>
                    <a:lstStyle/>
                    <a:p>
                      <a:pPr algn="ctr"/>
                      <a:r>
                        <a:rPr lang="en-US" sz="1300" dirty="0">
                          <a:solidFill>
                            <a:srgbClr val="000000"/>
                          </a:solidFill>
                          <a:latin typeface="Calibri"/>
                        </a:rPr>
                        <a:t>107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BD7B"/>
                    </a:solidFill>
                  </a:tcPr>
                </a:tc>
                <a:tc>
                  <a:txBody>
                    <a:bodyPr/>
                    <a:lstStyle/>
                    <a:p>
                      <a:pPr algn="ctr"/>
                      <a:r>
                        <a:rPr lang="en-US" sz="1300" b="1" dirty="0">
                          <a:solidFill>
                            <a:srgbClr val="000000"/>
                          </a:solidFill>
                          <a:latin typeface="Calibri"/>
                        </a:rPr>
                        <a:t>268</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A8D72"/>
                    </a:solidFill>
                  </a:tcPr>
                </a:tc>
                <a:tc>
                  <a:txBody>
                    <a:bodyPr/>
                    <a:lstStyle/>
                    <a:p>
                      <a:pPr algn="ctr"/>
                      <a:r>
                        <a:rPr lang="en-US" sz="1300" b="1" dirty="0">
                          <a:solidFill>
                            <a:srgbClr val="000000"/>
                          </a:solidFill>
                          <a:latin typeface="Calibri"/>
                        </a:rPr>
                        <a:t>284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A71"/>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1 day</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47.4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E883"/>
                    </a:solidFill>
                  </a:tcPr>
                </a:tc>
                <a:tc>
                  <a:txBody>
                    <a:bodyPr/>
                    <a:lstStyle/>
                    <a:p>
                      <a:pPr algn="ctr"/>
                      <a:r>
                        <a:rPr lang="en-US" sz="1300" dirty="0">
                          <a:solidFill>
                            <a:srgbClr val="000000"/>
                          </a:solidFill>
                          <a:latin typeface="Calibri"/>
                        </a:rPr>
                        <a:t>109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C7B"/>
                    </a:solidFill>
                  </a:tcPr>
                </a:tc>
                <a:tc>
                  <a:txBody>
                    <a:bodyPr/>
                    <a:lstStyle/>
                    <a:p>
                      <a:pPr algn="ctr"/>
                      <a:r>
                        <a:rPr lang="en-US" sz="1300" dirty="0">
                          <a:solidFill>
                            <a:srgbClr val="000000"/>
                          </a:solidFill>
                          <a:latin typeface="Calibri"/>
                        </a:rPr>
                        <a:t>63.9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880"/>
                    </a:solidFill>
                  </a:tcPr>
                </a:tc>
                <a:tc>
                  <a:txBody>
                    <a:bodyPr/>
                    <a:lstStyle/>
                    <a:p>
                      <a:pPr algn="ctr"/>
                      <a:r>
                        <a:rPr lang="en-US" sz="1300" dirty="0">
                          <a:solidFill>
                            <a:srgbClr val="000000"/>
                          </a:solidFill>
                          <a:latin typeface="Calibri"/>
                        </a:rPr>
                        <a:t>63.7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880"/>
                    </a:solidFill>
                  </a:tcPr>
                </a:tc>
                <a:tc>
                  <a:txBody>
                    <a:bodyPr/>
                    <a:lstStyle/>
                    <a:p>
                      <a:pPr algn="ctr"/>
                      <a:r>
                        <a:rPr lang="en-US" sz="1300" dirty="0">
                          <a:solidFill>
                            <a:srgbClr val="000000"/>
                          </a:solidFill>
                          <a:latin typeface="Calibri"/>
                        </a:rPr>
                        <a:t>114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A7B"/>
                    </a:solidFill>
                  </a:tcPr>
                </a:tc>
                <a:tc>
                  <a:txBody>
                    <a:bodyPr/>
                    <a:lstStyle/>
                    <a:p>
                      <a:pPr algn="ctr"/>
                      <a:r>
                        <a:rPr lang="en-US" sz="1300" dirty="0">
                          <a:solidFill>
                            <a:srgbClr val="000000"/>
                          </a:solidFill>
                          <a:latin typeface="Calibri"/>
                        </a:rPr>
                        <a:t>44.0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EB84"/>
                    </a:solidFill>
                  </a:tcPr>
                </a:tc>
                <a:tc>
                  <a:txBody>
                    <a:bodyPr/>
                    <a:lstStyle/>
                    <a:p>
                      <a:pPr algn="ctr"/>
                      <a:r>
                        <a:rPr lang="en-US" sz="1300" b="1" dirty="0">
                          <a:solidFill>
                            <a:srgbClr val="000000"/>
                          </a:solidFill>
                          <a:latin typeface="Calibri"/>
                        </a:rPr>
                        <a:t>109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CBC7B"/>
                    </a:solidFill>
                  </a:tcPr>
                </a:tc>
                <a:tc>
                  <a:txBody>
                    <a:bodyPr/>
                    <a:lstStyle/>
                    <a:p>
                      <a:pPr algn="ctr"/>
                      <a:r>
                        <a:rPr lang="en-US" sz="1300" b="1" dirty="0">
                          <a:solidFill>
                            <a:srgbClr val="000000"/>
                          </a:solidFill>
                          <a:latin typeface="Calibri"/>
                        </a:rPr>
                        <a:t>114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A7B"/>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2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19.5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ADC81"/>
                    </a:solidFill>
                  </a:tcPr>
                </a:tc>
                <a:tc>
                  <a:txBody>
                    <a:bodyPr/>
                    <a:lstStyle/>
                    <a:p>
                      <a:pPr algn="ctr"/>
                      <a:r>
                        <a:rPr lang="en-US" sz="1300" dirty="0">
                          <a:solidFill>
                            <a:srgbClr val="000000"/>
                          </a:solidFill>
                          <a:latin typeface="Calibri"/>
                        </a:rPr>
                        <a:t>41.7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EA84"/>
                    </a:solidFill>
                  </a:tcPr>
                </a:tc>
                <a:tc>
                  <a:txBody>
                    <a:bodyPr/>
                    <a:lstStyle/>
                    <a:p>
                      <a:pPr algn="ctr"/>
                      <a:r>
                        <a:rPr lang="en-US" sz="1300" dirty="0">
                          <a:solidFill>
                            <a:srgbClr val="000000"/>
                          </a:solidFill>
                          <a:latin typeface="Calibri"/>
                        </a:rPr>
                        <a:t>24.5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9E082"/>
                    </a:solidFill>
                  </a:tcPr>
                </a:tc>
                <a:tc>
                  <a:txBody>
                    <a:bodyPr/>
                    <a:lstStyle/>
                    <a:p>
                      <a:pPr algn="ctr"/>
                      <a:r>
                        <a:rPr lang="en-US" sz="1300" dirty="0">
                          <a:solidFill>
                            <a:srgbClr val="000000"/>
                          </a:solidFill>
                          <a:latin typeface="Calibri"/>
                        </a:rPr>
                        <a:t>24.4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9E082"/>
                    </a:solidFill>
                  </a:tcPr>
                </a:tc>
                <a:tc>
                  <a:txBody>
                    <a:bodyPr/>
                    <a:lstStyle/>
                    <a:p>
                      <a:pPr algn="ctr"/>
                      <a:r>
                        <a:rPr lang="en-US" sz="1300" dirty="0">
                          <a:solidFill>
                            <a:srgbClr val="000000"/>
                          </a:solidFill>
                          <a:latin typeface="Calibri"/>
                        </a:rPr>
                        <a:t>40.1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E984"/>
                    </a:solidFill>
                  </a:tcPr>
                </a:tc>
                <a:tc>
                  <a:txBody>
                    <a:bodyPr/>
                    <a:lstStyle/>
                    <a:p>
                      <a:pPr algn="ctr"/>
                      <a:r>
                        <a:rPr lang="en-US" sz="1300" dirty="0">
                          <a:solidFill>
                            <a:srgbClr val="000000"/>
                          </a:solidFill>
                          <a:latin typeface="Calibri"/>
                        </a:rPr>
                        <a:t>17.1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2D980"/>
                    </a:solidFill>
                  </a:tcPr>
                </a:tc>
                <a:tc>
                  <a:txBody>
                    <a:bodyPr/>
                    <a:lstStyle/>
                    <a:p>
                      <a:pPr algn="ctr"/>
                      <a:r>
                        <a:rPr lang="en-US" sz="1300" b="1" dirty="0">
                          <a:solidFill>
                            <a:srgbClr val="000000"/>
                          </a:solidFill>
                          <a:latin typeface="Calibri"/>
                        </a:rPr>
                        <a:t>41.7</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BEA84"/>
                    </a:solidFill>
                  </a:tcPr>
                </a:tc>
                <a:tc>
                  <a:txBody>
                    <a:bodyPr/>
                    <a:lstStyle/>
                    <a:p>
                      <a:pPr algn="ctr"/>
                      <a:r>
                        <a:rPr lang="en-US" sz="1300" b="1" dirty="0">
                          <a:solidFill>
                            <a:srgbClr val="000000"/>
                          </a:solidFill>
                          <a:latin typeface="Calibri"/>
                        </a:rPr>
                        <a:t>40.1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E984"/>
                    </a:solidFill>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3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1D07F"/>
                    </a:solidFill>
                  </a:tcPr>
                </a:tc>
                <a:tc>
                  <a:txBody>
                    <a:bodyPr/>
                    <a:lstStyle/>
                    <a:p>
                      <a:pPr algn="ctr"/>
                      <a:r>
                        <a:rPr lang="en-US" sz="1300" dirty="0">
                          <a:solidFill>
                            <a:srgbClr val="000000"/>
                          </a:solidFill>
                          <a:latin typeface="Calibri"/>
                        </a:rPr>
                        <a:t>19.1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9DB81"/>
                    </a:solidFill>
                  </a:tcPr>
                </a:tc>
                <a:tc>
                  <a:txBody>
                    <a:bodyPr/>
                    <a:lstStyle/>
                    <a:p>
                      <a:pPr algn="ctr"/>
                      <a:r>
                        <a:rPr lang="en-US" sz="1300" dirty="0">
                          <a:solidFill>
                            <a:srgbClr val="000000"/>
                          </a:solidFill>
                          <a:latin typeface="Calibri"/>
                        </a:rPr>
                        <a:t>11.3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8D27F"/>
                    </a:solidFill>
                  </a:tcPr>
                </a:tc>
                <a:tc>
                  <a:txBody>
                    <a:bodyPr/>
                    <a:lstStyle/>
                    <a:p>
                      <a:pPr algn="ctr"/>
                      <a:r>
                        <a:rPr lang="en-US" sz="1300" dirty="0">
                          <a:solidFill>
                            <a:srgbClr val="000000"/>
                          </a:solidFill>
                          <a:latin typeface="Calibri"/>
                        </a:rPr>
                        <a:t>11.3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8D27F"/>
                    </a:solidFill>
                  </a:tcPr>
                </a:tc>
                <a:tc>
                  <a:txBody>
                    <a:bodyPr/>
                    <a:lstStyle/>
                    <a:p>
                      <a:pPr algn="ctr"/>
                      <a:r>
                        <a:rPr lang="en-US" sz="1300" dirty="0">
                          <a:solidFill>
                            <a:srgbClr val="000000"/>
                          </a:solidFill>
                          <a:latin typeface="Calibri"/>
                        </a:rPr>
                        <a:t>15.5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CD880"/>
                    </a:solidFill>
                  </a:tcPr>
                </a:tc>
                <a:tc>
                  <a:txBody>
                    <a:bodyPr/>
                    <a:lstStyle/>
                    <a:p>
                      <a:pPr algn="ctr"/>
                      <a:r>
                        <a:rPr lang="en-US" sz="1300" dirty="0">
                          <a:solidFill>
                            <a:srgbClr val="000000"/>
                          </a:solidFill>
                          <a:latin typeface="Calibri"/>
                        </a:rPr>
                        <a:t>8.1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3CC7E"/>
                    </a:solidFill>
                  </a:tcPr>
                </a:tc>
                <a:tc>
                  <a:txBody>
                    <a:bodyPr/>
                    <a:lstStyle/>
                    <a:p>
                      <a:pPr algn="ctr"/>
                      <a:r>
                        <a:rPr lang="en-US" sz="1300" b="1" dirty="0">
                          <a:solidFill>
                            <a:srgbClr val="000000"/>
                          </a:solidFill>
                          <a:latin typeface="Calibri"/>
                        </a:rPr>
                        <a:t>19.1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9DB81"/>
                    </a:solidFill>
                  </a:tcPr>
                </a:tc>
                <a:tc>
                  <a:txBody>
                    <a:bodyPr/>
                    <a:lstStyle/>
                    <a:p>
                      <a:pPr algn="ctr"/>
                      <a:r>
                        <a:rPr lang="en-US" sz="1300" b="1" dirty="0">
                          <a:solidFill>
                            <a:srgbClr val="000000"/>
                          </a:solidFill>
                          <a:latin typeface="Calibri"/>
                        </a:rPr>
                        <a:t>15.5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CD880"/>
                    </a:solidFill>
                  </a:tcPr>
                </a:tc>
                <a:extLst>
                  <a:ext uri="{0D108BD9-81ED-4DB2-BD59-A6C34878D82A}">
                    <a16:rowId xmlns:a16="http://schemas.microsoft.com/office/drawing/2014/main" val="10005"/>
                  </a:ext>
                </a:extLst>
              </a:tr>
              <a:tr h="300000">
                <a:tc>
                  <a:txBody>
                    <a:bodyPr/>
                    <a:lstStyle/>
                    <a:p>
                      <a:pPr algn="l"/>
                      <a:r>
                        <a:rPr lang="en-US" sz="1300" b="1" dirty="0">
                          <a:solidFill>
                            <a:srgbClr val="000000"/>
                          </a:solidFill>
                          <a:latin typeface="Calibri"/>
                        </a:rPr>
                        <a:t>4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6.8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8C97D"/>
                    </a:solidFill>
                  </a:tcPr>
                </a:tc>
                <a:tc>
                  <a:txBody>
                    <a:bodyPr/>
                    <a:lstStyle/>
                    <a:p>
                      <a:pPr algn="ctr"/>
                      <a:r>
                        <a:rPr lang="en-US" sz="1300" dirty="0">
                          <a:solidFill>
                            <a:srgbClr val="000000"/>
                          </a:solidFill>
                          <a:latin typeface="Calibri"/>
                        </a:rPr>
                        <a:t>11.4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9D27F"/>
                    </a:solidFill>
                  </a:tcPr>
                </a:tc>
                <a:tc>
                  <a:txBody>
                    <a:bodyPr/>
                    <a:lstStyle/>
                    <a:p>
                      <a:pPr algn="ctr"/>
                      <a:r>
                        <a:rPr lang="en-US" sz="1300" dirty="0">
                          <a:solidFill>
                            <a:srgbClr val="000000"/>
                          </a:solidFill>
                          <a:latin typeface="Calibri"/>
                        </a:rPr>
                        <a:t>7.0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AC97D"/>
                    </a:solidFill>
                  </a:tcPr>
                </a:tc>
                <a:tc>
                  <a:txBody>
                    <a:bodyPr/>
                    <a:lstStyle/>
                    <a:p>
                      <a:pPr algn="ctr"/>
                      <a:r>
                        <a:rPr lang="en-US" sz="1300" dirty="0">
                          <a:solidFill>
                            <a:srgbClr val="000000"/>
                          </a:solidFill>
                          <a:latin typeface="Calibri"/>
                        </a:rPr>
                        <a:t>7.0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9C97D"/>
                    </a:solidFill>
                  </a:tcPr>
                </a:tc>
                <a:tc>
                  <a:txBody>
                    <a:bodyPr/>
                    <a:lstStyle/>
                    <a:p>
                      <a:pPr algn="ctr"/>
                      <a:r>
                        <a:rPr lang="en-US" sz="1300" dirty="0">
                          <a:solidFill>
                            <a:srgbClr val="000000"/>
                          </a:solidFill>
                          <a:latin typeface="Calibri"/>
                        </a:rPr>
                        <a:t>7.3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CCA7D"/>
                    </a:solidFill>
                  </a:tcPr>
                </a:tc>
                <a:tc>
                  <a:txBody>
                    <a:bodyPr/>
                    <a:lstStyle/>
                    <a:p>
                      <a:pPr algn="ctr"/>
                      <a:r>
                        <a:rPr lang="en-US" sz="1300" dirty="0">
                          <a:solidFill>
                            <a:srgbClr val="000000"/>
                          </a:solidFill>
                          <a:latin typeface="Calibri"/>
                        </a:rPr>
                        <a:t>5.5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AC57C"/>
                    </a:solidFill>
                  </a:tcPr>
                </a:tc>
                <a:tc>
                  <a:txBody>
                    <a:bodyPr/>
                    <a:lstStyle/>
                    <a:p>
                      <a:pPr algn="ctr"/>
                      <a:r>
                        <a:rPr lang="en-US" sz="1300" b="1" dirty="0">
                          <a:solidFill>
                            <a:srgbClr val="000000"/>
                          </a:solidFill>
                          <a:latin typeface="Calibri"/>
                        </a:rPr>
                        <a:t>11.4</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A9D27F"/>
                    </a:solidFill>
                  </a:tcPr>
                </a:tc>
                <a:tc>
                  <a:txBody>
                    <a:bodyPr/>
                    <a:lstStyle/>
                    <a:p>
                      <a:pPr algn="ctr"/>
                      <a:r>
                        <a:rPr lang="en-US" sz="1300" b="1" dirty="0">
                          <a:solidFill>
                            <a:srgbClr val="000000"/>
                          </a:solidFill>
                          <a:latin typeface="Calibri"/>
                        </a:rPr>
                        <a:t>7.3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CCA7D"/>
                    </a:solidFill>
                  </a:tcPr>
                </a:tc>
                <a:extLst>
                  <a:ext uri="{0D108BD9-81ED-4DB2-BD59-A6C34878D82A}">
                    <a16:rowId xmlns:a16="http://schemas.microsoft.com/office/drawing/2014/main" val="10006"/>
                  </a:ext>
                </a:extLst>
              </a:tr>
              <a:tr h="300000">
                <a:tc>
                  <a:txBody>
                    <a:bodyPr/>
                    <a:lstStyle/>
                    <a:p>
                      <a:pPr algn="l"/>
                      <a:r>
                        <a:rPr lang="en-US" sz="1300" b="1" dirty="0">
                          <a:solidFill>
                            <a:srgbClr val="000000"/>
                          </a:solidFill>
                          <a:latin typeface="Calibri"/>
                        </a:rPr>
                        <a:t>5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5.6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CC57C"/>
                    </a:solidFill>
                  </a:tcPr>
                </a:tc>
                <a:tc>
                  <a:txBody>
                    <a:bodyPr/>
                    <a:lstStyle/>
                    <a:p>
                      <a:pPr algn="ctr"/>
                      <a:r>
                        <a:rPr lang="en-US" sz="1300" dirty="0">
                          <a:solidFill>
                            <a:srgbClr val="000000"/>
                          </a:solidFill>
                          <a:latin typeface="Calibri"/>
                        </a:rPr>
                        <a:t>8.6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7CD7E"/>
                    </a:solidFill>
                  </a:tcPr>
                </a:tc>
                <a:tc>
                  <a:txBody>
                    <a:bodyPr/>
                    <a:lstStyle/>
                    <a:p>
                      <a:pPr algn="ctr"/>
                      <a:r>
                        <a:rPr lang="en-US" sz="1300" dirty="0">
                          <a:solidFill>
                            <a:srgbClr val="000000"/>
                          </a:solidFill>
                          <a:latin typeface="Calibri"/>
                        </a:rPr>
                        <a:t>5.7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DC57C"/>
                    </a:solidFill>
                  </a:tcPr>
                </a:tc>
                <a:tc>
                  <a:txBody>
                    <a:bodyPr/>
                    <a:lstStyle/>
                    <a:p>
                      <a:pPr algn="ctr"/>
                      <a:r>
                        <a:rPr lang="en-US" sz="1300" dirty="0">
                          <a:solidFill>
                            <a:srgbClr val="000000"/>
                          </a:solidFill>
                          <a:latin typeface="Calibri"/>
                        </a:rPr>
                        <a:t>5.6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CC57C"/>
                    </a:solidFill>
                  </a:tcPr>
                </a:tc>
                <a:tc>
                  <a:txBody>
                    <a:bodyPr/>
                    <a:lstStyle/>
                    <a:p>
                      <a:pPr algn="ctr"/>
                      <a:r>
                        <a:rPr lang="en-US" sz="1300" dirty="0">
                          <a:solidFill>
                            <a:srgbClr val="000000"/>
                          </a:solidFill>
                          <a:latin typeface="Calibri"/>
                        </a:rPr>
                        <a:t>5.2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7C47C"/>
                    </a:solidFill>
                  </a:tcPr>
                </a:tc>
                <a:tc>
                  <a:txBody>
                    <a:bodyPr/>
                    <a:lstStyle/>
                    <a:p>
                      <a:pPr algn="ctr"/>
                      <a:r>
                        <a:rPr lang="en-US" sz="1300" dirty="0">
                          <a:solidFill>
                            <a:srgbClr val="000000"/>
                          </a:solidFill>
                          <a:latin typeface="Calibri"/>
                        </a:rPr>
                        <a:t>4.5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DC17C"/>
                    </a:solidFill>
                  </a:tcPr>
                </a:tc>
                <a:tc>
                  <a:txBody>
                    <a:bodyPr/>
                    <a:lstStyle/>
                    <a:p>
                      <a:pPr algn="ctr"/>
                      <a:r>
                        <a:rPr lang="en-US" sz="1300" b="1" dirty="0">
                          <a:solidFill>
                            <a:srgbClr val="000000"/>
                          </a:solidFill>
                          <a:latin typeface="Calibri"/>
                        </a:rPr>
                        <a:t>8.6</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97CD7E"/>
                    </a:solidFill>
                  </a:tcPr>
                </a:tc>
                <a:tc>
                  <a:txBody>
                    <a:bodyPr/>
                    <a:lstStyle/>
                    <a:p>
                      <a:pPr algn="ctr"/>
                      <a:r>
                        <a:rPr lang="en-US" sz="1300" b="1" dirty="0">
                          <a:solidFill>
                            <a:srgbClr val="000000"/>
                          </a:solidFill>
                          <a:latin typeface="Calibri"/>
                        </a:rPr>
                        <a:t>5.7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DC57C"/>
                    </a:solidFill>
                  </a:tcPr>
                </a:tc>
                <a:extLst>
                  <a:ext uri="{0D108BD9-81ED-4DB2-BD59-A6C34878D82A}">
                    <a16:rowId xmlns:a16="http://schemas.microsoft.com/office/drawing/2014/main" val="10007"/>
                  </a:ext>
                </a:extLst>
              </a:tr>
              <a:tr h="300000">
                <a:tc>
                  <a:txBody>
                    <a:bodyPr/>
                    <a:lstStyle/>
                    <a:p>
                      <a:pPr algn="l"/>
                      <a:r>
                        <a:rPr lang="en-US" sz="1300" b="1" dirty="0">
                          <a:solidFill>
                            <a:srgbClr val="000000"/>
                          </a:solidFill>
                          <a:latin typeface="Calibri"/>
                        </a:rPr>
                        <a:t>6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5.1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5C37C"/>
                    </a:solidFill>
                  </a:tcPr>
                </a:tc>
                <a:tc>
                  <a:txBody>
                    <a:bodyPr/>
                    <a:lstStyle/>
                    <a:p>
                      <a:pPr algn="ctr"/>
                      <a:r>
                        <a:rPr lang="en-US" sz="1300" dirty="0">
                          <a:solidFill>
                            <a:srgbClr val="000000"/>
                          </a:solidFill>
                          <a:latin typeface="Calibri"/>
                        </a:rPr>
                        <a:t>7.5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ECA7D"/>
                    </a:solidFill>
                  </a:tcPr>
                </a:tc>
                <a:tc>
                  <a:txBody>
                    <a:bodyPr/>
                    <a:lstStyle/>
                    <a:p>
                      <a:pPr algn="ctr"/>
                      <a:r>
                        <a:rPr lang="en-US" sz="1300" dirty="0">
                          <a:solidFill>
                            <a:srgbClr val="000000"/>
                          </a:solidFill>
                          <a:latin typeface="Calibri"/>
                        </a:rPr>
                        <a:t>5.1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6C37C"/>
                    </a:solidFill>
                  </a:tcPr>
                </a:tc>
                <a:tc>
                  <a:txBody>
                    <a:bodyPr/>
                    <a:lstStyle/>
                    <a:p>
                      <a:pPr algn="ctr"/>
                      <a:r>
                        <a:rPr lang="en-US" sz="1300" dirty="0">
                          <a:solidFill>
                            <a:srgbClr val="000000"/>
                          </a:solidFill>
                          <a:latin typeface="Calibri"/>
                        </a:rPr>
                        <a:t>5.1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6C37C"/>
                    </a:solidFill>
                  </a:tcPr>
                </a:tc>
                <a:tc>
                  <a:txBody>
                    <a:bodyPr/>
                    <a:lstStyle/>
                    <a:p>
                      <a:pPr algn="ctr"/>
                      <a:r>
                        <a:rPr lang="en-US" sz="1300" dirty="0">
                          <a:solidFill>
                            <a:srgbClr val="000000"/>
                          </a:solidFill>
                          <a:latin typeface="Calibri"/>
                        </a:rPr>
                        <a:t>4.4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CC17C"/>
                    </a:solidFill>
                  </a:tcPr>
                </a:tc>
                <a:tc>
                  <a:txBody>
                    <a:bodyPr/>
                    <a:lstStyle/>
                    <a:p>
                      <a:pPr algn="ctr"/>
                      <a:r>
                        <a:rPr lang="en-US" sz="1300" dirty="0">
                          <a:solidFill>
                            <a:srgbClr val="000000"/>
                          </a:solidFill>
                          <a:latin typeface="Calibri"/>
                        </a:rPr>
                        <a:t>4.0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7BF7B"/>
                    </a:solidFill>
                  </a:tcPr>
                </a:tc>
                <a:tc>
                  <a:txBody>
                    <a:bodyPr/>
                    <a:lstStyle/>
                    <a:p>
                      <a:pPr algn="ctr"/>
                      <a:r>
                        <a:rPr lang="en-US" sz="1300" b="1" dirty="0">
                          <a:solidFill>
                            <a:srgbClr val="000000"/>
                          </a:solidFill>
                          <a:latin typeface="Calibri"/>
                        </a:rPr>
                        <a:t>7.5</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ECA7D"/>
                    </a:solidFill>
                  </a:tcPr>
                </a:tc>
                <a:tc>
                  <a:txBody>
                    <a:bodyPr/>
                    <a:lstStyle/>
                    <a:p>
                      <a:pPr algn="ctr"/>
                      <a:r>
                        <a:rPr lang="en-US" sz="1300" b="1" dirty="0">
                          <a:solidFill>
                            <a:srgbClr val="000000"/>
                          </a:solidFill>
                          <a:latin typeface="Calibri"/>
                        </a:rPr>
                        <a:t>5.1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6C37C"/>
                    </a:solidFill>
                  </a:tcPr>
                </a:tc>
                <a:extLst>
                  <a:ext uri="{0D108BD9-81ED-4DB2-BD59-A6C34878D82A}">
                    <a16:rowId xmlns:a16="http://schemas.microsoft.com/office/drawing/2014/main" val="10008"/>
                  </a:ext>
                </a:extLst>
              </a:tr>
              <a:tr h="300000">
                <a:tc>
                  <a:txBody>
                    <a:bodyPr/>
                    <a:lstStyle/>
                    <a:p>
                      <a:pPr algn="l"/>
                      <a:r>
                        <a:rPr lang="en-US" sz="1300" b="1" dirty="0">
                          <a:solidFill>
                            <a:srgbClr val="000000"/>
                          </a:solidFill>
                          <a:latin typeface="Calibri"/>
                        </a:rPr>
                        <a:t>1 week</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4.7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1C27C"/>
                    </a:solidFill>
                  </a:tcPr>
                </a:tc>
                <a:tc>
                  <a:txBody>
                    <a:bodyPr/>
                    <a:lstStyle/>
                    <a:p>
                      <a:pPr algn="ctr"/>
                      <a:r>
                        <a:rPr lang="en-US" sz="1300" dirty="0">
                          <a:solidFill>
                            <a:srgbClr val="000000"/>
                          </a:solidFill>
                          <a:latin typeface="Calibri"/>
                        </a:rPr>
                        <a:t>6.9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8C97D"/>
                    </a:solidFill>
                  </a:tcPr>
                </a:tc>
                <a:tc>
                  <a:txBody>
                    <a:bodyPr/>
                    <a:lstStyle/>
                    <a:p>
                      <a:pPr algn="ctr"/>
                      <a:r>
                        <a:rPr lang="en-US" sz="1300" dirty="0">
                          <a:solidFill>
                            <a:srgbClr val="000000"/>
                          </a:solidFill>
                          <a:latin typeface="Calibri"/>
                        </a:rPr>
                        <a:t>4.8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2C27C"/>
                    </a:solidFill>
                  </a:tcPr>
                </a:tc>
                <a:tc>
                  <a:txBody>
                    <a:bodyPr/>
                    <a:lstStyle/>
                    <a:p>
                      <a:pPr algn="ctr"/>
                      <a:r>
                        <a:rPr lang="en-US" sz="1300" dirty="0">
                          <a:solidFill>
                            <a:srgbClr val="000000"/>
                          </a:solidFill>
                          <a:latin typeface="Calibri"/>
                        </a:rPr>
                        <a:t>4.8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2C27C"/>
                    </a:solidFill>
                  </a:tcPr>
                </a:tc>
                <a:tc>
                  <a:txBody>
                    <a:bodyPr/>
                    <a:lstStyle/>
                    <a:p>
                      <a:pPr algn="ctr"/>
                      <a:r>
                        <a:rPr lang="en-US" sz="1300" dirty="0">
                          <a:solidFill>
                            <a:srgbClr val="000000"/>
                          </a:solidFill>
                          <a:latin typeface="Calibri"/>
                        </a:rPr>
                        <a:t>3.9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5BF7B"/>
                    </a:solidFill>
                  </a:tcPr>
                </a:tc>
                <a:tc>
                  <a:txBody>
                    <a:bodyPr/>
                    <a:lstStyle/>
                    <a:p>
                      <a:pPr algn="ctr"/>
                      <a:r>
                        <a:rPr lang="en-US" sz="1300" dirty="0">
                          <a:solidFill>
                            <a:srgbClr val="000000"/>
                          </a:solidFill>
                          <a:latin typeface="Calibri"/>
                        </a:rPr>
                        <a:t>3.8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b="1" dirty="0">
                          <a:solidFill>
                            <a:srgbClr val="000000"/>
                          </a:solidFill>
                          <a:latin typeface="Calibri"/>
                        </a:rPr>
                        <a:t>6.9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8C97D"/>
                    </a:solidFill>
                  </a:tcPr>
                </a:tc>
                <a:tc>
                  <a:txBody>
                    <a:bodyPr/>
                    <a:lstStyle/>
                    <a:p>
                      <a:pPr algn="ctr"/>
                      <a:r>
                        <a:rPr lang="en-US" sz="1300" b="1" dirty="0">
                          <a:solidFill>
                            <a:srgbClr val="000000"/>
                          </a:solidFill>
                          <a:latin typeface="Calibri"/>
                        </a:rPr>
                        <a:t>4.8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2C27C"/>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81905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3CA36-E017-B0F8-A608-8977C65B51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91A7BE-0161-B50D-DA04-926BA9A1E774}"/>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 Maps: Target Module in Cave</a:t>
            </a:r>
          </a:p>
        </p:txBody>
      </p:sp>
      <p:sp>
        <p:nvSpPr>
          <p:cNvPr id="7" name="Slide Number Placeholder 6">
            <a:extLst>
              <a:ext uri="{FF2B5EF4-FFF2-40B4-BE49-F238E27FC236}">
                <a16:creationId xmlns:a16="http://schemas.microsoft.com/office/drawing/2014/main" id="{2399B593-4893-FC79-EA9C-F6D15938B61E}"/>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13</a:t>
            </a:fld>
            <a:endParaRPr lang="en-US"/>
          </a:p>
        </p:txBody>
      </p:sp>
      <p:sp>
        <p:nvSpPr>
          <p:cNvPr id="5" name="Footer Placeholder 4">
            <a:extLst>
              <a:ext uri="{FF2B5EF4-FFF2-40B4-BE49-F238E27FC236}">
                <a16:creationId xmlns:a16="http://schemas.microsoft.com/office/drawing/2014/main" id="{8E54CF27-2BF4-87B2-7666-FC43BAB7964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BEAE1B5E-2958-B3EC-3C8C-0544211075D2}"/>
              </a:ext>
            </a:extLst>
          </p:cNvPr>
          <p:cNvSpPr>
            <a:spLocks noGrp="1"/>
          </p:cNvSpPr>
          <p:nvPr>
            <p:ph type="dt" sz="half" idx="38"/>
          </p:nvPr>
        </p:nvSpPr>
        <p:spPr/>
        <p:txBody>
          <a:bodyPr/>
          <a:lstStyle/>
          <a:p>
            <a:pPr>
              <a:defRPr/>
            </a:pPr>
            <a:r>
              <a:rPr lang="en-US"/>
              <a:t>21/10/2026</a:t>
            </a:r>
          </a:p>
        </p:txBody>
      </p:sp>
      <p:pic>
        <p:nvPicPr>
          <p:cNvPr id="21" name="Picture 20">
            <a:extLst>
              <a:ext uri="{FF2B5EF4-FFF2-40B4-BE49-F238E27FC236}">
                <a16:creationId xmlns:a16="http://schemas.microsoft.com/office/drawing/2014/main" id="{6EF80B1A-7759-00BC-92C7-F7B371ED4CD0}"/>
              </a:ext>
            </a:extLst>
          </p:cNvPr>
          <p:cNvPicPr>
            <a:picLocks noChangeAspect="1"/>
          </p:cNvPicPr>
          <p:nvPr/>
        </p:nvPicPr>
        <p:blipFill>
          <a:blip r:embed="rId2"/>
          <a:stretch>
            <a:fillRect/>
          </a:stretch>
        </p:blipFill>
        <p:spPr>
          <a:xfrm>
            <a:off x="10832207" y="0"/>
            <a:ext cx="890789" cy="6858000"/>
          </a:xfrm>
          <a:prstGeom prst="rect">
            <a:avLst/>
          </a:prstGeom>
        </p:spPr>
      </p:pic>
      <p:sp>
        <p:nvSpPr>
          <p:cNvPr id="22" name="Text Placeholder 1">
            <a:extLst>
              <a:ext uri="{FF2B5EF4-FFF2-40B4-BE49-F238E27FC236}">
                <a16:creationId xmlns:a16="http://schemas.microsoft.com/office/drawing/2014/main" id="{0C162DFD-3D47-41CD-CFFE-DAA3C74151A4}"/>
              </a:ext>
            </a:extLst>
          </p:cNvPr>
          <p:cNvSpPr>
            <a:spLocks noGrp="1"/>
          </p:cNvSpPr>
          <p:nvPr>
            <p:ph type="body" sz="quarter" idx="10"/>
          </p:nvPr>
        </p:nvSpPr>
        <p:spPr>
          <a:xfrm>
            <a:off x="485533" y="799287"/>
            <a:ext cx="10097648" cy="755014"/>
          </a:xfrm>
        </p:spPr>
        <p:txBody>
          <a:bodyPr vert="horz" lIns="0" tIns="0" rIns="0" bIns="0" rtlCol="0" anchor="t">
            <a:noAutofit/>
          </a:bodyPr>
          <a:lstStyle/>
          <a:p>
            <a:pPr marL="0" indent="0">
              <a:buNone/>
            </a:pPr>
            <a:r>
              <a:rPr lang="en-US" sz="2400" spc="0" dirty="0">
                <a:solidFill>
                  <a:srgbClr val="004C97"/>
                </a:solidFill>
                <a:latin typeface="Calibri" panose="020F0502020204030204" pitchFamily="34" charset="0"/>
                <a:ea typeface="Geneva" pitchFamily="121" charset="-128"/>
              </a:rPr>
              <a:t>Activated target module moved into the cave by </a:t>
            </a:r>
            <a:r>
              <a:rPr lang="en-US" sz="2400" b="1" spc="0" dirty="0">
                <a:solidFill>
                  <a:srgbClr val="004C97"/>
                </a:solidFill>
                <a:latin typeface="Calibri" panose="020F0502020204030204" pitchFamily="34" charset="0"/>
                <a:ea typeface="Geneva" pitchFamily="121" charset="-128"/>
              </a:rPr>
              <a:t>275 cm </a:t>
            </a:r>
            <a:r>
              <a:rPr lang="en-US" sz="2400" spc="0" dirty="0">
                <a:solidFill>
                  <a:srgbClr val="004C97"/>
                </a:solidFill>
                <a:latin typeface="Calibri" panose="020F0502020204030204" pitchFamily="34" charset="0"/>
                <a:ea typeface="Geneva" pitchFamily="121" charset="-128"/>
              </a:rPr>
              <a:t>from its original location.</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Irradiation time 1 week; cooling times 1 hour, 4 hours, 1 day, 2 days </a:t>
            </a:r>
          </a:p>
        </p:txBody>
      </p:sp>
      <p:grpSp>
        <p:nvGrpSpPr>
          <p:cNvPr id="25" name="Group 24">
            <a:extLst>
              <a:ext uri="{FF2B5EF4-FFF2-40B4-BE49-F238E27FC236}">
                <a16:creationId xmlns:a16="http://schemas.microsoft.com/office/drawing/2014/main" id="{54418B8E-9612-21AA-F21E-C2F2304330A2}"/>
              </a:ext>
            </a:extLst>
          </p:cNvPr>
          <p:cNvGrpSpPr/>
          <p:nvPr/>
        </p:nvGrpSpPr>
        <p:grpSpPr>
          <a:xfrm>
            <a:off x="178451" y="1713673"/>
            <a:ext cx="10546413" cy="5076545"/>
            <a:chOff x="178451" y="1713673"/>
            <a:chExt cx="10546413" cy="5076545"/>
          </a:xfrm>
        </p:grpSpPr>
        <p:grpSp>
          <p:nvGrpSpPr>
            <p:cNvPr id="15" name="Group 14">
              <a:extLst>
                <a:ext uri="{FF2B5EF4-FFF2-40B4-BE49-F238E27FC236}">
                  <a16:creationId xmlns:a16="http://schemas.microsoft.com/office/drawing/2014/main" id="{403E88FD-EE9E-979B-7A97-2C15A4C03B3A}"/>
                </a:ext>
              </a:extLst>
            </p:cNvPr>
            <p:cNvGrpSpPr/>
            <p:nvPr/>
          </p:nvGrpSpPr>
          <p:grpSpPr>
            <a:xfrm>
              <a:off x="178451" y="1713673"/>
              <a:ext cx="10546413" cy="5076545"/>
              <a:chOff x="191527" y="899610"/>
              <a:chExt cx="10546413" cy="5076545"/>
            </a:xfrm>
          </p:grpSpPr>
          <p:pic>
            <p:nvPicPr>
              <p:cNvPr id="11" name="Picture 10">
                <a:extLst>
                  <a:ext uri="{FF2B5EF4-FFF2-40B4-BE49-F238E27FC236}">
                    <a16:creationId xmlns:a16="http://schemas.microsoft.com/office/drawing/2014/main" id="{C4B69ABA-238E-8B0F-F1C6-62E2B87CECC4}"/>
                  </a:ext>
                </a:extLst>
              </p:cNvPr>
              <p:cNvPicPr>
                <a:picLocks noChangeAspect="1"/>
              </p:cNvPicPr>
              <p:nvPr/>
            </p:nvPicPr>
            <p:blipFill>
              <a:blip r:embed="rId3"/>
              <a:srcRect/>
              <a:stretch/>
            </p:blipFill>
            <p:spPr>
              <a:xfrm>
                <a:off x="191527" y="899610"/>
                <a:ext cx="5216203" cy="2338896"/>
              </a:xfrm>
              <a:prstGeom prst="rect">
                <a:avLst/>
              </a:prstGeom>
            </p:spPr>
          </p:pic>
          <p:pic>
            <p:nvPicPr>
              <p:cNvPr id="12" name="Picture 11">
                <a:extLst>
                  <a:ext uri="{FF2B5EF4-FFF2-40B4-BE49-F238E27FC236}">
                    <a16:creationId xmlns:a16="http://schemas.microsoft.com/office/drawing/2014/main" id="{765FD643-339E-BD35-EBD7-68AA58DFAC2B}"/>
                  </a:ext>
                </a:extLst>
              </p:cNvPr>
              <p:cNvPicPr>
                <a:picLocks noChangeAspect="1"/>
              </p:cNvPicPr>
              <p:nvPr/>
            </p:nvPicPr>
            <p:blipFill>
              <a:blip r:embed="rId4"/>
              <a:srcRect/>
              <a:stretch/>
            </p:blipFill>
            <p:spPr>
              <a:xfrm>
                <a:off x="5521737" y="917830"/>
                <a:ext cx="5216203" cy="2323475"/>
              </a:xfrm>
              <a:prstGeom prst="rect">
                <a:avLst/>
              </a:prstGeom>
            </p:spPr>
          </p:pic>
          <p:pic>
            <p:nvPicPr>
              <p:cNvPr id="13" name="Picture 12">
                <a:extLst>
                  <a:ext uri="{FF2B5EF4-FFF2-40B4-BE49-F238E27FC236}">
                    <a16:creationId xmlns:a16="http://schemas.microsoft.com/office/drawing/2014/main" id="{2565B86F-F6CC-2A6D-531C-D36CC34AE461}"/>
                  </a:ext>
                </a:extLst>
              </p:cNvPr>
              <p:cNvPicPr>
                <a:picLocks noChangeAspect="1"/>
              </p:cNvPicPr>
              <p:nvPr/>
            </p:nvPicPr>
            <p:blipFill>
              <a:blip r:embed="rId5"/>
              <a:srcRect/>
              <a:stretch/>
            </p:blipFill>
            <p:spPr>
              <a:xfrm>
                <a:off x="191528" y="3682423"/>
                <a:ext cx="5216203" cy="2293732"/>
              </a:xfrm>
              <a:prstGeom prst="rect">
                <a:avLst/>
              </a:prstGeom>
            </p:spPr>
          </p:pic>
          <p:pic>
            <p:nvPicPr>
              <p:cNvPr id="14" name="Picture 13">
                <a:extLst>
                  <a:ext uri="{FF2B5EF4-FFF2-40B4-BE49-F238E27FC236}">
                    <a16:creationId xmlns:a16="http://schemas.microsoft.com/office/drawing/2014/main" id="{75684452-609C-6007-D124-707DAF355FCA}"/>
                  </a:ext>
                </a:extLst>
              </p:cNvPr>
              <p:cNvPicPr>
                <a:picLocks noChangeAspect="1"/>
              </p:cNvPicPr>
              <p:nvPr/>
            </p:nvPicPr>
            <p:blipFill>
              <a:blip r:embed="rId6"/>
              <a:srcRect/>
              <a:stretch/>
            </p:blipFill>
            <p:spPr>
              <a:xfrm>
                <a:off x="5547433" y="3691415"/>
                <a:ext cx="5145070" cy="2258114"/>
              </a:xfrm>
              <a:prstGeom prst="rect">
                <a:avLst/>
              </a:prstGeom>
            </p:spPr>
          </p:pic>
        </p:grpSp>
        <p:sp>
          <p:nvSpPr>
            <p:cNvPr id="16" name="Text Placeholder 1">
              <a:extLst>
                <a:ext uri="{FF2B5EF4-FFF2-40B4-BE49-F238E27FC236}">
                  <a16:creationId xmlns:a16="http://schemas.microsoft.com/office/drawing/2014/main" id="{EB87F75C-3F59-91D9-0886-B8ACC9527345}"/>
                </a:ext>
              </a:extLst>
            </p:cNvPr>
            <p:cNvSpPr txBox="1">
              <a:spLocks/>
            </p:cNvSpPr>
            <p:nvPr/>
          </p:nvSpPr>
          <p:spPr>
            <a:xfrm>
              <a:off x="703444" y="1972535"/>
              <a:ext cx="46998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1 h</a:t>
              </a:r>
            </a:p>
          </p:txBody>
        </p:sp>
        <p:sp>
          <p:nvSpPr>
            <p:cNvPr id="18" name="Text Placeholder 1">
              <a:extLst>
                <a:ext uri="{FF2B5EF4-FFF2-40B4-BE49-F238E27FC236}">
                  <a16:creationId xmlns:a16="http://schemas.microsoft.com/office/drawing/2014/main" id="{2811E545-CDF7-54E6-D66E-77923D8340D6}"/>
                </a:ext>
              </a:extLst>
            </p:cNvPr>
            <p:cNvSpPr txBox="1">
              <a:spLocks/>
            </p:cNvSpPr>
            <p:nvPr/>
          </p:nvSpPr>
          <p:spPr>
            <a:xfrm>
              <a:off x="6019800" y="4802355"/>
              <a:ext cx="46998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2 d</a:t>
              </a:r>
            </a:p>
          </p:txBody>
        </p:sp>
        <p:sp>
          <p:nvSpPr>
            <p:cNvPr id="20" name="Text Placeholder 1">
              <a:extLst>
                <a:ext uri="{FF2B5EF4-FFF2-40B4-BE49-F238E27FC236}">
                  <a16:creationId xmlns:a16="http://schemas.microsoft.com/office/drawing/2014/main" id="{1C4203A1-F7B0-4CEE-CE54-4197129B619F}"/>
                </a:ext>
              </a:extLst>
            </p:cNvPr>
            <p:cNvSpPr txBox="1">
              <a:spLocks/>
            </p:cNvSpPr>
            <p:nvPr/>
          </p:nvSpPr>
          <p:spPr>
            <a:xfrm>
              <a:off x="703444" y="4802356"/>
              <a:ext cx="46998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1 d</a:t>
              </a:r>
            </a:p>
          </p:txBody>
        </p:sp>
        <p:sp>
          <p:nvSpPr>
            <p:cNvPr id="23" name="Text Placeholder 1">
              <a:extLst>
                <a:ext uri="{FF2B5EF4-FFF2-40B4-BE49-F238E27FC236}">
                  <a16:creationId xmlns:a16="http://schemas.microsoft.com/office/drawing/2014/main" id="{67A9969A-A0B7-82C5-DE0A-545297D41F3C}"/>
                </a:ext>
              </a:extLst>
            </p:cNvPr>
            <p:cNvSpPr txBox="1">
              <a:spLocks/>
            </p:cNvSpPr>
            <p:nvPr/>
          </p:nvSpPr>
          <p:spPr>
            <a:xfrm>
              <a:off x="6054170" y="1972534"/>
              <a:ext cx="46998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chemeClr val="bg1"/>
                  </a:solidFill>
                  <a:latin typeface="Calibri" panose="020F0502020204030204" pitchFamily="34" charset="0"/>
                  <a:ea typeface="Geneva" pitchFamily="121" charset="-128"/>
                </a:rPr>
                <a:t>4 h</a:t>
              </a:r>
            </a:p>
          </p:txBody>
        </p:sp>
      </p:grpSp>
    </p:spTree>
    <p:extLst>
      <p:ext uri="{BB962C8B-B14F-4D97-AF65-F5344CB8AC3E}">
        <p14:creationId xmlns:p14="http://schemas.microsoft.com/office/powerpoint/2010/main" val="275902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26EE-8322-9FDE-04C6-8A612A04AB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2A6111-D440-1CB8-0E58-6B5B981B2EC0}"/>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 Summary: Target Module in Cave</a:t>
            </a:r>
          </a:p>
        </p:txBody>
      </p:sp>
      <p:sp>
        <p:nvSpPr>
          <p:cNvPr id="7" name="Slide Number Placeholder 6">
            <a:extLst>
              <a:ext uri="{FF2B5EF4-FFF2-40B4-BE49-F238E27FC236}">
                <a16:creationId xmlns:a16="http://schemas.microsoft.com/office/drawing/2014/main" id="{33380F81-1789-89C0-B9D1-79956B72B75E}"/>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14</a:t>
            </a:fld>
            <a:endParaRPr lang="en-US"/>
          </a:p>
        </p:txBody>
      </p:sp>
      <p:sp>
        <p:nvSpPr>
          <p:cNvPr id="5" name="Footer Placeholder 4">
            <a:extLst>
              <a:ext uri="{FF2B5EF4-FFF2-40B4-BE49-F238E27FC236}">
                <a16:creationId xmlns:a16="http://schemas.microsoft.com/office/drawing/2014/main" id="{60D33B40-DE2A-DA21-2B16-23F67AA97AC5}"/>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0577CA2E-A487-1A9E-097B-7B3309E6B2F4}"/>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94A8E80D-8D7C-B64E-47B8-ACEA51068FDB}"/>
              </a:ext>
            </a:extLst>
          </p:cNvPr>
          <p:cNvSpPr>
            <a:spLocks noGrp="1"/>
          </p:cNvSpPr>
          <p:nvPr>
            <p:ph type="body" sz="quarter" idx="10"/>
          </p:nvPr>
        </p:nvSpPr>
        <p:spPr>
          <a:xfrm>
            <a:off x="360194" y="4469661"/>
            <a:ext cx="11102799" cy="2022579"/>
          </a:xfrm>
        </p:spPr>
        <p:txBody>
          <a:bodyPr vert="horz" lIns="0" tIns="0" rIns="0" bIns="0" rtlCol="0" anchor="t">
            <a:noAutofit/>
          </a:bodyPr>
          <a:lstStyle/>
          <a:p>
            <a:r>
              <a:rPr lang="en-US" sz="2800" b="1" spc="0" dirty="0">
                <a:solidFill>
                  <a:srgbClr val="004C97"/>
                </a:solidFill>
                <a:latin typeface="Calibri" panose="020F0502020204030204" pitchFamily="34" charset="0"/>
                <a:ea typeface="Geneva" pitchFamily="121" charset="-128"/>
              </a:rPr>
              <a:t>Target module moved into cave by 275 cm. </a:t>
            </a:r>
            <a:r>
              <a:rPr lang="en-US" sz="2800" spc="0" dirty="0">
                <a:solidFill>
                  <a:srgbClr val="004C97"/>
                </a:solidFill>
                <a:latin typeface="Calibri" panose="020F0502020204030204" pitchFamily="34" charset="0"/>
                <a:ea typeface="Geneva" pitchFamily="121" charset="-128"/>
              </a:rPr>
              <a:t>These are residual doses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at its original location before moving. Activated concrete walls dominate the doses. Doses are around 10 mrem/h after 2 days of cooling.</a:t>
            </a:r>
            <a:endParaRPr lang="en-US" sz="32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21" name="Table Caption"/>
          <p:cNvSpPr txBox="1"/>
          <p:nvPr/>
        </p:nvSpPr>
        <p:spPr>
          <a:xfrm>
            <a:off x="914398" y="830000"/>
            <a:ext cx="8000000" cy="300000"/>
          </a:xfrm>
          <a:prstGeom prst="rect">
            <a:avLst/>
          </a:prstGeom>
          <a:noFill/>
        </p:spPr>
        <p:txBody>
          <a:bodyPr wrap="square" lIns="0" tIns="0" rIns="0" bIns="0" anchor="b">
            <a:noAutofit/>
          </a:bodyPr>
          <a:lstStyle/>
          <a:p>
            <a:r>
              <a:rPr lang="en-US" sz="1600" b="1" dirty="0">
                <a:solidFill>
                  <a:srgbClr val="004C97"/>
                </a:solidFill>
                <a:latin typeface="Calibri"/>
              </a:rPr>
              <a:t>At (0, 0, 0), mrem/h</a:t>
            </a:r>
          </a:p>
        </p:txBody>
      </p:sp>
      <p:graphicFrame>
        <p:nvGraphicFramePr>
          <p:cNvPr id="20" name="Residual Dose Table"/>
          <p:cNvGraphicFramePr>
            <a:graphicFrameLocks noGrp="1"/>
          </p:cNvGraphicFramePr>
          <p:nvPr/>
        </p:nvGraphicFramePr>
        <p:xfrm>
          <a:off x="914398" y="1150000"/>
          <a:ext cx="8000000" cy="3000000"/>
        </p:xfrm>
        <a:graphic>
          <a:graphicData uri="http://schemas.openxmlformats.org/drawingml/2006/table">
            <a:tbl>
              <a:tblPr firstRow="1"/>
              <a:tblGrid>
                <a:gridCol w="1700000">
                  <a:extLst>
                    <a:ext uri="{9D8B030D-6E8A-4147-A177-3AD203B41FA5}">
                      <a16:colId xmlns:a16="http://schemas.microsoft.com/office/drawing/2014/main" val="20000"/>
                    </a:ext>
                  </a:extLst>
                </a:gridCol>
                <a:gridCol w="2100000">
                  <a:extLst>
                    <a:ext uri="{9D8B030D-6E8A-4147-A177-3AD203B41FA5}">
                      <a16:colId xmlns:a16="http://schemas.microsoft.com/office/drawing/2014/main" val="20001"/>
                    </a:ext>
                  </a:extLst>
                </a:gridCol>
                <a:gridCol w="2100000">
                  <a:extLst>
                    <a:ext uri="{9D8B030D-6E8A-4147-A177-3AD203B41FA5}">
                      <a16:colId xmlns:a16="http://schemas.microsoft.com/office/drawing/2014/main" val="20002"/>
                    </a:ext>
                  </a:extLst>
                </a:gridCol>
                <a:gridCol w="2100000">
                  <a:extLst>
                    <a:ext uri="{9D8B030D-6E8A-4147-A177-3AD203B41FA5}">
                      <a16:colId xmlns:a16="http://schemas.microsoft.com/office/drawing/2014/main" val="20003"/>
                    </a:ext>
                  </a:extLst>
                </a:gridCol>
              </a:tblGrid>
              <a:tr h="300000">
                <a:tc>
                  <a:txBody>
                    <a:bodyPr/>
                    <a:lstStyle/>
                    <a:p>
                      <a:pPr algn="l"/>
                      <a:r>
                        <a:rPr lang="en-US" sz="1300" b="1" dirty="0">
                          <a:solidFill>
                            <a:srgbClr val="FFFFFF"/>
                          </a:solidFill>
                          <a:latin typeface="Calibri"/>
                        </a:rPr>
                        <a:t>Cooling</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Module</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Hall/cave</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Sum</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1 h</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C17C"/>
                    </a:solidFill>
                  </a:tcPr>
                </a:tc>
                <a:tc>
                  <a:txBody>
                    <a:bodyPr/>
                    <a:lstStyle/>
                    <a:p>
                      <a:pPr algn="ctr"/>
                      <a:r>
                        <a:rPr lang="en-US" sz="1300" dirty="0">
                          <a:solidFill>
                            <a:srgbClr val="000000"/>
                          </a:solidFill>
                          <a:latin typeface="Calibri"/>
                        </a:rPr>
                        <a:t>87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F6C"/>
                    </a:solidFill>
                  </a:tcPr>
                </a:tc>
                <a:tc>
                  <a:txBody>
                    <a:bodyPr/>
                    <a:lstStyle/>
                    <a:p>
                      <a:pPr algn="ctr"/>
                      <a:r>
                        <a:rPr lang="en-US" sz="1300" b="1" dirty="0">
                          <a:solidFill>
                            <a:srgbClr val="000000"/>
                          </a:solidFill>
                          <a:latin typeface="Calibri"/>
                        </a:rPr>
                        <a:t>101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4 h</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3.3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1E783"/>
                    </a:solidFill>
                  </a:tcPr>
                </a:tc>
                <a:tc>
                  <a:txBody>
                    <a:bodyPr/>
                    <a:lstStyle/>
                    <a:p>
                      <a:pPr algn="ctr"/>
                      <a:r>
                        <a:rPr lang="en-US" sz="1300" dirty="0">
                          <a:solidFill>
                            <a:srgbClr val="000000"/>
                          </a:solidFill>
                          <a:latin typeface="Calibri"/>
                        </a:rPr>
                        <a:t>72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76E"/>
                    </a:solidFill>
                  </a:tcPr>
                </a:tc>
                <a:tc>
                  <a:txBody>
                    <a:bodyPr/>
                    <a:lstStyle/>
                    <a:p>
                      <a:pPr algn="ctr"/>
                      <a:r>
                        <a:rPr lang="en-US" sz="1300" b="1" dirty="0">
                          <a:solidFill>
                            <a:srgbClr val="000000"/>
                          </a:solidFill>
                          <a:latin typeface="Calibri"/>
                        </a:rPr>
                        <a:t>77</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9746D"/>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1 day</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6DB81"/>
                    </a:solidFill>
                  </a:tcPr>
                </a:tc>
                <a:tc>
                  <a:txBody>
                    <a:bodyPr/>
                    <a:lstStyle/>
                    <a:p>
                      <a:pPr algn="ctr"/>
                      <a:r>
                        <a:rPr lang="en-US" sz="1300" dirty="0">
                          <a:solidFill>
                            <a:srgbClr val="000000"/>
                          </a:solidFill>
                          <a:latin typeface="Calibri"/>
                        </a:rPr>
                        <a:t>29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D75"/>
                    </a:solidFill>
                  </a:tcPr>
                </a:tc>
                <a:tc>
                  <a:txBody>
                    <a:bodyPr/>
                    <a:lstStyle/>
                    <a:p>
                      <a:pPr algn="ctr"/>
                      <a:r>
                        <a:rPr lang="en-US" sz="1300" b="1" dirty="0">
                          <a:solidFill>
                            <a:srgbClr val="000000"/>
                          </a:solidFill>
                          <a:latin typeface="Calibri"/>
                        </a:rPr>
                        <a:t>31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B9A74"/>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2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0.61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DCF7E"/>
                    </a:solidFill>
                  </a:tcPr>
                </a:tc>
                <a:tc>
                  <a:txBody>
                    <a:bodyPr/>
                    <a:lstStyle/>
                    <a:p>
                      <a:pPr algn="ctr"/>
                      <a:r>
                        <a:rPr lang="en-US" sz="1300" dirty="0">
                          <a:solidFill>
                            <a:srgbClr val="000000"/>
                          </a:solidFill>
                          <a:latin typeface="Calibri"/>
                        </a:rPr>
                        <a:t>9.9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C97E"/>
                    </a:solidFill>
                  </a:tcPr>
                </a:tc>
                <a:tc>
                  <a:txBody>
                    <a:bodyPr/>
                    <a:lstStyle/>
                    <a:p>
                      <a:pPr algn="ctr"/>
                      <a:r>
                        <a:rPr lang="en-US" sz="1300" b="1" dirty="0">
                          <a:solidFill>
                            <a:srgbClr val="000000"/>
                          </a:solidFill>
                          <a:latin typeface="Calibri"/>
                        </a:rPr>
                        <a:t>10.7</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DC67D"/>
                    </a:solidFill>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3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0.34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0C67D"/>
                    </a:solidFill>
                  </a:tcPr>
                </a:tc>
                <a:tc>
                  <a:txBody>
                    <a:bodyPr/>
                    <a:lstStyle/>
                    <a:p>
                      <a:pPr algn="ctr"/>
                      <a:r>
                        <a:rPr lang="en-US" sz="1300" dirty="0">
                          <a:solidFill>
                            <a:srgbClr val="000000"/>
                          </a:solidFill>
                          <a:latin typeface="Calibri"/>
                        </a:rPr>
                        <a:t>3.7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7E984"/>
                    </a:solidFill>
                  </a:tcPr>
                </a:tc>
                <a:tc>
                  <a:txBody>
                    <a:bodyPr/>
                    <a:lstStyle/>
                    <a:p>
                      <a:pPr algn="ctr"/>
                      <a:r>
                        <a:rPr lang="en-US" sz="1300" b="1" dirty="0">
                          <a:solidFill>
                            <a:srgbClr val="000000"/>
                          </a:solidFill>
                          <a:latin typeface="Calibri"/>
                        </a:rPr>
                        <a:t>4.1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CEA84"/>
                    </a:solidFill>
                  </a:tcPr>
                </a:tc>
                <a:extLst>
                  <a:ext uri="{0D108BD9-81ED-4DB2-BD59-A6C34878D82A}">
                    <a16:rowId xmlns:a16="http://schemas.microsoft.com/office/drawing/2014/main" val="10005"/>
                  </a:ext>
                </a:extLst>
              </a:tr>
              <a:tr h="300000">
                <a:tc>
                  <a:txBody>
                    <a:bodyPr/>
                    <a:lstStyle/>
                    <a:p>
                      <a:pPr algn="l"/>
                      <a:r>
                        <a:rPr lang="en-US" sz="1300" b="1" dirty="0">
                          <a:solidFill>
                            <a:srgbClr val="000000"/>
                          </a:solidFill>
                          <a:latin typeface="Calibri"/>
                        </a:rPr>
                        <a:t>4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0.25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1C27C"/>
                    </a:solidFill>
                  </a:tcPr>
                </a:tc>
                <a:tc>
                  <a:txBody>
                    <a:bodyPr/>
                    <a:lstStyle/>
                    <a:p>
                      <a:pPr algn="ctr"/>
                      <a:r>
                        <a:rPr lang="en-US" sz="1300" dirty="0">
                          <a:solidFill>
                            <a:srgbClr val="000000"/>
                          </a:solidFill>
                          <a:latin typeface="Calibri"/>
                        </a:rPr>
                        <a:t>1.6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DDD81"/>
                    </a:solidFill>
                  </a:tcPr>
                </a:tc>
                <a:tc>
                  <a:txBody>
                    <a:bodyPr/>
                    <a:lstStyle/>
                    <a:p>
                      <a:pPr algn="ctr"/>
                      <a:r>
                        <a:rPr lang="en-US" sz="1300" b="1" dirty="0">
                          <a:solidFill>
                            <a:srgbClr val="000000"/>
                          </a:solidFill>
                          <a:latin typeface="Calibri"/>
                        </a:rPr>
                        <a:t>1.9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D5DF82"/>
                    </a:solidFill>
                  </a:tcPr>
                </a:tc>
                <a:extLst>
                  <a:ext uri="{0D108BD9-81ED-4DB2-BD59-A6C34878D82A}">
                    <a16:rowId xmlns:a16="http://schemas.microsoft.com/office/drawing/2014/main" val="10006"/>
                  </a:ext>
                </a:extLst>
              </a:tr>
              <a:tr h="300000">
                <a:tc>
                  <a:txBody>
                    <a:bodyPr/>
                    <a:lstStyle/>
                    <a:p>
                      <a:pPr algn="l"/>
                      <a:r>
                        <a:rPr lang="en-US" sz="1300" b="1" dirty="0">
                          <a:solidFill>
                            <a:srgbClr val="000000"/>
                          </a:solidFill>
                          <a:latin typeface="Calibri"/>
                        </a:rPr>
                        <a:t>5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0.21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8BF7B"/>
                    </a:solidFill>
                  </a:tcPr>
                </a:tc>
                <a:tc>
                  <a:txBody>
                    <a:bodyPr/>
                    <a:lstStyle/>
                    <a:p>
                      <a:pPr algn="ctr"/>
                      <a:r>
                        <a:rPr lang="en-US" sz="1300" dirty="0">
                          <a:solidFill>
                            <a:srgbClr val="000000"/>
                          </a:solidFill>
                          <a:latin typeface="Calibri"/>
                        </a:rPr>
                        <a:t>0.93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2D580"/>
                    </a:solidFill>
                  </a:tcPr>
                </a:tc>
                <a:tc>
                  <a:txBody>
                    <a:bodyPr/>
                    <a:lstStyle/>
                    <a:p>
                      <a:pPr algn="ctr"/>
                      <a:r>
                        <a:rPr lang="en-US" sz="1300" b="1" dirty="0">
                          <a:solidFill>
                            <a:srgbClr val="000000"/>
                          </a:solidFill>
                          <a:latin typeface="Calibri"/>
                        </a:rPr>
                        <a:t>1.1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BAD780"/>
                    </a:solidFill>
                  </a:tcPr>
                </a:tc>
                <a:extLst>
                  <a:ext uri="{0D108BD9-81ED-4DB2-BD59-A6C34878D82A}">
                    <a16:rowId xmlns:a16="http://schemas.microsoft.com/office/drawing/2014/main" val="10007"/>
                  </a:ext>
                </a:extLst>
              </a:tr>
              <a:tr h="300000">
                <a:tc>
                  <a:txBody>
                    <a:bodyPr/>
                    <a:lstStyle/>
                    <a:p>
                      <a:pPr algn="l"/>
                      <a:r>
                        <a:rPr lang="en-US" sz="1300" b="1" dirty="0">
                          <a:solidFill>
                            <a:srgbClr val="000000"/>
                          </a:solidFill>
                          <a:latin typeface="Calibri"/>
                        </a:rPr>
                        <a:t>6 days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0.20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6BF7B"/>
                    </a:solidFill>
                  </a:tcPr>
                </a:tc>
                <a:tc>
                  <a:txBody>
                    <a:bodyPr/>
                    <a:lstStyle/>
                    <a:p>
                      <a:pPr algn="ctr"/>
                      <a:r>
                        <a:rPr lang="en-US" sz="1300" dirty="0">
                          <a:solidFill>
                            <a:srgbClr val="000000"/>
                          </a:solidFill>
                          <a:latin typeface="Calibri"/>
                        </a:rPr>
                        <a:t>0.68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2D07F"/>
                    </a:solidFill>
                  </a:tcPr>
                </a:tc>
                <a:tc>
                  <a:txBody>
                    <a:bodyPr/>
                    <a:lstStyle/>
                    <a:p>
                      <a:pPr algn="ctr"/>
                      <a:r>
                        <a:rPr lang="en-US" sz="1300" b="1" dirty="0">
                          <a:solidFill>
                            <a:srgbClr val="000000"/>
                          </a:solidFill>
                          <a:latin typeface="Calibri"/>
                        </a:rPr>
                        <a:t>0.83</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ACD37F"/>
                    </a:solidFill>
                  </a:tcPr>
                </a:tc>
                <a:extLst>
                  <a:ext uri="{0D108BD9-81ED-4DB2-BD59-A6C34878D82A}">
                    <a16:rowId xmlns:a16="http://schemas.microsoft.com/office/drawing/2014/main" val="10008"/>
                  </a:ext>
                </a:extLst>
              </a:tr>
              <a:tr h="300000">
                <a:tc>
                  <a:txBody>
                    <a:bodyPr/>
                    <a:lstStyle/>
                    <a:p>
                      <a:pPr algn="l"/>
                      <a:r>
                        <a:rPr lang="en-US" sz="1300" b="1" dirty="0">
                          <a:solidFill>
                            <a:srgbClr val="000000"/>
                          </a:solidFill>
                          <a:latin typeface="Calibri"/>
                        </a:rPr>
                        <a:t>1 week</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0.19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0.57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ACE7E"/>
                    </a:solidFill>
                  </a:tcPr>
                </a:tc>
                <a:tc>
                  <a:txBody>
                    <a:bodyPr/>
                    <a:lstStyle/>
                    <a:p>
                      <a:pPr algn="ctr"/>
                      <a:r>
                        <a:rPr lang="en-US" sz="1300" b="1" dirty="0">
                          <a:solidFill>
                            <a:srgbClr val="000000"/>
                          </a:solidFill>
                          <a:latin typeface="Calibri"/>
                        </a:rPr>
                        <a:t>0.72</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A5D17F"/>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556634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9D561-018C-4F4E-602D-46658B0E51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AE8748-E884-89C3-1B90-49FF507BAB06}"/>
              </a:ext>
            </a:extLst>
          </p:cNvPr>
          <p:cNvSpPr>
            <a:spLocks noGrp="1"/>
          </p:cNvSpPr>
          <p:nvPr>
            <p:ph type="title"/>
          </p:nvPr>
        </p:nvSpPr>
        <p:spPr>
          <a:xfrm>
            <a:off x="914398" y="365760"/>
            <a:ext cx="9994393" cy="433527"/>
          </a:xfrm>
        </p:spPr>
        <p:txBody>
          <a:bodyPr/>
          <a:lstStyle/>
          <a:p>
            <a:r>
              <a:rPr lang="en-US" sz="3200" dirty="0">
                <a:solidFill>
                  <a:schemeClr val="accent1"/>
                </a:solidFill>
              </a:rPr>
              <a:t>Residual Doses for Samples Only</a:t>
            </a:r>
          </a:p>
        </p:txBody>
      </p:sp>
      <p:sp>
        <p:nvSpPr>
          <p:cNvPr id="7" name="Slide Number Placeholder 6">
            <a:extLst>
              <a:ext uri="{FF2B5EF4-FFF2-40B4-BE49-F238E27FC236}">
                <a16:creationId xmlns:a16="http://schemas.microsoft.com/office/drawing/2014/main" id="{3D771A74-02D2-D991-6B22-4F5BE170C4CF}"/>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15</a:t>
            </a:fld>
            <a:endParaRPr lang="en-US"/>
          </a:p>
        </p:txBody>
      </p:sp>
      <p:sp>
        <p:nvSpPr>
          <p:cNvPr id="5" name="Footer Placeholder 4">
            <a:extLst>
              <a:ext uri="{FF2B5EF4-FFF2-40B4-BE49-F238E27FC236}">
                <a16:creationId xmlns:a16="http://schemas.microsoft.com/office/drawing/2014/main" id="{267E65BA-1AA0-7FCC-2F3E-25DE6BEB06E2}"/>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6982E52A-C64D-4D11-2F0C-216DF85F3815}"/>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DA3130A4-38B3-A992-06DC-DF1E016CE97A}"/>
              </a:ext>
            </a:extLst>
          </p:cNvPr>
          <p:cNvSpPr>
            <a:spLocks noGrp="1"/>
          </p:cNvSpPr>
          <p:nvPr>
            <p:ph type="body" sz="quarter" idx="10"/>
          </p:nvPr>
        </p:nvSpPr>
        <p:spPr>
          <a:xfrm>
            <a:off x="268730" y="5456590"/>
            <a:ext cx="11161269" cy="827825"/>
          </a:xfrm>
        </p:spPr>
        <p:txBody>
          <a:bodyPr vert="horz" lIns="0" tIns="0" rIns="0" bIns="0" rtlCol="0" anchor="t">
            <a:noAutofit/>
          </a:bodyPr>
          <a:lstStyle/>
          <a:p>
            <a:pPr marL="0" lvl="0" indent="0">
              <a:buNone/>
            </a:pPr>
            <a:r>
              <a:rPr lang="en-US" sz="2400" spc="0" dirty="0">
                <a:solidFill>
                  <a:srgbClr val="004C97"/>
                </a:solidFill>
                <a:latin typeface="Calibri" panose="020F0502020204030204" pitchFamily="34" charset="0"/>
                <a:ea typeface="Geneva" pitchFamily="121" charset="-128"/>
              </a:rPr>
              <a:t>Residual dose rates in individual samples even after 1 hour of cooling are very low, </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always below 10 mrem/h. Max number is around 10 mrem/h for 4 stainless steel samples. </a:t>
            </a:r>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21" name="Table Caption"/>
          <p:cNvSpPr txBox="1"/>
          <p:nvPr/>
        </p:nvSpPr>
        <p:spPr>
          <a:xfrm>
            <a:off x="914398" y="1080000"/>
            <a:ext cx="9000000" cy="300000"/>
          </a:xfrm>
          <a:prstGeom prst="rect">
            <a:avLst/>
          </a:prstGeom>
          <a:noFill/>
        </p:spPr>
        <p:txBody>
          <a:bodyPr wrap="square" lIns="0" tIns="0" rIns="0" bIns="0" anchor="b">
            <a:noAutofit/>
          </a:bodyPr>
          <a:lstStyle/>
          <a:p>
            <a:r>
              <a:rPr lang="en-US" sz="1600" b="1" dirty="0">
                <a:solidFill>
                  <a:srgbClr val="004C97"/>
                </a:solidFill>
                <a:latin typeface="Calibri"/>
              </a:rPr>
              <a:t>Residual dose of the samples on their own, 30 cm from the outer face (mrem/h)</a:t>
            </a:r>
          </a:p>
        </p:txBody>
      </p:sp>
      <p:graphicFrame>
        <p:nvGraphicFramePr>
          <p:cNvPr id="20" name="Residual Dose Table"/>
          <p:cNvGraphicFramePr>
            <a:graphicFrameLocks noGrp="1"/>
          </p:cNvGraphicFramePr>
          <p:nvPr>
            <p:extLst>
              <p:ext uri="{D42A27DB-BD31-4B8C-83A1-F6EECF244321}">
                <p14:modId xmlns:p14="http://schemas.microsoft.com/office/powerpoint/2010/main" val="3780147945"/>
              </p:ext>
            </p:extLst>
          </p:nvPr>
        </p:nvGraphicFramePr>
        <p:xfrm>
          <a:off x="914398" y="1400000"/>
          <a:ext cx="9000000" cy="3300000"/>
        </p:xfrm>
        <a:graphic>
          <a:graphicData uri="http://schemas.openxmlformats.org/drawingml/2006/table">
            <a:tbl>
              <a:tblPr firstRow="1"/>
              <a:tblGrid>
                <a:gridCol w="180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gridCol w="1440000">
                  <a:extLst>
                    <a:ext uri="{9D8B030D-6E8A-4147-A177-3AD203B41FA5}">
                      <a16:colId xmlns:a16="http://schemas.microsoft.com/office/drawing/2014/main" val="20004"/>
                    </a:ext>
                  </a:extLst>
                </a:gridCol>
                <a:gridCol w="1440000">
                  <a:extLst>
                    <a:ext uri="{9D8B030D-6E8A-4147-A177-3AD203B41FA5}">
                      <a16:colId xmlns:a16="http://schemas.microsoft.com/office/drawing/2014/main" val="20005"/>
                    </a:ext>
                  </a:extLst>
                </a:gridCol>
              </a:tblGrid>
              <a:tr h="300000">
                <a:tc>
                  <a:txBody>
                    <a:bodyPr/>
                    <a:lstStyle/>
                    <a:p>
                      <a:pPr algn="l"/>
                      <a:r>
                        <a:rPr lang="en-US" sz="1300" b="1" dirty="0">
                          <a:solidFill>
                            <a:srgbClr val="FFFFFF"/>
                          </a:solidFill>
                          <a:latin typeface="Calibri"/>
                        </a:rPr>
                        <a:t>Material / Thickness</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2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3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4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Sum of 4</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gridSpan="6">
                  <a:txBody>
                    <a:bodyPr/>
                    <a:lstStyle/>
                    <a:p>
                      <a:pPr algn="l"/>
                      <a:r>
                        <a:rPr lang="en-US" sz="1300" b="1" dirty="0">
                          <a:solidFill>
                            <a:srgbClr val="004C97"/>
                          </a:solidFill>
                          <a:latin typeface="Calibri"/>
                        </a:rPr>
                        <a:t>1 h after beam-off</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Cu</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1.25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0E282"/>
                    </a:solidFill>
                  </a:tcPr>
                </a:tc>
                <a:tc>
                  <a:txBody>
                    <a:bodyPr/>
                    <a:lstStyle/>
                    <a:p>
                      <a:pPr algn="ctr"/>
                      <a:r>
                        <a:rPr lang="en-US" sz="1300" dirty="0">
                          <a:solidFill>
                            <a:srgbClr val="000000"/>
                          </a:solidFill>
                          <a:latin typeface="Calibri"/>
                        </a:rPr>
                        <a:t>2.05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67A"/>
                    </a:solidFill>
                  </a:tcPr>
                </a:tc>
                <a:tc>
                  <a:txBody>
                    <a:bodyPr/>
                    <a:lstStyle/>
                    <a:p>
                      <a:pPr algn="ctr"/>
                      <a:r>
                        <a:rPr lang="en-US" sz="1300" dirty="0">
                          <a:solidFill>
                            <a:srgbClr val="000000"/>
                          </a:solidFill>
                          <a:latin typeface="Calibri"/>
                        </a:rPr>
                        <a:t>2.58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173"/>
                    </a:solidFill>
                  </a:tcPr>
                </a:tc>
                <a:tc>
                  <a:txBody>
                    <a:bodyPr/>
                    <a:lstStyle/>
                    <a:p>
                      <a:pPr algn="ctr"/>
                      <a:r>
                        <a:rPr lang="en-US" sz="1300" dirty="0">
                          <a:solidFill>
                            <a:srgbClr val="000000"/>
                          </a:solidFill>
                          <a:latin typeface="Calibri"/>
                        </a:rPr>
                        <a:t>2.78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570"/>
                    </a:solidFill>
                  </a:tcPr>
                </a:tc>
                <a:tc>
                  <a:txBody>
                    <a:bodyPr/>
                    <a:lstStyle/>
                    <a:p>
                      <a:pPr algn="ctr"/>
                      <a:r>
                        <a:rPr lang="en-US" sz="1300" b="1" dirty="0">
                          <a:solidFill>
                            <a:srgbClr val="006100"/>
                          </a:solidFill>
                          <a:latin typeface="Calibri"/>
                        </a:rPr>
                        <a:t>8.7</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A36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1.50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E783"/>
                    </a:solidFill>
                  </a:tcPr>
                </a:tc>
                <a:tc>
                  <a:txBody>
                    <a:bodyPr/>
                    <a:lstStyle/>
                    <a:p>
                      <a:pPr algn="ctr"/>
                      <a:r>
                        <a:rPr lang="en-US" sz="1300" dirty="0">
                          <a:solidFill>
                            <a:srgbClr val="000000"/>
                          </a:solidFill>
                          <a:latin typeface="Calibri"/>
                        </a:rPr>
                        <a:t>2.16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AD78"/>
                    </a:solidFill>
                  </a:tcPr>
                </a:tc>
                <a:tc>
                  <a:txBody>
                    <a:bodyPr/>
                    <a:lstStyle/>
                    <a:p>
                      <a:pPr algn="ctr"/>
                      <a:r>
                        <a:rPr lang="en-US" sz="1300" dirty="0">
                          <a:solidFill>
                            <a:srgbClr val="000000"/>
                          </a:solidFill>
                          <a:latin typeface="Calibri"/>
                        </a:rPr>
                        <a:t>2.92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D6F"/>
                    </a:solidFill>
                  </a:tcPr>
                </a:tc>
                <a:tc>
                  <a:txBody>
                    <a:bodyPr/>
                    <a:lstStyle/>
                    <a:p>
                      <a:pPr algn="ctr"/>
                      <a:r>
                        <a:rPr lang="en-US" sz="1300" dirty="0">
                          <a:solidFill>
                            <a:srgbClr val="000000"/>
                          </a:solidFill>
                          <a:latin typeface="Calibri"/>
                        </a:rPr>
                        <a:t>3.31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b="1" dirty="0">
                          <a:solidFill>
                            <a:srgbClr val="9C5700"/>
                          </a:solidFill>
                          <a:latin typeface="Calibri"/>
                        </a:rPr>
                        <a:t>9.9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FEB9C"/>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SS316LN</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1.21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AE082"/>
                    </a:solidFill>
                  </a:tcPr>
                </a:tc>
                <a:tc>
                  <a:txBody>
                    <a:bodyPr/>
                    <a:lstStyle/>
                    <a:p>
                      <a:pPr algn="ctr"/>
                      <a:r>
                        <a:rPr lang="en-US" sz="1300" dirty="0">
                          <a:solidFill>
                            <a:srgbClr val="000000"/>
                          </a:solidFill>
                          <a:latin typeface="Calibri"/>
                        </a:rPr>
                        <a:t>2.84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8170"/>
                    </a:solidFill>
                  </a:tcPr>
                </a:tc>
                <a:tc>
                  <a:txBody>
                    <a:bodyPr/>
                    <a:lstStyle/>
                    <a:p>
                      <a:pPr algn="ctr"/>
                      <a:r>
                        <a:rPr lang="en-US" sz="1300" dirty="0">
                          <a:solidFill>
                            <a:srgbClr val="000000"/>
                          </a:solidFill>
                          <a:latin typeface="Calibri"/>
                        </a:rPr>
                        <a:t>3.12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26D"/>
                    </a:solidFill>
                  </a:tcPr>
                </a:tc>
                <a:tc>
                  <a:txBody>
                    <a:bodyPr/>
                    <a:lstStyle/>
                    <a:p>
                      <a:pPr algn="ctr"/>
                      <a:r>
                        <a:rPr lang="en-US" sz="1300" dirty="0">
                          <a:solidFill>
                            <a:srgbClr val="000000"/>
                          </a:solidFill>
                          <a:latin typeface="Calibri"/>
                        </a:rPr>
                        <a:t>3.09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46D"/>
                    </a:solidFill>
                  </a:tcPr>
                </a:tc>
                <a:tc>
                  <a:txBody>
                    <a:bodyPr/>
                    <a:lstStyle/>
                    <a:p>
                      <a:pPr algn="ctr"/>
                      <a:r>
                        <a:rPr lang="en-US" sz="1300" b="1" dirty="0">
                          <a:solidFill>
                            <a:srgbClr val="9C0006"/>
                          </a:solidFill>
                          <a:latin typeface="Calibri"/>
                        </a:rPr>
                        <a:t>10.3</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FC7CE"/>
                    </a:solidFill>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Al6061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0.78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6C87D"/>
                    </a:solidFill>
                  </a:tcPr>
                </a:tc>
                <a:tc>
                  <a:txBody>
                    <a:bodyPr/>
                    <a:lstStyle/>
                    <a:p>
                      <a:pPr algn="ctr"/>
                      <a:r>
                        <a:rPr lang="en-US" sz="1300" dirty="0">
                          <a:solidFill>
                            <a:srgbClr val="000000"/>
                          </a:solidFill>
                          <a:latin typeface="Calibri"/>
                        </a:rPr>
                        <a:t>1.10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8DB81"/>
                    </a:solidFill>
                  </a:tcPr>
                </a:tc>
                <a:tc>
                  <a:txBody>
                    <a:bodyPr/>
                    <a:lstStyle/>
                    <a:p>
                      <a:pPr algn="ctr"/>
                      <a:r>
                        <a:rPr lang="en-US" sz="1300" dirty="0">
                          <a:solidFill>
                            <a:srgbClr val="000000"/>
                          </a:solidFill>
                          <a:latin typeface="Calibri"/>
                        </a:rPr>
                        <a:t>1.09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6DB81"/>
                    </a:solidFill>
                  </a:tcPr>
                </a:tc>
                <a:tc>
                  <a:txBody>
                    <a:bodyPr/>
                    <a:lstStyle/>
                    <a:p>
                      <a:pPr algn="ctr"/>
                      <a:r>
                        <a:rPr lang="en-US" sz="1300" dirty="0">
                          <a:solidFill>
                            <a:srgbClr val="000000"/>
                          </a:solidFill>
                          <a:latin typeface="Calibri"/>
                        </a:rPr>
                        <a:t>2.01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97A"/>
                    </a:solidFill>
                  </a:tcPr>
                </a:tc>
                <a:tc>
                  <a:txBody>
                    <a:bodyPr/>
                    <a:lstStyle/>
                    <a:p>
                      <a:pPr algn="ctr"/>
                      <a:r>
                        <a:rPr lang="en-US" sz="1300" b="1" dirty="0">
                          <a:solidFill>
                            <a:srgbClr val="006100"/>
                          </a:solidFill>
                          <a:latin typeface="Calibri"/>
                        </a:rPr>
                        <a:t>5.0</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5"/>
                  </a:ext>
                </a:extLst>
              </a:tr>
              <a:tr h="300000">
                <a:tc gridSpan="6">
                  <a:txBody>
                    <a:bodyPr/>
                    <a:lstStyle/>
                    <a:p>
                      <a:pPr algn="l"/>
                      <a:r>
                        <a:rPr lang="en-US" sz="1300" b="1" dirty="0">
                          <a:solidFill>
                            <a:srgbClr val="004C97"/>
                          </a:solidFill>
                          <a:latin typeface="Calibri"/>
                        </a:rPr>
                        <a:t>4 h after beam-off</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00000">
                <a:tc>
                  <a:txBody>
                    <a:bodyPr/>
                    <a:lstStyle/>
                    <a:p>
                      <a:pPr algn="l"/>
                      <a:r>
                        <a:rPr lang="en-US" sz="1300" b="1" dirty="0">
                          <a:solidFill>
                            <a:srgbClr val="000000"/>
                          </a:solidFill>
                          <a:latin typeface="Calibri"/>
                        </a:rPr>
                        <a:t>Cu</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0.70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1C27C"/>
                    </a:solidFill>
                  </a:tcPr>
                </a:tc>
                <a:tc>
                  <a:txBody>
                    <a:bodyPr/>
                    <a:lstStyle/>
                    <a:p>
                      <a:pPr algn="ctr"/>
                      <a:r>
                        <a:rPr lang="en-US" sz="1300" dirty="0">
                          <a:solidFill>
                            <a:srgbClr val="000000"/>
                          </a:solidFill>
                          <a:latin typeface="Calibri"/>
                        </a:rPr>
                        <a:t>1.24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FE282"/>
                    </a:solidFill>
                  </a:tcPr>
                </a:tc>
                <a:tc>
                  <a:txBody>
                    <a:bodyPr/>
                    <a:lstStyle/>
                    <a:p>
                      <a:pPr algn="ctr"/>
                      <a:r>
                        <a:rPr lang="en-US" sz="1300" dirty="0">
                          <a:solidFill>
                            <a:srgbClr val="000000"/>
                          </a:solidFill>
                          <a:latin typeface="Calibri"/>
                        </a:rPr>
                        <a:t>1.56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E182"/>
                    </a:solidFill>
                  </a:tcPr>
                </a:tc>
                <a:tc>
                  <a:txBody>
                    <a:bodyPr/>
                    <a:lstStyle/>
                    <a:p>
                      <a:pPr algn="ctr"/>
                      <a:r>
                        <a:rPr lang="en-US" sz="1300" dirty="0">
                          <a:solidFill>
                            <a:srgbClr val="000000"/>
                          </a:solidFill>
                          <a:latin typeface="Calibri"/>
                        </a:rPr>
                        <a:t>1.67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680"/>
                    </a:solidFill>
                  </a:tcPr>
                </a:tc>
                <a:tc>
                  <a:txBody>
                    <a:bodyPr/>
                    <a:lstStyle/>
                    <a:p>
                      <a:pPr algn="ctr"/>
                      <a:r>
                        <a:rPr lang="en-US" sz="1300" b="1" dirty="0">
                          <a:solidFill>
                            <a:srgbClr val="006100"/>
                          </a:solidFill>
                          <a:latin typeface="Calibri"/>
                        </a:rPr>
                        <a:t>5.2</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7"/>
                  </a:ext>
                </a:extLst>
              </a:tr>
              <a:tr h="300000">
                <a:tc>
                  <a:txBody>
                    <a:bodyPr/>
                    <a:lstStyle/>
                    <a:p>
                      <a:pPr algn="l"/>
                      <a:r>
                        <a:rPr lang="en-US" sz="1300" b="1" dirty="0">
                          <a:solidFill>
                            <a:srgbClr val="000000"/>
                          </a:solidFill>
                          <a:latin typeface="Calibri"/>
                        </a:rPr>
                        <a:t>A36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1.03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BD780"/>
                    </a:solidFill>
                  </a:tcPr>
                </a:tc>
                <a:tc>
                  <a:txBody>
                    <a:bodyPr/>
                    <a:lstStyle/>
                    <a:p>
                      <a:pPr algn="ctr"/>
                      <a:r>
                        <a:rPr lang="en-US" sz="1300" dirty="0">
                          <a:solidFill>
                            <a:srgbClr val="000000"/>
                          </a:solidFill>
                          <a:latin typeface="Calibri"/>
                        </a:rPr>
                        <a:t>1.60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D81"/>
                    </a:solidFill>
                  </a:tcPr>
                </a:tc>
                <a:tc>
                  <a:txBody>
                    <a:bodyPr/>
                    <a:lstStyle/>
                    <a:p>
                      <a:pPr algn="ctr"/>
                      <a:r>
                        <a:rPr lang="en-US" sz="1300" dirty="0">
                          <a:solidFill>
                            <a:srgbClr val="000000"/>
                          </a:solidFill>
                          <a:latin typeface="Calibri"/>
                        </a:rPr>
                        <a:t>2.08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379"/>
                    </a:solidFill>
                  </a:tcPr>
                </a:tc>
                <a:tc>
                  <a:txBody>
                    <a:bodyPr/>
                    <a:lstStyle/>
                    <a:p>
                      <a:pPr algn="ctr"/>
                      <a:r>
                        <a:rPr lang="en-US" sz="1300" dirty="0">
                          <a:solidFill>
                            <a:srgbClr val="000000"/>
                          </a:solidFill>
                          <a:latin typeface="Calibri"/>
                        </a:rPr>
                        <a:t>2.37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E75"/>
                    </a:solidFill>
                  </a:tcPr>
                </a:tc>
                <a:tc>
                  <a:txBody>
                    <a:bodyPr/>
                    <a:lstStyle/>
                    <a:p>
                      <a:pPr algn="ctr"/>
                      <a:r>
                        <a:rPr lang="en-US" sz="1300" b="1" dirty="0">
                          <a:solidFill>
                            <a:srgbClr val="006100"/>
                          </a:solidFill>
                          <a:latin typeface="Calibri"/>
                        </a:rPr>
                        <a:t>7.1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8"/>
                  </a:ext>
                </a:extLst>
              </a:tr>
              <a:tr h="300000">
                <a:tc>
                  <a:txBody>
                    <a:bodyPr/>
                    <a:lstStyle/>
                    <a:p>
                      <a:pPr algn="l"/>
                      <a:r>
                        <a:rPr lang="en-US" sz="1300" b="1" dirty="0">
                          <a:solidFill>
                            <a:srgbClr val="000000"/>
                          </a:solidFill>
                          <a:latin typeface="Calibri"/>
                        </a:rPr>
                        <a:t>SS316LN</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0.84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4CC7E"/>
                    </a:solidFill>
                  </a:tcPr>
                </a:tc>
                <a:tc>
                  <a:txBody>
                    <a:bodyPr/>
                    <a:lstStyle/>
                    <a:p>
                      <a:pPr algn="ctr"/>
                      <a:r>
                        <a:rPr lang="en-US" sz="1300" dirty="0">
                          <a:solidFill>
                            <a:srgbClr val="000000"/>
                          </a:solidFill>
                          <a:latin typeface="Calibri"/>
                        </a:rPr>
                        <a:t>2.03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77A"/>
                    </a:solidFill>
                  </a:tcPr>
                </a:tc>
                <a:tc>
                  <a:txBody>
                    <a:bodyPr/>
                    <a:lstStyle/>
                    <a:p>
                      <a:pPr algn="ctr"/>
                      <a:r>
                        <a:rPr lang="en-US" sz="1300" dirty="0">
                          <a:solidFill>
                            <a:srgbClr val="000000"/>
                          </a:solidFill>
                          <a:latin typeface="Calibri"/>
                        </a:rPr>
                        <a:t>2.40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C75"/>
                    </a:solidFill>
                  </a:tcPr>
                </a:tc>
                <a:tc>
                  <a:txBody>
                    <a:bodyPr/>
                    <a:lstStyle/>
                    <a:p>
                      <a:pPr algn="ctr"/>
                      <a:r>
                        <a:rPr lang="en-US" sz="1300" dirty="0">
                          <a:solidFill>
                            <a:srgbClr val="000000"/>
                          </a:solidFill>
                          <a:latin typeface="Calibri"/>
                        </a:rPr>
                        <a:t>2.26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677"/>
                    </a:solidFill>
                  </a:tcPr>
                </a:tc>
                <a:tc>
                  <a:txBody>
                    <a:bodyPr/>
                    <a:lstStyle/>
                    <a:p>
                      <a:pPr algn="ctr"/>
                      <a:r>
                        <a:rPr lang="en-US" sz="1300" b="1" dirty="0">
                          <a:solidFill>
                            <a:srgbClr val="006100"/>
                          </a:solidFill>
                          <a:latin typeface="Calibri"/>
                        </a:rPr>
                        <a:t>7.5</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9"/>
                  </a:ext>
                </a:extLst>
              </a:tr>
              <a:tr h="300000">
                <a:tc>
                  <a:txBody>
                    <a:bodyPr/>
                    <a:lstStyle/>
                    <a:p>
                      <a:pPr algn="l"/>
                      <a:r>
                        <a:rPr lang="en-US" sz="1300" b="1" dirty="0">
                          <a:solidFill>
                            <a:srgbClr val="000000"/>
                          </a:solidFill>
                          <a:latin typeface="Calibri"/>
                        </a:rPr>
                        <a:t>Al6061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0.65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0.92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6D17F"/>
                    </a:solidFill>
                  </a:tcPr>
                </a:tc>
                <a:tc>
                  <a:txBody>
                    <a:bodyPr/>
                    <a:lstStyle/>
                    <a:p>
                      <a:pPr algn="ctr"/>
                      <a:r>
                        <a:rPr lang="en-US" sz="1300" dirty="0">
                          <a:solidFill>
                            <a:srgbClr val="000000"/>
                          </a:solidFill>
                          <a:latin typeface="Calibri"/>
                        </a:rPr>
                        <a:t>0.92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6D17F"/>
                    </a:solidFill>
                  </a:tcPr>
                </a:tc>
                <a:tc>
                  <a:txBody>
                    <a:bodyPr/>
                    <a:lstStyle/>
                    <a:p>
                      <a:pPr algn="ctr"/>
                      <a:r>
                        <a:rPr lang="en-US" sz="1300" dirty="0">
                          <a:solidFill>
                            <a:srgbClr val="000000"/>
                          </a:solidFill>
                          <a:latin typeface="Calibri"/>
                        </a:rPr>
                        <a:t>1.67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680"/>
                    </a:solidFill>
                  </a:tcPr>
                </a:tc>
                <a:tc>
                  <a:txBody>
                    <a:bodyPr/>
                    <a:lstStyle/>
                    <a:p>
                      <a:pPr algn="ctr"/>
                      <a:r>
                        <a:rPr lang="en-US" sz="1300" b="1" dirty="0">
                          <a:solidFill>
                            <a:srgbClr val="006100"/>
                          </a:solidFill>
                          <a:latin typeface="Calibri"/>
                        </a:rPr>
                        <a:t>4.2</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10"/>
                  </a:ext>
                </a:extLst>
              </a:tr>
            </a:tbl>
          </a:graphicData>
        </a:graphic>
      </p:graphicFrame>
      <p:sp>
        <p:nvSpPr>
          <p:cNvPr id="8" name="Text Placeholder 1">
            <a:extLst>
              <a:ext uri="{FF2B5EF4-FFF2-40B4-BE49-F238E27FC236}">
                <a16:creationId xmlns:a16="http://schemas.microsoft.com/office/drawing/2014/main" id="{B05D6B04-4020-F953-79BB-7ADD8B855707}"/>
              </a:ext>
            </a:extLst>
          </p:cNvPr>
          <p:cNvSpPr txBox="1">
            <a:spLocks/>
          </p:cNvSpPr>
          <p:nvPr/>
        </p:nvSpPr>
        <p:spPr>
          <a:xfrm>
            <a:off x="7584942" y="602078"/>
            <a:ext cx="4007710"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B94700"/>
                </a:solidFill>
                <a:latin typeface="Calibri" panose="020F0502020204030204" pitchFamily="34" charset="0"/>
                <a:ea typeface="Geneva" pitchFamily="121" charset="-128"/>
              </a:rPr>
              <a:t>Aiming for ~10 mrem/h or less</a:t>
            </a:r>
          </a:p>
        </p:txBody>
      </p:sp>
    </p:spTree>
    <p:extLst>
      <p:ext uri="{BB962C8B-B14F-4D97-AF65-F5344CB8AC3E}">
        <p14:creationId xmlns:p14="http://schemas.microsoft.com/office/powerpoint/2010/main" val="1105872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3303-9008-4104-E7AB-DF70E1337C9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12C50D-D4D8-A8AA-7759-DC6B7AE6382B}"/>
              </a:ext>
            </a:extLst>
          </p:cNvPr>
          <p:cNvSpPr>
            <a:spLocks noGrp="1"/>
          </p:cNvSpPr>
          <p:nvPr>
            <p:ph type="body" sz="quarter" idx="10"/>
          </p:nvPr>
        </p:nvSpPr>
        <p:spPr>
          <a:xfrm>
            <a:off x="365760" y="962532"/>
            <a:ext cx="11102799" cy="5229305"/>
          </a:xfrm>
        </p:spPr>
        <p:txBody>
          <a:bodyPr vert="horz" lIns="0" tIns="0" rIns="0" bIns="0" rtlCol="0" anchor="t">
            <a:noAutofit/>
          </a:bodyPr>
          <a:lstStyle/>
          <a:p>
            <a:r>
              <a:rPr lang="en-US" sz="3200" spc="0" dirty="0">
                <a:solidFill>
                  <a:srgbClr val="004C97"/>
                </a:solidFill>
                <a:latin typeface="Calibri" panose="020F0502020204030204" pitchFamily="34" charset="0"/>
                <a:ea typeface="Geneva" pitchFamily="121" charset="-128"/>
              </a:rPr>
              <a:t>Graphite vs aluminum rod</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Aluminum foil tape to avoid contaminated graphite powder</a:t>
            </a:r>
          </a:p>
          <a:p>
            <a:r>
              <a:rPr lang="en-US" sz="3200" spc="0" dirty="0">
                <a:solidFill>
                  <a:srgbClr val="004C97"/>
                </a:solidFill>
                <a:latin typeface="Calibri" panose="020F0502020204030204" pitchFamily="34" charset="0"/>
                <a:ea typeface="Geneva" pitchFamily="121" charset="-128"/>
              </a:rPr>
              <a:t>Graphite target</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Material impurities</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Power deposition and temperature assessment</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DPA calculations</a:t>
            </a:r>
          </a:p>
          <a:p>
            <a:pPr lvl="1">
              <a:buFont typeface="Wingdings" pitchFamily="2" charset="2"/>
              <a:buChar char="Ø"/>
            </a:pPr>
            <a:r>
              <a:rPr lang="en-US" sz="2800" spc="0" dirty="0">
                <a:solidFill>
                  <a:srgbClr val="004C97"/>
                </a:solidFill>
                <a:latin typeface="Calibri" panose="020F0502020204030204" pitchFamily="34" charset="0"/>
                <a:ea typeface="Geneva" pitchFamily="121" charset="-128"/>
              </a:rPr>
              <a:t> Be-7 production and plating</a:t>
            </a:r>
          </a:p>
          <a:p>
            <a:r>
              <a:rPr lang="en-US" sz="3200" spc="0" dirty="0">
                <a:solidFill>
                  <a:srgbClr val="004C97"/>
                </a:solidFill>
                <a:latin typeface="Calibri" panose="020F0502020204030204" pitchFamily="34" charset="0"/>
                <a:ea typeface="Geneva" pitchFamily="121" charset="-128"/>
              </a:rPr>
              <a:t>Aluminum vs stainless for the support components</a:t>
            </a:r>
          </a:p>
          <a:p>
            <a:pPr marL="0" indent="0">
              <a:buNone/>
            </a:pPr>
            <a:endParaRPr lang="en-US" sz="3200"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9816652C-F131-4827-2B21-2B24C8DFD222}"/>
              </a:ext>
            </a:extLst>
          </p:cNvPr>
          <p:cNvSpPr>
            <a:spLocks noGrp="1"/>
          </p:cNvSpPr>
          <p:nvPr>
            <p:ph type="title"/>
          </p:nvPr>
        </p:nvSpPr>
        <p:spPr>
          <a:xfrm>
            <a:off x="914398" y="365760"/>
            <a:ext cx="9994393" cy="433527"/>
          </a:xfrm>
        </p:spPr>
        <p:txBody>
          <a:bodyPr/>
          <a:lstStyle/>
          <a:p>
            <a:r>
              <a:rPr lang="en-US" sz="3200" dirty="0">
                <a:solidFill>
                  <a:schemeClr val="accent1"/>
                </a:solidFill>
              </a:rPr>
              <a:t>Target Module Optimization Examples</a:t>
            </a:r>
          </a:p>
        </p:txBody>
      </p:sp>
      <p:sp>
        <p:nvSpPr>
          <p:cNvPr id="7" name="Slide Number Placeholder 6">
            <a:extLst>
              <a:ext uri="{FF2B5EF4-FFF2-40B4-BE49-F238E27FC236}">
                <a16:creationId xmlns:a16="http://schemas.microsoft.com/office/drawing/2014/main" id="{0DDAE442-B31C-F846-827C-E7B8B7387D4A}"/>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16</a:t>
            </a:fld>
            <a:endParaRPr lang="en-US"/>
          </a:p>
        </p:txBody>
      </p:sp>
      <p:sp>
        <p:nvSpPr>
          <p:cNvPr id="5" name="Footer Placeholder 4">
            <a:extLst>
              <a:ext uri="{FF2B5EF4-FFF2-40B4-BE49-F238E27FC236}">
                <a16:creationId xmlns:a16="http://schemas.microsoft.com/office/drawing/2014/main" id="{FD4E1C33-61A1-1156-B9E9-941D157C25CB}"/>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E796503E-D8D7-C9AB-E67F-5E9D17375C91}"/>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3409166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EAEA2-6B88-9310-06B2-995BF108BC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2F0199-DC94-3A89-CA0D-40DBE5B952EF}"/>
              </a:ext>
            </a:extLst>
          </p:cNvPr>
          <p:cNvSpPr>
            <a:spLocks noGrp="1"/>
          </p:cNvSpPr>
          <p:nvPr>
            <p:ph type="title"/>
          </p:nvPr>
        </p:nvSpPr>
        <p:spPr>
          <a:xfrm>
            <a:off x="914398" y="365760"/>
            <a:ext cx="9994393" cy="433527"/>
          </a:xfrm>
        </p:spPr>
        <p:txBody>
          <a:bodyPr/>
          <a:lstStyle/>
          <a:p>
            <a:r>
              <a:rPr lang="en-US" sz="3200" dirty="0">
                <a:solidFill>
                  <a:schemeClr val="accent1"/>
                </a:solidFill>
              </a:rPr>
              <a:t>Tritium Production in Samples</a:t>
            </a:r>
          </a:p>
        </p:txBody>
      </p:sp>
      <p:sp>
        <p:nvSpPr>
          <p:cNvPr id="7" name="Slide Number Placeholder 6">
            <a:extLst>
              <a:ext uri="{FF2B5EF4-FFF2-40B4-BE49-F238E27FC236}">
                <a16:creationId xmlns:a16="http://schemas.microsoft.com/office/drawing/2014/main" id="{B896F967-8721-5D0A-CE43-84C7EF6DAE4A}"/>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17</a:t>
            </a:fld>
            <a:endParaRPr lang="en-US"/>
          </a:p>
        </p:txBody>
      </p:sp>
      <p:sp>
        <p:nvSpPr>
          <p:cNvPr id="5" name="Footer Placeholder 4">
            <a:extLst>
              <a:ext uri="{FF2B5EF4-FFF2-40B4-BE49-F238E27FC236}">
                <a16:creationId xmlns:a16="http://schemas.microsoft.com/office/drawing/2014/main" id="{F7E0E5F8-EFCB-6D71-5F02-048B6D7B6157}"/>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30629BC2-9BC2-6B36-C2D7-A89986350D4E}"/>
              </a:ext>
            </a:extLst>
          </p:cNvPr>
          <p:cNvSpPr>
            <a:spLocks noGrp="1"/>
          </p:cNvSpPr>
          <p:nvPr>
            <p:ph type="dt" sz="half" idx="38"/>
          </p:nvPr>
        </p:nvSpPr>
        <p:spPr/>
        <p:txBody>
          <a:bodyPr/>
          <a:lstStyle/>
          <a:p>
            <a:pPr>
              <a:defRPr/>
            </a:pPr>
            <a:r>
              <a:rPr lang="en-US"/>
              <a:t>21/10/2026</a:t>
            </a:r>
          </a:p>
        </p:txBody>
      </p:sp>
      <p:sp>
        <p:nvSpPr>
          <p:cNvPr id="21" name="Table Caption 20"/>
          <p:cNvSpPr txBox="1"/>
          <p:nvPr/>
        </p:nvSpPr>
        <p:spPr>
          <a:xfrm>
            <a:off x="914398" y="880000"/>
            <a:ext cx="9400000" cy="300000"/>
          </a:xfrm>
          <a:prstGeom prst="rect">
            <a:avLst/>
          </a:prstGeom>
          <a:noFill/>
        </p:spPr>
        <p:txBody>
          <a:bodyPr wrap="square" lIns="0" tIns="0" rIns="0" bIns="0" anchor="b">
            <a:noAutofit/>
          </a:bodyPr>
          <a:lstStyle/>
          <a:p>
            <a:r>
              <a:rPr lang="en-US" sz="1600" b="1" dirty="0">
                <a:solidFill>
                  <a:srgbClr val="004C97"/>
                </a:solidFill>
                <a:latin typeface="Calibri"/>
              </a:rPr>
              <a:t>Tritium atoms produced per proton (×10⁻⁶)</a:t>
            </a:r>
          </a:p>
        </p:txBody>
      </p:sp>
      <p:graphicFrame>
        <p:nvGraphicFramePr>
          <p:cNvPr id="20" name="Table 20"/>
          <p:cNvGraphicFramePr>
            <a:graphicFrameLocks noGrp="1"/>
          </p:cNvGraphicFramePr>
          <p:nvPr/>
        </p:nvGraphicFramePr>
        <p:xfrm>
          <a:off x="914398" y="1200000"/>
          <a:ext cx="9400000" cy="1500000"/>
        </p:xfrm>
        <a:graphic>
          <a:graphicData uri="http://schemas.openxmlformats.org/drawingml/2006/table">
            <a:tbl>
              <a:tblPr firstRow="1"/>
              <a:tblGrid>
                <a:gridCol w="1500000">
                  <a:extLst>
                    <a:ext uri="{9D8B030D-6E8A-4147-A177-3AD203B41FA5}">
                      <a16:colId xmlns:a16="http://schemas.microsoft.com/office/drawing/2014/main" val="20000"/>
                    </a:ext>
                  </a:extLst>
                </a:gridCol>
                <a:gridCol w="1300000">
                  <a:extLst>
                    <a:ext uri="{9D8B030D-6E8A-4147-A177-3AD203B41FA5}">
                      <a16:colId xmlns:a16="http://schemas.microsoft.com/office/drawing/2014/main" val="20001"/>
                    </a:ext>
                  </a:extLst>
                </a:gridCol>
                <a:gridCol w="1300000">
                  <a:extLst>
                    <a:ext uri="{9D8B030D-6E8A-4147-A177-3AD203B41FA5}">
                      <a16:colId xmlns:a16="http://schemas.microsoft.com/office/drawing/2014/main" val="20002"/>
                    </a:ext>
                  </a:extLst>
                </a:gridCol>
                <a:gridCol w="1300000">
                  <a:extLst>
                    <a:ext uri="{9D8B030D-6E8A-4147-A177-3AD203B41FA5}">
                      <a16:colId xmlns:a16="http://schemas.microsoft.com/office/drawing/2014/main" val="20003"/>
                    </a:ext>
                  </a:extLst>
                </a:gridCol>
                <a:gridCol w="1300000">
                  <a:extLst>
                    <a:ext uri="{9D8B030D-6E8A-4147-A177-3AD203B41FA5}">
                      <a16:colId xmlns:a16="http://schemas.microsoft.com/office/drawing/2014/main" val="20004"/>
                    </a:ext>
                  </a:extLst>
                </a:gridCol>
                <a:gridCol w="1400000">
                  <a:extLst>
                    <a:ext uri="{9D8B030D-6E8A-4147-A177-3AD203B41FA5}">
                      <a16:colId xmlns:a16="http://schemas.microsoft.com/office/drawing/2014/main" val="20005"/>
                    </a:ext>
                  </a:extLst>
                </a:gridCol>
                <a:gridCol w="1300000">
                  <a:extLst>
                    <a:ext uri="{9D8B030D-6E8A-4147-A177-3AD203B41FA5}">
                      <a16:colId xmlns:a16="http://schemas.microsoft.com/office/drawing/2014/main" val="20006"/>
                    </a:ext>
                  </a:extLst>
                </a:gridCol>
              </a:tblGrid>
              <a:tr h="300000">
                <a:tc>
                  <a:txBody>
                    <a:bodyPr/>
                    <a:lstStyle/>
                    <a:p>
                      <a:pPr algn="l"/>
                      <a:r>
                        <a:rPr lang="en-US" sz="1300" b="1" dirty="0">
                          <a:solidFill>
                            <a:srgbClr val="FFFFFF"/>
                          </a:solidFill>
                          <a:latin typeface="Calibri"/>
                        </a:rPr>
                        <a:t>Material</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2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3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4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Total</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Rel. error</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Cu</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5.9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E82"/>
                    </a:solidFill>
                  </a:tcPr>
                </a:tc>
                <a:tc>
                  <a:txBody>
                    <a:bodyPr/>
                    <a:lstStyle/>
                    <a:p>
                      <a:pPr algn="ctr"/>
                      <a:r>
                        <a:rPr lang="en-US" sz="1300" dirty="0">
                          <a:solidFill>
                            <a:srgbClr val="000000"/>
                          </a:solidFill>
                          <a:latin typeface="Calibri"/>
                        </a:rPr>
                        <a:t>9.6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B75"/>
                    </a:solidFill>
                  </a:tcPr>
                </a:tc>
                <a:tc>
                  <a:txBody>
                    <a:bodyPr/>
                    <a:lstStyle/>
                    <a:p>
                      <a:pPr algn="ctr"/>
                      <a:r>
                        <a:rPr lang="en-US" sz="1300" dirty="0">
                          <a:solidFill>
                            <a:srgbClr val="000000"/>
                          </a:solidFill>
                          <a:latin typeface="Calibri"/>
                        </a:rPr>
                        <a:t>11.9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D6F"/>
                    </a:solidFill>
                  </a:tcPr>
                </a:tc>
                <a:tc>
                  <a:txBody>
                    <a:bodyPr/>
                    <a:lstStyle/>
                    <a:p>
                      <a:pPr algn="ctr"/>
                      <a:r>
                        <a:rPr lang="en-US" sz="1300" dirty="0">
                          <a:solidFill>
                            <a:srgbClr val="000000"/>
                          </a:solidFill>
                          <a:latin typeface="Calibri"/>
                        </a:rPr>
                        <a:t>13.8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b="1" dirty="0">
                          <a:solidFill>
                            <a:srgbClr val="000000"/>
                          </a:solidFill>
                          <a:latin typeface="Calibri"/>
                        </a:rPr>
                        <a:t>41.2</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dirty="0">
                          <a:solidFill>
                            <a:srgbClr val="595959"/>
                          </a:solidFill>
                          <a:latin typeface="Calibri"/>
                        </a:rPr>
                        <a:t>±5%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A36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4.8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CE683"/>
                    </a:solidFill>
                  </a:tcPr>
                </a:tc>
                <a:tc>
                  <a:txBody>
                    <a:bodyPr/>
                    <a:lstStyle/>
                    <a:p>
                      <a:pPr algn="ctr"/>
                      <a:r>
                        <a:rPr lang="en-US" sz="1300" dirty="0">
                          <a:solidFill>
                            <a:srgbClr val="000000"/>
                          </a:solidFill>
                          <a:latin typeface="Calibri"/>
                        </a:rPr>
                        <a:t>8.8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777"/>
                    </a:solidFill>
                  </a:tcPr>
                </a:tc>
                <a:tc>
                  <a:txBody>
                    <a:bodyPr/>
                    <a:lstStyle/>
                    <a:p>
                      <a:pPr algn="ctr"/>
                      <a:r>
                        <a:rPr lang="en-US" sz="1300" dirty="0">
                          <a:solidFill>
                            <a:srgbClr val="000000"/>
                          </a:solidFill>
                          <a:latin typeface="Calibri"/>
                        </a:rPr>
                        <a:t>8.9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677"/>
                    </a:solidFill>
                  </a:tcPr>
                </a:tc>
                <a:tc>
                  <a:txBody>
                    <a:bodyPr/>
                    <a:lstStyle/>
                    <a:p>
                      <a:pPr algn="ctr"/>
                      <a:r>
                        <a:rPr lang="en-US" sz="1300" dirty="0">
                          <a:solidFill>
                            <a:srgbClr val="000000"/>
                          </a:solidFill>
                          <a:latin typeface="Calibri"/>
                        </a:rPr>
                        <a:t>10.1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473"/>
                    </a:solidFill>
                  </a:tcPr>
                </a:tc>
                <a:tc>
                  <a:txBody>
                    <a:bodyPr/>
                    <a:lstStyle/>
                    <a:p>
                      <a:pPr algn="ctr"/>
                      <a:r>
                        <a:rPr lang="en-US" sz="1300" b="1" dirty="0">
                          <a:solidFill>
                            <a:srgbClr val="000000"/>
                          </a:solidFill>
                          <a:latin typeface="Calibri"/>
                        </a:rPr>
                        <a:t>32.6</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CB179"/>
                    </a:solidFill>
                  </a:tcPr>
                </a:tc>
                <a:tc>
                  <a:txBody>
                    <a:bodyPr/>
                    <a:lstStyle/>
                    <a:p>
                      <a:pPr algn="ctr"/>
                      <a:r>
                        <a:rPr lang="en-US" sz="1300" dirty="0">
                          <a:solidFill>
                            <a:srgbClr val="595959"/>
                          </a:solidFill>
                          <a:latin typeface="Calibri"/>
                        </a:rPr>
                        <a:t>±6%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SS316LN</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4.5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1E282"/>
                    </a:solidFill>
                  </a:tcPr>
                </a:tc>
                <a:tc>
                  <a:txBody>
                    <a:bodyPr/>
                    <a:lstStyle/>
                    <a:p>
                      <a:pPr algn="ctr"/>
                      <a:r>
                        <a:rPr lang="en-US" sz="1300" dirty="0">
                          <a:solidFill>
                            <a:srgbClr val="000000"/>
                          </a:solidFill>
                          <a:latin typeface="Calibri"/>
                        </a:rPr>
                        <a:t>7.3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C17C"/>
                    </a:solidFill>
                  </a:tcPr>
                </a:tc>
                <a:tc>
                  <a:txBody>
                    <a:bodyPr/>
                    <a:lstStyle/>
                    <a:p>
                      <a:pPr algn="ctr"/>
                      <a:r>
                        <a:rPr lang="en-US" sz="1300" dirty="0">
                          <a:solidFill>
                            <a:srgbClr val="000000"/>
                          </a:solidFill>
                          <a:latin typeface="Calibri"/>
                        </a:rPr>
                        <a:t>8.9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677"/>
                    </a:solidFill>
                  </a:tcPr>
                </a:tc>
                <a:tc>
                  <a:txBody>
                    <a:bodyPr/>
                    <a:lstStyle/>
                    <a:p>
                      <a:pPr algn="ctr"/>
                      <a:r>
                        <a:rPr lang="en-US" sz="1300" dirty="0">
                          <a:solidFill>
                            <a:srgbClr val="000000"/>
                          </a:solidFill>
                          <a:latin typeface="Calibri"/>
                        </a:rPr>
                        <a:t>10.4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073"/>
                    </a:solidFill>
                  </a:tcPr>
                </a:tc>
                <a:tc>
                  <a:txBody>
                    <a:bodyPr/>
                    <a:lstStyle/>
                    <a:p>
                      <a:pPr algn="ctr"/>
                      <a:r>
                        <a:rPr lang="en-US" sz="1300" b="1" dirty="0">
                          <a:solidFill>
                            <a:srgbClr val="000000"/>
                          </a:solidFill>
                          <a:latin typeface="Calibri"/>
                        </a:rPr>
                        <a:t>31.1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DC07C"/>
                    </a:solidFill>
                  </a:tcPr>
                </a:tc>
                <a:tc>
                  <a:txBody>
                    <a:bodyPr/>
                    <a:lstStyle/>
                    <a:p>
                      <a:pPr algn="ctr"/>
                      <a:r>
                        <a:rPr lang="en-US" sz="1300" dirty="0">
                          <a:solidFill>
                            <a:srgbClr val="595959"/>
                          </a:solidFill>
                          <a:latin typeface="Calibri"/>
                        </a:rPr>
                        <a:t>±6%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Al6061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2.1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3.3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ED47F"/>
                    </a:solidFill>
                  </a:tcPr>
                </a:tc>
                <a:tc>
                  <a:txBody>
                    <a:bodyPr/>
                    <a:lstStyle/>
                    <a:p>
                      <a:pPr algn="ctr"/>
                      <a:r>
                        <a:rPr lang="en-US" sz="1300" dirty="0">
                          <a:solidFill>
                            <a:srgbClr val="000000"/>
                          </a:solidFill>
                          <a:latin typeface="Calibri"/>
                        </a:rPr>
                        <a:t>4.7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9E583"/>
                    </a:solidFill>
                  </a:tcPr>
                </a:tc>
                <a:tc>
                  <a:txBody>
                    <a:bodyPr/>
                    <a:lstStyle/>
                    <a:p>
                      <a:pPr algn="ctr"/>
                      <a:r>
                        <a:rPr lang="en-US" sz="1300" dirty="0">
                          <a:solidFill>
                            <a:srgbClr val="000000"/>
                          </a:solidFill>
                          <a:latin typeface="Calibri"/>
                        </a:rPr>
                        <a:t>7.6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B7B"/>
                    </a:solidFill>
                  </a:tcPr>
                </a:tc>
                <a:tc>
                  <a:txBody>
                    <a:bodyPr/>
                    <a:lstStyle/>
                    <a:p>
                      <a:pPr algn="ctr"/>
                      <a:r>
                        <a:rPr lang="en-US" sz="1300" b="1" dirty="0">
                          <a:solidFill>
                            <a:srgbClr val="000000"/>
                          </a:solidFill>
                          <a:latin typeface="Calibri"/>
                        </a:rPr>
                        <a:t>17.7</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595959"/>
                          </a:solidFill>
                          <a:latin typeface="Calibri"/>
                        </a:rPr>
                        <a:t>±8%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4"/>
                  </a:ext>
                </a:extLst>
              </a:tr>
            </a:tbl>
          </a:graphicData>
        </a:graphic>
      </p:graphicFrame>
      <p:sp>
        <p:nvSpPr>
          <p:cNvPr id="31" name="Table Caption 30"/>
          <p:cNvSpPr txBox="1"/>
          <p:nvPr/>
        </p:nvSpPr>
        <p:spPr>
          <a:xfrm>
            <a:off x="914398" y="2950000"/>
            <a:ext cx="9400000" cy="300000"/>
          </a:xfrm>
          <a:prstGeom prst="rect">
            <a:avLst/>
          </a:prstGeom>
          <a:noFill/>
        </p:spPr>
        <p:txBody>
          <a:bodyPr wrap="square" lIns="0" tIns="0" rIns="0" bIns="0" anchor="b">
            <a:noAutofit/>
          </a:bodyPr>
          <a:lstStyle/>
          <a:p>
            <a:r>
              <a:rPr lang="en-US" sz="1600" b="1" dirty="0">
                <a:solidFill>
                  <a:srgbClr val="004C97"/>
                </a:solidFill>
                <a:latin typeface="Calibri"/>
              </a:rPr>
              <a:t>Tritium activity in the samples at the end of the 1-week irradiation (×10⁵ pCi)</a:t>
            </a:r>
          </a:p>
        </p:txBody>
      </p:sp>
      <p:graphicFrame>
        <p:nvGraphicFramePr>
          <p:cNvPr id="30" name="Table 30"/>
          <p:cNvGraphicFramePr>
            <a:graphicFrameLocks noGrp="1"/>
          </p:cNvGraphicFramePr>
          <p:nvPr/>
        </p:nvGraphicFramePr>
        <p:xfrm>
          <a:off x="914398" y="3270000"/>
          <a:ext cx="9400000" cy="1500000"/>
        </p:xfrm>
        <a:graphic>
          <a:graphicData uri="http://schemas.openxmlformats.org/drawingml/2006/table">
            <a:tbl>
              <a:tblPr firstRow="1"/>
              <a:tblGrid>
                <a:gridCol w="1500000">
                  <a:extLst>
                    <a:ext uri="{9D8B030D-6E8A-4147-A177-3AD203B41FA5}">
                      <a16:colId xmlns:a16="http://schemas.microsoft.com/office/drawing/2014/main" val="20000"/>
                    </a:ext>
                  </a:extLst>
                </a:gridCol>
                <a:gridCol w="1300000">
                  <a:extLst>
                    <a:ext uri="{9D8B030D-6E8A-4147-A177-3AD203B41FA5}">
                      <a16:colId xmlns:a16="http://schemas.microsoft.com/office/drawing/2014/main" val="20001"/>
                    </a:ext>
                  </a:extLst>
                </a:gridCol>
                <a:gridCol w="1300000">
                  <a:extLst>
                    <a:ext uri="{9D8B030D-6E8A-4147-A177-3AD203B41FA5}">
                      <a16:colId xmlns:a16="http://schemas.microsoft.com/office/drawing/2014/main" val="20002"/>
                    </a:ext>
                  </a:extLst>
                </a:gridCol>
                <a:gridCol w="1300000">
                  <a:extLst>
                    <a:ext uri="{9D8B030D-6E8A-4147-A177-3AD203B41FA5}">
                      <a16:colId xmlns:a16="http://schemas.microsoft.com/office/drawing/2014/main" val="20003"/>
                    </a:ext>
                  </a:extLst>
                </a:gridCol>
                <a:gridCol w="1300000">
                  <a:extLst>
                    <a:ext uri="{9D8B030D-6E8A-4147-A177-3AD203B41FA5}">
                      <a16:colId xmlns:a16="http://schemas.microsoft.com/office/drawing/2014/main" val="20004"/>
                    </a:ext>
                  </a:extLst>
                </a:gridCol>
                <a:gridCol w="1400000">
                  <a:extLst>
                    <a:ext uri="{9D8B030D-6E8A-4147-A177-3AD203B41FA5}">
                      <a16:colId xmlns:a16="http://schemas.microsoft.com/office/drawing/2014/main" val="20005"/>
                    </a:ext>
                  </a:extLst>
                </a:gridCol>
                <a:gridCol w="1300000">
                  <a:extLst>
                    <a:ext uri="{9D8B030D-6E8A-4147-A177-3AD203B41FA5}">
                      <a16:colId xmlns:a16="http://schemas.microsoft.com/office/drawing/2014/main" val="20006"/>
                    </a:ext>
                  </a:extLst>
                </a:gridCol>
              </a:tblGrid>
              <a:tr h="300000">
                <a:tc>
                  <a:txBody>
                    <a:bodyPr/>
                    <a:lstStyle/>
                    <a:p>
                      <a:pPr algn="l"/>
                      <a:r>
                        <a:rPr lang="en-US" sz="1300" b="1" dirty="0">
                          <a:solidFill>
                            <a:srgbClr val="FFFFFF"/>
                          </a:solidFill>
                          <a:latin typeface="Calibri"/>
                        </a:rPr>
                        <a:t>Material</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2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3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4 mm</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Total</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Rel. error</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Cu</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1.29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DE82"/>
                    </a:solidFill>
                  </a:tcPr>
                </a:tc>
                <a:tc>
                  <a:txBody>
                    <a:bodyPr/>
                    <a:lstStyle/>
                    <a:p>
                      <a:pPr algn="ctr"/>
                      <a:r>
                        <a:rPr lang="en-US" sz="1300" dirty="0">
                          <a:solidFill>
                            <a:srgbClr val="000000"/>
                          </a:solidFill>
                          <a:latin typeface="Calibri"/>
                        </a:rPr>
                        <a:t>2.10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B75"/>
                    </a:solidFill>
                  </a:tcPr>
                </a:tc>
                <a:tc>
                  <a:txBody>
                    <a:bodyPr/>
                    <a:lstStyle/>
                    <a:p>
                      <a:pPr algn="ctr"/>
                      <a:r>
                        <a:rPr lang="en-US" sz="1300" dirty="0">
                          <a:solidFill>
                            <a:srgbClr val="000000"/>
                          </a:solidFill>
                          <a:latin typeface="Calibri"/>
                        </a:rPr>
                        <a:t>2.60</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D6F"/>
                    </a:solidFill>
                  </a:tcPr>
                </a:tc>
                <a:tc>
                  <a:txBody>
                    <a:bodyPr/>
                    <a:lstStyle/>
                    <a:p>
                      <a:pPr algn="ctr"/>
                      <a:r>
                        <a:rPr lang="en-US" sz="1300" dirty="0">
                          <a:solidFill>
                            <a:srgbClr val="000000"/>
                          </a:solidFill>
                          <a:latin typeface="Calibri"/>
                        </a:rPr>
                        <a:t>3.01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b="1" dirty="0">
                          <a:solidFill>
                            <a:srgbClr val="000000"/>
                          </a:solidFill>
                          <a:latin typeface="Calibri"/>
                        </a:rPr>
                        <a:t>9.0</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dirty="0">
                          <a:solidFill>
                            <a:srgbClr val="595959"/>
                          </a:solidFill>
                          <a:latin typeface="Calibri"/>
                        </a:rPr>
                        <a:t>±5%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A36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1.05</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CE683"/>
                    </a:solidFill>
                  </a:tcPr>
                </a:tc>
                <a:tc>
                  <a:txBody>
                    <a:bodyPr/>
                    <a:lstStyle/>
                    <a:p>
                      <a:pPr algn="ctr"/>
                      <a:r>
                        <a:rPr lang="en-US" sz="1300" dirty="0">
                          <a:solidFill>
                            <a:srgbClr val="000000"/>
                          </a:solidFill>
                          <a:latin typeface="Calibri"/>
                        </a:rPr>
                        <a:t>1.92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777"/>
                    </a:solidFill>
                  </a:tcPr>
                </a:tc>
                <a:tc>
                  <a:txBody>
                    <a:bodyPr/>
                    <a:lstStyle/>
                    <a:p>
                      <a:pPr algn="ctr"/>
                      <a:r>
                        <a:rPr lang="en-US" sz="1300" dirty="0">
                          <a:solidFill>
                            <a:srgbClr val="000000"/>
                          </a:solidFill>
                          <a:latin typeface="Calibri"/>
                        </a:rPr>
                        <a:t>1.94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677"/>
                    </a:solidFill>
                  </a:tcPr>
                </a:tc>
                <a:tc>
                  <a:txBody>
                    <a:bodyPr/>
                    <a:lstStyle/>
                    <a:p>
                      <a:pPr algn="ctr"/>
                      <a:r>
                        <a:rPr lang="en-US" sz="1300" dirty="0">
                          <a:solidFill>
                            <a:srgbClr val="000000"/>
                          </a:solidFill>
                          <a:latin typeface="Calibri"/>
                        </a:rPr>
                        <a:t>2.21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473"/>
                    </a:solidFill>
                  </a:tcPr>
                </a:tc>
                <a:tc>
                  <a:txBody>
                    <a:bodyPr/>
                    <a:lstStyle/>
                    <a:p>
                      <a:pPr algn="ctr"/>
                      <a:r>
                        <a:rPr lang="en-US" sz="1300" b="1" dirty="0">
                          <a:solidFill>
                            <a:srgbClr val="000000"/>
                          </a:solidFill>
                          <a:latin typeface="Calibri"/>
                        </a:rPr>
                        <a:t>7.1</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CB179"/>
                    </a:solidFill>
                  </a:tcPr>
                </a:tc>
                <a:tc>
                  <a:txBody>
                    <a:bodyPr/>
                    <a:lstStyle/>
                    <a:p>
                      <a:pPr algn="ctr"/>
                      <a:r>
                        <a:rPr lang="en-US" sz="1300" dirty="0">
                          <a:solidFill>
                            <a:srgbClr val="595959"/>
                          </a:solidFill>
                          <a:latin typeface="Calibri"/>
                        </a:rPr>
                        <a:t>±6%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SS316LN</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0.98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1E282"/>
                    </a:solidFill>
                  </a:tcPr>
                </a:tc>
                <a:tc>
                  <a:txBody>
                    <a:bodyPr/>
                    <a:lstStyle/>
                    <a:p>
                      <a:pPr algn="ctr"/>
                      <a:r>
                        <a:rPr lang="en-US" sz="1300" dirty="0">
                          <a:solidFill>
                            <a:srgbClr val="000000"/>
                          </a:solidFill>
                          <a:latin typeface="Calibri"/>
                        </a:rPr>
                        <a:t>1.59</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C17C"/>
                    </a:solidFill>
                  </a:tcPr>
                </a:tc>
                <a:tc>
                  <a:txBody>
                    <a:bodyPr/>
                    <a:lstStyle/>
                    <a:p>
                      <a:pPr algn="ctr"/>
                      <a:r>
                        <a:rPr lang="en-US" sz="1300" dirty="0">
                          <a:solidFill>
                            <a:srgbClr val="000000"/>
                          </a:solidFill>
                          <a:latin typeface="Calibri"/>
                        </a:rPr>
                        <a:t>1.94</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A677"/>
                    </a:solidFill>
                  </a:tcPr>
                </a:tc>
                <a:tc>
                  <a:txBody>
                    <a:bodyPr/>
                    <a:lstStyle/>
                    <a:p>
                      <a:pPr algn="ctr"/>
                      <a:r>
                        <a:rPr lang="en-US" sz="1300" dirty="0">
                          <a:solidFill>
                            <a:srgbClr val="000000"/>
                          </a:solidFill>
                          <a:latin typeface="Calibri"/>
                        </a:rPr>
                        <a:t>2.27</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073"/>
                    </a:solidFill>
                  </a:tcPr>
                </a:tc>
                <a:tc>
                  <a:txBody>
                    <a:bodyPr/>
                    <a:lstStyle/>
                    <a:p>
                      <a:pPr algn="ctr"/>
                      <a:r>
                        <a:rPr lang="en-US" sz="1300" b="1" dirty="0">
                          <a:solidFill>
                            <a:srgbClr val="000000"/>
                          </a:solidFill>
                          <a:latin typeface="Calibri"/>
                        </a:rPr>
                        <a:t>6.8</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DC07C"/>
                    </a:solidFill>
                  </a:tcPr>
                </a:tc>
                <a:tc>
                  <a:txBody>
                    <a:bodyPr/>
                    <a:lstStyle/>
                    <a:p>
                      <a:pPr algn="ctr"/>
                      <a:r>
                        <a:rPr lang="en-US" sz="1300" dirty="0">
                          <a:solidFill>
                            <a:srgbClr val="595959"/>
                          </a:solidFill>
                          <a:latin typeface="Calibri"/>
                        </a:rPr>
                        <a:t>±6%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Al6061</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0.46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0.72</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ED47F"/>
                    </a:solidFill>
                  </a:tcPr>
                </a:tc>
                <a:tc>
                  <a:txBody>
                    <a:bodyPr/>
                    <a:lstStyle/>
                    <a:p>
                      <a:pPr algn="ctr"/>
                      <a:r>
                        <a:rPr lang="en-US" sz="1300" dirty="0">
                          <a:solidFill>
                            <a:srgbClr val="000000"/>
                          </a:solidFill>
                          <a:latin typeface="Calibri"/>
                        </a:rPr>
                        <a:t>1.03</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9E583"/>
                    </a:solidFill>
                  </a:tcPr>
                </a:tc>
                <a:tc>
                  <a:txBody>
                    <a:bodyPr/>
                    <a:lstStyle/>
                    <a:p>
                      <a:pPr algn="ctr"/>
                      <a:r>
                        <a:rPr lang="en-US" sz="1300" dirty="0">
                          <a:solidFill>
                            <a:srgbClr val="000000"/>
                          </a:solidFill>
                          <a:latin typeface="Calibri"/>
                        </a:rPr>
                        <a:t>1.66</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CBB7B"/>
                    </a:solidFill>
                  </a:tcPr>
                </a:tc>
                <a:tc>
                  <a:txBody>
                    <a:bodyPr/>
                    <a:lstStyle/>
                    <a:p>
                      <a:pPr algn="ctr"/>
                      <a:r>
                        <a:rPr lang="en-US" sz="1300" b="1" dirty="0">
                          <a:solidFill>
                            <a:srgbClr val="000000"/>
                          </a:solidFill>
                          <a:latin typeface="Calibri"/>
                        </a:rPr>
                        <a:t>3.9</a:t>
                      </a:r>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595959"/>
                          </a:solidFill>
                          <a:latin typeface="Calibri"/>
                        </a:rPr>
                        <a:t>±8%</a:t>
                      </a:r>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4"/>
                  </a:ext>
                </a:extLst>
              </a:tr>
            </a:tbl>
          </a:graphicData>
        </a:graphic>
      </p:graphicFrame>
      <p:sp>
        <p:nvSpPr>
          <p:cNvPr id="2" name="Text Placeholder 1">
            <a:extLst>
              <a:ext uri="{FF2B5EF4-FFF2-40B4-BE49-F238E27FC236}">
                <a16:creationId xmlns:a16="http://schemas.microsoft.com/office/drawing/2014/main" id="{B92185AC-A98B-A941-ACF6-6B44FA77C804}"/>
              </a:ext>
            </a:extLst>
          </p:cNvPr>
          <p:cNvSpPr>
            <a:spLocks noGrp="1"/>
          </p:cNvSpPr>
          <p:nvPr>
            <p:ph type="body" sz="quarter" idx="10"/>
          </p:nvPr>
        </p:nvSpPr>
        <p:spPr>
          <a:xfrm>
            <a:off x="227050" y="5738047"/>
            <a:ext cx="11161269" cy="660908"/>
          </a:xfrm>
        </p:spPr>
        <p:txBody>
          <a:bodyPr vert="horz" lIns="0" tIns="0" rIns="0" bIns="0" rtlCol="0" anchor="t">
            <a:noAutofit/>
          </a:bodyPr>
          <a:lstStyle/>
          <a:p>
            <a:pPr marL="0" lvl="0" indent="0">
              <a:buNone/>
            </a:pPr>
            <a:r>
              <a:rPr lang="en-US" sz="1800" spc="0" dirty="0">
                <a:solidFill>
                  <a:srgbClr val="004C97"/>
                </a:solidFill>
                <a:latin typeface="Calibri" panose="020F0502020204030204" pitchFamily="34" charset="0"/>
                <a:ea typeface="Geneva" pitchFamily="121" charset="-128"/>
              </a:rPr>
              <a:t>Once the beam is off and the samples are immersed in water, these amounts of tritium will be </a:t>
            </a:r>
            <a:br>
              <a:rPr lang="en-US" sz="1800" spc="0" dirty="0">
                <a:solidFill>
                  <a:srgbClr val="004C97"/>
                </a:solidFill>
                <a:latin typeface="Calibri" panose="020F0502020204030204" pitchFamily="34" charset="0"/>
                <a:ea typeface="Geneva" pitchFamily="121" charset="-128"/>
              </a:rPr>
            </a:br>
            <a:r>
              <a:rPr lang="en-US" sz="1800" spc="0" dirty="0">
                <a:solidFill>
                  <a:srgbClr val="004C97"/>
                </a:solidFill>
                <a:latin typeface="Calibri" panose="020F0502020204030204" pitchFamily="34" charset="0"/>
                <a:ea typeface="Geneva" pitchFamily="121" charset="-128"/>
              </a:rPr>
              <a:t>slowly diffused into water over the time, depending on the diffusion coefficients for each material. </a:t>
            </a: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10" name="Text Placeholder 1">
            <a:extLst>
              <a:ext uri="{FF2B5EF4-FFF2-40B4-BE49-F238E27FC236}">
                <a16:creationId xmlns:a16="http://schemas.microsoft.com/office/drawing/2014/main" id="{2E077E9C-3DCB-CBFE-782A-0A43BBA1B88D}"/>
              </a:ext>
            </a:extLst>
          </p:cNvPr>
          <p:cNvSpPr txBox="1">
            <a:spLocks/>
          </p:cNvSpPr>
          <p:nvPr/>
        </p:nvSpPr>
        <p:spPr>
          <a:xfrm>
            <a:off x="508403" y="5227989"/>
            <a:ext cx="8002551" cy="4335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004C97"/>
                </a:solidFill>
                <a:latin typeface="Calibri" panose="020F0502020204030204" pitchFamily="34" charset="0"/>
                <a:ea typeface="Geneva" pitchFamily="121" charset="-128"/>
              </a:rPr>
              <a:t>Local LSC experts: Good to have 1e2 – 1e4 pCi/ml in water</a:t>
            </a:r>
          </a:p>
        </p:txBody>
      </p:sp>
      <p:sp>
        <p:nvSpPr>
          <p:cNvPr id="8" name="Text Placeholder 1">
            <a:extLst>
              <a:ext uri="{FF2B5EF4-FFF2-40B4-BE49-F238E27FC236}">
                <a16:creationId xmlns:a16="http://schemas.microsoft.com/office/drawing/2014/main" id="{158A8089-8B68-4FC3-66F7-8511C4ACCA4B}"/>
              </a:ext>
            </a:extLst>
          </p:cNvPr>
          <p:cNvSpPr txBox="1">
            <a:spLocks/>
          </p:cNvSpPr>
          <p:nvPr/>
        </p:nvSpPr>
        <p:spPr>
          <a:xfrm>
            <a:off x="7080444" y="122831"/>
            <a:ext cx="4633992" cy="73029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spc="0" dirty="0">
                <a:solidFill>
                  <a:srgbClr val="B94700"/>
                </a:solidFill>
                <a:latin typeface="Calibri" panose="020F0502020204030204" pitchFamily="34" charset="0"/>
                <a:ea typeface="Geneva" pitchFamily="121" charset="-128"/>
              </a:rPr>
              <a:t>Comparison of FLUKA &amp; PHITS</a:t>
            </a:r>
            <a:br>
              <a:rPr lang="en-US" sz="2400" b="1" spc="0" dirty="0">
                <a:solidFill>
                  <a:srgbClr val="B94700"/>
                </a:solidFill>
                <a:latin typeface="Calibri" panose="020F0502020204030204" pitchFamily="34" charset="0"/>
                <a:ea typeface="Geneva" pitchFamily="121" charset="-128"/>
              </a:rPr>
            </a:br>
            <a:r>
              <a:rPr lang="en-US" sz="2400" b="1" spc="0" dirty="0">
                <a:solidFill>
                  <a:srgbClr val="B94700"/>
                </a:solidFill>
                <a:latin typeface="Calibri" panose="020F0502020204030204" pitchFamily="34" charset="0"/>
                <a:ea typeface="Geneva" pitchFamily="121" charset="-128"/>
              </a:rPr>
              <a:t>results led to several % difference </a:t>
            </a:r>
          </a:p>
        </p:txBody>
      </p:sp>
    </p:spTree>
    <p:extLst>
      <p:ext uri="{BB962C8B-B14F-4D97-AF65-F5344CB8AC3E}">
        <p14:creationId xmlns:p14="http://schemas.microsoft.com/office/powerpoint/2010/main" val="2620149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489FF-A2F8-3043-41B8-29CE6AD207C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2BC783-8ED0-4980-485C-F639E688DA1F}"/>
              </a:ext>
            </a:extLst>
          </p:cNvPr>
          <p:cNvSpPr>
            <a:spLocks noGrp="1"/>
          </p:cNvSpPr>
          <p:nvPr>
            <p:ph type="body" sz="quarter" idx="10"/>
          </p:nvPr>
        </p:nvSpPr>
        <p:spPr>
          <a:xfrm>
            <a:off x="365759" y="1033272"/>
            <a:ext cx="11102799" cy="4791456"/>
          </a:xfrm>
        </p:spPr>
        <p:txBody>
          <a:bodyPr vert="horz" lIns="0" tIns="0" rIns="0" bIns="0" rtlCol="0" anchor="t">
            <a:noAutofit/>
          </a:bodyPr>
          <a:lstStyle/>
          <a:p>
            <a:pPr>
              <a:buFont typeface="Courier New" panose="02070309020205020404" pitchFamily="49" charset="0"/>
              <a:buChar char="o"/>
            </a:pPr>
            <a:r>
              <a:rPr lang="en-US" sz="3200" spc="0" dirty="0">
                <a:solidFill>
                  <a:srgbClr val="004C97"/>
                </a:solidFill>
                <a:latin typeface="Calibri" panose="020F0502020204030204" pitchFamily="34" charset="0"/>
                <a:ea typeface="Geneva" pitchFamily="121" charset="-128"/>
              </a:rPr>
              <a:t> </a:t>
            </a:r>
            <a:r>
              <a:rPr lang="en-US" sz="2800" spc="0" dirty="0">
                <a:solidFill>
                  <a:srgbClr val="004C97"/>
                </a:solidFill>
                <a:latin typeface="Calibri" panose="020F0502020204030204" pitchFamily="34" charset="0"/>
                <a:ea typeface="Geneva" pitchFamily="121" charset="-128"/>
              </a:rPr>
              <a:t>Diffusion coefficient: D = D</a:t>
            </a:r>
            <a:r>
              <a:rPr lang="en-US" sz="2800" spc="0" baseline="-25000" dirty="0">
                <a:solidFill>
                  <a:srgbClr val="004C97"/>
                </a:solidFill>
                <a:latin typeface="Calibri" panose="020F0502020204030204" pitchFamily="34" charset="0"/>
                <a:ea typeface="Geneva" pitchFamily="121" charset="-128"/>
              </a:rPr>
              <a:t>0</a:t>
            </a:r>
            <a:r>
              <a:rPr lang="en-US" sz="2800" spc="0" dirty="0">
                <a:solidFill>
                  <a:srgbClr val="004C97"/>
                </a:solidFill>
                <a:latin typeface="Calibri" panose="020F0502020204030204" pitchFamily="34" charset="0"/>
                <a:ea typeface="Geneva" pitchFamily="121" charset="-128"/>
              </a:rPr>
              <a:t>*exp(-E</a:t>
            </a:r>
            <a:r>
              <a:rPr lang="en-US" sz="2800" spc="0" baseline="-25000" dirty="0">
                <a:solidFill>
                  <a:srgbClr val="004C97"/>
                </a:solidFill>
                <a:latin typeface="Calibri" panose="020F0502020204030204" pitchFamily="34" charset="0"/>
                <a:ea typeface="Geneva" pitchFamily="121" charset="-128"/>
              </a:rPr>
              <a:t>a</a:t>
            </a:r>
            <a:r>
              <a:rPr lang="en-US" sz="2800" spc="0" dirty="0">
                <a:solidFill>
                  <a:srgbClr val="004C97"/>
                </a:solidFill>
                <a:latin typeface="Calibri" panose="020F0502020204030204" pitchFamily="34" charset="0"/>
                <a:ea typeface="Geneva" pitchFamily="121" charset="-128"/>
              </a:rPr>
              <a:t>/RT)</a:t>
            </a:r>
          </a:p>
          <a:p>
            <a:pPr lvl="2">
              <a:buFont typeface="Wingdings" pitchFamily="2" charset="2"/>
              <a:buChar char="Ø"/>
            </a:pPr>
            <a:r>
              <a:rPr lang="en-US" sz="2400" spc="0" dirty="0">
                <a:solidFill>
                  <a:srgbClr val="004C97"/>
                </a:solidFill>
                <a:latin typeface="Calibri" panose="020F0502020204030204" pitchFamily="34" charset="0"/>
                <a:ea typeface="Geneva" pitchFamily="121" charset="-128"/>
              </a:rPr>
              <a:t> In structural metals (like stainless), D = 2e-12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 (increases with T)</a:t>
            </a:r>
          </a:p>
          <a:p>
            <a:pPr lvl="2">
              <a:buFont typeface="Wingdings" pitchFamily="2" charset="2"/>
              <a:buChar char="Ø"/>
            </a:pPr>
            <a:r>
              <a:rPr lang="en-US" sz="2400" spc="0" dirty="0">
                <a:solidFill>
                  <a:srgbClr val="004C97"/>
                </a:solidFill>
                <a:latin typeface="Calibri" panose="020F0502020204030204" pitchFamily="34" charset="0"/>
                <a:ea typeface="Geneva" pitchFamily="121" charset="-128"/>
              </a:rPr>
              <a:t> Drops by 2-3 orders of magnitude due to surface oxide barriers</a:t>
            </a:r>
          </a:p>
          <a:p>
            <a:pPr lvl="2">
              <a:buFont typeface="Wingdings" pitchFamily="2" charset="2"/>
              <a:buChar char="Ø"/>
            </a:pPr>
            <a:r>
              <a:rPr lang="en-US" sz="2400" spc="0" dirty="0">
                <a:solidFill>
                  <a:srgbClr val="004C97"/>
                </a:solidFill>
                <a:latin typeface="Calibri" panose="020F0502020204030204" pitchFamily="34" charset="0"/>
                <a:ea typeface="Geneva" pitchFamily="121" charset="-128"/>
              </a:rPr>
              <a:t> For Cu, D = 6e-10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a:t>
            </a:r>
          </a:p>
          <a:p>
            <a:pPr marL="914400" lvl="2" indent="0">
              <a:buNone/>
            </a:pPr>
            <a:r>
              <a:rPr lang="en-US" sz="2400" spc="0" dirty="0">
                <a:solidFill>
                  <a:srgbClr val="004C97"/>
                </a:solidFill>
                <a:latin typeface="Calibri" panose="020F0502020204030204" pitchFamily="34" charset="0"/>
                <a:ea typeface="Geneva" pitchFamily="121" charset="-128"/>
                <a:sym typeface="Wingdings" panose="05000000000000000000" pitchFamily="2" charset="2"/>
              </a:rPr>
              <a:t> </a:t>
            </a:r>
            <a:r>
              <a:rPr lang="en-US" sz="2400" spc="0" dirty="0">
                <a:solidFill>
                  <a:srgbClr val="004C97"/>
                </a:solidFill>
                <a:latin typeface="Calibri" panose="020F0502020204030204" pitchFamily="34" charset="0"/>
                <a:ea typeface="Geneva" pitchFamily="121" charset="-128"/>
              </a:rPr>
              <a:t>At room T, tritium diffuses ~300 times faster in Cu vs stainless steel</a:t>
            </a:r>
            <a:br>
              <a:rPr lang="en-US" sz="2400" spc="0" dirty="0">
                <a:solidFill>
                  <a:srgbClr val="004C97"/>
                </a:solidFill>
                <a:latin typeface="Calibri" panose="020F0502020204030204" pitchFamily="34" charset="0"/>
                <a:ea typeface="Geneva" pitchFamily="121" charset="-128"/>
              </a:rPr>
            </a:br>
            <a:endParaRPr lang="en-US" sz="2400" spc="0" dirty="0">
              <a:solidFill>
                <a:srgbClr val="004C97"/>
              </a:solidFill>
              <a:latin typeface="Calibri" panose="020F0502020204030204" pitchFamily="34" charset="0"/>
              <a:ea typeface="Geneva" pitchFamily="121" charset="-128"/>
            </a:endParaRPr>
          </a:p>
          <a:p>
            <a:pPr lvl="2">
              <a:buFont typeface="Wingdings" pitchFamily="2" charset="2"/>
              <a:buChar char="Ø"/>
            </a:pPr>
            <a:r>
              <a:rPr lang="en-US" sz="2400" b="1" spc="0" dirty="0">
                <a:solidFill>
                  <a:srgbClr val="004C97"/>
                </a:solidFill>
                <a:latin typeface="Calibri" panose="020F0502020204030204" pitchFamily="34" charset="0"/>
                <a:ea typeface="Geneva" pitchFamily="121" charset="-128"/>
              </a:rPr>
              <a:t> Caveat: Diffusion coefficients greatly vary across the literature!</a:t>
            </a:r>
            <a:endParaRPr lang="en-US" sz="1800" b="1" spc="0" dirty="0">
              <a:solidFill>
                <a:srgbClr val="004C97"/>
              </a:solidFill>
              <a:latin typeface="Calibri" panose="020F0502020204030204" pitchFamily="34" charset="0"/>
              <a:ea typeface="Geneva" pitchFamily="121" charset="-128"/>
            </a:endParaRPr>
          </a:p>
        </p:txBody>
      </p:sp>
      <p:sp>
        <p:nvSpPr>
          <p:cNvPr id="3" name="Title 2">
            <a:extLst>
              <a:ext uri="{FF2B5EF4-FFF2-40B4-BE49-F238E27FC236}">
                <a16:creationId xmlns:a16="http://schemas.microsoft.com/office/drawing/2014/main" id="{A2C881B8-B4ED-D417-4583-91DD19787C73}"/>
              </a:ext>
            </a:extLst>
          </p:cNvPr>
          <p:cNvSpPr>
            <a:spLocks noGrp="1"/>
          </p:cNvSpPr>
          <p:nvPr>
            <p:ph type="title"/>
          </p:nvPr>
        </p:nvSpPr>
        <p:spPr>
          <a:xfrm>
            <a:off x="914398" y="365760"/>
            <a:ext cx="9994393" cy="433527"/>
          </a:xfrm>
        </p:spPr>
        <p:txBody>
          <a:bodyPr/>
          <a:lstStyle/>
          <a:p>
            <a:r>
              <a:rPr lang="en-US" sz="3200" dirty="0">
                <a:solidFill>
                  <a:schemeClr val="accent1"/>
                </a:solidFill>
              </a:rPr>
              <a:t>Tritium Diffusion Estimates</a:t>
            </a:r>
          </a:p>
        </p:txBody>
      </p:sp>
      <p:sp>
        <p:nvSpPr>
          <p:cNvPr id="7" name="Slide Number Placeholder 6">
            <a:extLst>
              <a:ext uri="{FF2B5EF4-FFF2-40B4-BE49-F238E27FC236}">
                <a16:creationId xmlns:a16="http://schemas.microsoft.com/office/drawing/2014/main" id="{43E4A958-132A-99C8-5913-4AAD4764D648}"/>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18</a:t>
            </a:fld>
            <a:endParaRPr lang="en-US"/>
          </a:p>
        </p:txBody>
      </p:sp>
      <p:sp>
        <p:nvSpPr>
          <p:cNvPr id="5" name="Footer Placeholder 4">
            <a:extLst>
              <a:ext uri="{FF2B5EF4-FFF2-40B4-BE49-F238E27FC236}">
                <a16:creationId xmlns:a16="http://schemas.microsoft.com/office/drawing/2014/main" id="{149FC554-E4E3-7B8E-D810-352E1534E562}"/>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468BF41D-306A-80BB-3AD4-FCFC9CB81AF0}"/>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1281444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AB493-1ADE-3660-D95C-C034219A73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5DBA7C-BDED-89F1-CA11-30A5D16BA976}"/>
              </a:ext>
            </a:extLst>
          </p:cNvPr>
          <p:cNvSpPr>
            <a:spLocks noGrp="1"/>
          </p:cNvSpPr>
          <p:nvPr>
            <p:ph type="title"/>
          </p:nvPr>
        </p:nvSpPr>
        <p:spPr>
          <a:xfrm>
            <a:off x="914398" y="365760"/>
            <a:ext cx="9994393" cy="433527"/>
          </a:xfrm>
        </p:spPr>
        <p:txBody>
          <a:bodyPr/>
          <a:lstStyle/>
          <a:p>
            <a:r>
              <a:rPr lang="en-US" sz="3200" dirty="0">
                <a:solidFill>
                  <a:schemeClr val="accent1"/>
                </a:solidFill>
              </a:rPr>
              <a:t>Diffusion Timescales</a:t>
            </a:r>
          </a:p>
        </p:txBody>
      </p:sp>
      <p:sp>
        <p:nvSpPr>
          <p:cNvPr id="7" name="Slide Number Placeholder 6">
            <a:extLst>
              <a:ext uri="{FF2B5EF4-FFF2-40B4-BE49-F238E27FC236}">
                <a16:creationId xmlns:a16="http://schemas.microsoft.com/office/drawing/2014/main" id="{D9E0C68F-2DE7-3C3E-A703-8762A2AB0D58}"/>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19</a:t>
            </a:fld>
            <a:endParaRPr lang="en-US"/>
          </a:p>
        </p:txBody>
      </p:sp>
      <p:sp>
        <p:nvSpPr>
          <p:cNvPr id="5" name="Footer Placeholder 4">
            <a:extLst>
              <a:ext uri="{FF2B5EF4-FFF2-40B4-BE49-F238E27FC236}">
                <a16:creationId xmlns:a16="http://schemas.microsoft.com/office/drawing/2014/main" id="{D42C7B14-259A-F51F-48CA-7F4651E8F963}"/>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A7C461F3-FECE-3C79-2CC5-6DD7D8C1E16A}"/>
              </a:ext>
            </a:extLst>
          </p:cNvPr>
          <p:cNvSpPr>
            <a:spLocks noGrp="1"/>
          </p:cNvSpPr>
          <p:nvPr>
            <p:ph type="dt" sz="half" idx="38"/>
          </p:nvPr>
        </p:nvSpPr>
        <p:spPr/>
        <p:txBody>
          <a:bodyPr/>
          <a:lstStyle/>
          <a:p>
            <a:pPr>
              <a:defRPr/>
            </a:pPr>
            <a:r>
              <a:rPr lang="en-US"/>
              <a:t>21/10/2026</a:t>
            </a:r>
          </a:p>
        </p:txBody>
      </p:sp>
      <p:graphicFrame>
        <p:nvGraphicFramePr>
          <p:cNvPr id="10" name="Object 9">
            <a:extLst>
              <a:ext uri="{FF2B5EF4-FFF2-40B4-BE49-F238E27FC236}">
                <a16:creationId xmlns:a16="http://schemas.microsoft.com/office/drawing/2014/main" id="{6D1B5A3A-8ED9-7D8B-530A-D394FE631721}"/>
              </a:ext>
            </a:extLst>
          </p:cNvPr>
          <p:cNvGraphicFramePr>
            <a:graphicFrameLocks noChangeAspect="1"/>
          </p:cNvGraphicFramePr>
          <p:nvPr>
            <p:extLst>
              <p:ext uri="{D42A27DB-BD31-4B8C-83A1-F6EECF244321}">
                <p14:modId xmlns:p14="http://schemas.microsoft.com/office/powerpoint/2010/main" val="483836403"/>
              </p:ext>
            </p:extLst>
          </p:nvPr>
        </p:nvGraphicFramePr>
        <p:xfrm>
          <a:off x="4602479" y="1349376"/>
          <a:ext cx="2987041" cy="2011680"/>
        </p:xfrm>
        <a:graphic>
          <a:graphicData uri="http://schemas.openxmlformats.org/presentationml/2006/ole">
            <mc:AlternateContent xmlns:mc="http://schemas.openxmlformats.org/markup-compatibility/2006">
              <mc:Choice xmlns:v="urn:schemas-microsoft-com:vml" Requires="v">
                <p:oleObj name="Worksheet" r:id="rId2" imgW="2489200" imgH="1676400" progId="Excel.Sheet.12">
                  <p:embed/>
                </p:oleObj>
              </mc:Choice>
              <mc:Fallback>
                <p:oleObj name="Worksheet" r:id="rId2" imgW="2489200" imgH="1676400" progId="Excel.Sheet.12">
                  <p:embed/>
                  <p:pic>
                    <p:nvPicPr>
                      <p:cNvPr id="0" name=""/>
                      <p:cNvPicPr/>
                      <p:nvPr/>
                    </p:nvPicPr>
                    <p:blipFill>
                      <a:blip r:embed="rId3"/>
                      <a:stretch>
                        <a:fillRect/>
                      </a:stretch>
                    </p:blipFill>
                    <p:spPr>
                      <a:xfrm>
                        <a:off x="4602479" y="1349376"/>
                        <a:ext cx="2987041" cy="201168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58243A7C-DD4A-F2E2-9F19-85E8459D8886}"/>
              </a:ext>
            </a:extLst>
          </p:cNvPr>
          <p:cNvGraphicFramePr>
            <a:graphicFrameLocks noChangeAspect="1"/>
          </p:cNvGraphicFramePr>
          <p:nvPr>
            <p:extLst>
              <p:ext uri="{D42A27DB-BD31-4B8C-83A1-F6EECF244321}">
                <p14:modId xmlns:p14="http://schemas.microsoft.com/office/powerpoint/2010/main" val="3805993186"/>
              </p:ext>
            </p:extLst>
          </p:nvPr>
        </p:nvGraphicFramePr>
        <p:xfrm>
          <a:off x="7921750" y="1349376"/>
          <a:ext cx="2987041" cy="2011680"/>
        </p:xfrm>
        <a:graphic>
          <a:graphicData uri="http://schemas.openxmlformats.org/presentationml/2006/ole">
            <mc:AlternateContent xmlns:mc="http://schemas.openxmlformats.org/markup-compatibility/2006">
              <mc:Choice xmlns:v="urn:schemas-microsoft-com:vml" Requires="v">
                <p:oleObj name="Worksheet" r:id="rId4" imgW="2489200" imgH="1676400" progId="Excel.Sheet.12">
                  <p:embed/>
                </p:oleObj>
              </mc:Choice>
              <mc:Fallback>
                <p:oleObj name="Worksheet" r:id="rId4" imgW="2489200" imgH="1676400" progId="Excel.Sheet.12">
                  <p:embed/>
                  <p:pic>
                    <p:nvPicPr>
                      <p:cNvPr id="0" name=""/>
                      <p:cNvPicPr/>
                      <p:nvPr/>
                    </p:nvPicPr>
                    <p:blipFill>
                      <a:blip r:embed="rId5"/>
                      <a:stretch>
                        <a:fillRect/>
                      </a:stretch>
                    </p:blipFill>
                    <p:spPr>
                      <a:xfrm>
                        <a:off x="7921750" y="1349376"/>
                        <a:ext cx="2987041" cy="2011680"/>
                      </a:xfrm>
                      <a:prstGeom prst="rect">
                        <a:avLst/>
                      </a:prstGeom>
                    </p:spPr>
                  </p:pic>
                </p:oleObj>
              </mc:Fallback>
            </mc:AlternateContent>
          </a:graphicData>
        </a:graphic>
      </p:graphicFrame>
      <p:sp>
        <p:nvSpPr>
          <p:cNvPr id="12" name="Text Placeholder 1">
            <a:extLst>
              <a:ext uri="{FF2B5EF4-FFF2-40B4-BE49-F238E27FC236}">
                <a16:creationId xmlns:a16="http://schemas.microsoft.com/office/drawing/2014/main" id="{D60AFA6F-3FBC-A5EF-6C83-0A7903D0E753}"/>
              </a:ext>
            </a:extLst>
          </p:cNvPr>
          <p:cNvSpPr txBox="1">
            <a:spLocks/>
          </p:cNvSpPr>
          <p:nvPr/>
        </p:nvSpPr>
        <p:spPr>
          <a:xfrm>
            <a:off x="5054464" y="891451"/>
            <a:ext cx="2552700" cy="36576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D</a:t>
            </a:r>
            <a:r>
              <a:rPr lang="en-US" sz="2400" spc="0" baseline="-25000" dirty="0">
                <a:solidFill>
                  <a:srgbClr val="004C97"/>
                </a:solidFill>
                <a:latin typeface="Calibri" panose="020F0502020204030204" pitchFamily="34" charset="0"/>
                <a:ea typeface="Geneva" pitchFamily="121" charset="-128"/>
              </a:rPr>
              <a:t>T </a:t>
            </a:r>
            <a:r>
              <a:rPr lang="en-US" sz="2400" spc="0" dirty="0">
                <a:solidFill>
                  <a:srgbClr val="004C97"/>
                </a:solidFill>
                <a:latin typeface="Calibri" panose="020F0502020204030204" pitchFamily="34" charset="0"/>
                <a:ea typeface="Geneva" pitchFamily="121" charset="-128"/>
              </a:rPr>
              <a:t>= 6e-10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a:t>
            </a:r>
          </a:p>
        </p:txBody>
      </p:sp>
      <p:sp>
        <p:nvSpPr>
          <p:cNvPr id="13" name="Text Placeholder 1">
            <a:extLst>
              <a:ext uri="{FF2B5EF4-FFF2-40B4-BE49-F238E27FC236}">
                <a16:creationId xmlns:a16="http://schemas.microsoft.com/office/drawing/2014/main" id="{18A8D543-219D-5E50-84DE-00AAC4D32CB0}"/>
              </a:ext>
            </a:extLst>
          </p:cNvPr>
          <p:cNvSpPr txBox="1">
            <a:spLocks/>
          </p:cNvSpPr>
          <p:nvPr/>
        </p:nvSpPr>
        <p:spPr>
          <a:xfrm>
            <a:off x="8319153" y="891451"/>
            <a:ext cx="2552700" cy="36576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D</a:t>
            </a:r>
            <a:r>
              <a:rPr lang="en-US" sz="2400" spc="0" baseline="-25000" dirty="0">
                <a:solidFill>
                  <a:srgbClr val="004C97"/>
                </a:solidFill>
                <a:latin typeface="Calibri" panose="020F0502020204030204" pitchFamily="34" charset="0"/>
                <a:ea typeface="Geneva" pitchFamily="121" charset="-128"/>
              </a:rPr>
              <a:t>T </a:t>
            </a:r>
            <a:r>
              <a:rPr lang="en-US" sz="2400" spc="0" dirty="0">
                <a:solidFill>
                  <a:srgbClr val="004C97"/>
                </a:solidFill>
                <a:latin typeface="Calibri" panose="020F0502020204030204" pitchFamily="34" charset="0"/>
                <a:ea typeface="Geneva" pitchFamily="121" charset="-128"/>
              </a:rPr>
              <a:t>= 4e-9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a:t>
            </a:r>
          </a:p>
        </p:txBody>
      </p:sp>
      <p:graphicFrame>
        <p:nvGraphicFramePr>
          <p:cNvPr id="15" name="Object 14">
            <a:extLst>
              <a:ext uri="{FF2B5EF4-FFF2-40B4-BE49-F238E27FC236}">
                <a16:creationId xmlns:a16="http://schemas.microsoft.com/office/drawing/2014/main" id="{9F126AB1-F6DC-895F-1693-E406B2803EFC}"/>
              </a:ext>
            </a:extLst>
          </p:cNvPr>
          <p:cNvGraphicFramePr>
            <a:graphicFrameLocks noChangeAspect="1"/>
          </p:cNvGraphicFramePr>
          <p:nvPr>
            <p:extLst>
              <p:ext uri="{D42A27DB-BD31-4B8C-83A1-F6EECF244321}">
                <p14:modId xmlns:p14="http://schemas.microsoft.com/office/powerpoint/2010/main" val="1648156541"/>
              </p:ext>
            </p:extLst>
          </p:nvPr>
        </p:nvGraphicFramePr>
        <p:xfrm>
          <a:off x="365760" y="4344670"/>
          <a:ext cx="2987041" cy="2011680"/>
        </p:xfrm>
        <a:graphic>
          <a:graphicData uri="http://schemas.openxmlformats.org/presentationml/2006/ole">
            <mc:AlternateContent xmlns:mc="http://schemas.openxmlformats.org/markup-compatibility/2006">
              <mc:Choice xmlns:v="urn:schemas-microsoft-com:vml" Requires="v">
                <p:oleObj name="Worksheet" r:id="rId6" imgW="2489200" imgH="1676400" progId="Excel.Sheet.12">
                  <p:embed/>
                </p:oleObj>
              </mc:Choice>
              <mc:Fallback>
                <p:oleObj name="Worksheet" r:id="rId6" imgW="2489200" imgH="1676400" progId="Excel.Sheet.12">
                  <p:embed/>
                  <p:pic>
                    <p:nvPicPr>
                      <p:cNvPr id="0" name=""/>
                      <p:cNvPicPr/>
                      <p:nvPr/>
                    </p:nvPicPr>
                    <p:blipFill>
                      <a:blip r:embed="rId7"/>
                      <a:stretch>
                        <a:fillRect/>
                      </a:stretch>
                    </p:blipFill>
                    <p:spPr>
                      <a:xfrm>
                        <a:off x="365760" y="4344670"/>
                        <a:ext cx="2987041" cy="201168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4668C326-ACC4-DE12-B19F-8759151F7653}"/>
              </a:ext>
            </a:extLst>
          </p:cNvPr>
          <p:cNvGraphicFramePr>
            <a:graphicFrameLocks noChangeAspect="1"/>
          </p:cNvGraphicFramePr>
          <p:nvPr>
            <p:extLst>
              <p:ext uri="{D42A27DB-BD31-4B8C-83A1-F6EECF244321}">
                <p14:modId xmlns:p14="http://schemas.microsoft.com/office/powerpoint/2010/main" val="3395913097"/>
              </p:ext>
            </p:extLst>
          </p:nvPr>
        </p:nvGraphicFramePr>
        <p:xfrm>
          <a:off x="7983475" y="4344670"/>
          <a:ext cx="2987041" cy="2011680"/>
        </p:xfrm>
        <a:graphic>
          <a:graphicData uri="http://schemas.openxmlformats.org/presentationml/2006/ole">
            <mc:AlternateContent xmlns:mc="http://schemas.openxmlformats.org/markup-compatibility/2006">
              <mc:Choice xmlns:v="urn:schemas-microsoft-com:vml" Requires="v">
                <p:oleObj name="Worksheet" r:id="rId8" imgW="2489200" imgH="1676400" progId="Excel.Sheet.12">
                  <p:embed/>
                </p:oleObj>
              </mc:Choice>
              <mc:Fallback>
                <p:oleObj name="Worksheet" r:id="rId8" imgW="2489200" imgH="1676400" progId="Excel.Sheet.12">
                  <p:embed/>
                  <p:pic>
                    <p:nvPicPr>
                      <p:cNvPr id="0" name=""/>
                      <p:cNvPicPr/>
                      <p:nvPr/>
                    </p:nvPicPr>
                    <p:blipFill>
                      <a:blip r:embed="rId9"/>
                      <a:stretch>
                        <a:fillRect/>
                      </a:stretch>
                    </p:blipFill>
                    <p:spPr>
                      <a:xfrm>
                        <a:off x="7983475" y="4344670"/>
                        <a:ext cx="2987041" cy="2011680"/>
                      </a:xfrm>
                      <a:prstGeom prst="rect">
                        <a:avLst/>
                      </a:prstGeom>
                    </p:spPr>
                  </p:pic>
                </p:oleObj>
              </mc:Fallback>
            </mc:AlternateContent>
          </a:graphicData>
        </a:graphic>
      </p:graphicFrame>
      <p:sp>
        <p:nvSpPr>
          <p:cNvPr id="18" name="Text Placeholder 1">
            <a:extLst>
              <a:ext uri="{FF2B5EF4-FFF2-40B4-BE49-F238E27FC236}">
                <a16:creationId xmlns:a16="http://schemas.microsoft.com/office/drawing/2014/main" id="{CA54500A-1243-CAA8-0A36-30A11CE115AB}"/>
              </a:ext>
            </a:extLst>
          </p:cNvPr>
          <p:cNvSpPr txBox="1">
            <a:spLocks/>
          </p:cNvSpPr>
          <p:nvPr/>
        </p:nvSpPr>
        <p:spPr>
          <a:xfrm>
            <a:off x="703444" y="3897095"/>
            <a:ext cx="2552700" cy="36576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D</a:t>
            </a:r>
            <a:r>
              <a:rPr lang="en-US" sz="2400" spc="0" baseline="-25000" dirty="0">
                <a:solidFill>
                  <a:srgbClr val="004C97"/>
                </a:solidFill>
                <a:latin typeface="Calibri" panose="020F0502020204030204" pitchFamily="34" charset="0"/>
                <a:ea typeface="Geneva" pitchFamily="121" charset="-128"/>
              </a:rPr>
              <a:t>T </a:t>
            </a:r>
            <a:r>
              <a:rPr lang="en-US" sz="2400" spc="0" dirty="0">
                <a:solidFill>
                  <a:srgbClr val="004C97"/>
                </a:solidFill>
                <a:latin typeface="Calibri" panose="020F0502020204030204" pitchFamily="34" charset="0"/>
                <a:ea typeface="Geneva" pitchFamily="121" charset="-128"/>
              </a:rPr>
              <a:t>= 2e-12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a:t>
            </a:r>
          </a:p>
        </p:txBody>
      </p:sp>
      <p:sp>
        <p:nvSpPr>
          <p:cNvPr id="19" name="Text Placeholder 1">
            <a:extLst>
              <a:ext uri="{FF2B5EF4-FFF2-40B4-BE49-F238E27FC236}">
                <a16:creationId xmlns:a16="http://schemas.microsoft.com/office/drawing/2014/main" id="{C71D42D8-CE9D-D0EE-0836-BA5C6E8D6A35}"/>
              </a:ext>
            </a:extLst>
          </p:cNvPr>
          <p:cNvSpPr txBox="1">
            <a:spLocks/>
          </p:cNvSpPr>
          <p:nvPr/>
        </p:nvSpPr>
        <p:spPr>
          <a:xfrm>
            <a:off x="8319153" y="3897095"/>
            <a:ext cx="2552700" cy="365760"/>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D</a:t>
            </a:r>
            <a:r>
              <a:rPr lang="en-US" sz="2400" spc="0" baseline="-25000" dirty="0">
                <a:solidFill>
                  <a:srgbClr val="004C97"/>
                </a:solidFill>
                <a:latin typeface="Calibri" panose="020F0502020204030204" pitchFamily="34" charset="0"/>
                <a:ea typeface="Geneva" pitchFamily="121" charset="-128"/>
              </a:rPr>
              <a:t>T </a:t>
            </a:r>
            <a:r>
              <a:rPr lang="en-US" sz="2400" spc="0" dirty="0">
                <a:solidFill>
                  <a:srgbClr val="004C97"/>
                </a:solidFill>
                <a:latin typeface="Calibri" panose="020F0502020204030204" pitchFamily="34" charset="0"/>
                <a:ea typeface="Geneva" pitchFamily="121" charset="-128"/>
              </a:rPr>
              <a:t>= 2e-7 cm</a:t>
            </a:r>
            <a:r>
              <a:rPr lang="en-US" sz="2400" spc="0" baseline="30000" dirty="0">
                <a:solidFill>
                  <a:srgbClr val="004C97"/>
                </a:solidFill>
                <a:latin typeface="Calibri" panose="020F0502020204030204" pitchFamily="34" charset="0"/>
                <a:ea typeface="Geneva" pitchFamily="121" charset="-128"/>
              </a:rPr>
              <a:t>2</a:t>
            </a:r>
            <a:r>
              <a:rPr lang="en-US" sz="2400" spc="0" dirty="0">
                <a:solidFill>
                  <a:srgbClr val="004C97"/>
                </a:solidFill>
                <a:latin typeface="Calibri" panose="020F0502020204030204" pitchFamily="34" charset="0"/>
                <a:ea typeface="Geneva" pitchFamily="121" charset="-128"/>
              </a:rPr>
              <a:t>/s</a:t>
            </a:r>
          </a:p>
        </p:txBody>
      </p:sp>
      <p:sp>
        <p:nvSpPr>
          <p:cNvPr id="20" name="Text Placeholder 1">
            <a:extLst>
              <a:ext uri="{FF2B5EF4-FFF2-40B4-BE49-F238E27FC236}">
                <a16:creationId xmlns:a16="http://schemas.microsoft.com/office/drawing/2014/main" id="{F2EBC380-7CEC-E758-3A4E-A749D4C1BA7F}"/>
              </a:ext>
            </a:extLst>
          </p:cNvPr>
          <p:cNvSpPr>
            <a:spLocks noGrp="1"/>
          </p:cNvSpPr>
          <p:nvPr>
            <p:ph type="body" sz="quarter" idx="10"/>
          </p:nvPr>
        </p:nvSpPr>
        <p:spPr>
          <a:xfrm>
            <a:off x="200508" y="1857568"/>
            <a:ext cx="3976714" cy="926533"/>
          </a:xfrm>
        </p:spPr>
        <p:txBody>
          <a:bodyPr vert="horz" lIns="0" tIns="0" rIns="0" bIns="0" rtlCol="0" anchor="t">
            <a:noAutofit/>
          </a:bodyPr>
          <a:lstStyle/>
          <a:p>
            <a:pPr marL="0" indent="0">
              <a:buNone/>
            </a:pPr>
            <a:r>
              <a:rPr lang="en-US" sz="2400" spc="0" dirty="0">
                <a:solidFill>
                  <a:srgbClr val="004C97"/>
                </a:solidFill>
                <a:latin typeface="Calibri" panose="020F0502020204030204" pitchFamily="34" charset="0"/>
                <a:ea typeface="Geneva" pitchFamily="121" charset="-128"/>
              </a:rPr>
              <a:t>Both copper and aluminum alloy release tritium within days</a:t>
            </a:r>
          </a:p>
        </p:txBody>
      </p:sp>
      <p:sp>
        <p:nvSpPr>
          <p:cNvPr id="21" name="Text Placeholder 1">
            <a:extLst>
              <a:ext uri="{FF2B5EF4-FFF2-40B4-BE49-F238E27FC236}">
                <a16:creationId xmlns:a16="http://schemas.microsoft.com/office/drawing/2014/main" id="{F1C47B2E-E538-0B4B-4CED-906DB3920BEE}"/>
              </a:ext>
            </a:extLst>
          </p:cNvPr>
          <p:cNvSpPr txBox="1">
            <a:spLocks/>
          </p:cNvSpPr>
          <p:nvPr/>
        </p:nvSpPr>
        <p:spPr>
          <a:xfrm>
            <a:off x="3612806" y="3629075"/>
            <a:ext cx="3976714" cy="1099063"/>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Stainless steel has a very low</a:t>
            </a:r>
            <a:br>
              <a:rPr lang="en-US" sz="2400" spc="0" dirty="0">
                <a:solidFill>
                  <a:srgbClr val="004C97"/>
                </a:solidFill>
                <a:latin typeface="Calibri" panose="020F0502020204030204" pitchFamily="34" charset="0"/>
                <a:ea typeface="Geneva" pitchFamily="121" charset="-128"/>
              </a:rPr>
            </a:br>
            <a:r>
              <a:rPr lang="en-US" sz="2400" spc="0" dirty="0">
                <a:solidFill>
                  <a:srgbClr val="004C97"/>
                </a:solidFill>
                <a:latin typeface="Calibri" panose="020F0502020204030204" pitchFamily="34" charset="0"/>
                <a:ea typeface="Geneva" pitchFamily="121" charset="-128"/>
              </a:rPr>
              <a:t>diffusion coefficient, and it takes years to release tritium</a:t>
            </a:r>
          </a:p>
        </p:txBody>
      </p:sp>
      <p:sp>
        <p:nvSpPr>
          <p:cNvPr id="22" name="Text Placeholder 1">
            <a:extLst>
              <a:ext uri="{FF2B5EF4-FFF2-40B4-BE49-F238E27FC236}">
                <a16:creationId xmlns:a16="http://schemas.microsoft.com/office/drawing/2014/main" id="{C7E3572D-CFC1-F8DE-7D2A-21C21B40E176}"/>
              </a:ext>
            </a:extLst>
          </p:cNvPr>
          <p:cNvSpPr txBox="1">
            <a:spLocks/>
          </p:cNvSpPr>
          <p:nvPr/>
        </p:nvSpPr>
        <p:spPr>
          <a:xfrm>
            <a:off x="3888648" y="5235239"/>
            <a:ext cx="3976714" cy="926533"/>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spc="0" dirty="0">
                <a:solidFill>
                  <a:srgbClr val="004C97"/>
                </a:solidFill>
                <a:latin typeface="Calibri" panose="020F0502020204030204" pitchFamily="34" charset="0"/>
                <a:ea typeface="Geneva" pitchFamily="121" charset="-128"/>
              </a:rPr>
              <a:t>On the other hand, A36 steel releases most of tritium in a few hours</a:t>
            </a:r>
          </a:p>
        </p:txBody>
      </p:sp>
      <p:cxnSp>
        <p:nvCxnSpPr>
          <p:cNvPr id="24" name="Straight Arrow Connector 23">
            <a:extLst>
              <a:ext uri="{FF2B5EF4-FFF2-40B4-BE49-F238E27FC236}">
                <a16:creationId xmlns:a16="http://schemas.microsoft.com/office/drawing/2014/main" id="{577B6C3F-5A93-FEA8-742F-F491ED12350A}"/>
              </a:ext>
            </a:extLst>
          </p:cNvPr>
          <p:cNvCxnSpPr>
            <a:cxnSpLocks/>
          </p:cNvCxnSpPr>
          <p:nvPr/>
        </p:nvCxnSpPr>
        <p:spPr>
          <a:xfrm>
            <a:off x="3909298" y="2126256"/>
            <a:ext cx="535847"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8" name="Straight Arrow Connector 27">
            <a:extLst>
              <a:ext uri="{FF2B5EF4-FFF2-40B4-BE49-F238E27FC236}">
                <a16:creationId xmlns:a16="http://schemas.microsoft.com/office/drawing/2014/main" id="{C40081F1-13A1-9C5D-2DBC-82BF3F13997B}"/>
              </a:ext>
            </a:extLst>
          </p:cNvPr>
          <p:cNvCxnSpPr>
            <a:cxnSpLocks/>
          </p:cNvCxnSpPr>
          <p:nvPr/>
        </p:nvCxnSpPr>
        <p:spPr>
          <a:xfrm flipH="1">
            <a:off x="3256144" y="4079975"/>
            <a:ext cx="261980" cy="18288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5F86FEE9-C61A-B4CA-EA48-CBDB28B5962B}"/>
              </a:ext>
            </a:extLst>
          </p:cNvPr>
          <p:cNvCxnSpPr>
            <a:cxnSpLocks/>
          </p:cNvCxnSpPr>
          <p:nvPr/>
        </p:nvCxnSpPr>
        <p:spPr>
          <a:xfrm>
            <a:off x="7383308" y="5665454"/>
            <a:ext cx="535847"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492680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A41C-E163-0B64-ED5D-6CDE4737202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2CC33D-F48F-FD99-B394-18B2BC71F811}"/>
              </a:ext>
            </a:extLst>
          </p:cNvPr>
          <p:cNvSpPr>
            <a:spLocks noGrp="1"/>
          </p:cNvSpPr>
          <p:nvPr>
            <p:ph type="body" sz="quarter" idx="10"/>
          </p:nvPr>
        </p:nvSpPr>
        <p:spPr>
          <a:xfrm>
            <a:off x="457200" y="1463040"/>
            <a:ext cx="6456066" cy="3749039"/>
          </a:xfrm>
        </p:spPr>
        <p:txBody>
          <a:bodyPr vert="horz" lIns="0" tIns="0" rIns="0" bIns="0" rtlCol="0" anchor="t">
            <a:noAutofit/>
          </a:bodyPr>
          <a:lstStyle/>
          <a:p>
            <a:pPr>
              <a:spcBef>
                <a:spcPts val="900"/>
              </a:spcBef>
            </a:pPr>
            <a:r>
              <a:rPr lang="en-US" sz="2000" b="1" dirty="0">
                <a:solidFill>
                  <a:srgbClr val="004C97"/>
                </a:solidFill>
                <a:latin typeface="Calibri" panose="020F0502020204030204" pitchFamily="34" charset="0"/>
              </a:rPr>
              <a:t>Input data taken from radiation analysis results</a:t>
            </a:r>
          </a:p>
          <a:p>
            <a:pPr lvl="1">
              <a:buFont typeface="Courier New" panose="02070309020205020404" pitchFamily="49" charset="0"/>
              <a:buChar char="o"/>
            </a:pPr>
            <a:r>
              <a:rPr lang="en-US" sz="1600" dirty="0">
                <a:solidFill>
                  <a:srgbClr val="004C97"/>
                </a:solidFill>
                <a:latin typeface="Calibri" panose="020F0502020204030204" pitchFamily="34" charset="0"/>
              </a:rPr>
              <a:t>Geometry: FLUKA Cartesian mesh, one material per bin </a:t>
            </a:r>
            <a:br>
              <a:rPr lang="en-US" sz="1600" dirty="0">
                <a:solidFill>
                  <a:srgbClr val="004C97"/>
                </a:solidFill>
                <a:latin typeface="Calibri" panose="020F0502020204030204" pitchFamily="34" charset="0"/>
              </a:rPr>
            </a:br>
            <a:r>
              <a:rPr lang="en-US" sz="1600" dirty="0">
                <a:solidFill>
                  <a:srgbClr val="004C97"/>
                </a:solidFill>
                <a:latin typeface="Calibri" panose="020F0502020204030204" pitchFamily="34" charset="0"/>
              </a:rPr>
              <a:t>(Cu, water, SS316 holder, air)</a:t>
            </a:r>
          </a:p>
          <a:p>
            <a:pPr lvl="1">
              <a:buFont typeface="Courier New" panose="02070309020205020404" pitchFamily="49" charset="0"/>
              <a:buChar char="o"/>
            </a:pPr>
            <a:r>
              <a:rPr lang="en-US" sz="1600" dirty="0">
                <a:solidFill>
                  <a:srgbClr val="004C97"/>
                </a:solidFill>
                <a:latin typeface="Calibri" panose="020F0502020204030204" pitchFamily="34" charset="0"/>
              </a:rPr>
              <a:t>Tritium in Cu: 1.3e-5 </a:t>
            </a:r>
            <a:r>
              <a:rPr lang="en-US" sz="1600" baseline="30000" dirty="0">
                <a:solidFill>
                  <a:srgbClr val="004C97"/>
                </a:solidFill>
                <a:latin typeface="Calibri" panose="020F0502020204030204" pitchFamily="34" charset="0"/>
              </a:rPr>
              <a:t>3</a:t>
            </a:r>
            <a:r>
              <a:rPr lang="en-US" sz="1600" dirty="0">
                <a:solidFill>
                  <a:srgbClr val="004C97"/>
                </a:solidFill>
                <a:latin typeface="Calibri" panose="020F0502020204030204" pitchFamily="34" charset="0"/>
              </a:rPr>
              <a:t>H/primary (between 3 mm and 4 mm plate), 7.5e11 pps, 4 h </a:t>
            </a:r>
            <a:r>
              <a:rPr lang="en-US" sz="1600" b="1" dirty="0">
                <a:solidFill>
                  <a:srgbClr val="004C97"/>
                </a:solidFill>
                <a:latin typeface="Calibri" panose="020F0502020204030204" pitchFamily="34" charset="0"/>
              </a:rPr>
              <a:t>→</a:t>
            </a:r>
            <a:r>
              <a:rPr lang="en-US" sz="1600" dirty="0">
                <a:solidFill>
                  <a:srgbClr val="004C97"/>
                </a:solidFill>
                <a:latin typeface="Calibri" panose="020F0502020204030204" pitchFamily="34" charset="0"/>
              </a:rPr>
              <a:t> C</a:t>
            </a:r>
            <a:r>
              <a:rPr lang="en-US" sz="1600" baseline="-25000" dirty="0">
                <a:solidFill>
                  <a:srgbClr val="004C97"/>
                </a:solidFill>
                <a:latin typeface="Calibri" panose="020F0502020204030204" pitchFamily="34" charset="0"/>
              </a:rPr>
              <a:t>0</a:t>
            </a:r>
            <a:r>
              <a:rPr lang="en-US" sz="1600" dirty="0">
                <a:solidFill>
                  <a:srgbClr val="004C97"/>
                </a:solidFill>
                <a:latin typeface="Calibri" panose="020F0502020204030204" pitchFamily="34" charset="0"/>
              </a:rPr>
              <a:t> = 1.4e10 atoms/cm</a:t>
            </a:r>
            <a:r>
              <a:rPr lang="en-US" sz="1600" baseline="30000" dirty="0">
                <a:solidFill>
                  <a:srgbClr val="004C97"/>
                </a:solidFill>
                <a:latin typeface="Calibri" panose="020F0502020204030204" pitchFamily="34" charset="0"/>
              </a:rPr>
              <a:t>3 </a:t>
            </a:r>
          </a:p>
          <a:p>
            <a:pPr>
              <a:spcBef>
                <a:spcPts val="900"/>
              </a:spcBef>
            </a:pPr>
            <a:r>
              <a:rPr lang="en-US" sz="2000" b="1" dirty="0">
                <a:solidFill>
                  <a:srgbClr val="004C97"/>
                </a:solidFill>
                <a:latin typeface="Calibri" panose="020F0502020204030204" pitchFamily="34" charset="0"/>
              </a:rPr>
              <a:t>3D finite-volume diffusion solver</a:t>
            </a:r>
          </a:p>
          <a:p>
            <a:pPr lvl="1">
              <a:buFont typeface="Courier New" panose="02070309020205020404" pitchFamily="49" charset="0"/>
              <a:buChar char="o"/>
            </a:pPr>
            <a:r>
              <a:rPr lang="en-US" sz="1600" dirty="0">
                <a:solidFill>
                  <a:srgbClr val="004C97"/>
                </a:solidFill>
                <a:latin typeface="Calibri" panose="020F0502020204030204" pitchFamily="34" charset="0"/>
              </a:rPr>
              <a:t>Bulk diffusion + interface transfer (Cu–water, SS–water, SS–air)</a:t>
            </a:r>
          </a:p>
          <a:p>
            <a:pPr lvl="1">
              <a:buFont typeface="Courier New" panose="02070309020205020404" pitchFamily="49" charset="0"/>
              <a:buChar char="o"/>
            </a:pPr>
            <a:r>
              <a:rPr lang="en-US" sz="1600" dirty="0">
                <a:solidFill>
                  <a:srgbClr val="004C97"/>
                </a:solidFill>
                <a:latin typeface="Calibri" panose="020F0502020204030204" pitchFamily="34" charset="0"/>
              </a:rPr>
              <a:t>Tracks water flushes, air loss, decay; checks mass balance</a:t>
            </a:r>
          </a:p>
          <a:p>
            <a:pPr>
              <a:spcBef>
                <a:spcPts val="900"/>
              </a:spcBef>
            </a:pPr>
            <a:r>
              <a:rPr lang="en-US" sz="2000" b="1" dirty="0">
                <a:solidFill>
                  <a:srgbClr val="004C97"/>
                </a:solidFill>
                <a:latin typeface="Calibri" panose="020F0502020204030204" pitchFamily="34" charset="0"/>
              </a:rPr>
              <a:t>Output: tritium in water (pCi/ml) vs time, 20°C &amp; 50°C</a:t>
            </a:r>
          </a:p>
        </p:txBody>
      </p:sp>
      <p:sp>
        <p:nvSpPr>
          <p:cNvPr id="3" name="Title 2">
            <a:extLst>
              <a:ext uri="{FF2B5EF4-FFF2-40B4-BE49-F238E27FC236}">
                <a16:creationId xmlns:a16="http://schemas.microsoft.com/office/drawing/2014/main" id="{8161D16D-CEA3-F9DA-6BAF-6EE0767BC5C0}"/>
              </a:ext>
            </a:extLst>
          </p:cNvPr>
          <p:cNvSpPr>
            <a:spLocks noGrp="1"/>
          </p:cNvSpPr>
          <p:nvPr>
            <p:ph type="title"/>
          </p:nvPr>
        </p:nvSpPr>
        <p:spPr>
          <a:xfrm>
            <a:off x="914398" y="365760"/>
            <a:ext cx="10515600" cy="433527"/>
          </a:xfrm>
        </p:spPr>
        <p:txBody>
          <a:bodyPr/>
          <a:lstStyle/>
          <a:p>
            <a:r>
              <a:rPr lang="en-US" sz="3200" dirty="0">
                <a:solidFill>
                  <a:schemeClr val="accent1"/>
                </a:solidFill>
              </a:rPr>
              <a:t>Diffusion Model Builds on Radiation Analysis</a:t>
            </a:r>
            <a:br>
              <a:rPr lang="en-US" sz="3200" dirty="0"/>
            </a:br>
            <a:r>
              <a:rPr lang="en-US" sz="2000" i="1" dirty="0">
                <a:solidFill>
                  <a:schemeClr val="accent1"/>
                </a:solidFill>
              </a:rPr>
              <a:t>Courtesy of Alajos Makovec</a:t>
            </a:r>
          </a:p>
        </p:txBody>
      </p:sp>
      <p:sp>
        <p:nvSpPr>
          <p:cNvPr id="7" name="Slide Number Placeholder 6">
            <a:extLst>
              <a:ext uri="{FF2B5EF4-FFF2-40B4-BE49-F238E27FC236}">
                <a16:creationId xmlns:a16="http://schemas.microsoft.com/office/drawing/2014/main" id="{C519FDA2-2D2D-FE63-4486-7DC56D2A34D1}"/>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20</a:t>
            </a:fld>
            <a:endParaRPr lang="en-US"/>
          </a:p>
        </p:txBody>
      </p:sp>
      <p:sp>
        <p:nvSpPr>
          <p:cNvPr id="5" name="Footer Placeholder 4">
            <a:extLst>
              <a:ext uri="{FF2B5EF4-FFF2-40B4-BE49-F238E27FC236}">
                <a16:creationId xmlns:a16="http://schemas.microsoft.com/office/drawing/2014/main" id="{B4BB6EF2-24C3-2BE9-69C6-6651ECA8951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C5930542-D5F0-F09F-C07A-907DC68B9F5F}"/>
              </a:ext>
            </a:extLst>
          </p:cNvPr>
          <p:cNvSpPr>
            <a:spLocks noGrp="1"/>
          </p:cNvSpPr>
          <p:nvPr>
            <p:ph type="dt" sz="half" idx="38"/>
          </p:nvPr>
        </p:nvSpPr>
        <p:spPr/>
        <p:txBody>
          <a:bodyPr/>
          <a:lstStyle/>
          <a:p>
            <a:pPr>
              <a:defRPr/>
            </a:pPr>
            <a:r>
              <a:rPr lang="en-US"/>
              <a:t>21/10/2026</a:t>
            </a:r>
          </a:p>
        </p:txBody>
      </p:sp>
      <p:pic>
        <p:nvPicPr>
          <p:cNvPr id="8" name="Picture 7" descr="am_s4_8.png"/>
          <p:cNvPicPr>
            <a:picLocks noChangeAspect="1"/>
          </p:cNvPicPr>
          <p:nvPr/>
        </p:nvPicPr>
        <p:blipFill>
          <a:blip r:embed="rId2"/>
          <a:stretch>
            <a:fillRect/>
          </a:stretch>
        </p:blipFill>
        <p:spPr>
          <a:xfrm>
            <a:off x="7086600" y="1463040"/>
            <a:ext cx="4709160" cy="2751627"/>
          </a:xfrm>
          <a:prstGeom prst="rect">
            <a:avLst/>
          </a:prstGeom>
        </p:spPr>
      </p:pic>
      <p:sp>
        <p:nvSpPr>
          <p:cNvPr id="9" name="TextBox 8"/>
          <p:cNvSpPr txBox="1"/>
          <p:nvPr/>
        </p:nvSpPr>
        <p:spPr>
          <a:xfrm>
            <a:off x="7086600" y="4287819"/>
            <a:ext cx="4709160" cy="54864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FLUKA mesh geometry used for testing: Cu in water, inside SS316 holder</a:t>
            </a:r>
          </a:p>
        </p:txBody>
      </p:sp>
      <p:sp>
        <p:nvSpPr>
          <p:cNvPr id="10" name="Chevron 9"/>
          <p:cNvSpPr/>
          <p:nvPr/>
        </p:nvSpPr>
        <p:spPr>
          <a:xfrm>
            <a:off x="457200" y="5440680"/>
            <a:ext cx="2788920" cy="685800"/>
          </a:xfrm>
          <a:prstGeom prst="chevron">
            <a:avLst/>
          </a:prstGeom>
          <a:solidFill>
            <a:srgbClr val="004C97"/>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274320" rtlCol="0" anchor="ctr"/>
          <a:lstStyle/>
          <a:p>
            <a:pPr algn="ctr"/>
            <a:r>
              <a:rPr lang="en-US" sz="1400" b="1" dirty="0">
                <a:solidFill>
                  <a:srgbClr val="FFFFFF"/>
                </a:solidFill>
                <a:latin typeface="Calibri" panose="020F0502020204030204" pitchFamily="34" charset="0"/>
              </a:rPr>
              <a:t>Radiation analysis: </a:t>
            </a:r>
            <a:r>
              <a:rPr lang="en-US" sz="1400" b="1" baseline="30000" dirty="0">
                <a:solidFill>
                  <a:srgbClr val="FFFFFF"/>
                </a:solidFill>
                <a:latin typeface="Calibri" panose="020F0502020204030204" pitchFamily="34" charset="0"/>
              </a:rPr>
              <a:t>3</a:t>
            </a:r>
            <a:r>
              <a:rPr lang="en-US" sz="1400" b="1" dirty="0">
                <a:solidFill>
                  <a:srgbClr val="FFFFFF"/>
                </a:solidFill>
                <a:latin typeface="Calibri" panose="020F0502020204030204" pitchFamily="34" charset="0"/>
              </a:rPr>
              <a:t>H production</a:t>
            </a:r>
          </a:p>
        </p:txBody>
      </p:sp>
      <p:sp>
        <p:nvSpPr>
          <p:cNvPr id="11" name="Chevron 10"/>
          <p:cNvSpPr/>
          <p:nvPr/>
        </p:nvSpPr>
        <p:spPr>
          <a:xfrm>
            <a:off x="3291839" y="5440680"/>
            <a:ext cx="2788920" cy="685800"/>
          </a:xfrm>
          <a:prstGeom prst="chevron">
            <a:avLst/>
          </a:prstGeom>
          <a:solidFill>
            <a:srgbClr val="1F6FB2"/>
          </a:solidFill>
          <a:ln>
            <a:noFill/>
          </a:ln>
          <a:effectLst/>
        </p:spPr>
        <p:style>
          <a:lnRef idx="1">
            <a:schemeClr val="accent1"/>
          </a:lnRef>
          <a:fillRef idx="3">
            <a:schemeClr val="accent1"/>
          </a:fillRef>
          <a:effectRef idx="2">
            <a:schemeClr val="accent1"/>
          </a:effectRef>
          <a:fontRef idx="minor">
            <a:schemeClr val="lt1"/>
          </a:fontRef>
        </p:style>
        <p:txBody>
          <a:bodyPr wrap="square" lIns="320040" rIns="274320" rtlCol="0" anchor="ctr"/>
          <a:lstStyle/>
          <a:p>
            <a:pPr algn="ctr"/>
            <a:r>
              <a:rPr lang="en-US" sz="1400" b="1" dirty="0">
                <a:solidFill>
                  <a:srgbClr val="FFFFFF"/>
                </a:solidFill>
                <a:latin typeface="Calibri" panose="020F0502020204030204" pitchFamily="34" charset="0"/>
              </a:rPr>
              <a:t>Diffusion simulation</a:t>
            </a:r>
          </a:p>
        </p:txBody>
      </p:sp>
      <p:sp>
        <p:nvSpPr>
          <p:cNvPr id="12" name="Chevron 11"/>
          <p:cNvSpPr/>
          <p:nvPr/>
        </p:nvSpPr>
        <p:spPr>
          <a:xfrm>
            <a:off x="6126479" y="5440680"/>
            <a:ext cx="2788920" cy="685800"/>
          </a:xfrm>
          <a:prstGeom prst="chevron">
            <a:avLst/>
          </a:prstGeom>
          <a:solidFill>
            <a:srgbClr val="4A90C8"/>
          </a:solidFill>
          <a:ln>
            <a:noFill/>
          </a:ln>
          <a:effectLst/>
        </p:spPr>
        <p:style>
          <a:lnRef idx="1">
            <a:schemeClr val="accent1"/>
          </a:lnRef>
          <a:fillRef idx="3">
            <a:schemeClr val="accent1"/>
          </a:fillRef>
          <a:effectRef idx="2">
            <a:schemeClr val="accent1"/>
          </a:effectRef>
          <a:fontRef idx="minor">
            <a:schemeClr val="lt1"/>
          </a:fontRef>
        </p:style>
        <p:txBody>
          <a:bodyPr wrap="square" lIns="320040" rIns="274320" rtlCol="0" anchor="ctr"/>
          <a:lstStyle/>
          <a:p>
            <a:pPr algn="ctr"/>
            <a:r>
              <a:rPr lang="en-US" sz="1400" b="1" dirty="0">
                <a:solidFill>
                  <a:srgbClr val="FFFFFF"/>
                </a:solidFill>
                <a:latin typeface="Calibri" panose="020F0502020204030204" pitchFamily="34" charset="0"/>
              </a:rPr>
              <a:t>Flush-sample analysis</a:t>
            </a:r>
          </a:p>
        </p:txBody>
      </p:sp>
      <p:sp>
        <p:nvSpPr>
          <p:cNvPr id="13" name="Chevron 12"/>
          <p:cNvSpPr/>
          <p:nvPr/>
        </p:nvSpPr>
        <p:spPr>
          <a:xfrm>
            <a:off x="8961119" y="5440680"/>
            <a:ext cx="2788920" cy="685800"/>
          </a:xfrm>
          <a:prstGeom prst="chevron">
            <a:avLst/>
          </a:prstGeom>
          <a:solidFill>
            <a:srgbClr val="8BB8DE"/>
          </a:solidFill>
          <a:ln>
            <a:noFill/>
          </a:ln>
          <a:effectLst/>
        </p:spPr>
        <p:style>
          <a:lnRef idx="1">
            <a:schemeClr val="accent1"/>
          </a:lnRef>
          <a:fillRef idx="3">
            <a:schemeClr val="accent1"/>
          </a:fillRef>
          <a:effectRef idx="2">
            <a:schemeClr val="accent1"/>
          </a:effectRef>
          <a:fontRef idx="minor">
            <a:schemeClr val="lt1"/>
          </a:fontRef>
        </p:style>
        <p:txBody>
          <a:bodyPr wrap="square" lIns="320040" rIns="274320" rtlCol="0" anchor="ctr"/>
          <a:lstStyle/>
          <a:p>
            <a:pPr algn="ctr"/>
            <a:r>
              <a:rPr lang="en-US" sz="1400" b="1" dirty="0">
                <a:solidFill>
                  <a:srgbClr val="003366"/>
                </a:solidFill>
                <a:latin typeface="Calibri" panose="020F0502020204030204" pitchFamily="34" charset="0"/>
              </a:rPr>
              <a:t>LSC measurements</a:t>
            </a:r>
          </a:p>
        </p:txBody>
      </p:sp>
    </p:spTree>
    <p:extLst>
      <p:ext uri="{BB962C8B-B14F-4D97-AF65-F5344CB8AC3E}">
        <p14:creationId xmlns:p14="http://schemas.microsoft.com/office/powerpoint/2010/main" val="4070818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DF29-8313-07A6-1DE4-812C512C8C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F9FA56-74DE-EC87-5394-4CB87DD59612}"/>
              </a:ext>
            </a:extLst>
          </p:cNvPr>
          <p:cNvSpPr>
            <a:spLocks noGrp="1"/>
          </p:cNvSpPr>
          <p:nvPr>
            <p:ph type="body" sz="quarter" idx="10"/>
          </p:nvPr>
        </p:nvSpPr>
        <p:spPr>
          <a:xfrm>
            <a:off x="457200" y="1463040"/>
            <a:ext cx="6217920" cy="4663440"/>
          </a:xfrm>
        </p:spPr>
        <p:txBody>
          <a:bodyPr vert="horz" lIns="0" tIns="0" rIns="0" bIns="0" rtlCol="0" anchor="t">
            <a:noAutofit/>
          </a:bodyPr>
          <a:lstStyle/>
          <a:p>
            <a:pPr>
              <a:spcBef>
                <a:spcPts val="900"/>
              </a:spcBef>
            </a:pPr>
            <a:r>
              <a:rPr lang="en-US" sz="2000" b="1" dirty="0">
                <a:solidFill>
                  <a:srgbClr val="004C97"/>
                </a:solidFill>
                <a:latin typeface="Calibri" panose="020F0502020204030204" pitchFamily="34" charset="0"/>
              </a:rPr>
              <a:t>Simulated Cu sample with periodic water flushes</a:t>
            </a:r>
          </a:p>
          <a:p>
            <a:pPr lvl="1">
              <a:buFont typeface="Courier New" panose="02070309020205020404" pitchFamily="49" charset="0"/>
              <a:buChar char="o"/>
            </a:pPr>
            <a:r>
              <a:rPr lang="en-US" sz="1600" dirty="0">
                <a:solidFill>
                  <a:srgbClr val="004C97"/>
                </a:solidFill>
                <a:latin typeface="Calibri" panose="020F0502020204030204" pitchFamily="34" charset="0"/>
              </a:rPr>
              <a:t>D</a:t>
            </a:r>
            <a:r>
              <a:rPr lang="en-US" sz="1600" baseline="-25000" dirty="0">
                <a:solidFill>
                  <a:srgbClr val="004C97"/>
                </a:solidFill>
                <a:latin typeface="Calibri" panose="020F0502020204030204" pitchFamily="34" charset="0"/>
              </a:rPr>
              <a:t>Cu</a:t>
            </a:r>
            <a:r>
              <a:rPr lang="en-US" sz="1600" dirty="0">
                <a:solidFill>
                  <a:srgbClr val="004C97"/>
                </a:solidFill>
                <a:latin typeface="Calibri" panose="020F0502020204030204" pitchFamily="34" charset="0"/>
              </a:rPr>
              <a:t> = 5.8e-10 cm</a:t>
            </a:r>
            <a:r>
              <a:rPr lang="en-US" sz="1600" baseline="30000" dirty="0">
                <a:solidFill>
                  <a:srgbClr val="004C97"/>
                </a:solidFill>
                <a:latin typeface="Calibri" panose="020F0502020204030204" pitchFamily="34" charset="0"/>
              </a:rPr>
              <a:t>2</a:t>
            </a:r>
            <a:r>
              <a:rPr lang="en-US" sz="1600" dirty="0">
                <a:solidFill>
                  <a:srgbClr val="004C97"/>
                </a:solidFill>
                <a:latin typeface="Calibri" panose="020F0502020204030204" pitchFamily="34" charset="0"/>
              </a:rPr>
              <a:t>/s (20°C), consistent with our estimate (6e-10)</a:t>
            </a:r>
          </a:p>
          <a:p>
            <a:pPr lvl="1">
              <a:buFont typeface="Courier New" panose="02070309020205020404" pitchFamily="49" charset="0"/>
              <a:buChar char="o"/>
            </a:pPr>
            <a:r>
              <a:rPr lang="en-US" sz="1600" dirty="0">
                <a:solidFill>
                  <a:srgbClr val="004C97"/>
                </a:solidFill>
                <a:latin typeface="Calibri" panose="020F0502020204030204" pitchFamily="34" charset="0"/>
              </a:rPr>
              <a:t>Predicted water activity: ~5–40 pCi/ml per flush sample</a:t>
            </a:r>
          </a:p>
          <a:p>
            <a:pPr lvl="1">
              <a:buFont typeface="Courier New" panose="02070309020205020404" pitchFamily="49" charset="0"/>
              <a:buChar char="o"/>
            </a:pPr>
            <a:r>
              <a:rPr lang="en-US" sz="1600" dirty="0">
                <a:solidFill>
                  <a:srgbClr val="004C97"/>
                </a:solidFill>
                <a:latin typeface="Calibri" panose="020F0502020204030204" pitchFamily="34" charset="0"/>
              </a:rPr>
              <a:t>50°C (D ×4): more released in &lt; 2 weeks than at 20°C in ~6 weeks</a:t>
            </a:r>
          </a:p>
          <a:p>
            <a:pPr>
              <a:spcBef>
                <a:spcPts val="900"/>
              </a:spcBef>
            </a:pPr>
            <a:r>
              <a:rPr lang="en-US" sz="2000" b="1" dirty="0">
                <a:solidFill>
                  <a:srgbClr val="004C97"/>
                </a:solidFill>
                <a:latin typeface="Calibri" panose="020F0502020204030204" pitchFamily="34" charset="0"/>
              </a:rPr>
              <a:t>Flush analysis, validated on simulation</a:t>
            </a:r>
          </a:p>
          <a:p>
            <a:pPr lvl="1">
              <a:buFont typeface="Courier New" panose="02070309020205020404" pitchFamily="49" charset="0"/>
              <a:buChar char="o"/>
            </a:pPr>
            <a:r>
              <a:rPr lang="en-US" sz="1600" dirty="0">
                <a:solidFill>
                  <a:srgbClr val="004C97"/>
                </a:solidFill>
                <a:latin typeface="Calibri" panose="020F0502020204030204" pitchFamily="34" charset="0"/>
              </a:rPr>
              <a:t>Plane-sheet diffusion fit recovers D</a:t>
            </a:r>
            <a:r>
              <a:rPr lang="en-US" sz="1600" baseline="-25000" dirty="0">
                <a:solidFill>
                  <a:srgbClr val="004C97"/>
                </a:solidFill>
                <a:latin typeface="Calibri" panose="020F0502020204030204" pitchFamily="34" charset="0"/>
              </a:rPr>
              <a:t>eff</a:t>
            </a:r>
            <a:r>
              <a:rPr lang="en-US" sz="1600" dirty="0">
                <a:solidFill>
                  <a:srgbClr val="004C97"/>
                </a:solidFill>
                <a:latin typeface="Calibri" panose="020F0502020204030204" pitchFamily="34" charset="0"/>
              </a:rPr>
              <a:t> = 5.84e-10 (20°C) </a:t>
            </a:r>
            <a:br>
              <a:rPr lang="en-US" sz="1600" dirty="0">
                <a:solidFill>
                  <a:srgbClr val="004C97"/>
                </a:solidFill>
                <a:latin typeface="Calibri" panose="020F0502020204030204" pitchFamily="34" charset="0"/>
              </a:rPr>
            </a:br>
            <a:r>
              <a:rPr lang="en-US" sz="1600" dirty="0">
                <a:solidFill>
                  <a:srgbClr val="004C97"/>
                </a:solidFill>
                <a:latin typeface="Calibri" panose="020F0502020204030204" pitchFamily="34" charset="0"/>
              </a:rPr>
              <a:t>and 2.37e-9 cm</a:t>
            </a:r>
            <a:r>
              <a:rPr lang="en-US" sz="1600" baseline="30000" dirty="0">
                <a:solidFill>
                  <a:srgbClr val="004C97"/>
                </a:solidFill>
                <a:latin typeface="Calibri" panose="020F0502020204030204" pitchFamily="34" charset="0"/>
              </a:rPr>
              <a:t>2</a:t>
            </a:r>
            <a:r>
              <a:rPr lang="en-US" sz="1600" dirty="0">
                <a:solidFill>
                  <a:srgbClr val="004C97"/>
                </a:solidFill>
                <a:latin typeface="Calibri" panose="020F0502020204030204" pitchFamily="34" charset="0"/>
              </a:rPr>
              <a:t>/s (50°C); R</a:t>
            </a:r>
            <a:r>
              <a:rPr lang="en-US" sz="1600" baseline="30000" dirty="0">
                <a:solidFill>
                  <a:srgbClr val="004C97"/>
                </a:solidFill>
                <a:latin typeface="Calibri" panose="020F0502020204030204" pitchFamily="34" charset="0"/>
              </a:rPr>
              <a:t>2</a:t>
            </a:r>
            <a:r>
              <a:rPr lang="en-US" sz="1600" dirty="0">
                <a:solidFill>
                  <a:srgbClr val="004C97"/>
                </a:solidFill>
                <a:latin typeface="Calibri" panose="020F0502020204030204" pitchFamily="34" charset="0"/>
              </a:rPr>
              <a:t> &gt; 0.997</a:t>
            </a:r>
          </a:p>
          <a:p>
            <a:pPr lvl="1">
              <a:buFont typeface="Courier New" panose="02070309020205020404" pitchFamily="49" charset="0"/>
              <a:buChar char="o"/>
            </a:pPr>
            <a:r>
              <a:rPr lang="en-US" sz="1600" dirty="0">
                <a:solidFill>
                  <a:srgbClr val="004C97"/>
                </a:solidFill>
                <a:latin typeface="Calibri" panose="020F0502020204030204" pitchFamily="34" charset="0"/>
              </a:rPr>
              <a:t>50% / 90% release: 234 h / 1009 h (20°C), 58 h / 249 h (50°C)</a:t>
            </a:r>
          </a:p>
          <a:p>
            <a:pPr>
              <a:spcBef>
                <a:spcPts val="900"/>
              </a:spcBef>
            </a:pPr>
            <a:r>
              <a:rPr lang="en-US" sz="2000" b="1" dirty="0">
                <a:solidFill>
                  <a:srgbClr val="004C97"/>
                </a:solidFill>
                <a:latin typeface="Calibri" panose="020F0502020204030204" pitchFamily="34" charset="0"/>
              </a:rPr>
              <a:t>1–4 mm samples, as in radiation analysis</a:t>
            </a:r>
          </a:p>
          <a:p>
            <a:pPr lvl="1">
              <a:buFont typeface="Courier New" panose="02070309020205020404" pitchFamily="49" charset="0"/>
              <a:buChar char="o"/>
            </a:pPr>
            <a:r>
              <a:rPr lang="en-US" sz="1600" dirty="0">
                <a:solidFill>
                  <a:srgbClr val="004C97"/>
                </a:solidFill>
                <a:latin typeface="Calibri" panose="020F0502020204030204" pitchFamily="34" charset="0"/>
              </a:rPr>
              <a:t>Release time: </a:t>
            </a:r>
          </a:p>
          <a:p>
            <a:pPr lvl="2">
              <a:buFont typeface="Wingdings" panose="05000000000000000000" pitchFamily="2" charset="2"/>
              <a:buChar char="Ø"/>
            </a:pPr>
            <a:r>
              <a:rPr lang="en-US" dirty="0">
                <a:solidFill>
                  <a:srgbClr val="004C97"/>
                </a:solidFill>
                <a:latin typeface="Calibri" panose="020F0502020204030204" pitchFamily="34" charset="0"/>
              </a:rPr>
              <a:t>∝ L</a:t>
            </a:r>
            <a:r>
              <a:rPr lang="en-US" baseline="30000" dirty="0">
                <a:solidFill>
                  <a:srgbClr val="004C97"/>
                </a:solidFill>
                <a:latin typeface="Calibri" panose="020F0502020204030204" pitchFamily="34" charset="0"/>
              </a:rPr>
              <a:t>2</a:t>
            </a:r>
            <a:r>
              <a:rPr lang="en-US" dirty="0">
                <a:solidFill>
                  <a:srgbClr val="004C97"/>
                </a:solidFill>
                <a:latin typeface="Calibri" panose="020F0502020204030204" pitchFamily="34" charset="0"/>
              </a:rPr>
              <a:t> if bulk diffusion; </a:t>
            </a:r>
          </a:p>
          <a:p>
            <a:pPr lvl="2">
              <a:buFont typeface="Wingdings" panose="05000000000000000000" pitchFamily="2" charset="2"/>
              <a:buChar char="Ø"/>
            </a:pPr>
            <a:r>
              <a:rPr lang="en-US" dirty="0">
                <a:solidFill>
                  <a:srgbClr val="004C97"/>
                </a:solidFill>
                <a:latin typeface="Calibri" panose="020F0502020204030204" pitchFamily="34" charset="0"/>
              </a:rPr>
              <a:t>∝ L if interface-limited</a:t>
            </a:r>
          </a:p>
        </p:txBody>
      </p:sp>
      <p:sp>
        <p:nvSpPr>
          <p:cNvPr id="3" name="Title 2">
            <a:extLst>
              <a:ext uri="{FF2B5EF4-FFF2-40B4-BE49-F238E27FC236}">
                <a16:creationId xmlns:a16="http://schemas.microsoft.com/office/drawing/2014/main" id="{D51EBE62-7742-F0AD-285E-9B518AF1D247}"/>
              </a:ext>
            </a:extLst>
          </p:cNvPr>
          <p:cNvSpPr>
            <a:spLocks noGrp="1"/>
          </p:cNvSpPr>
          <p:nvPr>
            <p:ph type="title"/>
          </p:nvPr>
        </p:nvSpPr>
        <p:spPr>
          <a:xfrm>
            <a:off x="914398" y="365760"/>
            <a:ext cx="10515600" cy="433527"/>
          </a:xfrm>
        </p:spPr>
        <p:txBody>
          <a:bodyPr/>
          <a:lstStyle/>
          <a:p>
            <a:r>
              <a:rPr lang="en-US" sz="3200" dirty="0">
                <a:solidFill>
                  <a:schemeClr val="accent1"/>
                </a:solidFill>
              </a:rPr>
              <a:t>Diffusion Model: Release and Flush Analysis</a:t>
            </a:r>
            <a:br>
              <a:rPr lang="en-US" sz="3200"/>
            </a:br>
            <a:r>
              <a:rPr lang="en-US" sz="2000" i="1" dirty="0">
                <a:solidFill>
                  <a:schemeClr val="accent1"/>
                </a:solidFill>
              </a:rPr>
              <a:t>Courtesy of Alajos Makovec</a:t>
            </a:r>
          </a:p>
        </p:txBody>
      </p:sp>
      <p:sp>
        <p:nvSpPr>
          <p:cNvPr id="7" name="Slide Number Placeholder 6">
            <a:extLst>
              <a:ext uri="{FF2B5EF4-FFF2-40B4-BE49-F238E27FC236}">
                <a16:creationId xmlns:a16="http://schemas.microsoft.com/office/drawing/2014/main" id="{64F3F080-712E-2DA7-F78B-2D11AC284865}"/>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21</a:t>
            </a:fld>
            <a:endParaRPr lang="en-US"/>
          </a:p>
        </p:txBody>
      </p:sp>
      <p:sp>
        <p:nvSpPr>
          <p:cNvPr id="5" name="Footer Placeholder 4">
            <a:extLst>
              <a:ext uri="{FF2B5EF4-FFF2-40B4-BE49-F238E27FC236}">
                <a16:creationId xmlns:a16="http://schemas.microsoft.com/office/drawing/2014/main" id="{0B0C0AF6-26F1-99A2-2A55-3F07FADBC534}"/>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237625FA-2498-6666-5058-E7C4DF0F42FB}"/>
              </a:ext>
            </a:extLst>
          </p:cNvPr>
          <p:cNvSpPr>
            <a:spLocks noGrp="1"/>
          </p:cNvSpPr>
          <p:nvPr>
            <p:ph type="dt" sz="half" idx="38"/>
          </p:nvPr>
        </p:nvSpPr>
        <p:spPr/>
        <p:txBody>
          <a:bodyPr/>
          <a:lstStyle/>
          <a:p>
            <a:pPr>
              <a:defRPr/>
            </a:pPr>
            <a:r>
              <a:rPr lang="en-US"/>
              <a:t>21/10/2026</a:t>
            </a:r>
          </a:p>
        </p:txBody>
      </p:sp>
      <p:pic>
        <p:nvPicPr>
          <p:cNvPr id="8" name="Picture 7" descr="am_s14_8.png"/>
          <p:cNvPicPr>
            <a:picLocks noChangeAspect="1"/>
          </p:cNvPicPr>
          <p:nvPr/>
        </p:nvPicPr>
        <p:blipFill>
          <a:blip r:embed="rId2"/>
          <a:stretch>
            <a:fillRect/>
          </a:stretch>
        </p:blipFill>
        <p:spPr>
          <a:xfrm>
            <a:off x="6949440" y="1463040"/>
            <a:ext cx="4709160" cy="1654833"/>
          </a:xfrm>
          <a:prstGeom prst="rect">
            <a:avLst/>
          </a:prstGeom>
        </p:spPr>
      </p:pic>
      <p:sp>
        <p:nvSpPr>
          <p:cNvPr id="9" name="TextBox 8"/>
          <p:cNvSpPr txBox="1"/>
          <p:nvPr/>
        </p:nvSpPr>
        <p:spPr>
          <a:xfrm>
            <a:off x="6949440" y="3163593"/>
            <a:ext cx="4709160" cy="27432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Simulated flush samples: 20°C vs 50°C</a:t>
            </a:r>
          </a:p>
        </p:txBody>
      </p:sp>
      <p:pic>
        <p:nvPicPr>
          <p:cNvPr id="10" name="Picture 9" descr="am_s19_8.png"/>
          <p:cNvPicPr>
            <a:picLocks noChangeAspect="1"/>
          </p:cNvPicPr>
          <p:nvPr/>
        </p:nvPicPr>
        <p:blipFill>
          <a:blip r:embed="rId3"/>
          <a:stretch>
            <a:fillRect/>
          </a:stretch>
        </p:blipFill>
        <p:spPr>
          <a:xfrm>
            <a:off x="7498079" y="3529353"/>
            <a:ext cx="3603567" cy="2331720"/>
          </a:xfrm>
          <a:prstGeom prst="rect">
            <a:avLst/>
          </a:prstGeom>
        </p:spPr>
      </p:pic>
      <p:sp>
        <p:nvSpPr>
          <p:cNvPr id="11" name="TextBox 10"/>
          <p:cNvSpPr txBox="1"/>
          <p:nvPr/>
        </p:nvSpPr>
        <p:spPr>
          <a:xfrm>
            <a:off x="6949440" y="5888505"/>
            <a:ext cx="4709160" cy="274320"/>
          </a:xfrm>
          <a:prstGeom prst="rect">
            <a:avLst/>
          </a:prstGeom>
          <a:noFill/>
        </p:spPr>
        <p:txBody>
          <a:bodyPr wrap="square" lIns="0" tIns="0" rIns="0" bIns="0">
            <a:spAutoFit/>
          </a:bodyPr>
          <a:lstStyle/>
          <a:p>
            <a:pPr algn="ctr"/>
            <a:r>
              <a:rPr lang="en-US" sz="1400" i="1" dirty="0">
                <a:solidFill>
                  <a:srgbClr val="004C97"/>
                </a:solidFill>
                <a:latin typeface="Calibri" panose="020F0502020204030204" pitchFamily="34" charset="0"/>
              </a:rPr>
              <a:t>Analysis of 20°C simulation: model fits</a:t>
            </a:r>
          </a:p>
        </p:txBody>
      </p:sp>
    </p:spTree>
    <p:extLst>
      <p:ext uri="{BB962C8B-B14F-4D97-AF65-F5344CB8AC3E}">
        <p14:creationId xmlns:p14="http://schemas.microsoft.com/office/powerpoint/2010/main" val="4199163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0E7BC-3979-0F41-0D13-E4C40AB9AF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329DE9-2B66-11DB-02AC-99CA670143F4}"/>
              </a:ext>
            </a:extLst>
          </p:cNvPr>
          <p:cNvSpPr>
            <a:spLocks noGrp="1"/>
          </p:cNvSpPr>
          <p:nvPr>
            <p:ph type="title"/>
          </p:nvPr>
        </p:nvSpPr>
        <p:spPr>
          <a:xfrm>
            <a:off x="914398" y="365760"/>
            <a:ext cx="9994393" cy="433527"/>
          </a:xfrm>
        </p:spPr>
        <p:txBody>
          <a:bodyPr/>
          <a:lstStyle/>
          <a:p>
            <a:r>
              <a:rPr lang="en-US" sz="3200" dirty="0">
                <a:solidFill>
                  <a:schemeClr val="accent1"/>
                </a:solidFill>
              </a:rPr>
              <a:t>Summary</a:t>
            </a:r>
          </a:p>
        </p:txBody>
      </p:sp>
      <p:sp>
        <p:nvSpPr>
          <p:cNvPr id="7" name="Slide Number Placeholder 6">
            <a:extLst>
              <a:ext uri="{FF2B5EF4-FFF2-40B4-BE49-F238E27FC236}">
                <a16:creationId xmlns:a16="http://schemas.microsoft.com/office/drawing/2014/main" id="{3E6144D3-C67C-0E7E-456C-E3C53348D741}"/>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22</a:t>
            </a:fld>
            <a:endParaRPr lang="en-US"/>
          </a:p>
        </p:txBody>
      </p:sp>
      <p:sp>
        <p:nvSpPr>
          <p:cNvPr id="5" name="Footer Placeholder 4">
            <a:extLst>
              <a:ext uri="{FF2B5EF4-FFF2-40B4-BE49-F238E27FC236}">
                <a16:creationId xmlns:a16="http://schemas.microsoft.com/office/drawing/2014/main" id="{5BA0D929-9AA5-EAC1-C7DA-32DC9829C89B}"/>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19D0A7C3-2030-365D-AD9C-530162D1D4AD}"/>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0ADA3FC8-7F0C-C2BB-D36E-E3E411ADA6A3}"/>
              </a:ext>
            </a:extLst>
          </p:cNvPr>
          <p:cNvSpPr>
            <a:spLocks noGrp="1"/>
          </p:cNvSpPr>
          <p:nvPr>
            <p:ph type="body" sz="quarter" idx="10"/>
          </p:nvPr>
        </p:nvSpPr>
        <p:spPr>
          <a:xfrm>
            <a:off x="365760" y="962532"/>
            <a:ext cx="11102799" cy="5229305"/>
          </a:xfrm>
        </p:spPr>
        <p:txBody>
          <a:bodyPr vert="horz" lIns="0" tIns="0" rIns="0" bIns="0" rtlCol="0" anchor="t">
            <a:noAutofit/>
          </a:bodyPr>
          <a:lstStyle/>
          <a:p>
            <a:pPr marL="0" indent="0">
              <a:buNone/>
            </a:pPr>
            <a:r>
              <a:rPr lang="en-US" sz="2400" spc="0" dirty="0">
                <a:solidFill>
                  <a:srgbClr val="004C97"/>
                </a:solidFill>
                <a:latin typeface="Calibri" panose="020F0502020204030204" pitchFamily="34" charset="0"/>
                <a:ea typeface="Geneva" pitchFamily="121" charset="-128"/>
              </a:rPr>
              <a:t>This work addresses radiation transport simulations coupled with planned experimental measurements. The Monte Carlo codes CERN-FLUKA and PHITS are being used to model and optimize an experimental configuration in which selected materials are exposed to secondary particles produced by the interaction of a proton beam with a graphite target. </a:t>
            </a:r>
          </a:p>
          <a:p>
            <a:pPr marL="0" indent="0">
              <a:buNone/>
            </a:pPr>
            <a:r>
              <a:rPr lang="en-US" sz="2400" spc="0" dirty="0">
                <a:solidFill>
                  <a:srgbClr val="004C97"/>
                </a:solidFill>
                <a:latin typeface="Calibri" panose="020F0502020204030204" pitchFamily="34" charset="0"/>
                <a:ea typeface="Geneva" pitchFamily="121" charset="-128"/>
              </a:rPr>
              <a:t>After irradiation, the materials will be immersed in water for a defined period, and the resulting tritium concentration in the water will be measured. The measurements will provide experimental estimates of tritium release from irradiated materials and enable evaluation and improvement of models describing tritium transport in these materials.  </a:t>
            </a:r>
          </a:p>
          <a:p>
            <a:pPr marL="0" indent="0">
              <a:buNone/>
            </a:pPr>
            <a:r>
              <a:rPr lang="en-US" sz="2400" spc="0" dirty="0">
                <a:solidFill>
                  <a:srgbClr val="004C97"/>
                </a:solidFill>
                <a:latin typeface="Calibri" panose="020F0502020204030204" pitchFamily="34" charset="0"/>
                <a:ea typeface="Geneva" pitchFamily="121" charset="-128"/>
              </a:rPr>
              <a:t>The combined computational and experimental approach will contribute to improved tritium management and safety assessments in particle accelerator facilities.</a:t>
            </a:r>
          </a:p>
          <a:p>
            <a:pPr marL="0" indent="0">
              <a:buNone/>
            </a:pPr>
            <a:endParaRPr lang="en-US" sz="3200" spc="0" dirty="0">
              <a:solidFill>
                <a:srgbClr val="004C97"/>
              </a:solidFill>
              <a:latin typeface="Calibri" panose="020F0502020204030204" pitchFamily="34" charset="0"/>
              <a:ea typeface="Geneva" pitchFamily="121" charset="-128"/>
            </a:endParaRPr>
          </a:p>
        </p:txBody>
      </p:sp>
    </p:spTree>
    <p:extLst>
      <p:ext uri="{BB962C8B-B14F-4D97-AF65-F5344CB8AC3E}">
        <p14:creationId xmlns:p14="http://schemas.microsoft.com/office/powerpoint/2010/main" val="3162187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E3C2A-5637-C7DA-F97D-D295B3C67A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665118-D016-6EEB-6E3E-96CBC2C64B07}"/>
              </a:ext>
            </a:extLst>
          </p:cNvPr>
          <p:cNvSpPr>
            <a:spLocks noGrp="1"/>
          </p:cNvSpPr>
          <p:nvPr>
            <p:ph type="title"/>
          </p:nvPr>
        </p:nvSpPr>
        <p:spPr>
          <a:xfrm>
            <a:off x="914398" y="365760"/>
            <a:ext cx="10299702" cy="433527"/>
          </a:xfrm>
        </p:spPr>
        <p:txBody>
          <a:bodyPr/>
          <a:lstStyle/>
          <a:p>
            <a:r>
              <a:rPr lang="en-US" sz="3200" dirty="0">
                <a:solidFill>
                  <a:schemeClr val="accent1"/>
                </a:solidFill>
              </a:rPr>
              <a:t>Thank You!</a:t>
            </a:r>
          </a:p>
        </p:txBody>
      </p:sp>
      <p:sp>
        <p:nvSpPr>
          <p:cNvPr id="7" name="Slide Number Placeholder 6">
            <a:extLst>
              <a:ext uri="{FF2B5EF4-FFF2-40B4-BE49-F238E27FC236}">
                <a16:creationId xmlns:a16="http://schemas.microsoft.com/office/drawing/2014/main" id="{E1296410-A392-BE1D-BF51-152205EC95EF}"/>
              </a:ext>
            </a:extLst>
          </p:cNvPr>
          <p:cNvSpPr>
            <a:spLocks noGrp="1"/>
          </p:cNvSpPr>
          <p:nvPr>
            <p:ph type="sldNum" sz="quarter" idx="40"/>
          </p:nvPr>
        </p:nvSpPr>
        <p:spPr>
          <a:xfrm>
            <a:off x="11830050" y="6356350"/>
            <a:ext cx="35891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BAA12D-5F28-3140-935A-44BF4B54B6B6}" type="slidenum">
              <a:rPr kumimoji="0" lang="en-US" sz="900" b="1" i="0" u="none" strike="noStrike" kern="1200" cap="none" spc="0" normalizeH="0" baseline="0" noProof="0" smtClean="0">
                <a:ln>
                  <a:noFill/>
                </a:ln>
                <a:solidFill>
                  <a:srgbClr val="FFFFFF"/>
                </a:solidFill>
                <a:effectLst/>
                <a:uLnTx/>
                <a:uFillTx/>
                <a:latin typeface="Helvetica" pitchFamily="2"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900" b="1" i="0" u="none" strike="noStrike" kern="1200" cap="none" spc="0" normalizeH="0" baseline="0" noProof="0">
              <a:ln>
                <a:noFill/>
              </a:ln>
              <a:solidFill>
                <a:srgbClr val="FFFFFF"/>
              </a:solidFill>
              <a:effectLst/>
              <a:uLnTx/>
              <a:uFillTx/>
              <a:latin typeface="Helvetica" pitchFamily="2" charset="0"/>
              <a:ea typeface="+mn-ea"/>
              <a:cs typeface="+mn-cs"/>
            </a:endParaRPr>
          </a:p>
        </p:txBody>
      </p:sp>
      <p:pic>
        <p:nvPicPr>
          <p:cNvPr id="4" name="Picture 3" descr="A dog standing on its back&#10;&#10;AI-generated content may be incorrect.">
            <a:extLst>
              <a:ext uri="{FF2B5EF4-FFF2-40B4-BE49-F238E27FC236}">
                <a16:creationId xmlns:a16="http://schemas.microsoft.com/office/drawing/2014/main" id="{84E7BB45-DCDB-43C3-60BB-FD6980EBDE8B}"/>
              </a:ext>
            </a:extLst>
          </p:cNvPr>
          <p:cNvPicPr>
            <a:picLocks noChangeAspect="1"/>
          </p:cNvPicPr>
          <p:nvPr/>
        </p:nvPicPr>
        <p:blipFill>
          <a:blip r:embed="rId3"/>
          <a:stretch>
            <a:fillRect/>
          </a:stretch>
        </p:blipFill>
        <p:spPr>
          <a:xfrm rot="5400000">
            <a:off x="2953997" y="1681223"/>
            <a:ext cx="4876800" cy="3657600"/>
          </a:xfrm>
          <a:prstGeom prst="rect">
            <a:avLst/>
          </a:prstGeom>
        </p:spPr>
      </p:pic>
      <p:sp>
        <p:nvSpPr>
          <p:cNvPr id="5" name="Title 2">
            <a:extLst>
              <a:ext uri="{FF2B5EF4-FFF2-40B4-BE49-F238E27FC236}">
                <a16:creationId xmlns:a16="http://schemas.microsoft.com/office/drawing/2014/main" id="{507D5D28-26D9-A5BF-33A5-AD2C68784D6A}"/>
              </a:ext>
            </a:extLst>
          </p:cNvPr>
          <p:cNvSpPr txBox="1">
            <a:spLocks/>
          </p:cNvSpPr>
          <p:nvPr/>
        </p:nvSpPr>
        <p:spPr>
          <a:xfrm>
            <a:off x="8139493" y="2308516"/>
            <a:ext cx="2960630" cy="122176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a:lstStyle>
          <a:p>
            <a:r>
              <a:rPr lang="en-US" sz="3200" dirty="0">
                <a:solidFill>
                  <a:schemeClr val="accent1"/>
                </a:solidFill>
              </a:rPr>
              <a:t>Questions?</a:t>
            </a:r>
            <a:br>
              <a:rPr lang="en-US" sz="3200" dirty="0">
                <a:solidFill>
                  <a:schemeClr val="accent1"/>
                </a:solidFill>
              </a:rPr>
            </a:br>
            <a:r>
              <a:rPr lang="en-US" sz="3200" dirty="0">
                <a:solidFill>
                  <a:schemeClr val="accent1"/>
                </a:solidFill>
              </a:rPr>
              <a:t> </a:t>
            </a:r>
            <a:br>
              <a:rPr lang="en-US" sz="3200" dirty="0">
                <a:solidFill>
                  <a:schemeClr val="accent1"/>
                </a:solidFill>
              </a:rPr>
            </a:br>
            <a:r>
              <a:rPr lang="en-US" sz="3200" dirty="0">
                <a:solidFill>
                  <a:schemeClr val="accent1"/>
                </a:solidFill>
              </a:rPr>
              <a:t>     Comments?</a:t>
            </a:r>
          </a:p>
        </p:txBody>
      </p:sp>
      <p:sp>
        <p:nvSpPr>
          <p:cNvPr id="8" name="Date Placeholder 7">
            <a:extLst>
              <a:ext uri="{FF2B5EF4-FFF2-40B4-BE49-F238E27FC236}">
                <a16:creationId xmlns:a16="http://schemas.microsoft.com/office/drawing/2014/main" id="{3E3C2EFE-4A8D-CE82-3BA4-B54B7E7F2A71}"/>
              </a:ext>
            </a:extLst>
          </p:cNvPr>
          <p:cNvSpPr>
            <a:spLocks noGrp="1"/>
          </p:cNvSpPr>
          <p:nvPr>
            <p:ph type="dt" sz="half" idx="38"/>
          </p:nvPr>
        </p:nvSpPr>
        <p:spPr/>
        <p:txBody>
          <a:bodyPr/>
          <a:lstStyle/>
          <a:p>
            <a:pPr>
              <a:defRPr/>
            </a:pPr>
            <a:r>
              <a:rPr lang="en-US"/>
              <a:t>21/10/2026</a:t>
            </a:r>
          </a:p>
        </p:txBody>
      </p:sp>
      <p:sp>
        <p:nvSpPr>
          <p:cNvPr id="9" name="Footer Placeholder 8">
            <a:extLst>
              <a:ext uri="{FF2B5EF4-FFF2-40B4-BE49-F238E27FC236}">
                <a16:creationId xmlns:a16="http://schemas.microsoft.com/office/drawing/2014/main" id="{EDF4DE80-8EBE-48C3-6103-5456C97E1B63}"/>
              </a:ext>
            </a:extLst>
          </p:cNvPr>
          <p:cNvSpPr>
            <a:spLocks noGrp="1"/>
          </p:cNvSpPr>
          <p:nvPr>
            <p:ph type="ftr" sz="quarter" idx="39"/>
          </p:nvPr>
        </p:nvSpPr>
        <p:spPr/>
        <p:txBody>
          <a:bodyPr/>
          <a:lstStyle/>
          <a:p>
            <a:pPr>
              <a:defRPr/>
            </a:pPr>
            <a:r>
              <a:rPr lang="en-US"/>
              <a:t>Dali Georgobiani | Tritium Diffusion Experiment Analysis | SATIF-17</a:t>
            </a:r>
          </a:p>
        </p:txBody>
      </p:sp>
    </p:spTree>
    <p:extLst>
      <p:ext uri="{BB962C8B-B14F-4D97-AF65-F5344CB8AC3E}">
        <p14:creationId xmlns:p14="http://schemas.microsoft.com/office/powerpoint/2010/main" val="2964853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A21A7-D1D5-66FF-7979-D018888DE5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857B90-BA9E-D9B6-3E9C-443A434B7B5C}"/>
              </a:ext>
            </a:extLst>
          </p:cNvPr>
          <p:cNvSpPr>
            <a:spLocks noGrp="1"/>
          </p:cNvSpPr>
          <p:nvPr>
            <p:ph type="title"/>
          </p:nvPr>
        </p:nvSpPr>
        <p:spPr>
          <a:xfrm>
            <a:off x="914398" y="365760"/>
            <a:ext cx="9994393" cy="433527"/>
          </a:xfrm>
        </p:spPr>
        <p:txBody>
          <a:bodyPr/>
          <a:lstStyle/>
          <a:p>
            <a:r>
              <a:rPr lang="en-US" sz="3200" dirty="0">
                <a:solidFill>
                  <a:schemeClr val="accent1"/>
                </a:solidFill>
              </a:rPr>
              <a:t>Backup Slides</a:t>
            </a:r>
          </a:p>
        </p:txBody>
      </p:sp>
      <p:sp>
        <p:nvSpPr>
          <p:cNvPr id="7" name="Slide Number Placeholder 6">
            <a:extLst>
              <a:ext uri="{FF2B5EF4-FFF2-40B4-BE49-F238E27FC236}">
                <a16:creationId xmlns:a16="http://schemas.microsoft.com/office/drawing/2014/main" id="{51B64064-9CEF-6D35-2D3A-77DD1AF76B02}"/>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24</a:t>
            </a:fld>
            <a:endParaRPr lang="en-US"/>
          </a:p>
        </p:txBody>
      </p:sp>
      <p:sp>
        <p:nvSpPr>
          <p:cNvPr id="5" name="Footer Placeholder 4">
            <a:extLst>
              <a:ext uri="{FF2B5EF4-FFF2-40B4-BE49-F238E27FC236}">
                <a16:creationId xmlns:a16="http://schemas.microsoft.com/office/drawing/2014/main" id="{178A8EF4-1D93-4B53-2C6C-74C262228AB7}"/>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FC740B40-724B-087B-92D1-141D73D8DD97}"/>
              </a:ext>
            </a:extLst>
          </p:cNvPr>
          <p:cNvSpPr>
            <a:spLocks noGrp="1"/>
          </p:cNvSpPr>
          <p:nvPr>
            <p:ph type="dt" sz="half" idx="38"/>
          </p:nvPr>
        </p:nvSpPr>
        <p:spPr/>
        <p:txBody>
          <a:bodyPr/>
          <a:lstStyle/>
          <a:p>
            <a:pPr>
              <a:defRPr/>
            </a:pPr>
            <a:r>
              <a:rPr lang="en-US"/>
              <a:t>21/10/2026</a:t>
            </a:r>
          </a:p>
        </p:txBody>
      </p:sp>
    </p:spTree>
    <p:extLst>
      <p:ext uri="{BB962C8B-B14F-4D97-AF65-F5344CB8AC3E}">
        <p14:creationId xmlns:p14="http://schemas.microsoft.com/office/powerpoint/2010/main" val="1086719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B5CA1-6A0F-2C22-4F34-D07C174D6D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CCC5E4-805A-C26A-7117-9F0E347788AF}"/>
              </a:ext>
            </a:extLst>
          </p:cNvPr>
          <p:cNvSpPr>
            <a:spLocks noGrp="1"/>
          </p:cNvSpPr>
          <p:nvPr>
            <p:ph type="title"/>
          </p:nvPr>
        </p:nvSpPr>
        <p:spPr>
          <a:xfrm>
            <a:off x="914398" y="365760"/>
            <a:ext cx="9994393" cy="433527"/>
          </a:xfrm>
        </p:spPr>
        <p:txBody>
          <a:bodyPr/>
          <a:lstStyle/>
          <a:p>
            <a:r>
              <a:rPr lang="en-US" sz="3200" dirty="0">
                <a:solidFill>
                  <a:schemeClr val="accent1"/>
                </a:solidFill>
              </a:rPr>
              <a:t>Target Module Optimization (Target Cylinder)</a:t>
            </a:r>
          </a:p>
        </p:txBody>
      </p:sp>
      <p:sp>
        <p:nvSpPr>
          <p:cNvPr id="7" name="Slide Number Placeholder 6">
            <a:extLst>
              <a:ext uri="{FF2B5EF4-FFF2-40B4-BE49-F238E27FC236}">
                <a16:creationId xmlns:a16="http://schemas.microsoft.com/office/drawing/2014/main" id="{0B969A07-5580-3CCF-C8EB-5632C631EA29}"/>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25</a:t>
            </a:fld>
            <a:endParaRPr lang="en-US"/>
          </a:p>
        </p:txBody>
      </p:sp>
      <p:sp>
        <p:nvSpPr>
          <p:cNvPr id="5" name="Footer Placeholder 4">
            <a:extLst>
              <a:ext uri="{FF2B5EF4-FFF2-40B4-BE49-F238E27FC236}">
                <a16:creationId xmlns:a16="http://schemas.microsoft.com/office/drawing/2014/main" id="{F0352366-174E-9255-0299-AF9CABA49544}"/>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5B74E440-B5A8-C9CF-D179-C5FE758CA88D}"/>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5F28D58C-9CF1-24E3-1D3C-1B2080B05C50}"/>
              </a:ext>
            </a:extLst>
          </p:cNvPr>
          <p:cNvSpPr>
            <a:spLocks noGrp="1"/>
          </p:cNvSpPr>
          <p:nvPr>
            <p:ph type="body" sz="quarter" idx="10"/>
          </p:nvPr>
        </p:nvSpPr>
        <p:spPr>
          <a:xfrm>
            <a:off x="365760" y="962532"/>
            <a:ext cx="11102799" cy="5229305"/>
          </a:xfrm>
        </p:spPr>
        <p:txBody>
          <a:bodyPr vert="horz" lIns="0" tIns="0" rIns="0" bIns="0" rtlCol="0" anchor="t">
            <a:noAutofit/>
          </a:bodyPr>
          <a:lstStyle/>
          <a:p>
            <a:r>
              <a:rPr lang="en-US" sz="2800" spc="0" dirty="0">
                <a:solidFill>
                  <a:srgbClr val="004C97"/>
                </a:solidFill>
                <a:latin typeface="Calibri" panose="020F0502020204030204" pitchFamily="34" charset="0"/>
                <a:ea typeface="Geneva" pitchFamily="121" charset="-128"/>
              </a:rPr>
              <a:t>Comparison of residual dose rates for Al6061 vs graphite target cylinder</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(residual dose rates in mrem/h, at 30 cm from target)</a:t>
            </a:r>
          </a:p>
          <a:p>
            <a:pPr marL="0" indent="0">
              <a:buNone/>
            </a:pPr>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r>
              <a:rPr lang="en-US" sz="2800" spc="0" dirty="0">
                <a:solidFill>
                  <a:srgbClr val="004C97"/>
                </a:solidFill>
                <a:latin typeface="Calibri" panose="020F0502020204030204" pitchFamily="34" charset="0"/>
                <a:ea typeface="Geneva" pitchFamily="121" charset="-128"/>
              </a:rPr>
              <a:t>Graphite could produce irradiated powder:</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graphite rod will be wrapped in 3M</a:t>
            </a:r>
            <a:r>
              <a:rPr lang="en-US" sz="2800" spc="0" baseline="30000" dirty="0">
                <a:solidFill>
                  <a:srgbClr val="004C97"/>
                </a:solidFill>
                <a:latin typeface="Calibri" panose="020F0502020204030204" pitchFamily="34" charset="0"/>
                <a:ea typeface="Geneva" pitchFamily="121" charset="-128"/>
              </a:rPr>
              <a:t>TM</a:t>
            </a:r>
            <a:r>
              <a:rPr lang="en-US" sz="2800" spc="0" dirty="0">
                <a:solidFill>
                  <a:srgbClr val="004C97"/>
                </a:solidFill>
                <a:latin typeface="Calibri" panose="020F0502020204030204" pitchFamily="34" charset="0"/>
                <a:ea typeface="Geneva" pitchFamily="121" charset="-128"/>
              </a:rPr>
              <a:t> Aluminum Foil Tape 425</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(included in the FLUKA model)</a:t>
            </a:r>
          </a:p>
        </p:txBody>
      </p:sp>
      <p:graphicFrame>
        <p:nvGraphicFramePr>
          <p:cNvPr id="20" name="Table 20"/>
          <p:cNvGraphicFramePr>
            <a:graphicFrameLocks noGrp="1"/>
          </p:cNvGraphicFramePr>
          <p:nvPr>
            <p:extLst>
              <p:ext uri="{D42A27DB-BD31-4B8C-83A1-F6EECF244321}">
                <p14:modId xmlns:p14="http://schemas.microsoft.com/office/powerpoint/2010/main" val="1484074301"/>
              </p:ext>
            </p:extLst>
          </p:nvPr>
        </p:nvGraphicFramePr>
        <p:xfrm>
          <a:off x="620886" y="2108067"/>
          <a:ext cx="8500000" cy="2100000"/>
        </p:xfrm>
        <a:graphic>
          <a:graphicData uri="http://schemas.openxmlformats.org/drawingml/2006/table">
            <a:tbl>
              <a:tblPr firstRow="1"/>
              <a:tblGrid>
                <a:gridCol w="1600000">
                  <a:extLst>
                    <a:ext uri="{9D8B030D-6E8A-4147-A177-3AD203B41FA5}">
                      <a16:colId xmlns:a16="http://schemas.microsoft.com/office/drawing/2014/main" val="20000"/>
                    </a:ext>
                  </a:extLst>
                </a:gridCol>
                <a:gridCol w="1150000">
                  <a:extLst>
                    <a:ext uri="{9D8B030D-6E8A-4147-A177-3AD203B41FA5}">
                      <a16:colId xmlns:a16="http://schemas.microsoft.com/office/drawing/2014/main" val="20001"/>
                    </a:ext>
                  </a:extLst>
                </a:gridCol>
                <a:gridCol w="1150000">
                  <a:extLst>
                    <a:ext uri="{9D8B030D-6E8A-4147-A177-3AD203B41FA5}">
                      <a16:colId xmlns:a16="http://schemas.microsoft.com/office/drawing/2014/main" val="20002"/>
                    </a:ext>
                  </a:extLst>
                </a:gridCol>
                <a:gridCol w="1150000">
                  <a:extLst>
                    <a:ext uri="{9D8B030D-6E8A-4147-A177-3AD203B41FA5}">
                      <a16:colId xmlns:a16="http://schemas.microsoft.com/office/drawing/2014/main" val="20003"/>
                    </a:ext>
                  </a:extLst>
                </a:gridCol>
                <a:gridCol w="1150000">
                  <a:extLst>
                    <a:ext uri="{9D8B030D-6E8A-4147-A177-3AD203B41FA5}">
                      <a16:colId xmlns:a16="http://schemas.microsoft.com/office/drawing/2014/main" val="20004"/>
                    </a:ext>
                  </a:extLst>
                </a:gridCol>
                <a:gridCol w="1150000">
                  <a:extLst>
                    <a:ext uri="{9D8B030D-6E8A-4147-A177-3AD203B41FA5}">
                      <a16:colId xmlns:a16="http://schemas.microsoft.com/office/drawing/2014/main" val="20005"/>
                    </a:ext>
                  </a:extLst>
                </a:gridCol>
                <a:gridCol w="1150000">
                  <a:extLst>
                    <a:ext uri="{9D8B030D-6E8A-4147-A177-3AD203B41FA5}">
                      <a16:colId xmlns:a16="http://schemas.microsoft.com/office/drawing/2014/main" val="20006"/>
                    </a:ext>
                  </a:extLst>
                </a:gridCol>
              </a:tblGrid>
              <a:tr h="300000">
                <a:tc>
                  <a:txBody>
                    <a:bodyPr/>
                    <a:lstStyle/>
                    <a:p>
                      <a:pPr algn="l"/>
                      <a:r>
                        <a:rPr lang="en-US" sz="1300" b="1" dirty="0">
                          <a:solidFill>
                            <a:srgbClr val="FFFFFF"/>
                          </a:solidFill>
                          <a:latin typeface="Calibri"/>
                        </a:rPr>
                        <a:t>Target</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4 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day</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3 days</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week</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month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gridSpan="7">
                  <a:txBody>
                    <a:bodyPr/>
                    <a:lstStyle/>
                    <a:p>
                      <a:pPr algn="l"/>
                      <a:r>
                        <a:rPr lang="en-US" sz="1300" b="1" dirty="0">
                          <a:solidFill>
                            <a:srgbClr val="004C97"/>
                          </a:solidFill>
                          <a:latin typeface="Calibri"/>
                        </a:rPr>
                        <a:t>1-day irradiation</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Aluminum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1,580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46D"/>
                    </a:solidFill>
                  </a:tcPr>
                </a:tc>
                <a:tc>
                  <a:txBody>
                    <a:bodyPr/>
                    <a:lstStyle/>
                    <a:p>
                      <a:pPr algn="ctr"/>
                      <a:r>
                        <a:rPr lang="en-US" sz="1300" dirty="0">
                          <a:solidFill>
                            <a:srgbClr val="000000"/>
                          </a:solidFill>
                          <a:latin typeface="Calibri"/>
                        </a:rPr>
                        <a:t>1,190</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97D6F"/>
                    </a:solidFill>
                  </a:tcPr>
                </a:tc>
                <a:tc>
                  <a:txBody>
                    <a:bodyPr/>
                    <a:lstStyle/>
                    <a:p>
                      <a:pPr algn="ctr"/>
                      <a:r>
                        <a:rPr lang="en-US" sz="1300" dirty="0">
                          <a:solidFill>
                            <a:srgbClr val="000000"/>
                          </a:solidFill>
                          <a:latin typeface="Calibri"/>
                        </a:rPr>
                        <a:t>436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B9E75"/>
                    </a:solidFill>
                  </a:tcPr>
                </a:tc>
                <a:tc>
                  <a:txBody>
                    <a:bodyPr/>
                    <a:lstStyle/>
                    <a:p>
                      <a:pPr algn="ctr"/>
                      <a:r>
                        <a:rPr lang="en-US" sz="1300" dirty="0">
                          <a:solidFill>
                            <a:srgbClr val="000000"/>
                          </a:solidFill>
                          <a:latin typeface="Calibri"/>
                        </a:rPr>
                        <a:t>51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E583"/>
                    </a:solidFill>
                  </a:tcPr>
                </a:tc>
                <a:tc>
                  <a:txBody>
                    <a:bodyPr/>
                    <a:lstStyle/>
                    <a:p>
                      <a:pPr algn="ctr"/>
                      <a:r>
                        <a:rPr lang="en-US" sz="1300" dirty="0">
                          <a:solidFill>
                            <a:srgbClr val="000000"/>
                          </a:solidFill>
                          <a:latin typeface="Calibri"/>
                        </a:rPr>
                        <a:t>4.3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5D17F"/>
                    </a:solidFill>
                  </a:tcPr>
                </a:tc>
                <a:tc>
                  <a:txBody>
                    <a:bodyPr/>
                    <a:lstStyle/>
                    <a:p>
                      <a:pPr algn="ctr"/>
                      <a:r>
                        <a:rPr lang="en-US" sz="1300" dirty="0">
                          <a:solidFill>
                            <a:srgbClr val="000000"/>
                          </a:solidFill>
                          <a:latin typeface="Calibri"/>
                        </a:rPr>
                        <a:t>2.3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DCA7D"/>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Graphite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678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072"/>
                    </a:solidFill>
                  </a:tcPr>
                </a:tc>
                <a:tc>
                  <a:txBody>
                    <a:bodyPr/>
                    <a:lstStyle/>
                    <a:p>
                      <a:pPr algn="ctr"/>
                      <a:r>
                        <a:rPr lang="en-US" sz="1300" b="1" dirty="0">
                          <a:solidFill>
                            <a:srgbClr val="000000"/>
                          </a:solidFill>
                          <a:latin typeface="Calibri"/>
                        </a:rPr>
                        <a:t>2.7</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93CC7E"/>
                    </a:solidFill>
                  </a:tcPr>
                </a:tc>
                <a:tc>
                  <a:txBody>
                    <a:bodyPr/>
                    <a:lstStyle/>
                    <a:p>
                      <a:pPr algn="ctr"/>
                      <a:r>
                        <a:rPr lang="en-US" sz="1300" b="1" dirty="0">
                          <a:solidFill>
                            <a:srgbClr val="000000"/>
                          </a:solidFill>
                          <a:latin typeface="Calibri"/>
                        </a:rPr>
                        <a:t>1.2</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3C37C"/>
                    </a:solidFill>
                  </a:tcPr>
                </a:tc>
                <a:tc>
                  <a:txBody>
                    <a:bodyPr/>
                    <a:lstStyle/>
                    <a:p>
                      <a:pPr algn="ctr"/>
                      <a:r>
                        <a:rPr lang="en-US" sz="1300" b="1" dirty="0">
                          <a:solidFill>
                            <a:srgbClr val="000000"/>
                          </a:solidFill>
                          <a:latin typeface="Calibri"/>
                        </a:rPr>
                        <a:t>1.16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2C27C"/>
                    </a:solidFill>
                  </a:tcPr>
                </a:tc>
                <a:tc>
                  <a:txBody>
                    <a:bodyPr/>
                    <a:lstStyle/>
                    <a:p>
                      <a:pPr algn="ctr"/>
                      <a:r>
                        <a:rPr lang="en-US" sz="1300" b="1" dirty="0">
                          <a:solidFill>
                            <a:srgbClr val="000000"/>
                          </a:solidFill>
                          <a:latin typeface="Calibri"/>
                        </a:rPr>
                        <a:t>1.1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0C27C"/>
                    </a:solidFill>
                  </a:tcPr>
                </a:tc>
                <a:tc>
                  <a:txBody>
                    <a:bodyPr/>
                    <a:lstStyle/>
                    <a:p>
                      <a:pPr algn="ctr"/>
                      <a:r>
                        <a:rPr lang="en-US" sz="1300" b="1" dirty="0">
                          <a:solidFill>
                            <a:srgbClr val="000000"/>
                          </a:solidFill>
                          <a:latin typeface="Calibri"/>
                        </a:rPr>
                        <a:t>0.8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extLst>
                  <a:ext uri="{0D108BD9-81ED-4DB2-BD59-A6C34878D82A}">
                    <a16:rowId xmlns:a16="http://schemas.microsoft.com/office/drawing/2014/main" val="10003"/>
                  </a:ext>
                </a:extLst>
              </a:tr>
              <a:tr h="300000">
                <a:tc gridSpan="7">
                  <a:txBody>
                    <a:bodyPr/>
                    <a:lstStyle/>
                    <a:p>
                      <a:pPr algn="l"/>
                      <a:r>
                        <a:rPr lang="en-US" sz="1300" b="1" dirty="0">
                          <a:solidFill>
                            <a:srgbClr val="004C97"/>
                          </a:solidFill>
                          <a:latin typeface="Calibri"/>
                        </a:rPr>
                        <a:t>1-week irradiation</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tc hMerge="1">
                  <a:txBody>
                    <a:bodyPr/>
                    <a:lstStyle/>
                    <a:p>
                      <a:endParaRPr lang="en-US" sz="1300"/>
                    </a:p>
                  </a:txBody>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Aluminum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2,220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dirty="0">
                          <a:solidFill>
                            <a:srgbClr val="000000"/>
                          </a:solidFill>
                          <a:latin typeface="Calibri"/>
                        </a:rPr>
                        <a:t>1,750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716D"/>
                    </a:solidFill>
                  </a:tcPr>
                </a:tc>
                <a:tc>
                  <a:txBody>
                    <a:bodyPr/>
                    <a:lstStyle/>
                    <a:p>
                      <a:pPr algn="ctr"/>
                      <a:r>
                        <a:rPr lang="en-US" sz="1300" dirty="0">
                          <a:solidFill>
                            <a:srgbClr val="000000"/>
                          </a:solidFill>
                          <a:latin typeface="Calibri"/>
                        </a:rPr>
                        <a:t>674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073"/>
                    </a:solidFill>
                  </a:tcPr>
                </a:tc>
                <a:tc>
                  <a:txBody>
                    <a:bodyPr/>
                    <a:lstStyle/>
                    <a:p>
                      <a:pPr algn="ctr"/>
                      <a:r>
                        <a:rPr lang="en-US" sz="1300" dirty="0">
                          <a:solidFill>
                            <a:srgbClr val="000000"/>
                          </a:solidFill>
                          <a:latin typeface="Calibri"/>
                        </a:rPr>
                        <a:t>98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ECF7F"/>
                    </a:solidFill>
                  </a:tcPr>
                </a:tc>
                <a:tc>
                  <a:txBody>
                    <a:bodyPr/>
                    <a:lstStyle/>
                    <a:p>
                      <a:pPr algn="ctr"/>
                      <a:r>
                        <a:rPr lang="en-US" sz="1300" dirty="0">
                          <a:solidFill>
                            <a:srgbClr val="000000"/>
                          </a:solidFill>
                          <a:latin typeface="Calibri"/>
                        </a:rPr>
                        <a:t>24.5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AE583"/>
                    </a:solidFill>
                  </a:tcPr>
                </a:tc>
                <a:tc>
                  <a:txBody>
                    <a:bodyPr/>
                    <a:lstStyle/>
                    <a:p>
                      <a:pPr algn="ctr"/>
                      <a:r>
                        <a:rPr lang="en-US" sz="1300" dirty="0">
                          <a:solidFill>
                            <a:srgbClr val="000000"/>
                          </a:solidFill>
                          <a:latin typeface="Calibri"/>
                        </a:rPr>
                        <a:t>15.9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9E082"/>
                    </a:solidFill>
                  </a:tcPr>
                </a:tc>
                <a:extLst>
                  <a:ext uri="{0D108BD9-81ED-4DB2-BD59-A6C34878D82A}">
                    <a16:rowId xmlns:a16="http://schemas.microsoft.com/office/drawing/2014/main" val="10005"/>
                  </a:ext>
                </a:extLst>
              </a:tr>
              <a:tr h="300000">
                <a:tc>
                  <a:txBody>
                    <a:bodyPr/>
                    <a:lstStyle/>
                    <a:p>
                      <a:pPr algn="l"/>
                      <a:r>
                        <a:rPr lang="en-US" sz="1300" b="1" dirty="0">
                          <a:solidFill>
                            <a:srgbClr val="000000"/>
                          </a:solidFill>
                          <a:latin typeface="Calibri"/>
                        </a:rPr>
                        <a:t>Graphite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685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9072"/>
                    </a:solidFill>
                  </a:tcPr>
                </a:tc>
                <a:tc>
                  <a:txBody>
                    <a:bodyPr/>
                    <a:lstStyle/>
                    <a:p>
                      <a:pPr algn="ctr"/>
                      <a:r>
                        <a:rPr lang="en-US" sz="1300" b="1" dirty="0">
                          <a:solidFill>
                            <a:srgbClr val="000000"/>
                          </a:solidFill>
                          <a:latin typeface="Calibri"/>
                        </a:rPr>
                        <a:t>9.6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5DA81"/>
                    </a:solidFill>
                  </a:tcPr>
                </a:tc>
                <a:tc>
                  <a:txBody>
                    <a:bodyPr/>
                    <a:lstStyle/>
                    <a:p>
                      <a:pPr algn="ctr"/>
                      <a:r>
                        <a:rPr lang="en-US" sz="1300" b="1" dirty="0">
                          <a:solidFill>
                            <a:srgbClr val="000000"/>
                          </a:solidFill>
                          <a:latin typeface="Calibri"/>
                        </a:rPr>
                        <a:t>8.0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ED880"/>
                    </a:solidFill>
                  </a:tcPr>
                </a:tc>
                <a:tc>
                  <a:txBody>
                    <a:bodyPr/>
                    <a:lstStyle/>
                    <a:p>
                      <a:pPr algn="ctr"/>
                      <a:r>
                        <a:rPr lang="en-US" sz="1300" b="1" dirty="0">
                          <a:solidFill>
                            <a:srgbClr val="000000"/>
                          </a:solidFill>
                          <a:latin typeface="Calibri"/>
                        </a:rPr>
                        <a:t>7.8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DD880"/>
                    </a:solidFill>
                  </a:tcPr>
                </a:tc>
                <a:tc>
                  <a:txBody>
                    <a:bodyPr/>
                    <a:lstStyle/>
                    <a:p>
                      <a:pPr algn="ctr"/>
                      <a:r>
                        <a:rPr lang="en-US" sz="1300" b="1" dirty="0">
                          <a:solidFill>
                            <a:srgbClr val="000000"/>
                          </a:solidFill>
                          <a:latin typeface="Calibri"/>
                        </a:rPr>
                        <a:t>7.4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BBD780"/>
                    </a:solidFill>
                  </a:tcPr>
                </a:tc>
                <a:tc>
                  <a:txBody>
                    <a:bodyPr/>
                    <a:lstStyle/>
                    <a:p>
                      <a:pPr algn="ctr"/>
                      <a:r>
                        <a:rPr lang="en-US" sz="1300" b="1" dirty="0">
                          <a:solidFill>
                            <a:srgbClr val="000000"/>
                          </a:solidFill>
                          <a:latin typeface="Calibri"/>
                        </a:rPr>
                        <a:t>5.5</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AFD47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769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00AA3-3696-79E8-5595-4C16FB6A4E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511D50-061B-98FC-431D-3CCA3C89A8E9}"/>
              </a:ext>
            </a:extLst>
          </p:cNvPr>
          <p:cNvSpPr>
            <a:spLocks noGrp="1"/>
          </p:cNvSpPr>
          <p:nvPr>
            <p:ph type="title"/>
          </p:nvPr>
        </p:nvSpPr>
        <p:spPr>
          <a:xfrm>
            <a:off x="914398" y="365760"/>
            <a:ext cx="9994393" cy="433527"/>
          </a:xfrm>
        </p:spPr>
        <p:txBody>
          <a:bodyPr/>
          <a:lstStyle/>
          <a:p>
            <a:r>
              <a:rPr lang="en-US" sz="3200" dirty="0">
                <a:solidFill>
                  <a:schemeClr val="accent1"/>
                </a:solidFill>
              </a:rPr>
              <a:t>Target Module Optimization</a:t>
            </a:r>
          </a:p>
        </p:txBody>
      </p:sp>
      <p:sp>
        <p:nvSpPr>
          <p:cNvPr id="7" name="Slide Number Placeholder 6">
            <a:extLst>
              <a:ext uri="{FF2B5EF4-FFF2-40B4-BE49-F238E27FC236}">
                <a16:creationId xmlns:a16="http://schemas.microsoft.com/office/drawing/2014/main" id="{6F9C4C64-C131-0F6F-7051-535625919FB7}"/>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26</a:t>
            </a:fld>
            <a:endParaRPr lang="en-US"/>
          </a:p>
        </p:txBody>
      </p:sp>
      <p:sp>
        <p:nvSpPr>
          <p:cNvPr id="5" name="Footer Placeholder 4">
            <a:extLst>
              <a:ext uri="{FF2B5EF4-FFF2-40B4-BE49-F238E27FC236}">
                <a16:creationId xmlns:a16="http://schemas.microsoft.com/office/drawing/2014/main" id="{30412412-7CD9-D750-425F-F8CDDD38ADAB}"/>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872EC53A-CA88-0EA5-0CAD-70537ECB185D}"/>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8D47A551-0574-CDCA-D119-2942E2273300}"/>
              </a:ext>
            </a:extLst>
          </p:cNvPr>
          <p:cNvSpPr>
            <a:spLocks noGrp="1"/>
          </p:cNvSpPr>
          <p:nvPr>
            <p:ph type="body" sz="quarter" idx="10"/>
          </p:nvPr>
        </p:nvSpPr>
        <p:spPr>
          <a:xfrm>
            <a:off x="365760" y="962532"/>
            <a:ext cx="11102799" cy="5229305"/>
          </a:xfrm>
        </p:spPr>
        <p:txBody>
          <a:bodyPr vert="horz" lIns="0" tIns="0" rIns="0" bIns="0" rtlCol="0" anchor="t">
            <a:noAutofit/>
          </a:bodyPr>
          <a:lstStyle/>
          <a:p>
            <a:r>
              <a:rPr lang="en-US" sz="2800" spc="0" dirty="0">
                <a:solidFill>
                  <a:srgbClr val="004C97"/>
                </a:solidFill>
                <a:latin typeface="Calibri" panose="020F0502020204030204" pitchFamily="34" charset="0"/>
                <a:ea typeface="Geneva" pitchFamily="121" charset="-128"/>
              </a:rPr>
              <a:t>Graphite impurity effects on the residual doses</a:t>
            </a:r>
          </a:p>
          <a:p>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endParaRPr lang="en-US" sz="2800" spc="0" dirty="0">
              <a:solidFill>
                <a:srgbClr val="004C97"/>
              </a:solidFill>
              <a:latin typeface="Calibri" panose="020F0502020204030204" pitchFamily="34" charset="0"/>
              <a:ea typeface="Geneva" pitchFamily="121" charset="-128"/>
            </a:endParaRPr>
          </a:p>
          <a:p>
            <a:pPr marL="0" indent="0">
              <a:buNone/>
            </a:pPr>
            <a:endParaRPr lang="en-US" sz="2800" spc="0" dirty="0">
              <a:solidFill>
                <a:srgbClr val="004C97"/>
              </a:solidFill>
              <a:latin typeface="Calibri" panose="020F0502020204030204" pitchFamily="34" charset="0"/>
              <a:ea typeface="Geneva" pitchFamily="121" charset="-128"/>
            </a:endParaRPr>
          </a:p>
          <a:p>
            <a:pPr lvl="1">
              <a:buFont typeface="Wingdings" pitchFamily="2" charset="2"/>
              <a:buChar char="Ø"/>
            </a:pPr>
            <a:r>
              <a:rPr lang="en-US" sz="2400" b="1" spc="0" dirty="0">
                <a:solidFill>
                  <a:srgbClr val="004C97"/>
                </a:solidFill>
                <a:latin typeface="Calibri" panose="020F0502020204030204" pitchFamily="34" charset="0"/>
                <a:ea typeface="Geneva" pitchFamily="121" charset="-128"/>
              </a:rPr>
              <a:t> Purified graphite </a:t>
            </a:r>
            <a:r>
              <a:rPr lang="en-US" sz="2400" spc="0" dirty="0">
                <a:solidFill>
                  <a:srgbClr val="004C97"/>
                </a:solidFill>
                <a:latin typeface="Calibri" panose="020F0502020204030204" pitchFamily="34" charset="0"/>
                <a:ea typeface="Geneva" pitchFamily="121" charset="-128"/>
              </a:rPr>
              <a:t>(thermally or halogen-purified): impurities add at most about 1%, so they don’t need to be modeled.</a:t>
            </a:r>
          </a:p>
          <a:p>
            <a:pPr lvl="1">
              <a:buFont typeface="Wingdings" pitchFamily="2" charset="2"/>
              <a:buChar char="Ø"/>
            </a:pPr>
            <a:r>
              <a:rPr lang="en-US" sz="2400" b="1" spc="0" dirty="0">
                <a:solidFill>
                  <a:srgbClr val="004C97"/>
                </a:solidFill>
                <a:latin typeface="Calibri" panose="020F0502020204030204" pitchFamily="34" charset="0"/>
                <a:ea typeface="Geneva" pitchFamily="121" charset="-128"/>
              </a:rPr>
              <a:t> Unpurified graphite</a:t>
            </a:r>
            <a:r>
              <a:rPr lang="en-US" sz="2400" spc="0" dirty="0">
                <a:solidFill>
                  <a:srgbClr val="004C97"/>
                </a:solidFill>
                <a:latin typeface="Calibri" panose="020F0502020204030204" pitchFamily="34" charset="0"/>
                <a:ea typeface="Geneva" pitchFamily="121" charset="-128"/>
              </a:rPr>
              <a:t>: a few percent difference; at most about 9% around 4 hours, falling to about 4% at 1 week.</a:t>
            </a:r>
          </a:p>
          <a:p>
            <a:pPr lvl="1">
              <a:buFont typeface="Wingdings" pitchFamily="2" charset="2"/>
              <a:buChar char="Ø"/>
            </a:pPr>
            <a:r>
              <a:rPr lang="en-US" sz="2400" spc="0" dirty="0">
                <a:solidFill>
                  <a:srgbClr val="004C97"/>
                </a:solidFill>
                <a:latin typeface="Calibri" panose="020F0502020204030204" pitchFamily="34" charset="0"/>
                <a:ea typeface="Geneva" pitchFamily="121" charset="-128"/>
              </a:rPr>
              <a:t> Iron and nickel are the elements that matter most.</a:t>
            </a:r>
          </a:p>
          <a:p>
            <a:endParaRPr lang="en-US" sz="2800" spc="0" dirty="0">
              <a:solidFill>
                <a:srgbClr val="004C97"/>
              </a:solidFill>
              <a:latin typeface="Calibri" panose="020F0502020204030204" pitchFamily="34" charset="0"/>
              <a:ea typeface="Geneva" pitchFamily="121" charset="-128"/>
            </a:endParaRPr>
          </a:p>
        </p:txBody>
      </p:sp>
      <p:sp>
        <p:nvSpPr>
          <p:cNvPr id="21" name="Table Caption 20"/>
          <p:cNvSpPr txBox="1"/>
          <p:nvPr/>
        </p:nvSpPr>
        <p:spPr>
          <a:xfrm>
            <a:off x="914398" y="1480000"/>
            <a:ext cx="9050000" cy="300000"/>
          </a:xfrm>
          <a:prstGeom prst="rect">
            <a:avLst/>
          </a:prstGeom>
          <a:noFill/>
        </p:spPr>
        <p:txBody>
          <a:bodyPr wrap="square" lIns="0" tIns="0" rIns="0" bIns="0" anchor="b">
            <a:noAutofit/>
          </a:bodyPr>
          <a:lstStyle/>
          <a:p>
            <a:r>
              <a:rPr lang="en-US" sz="1600" b="1" dirty="0">
                <a:solidFill>
                  <a:srgbClr val="004C97"/>
                </a:solidFill>
                <a:latin typeface="Calibri"/>
              </a:rPr>
              <a:t>Residual dose increase over pure graphite, 1-week irradiation (target alone, 30 cm)</a:t>
            </a:r>
          </a:p>
        </p:txBody>
      </p:sp>
      <p:graphicFrame>
        <p:nvGraphicFramePr>
          <p:cNvPr id="20" name="Table 20"/>
          <p:cNvGraphicFramePr>
            <a:graphicFrameLocks noGrp="1"/>
          </p:cNvGraphicFramePr>
          <p:nvPr/>
        </p:nvGraphicFramePr>
        <p:xfrm>
          <a:off x="914398" y="1800000"/>
          <a:ext cx="9050000" cy="1500000"/>
        </p:xfrm>
        <a:graphic>
          <a:graphicData uri="http://schemas.openxmlformats.org/drawingml/2006/table">
            <a:tbl>
              <a:tblPr firstRow="1"/>
              <a:tblGrid>
                <a:gridCol w="3300000">
                  <a:extLst>
                    <a:ext uri="{9D8B030D-6E8A-4147-A177-3AD203B41FA5}">
                      <a16:colId xmlns:a16="http://schemas.microsoft.com/office/drawing/2014/main" val="20000"/>
                    </a:ext>
                  </a:extLst>
                </a:gridCol>
                <a:gridCol w="1150000">
                  <a:extLst>
                    <a:ext uri="{9D8B030D-6E8A-4147-A177-3AD203B41FA5}">
                      <a16:colId xmlns:a16="http://schemas.microsoft.com/office/drawing/2014/main" val="20001"/>
                    </a:ext>
                  </a:extLst>
                </a:gridCol>
                <a:gridCol w="1150000">
                  <a:extLst>
                    <a:ext uri="{9D8B030D-6E8A-4147-A177-3AD203B41FA5}">
                      <a16:colId xmlns:a16="http://schemas.microsoft.com/office/drawing/2014/main" val="20002"/>
                    </a:ext>
                  </a:extLst>
                </a:gridCol>
                <a:gridCol w="1150000">
                  <a:extLst>
                    <a:ext uri="{9D8B030D-6E8A-4147-A177-3AD203B41FA5}">
                      <a16:colId xmlns:a16="http://schemas.microsoft.com/office/drawing/2014/main" val="20003"/>
                    </a:ext>
                  </a:extLst>
                </a:gridCol>
                <a:gridCol w="1150000">
                  <a:extLst>
                    <a:ext uri="{9D8B030D-6E8A-4147-A177-3AD203B41FA5}">
                      <a16:colId xmlns:a16="http://schemas.microsoft.com/office/drawing/2014/main" val="20004"/>
                    </a:ext>
                  </a:extLst>
                </a:gridCol>
                <a:gridCol w="1150000">
                  <a:extLst>
                    <a:ext uri="{9D8B030D-6E8A-4147-A177-3AD203B41FA5}">
                      <a16:colId xmlns:a16="http://schemas.microsoft.com/office/drawing/2014/main" val="20005"/>
                    </a:ext>
                  </a:extLst>
                </a:gridCol>
              </a:tblGrid>
              <a:tr h="300000">
                <a:tc>
                  <a:txBody>
                    <a:bodyPr/>
                    <a:lstStyle/>
                    <a:p>
                      <a:pPr algn="l"/>
                      <a:r>
                        <a:rPr lang="en-US" sz="1300" b="1" dirty="0">
                          <a:solidFill>
                            <a:srgbClr val="FFFFFF"/>
                          </a:solidFill>
                          <a:latin typeface="Calibri"/>
                        </a:rPr>
                        <a:t>Graphite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4 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day</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3 days</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1 week</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A. Unpurified (ash ~800 ppm)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0000"/>
                          </a:solidFill>
                          <a:latin typeface="Calibri"/>
                        </a:rPr>
                        <a:t>0.2%</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AC07B"/>
                    </a:solidFill>
                  </a:tcPr>
                </a:tc>
                <a:tc>
                  <a:txBody>
                    <a:bodyPr/>
                    <a:lstStyle/>
                    <a:p>
                      <a:pPr algn="ctr"/>
                      <a:r>
                        <a:rPr lang="en-US" sz="1300" b="1" dirty="0">
                          <a:solidFill>
                            <a:srgbClr val="000000"/>
                          </a:solidFill>
                          <a:latin typeface="Calibri"/>
                        </a:rPr>
                        <a:t>8.8%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b="1" dirty="0">
                          <a:solidFill>
                            <a:srgbClr val="000000"/>
                          </a:solidFill>
                          <a:latin typeface="Calibri"/>
                        </a:rPr>
                        <a:t>7.5%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A8F72"/>
                    </a:solidFill>
                  </a:tcPr>
                </a:tc>
                <a:tc>
                  <a:txBody>
                    <a:bodyPr/>
                    <a:lstStyle/>
                    <a:p>
                      <a:pPr algn="ctr"/>
                      <a:r>
                        <a:rPr lang="en-US" sz="1300" b="1" dirty="0">
                          <a:solidFill>
                            <a:srgbClr val="000000"/>
                          </a:solidFill>
                          <a:latin typeface="Calibri"/>
                        </a:rPr>
                        <a:t>5.6%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DC87D"/>
                    </a:solidFill>
                  </a:tcPr>
                </a:tc>
                <a:tc>
                  <a:txBody>
                    <a:bodyPr/>
                    <a:lstStyle/>
                    <a:p>
                      <a:pPr algn="ctr"/>
                      <a:r>
                        <a:rPr lang="en-US" sz="1300" b="1" dirty="0">
                          <a:solidFill>
                            <a:srgbClr val="000000"/>
                          </a:solidFill>
                          <a:latin typeface="Calibri"/>
                        </a:rPr>
                        <a:t>3.9%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EDE683"/>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B. Thermally purified</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1.2%</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ECA7D"/>
                    </a:solidFill>
                  </a:tcPr>
                </a:tc>
                <a:tc>
                  <a:txBody>
                    <a:bodyPr/>
                    <a:lstStyle/>
                    <a:p>
                      <a:pPr algn="ctr"/>
                      <a:r>
                        <a:rPr lang="en-US" sz="1300" dirty="0">
                          <a:solidFill>
                            <a:srgbClr val="000000"/>
                          </a:solidFill>
                          <a:latin typeface="Calibri"/>
                        </a:rPr>
                        <a:t>0.9%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83C77D"/>
                    </a:solidFill>
                  </a:tcPr>
                </a:tc>
                <a:tc>
                  <a:txBody>
                    <a:bodyPr/>
                    <a:lstStyle/>
                    <a:p>
                      <a:pPr algn="ctr"/>
                      <a:r>
                        <a:rPr lang="en-US" sz="1300" dirty="0">
                          <a:solidFill>
                            <a:srgbClr val="000000"/>
                          </a:solidFill>
                          <a:latin typeface="Calibri"/>
                        </a:rPr>
                        <a:t>0.6%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8C47C"/>
                    </a:solidFill>
                  </a:tcPr>
                </a:tc>
                <a:tc>
                  <a:txBody>
                    <a:bodyPr/>
                    <a:lstStyle/>
                    <a:p>
                      <a:pPr algn="ctr"/>
                      <a:r>
                        <a:rPr lang="en-US" sz="1300" dirty="0">
                          <a:solidFill>
                            <a:srgbClr val="000000"/>
                          </a:solidFill>
                          <a:latin typeface="Calibri"/>
                        </a:rPr>
                        <a:t>0.4%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71C27C"/>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C. Nuclear grade (ash &lt; 10 ppm)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000000"/>
                          </a:solidFill>
                          <a:latin typeface="Calibri"/>
                        </a:rPr>
                        <a:t>0.1%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7BF7B"/>
                    </a:solidFill>
                  </a:tcPr>
                </a:tc>
                <a:tc>
                  <a:txBody>
                    <a:bodyPr/>
                    <a:lstStyle/>
                    <a:p>
                      <a:pPr algn="ctr"/>
                      <a:r>
                        <a:rPr lang="en-US" sz="1300" dirty="0">
                          <a:solidFill>
                            <a:srgbClr val="000000"/>
                          </a:solidFill>
                          <a:latin typeface="Calibri"/>
                        </a:rPr>
                        <a:t>0.1%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7BF7B"/>
                    </a:solidFill>
                  </a:tcPr>
                </a:tc>
                <a:tc>
                  <a:txBody>
                    <a:bodyPr/>
                    <a:lstStyle/>
                    <a:p>
                      <a:pPr algn="ctr"/>
                      <a:r>
                        <a:rPr lang="en-US" sz="1300" dirty="0">
                          <a:solidFill>
                            <a:srgbClr val="000000"/>
                          </a:solidFill>
                          <a:latin typeface="Calibri"/>
                        </a:rPr>
                        <a:t>0.1%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7BF7B"/>
                    </a:solidFill>
                  </a:tcPr>
                </a:tc>
                <a:tc>
                  <a:txBody>
                    <a:bodyPr/>
                    <a:lstStyle/>
                    <a:p>
                      <a:pPr algn="ctr"/>
                      <a:r>
                        <a:rPr lang="en-US" sz="1300" dirty="0">
                          <a:solidFill>
                            <a:srgbClr val="000000"/>
                          </a:solidFill>
                          <a:latin typeface="Calibri"/>
                        </a:rPr>
                        <a:t>0.0%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63BE7B"/>
                    </a:solidFill>
                  </a:tcPr>
                </a:tc>
                <a:extLst>
                  <a:ext uri="{0D108BD9-81ED-4DB2-BD59-A6C34878D82A}">
                    <a16:rowId xmlns:a16="http://schemas.microsoft.com/office/drawing/2014/main" val="10003"/>
                  </a:ext>
                </a:extLst>
              </a:tr>
              <a:tr h="300000">
                <a:tc>
                  <a:txBody>
                    <a:bodyPr/>
                    <a:lstStyle/>
                    <a:p>
                      <a:pPr algn="l"/>
                      <a:r>
                        <a:rPr lang="en-US" sz="1300" b="1" dirty="0">
                          <a:solidFill>
                            <a:srgbClr val="004C97"/>
                          </a:solidFill>
                          <a:latin typeface="Calibri"/>
                        </a:rPr>
                        <a:t>Pure graphite, mrem/h</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714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10.8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9.1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8.9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8.4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49600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898FB-A959-AB22-F8E2-D4517171A1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A75C53-F673-9177-89E0-C6CD95888C42}"/>
              </a:ext>
            </a:extLst>
          </p:cNvPr>
          <p:cNvSpPr>
            <a:spLocks noGrp="1"/>
          </p:cNvSpPr>
          <p:nvPr>
            <p:ph type="title"/>
          </p:nvPr>
        </p:nvSpPr>
        <p:spPr>
          <a:xfrm>
            <a:off x="914398" y="365760"/>
            <a:ext cx="9994393" cy="433527"/>
          </a:xfrm>
        </p:spPr>
        <p:txBody>
          <a:bodyPr/>
          <a:lstStyle/>
          <a:p>
            <a:r>
              <a:rPr lang="en-US" sz="3200" dirty="0">
                <a:solidFill>
                  <a:schemeClr val="accent1"/>
                </a:solidFill>
              </a:rPr>
              <a:t>Power Deposition into Target Module</a:t>
            </a:r>
          </a:p>
        </p:txBody>
      </p:sp>
      <p:sp>
        <p:nvSpPr>
          <p:cNvPr id="7" name="Slide Number Placeholder 6">
            <a:extLst>
              <a:ext uri="{FF2B5EF4-FFF2-40B4-BE49-F238E27FC236}">
                <a16:creationId xmlns:a16="http://schemas.microsoft.com/office/drawing/2014/main" id="{7E6A8CEC-8C6A-2309-A9A7-709F939C3D6B}"/>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27</a:t>
            </a:fld>
            <a:endParaRPr lang="en-US"/>
          </a:p>
        </p:txBody>
      </p:sp>
      <p:sp>
        <p:nvSpPr>
          <p:cNvPr id="5" name="Footer Placeholder 4">
            <a:extLst>
              <a:ext uri="{FF2B5EF4-FFF2-40B4-BE49-F238E27FC236}">
                <a16:creationId xmlns:a16="http://schemas.microsoft.com/office/drawing/2014/main" id="{60360639-724A-319C-9519-1AE78ACAAECA}"/>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D314F5FA-4179-4456-2EB4-29A066039635}"/>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CE7363E3-53CB-ECEC-870D-C70223C6CD69}"/>
              </a:ext>
            </a:extLst>
          </p:cNvPr>
          <p:cNvSpPr>
            <a:spLocks noGrp="1"/>
          </p:cNvSpPr>
          <p:nvPr>
            <p:ph type="body" sz="quarter" idx="10"/>
          </p:nvPr>
        </p:nvSpPr>
        <p:spPr>
          <a:xfrm>
            <a:off x="279171" y="4968643"/>
            <a:ext cx="11102799" cy="1293374"/>
          </a:xfrm>
        </p:spPr>
        <p:txBody>
          <a:bodyPr vert="horz" lIns="0" tIns="0" rIns="0" bIns="0" rtlCol="0" anchor="t">
            <a:noAutofit/>
          </a:bodyPr>
          <a:lstStyle/>
          <a:p>
            <a:r>
              <a:rPr lang="en-US" sz="2800" spc="0" dirty="0">
                <a:solidFill>
                  <a:srgbClr val="004C97"/>
                </a:solidFill>
                <a:latin typeface="Calibri" panose="020F0502020204030204" pitchFamily="34" charset="0"/>
                <a:ea typeface="Geneva" pitchFamily="121" charset="-128"/>
              </a:rPr>
              <a:t>Beam power: 48 W (7.5e11 p/s × 400 MeV).</a:t>
            </a:r>
          </a:p>
          <a:p>
            <a:r>
              <a:rPr lang="en-US" sz="2800" spc="0" dirty="0">
                <a:solidFill>
                  <a:srgbClr val="004C97"/>
                </a:solidFill>
                <a:latin typeface="Calibri" panose="020F0502020204030204" pitchFamily="34" charset="0"/>
                <a:ea typeface="Geneva" pitchFamily="121" charset="-128"/>
              </a:rPr>
              <a:t>Graphite target absorbs half the beam power; most of the rest leaves </a:t>
            </a:r>
            <a:br>
              <a:rPr lang="en-US" sz="2800" spc="0" dirty="0">
                <a:solidFill>
                  <a:srgbClr val="004C97"/>
                </a:solidFill>
                <a:latin typeface="Calibri" panose="020F0502020204030204" pitchFamily="34" charset="0"/>
                <a:ea typeface="Geneva" pitchFamily="121" charset="-128"/>
              </a:rPr>
            </a:br>
            <a:r>
              <a:rPr lang="en-US" sz="2800" spc="0" dirty="0">
                <a:solidFill>
                  <a:srgbClr val="004C97"/>
                </a:solidFill>
                <a:latin typeface="Calibri" panose="020F0502020204030204" pitchFamily="34" charset="0"/>
                <a:ea typeface="Geneva" pitchFamily="121" charset="-128"/>
              </a:rPr>
              <a:t>the module in the forward direction. Individual samples get 3–19 </a:t>
            </a:r>
            <a:r>
              <a:rPr lang="en-US" sz="2800" spc="0" dirty="0" err="1">
                <a:solidFill>
                  <a:srgbClr val="004C97"/>
                </a:solidFill>
                <a:latin typeface="Calibri" panose="020F0502020204030204" pitchFamily="34" charset="0"/>
                <a:ea typeface="Geneva" pitchFamily="121" charset="-128"/>
              </a:rPr>
              <a:t>mW</a:t>
            </a:r>
            <a:r>
              <a:rPr lang="en-US" sz="2800" spc="0" dirty="0">
                <a:solidFill>
                  <a:srgbClr val="004C97"/>
                </a:solidFill>
                <a:latin typeface="Calibri" panose="020F0502020204030204" pitchFamily="34" charset="0"/>
                <a:ea typeface="Geneva" pitchFamily="121" charset="-128"/>
              </a:rPr>
              <a:t>.</a:t>
            </a: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21" name="Table Caption 20"/>
          <p:cNvSpPr txBox="1"/>
          <p:nvPr/>
        </p:nvSpPr>
        <p:spPr>
          <a:xfrm>
            <a:off x="914398" y="880000"/>
            <a:ext cx="7400000" cy="300000"/>
          </a:xfrm>
          <a:prstGeom prst="rect">
            <a:avLst/>
          </a:prstGeom>
          <a:noFill/>
        </p:spPr>
        <p:txBody>
          <a:bodyPr wrap="square" lIns="0" tIns="0" rIns="0" bIns="0" anchor="b">
            <a:noAutofit/>
          </a:bodyPr>
          <a:lstStyle/>
          <a:p>
            <a:r>
              <a:rPr lang="en-US" sz="1600" b="1" dirty="0">
                <a:solidFill>
                  <a:srgbClr val="004C97"/>
                </a:solidFill>
                <a:latin typeface="Calibri"/>
              </a:rPr>
              <a:t>Power deposited during the irradiation (7.5×10</a:t>
            </a:r>
            <a:r>
              <a:rPr lang="en-US" sz="1600" b="1" baseline="30000" dirty="0">
                <a:solidFill>
                  <a:srgbClr val="004C97"/>
                </a:solidFill>
                <a:latin typeface="Calibri"/>
              </a:rPr>
              <a:t>11</a:t>
            </a:r>
            <a:r>
              <a:rPr lang="en-US" sz="1600" b="1" dirty="0">
                <a:solidFill>
                  <a:srgbClr val="004C97"/>
                </a:solidFill>
                <a:latin typeface="Calibri"/>
              </a:rPr>
              <a:t> p/s, 400 MeV, 48 W beam)</a:t>
            </a:r>
          </a:p>
        </p:txBody>
      </p:sp>
      <p:graphicFrame>
        <p:nvGraphicFramePr>
          <p:cNvPr id="20" name="Table 20"/>
          <p:cNvGraphicFramePr>
            <a:graphicFrameLocks noGrp="1"/>
          </p:cNvGraphicFramePr>
          <p:nvPr/>
        </p:nvGraphicFramePr>
        <p:xfrm>
          <a:off x="914398" y="1200000"/>
          <a:ext cx="7400000" cy="3000000"/>
        </p:xfrm>
        <a:graphic>
          <a:graphicData uri="http://schemas.openxmlformats.org/drawingml/2006/table">
            <a:tbl>
              <a:tblPr firstRow="1"/>
              <a:tblGrid>
                <a:gridCol w="4200000">
                  <a:extLst>
                    <a:ext uri="{9D8B030D-6E8A-4147-A177-3AD203B41FA5}">
                      <a16:colId xmlns:a16="http://schemas.microsoft.com/office/drawing/2014/main" val="20000"/>
                    </a:ext>
                  </a:extLst>
                </a:gridCol>
                <a:gridCol w="1600000">
                  <a:extLst>
                    <a:ext uri="{9D8B030D-6E8A-4147-A177-3AD203B41FA5}">
                      <a16:colId xmlns:a16="http://schemas.microsoft.com/office/drawing/2014/main" val="20001"/>
                    </a:ext>
                  </a:extLst>
                </a:gridCol>
                <a:gridCol w="1600000">
                  <a:extLst>
                    <a:ext uri="{9D8B030D-6E8A-4147-A177-3AD203B41FA5}">
                      <a16:colId xmlns:a16="http://schemas.microsoft.com/office/drawing/2014/main" val="20002"/>
                    </a:ext>
                  </a:extLst>
                </a:gridCol>
              </a:tblGrid>
              <a:tr h="300000">
                <a:tc>
                  <a:txBody>
                    <a:bodyPr/>
                    <a:lstStyle/>
                    <a:p>
                      <a:pPr algn="l"/>
                      <a:r>
                        <a:rPr lang="en-US" sz="1300" b="1" dirty="0">
                          <a:solidFill>
                            <a:srgbClr val="FFFFFF"/>
                          </a:solidFill>
                          <a:latin typeface="Calibri"/>
                        </a:rPr>
                        <a:t>Component</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Power, W</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Rel. error</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Graphite target</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0000"/>
                          </a:solidFill>
                          <a:latin typeface="Calibri"/>
                        </a:rPr>
                        <a:t>24.1</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tc>
                  <a:txBody>
                    <a:bodyPr/>
                    <a:lstStyle/>
                    <a:p>
                      <a:pPr algn="ctr"/>
                      <a:r>
                        <a:rPr lang="en-US" sz="1300" dirty="0">
                          <a:solidFill>
                            <a:srgbClr val="595959"/>
                          </a:solidFill>
                          <a:latin typeface="Calibri"/>
                        </a:rPr>
                        <a:t>0.1%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Tape (Al foil + acrylic adhesive)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0.042</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79C47C"/>
                    </a:solidFill>
                  </a:tcPr>
                </a:tc>
                <a:tc>
                  <a:txBody>
                    <a:bodyPr/>
                    <a:lstStyle/>
                    <a:p>
                      <a:pPr algn="ctr"/>
                      <a:r>
                        <a:rPr lang="en-US" sz="1300" dirty="0">
                          <a:solidFill>
                            <a:srgbClr val="595959"/>
                          </a:solidFill>
                          <a:latin typeface="Calibri"/>
                        </a:rPr>
                        <a:t>0.3%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Samples Cu (4)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0.062</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BC97D"/>
                    </a:solidFill>
                  </a:tcPr>
                </a:tc>
                <a:tc>
                  <a:txBody>
                    <a:bodyPr/>
                    <a:lstStyle/>
                    <a:p>
                      <a:pPr algn="ctr"/>
                      <a:r>
                        <a:rPr lang="en-US" sz="1300" dirty="0">
                          <a:solidFill>
                            <a:srgbClr val="595959"/>
                          </a:solidFill>
                          <a:latin typeface="Calibri"/>
                        </a:rPr>
                        <a:t>1.5%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Samples A36 (4)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0.059</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8C97D"/>
                    </a:solidFill>
                  </a:tcPr>
                </a:tc>
                <a:tc>
                  <a:txBody>
                    <a:bodyPr/>
                    <a:lstStyle/>
                    <a:p>
                      <a:pPr algn="ctr"/>
                      <a:r>
                        <a:rPr lang="en-US" sz="1300" dirty="0">
                          <a:solidFill>
                            <a:srgbClr val="595959"/>
                          </a:solidFill>
                          <a:latin typeface="Calibri"/>
                        </a:rPr>
                        <a:t>1.4%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Samples SS316LN (4)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0.059</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8C97D"/>
                    </a:solidFill>
                  </a:tcPr>
                </a:tc>
                <a:tc>
                  <a:txBody>
                    <a:bodyPr/>
                    <a:lstStyle/>
                    <a:p>
                      <a:pPr algn="ctr"/>
                      <a:r>
                        <a:rPr lang="en-US" sz="1300" dirty="0">
                          <a:solidFill>
                            <a:srgbClr val="595959"/>
                          </a:solidFill>
                          <a:latin typeface="Calibri"/>
                        </a:rPr>
                        <a:t>1.1%</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5"/>
                  </a:ext>
                </a:extLst>
              </a:tr>
              <a:tr h="300000">
                <a:tc>
                  <a:txBody>
                    <a:bodyPr/>
                    <a:lstStyle/>
                    <a:p>
                      <a:pPr algn="l"/>
                      <a:r>
                        <a:rPr lang="en-US" sz="1300" b="1" dirty="0">
                          <a:solidFill>
                            <a:srgbClr val="000000"/>
                          </a:solidFill>
                          <a:latin typeface="Calibri"/>
                        </a:rPr>
                        <a:t>Samples Al6061 (4)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0.026</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63BE7B"/>
                    </a:solidFill>
                  </a:tcPr>
                </a:tc>
                <a:tc>
                  <a:txBody>
                    <a:bodyPr/>
                    <a:lstStyle/>
                    <a:p>
                      <a:pPr algn="ctr"/>
                      <a:r>
                        <a:rPr lang="en-US" sz="1300" dirty="0">
                          <a:solidFill>
                            <a:srgbClr val="595959"/>
                          </a:solidFill>
                          <a:latin typeface="Calibri"/>
                        </a:rPr>
                        <a:t>1.3%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6"/>
                  </a:ext>
                </a:extLst>
              </a:tr>
              <a:tr h="300000">
                <a:tc>
                  <a:txBody>
                    <a:bodyPr/>
                    <a:lstStyle/>
                    <a:p>
                      <a:pPr algn="l"/>
                      <a:r>
                        <a:rPr lang="en-US" sz="1300" b="1" dirty="0">
                          <a:solidFill>
                            <a:srgbClr val="004C97"/>
                          </a:solidFill>
                          <a:latin typeface="Calibri"/>
                        </a:rPr>
                        <a:t>All 16 samples</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0.21</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DCE6F1"/>
                    </a:solidFill>
                  </a:tcPr>
                </a:tc>
                <a:tc>
                  <a:txBody>
                    <a:bodyPr/>
                    <a:lstStyle/>
                    <a:p>
                      <a:pPr algn="ct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extLst>
                  <a:ext uri="{0D108BD9-81ED-4DB2-BD59-A6C34878D82A}">
                    <a16:rowId xmlns:a16="http://schemas.microsoft.com/office/drawing/2014/main" val="10007"/>
                  </a:ext>
                </a:extLst>
              </a:tr>
              <a:tr h="300000">
                <a:tc>
                  <a:txBody>
                    <a:bodyPr/>
                    <a:lstStyle/>
                    <a:p>
                      <a:pPr algn="l"/>
                      <a:r>
                        <a:rPr lang="en-US" sz="1300" b="1" dirty="0">
                          <a:solidFill>
                            <a:srgbClr val="000000"/>
                          </a:solidFill>
                          <a:latin typeface="Calibri"/>
                        </a:rPr>
                        <a:t>Aluminium structure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0000"/>
                          </a:solidFill>
                          <a:latin typeface="Calibri"/>
                        </a:rPr>
                        <a:t>1.27</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ED981"/>
                    </a:solidFill>
                  </a:tcPr>
                </a:tc>
                <a:tc>
                  <a:txBody>
                    <a:bodyPr/>
                    <a:lstStyle/>
                    <a:p>
                      <a:pPr algn="ctr"/>
                      <a:r>
                        <a:rPr lang="en-US" sz="1300" dirty="0">
                          <a:solidFill>
                            <a:srgbClr val="595959"/>
                          </a:solidFill>
                          <a:latin typeface="Calibri"/>
                        </a:rPr>
                        <a:t>0.3%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extLst>
                  <a:ext uri="{0D108BD9-81ED-4DB2-BD59-A6C34878D82A}">
                    <a16:rowId xmlns:a16="http://schemas.microsoft.com/office/drawing/2014/main" val="10008"/>
                  </a:ext>
                </a:extLst>
              </a:tr>
              <a:tr h="300000">
                <a:tc>
                  <a:txBody>
                    <a:bodyPr/>
                    <a:lstStyle/>
                    <a:p>
                      <a:pPr algn="l"/>
                      <a:r>
                        <a:rPr lang="en-US" sz="1300" b="1" dirty="0">
                          <a:solidFill>
                            <a:srgbClr val="004C97"/>
                          </a:solidFill>
                          <a:latin typeface="Calibri"/>
                        </a:rPr>
                        <a:t>Whole module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25.6</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DCE6F1"/>
                    </a:solidFill>
                  </a:tcPr>
                </a:tc>
                <a:tc>
                  <a:txBody>
                    <a:bodyPr/>
                    <a:lstStyle/>
                    <a:p>
                      <a:pPr algn="ct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694951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1A2C4-7909-3658-2664-56C910617A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A1A2A8-74B1-785C-D2C9-049D48D64F8F}"/>
              </a:ext>
            </a:extLst>
          </p:cNvPr>
          <p:cNvSpPr>
            <a:spLocks noGrp="1"/>
          </p:cNvSpPr>
          <p:nvPr>
            <p:ph type="title"/>
          </p:nvPr>
        </p:nvSpPr>
        <p:spPr>
          <a:xfrm>
            <a:off x="914398" y="365760"/>
            <a:ext cx="9994393" cy="433527"/>
          </a:xfrm>
        </p:spPr>
        <p:txBody>
          <a:bodyPr/>
          <a:lstStyle/>
          <a:p>
            <a:r>
              <a:rPr lang="en-US" sz="3200" dirty="0">
                <a:solidFill>
                  <a:schemeClr val="accent1"/>
                </a:solidFill>
              </a:rPr>
              <a:t>Component Heating, DPA</a:t>
            </a:r>
          </a:p>
        </p:txBody>
      </p:sp>
      <p:sp>
        <p:nvSpPr>
          <p:cNvPr id="7" name="Slide Number Placeholder 6">
            <a:extLst>
              <a:ext uri="{FF2B5EF4-FFF2-40B4-BE49-F238E27FC236}">
                <a16:creationId xmlns:a16="http://schemas.microsoft.com/office/drawing/2014/main" id="{B92A405C-331A-7583-CE82-3E5A52F19C82}"/>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28</a:t>
            </a:fld>
            <a:endParaRPr lang="en-US"/>
          </a:p>
        </p:txBody>
      </p:sp>
      <p:sp>
        <p:nvSpPr>
          <p:cNvPr id="5" name="Footer Placeholder 4">
            <a:extLst>
              <a:ext uri="{FF2B5EF4-FFF2-40B4-BE49-F238E27FC236}">
                <a16:creationId xmlns:a16="http://schemas.microsoft.com/office/drawing/2014/main" id="{56449DD3-0B92-A44B-3305-C5DA3BB860D7}"/>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26371A19-65B9-D802-CEA1-58771CCC41FB}"/>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511FC625-C423-B6C7-1FD9-8ED2119B10B9}"/>
              </a:ext>
            </a:extLst>
          </p:cNvPr>
          <p:cNvSpPr>
            <a:spLocks noGrp="1"/>
          </p:cNvSpPr>
          <p:nvPr>
            <p:ph type="body" sz="quarter" idx="10"/>
          </p:nvPr>
        </p:nvSpPr>
        <p:spPr>
          <a:xfrm>
            <a:off x="269625" y="886089"/>
            <a:ext cx="11283938" cy="3104020"/>
          </a:xfrm>
        </p:spPr>
        <p:txBody>
          <a:bodyPr vert="horz" lIns="0" tIns="0" rIns="0" bIns="0" rtlCol="0" anchor="t">
            <a:noAutofit/>
          </a:bodyPr>
          <a:lstStyle/>
          <a:p>
            <a:pPr lvl="0"/>
            <a:r>
              <a:rPr lang="en-US" spc="0" dirty="0">
                <a:solidFill>
                  <a:srgbClr val="004C97"/>
                </a:solidFill>
                <a:latin typeface="Calibri" panose="020F0502020204030204" pitchFamily="34" charset="0"/>
                <a:ea typeface="Geneva" pitchFamily="121" charset="-128"/>
              </a:rPr>
              <a:t>Target temperature might reach 77 °C in the worst case.</a:t>
            </a:r>
          </a:p>
          <a:p>
            <a:r>
              <a:rPr lang="en-US" spc="0" dirty="0">
                <a:solidFill>
                  <a:srgbClr val="004C97"/>
                </a:solidFill>
                <a:latin typeface="Calibri" panose="020F0502020204030204" pitchFamily="34" charset="0"/>
                <a:ea typeface="Geneva" pitchFamily="121" charset="-128"/>
              </a:rPr>
              <a:t> Graphite oxidation in air begins around 400–450 °C; tape adhesive: 3M 425 is rated −54 °C to 149 °C.</a:t>
            </a:r>
          </a:p>
          <a:p>
            <a:pPr marL="0" lvl="0" indent="0">
              <a:buNone/>
            </a:pPr>
            <a:r>
              <a:rPr lang="en-US" spc="0" dirty="0">
                <a:solidFill>
                  <a:srgbClr val="004C97"/>
                </a:solidFill>
                <a:latin typeface="Calibri" panose="020F0502020204030204" pitchFamily="34" charset="0"/>
                <a:ea typeface="Geneva" pitchFamily="121" charset="-128"/>
                <a:sym typeface="Wingdings" pitchFamily="2" charset="2"/>
              </a:rPr>
              <a:t> Temperature not an issue.</a:t>
            </a:r>
            <a:endParaRPr lang="en-US" spc="0" dirty="0">
              <a:solidFill>
                <a:srgbClr val="004C97"/>
              </a:solidFill>
              <a:latin typeface="Calibri" panose="020F0502020204030204" pitchFamily="34" charset="0"/>
              <a:ea typeface="Geneva" pitchFamily="121" charset="-128"/>
            </a:endParaRPr>
          </a:p>
          <a:p>
            <a:pPr lvl="0"/>
            <a:r>
              <a:rPr lang="en-US" spc="0" dirty="0">
                <a:solidFill>
                  <a:srgbClr val="004C97"/>
                </a:solidFill>
                <a:latin typeface="Calibri" panose="020F0502020204030204" pitchFamily="34" charset="0"/>
                <a:ea typeface="Geneva" pitchFamily="121" charset="-128"/>
              </a:rPr>
              <a:t>Radiation dose into tape adhesive: ~1.5 </a:t>
            </a:r>
            <a:r>
              <a:rPr lang="en-US" spc="0" dirty="0" err="1">
                <a:solidFill>
                  <a:srgbClr val="004C97"/>
                </a:solidFill>
                <a:latin typeface="Calibri" panose="020F0502020204030204" pitchFamily="34" charset="0"/>
                <a:ea typeface="Geneva" pitchFamily="121" charset="-128"/>
              </a:rPr>
              <a:t>MGy</a:t>
            </a:r>
            <a:r>
              <a:rPr lang="en-US" spc="0" dirty="0">
                <a:solidFill>
                  <a:srgbClr val="004C97"/>
                </a:solidFill>
                <a:latin typeface="Calibri" panose="020F0502020204030204" pitchFamily="34" charset="0"/>
                <a:ea typeface="Geneva" pitchFamily="121" charset="-128"/>
              </a:rPr>
              <a:t> in a week. Inspect after irradiation.</a:t>
            </a:r>
          </a:p>
          <a:p>
            <a:pPr lvl="0"/>
            <a:r>
              <a:rPr lang="en-US" spc="0" dirty="0">
                <a:solidFill>
                  <a:srgbClr val="004C97"/>
                </a:solidFill>
                <a:latin typeface="Calibri" panose="020F0502020204030204" pitchFamily="34" charset="0"/>
                <a:ea typeface="Geneva" pitchFamily="121" charset="-128"/>
              </a:rPr>
              <a:t>Sample heating: negligible. At most 19 </a:t>
            </a:r>
            <a:r>
              <a:rPr lang="en-US" spc="0" dirty="0" err="1">
                <a:solidFill>
                  <a:srgbClr val="004C97"/>
                </a:solidFill>
                <a:latin typeface="Calibri" panose="020F0502020204030204" pitchFamily="34" charset="0"/>
                <a:ea typeface="Geneva" pitchFamily="121" charset="-128"/>
              </a:rPr>
              <a:t>mW</a:t>
            </a:r>
            <a:r>
              <a:rPr lang="en-US" spc="0" dirty="0">
                <a:solidFill>
                  <a:srgbClr val="004C97"/>
                </a:solidFill>
                <a:latin typeface="Calibri" panose="020F0502020204030204" pitchFamily="34" charset="0"/>
                <a:ea typeface="Geneva" pitchFamily="121" charset="-128"/>
              </a:rPr>
              <a:t> per sample; the samples stay at room temperature.</a:t>
            </a:r>
          </a:p>
          <a:p>
            <a:pPr lvl="0"/>
            <a:r>
              <a:rPr lang="en-US" spc="0" dirty="0">
                <a:solidFill>
                  <a:srgbClr val="004C97"/>
                </a:solidFill>
                <a:latin typeface="Calibri" panose="020F0502020204030204" pitchFamily="34" charset="0"/>
                <a:ea typeface="Geneva" pitchFamily="121" charset="-128"/>
              </a:rPr>
              <a:t>Aluminum structure: no concern. 1.3 W spread over the frame, plates and holders is negligible.</a:t>
            </a:r>
          </a:p>
          <a:p>
            <a:pPr lvl="0"/>
            <a:r>
              <a:rPr lang="en-US" spc="0" dirty="0">
                <a:solidFill>
                  <a:srgbClr val="004C97"/>
                </a:solidFill>
                <a:latin typeface="Calibri" panose="020F0502020204030204" pitchFamily="34" charset="0"/>
                <a:ea typeface="Geneva" pitchFamily="121" charset="-128"/>
              </a:rPr>
              <a:t>Displacement damage in graphite is negligible. </a:t>
            </a:r>
          </a:p>
          <a:p>
            <a:pPr marL="0" indent="0">
              <a:buNone/>
            </a:pPr>
            <a:endParaRPr lang="en-US" sz="2800" spc="0" dirty="0">
              <a:solidFill>
                <a:srgbClr val="004C97"/>
              </a:solidFill>
              <a:latin typeface="Calibri" panose="020F0502020204030204" pitchFamily="34" charset="0"/>
              <a:ea typeface="Geneva" pitchFamily="121" charset="-128"/>
            </a:endParaRPr>
          </a:p>
        </p:txBody>
      </p:sp>
      <p:sp>
        <p:nvSpPr>
          <p:cNvPr id="4" name="Text Placeholder 1">
            <a:extLst>
              <a:ext uri="{FF2B5EF4-FFF2-40B4-BE49-F238E27FC236}">
                <a16:creationId xmlns:a16="http://schemas.microsoft.com/office/drawing/2014/main" id="{C4B568CA-3420-337C-82BB-39D352DF8D5C}"/>
              </a:ext>
            </a:extLst>
          </p:cNvPr>
          <p:cNvSpPr txBox="1">
            <a:spLocks/>
          </p:cNvSpPr>
          <p:nvPr/>
        </p:nvSpPr>
        <p:spPr>
          <a:xfrm>
            <a:off x="365760" y="5560141"/>
            <a:ext cx="11283938" cy="511711"/>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pc="0" dirty="0">
                <a:solidFill>
                  <a:srgbClr val="004C97"/>
                </a:solidFill>
                <a:latin typeface="Calibri" panose="020F0502020204030204" pitchFamily="34" charset="0"/>
                <a:ea typeface="Geneva" pitchFamily="121" charset="-128"/>
              </a:rPr>
              <a:t>DPA orders of magnitude below the damage levels at which graphite would noticeably change </a:t>
            </a:r>
            <a:br>
              <a:rPr lang="en-US" spc="0" dirty="0">
                <a:solidFill>
                  <a:srgbClr val="004C97"/>
                </a:solidFill>
                <a:latin typeface="Calibri" panose="020F0502020204030204" pitchFamily="34" charset="0"/>
                <a:ea typeface="Geneva" pitchFamily="121" charset="-128"/>
              </a:rPr>
            </a:br>
            <a:r>
              <a:rPr lang="en-US" spc="0" dirty="0">
                <a:solidFill>
                  <a:srgbClr val="004C97"/>
                </a:solidFill>
                <a:latin typeface="Calibri" panose="020F0502020204030204" pitchFamily="34" charset="0"/>
                <a:ea typeface="Geneva" pitchFamily="121" charset="-128"/>
              </a:rPr>
              <a:t>its dimensions or thermal conductivity. </a:t>
            </a:r>
            <a:endParaRPr lang="en-US" sz="2800" spc="0" dirty="0">
              <a:solidFill>
                <a:srgbClr val="004C97"/>
              </a:solidFill>
              <a:latin typeface="Calibri" panose="020F0502020204030204" pitchFamily="34" charset="0"/>
              <a:ea typeface="Geneva" pitchFamily="121" charset="-128"/>
            </a:endParaRPr>
          </a:p>
        </p:txBody>
      </p:sp>
      <p:sp>
        <p:nvSpPr>
          <p:cNvPr id="21" name="Table Caption 20"/>
          <p:cNvSpPr txBox="1"/>
          <p:nvPr/>
        </p:nvSpPr>
        <p:spPr>
          <a:xfrm>
            <a:off x="914398" y="3776911"/>
            <a:ext cx="7400000" cy="300000"/>
          </a:xfrm>
          <a:prstGeom prst="rect">
            <a:avLst/>
          </a:prstGeom>
          <a:noFill/>
        </p:spPr>
        <p:txBody>
          <a:bodyPr wrap="square" lIns="0" tIns="0" rIns="0" bIns="0" anchor="b">
            <a:noAutofit/>
          </a:bodyPr>
          <a:lstStyle/>
          <a:p>
            <a:r>
              <a:rPr lang="en-US" sz="1600" b="1" dirty="0">
                <a:solidFill>
                  <a:srgbClr val="004C97"/>
                </a:solidFill>
                <a:latin typeface="Calibri"/>
              </a:rPr>
              <a:t>Displacements per atom in the graphite after the 1-week run (×10</a:t>
            </a:r>
            <a:r>
              <a:rPr lang="en-US" sz="1600" b="1" baseline="30000" dirty="0">
                <a:solidFill>
                  <a:srgbClr val="004C97"/>
                </a:solidFill>
                <a:latin typeface="Calibri"/>
              </a:rPr>
              <a:t>−6</a:t>
            </a:r>
            <a:r>
              <a:rPr lang="en-US" sz="1600" b="1" dirty="0">
                <a:solidFill>
                  <a:srgbClr val="004C97"/>
                </a:solidFill>
                <a:latin typeface="Calibri"/>
              </a:rPr>
              <a:t> dpa)</a:t>
            </a:r>
          </a:p>
        </p:txBody>
      </p:sp>
      <p:graphicFrame>
        <p:nvGraphicFramePr>
          <p:cNvPr id="20" name="Table 20"/>
          <p:cNvGraphicFramePr>
            <a:graphicFrameLocks noGrp="1"/>
          </p:cNvGraphicFramePr>
          <p:nvPr>
            <p:extLst>
              <p:ext uri="{D42A27DB-BD31-4B8C-83A1-F6EECF244321}">
                <p14:modId xmlns:p14="http://schemas.microsoft.com/office/powerpoint/2010/main" val="4178887859"/>
              </p:ext>
            </p:extLst>
          </p:nvPr>
        </p:nvGraphicFramePr>
        <p:xfrm>
          <a:off x="914398" y="4076911"/>
          <a:ext cx="7400000" cy="1200000"/>
        </p:xfrm>
        <a:graphic>
          <a:graphicData uri="http://schemas.openxmlformats.org/drawingml/2006/table">
            <a:tbl>
              <a:tblPr firstRow="1"/>
              <a:tblGrid>
                <a:gridCol w="4200000">
                  <a:extLst>
                    <a:ext uri="{9D8B030D-6E8A-4147-A177-3AD203B41FA5}">
                      <a16:colId xmlns:a16="http://schemas.microsoft.com/office/drawing/2014/main" val="20000"/>
                    </a:ext>
                  </a:extLst>
                </a:gridCol>
                <a:gridCol w="1600000">
                  <a:extLst>
                    <a:ext uri="{9D8B030D-6E8A-4147-A177-3AD203B41FA5}">
                      <a16:colId xmlns:a16="http://schemas.microsoft.com/office/drawing/2014/main" val="20001"/>
                    </a:ext>
                  </a:extLst>
                </a:gridCol>
                <a:gridCol w="1600000">
                  <a:extLst>
                    <a:ext uri="{9D8B030D-6E8A-4147-A177-3AD203B41FA5}">
                      <a16:colId xmlns:a16="http://schemas.microsoft.com/office/drawing/2014/main" val="20002"/>
                    </a:ext>
                  </a:extLst>
                </a:gridCol>
              </a:tblGrid>
              <a:tr h="300000">
                <a:tc>
                  <a:txBody>
                    <a:bodyPr/>
                    <a:lstStyle/>
                    <a:p>
                      <a:pPr algn="l"/>
                      <a:r>
                        <a:rPr lang="en-US" sz="1300" b="1" dirty="0">
                          <a:solidFill>
                            <a:srgbClr val="FFFFFF"/>
                          </a:solidFill>
                          <a:latin typeface="Calibri"/>
                        </a:rPr>
                        <a:t>Region</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DPA-SCO</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DPA-NRT</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Peak (beam axis, first 5–10 cm)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6100"/>
                          </a:solidFill>
                          <a:latin typeface="Calibri"/>
                        </a:rPr>
                        <a:t>8</a:t>
                      </a:r>
                      <a:endParaRPr lang="en-US" sz="1300" dirty="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tc>
                  <a:txBody>
                    <a:bodyPr/>
                    <a:lstStyle/>
                    <a:p>
                      <a:pPr algn="ctr"/>
                      <a:r>
                        <a:rPr lang="en-US" sz="1300" b="1" dirty="0">
                          <a:solidFill>
                            <a:srgbClr val="006100"/>
                          </a:solidFill>
                          <a:latin typeface="Calibri"/>
                        </a:rPr>
                        <a:t>14</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Beam core (r &lt; 3 mm)</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6100"/>
                          </a:solidFill>
                          <a:latin typeface="Calibri"/>
                        </a:rPr>
                        <a:t>6</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tc>
                  <a:txBody>
                    <a:bodyPr/>
                    <a:lstStyle/>
                    <a:p>
                      <a:pPr algn="ctr"/>
                      <a:r>
                        <a:rPr lang="en-US" sz="1300" b="1" dirty="0">
                          <a:solidFill>
                            <a:srgbClr val="006100"/>
                          </a:solidFill>
                          <a:latin typeface="Calibri"/>
                        </a:rPr>
                        <a:t>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Whole-rod average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b="1" dirty="0">
                          <a:solidFill>
                            <a:srgbClr val="006100"/>
                          </a:solidFill>
                          <a:latin typeface="Calibri"/>
                        </a:rPr>
                        <a:t>1.7</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6EFCE"/>
                    </a:solidFill>
                  </a:tcPr>
                </a:tc>
                <a:tc>
                  <a:txBody>
                    <a:bodyPr/>
                    <a:lstStyle/>
                    <a:p>
                      <a:pPr algn="ctr"/>
                      <a:r>
                        <a:rPr lang="en-US" sz="1300" b="1" dirty="0">
                          <a:solidFill>
                            <a:srgbClr val="006100"/>
                          </a:solidFill>
                          <a:latin typeface="Calibri"/>
                        </a:rPr>
                        <a:t>2.6</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C6EFCE"/>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98915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6E90A-DCA1-CDBE-62A1-11426F2FD5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CB3C54-3EB0-479B-694F-38CC5588D6B9}"/>
              </a:ext>
            </a:extLst>
          </p:cNvPr>
          <p:cNvSpPr>
            <a:spLocks noGrp="1"/>
          </p:cNvSpPr>
          <p:nvPr>
            <p:ph type="title"/>
          </p:nvPr>
        </p:nvSpPr>
        <p:spPr>
          <a:xfrm>
            <a:off x="914398" y="365760"/>
            <a:ext cx="9994393" cy="433527"/>
          </a:xfrm>
        </p:spPr>
        <p:txBody>
          <a:bodyPr/>
          <a:lstStyle/>
          <a:p>
            <a:r>
              <a:rPr lang="en-US" sz="3200" dirty="0">
                <a:solidFill>
                  <a:schemeClr val="accent1"/>
                </a:solidFill>
              </a:rPr>
              <a:t>Be-7 Production</a:t>
            </a:r>
          </a:p>
        </p:txBody>
      </p:sp>
      <p:sp>
        <p:nvSpPr>
          <p:cNvPr id="7" name="Slide Number Placeholder 6">
            <a:extLst>
              <a:ext uri="{FF2B5EF4-FFF2-40B4-BE49-F238E27FC236}">
                <a16:creationId xmlns:a16="http://schemas.microsoft.com/office/drawing/2014/main" id="{208E4943-8FA6-DD94-2D61-E48C91A1353A}"/>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29</a:t>
            </a:fld>
            <a:endParaRPr lang="en-US"/>
          </a:p>
        </p:txBody>
      </p:sp>
      <p:sp>
        <p:nvSpPr>
          <p:cNvPr id="5" name="Footer Placeholder 4">
            <a:extLst>
              <a:ext uri="{FF2B5EF4-FFF2-40B4-BE49-F238E27FC236}">
                <a16:creationId xmlns:a16="http://schemas.microsoft.com/office/drawing/2014/main" id="{F881077E-1878-1E72-AE0C-D16E97136103}"/>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654FA5A6-BDCE-B449-FC92-9602BD76896F}"/>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F1A3BBD4-2A0E-647B-B2F7-1F2FE0C329FE}"/>
              </a:ext>
            </a:extLst>
          </p:cNvPr>
          <p:cNvSpPr>
            <a:spLocks noGrp="1"/>
          </p:cNvSpPr>
          <p:nvPr>
            <p:ph type="body" sz="quarter" idx="10"/>
          </p:nvPr>
        </p:nvSpPr>
        <p:spPr>
          <a:xfrm>
            <a:off x="267295" y="4544999"/>
            <a:ext cx="11102799" cy="1293374"/>
          </a:xfrm>
        </p:spPr>
        <p:txBody>
          <a:bodyPr vert="horz" lIns="0" tIns="0" rIns="0" bIns="0" rtlCol="0" anchor="t">
            <a:noAutofit/>
          </a:bodyPr>
          <a:lstStyle/>
          <a:p>
            <a:r>
              <a:rPr lang="en-US" sz="2800" spc="0" dirty="0">
                <a:solidFill>
                  <a:srgbClr val="004C97"/>
                </a:solidFill>
                <a:latin typeface="Calibri" panose="020F0502020204030204" pitchFamily="34" charset="0"/>
                <a:ea typeface="Geneva" pitchFamily="121" charset="-128"/>
              </a:rPr>
              <a:t>Be-7 has a 53-day half-life, so these activities change little over the cooling times we’ve been using. The Be-7 in the graphite is also what keeps the rod at about 7 mrem/h at 30 cm after a week.</a:t>
            </a:r>
          </a:p>
        </p:txBody>
      </p:sp>
      <p:sp>
        <p:nvSpPr>
          <p:cNvPr id="21" name="Table Caption 20"/>
          <p:cNvSpPr txBox="1"/>
          <p:nvPr/>
        </p:nvSpPr>
        <p:spPr>
          <a:xfrm>
            <a:off x="908791" y="1166810"/>
            <a:ext cx="10000000" cy="300000"/>
          </a:xfrm>
          <a:prstGeom prst="rect">
            <a:avLst/>
          </a:prstGeom>
          <a:noFill/>
        </p:spPr>
        <p:txBody>
          <a:bodyPr wrap="square" lIns="0" tIns="0" rIns="0" bIns="0" anchor="b">
            <a:noAutofit/>
          </a:bodyPr>
          <a:lstStyle/>
          <a:p>
            <a:r>
              <a:rPr lang="en-US" sz="1600" b="1" dirty="0">
                <a:solidFill>
                  <a:srgbClr val="004C97"/>
                </a:solidFill>
                <a:latin typeface="Calibri"/>
              </a:rPr>
              <a:t>Be-7 production (1-week irradiation at 7.5×10</a:t>
            </a:r>
            <a:r>
              <a:rPr lang="en-US" sz="1600" b="1" baseline="30000" dirty="0">
                <a:solidFill>
                  <a:srgbClr val="004C97"/>
                </a:solidFill>
                <a:latin typeface="Calibri"/>
              </a:rPr>
              <a:t>11</a:t>
            </a:r>
            <a:r>
              <a:rPr lang="en-US" sz="1600" b="1" dirty="0">
                <a:solidFill>
                  <a:srgbClr val="004C97"/>
                </a:solidFill>
                <a:latin typeface="Calibri"/>
              </a:rPr>
              <a:t> p/s; activity at the end of the irradiation)</a:t>
            </a:r>
          </a:p>
        </p:txBody>
      </p:sp>
      <p:graphicFrame>
        <p:nvGraphicFramePr>
          <p:cNvPr id="20" name="Table 20"/>
          <p:cNvGraphicFramePr>
            <a:graphicFrameLocks noGrp="1"/>
          </p:cNvGraphicFramePr>
          <p:nvPr>
            <p:extLst>
              <p:ext uri="{D42A27DB-BD31-4B8C-83A1-F6EECF244321}">
                <p14:modId xmlns:p14="http://schemas.microsoft.com/office/powerpoint/2010/main" val="928127070"/>
              </p:ext>
            </p:extLst>
          </p:nvPr>
        </p:nvGraphicFramePr>
        <p:xfrm>
          <a:off x="908791" y="1466810"/>
          <a:ext cx="10000000" cy="2400000"/>
        </p:xfrm>
        <a:graphic>
          <a:graphicData uri="http://schemas.openxmlformats.org/drawingml/2006/table">
            <a:tbl>
              <a:tblPr firstRow="1"/>
              <a:tblGrid>
                <a:gridCol w="3900000">
                  <a:extLst>
                    <a:ext uri="{9D8B030D-6E8A-4147-A177-3AD203B41FA5}">
                      <a16:colId xmlns:a16="http://schemas.microsoft.com/office/drawing/2014/main" val="20000"/>
                    </a:ext>
                  </a:extLst>
                </a:gridCol>
                <a:gridCol w="2100000">
                  <a:extLst>
                    <a:ext uri="{9D8B030D-6E8A-4147-A177-3AD203B41FA5}">
                      <a16:colId xmlns:a16="http://schemas.microsoft.com/office/drawing/2014/main" val="20001"/>
                    </a:ext>
                  </a:extLst>
                </a:gridCol>
                <a:gridCol w="1400000">
                  <a:extLst>
                    <a:ext uri="{9D8B030D-6E8A-4147-A177-3AD203B41FA5}">
                      <a16:colId xmlns:a16="http://schemas.microsoft.com/office/drawing/2014/main" val="20002"/>
                    </a:ext>
                  </a:extLst>
                </a:gridCol>
                <a:gridCol w="1400000">
                  <a:extLst>
                    <a:ext uri="{9D8B030D-6E8A-4147-A177-3AD203B41FA5}">
                      <a16:colId xmlns:a16="http://schemas.microsoft.com/office/drawing/2014/main" val="20003"/>
                    </a:ext>
                  </a:extLst>
                </a:gridCol>
                <a:gridCol w="1200000">
                  <a:extLst>
                    <a:ext uri="{9D8B030D-6E8A-4147-A177-3AD203B41FA5}">
                      <a16:colId xmlns:a16="http://schemas.microsoft.com/office/drawing/2014/main" val="20004"/>
                    </a:ext>
                  </a:extLst>
                </a:gridCol>
              </a:tblGrid>
              <a:tr h="300000">
                <a:tc>
                  <a:txBody>
                    <a:bodyPr/>
                    <a:lstStyle/>
                    <a:p>
                      <a:pPr algn="l"/>
                      <a:r>
                        <a:rPr lang="en-US" sz="1300" b="1" dirty="0">
                          <a:solidFill>
                            <a:srgbClr val="FFFFFF"/>
                          </a:solidFill>
                          <a:latin typeface="Calibri"/>
                        </a:rPr>
                        <a:t>Where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Be-7 per proton</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Bq</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pCi</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004C97"/>
                    </a:solidFill>
                  </a:tcPr>
                </a:tc>
                <a:tc>
                  <a:txBody>
                    <a:bodyPr/>
                    <a:lstStyle/>
                    <a:p>
                      <a:pPr algn="ctr"/>
                      <a:r>
                        <a:rPr lang="en-US" sz="1300" b="1" dirty="0">
                          <a:solidFill>
                            <a:srgbClr val="FFFFFF"/>
                          </a:solidFill>
                          <a:latin typeface="Calibri"/>
                        </a:rPr>
                        <a:t>Share</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004C97"/>
                    </a:solidFill>
                  </a:tcPr>
                </a:tc>
                <a:extLst>
                  <a:ext uri="{0D108BD9-81ED-4DB2-BD59-A6C34878D82A}">
                    <a16:rowId xmlns:a16="http://schemas.microsoft.com/office/drawing/2014/main" val="10000"/>
                  </a:ext>
                </a:extLst>
              </a:tr>
              <a:tr h="300000">
                <a:tc>
                  <a:txBody>
                    <a:bodyPr/>
                    <a:lstStyle/>
                    <a:p>
                      <a:pPr algn="l"/>
                      <a:r>
                        <a:rPr lang="en-US" sz="1300" b="1" dirty="0">
                          <a:solidFill>
                            <a:srgbClr val="000000"/>
                          </a:solidFill>
                          <a:latin typeface="Calibri"/>
                        </a:rPr>
                        <a:t>Graphite target</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4.2×10</a:t>
                      </a:r>
                      <a:r>
                        <a:rPr lang="en-US" sz="1300" baseline="30000" dirty="0">
                          <a:solidFill>
                            <a:srgbClr val="000000"/>
                          </a:solidFill>
                          <a:latin typeface="Calibri"/>
                        </a:rPr>
                        <a:t>−2</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2.7×10</a:t>
                      </a:r>
                      <a:r>
                        <a:rPr lang="en-US" sz="1300" baseline="30000" dirty="0">
                          <a:solidFill>
                            <a:srgbClr val="000000"/>
                          </a:solidFill>
                          <a:latin typeface="Calibri"/>
                        </a:rPr>
                        <a:t>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7.4×10</a:t>
                      </a:r>
                      <a:r>
                        <a:rPr lang="en-US" sz="1300" baseline="30000" dirty="0">
                          <a:solidFill>
                            <a:srgbClr val="000000"/>
                          </a:solidFill>
                          <a:latin typeface="Calibri"/>
                        </a:rPr>
                        <a:t>10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85%</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8696B"/>
                    </a:solidFill>
                  </a:tcPr>
                </a:tc>
                <a:extLst>
                  <a:ext uri="{0D108BD9-81ED-4DB2-BD59-A6C34878D82A}">
                    <a16:rowId xmlns:a16="http://schemas.microsoft.com/office/drawing/2014/main" val="10001"/>
                  </a:ext>
                </a:extLst>
              </a:tr>
              <a:tr h="300000">
                <a:tc>
                  <a:txBody>
                    <a:bodyPr/>
                    <a:lstStyle/>
                    <a:p>
                      <a:pPr algn="l"/>
                      <a:r>
                        <a:rPr lang="en-US" sz="1300" b="1" dirty="0">
                          <a:solidFill>
                            <a:srgbClr val="000000"/>
                          </a:solidFill>
                          <a:latin typeface="Calibri"/>
                        </a:rPr>
                        <a:t>Hall and cave concrete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7.3×10</a:t>
                      </a:r>
                      <a:r>
                        <a:rPr lang="en-US" sz="1300" baseline="30000" dirty="0">
                          <a:solidFill>
                            <a:srgbClr val="000000"/>
                          </a:solidFill>
                          <a:latin typeface="Calibri"/>
                        </a:rPr>
                        <a:t>−3</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4.8×10</a:t>
                      </a:r>
                      <a:r>
                        <a:rPr lang="en-US" sz="1300" baseline="30000" dirty="0">
                          <a:solidFill>
                            <a:srgbClr val="000000"/>
                          </a:solidFill>
                          <a:latin typeface="Calibri"/>
                        </a:rPr>
                        <a:t>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1.3×10</a:t>
                      </a:r>
                      <a:r>
                        <a:rPr lang="en-US" sz="1300" baseline="30000" dirty="0">
                          <a:solidFill>
                            <a:srgbClr val="000000"/>
                          </a:solidFill>
                          <a:latin typeface="Calibri"/>
                        </a:rPr>
                        <a:t>10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15%</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FB9B75"/>
                    </a:solidFill>
                  </a:tcPr>
                </a:tc>
                <a:extLst>
                  <a:ext uri="{0D108BD9-81ED-4DB2-BD59-A6C34878D82A}">
                    <a16:rowId xmlns:a16="http://schemas.microsoft.com/office/drawing/2014/main" val="10002"/>
                  </a:ext>
                </a:extLst>
              </a:tr>
              <a:tr h="300000">
                <a:tc>
                  <a:txBody>
                    <a:bodyPr/>
                    <a:lstStyle/>
                    <a:p>
                      <a:pPr algn="l"/>
                      <a:r>
                        <a:rPr lang="en-US" sz="1300" b="1" dirty="0">
                          <a:solidFill>
                            <a:srgbClr val="000000"/>
                          </a:solidFill>
                          <a:latin typeface="Calibri"/>
                        </a:rPr>
                        <a:t>Air (cave + hall + inside the module)</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9.0×10</a:t>
                      </a:r>
                      <a:r>
                        <a:rPr lang="en-US" sz="1300" baseline="30000" dirty="0">
                          <a:solidFill>
                            <a:srgbClr val="000000"/>
                          </a:solidFill>
                          <a:latin typeface="Calibri"/>
                        </a:rPr>
                        <a:t>−5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5.9×10</a:t>
                      </a:r>
                      <a:r>
                        <a:rPr lang="en-US" sz="1300" baseline="30000" dirty="0">
                          <a:solidFill>
                            <a:srgbClr val="000000"/>
                          </a:solidFill>
                          <a:latin typeface="Calibri"/>
                        </a:rPr>
                        <a:t>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1.6×10</a:t>
                      </a:r>
                      <a:r>
                        <a:rPr lang="en-US" sz="1300" baseline="30000" dirty="0">
                          <a:solidFill>
                            <a:srgbClr val="000000"/>
                          </a:solidFill>
                          <a:latin typeface="Calibri"/>
                        </a:rPr>
                        <a:t>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0.2%</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CADC81"/>
                    </a:solidFill>
                  </a:tcPr>
                </a:tc>
                <a:extLst>
                  <a:ext uri="{0D108BD9-81ED-4DB2-BD59-A6C34878D82A}">
                    <a16:rowId xmlns:a16="http://schemas.microsoft.com/office/drawing/2014/main" val="10003"/>
                  </a:ext>
                </a:extLst>
              </a:tr>
              <a:tr h="300000">
                <a:tc>
                  <a:txBody>
                    <a:bodyPr/>
                    <a:lstStyle/>
                    <a:p>
                      <a:pPr algn="l"/>
                      <a:r>
                        <a:rPr lang="en-US" sz="1300" b="1" dirty="0">
                          <a:solidFill>
                            <a:srgbClr val="000000"/>
                          </a:solidFill>
                          <a:latin typeface="Calibri"/>
                        </a:rPr>
                        <a:t>Aluminium structure</a:t>
                      </a:r>
                      <a:endParaRPr lang="en-US" sz="1300" dirty="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6.8×10</a:t>
                      </a:r>
                      <a:r>
                        <a:rPr lang="en-US" sz="1300" baseline="30000" dirty="0">
                          <a:solidFill>
                            <a:srgbClr val="000000"/>
                          </a:solidFill>
                          <a:latin typeface="Calibri"/>
                        </a:rPr>
                        <a:t>−5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4.5×10</a:t>
                      </a:r>
                      <a:r>
                        <a:rPr lang="en-US" sz="1300" baseline="30000" dirty="0">
                          <a:solidFill>
                            <a:srgbClr val="000000"/>
                          </a:solidFill>
                          <a:latin typeface="Calibri"/>
                        </a:rPr>
                        <a:t>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1.2×10</a:t>
                      </a:r>
                      <a:r>
                        <a:rPr lang="en-US" sz="1300" baseline="30000" dirty="0">
                          <a:solidFill>
                            <a:srgbClr val="000000"/>
                          </a:solidFill>
                          <a:latin typeface="Calibri"/>
                        </a:rPr>
                        <a:t>8</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0.14%</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BED880"/>
                    </a:solidFill>
                  </a:tcPr>
                </a:tc>
                <a:extLst>
                  <a:ext uri="{0D108BD9-81ED-4DB2-BD59-A6C34878D82A}">
                    <a16:rowId xmlns:a16="http://schemas.microsoft.com/office/drawing/2014/main" val="10004"/>
                  </a:ext>
                </a:extLst>
              </a:tr>
              <a:tr h="300000">
                <a:tc>
                  <a:txBody>
                    <a:bodyPr/>
                    <a:lstStyle/>
                    <a:p>
                      <a:pPr algn="l"/>
                      <a:r>
                        <a:rPr lang="en-US" sz="1300" b="1" dirty="0">
                          <a:solidFill>
                            <a:srgbClr val="000000"/>
                          </a:solidFill>
                          <a:latin typeface="Calibri"/>
                        </a:rPr>
                        <a:t>Tape (adhesive + foil)</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1.7×10</a:t>
                      </a:r>
                      <a:r>
                        <a:rPr lang="en-US" sz="1300" baseline="30000" dirty="0">
                          <a:solidFill>
                            <a:srgbClr val="000000"/>
                          </a:solidFill>
                          <a:latin typeface="Calibri"/>
                        </a:rPr>
                        <a:t>−5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1.1×10</a:t>
                      </a:r>
                      <a:r>
                        <a:rPr lang="en-US" sz="1300" baseline="30000" dirty="0">
                          <a:solidFill>
                            <a:srgbClr val="000000"/>
                          </a:solidFill>
                          <a:latin typeface="Calibri"/>
                        </a:rPr>
                        <a:t>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3.0×10</a:t>
                      </a:r>
                      <a:r>
                        <a:rPr lang="en-US" sz="1300" baseline="30000" dirty="0">
                          <a:solidFill>
                            <a:srgbClr val="000000"/>
                          </a:solidFill>
                          <a:latin typeface="Calibri"/>
                        </a:rPr>
                        <a:t>7</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0.03%</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89C97D"/>
                    </a:solidFill>
                  </a:tcPr>
                </a:tc>
                <a:extLst>
                  <a:ext uri="{0D108BD9-81ED-4DB2-BD59-A6C34878D82A}">
                    <a16:rowId xmlns:a16="http://schemas.microsoft.com/office/drawing/2014/main" val="10005"/>
                  </a:ext>
                </a:extLst>
              </a:tr>
              <a:tr h="300000">
                <a:tc>
                  <a:txBody>
                    <a:bodyPr/>
                    <a:lstStyle/>
                    <a:p>
                      <a:pPr algn="l"/>
                      <a:r>
                        <a:rPr lang="en-US" sz="1300" b="1" dirty="0">
                          <a:solidFill>
                            <a:srgbClr val="000000"/>
                          </a:solidFill>
                          <a:latin typeface="Calibri"/>
                        </a:rPr>
                        <a:t>All 16 samples</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2F2F2"/>
                    </a:solidFill>
                  </a:tcPr>
                </a:tc>
                <a:tc>
                  <a:txBody>
                    <a:bodyPr/>
                    <a:lstStyle/>
                    <a:p>
                      <a:pPr algn="ctr"/>
                      <a:r>
                        <a:rPr lang="en-US" sz="1300" dirty="0">
                          <a:solidFill>
                            <a:srgbClr val="000000"/>
                          </a:solidFill>
                          <a:latin typeface="Calibri"/>
                        </a:rPr>
                        <a:t>2.6×10</a:t>
                      </a:r>
                      <a:r>
                        <a:rPr lang="en-US" sz="1300" baseline="30000" dirty="0">
                          <a:solidFill>
                            <a:srgbClr val="000000"/>
                          </a:solidFill>
                          <a:latin typeface="Calibri"/>
                        </a:rPr>
                        <a:t>−6</a:t>
                      </a:r>
                      <a:r>
                        <a:rPr lang="en-US" sz="1300" dirty="0">
                          <a:solidFill>
                            <a:srgbClr val="000000"/>
                          </a:solidFill>
                          <a:latin typeface="Calibri"/>
                        </a:rPr>
                        <a:t> (±20%)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1.7×10</a:t>
                      </a:r>
                      <a:r>
                        <a:rPr lang="en-US" sz="1300" baseline="30000" dirty="0">
                          <a:solidFill>
                            <a:srgbClr val="000000"/>
                          </a:solidFill>
                          <a:latin typeface="Calibri"/>
                        </a:rPr>
                        <a:t>5</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dirty="0">
                          <a:solidFill>
                            <a:srgbClr val="000000"/>
                          </a:solidFill>
                          <a:latin typeface="Calibri"/>
                        </a:rPr>
                        <a:t>4.6×10</a:t>
                      </a:r>
                      <a:r>
                        <a:rPr lang="en-US" sz="1300" baseline="30000" dirty="0">
                          <a:solidFill>
                            <a:srgbClr val="000000"/>
                          </a:solidFill>
                          <a:latin typeface="Calibri"/>
                        </a:rPr>
                        <a:t>6</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FFFFFF"/>
                    </a:solidFill>
                  </a:tcPr>
                </a:tc>
                <a:tc>
                  <a:txBody>
                    <a:bodyPr/>
                    <a:lstStyle/>
                    <a:p>
                      <a:pPr algn="ctr"/>
                      <a:r>
                        <a:rPr lang="en-US" sz="1300" b="1" dirty="0">
                          <a:solidFill>
                            <a:srgbClr val="000000"/>
                          </a:solidFill>
                          <a:latin typeface="Calibri"/>
                        </a:rPr>
                        <a:t>0.01%</a:t>
                      </a:r>
                      <a:endParaRPr lang="en-US" sz="130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63BE7B"/>
                    </a:solidFill>
                  </a:tcPr>
                </a:tc>
                <a:extLst>
                  <a:ext uri="{0D108BD9-81ED-4DB2-BD59-A6C34878D82A}">
                    <a16:rowId xmlns:a16="http://schemas.microsoft.com/office/drawing/2014/main" val="10006"/>
                  </a:ext>
                </a:extLst>
              </a:tr>
              <a:tr h="300000">
                <a:tc>
                  <a:txBody>
                    <a:bodyPr/>
                    <a:lstStyle/>
                    <a:p>
                      <a:pPr algn="l"/>
                      <a:r>
                        <a:rPr lang="en-US" sz="1300" b="1" dirty="0">
                          <a:solidFill>
                            <a:srgbClr val="004C97"/>
                          </a:solidFill>
                          <a:latin typeface="Calibri"/>
                        </a:rPr>
                        <a:t>Total</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4.9×10</a:t>
                      </a:r>
                      <a:r>
                        <a:rPr lang="en-US" sz="1300" b="1" baseline="30000" dirty="0">
                          <a:solidFill>
                            <a:srgbClr val="004C97"/>
                          </a:solidFill>
                          <a:latin typeface="Calibri"/>
                        </a:rPr>
                        <a:t>−2</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3.2×10</a:t>
                      </a:r>
                      <a:r>
                        <a:rPr lang="en-US" sz="1300" b="1" baseline="30000" dirty="0">
                          <a:solidFill>
                            <a:srgbClr val="004C97"/>
                          </a:solidFill>
                          <a:latin typeface="Calibri"/>
                        </a:rPr>
                        <a:t>9</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r>
                        <a:rPr lang="en-US" sz="1300" b="1" dirty="0">
                          <a:solidFill>
                            <a:srgbClr val="004C97"/>
                          </a:solidFill>
                          <a:latin typeface="Calibri"/>
                        </a:rPr>
                        <a:t>8.7×10</a:t>
                      </a:r>
                      <a:r>
                        <a:rPr lang="en-US" sz="1300" b="1" baseline="30000" dirty="0">
                          <a:solidFill>
                            <a:srgbClr val="004C97"/>
                          </a:solidFill>
                          <a:latin typeface="Calibri"/>
                        </a:rPr>
                        <a:t>10</a:t>
                      </a:r>
                      <a:endParaRPr lang="en-US" sz="1300"/>
                    </a:p>
                  </a:txBody>
                  <a:tcPr marT="0" marB="0" anchor="ctr">
                    <a:lnL w="9525">
                      <a:solidFill>
                        <a:srgbClr val="BFBFBF"/>
                      </a:solidFill>
                    </a:lnL>
                    <a:lnR w="9525">
                      <a:solidFill>
                        <a:srgbClr val="BFBFBF"/>
                      </a:solidFill>
                    </a:lnR>
                    <a:lnT w="9525">
                      <a:solidFill>
                        <a:srgbClr val="BFBFBF"/>
                      </a:solidFill>
                    </a:lnT>
                    <a:lnB w="9525">
                      <a:solidFill>
                        <a:srgbClr val="BFBFBF"/>
                      </a:solidFill>
                    </a:lnB>
                    <a:solidFill>
                      <a:srgbClr val="DCE6F1"/>
                    </a:solidFill>
                  </a:tcPr>
                </a:tc>
                <a:tc>
                  <a:txBody>
                    <a:bodyPr/>
                    <a:lstStyle/>
                    <a:p>
                      <a:pPr algn="ctr"/>
                      <a:endParaRPr lang="en-US" sz="1300" dirty="0"/>
                    </a:p>
                  </a:txBody>
                  <a:tcPr marT="0" marB="0" anchor="ctr">
                    <a:lnL w="9525" cap="flat" cmpd="sng" algn="ctr">
                      <a:solidFill>
                        <a:srgbClr val="BFBFBF"/>
                      </a:solidFill>
                      <a:prstDash val="solid"/>
                      <a:round/>
                      <a:headEnd type="none" w="med" len="med"/>
                      <a:tailEnd type="none" w="med" len="med"/>
                    </a:lnL>
                    <a:lnR w="9525">
                      <a:solidFill>
                        <a:srgbClr val="BFBFBF"/>
                      </a:solidFill>
                    </a:lnR>
                    <a:lnT w="9525">
                      <a:solidFill>
                        <a:srgbClr val="BFBFBF"/>
                      </a:solidFill>
                    </a:lnT>
                    <a:lnB w="9525">
                      <a:solidFill>
                        <a:srgbClr val="BFBFBF"/>
                      </a:solidFill>
                    </a:lnB>
                    <a:solidFill>
                      <a:srgbClr val="DCE6F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41061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92C7D-8D7E-B149-69F6-50430E35C2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CCC878-CBBB-4355-61E4-2BFA7A320670}"/>
              </a:ext>
            </a:extLst>
          </p:cNvPr>
          <p:cNvSpPr>
            <a:spLocks noGrp="1"/>
          </p:cNvSpPr>
          <p:nvPr>
            <p:ph type="title"/>
          </p:nvPr>
        </p:nvSpPr>
        <p:spPr>
          <a:xfrm>
            <a:off x="914398" y="365760"/>
            <a:ext cx="9994393" cy="433527"/>
          </a:xfrm>
        </p:spPr>
        <p:txBody>
          <a:bodyPr/>
          <a:lstStyle/>
          <a:p>
            <a:r>
              <a:rPr lang="en-US" sz="3200" dirty="0">
                <a:solidFill>
                  <a:schemeClr val="accent1"/>
                </a:solidFill>
              </a:rPr>
              <a:t>Be-7 Production</a:t>
            </a:r>
          </a:p>
        </p:txBody>
      </p:sp>
      <p:sp>
        <p:nvSpPr>
          <p:cNvPr id="7" name="Slide Number Placeholder 6">
            <a:extLst>
              <a:ext uri="{FF2B5EF4-FFF2-40B4-BE49-F238E27FC236}">
                <a16:creationId xmlns:a16="http://schemas.microsoft.com/office/drawing/2014/main" id="{4E432E12-EEEE-390E-8D68-AEC4F0F617A1}"/>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30</a:t>
            </a:fld>
            <a:endParaRPr lang="en-US"/>
          </a:p>
        </p:txBody>
      </p:sp>
      <p:sp>
        <p:nvSpPr>
          <p:cNvPr id="5" name="Footer Placeholder 4">
            <a:extLst>
              <a:ext uri="{FF2B5EF4-FFF2-40B4-BE49-F238E27FC236}">
                <a16:creationId xmlns:a16="http://schemas.microsoft.com/office/drawing/2014/main" id="{FC8093AE-B7DF-4296-452F-03CED54C6828}"/>
              </a:ext>
            </a:extLst>
          </p:cNvPr>
          <p:cNvSpPr>
            <a:spLocks noGrp="1"/>
          </p:cNvSpPr>
          <p:nvPr>
            <p:ph type="ftr" sz="quarter" idx="39"/>
          </p:nvPr>
        </p:nvSpPr>
        <p:spPr/>
        <p:txBody>
          <a:bodyPr/>
          <a:lstStyle/>
          <a:p>
            <a:pPr>
              <a:defRPr/>
            </a:pPr>
            <a:r>
              <a:rPr lang="en-US"/>
              <a:t>Dali Georgobiani | Tritium Diffusion Experiment Analysis | SATIF-17</a:t>
            </a:r>
            <a:endParaRPr lang="en-US" dirty="0"/>
          </a:p>
        </p:txBody>
      </p:sp>
      <p:sp>
        <p:nvSpPr>
          <p:cNvPr id="6" name="Date Placeholder 5">
            <a:extLst>
              <a:ext uri="{FF2B5EF4-FFF2-40B4-BE49-F238E27FC236}">
                <a16:creationId xmlns:a16="http://schemas.microsoft.com/office/drawing/2014/main" id="{6701D4BE-54FB-3ACC-225E-8C021CDCF33C}"/>
              </a:ext>
            </a:extLst>
          </p:cNvPr>
          <p:cNvSpPr>
            <a:spLocks noGrp="1"/>
          </p:cNvSpPr>
          <p:nvPr>
            <p:ph type="dt" sz="half" idx="38"/>
          </p:nvPr>
        </p:nvSpPr>
        <p:spPr/>
        <p:txBody>
          <a:bodyPr/>
          <a:lstStyle/>
          <a:p>
            <a:pPr>
              <a:defRPr/>
            </a:pPr>
            <a:r>
              <a:rPr lang="en-US"/>
              <a:t>21/10/2026</a:t>
            </a:r>
          </a:p>
        </p:txBody>
      </p:sp>
      <p:sp>
        <p:nvSpPr>
          <p:cNvPr id="2" name="Text Placeholder 1">
            <a:extLst>
              <a:ext uri="{FF2B5EF4-FFF2-40B4-BE49-F238E27FC236}">
                <a16:creationId xmlns:a16="http://schemas.microsoft.com/office/drawing/2014/main" id="{3A8211FD-2DFE-F1A0-CAE7-092141C3DC75}"/>
              </a:ext>
            </a:extLst>
          </p:cNvPr>
          <p:cNvSpPr>
            <a:spLocks noGrp="1"/>
          </p:cNvSpPr>
          <p:nvPr>
            <p:ph type="body" sz="quarter" idx="10"/>
          </p:nvPr>
        </p:nvSpPr>
        <p:spPr>
          <a:xfrm>
            <a:off x="256021" y="998526"/>
            <a:ext cx="11102799" cy="5228653"/>
          </a:xfrm>
        </p:spPr>
        <p:txBody>
          <a:bodyPr vert="horz" lIns="0" tIns="0" rIns="0" bIns="0" rtlCol="0" anchor="t">
            <a:noAutofit/>
          </a:bodyPr>
          <a:lstStyle/>
          <a:p>
            <a:pPr lvl="0"/>
            <a:r>
              <a:rPr lang="en-US" b="1" dirty="0">
                <a:solidFill>
                  <a:schemeClr val="accent1"/>
                </a:solidFill>
              </a:rPr>
              <a:t>Be-7 made in the air: about 6e6 Bq (0.2% of the total).</a:t>
            </a:r>
            <a:r>
              <a:rPr lang="en-US" dirty="0">
                <a:solidFill>
                  <a:schemeClr val="accent1"/>
                </a:solidFill>
              </a:rPr>
              <a:t> This is the plate-out source. </a:t>
            </a:r>
            <a:br>
              <a:rPr lang="en-US" dirty="0">
                <a:solidFill>
                  <a:schemeClr val="accent1"/>
                </a:solidFill>
              </a:rPr>
            </a:br>
            <a:r>
              <a:rPr lang="en-US" dirty="0">
                <a:solidFill>
                  <a:schemeClr val="accent1"/>
                </a:solidFill>
              </a:rPr>
              <a:t>Not accounting for ventilation </a:t>
            </a:r>
            <a:r>
              <a:rPr lang="en-US" dirty="0">
                <a:solidFill>
                  <a:schemeClr val="accent1"/>
                </a:solidFill>
                <a:sym typeface="Wingdings" pitchFamily="2" charset="2"/>
              </a:rPr>
              <a:t></a:t>
            </a:r>
            <a:r>
              <a:rPr lang="en-US" dirty="0">
                <a:solidFill>
                  <a:schemeClr val="accent1"/>
                </a:solidFill>
              </a:rPr>
              <a:t> all of it ends up on surfaces. </a:t>
            </a:r>
          </a:p>
          <a:p>
            <a:r>
              <a:rPr lang="en-US" b="1" dirty="0">
                <a:solidFill>
                  <a:schemeClr val="accent1"/>
                </a:solidFill>
              </a:rPr>
              <a:t>Be-7 recoiling out of the graphite: none reaches the outside. </a:t>
            </a:r>
            <a:r>
              <a:rPr lang="en-US" dirty="0">
                <a:solidFill>
                  <a:schemeClr val="accent1"/>
                </a:solidFill>
              </a:rPr>
              <a:t>Recoils stop in the tape </a:t>
            </a:r>
            <a:br>
              <a:rPr lang="en-US" dirty="0">
                <a:solidFill>
                  <a:schemeClr val="accent1"/>
                </a:solidFill>
              </a:rPr>
            </a:br>
            <a:r>
              <a:rPr lang="en-US" dirty="0">
                <a:solidFill>
                  <a:schemeClr val="accent1"/>
                </a:solidFill>
              </a:rPr>
              <a:t>(thicker than the recoil range of 30 µm) </a:t>
            </a:r>
            <a:r>
              <a:rPr lang="en-US" dirty="0">
                <a:solidFill>
                  <a:schemeClr val="accent1"/>
                </a:solidFill>
                <a:sym typeface="Wingdings" pitchFamily="2" charset="2"/>
              </a:rPr>
              <a:t> </a:t>
            </a:r>
            <a:r>
              <a:rPr lang="en-US" dirty="0">
                <a:solidFill>
                  <a:schemeClr val="accent1"/>
                </a:solidFill>
              </a:rPr>
              <a:t>Wrapping the rod contains its Be-7. </a:t>
            </a:r>
          </a:p>
          <a:p>
            <a:pPr lvl="0"/>
            <a:r>
              <a:rPr lang="en-US" b="1" dirty="0">
                <a:solidFill>
                  <a:schemeClr val="accent1"/>
                </a:solidFill>
              </a:rPr>
              <a:t>Recoils from exposed surfaces (outer foil, plates, samples): </a:t>
            </a:r>
            <a:r>
              <a:rPr lang="en-US" dirty="0">
                <a:solidFill>
                  <a:schemeClr val="accent1"/>
                </a:solidFill>
              </a:rPr>
              <a:t>Negligible. </a:t>
            </a:r>
          </a:p>
          <a:p>
            <a:pPr marL="0" indent="0">
              <a:buNone/>
            </a:pPr>
            <a:r>
              <a:rPr lang="en-US" dirty="0">
                <a:solidFill>
                  <a:schemeClr val="accent1"/>
                </a:solidFill>
                <a:sym typeface="Wingdings" pitchFamily="2" charset="2"/>
              </a:rPr>
              <a:t></a:t>
            </a:r>
            <a:r>
              <a:rPr lang="en-US" dirty="0">
                <a:solidFill>
                  <a:schemeClr val="accent1"/>
                </a:solidFill>
              </a:rPr>
              <a:t> Almost all Be-7 stays locked inside the graphite and the concrete. What can plate out </a:t>
            </a:r>
            <a:br>
              <a:rPr lang="en-US" dirty="0">
                <a:solidFill>
                  <a:schemeClr val="accent1"/>
                </a:solidFill>
              </a:rPr>
            </a:br>
            <a:r>
              <a:rPr lang="en-US" dirty="0">
                <a:solidFill>
                  <a:schemeClr val="accent1"/>
                </a:solidFill>
              </a:rPr>
              <a:t>    is the 6e6 Bq made in the air, about 0.2% of the total, mostly in the cave.</a:t>
            </a:r>
          </a:p>
          <a:p>
            <a:r>
              <a:rPr lang="en-US" dirty="0">
                <a:solidFill>
                  <a:schemeClr val="accent1"/>
                </a:solidFill>
              </a:rPr>
              <a:t>The samples hold about 1.7e5 Bq of Be-7 in all, roughly 1e4 Bq each. That is comparable to their tritium (about 1e5 Bq total), so it’s worth keeping in mind for the water-leaching measurements. </a:t>
            </a:r>
            <a:br>
              <a:rPr lang="en-US" dirty="0">
                <a:solidFill>
                  <a:schemeClr val="accent1"/>
                </a:solidFill>
              </a:rPr>
            </a:br>
            <a:r>
              <a:rPr lang="en-US" dirty="0">
                <a:solidFill>
                  <a:schemeClr val="accent1"/>
                </a:solidFill>
              </a:rPr>
              <a:t>At room temperature Be-7 stays fixed inside the metal and doesn’t diffuse like tritium, so only Be-7 near the sample surfaces could get into the water. The 478 keV gammas also make it easy to identify if it does show up.</a:t>
            </a:r>
          </a:p>
          <a:p>
            <a:pPr lvl="0"/>
            <a:endParaRPr lang="en-US" dirty="0">
              <a:solidFill>
                <a:schemeClr val="accent1"/>
              </a:solidFill>
            </a:endParaRPr>
          </a:p>
          <a:p>
            <a:endParaRPr lang="en-US" sz="2800" spc="0" dirty="0">
              <a:solidFill>
                <a:srgbClr val="004C97"/>
              </a:solidFill>
              <a:latin typeface="Calibri" panose="020F0502020204030204" pitchFamily="34" charset="0"/>
              <a:ea typeface="Geneva" pitchFamily="121" charset="-128"/>
            </a:endParaRPr>
          </a:p>
        </p:txBody>
      </p:sp>
    </p:spTree>
    <p:extLst>
      <p:ext uri="{BB962C8B-B14F-4D97-AF65-F5344CB8AC3E}">
        <p14:creationId xmlns:p14="http://schemas.microsoft.com/office/powerpoint/2010/main" val="2343489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FD50-5F54-9303-D553-FDA7E8C46DC7}"/>
            </a:ext>
          </a:extLst>
        </p:cNvPr>
        <p:cNvGrpSpPr/>
        <p:nvPr/>
      </p:nvGrpSpPr>
      <p:grpSpPr>
        <a:xfrm>
          <a:off x="0" y="0"/>
          <a:ext cx="0" cy="0"/>
          <a:chOff x="0" y="0"/>
          <a:chExt cx="0" cy="0"/>
        </a:xfrm>
      </p:grpSpPr>
    </p:spTree>
    <p:extLst>
      <p:ext uri="{BB962C8B-B14F-4D97-AF65-F5344CB8AC3E}">
        <p14:creationId xmlns:p14="http://schemas.microsoft.com/office/powerpoint/2010/main" val="3678000351"/>
      </p:ext>
    </p:extLst>
  </p:cSld>
  <p:clrMapOvr>
    <a:masterClrMapping/>
  </p:clrMapOvr>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3DCFA99A-0E37-DC4B-8B4A-F2C026698732}" vid="{90A0F859-CD59-5A4C-90B3-A4548FA782D3}"/>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3DCFA99A-0E37-DC4B-8B4A-F2C026698732}" vid="{A9E3CD16-76D1-D74C-BB61-EE9806476B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TRIEM_FNAL_Intro</Template>
  <TotalTime>29300</TotalTime>
  <Words>3517</Words>
  <Application>Microsoft Macintosh PowerPoint</Application>
  <PresentationFormat>Widescreen</PresentationFormat>
  <Paragraphs>722</Paragraphs>
  <Slides>31</Slides>
  <Notes>1</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40" baseType="lpstr">
      <vt:lpstr>Aptos</vt:lpstr>
      <vt:lpstr>Arial</vt:lpstr>
      <vt:lpstr>Calibri</vt:lpstr>
      <vt:lpstr>Courier New</vt:lpstr>
      <vt:lpstr>Helvetica</vt:lpstr>
      <vt:lpstr>Wingdings</vt:lpstr>
      <vt:lpstr>Content Slides</vt:lpstr>
      <vt:lpstr>Section Title and Agenda Slides</vt:lpstr>
      <vt:lpstr>Worksheet</vt:lpstr>
      <vt:lpstr>Tritium Production and Release  in Particle Accelerator Environments From Calculations to Experiments </vt:lpstr>
      <vt:lpstr>Outline</vt:lpstr>
      <vt:lpstr>Collaborators</vt:lpstr>
      <vt:lpstr>Tritium Diffusion Experiment Concept</vt:lpstr>
      <vt:lpstr>Facility at Fermilab</vt:lpstr>
      <vt:lpstr>Experimental Setup: Irradiation in ITA Courtesy of Quinn Peterson</vt:lpstr>
      <vt:lpstr>Sample Retrieval and Diffusion Procedure Courtesy of Quinn Peterson</vt:lpstr>
      <vt:lpstr>FLUKA Model Details </vt:lpstr>
      <vt:lpstr>Radiation Analysis Input &amp; Output</vt:lpstr>
      <vt:lpstr>Residual Dose Maps</vt:lpstr>
      <vt:lpstr>Residual Dose Maps</vt:lpstr>
      <vt:lpstr>Residual Dose Summary for the Target Module</vt:lpstr>
      <vt:lpstr>Residual Dose Maps: Target Module in Cave</vt:lpstr>
      <vt:lpstr>Residual Dose Summary: Target Module in Cave</vt:lpstr>
      <vt:lpstr>Residual Doses for Samples Only</vt:lpstr>
      <vt:lpstr>Target Module Optimization Examples</vt:lpstr>
      <vt:lpstr>Tritium Production in Samples</vt:lpstr>
      <vt:lpstr>Tritium Diffusion Estimates</vt:lpstr>
      <vt:lpstr>Diffusion Timescales</vt:lpstr>
      <vt:lpstr>Diffusion Model Builds on Radiation Analysis Courtesy of Alajos Makovec</vt:lpstr>
      <vt:lpstr>Diffusion Model: Release and Flush Analysis Courtesy of Alajos Makovec</vt:lpstr>
      <vt:lpstr>Summary</vt:lpstr>
      <vt:lpstr>Thank You!</vt:lpstr>
      <vt:lpstr>Backup Slides</vt:lpstr>
      <vt:lpstr>Target Module Optimization (Target Cylinder)</vt:lpstr>
      <vt:lpstr>Target Module Optimization</vt:lpstr>
      <vt:lpstr>Power Deposition into Target Module</vt:lpstr>
      <vt:lpstr>Component Heating, DPA</vt:lpstr>
      <vt:lpstr>Be-7 Production</vt:lpstr>
      <vt:lpstr>Be-7 Production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Tritium Production at  High Energy Proton Accelerators</dc:title>
  <dc:creator>Dali Georgobiani x 40753N</dc:creator>
  <cp:lastModifiedBy>Dali Georgobiani</cp:lastModifiedBy>
  <cp:revision>453</cp:revision>
  <cp:lastPrinted>2026-10-15T14:17:15Z</cp:lastPrinted>
  <dcterms:created xsi:type="dcterms:W3CDTF">2025-06-10T19:42:20Z</dcterms:created>
  <dcterms:modified xsi:type="dcterms:W3CDTF">2026-10-15T20:33:09Z</dcterms:modified>
</cp:coreProperties>
</file>