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44" r:id="rId4"/>
    <p:sldMasterId id="2147484047" r:id="rId5"/>
  </p:sldMasterIdLst>
  <p:notesMasterIdLst>
    <p:notesMasterId r:id="rId23"/>
  </p:notesMasterIdLst>
  <p:handoutMasterIdLst>
    <p:handoutMasterId r:id="rId24"/>
  </p:handoutMasterIdLst>
  <p:sldIdLst>
    <p:sldId id="297" r:id="rId6"/>
    <p:sldId id="257" r:id="rId7"/>
    <p:sldId id="258" r:id="rId8"/>
    <p:sldId id="259" r:id="rId9"/>
    <p:sldId id="260" r:id="rId10"/>
    <p:sldId id="303" r:id="rId11"/>
    <p:sldId id="304" r:id="rId12"/>
    <p:sldId id="282" r:id="rId13"/>
    <p:sldId id="264" r:id="rId14"/>
    <p:sldId id="292" r:id="rId15"/>
    <p:sldId id="298" r:id="rId16"/>
    <p:sldId id="299" r:id="rId17"/>
    <p:sldId id="286" r:id="rId18"/>
    <p:sldId id="300" r:id="rId19"/>
    <p:sldId id="301" r:id="rId20"/>
    <p:sldId id="302" r:id="rId21"/>
    <p:sldId id="273" r:id="rId22"/>
  </p:sldIdLst>
  <p:sldSz cx="12192000" cy="6858000"/>
  <p:notesSz cx="6731000" cy="98552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467C54-FD71-0E2B-ABB1-BA111C0FBA49}" name="Thomas Frosio" initials="TF" userId="a985db8075f9e6f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9F9F9"/>
    <a:srgbClr val="008000"/>
    <a:srgbClr val="202020"/>
    <a:srgbClr val="F4F4F4"/>
    <a:srgbClr val="DA0BDA"/>
    <a:srgbClr val="303030"/>
    <a:srgbClr val="BB7AB9"/>
    <a:srgbClr val="D7D7E0"/>
    <a:srgbClr val="EA9E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48BFEC-35F8-6B41-AC52-2BC1A8CFCFA1}" v="31" dt="2026-10-16T22:59:05.4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63" autoAdjust="0"/>
    <p:restoredTop sz="93495" autoAdjust="0"/>
  </p:normalViewPr>
  <p:slideViewPr>
    <p:cSldViewPr>
      <p:cViewPr varScale="1">
        <p:scale>
          <a:sx n="149" d="100"/>
          <a:sy n="149" d="100"/>
        </p:scale>
        <p:origin x="488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873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94"/>
    </p:cViewPr>
  </p:sorterViewPr>
  <p:notesViewPr>
    <p:cSldViewPr>
      <p:cViewPr varScale="1">
        <p:scale>
          <a:sx n="107" d="100"/>
          <a:sy n="107" d="100"/>
        </p:scale>
        <p:origin x="3416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3175" y="0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3075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3175" y="9363075"/>
            <a:ext cx="29178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</a:defRPr>
            </a:lvl1pPr>
          </a:lstStyle>
          <a:p>
            <a:fld id="{C069B298-3321-461D-9F13-30736C8366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9725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6038" rIns="90488" bIns="46038" numCol="1" anchor="t" anchorCtr="0" compatLnSpc="1">
            <a:prstTxWarp prst="textNoShape">
              <a:avLst/>
            </a:prstTxWarp>
          </a:bodyPr>
          <a:lstStyle>
            <a:lvl1pPr algn="l" defTabSz="909638"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0475" y="0"/>
            <a:ext cx="296545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6038" rIns="90488" bIns="46038" numCol="1" anchor="t" anchorCtr="0" compatLnSpc="1">
            <a:prstTxWarp prst="textNoShape">
              <a:avLst/>
            </a:prstTxWarp>
          </a:bodyPr>
          <a:lstStyle>
            <a:lvl1pPr algn="r" defTabSz="909638"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" y="757238"/>
            <a:ext cx="6597650" cy="37115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695825"/>
            <a:ext cx="4941887" cy="439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6038" rIns="90488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4825"/>
            <a:ext cx="288925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6038" rIns="90488" bIns="46038" numCol="1" anchor="b" anchorCtr="0" compatLnSpc="1">
            <a:prstTxWarp prst="textNoShape">
              <a:avLst/>
            </a:prstTxWarp>
          </a:bodyPr>
          <a:lstStyle>
            <a:lvl1pPr algn="l" defTabSz="909638">
              <a:defRPr sz="1200">
                <a:latin typeface="Tahoma" pitchFamily="34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0475" y="9394825"/>
            <a:ext cx="296545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6038" rIns="90488" bIns="46038" numCol="1" anchor="b" anchorCtr="0" compatLnSpc="1">
            <a:prstTxWarp prst="textNoShape">
              <a:avLst/>
            </a:prstTxWarp>
          </a:bodyPr>
          <a:lstStyle>
            <a:lvl1pPr algn="r" defTabSz="909638">
              <a:defRPr sz="1200">
                <a:latin typeface="Tahoma" pitchFamily="34" charset="0"/>
              </a:defRPr>
            </a:lvl1pPr>
          </a:lstStyle>
          <a:p>
            <a:fld id="{FFC07D64-7DFB-402A-B63D-4AE58A3A9A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4357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27199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tif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jpeg"/><Relationship Id="rId5" Type="http://schemas.openxmlformats.org/officeDocument/2006/relationships/image" Target="../media/image14.gif"/><Relationship Id="rId10" Type="http://schemas.openxmlformats.org/officeDocument/2006/relationships/image" Target="../media/image19.jpeg"/><Relationship Id="rId4" Type="http://schemas.openxmlformats.org/officeDocument/2006/relationships/image" Target="../media/image13.png"/><Relationship Id="rId9" Type="http://schemas.openxmlformats.org/officeDocument/2006/relationships/image" Target="../media/image18.gif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" y="934934"/>
            <a:ext cx="11580335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fld id="{5BD36294-2849-48A8-8531-5354CF3095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594784" y="1670050"/>
            <a:ext cx="10811933" cy="4648200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defRPr/>
            </a:lvl2pPr>
            <a:lvl3pPr>
              <a:buClr>
                <a:srgbClr val="981E32"/>
              </a:buClr>
              <a:defRPr/>
            </a:lvl3pPr>
            <a:lvl4pPr>
              <a:buClr>
                <a:srgbClr val="981E32"/>
              </a:buClr>
              <a:defRPr/>
            </a:lvl4pPr>
            <a:lvl5pPr>
              <a:buClr>
                <a:srgbClr val="981E3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3700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25F34CB-4092-FC40-9790-97C718FF67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7951"/>
            <a:ext cx="12192000" cy="6858000"/>
          </a:xfrm>
          <a:prstGeom prst="rect">
            <a:avLst/>
          </a:prstGeom>
        </p:spPr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1" y="647701"/>
            <a:ext cx="7563495" cy="224657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06C54A2-406A-8E4A-9A2F-D0E47BAE5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1" y="2931548"/>
            <a:ext cx="7563495" cy="505405"/>
          </a:xfrm>
        </p:spPr>
        <p:txBody>
          <a:bodyPr anchor="b">
            <a:no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1" y="3941112"/>
            <a:ext cx="7563495" cy="363896"/>
          </a:xfrm>
        </p:spPr>
        <p:txBody>
          <a:bodyPr anchor="t">
            <a:noAutofit/>
          </a:bodyPr>
          <a:lstStyle>
            <a:lvl1pPr>
              <a:defRPr sz="13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D4B77C2-58D8-3547-BE9A-17CA8281C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306403"/>
            <a:ext cx="5199707" cy="295275"/>
          </a:xfrm>
        </p:spPr>
        <p:txBody>
          <a:bodyPr>
            <a:noAutofit/>
          </a:bodyPr>
          <a:lstStyle>
            <a:lvl1pPr>
              <a:defRPr sz="120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1ED3813A-8E7E-9F47-972D-2F0D116509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787" y="6147837"/>
            <a:ext cx="1734821" cy="331193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6C59BB-A00D-3740-8531-C0CE85C1DA71}"/>
              </a:ext>
            </a:extLst>
          </p:cNvPr>
          <p:cNvCxnSpPr>
            <a:cxnSpLocks/>
          </p:cNvCxnSpPr>
          <p:nvPr userDrawn="1"/>
        </p:nvCxnSpPr>
        <p:spPr>
          <a:xfrm>
            <a:off x="800101" y="3762332"/>
            <a:ext cx="105537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92C1775-02F0-2AB2-7989-BF31ADA6FF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62840" y="6070062"/>
            <a:ext cx="2240209" cy="47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474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picture containing ocean floor&#10;&#10;Description automatically generated">
            <a:extLst>
              <a:ext uri="{FF2B5EF4-FFF2-40B4-BE49-F238E27FC236}">
                <a16:creationId xmlns:a16="http://schemas.microsoft.com/office/drawing/2014/main" id="{70EA7885-7931-B24B-8499-67A4135477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1" y="647701"/>
            <a:ext cx="7563495" cy="224657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06C54A2-406A-8E4A-9A2F-D0E47BAE5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1" y="2931548"/>
            <a:ext cx="7563495" cy="505405"/>
          </a:xfrm>
        </p:spPr>
        <p:txBody>
          <a:bodyPr anchor="b">
            <a:noAutofit/>
          </a:bodyPr>
          <a:lstStyle>
            <a:lvl1pPr>
              <a:defRPr sz="2100">
                <a:solidFill>
                  <a:srgbClr val="D4D1D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1" y="3941112"/>
            <a:ext cx="7563495" cy="363896"/>
          </a:xfrm>
        </p:spPr>
        <p:txBody>
          <a:bodyPr anchor="t">
            <a:noAutofit/>
          </a:bodyPr>
          <a:lstStyle>
            <a:lvl1pPr>
              <a:defRPr sz="13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D4B77C2-58D8-3547-BE9A-17CA8281C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306403"/>
            <a:ext cx="5199707" cy="295275"/>
          </a:xfrm>
        </p:spPr>
        <p:txBody>
          <a:bodyPr>
            <a:noAutofit/>
          </a:bodyPr>
          <a:lstStyle>
            <a:lvl1pPr>
              <a:defRPr sz="1200" b="1" i="0">
                <a:solidFill>
                  <a:srgbClr val="D4D1D1"/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1ED3813A-8E7E-9F47-972D-2F0D116509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787" y="6147837"/>
            <a:ext cx="1734821" cy="331193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6C59BB-A00D-3740-8531-C0CE85C1DA71}"/>
              </a:ext>
            </a:extLst>
          </p:cNvPr>
          <p:cNvCxnSpPr>
            <a:cxnSpLocks/>
          </p:cNvCxnSpPr>
          <p:nvPr userDrawn="1"/>
        </p:nvCxnSpPr>
        <p:spPr>
          <a:xfrm>
            <a:off x="800101" y="3762332"/>
            <a:ext cx="105537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DB318F68-A213-4A2C-9149-4F5B306885F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62840" y="6070062"/>
            <a:ext cx="2240209" cy="47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852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B55E88-9618-8546-B71A-4FEC6AF32A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1" y="647701"/>
            <a:ext cx="7563495" cy="224657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06C54A2-406A-8E4A-9A2F-D0E47BAE5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1" y="2931548"/>
            <a:ext cx="7563495" cy="505405"/>
          </a:xfrm>
        </p:spPr>
        <p:txBody>
          <a:bodyPr anchor="b">
            <a:no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1" y="3941112"/>
            <a:ext cx="7563495" cy="363896"/>
          </a:xfrm>
        </p:spPr>
        <p:txBody>
          <a:bodyPr anchor="t">
            <a:noAutofit/>
          </a:bodyPr>
          <a:lstStyle>
            <a:lvl1pPr>
              <a:defRPr sz="13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D4B77C2-58D8-3547-BE9A-17CA8281C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099" y="4306403"/>
            <a:ext cx="7563493" cy="295275"/>
          </a:xfrm>
        </p:spPr>
        <p:txBody>
          <a:bodyPr>
            <a:noAutofit/>
          </a:bodyPr>
          <a:lstStyle>
            <a:lvl1pPr>
              <a:defRPr sz="120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4A1C82-3F0E-A346-9364-ED419CD3E0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099" y="3740945"/>
            <a:ext cx="10553701" cy="457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/>
              <a:t> 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4572C5C-451A-2D42-9B95-A15C06558C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9145" y="6156327"/>
            <a:ext cx="1734820" cy="32226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C9D9AD-20EA-07EF-BA0C-E0FE0F0B2CF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62840" y="6070062"/>
            <a:ext cx="2240209" cy="47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52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4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638271"/>
            <a:ext cx="6449112" cy="2246574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25F811-2A79-9F4C-80E3-5C2145650C93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0307CEDF-4CC8-4C46-90A5-F713069E1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7"/>
            <a:ext cx="6553200" cy="505405"/>
          </a:xfrm>
        </p:spPr>
        <p:txBody>
          <a:bodyPr anchor="b">
            <a:noAutofit/>
          </a:bodyPr>
          <a:lstStyle>
            <a:lvl1pPr>
              <a:defRPr sz="2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DA6ACAC8-605D-E446-8124-2464FFFEE1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3836715"/>
            <a:ext cx="6553200" cy="416343"/>
          </a:xfrm>
        </p:spPr>
        <p:txBody>
          <a:bodyPr anchor="t">
            <a:no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89F1CAC4-174C-1A49-952F-43CFDFBEA8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260942"/>
            <a:ext cx="6553200" cy="416337"/>
          </a:xfrm>
        </p:spPr>
        <p:txBody>
          <a:bodyPr>
            <a:noAutofit/>
          </a:bodyPr>
          <a:lstStyle>
            <a:lvl1pPr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4BC1FF8-D33A-DE41-98F5-4A0296A1D1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9787" y="6147837"/>
            <a:ext cx="1734821" cy="331193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D7B64CFC-64D4-C086-EB0D-49782E396B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17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76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4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3A331C5C-6420-3241-B375-D7DF166588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9787" y="6147837"/>
            <a:ext cx="1734821" cy="331193"/>
          </a:xfrm>
          <a:prstGeom prst="rect">
            <a:avLst/>
          </a:prstGeom>
        </p:spPr>
      </p:pic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060F3F50-B70B-0A4F-A874-02AB52479A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638271"/>
            <a:ext cx="6449112" cy="2246574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CDBB2AB-B342-F240-B6FC-CB3DC589C205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2E89B0A7-796E-2D40-8114-D574C54A70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7"/>
            <a:ext cx="6553200" cy="505405"/>
          </a:xfrm>
        </p:spPr>
        <p:txBody>
          <a:bodyPr anchor="b">
            <a:noAutofit/>
          </a:bodyPr>
          <a:lstStyle>
            <a:lvl1pPr>
              <a:defRPr sz="2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49EEFA02-258D-3749-8E3E-077DE41B6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3836715"/>
            <a:ext cx="6553200" cy="416343"/>
          </a:xfrm>
        </p:spPr>
        <p:txBody>
          <a:bodyPr anchor="t">
            <a:no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5DB91470-C8FF-3147-9809-A86334F4F1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260942"/>
            <a:ext cx="6553200" cy="416337"/>
          </a:xfrm>
        </p:spPr>
        <p:txBody>
          <a:bodyPr>
            <a:noAutofit/>
          </a:bodyPr>
          <a:lstStyle>
            <a:lvl1pPr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67951CE0-F7C3-5478-45CD-E21F293CCA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84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76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4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03BB824F-06FE-B94E-B537-9D877034BE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9787" y="6147837"/>
            <a:ext cx="1734821" cy="331193"/>
          </a:xfrm>
          <a:prstGeom prst="rect">
            <a:avLst/>
          </a:prstGeom>
        </p:spPr>
      </p:pic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5B0A1299-0246-3743-AB24-C4602BF869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638271"/>
            <a:ext cx="6449112" cy="2246574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B02F77-94C6-5A4F-B43F-1FD34B8E96FD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3E42215A-5E35-6947-8078-831FD9A047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7"/>
            <a:ext cx="6553200" cy="505405"/>
          </a:xfrm>
        </p:spPr>
        <p:txBody>
          <a:bodyPr anchor="b">
            <a:noAutofit/>
          </a:bodyPr>
          <a:lstStyle>
            <a:lvl1pPr>
              <a:defRPr sz="2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E188A12-DB61-8748-8225-2639A0A4C4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3836715"/>
            <a:ext cx="6553200" cy="416343"/>
          </a:xfrm>
        </p:spPr>
        <p:txBody>
          <a:bodyPr anchor="t">
            <a:no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D1C1B219-B6E0-4145-BFD4-5E71133047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260942"/>
            <a:ext cx="6553200" cy="416337"/>
          </a:xfrm>
        </p:spPr>
        <p:txBody>
          <a:bodyPr>
            <a:noAutofit/>
          </a:bodyPr>
          <a:lstStyle>
            <a:lvl1pPr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11C1BF89-1B8C-773E-1F1A-6ABE5D2150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875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76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1" y="647700"/>
            <a:ext cx="7013041" cy="2199440"/>
          </a:xfrm>
        </p:spPr>
        <p:txBody>
          <a:bodyPr anchor="b">
            <a:normAutofit/>
          </a:bodyPr>
          <a:lstStyle>
            <a:lvl1pPr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06C54A2-406A-8E4A-9A2F-D0E47BAE5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884413"/>
            <a:ext cx="7013040" cy="505405"/>
          </a:xfrm>
        </p:spPr>
        <p:txBody>
          <a:bodyPr anchor="b">
            <a:noAutofit/>
          </a:bodyPr>
          <a:lstStyle>
            <a:lvl1pPr>
              <a:defRPr sz="2100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1" y="3845860"/>
            <a:ext cx="7013041" cy="395476"/>
          </a:xfrm>
        </p:spPr>
        <p:txBody>
          <a:bodyPr anchor="t">
            <a:no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D4B77C2-58D8-3547-BE9A-17CA8281C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241336"/>
            <a:ext cx="7013041" cy="395476"/>
          </a:xfrm>
        </p:spPr>
        <p:txBody>
          <a:bodyPr>
            <a:noAutofit/>
          </a:bodyPr>
          <a:lstStyle>
            <a:lvl1pPr>
              <a:defRPr sz="1350" b="0" i="0">
                <a:solidFill>
                  <a:srgbClr val="8C1515"/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A191257-6D86-9042-A3D7-71EF3494F1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9787" y="6147837"/>
            <a:ext cx="1734821" cy="3311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36678C4-2303-E439-4A36-7FC06C7F6E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09225" y="6070062"/>
            <a:ext cx="2240209" cy="47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292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487442"/>
            <a:ext cx="6210301" cy="224657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06C54A2-406A-8E4A-9A2F-D0E47BAE5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7"/>
            <a:ext cx="5947563" cy="505405"/>
          </a:xfrm>
        </p:spPr>
        <p:txBody>
          <a:bodyPr anchor="b">
            <a:noAutofit/>
          </a:bodyPr>
          <a:lstStyle>
            <a:lvl1pPr>
              <a:defRPr sz="2100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1" y="4413375"/>
            <a:ext cx="5947564" cy="374254"/>
          </a:xfrm>
        </p:spPr>
        <p:txBody>
          <a:bodyPr anchor="t">
            <a:no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D4B77C2-58D8-3547-BE9A-17CA8281C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097" y="4806486"/>
            <a:ext cx="5947565" cy="374251"/>
          </a:xfrm>
        </p:spPr>
        <p:txBody>
          <a:bodyPr>
            <a:noAutofit/>
          </a:bodyPr>
          <a:lstStyle>
            <a:lvl1pPr>
              <a:defRPr sz="900" b="1" i="0">
                <a:solidFill>
                  <a:schemeClr val="tx1">
                    <a:lumMod val="75000"/>
                    <a:lumOff val="25000"/>
                  </a:schemeClr>
                </a:solidFill>
                <a:latin typeface="Lato Black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D2C9AD-CFDA-224D-8C1F-3CF1600D138A}"/>
              </a:ext>
            </a:extLst>
          </p:cNvPr>
          <p:cNvCxnSpPr>
            <a:cxnSpLocks/>
          </p:cNvCxnSpPr>
          <p:nvPr userDrawn="1"/>
        </p:nvCxnSpPr>
        <p:spPr>
          <a:xfrm>
            <a:off x="1" y="4191000"/>
            <a:ext cx="7340828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25F811-2A79-9F4C-80E3-5C2145650C93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2BBD6D63-68E7-7543-862D-BA63B5F68F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9787" y="6147837"/>
            <a:ext cx="1734821" cy="33119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DD1034-BE6B-844F-A01D-A20EB1C237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40827" y="0"/>
            <a:ext cx="4851173" cy="5868988"/>
          </a:xfrm>
          <a:solidFill>
            <a:schemeClr val="bg1"/>
          </a:solidFill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265303E8-641A-D781-02FA-30B85A6F7A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26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76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4A - Prin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638271"/>
            <a:ext cx="6449112" cy="2246574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25F811-2A79-9F4C-80E3-5C2145650C93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0307CEDF-4CC8-4C46-90A5-F713069E1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7"/>
            <a:ext cx="6553200" cy="505405"/>
          </a:xfrm>
        </p:spPr>
        <p:txBody>
          <a:bodyPr anchor="b">
            <a:noAutofit/>
          </a:bodyPr>
          <a:lstStyle>
            <a:lvl1pPr>
              <a:defRPr sz="2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DA6ACAC8-605D-E446-8124-2464FFFEE1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3836715"/>
            <a:ext cx="6553200" cy="416343"/>
          </a:xfrm>
        </p:spPr>
        <p:txBody>
          <a:bodyPr anchor="t">
            <a:no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89F1CAC4-174C-1A49-952F-43CFDFBEA8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260942"/>
            <a:ext cx="6553200" cy="416337"/>
          </a:xfrm>
        </p:spPr>
        <p:txBody>
          <a:bodyPr>
            <a:noAutofit/>
          </a:bodyPr>
          <a:lstStyle>
            <a:lvl1pPr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4BC1FF8-D33A-DE41-98F5-4A0296A1D1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9787" y="6147837"/>
            <a:ext cx="1734821" cy="331193"/>
          </a:xfrm>
          <a:prstGeom prst="rect">
            <a:avLst/>
          </a:prstGeom>
        </p:spPr>
      </p:pic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1E741194-4AB7-EC72-047D-BFA9CCBD60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636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76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4B - Prin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3A331C5C-6420-3241-B375-D7DF166588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9787" y="6147837"/>
            <a:ext cx="1734821" cy="331193"/>
          </a:xfrm>
          <a:prstGeom prst="rect">
            <a:avLst/>
          </a:prstGeom>
        </p:spPr>
      </p:pic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060F3F50-B70B-0A4F-A874-02AB52479A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638271"/>
            <a:ext cx="6449112" cy="2246574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CDBB2AB-B342-F240-B6FC-CB3DC589C205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2E89B0A7-796E-2D40-8114-D574C54A70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7"/>
            <a:ext cx="6553200" cy="505405"/>
          </a:xfrm>
        </p:spPr>
        <p:txBody>
          <a:bodyPr anchor="b">
            <a:noAutofit/>
          </a:bodyPr>
          <a:lstStyle>
            <a:lvl1pPr>
              <a:defRPr sz="2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49EEFA02-258D-3749-8E3E-077DE41B6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3836715"/>
            <a:ext cx="6553200" cy="416343"/>
          </a:xfrm>
        </p:spPr>
        <p:txBody>
          <a:bodyPr anchor="t">
            <a:no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5DB91470-C8FF-3147-9809-A86334F4F1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260942"/>
            <a:ext cx="6553200" cy="416337"/>
          </a:xfrm>
        </p:spPr>
        <p:txBody>
          <a:bodyPr>
            <a:noAutofit/>
          </a:bodyPr>
          <a:lstStyle>
            <a:lvl1pPr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FE2B7F42-F8C3-C4E7-C1DF-F66B55A9C8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81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76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Option 4C - Prin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03BB824F-06FE-B94E-B537-9D877034BE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9787" y="6147837"/>
            <a:ext cx="1734821" cy="331193"/>
          </a:xfrm>
          <a:prstGeom prst="rect">
            <a:avLst/>
          </a:prstGeom>
        </p:spPr>
      </p:pic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5B0A1299-0246-3743-AB24-C4602BF869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638271"/>
            <a:ext cx="6449112" cy="2246574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B02F77-94C6-5A4F-B43F-1FD34B8E96FD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3E42215A-5E35-6947-8078-831FD9A047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7"/>
            <a:ext cx="6553200" cy="505405"/>
          </a:xfrm>
        </p:spPr>
        <p:txBody>
          <a:bodyPr anchor="b">
            <a:noAutofit/>
          </a:bodyPr>
          <a:lstStyle>
            <a:lvl1pPr>
              <a:defRPr sz="2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E188A12-DB61-8748-8225-2639A0A4C4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3836715"/>
            <a:ext cx="6553200" cy="416343"/>
          </a:xfrm>
        </p:spPr>
        <p:txBody>
          <a:bodyPr anchor="t">
            <a:no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D1C1B219-B6E0-4145-BFD4-5E71133047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260942"/>
            <a:ext cx="6553200" cy="416337"/>
          </a:xfrm>
        </p:spPr>
        <p:txBody>
          <a:bodyPr>
            <a:noAutofit/>
          </a:bodyPr>
          <a:lstStyle>
            <a:lvl1pPr>
              <a:defRPr sz="135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0C9270A9-B7B4-55C0-CF15-47CDFA14D3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42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76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ption 6 - Prin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487442"/>
            <a:ext cx="5947565" cy="224657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06C54A2-406A-8E4A-9A2F-D0E47BAE5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7"/>
            <a:ext cx="5947563" cy="505405"/>
          </a:xfrm>
        </p:spPr>
        <p:txBody>
          <a:bodyPr anchor="b">
            <a:noAutofit/>
          </a:bodyPr>
          <a:lstStyle>
            <a:lvl1pPr>
              <a:defRPr sz="2100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1" y="4413375"/>
            <a:ext cx="5947564" cy="374254"/>
          </a:xfrm>
        </p:spPr>
        <p:txBody>
          <a:bodyPr anchor="t">
            <a:no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D4B77C2-58D8-3547-BE9A-17CA8281C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097" y="4806486"/>
            <a:ext cx="5947565" cy="374251"/>
          </a:xfrm>
        </p:spPr>
        <p:txBody>
          <a:bodyPr>
            <a:noAutofit/>
          </a:bodyPr>
          <a:lstStyle>
            <a:lvl1pPr>
              <a:defRPr sz="900" b="1" i="0">
                <a:solidFill>
                  <a:schemeClr val="tx1">
                    <a:lumMod val="75000"/>
                    <a:lumOff val="25000"/>
                  </a:schemeClr>
                </a:solidFill>
                <a:latin typeface="Lato Black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D2C9AD-CFDA-224D-8C1F-3CF1600D138A}"/>
              </a:ext>
            </a:extLst>
          </p:cNvPr>
          <p:cNvCxnSpPr>
            <a:cxnSpLocks/>
          </p:cNvCxnSpPr>
          <p:nvPr userDrawn="1"/>
        </p:nvCxnSpPr>
        <p:spPr>
          <a:xfrm>
            <a:off x="1" y="4191000"/>
            <a:ext cx="7340828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25F811-2A79-9F4C-80E3-5C2145650C93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2BBD6D63-68E7-7543-862D-BA63B5F68F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9787" y="6147837"/>
            <a:ext cx="1734821" cy="331193"/>
          </a:xfrm>
          <a:prstGeom prst="rect">
            <a:avLst/>
          </a:prstGeom>
        </p:spPr>
      </p:pic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DAFBF7-20F6-DA42-873E-AC5024D8211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40827" y="0"/>
            <a:ext cx="4851173" cy="5868988"/>
          </a:xfrm>
          <a:solidFill>
            <a:schemeClr val="bg2"/>
          </a:solidFill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C7559767-F6B8-45CC-4F27-62DF66863F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596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76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2C7B1-D8C7-F946-BDEC-0EFE67A9A6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208F39-E724-4149-8D36-3B5FD266B0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19275"/>
            <a:ext cx="10515600" cy="45608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6126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bronwynb\Desktop\Branding\divider_template_backg#5330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12192001" cy="6858000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8802" y="3876678"/>
            <a:ext cx="3365852" cy="7334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4578"/>
            <a:ext cx="2631445" cy="7178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2" y="536578"/>
            <a:ext cx="10678583" cy="2246313"/>
          </a:xfrm>
        </p:spPr>
        <p:txBody>
          <a:bodyPr anchor="b" anchorCtr="0">
            <a:noAutofit/>
          </a:bodyPr>
          <a:lstStyle>
            <a:lvl1pPr>
              <a:defRPr sz="3225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2" y="3181350"/>
            <a:ext cx="10653183" cy="2652522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1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742952" y="2755014"/>
            <a:ext cx="10678583" cy="36918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1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CA"/>
              <a:t>Click to edit Master subtitle style</a:t>
            </a:r>
          </a:p>
        </p:txBody>
      </p:sp>
      <p:pic>
        <p:nvPicPr>
          <p:cNvPr id="12" name="Picture 2" descr="C:\Documents and Settings\mcdunn\Desktop\LBNL_Full_Logo_Final.gif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4400" y="3590927"/>
            <a:ext cx="1210509" cy="776239"/>
          </a:xfrm>
          <a:prstGeom prst="rect">
            <a:avLst/>
          </a:prstGeom>
          <a:noFill/>
        </p:spPr>
      </p:pic>
      <p:pic>
        <p:nvPicPr>
          <p:cNvPr id="13" name="Picture 39" descr="http://inside.anl.gov/resources/standards/images/logos/ANL_H_Black.jp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88671" y="3680008"/>
            <a:ext cx="1631828" cy="569939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</p:pic>
      <p:pic>
        <p:nvPicPr>
          <p:cNvPr id="1026" name="Picture 2" descr="C:\Users\tor\Downloads\FermiLogo.tiff"/>
          <p:cNvPicPr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9468" y="4531614"/>
            <a:ext cx="2389632" cy="323468"/>
          </a:xfrm>
          <a:prstGeom prst="rect">
            <a:avLst/>
          </a:prstGeom>
          <a:noFill/>
        </p:spPr>
      </p:pic>
      <p:pic>
        <p:nvPicPr>
          <p:cNvPr id="14" name="Picture 13" descr="JLab_logo_white1.jpg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6101" y="4380905"/>
            <a:ext cx="2603499" cy="610194"/>
          </a:xfrm>
          <a:prstGeom prst="rect">
            <a:avLst/>
          </a:prstGeom>
        </p:spPr>
      </p:pic>
      <p:pic>
        <p:nvPicPr>
          <p:cNvPr id="16" name="Picture 15" descr="cornell university 2.gif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3402" y="4371978"/>
            <a:ext cx="1034617" cy="754745"/>
          </a:xfrm>
          <a:prstGeom prst="rect">
            <a:avLst/>
          </a:prstGeom>
        </p:spPr>
      </p:pic>
      <p:pic>
        <p:nvPicPr>
          <p:cNvPr id="17" name="Picture 4" descr="C:\Users\boyce\Documents\lclsII_banner_v01_wd565.jpg"/>
          <p:cNvPicPr>
            <a:picLocks noChangeAspect="1" noChangeArrowheads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800" y="414089"/>
            <a:ext cx="7132168" cy="110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633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252728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609600" y="1243584"/>
            <a:ext cx="5181600" cy="5065522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defRPr/>
            </a:lvl2pPr>
            <a:lvl3pPr>
              <a:buClr>
                <a:srgbClr val="981E32"/>
              </a:buClr>
              <a:defRPr/>
            </a:lvl3pPr>
            <a:lvl4pPr>
              <a:buClr>
                <a:srgbClr val="981E32"/>
              </a:buClr>
              <a:defRPr/>
            </a:lvl4pPr>
            <a:lvl5pPr>
              <a:buClr>
                <a:srgbClr val="981E3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1" name="Content Placeholder 15"/>
          <p:cNvSpPr>
            <a:spLocks noGrp="1"/>
          </p:cNvSpPr>
          <p:nvPr>
            <p:ph sz="quarter" idx="15"/>
          </p:nvPr>
        </p:nvSpPr>
        <p:spPr>
          <a:xfrm>
            <a:off x="6197600" y="1252729"/>
            <a:ext cx="5181600" cy="5065522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defRPr/>
            </a:lvl2pPr>
            <a:lvl3pPr>
              <a:buClr>
                <a:srgbClr val="981E32"/>
              </a:buClr>
              <a:defRPr/>
            </a:lvl3pPr>
            <a:lvl4pPr>
              <a:buClr>
                <a:srgbClr val="981E32"/>
              </a:buClr>
              <a:defRPr/>
            </a:lvl4pPr>
            <a:lvl5pPr>
              <a:buClr>
                <a:srgbClr val="981E3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30" y="1074383"/>
            <a:ext cx="11404572" cy="1945"/>
          </a:xfrm>
          <a:prstGeom prst="line">
            <a:avLst/>
          </a:prstGeom>
          <a:ln w="22225">
            <a:solidFill>
              <a:srgbClr val="A4001D"/>
            </a:solidFill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413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Slid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344577E-F773-6C4C-AE60-FB719D99A4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2" y="1110216"/>
            <a:ext cx="10553700" cy="398482"/>
          </a:xfrm>
        </p:spPr>
        <p:txBody>
          <a:bodyPr/>
          <a:lstStyle>
            <a:lvl1pPr>
              <a:defRPr sz="1125">
                <a:solidFill>
                  <a:srgbClr val="B83A4B"/>
                </a:solidFill>
                <a:latin typeface="Lato" panose="020F0502020204030203" pitchFamily="34" charset="77"/>
              </a:defRPr>
            </a:lvl1pPr>
            <a:lvl2pPr>
              <a:defRPr sz="1125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C9BA041-A961-B54B-BD07-995D6718F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2" y="266701"/>
            <a:ext cx="105537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1800"/>
            </a:lvl1pPr>
          </a:lstStyle>
          <a:p>
            <a:r>
              <a:rPr lang="en-US"/>
              <a:t>Click to edit 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389983-A0A6-C548-B38F-3D123AFC7D3D}"/>
              </a:ext>
            </a:extLst>
          </p:cNvPr>
          <p:cNvCxnSpPr>
            <a:cxnSpLocks/>
          </p:cNvCxnSpPr>
          <p:nvPr userDrawn="1"/>
        </p:nvCxnSpPr>
        <p:spPr>
          <a:xfrm>
            <a:off x="800102" y="927135"/>
            <a:ext cx="105537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B537D-0377-5545-B569-90793CDE1E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0102" y="1605068"/>
            <a:ext cx="10553700" cy="4452832"/>
          </a:xfrm>
        </p:spPr>
        <p:txBody>
          <a:bodyPr/>
          <a:lstStyle>
            <a:lvl1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EBE14E-C748-E0FA-0E89-45C6100EE6CB}"/>
              </a:ext>
            </a:extLst>
          </p:cNvPr>
          <p:cNvSpPr txBox="1">
            <a:spLocks/>
          </p:cNvSpPr>
          <p:nvPr userDrawn="1"/>
        </p:nvSpPr>
        <p:spPr>
          <a:xfrm>
            <a:off x="8610600" y="6282826"/>
            <a:ext cx="2743200" cy="365125"/>
          </a:xfrm>
          <a:prstGeom prst="rect">
            <a:avLst/>
          </a:prstGeom>
        </p:spPr>
        <p:txBody>
          <a:bodyPr vert="horz" lIns="68580" tIns="34290" rIns="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B60363-7E9F-BF4A-894A-A30319D3939A}" type="slidenum">
              <a:rPr lang="en-US" sz="1050" smtClean="0"/>
              <a:pPr/>
              <a:t>‹#›</a:t>
            </a:fld>
            <a:endParaRPr lang="en-US" sz="105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591B973-E668-B21F-B9D2-FE521981CC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71" y="6361844"/>
            <a:ext cx="643152" cy="21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983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</a:rPr>
              <a:t>Convener email: tor@slac.stanford.edu               Presenter email: msantana@slac.stanford.edu                             LCLS-II-HE 2022 Director’s Status Review,  8-11 Feb 2022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594784" y="1670051"/>
            <a:ext cx="10811933" cy="4648200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defRPr/>
            </a:lvl2pPr>
            <a:lvl3pPr>
              <a:buClr>
                <a:srgbClr val="981E32"/>
              </a:buClr>
              <a:defRPr/>
            </a:lvl3pPr>
            <a:lvl4pPr>
              <a:buClr>
                <a:srgbClr val="981E32"/>
              </a:buClr>
              <a:defRPr/>
            </a:lvl4pPr>
            <a:lvl5pPr>
              <a:buClr>
                <a:srgbClr val="981E3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25272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" y="934936"/>
            <a:ext cx="11580335" cy="20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531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RMF Two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8E85F4AE-8C31-4DC0-B0F0-1CF63A6BB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6701"/>
            <a:ext cx="109728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Two-Column Text Slide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BA3048-A13F-4292-9A2E-11D4117D5B07}"/>
              </a:ext>
            </a:extLst>
          </p:cNvPr>
          <p:cNvCxnSpPr>
            <a:cxnSpLocks/>
          </p:cNvCxnSpPr>
          <p:nvPr userDrawn="1"/>
        </p:nvCxnSpPr>
        <p:spPr>
          <a:xfrm>
            <a:off x="0" y="927135"/>
            <a:ext cx="115824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E4120259-0FA4-4A76-90B1-F00606DC03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4" y="6579851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ct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834BC9A-590D-E359-CA94-AD5F30616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8640"/>
            <a:ext cx="5215343" cy="5272361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B582F-4F06-2177-7D6C-6AAFD37FEC6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68538" y="1234849"/>
            <a:ext cx="5313861" cy="5266151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39248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176">
          <p15:clr>
            <a:srgbClr val="FBAE40"/>
          </p15:clr>
        </p15:guide>
        <p15:guide id="2" orient="horz" pos="888">
          <p15:clr>
            <a:srgbClr val="FBAE40"/>
          </p15:clr>
        </p15:guide>
        <p15:guide id="3" orient="horz" pos="381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CLS-II-HE One Column_Bullet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C9BA041-A961-B54B-BD07-995D6718F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6701"/>
            <a:ext cx="9356436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One-</a:t>
            </a:r>
            <a:r>
              <a:rPr lang="en-US" err="1"/>
              <a:t>Column_Bullets_Text</a:t>
            </a:r>
            <a:r>
              <a:rPr lang="en-US"/>
              <a:t> Slide-Title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389983-A0A6-C548-B38F-3D123AFC7D3D}"/>
              </a:ext>
            </a:extLst>
          </p:cNvPr>
          <p:cNvCxnSpPr>
            <a:cxnSpLocks/>
          </p:cNvCxnSpPr>
          <p:nvPr userDrawn="1"/>
        </p:nvCxnSpPr>
        <p:spPr>
          <a:xfrm>
            <a:off x="0" y="927135"/>
            <a:ext cx="115824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52B5695C-A1FA-4F3C-B8F1-5354C840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4" y="6579851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ct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E6215DA-E4A2-7D48-3231-8FC059487D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" y="1095832"/>
            <a:ext cx="10972800" cy="4584531"/>
          </a:xfrm>
          <a:prstGeom prst="rect">
            <a:avLst/>
          </a:prstGeom>
        </p:spPr>
        <p:txBody>
          <a:bodyPr lIns="91440" rIns="91440"/>
          <a:lstStyle>
            <a:lvl1pPr>
              <a:defRPr sz="2400">
                <a:solidFill>
                  <a:schemeClr val="tx1"/>
                </a:solidFill>
              </a:defRPr>
            </a:lvl1pPr>
            <a:lvl2pPr marL="182880" indent="-182880">
              <a:buClr>
                <a:srgbClr val="8C1515"/>
              </a:buClr>
              <a:buSzPct val="120000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365760" indent="-182880">
              <a:buClr>
                <a:srgbClr val="8C1515"/>
              </a:buClr>
              <a:buSzPct val="80000"/>
              <a:buFont typeface="Courier New" panose="02070309020205020404" pitchFamily="49" charset="0"/>
              <a:buChar char="o"/>
              <a:tabLst>
                <a:tab pos="688975" algn="l"/>
              </a:tabLs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548640" indent="-182880">
              <a:buClr>
                <a:srgbClr val="8C1515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731520" indent="-182880">
              <a:spcBef>
                <a:spcPts val="400"/>
              </a:spcBef>
              <a:buClr>
                <a:srgbClr val="8C1515"/>
              </a:buClr>
              <a:buSzPct val="100000"/>
              <a:buFont typeface="Lato" panose="020F0502020204030203" pitchFamily="34" charset="0"/>
              <a:buChar char="-"/>
              <a:tabLst>
                <a:tab pos="1257269" algn="l"/>
              </a:tabLst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7C768-91C2-61F0-98BC-8F8724F9D1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" y="6035451"/>
            <a:ext cx="10972800" cy="516117"/>
          </a:xfrm>
          <a:prstGeom prst="rect">
            <a:avLst/>
          </a:prstGeom>
          <a:solidFill>
            <a:srgbClr val="8C1515"/>
          </a:solidFill>
        </p:spPr>
        <p:txBody>
          <a:bodyPr lIns="91440" rIns="91440" anchor="ctr"/>
          <a:lstStyle>
            <a:lvl1pPr algn="ctr">
              <a:defRPr sz="1800">
                <a:solidFill>
                  <a:schemeClr val="bg1"/>
                </a:solidFill>
              </a:defRPr>
            </a:lvl1pPr>
            <a:lvl2pPr marL="182880" indent="-182880">
              <a:buClr>
                <a:srgbClr val="8C1515"/>
              </a:buClr>
              <a:buSzPct val="120000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365760" indent="-182880">
              <a:buClr>
                <a:srgbClr val="8C1515"/>
              </a:buClr>
              <a:buSzPct val="80000"/>
              <a:buFont typeface="Courier New" panose="02070309020205020404" pitchFamily="49" charset="0"/>
              <a:buChar char="o"/>
              <a:tabLst>
                <a:tab pos="688975" algn="l"/>
              </a:tabLs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548640" indent="-182880">
              <a:buClr>
                <a:srgbClr val="8C1515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731520" indent="-182880">
              <a:spcBef>
                <a:spcPts val="400"/>
              </a:spcBef>
              <a:buClr>
                <a:srgbClr val="8C1515"/>
              </a:buClr>
              <a:buSzPct val="100000"/>
              <a:buFont typeface="Lato" panose="020F0502020204030203" pitchFamily="34" charset="0"/>
              <a:buChar char="-"/>
              <a:tabLst>
                <a:tab pos="1257269" algn="l"/>
              </a:tabLst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6950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CLS-II-HE One Column_Bullets ">
  <p:cSld name="LCLS-II-HE One Column_Bullets "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4"/>
          <p:cNvSpPr txBox="1">
            <a:spLocks noGrp="1"/>
          </p:cNvSpPr>
          <p:nvPr>
            <p:ph type="title"/>
          </p:nvPr>
        </p:nvSpPr>
        <p:spPr>
          <a:xfrm>
            <a:off x="609600" y="266701"/>
            <a:ext cx="9356436" cy="632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  <a:defRPr sz="3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4" name="Google Shape;34;p24"/>
          <p:cNvCxnSpPr/>
          <p:nvPr/>
        </p:nvCxnSpPr>
        <p:spPr>
          <a:xfrm>
            <a:off x="0" y="927135"/>
            <a:ext cx="11582400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5" name="Google Shape;35;p24"/>
          <p:cNvSpPr txBox="1">
            <a:spLocks noGrp="1"/>
          </p:cNvSpPr>
          <p:nvPr>
            <p:ph type="sldNum" idx="12"/>
          </p:nvPr>
        </p:nvSpPr>
        <p:spPr>
          <a:xfrm>
            <a:off x="11430004" y="6579851"/>
            <a:ext cx="685801" cy="278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lvl="1" indent="0" algn="ct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lvl="2" indent="0" algn="ct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lvl="3" indent="0" algn="ct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lvl="4" indent="0" algn="ct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lvl="5" indent="0" algn="ct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lvl="6" indent="0" algn="ct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lvl="7" indent="0" algn="ct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lvl="8" indent="0" algn="ctr">
              <a:spcBef>
                <a:spcPts val="0"/>
              </a:spcBef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body" idx="1"/>
          </p:nvPr>
        </p:nvSpPr>
        <p:spPr>
          <a:xfrm>
            <a:off x="609600" y="1095832"/>
            <a:ext cx="10972800" cy="4584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ts val="2400"/>
              <a:buFont typeface="Arial"/>
              <a:buChar char="•"/>
              <a:defRPr sz="20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2004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ts val="1440"/>
              <a:buFont typeface="Courier New"/>
              <a:buChar char="o"/>
              <a:defRPr sz="1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C1515"/>
              </a:buClr>
              <a:buSzPts val="1600"/>
              <a:buFont typeface="Lato"/>
              <a:buChar char="-"/>
              <a:defRPr sz="1600" b="0" i="1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Google Shape;37;p24"/>
          <p:cNvSpPr txBox="1">
            <a:spLocks noGrp="1"/>
          </p:cNvSpPr>
          <p:nvPr>
            <p:ph type="body" idx="2"/>
          </p:nvPr>
        </p:nvSpPr>
        <p:spPr>
          <a:xfrm>
            <a:off x="609600" y="6035451"/>
            <a:ext cx="10972800" cy="516117"/>
          </a:xfrm>
          <a:prstGeom prst="rect">
            <a:avLst/>
          </a:prstGeom>
          <a:solidFill>
            <a:srgbClr val="8C151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ato"/>
              <a:buNone/>
              <a:defRPr sz="18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ts val="2400"/>
              <a:buFont typeface="Arial"/>
              <a:buChar char="•"/>
              <a:defRPr sz="20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2004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ts val="1440"/>
              <a:buFont typeface="Courier New"/>
              <a:buChar char="o"/>
              <a:defRPr sz="18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C1515"/>
              </a:buClr>
              <a:buSzPts val="1600"/>
              <a:buFont typeface="Lato"/>
              <a:buChar char="-"/>
              <a:defRPr sz="1600" b="0" i="1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9862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609600" y="1243584"/>
            <a:ext cx="10811933" cy="5065523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spcBef>
                <a:spcPts val="0"/>
              </a:spcBef>
              <a:buClr>
                <a:srgbClr val="981E32"/>
              </a:buClr>
              <a:defRPr sz="2933"/>
            </a:lvl2pPr>
            <a:lvl3pPr>
              <a:buClr>
                <a:srgbClr val="981E32"/>
              </a:buClr>
              <a:defRPr/>
            </a:lvl3pPr>
            <a:lvl4pPr>
              <a:buClr>
                <a:srgbClr val="981E32"/>
              </a:buClr>
              <a:defRPr sz="2400"/>
            </a:lvl4pPr>
            <a:lvl5pPr>
              <a:buClr>
                <a:srgbClr val="981E32"/>
              </a:buClr>
              <a:defRPr sz="21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1" name="Footer Placeholder 11">
            <a:extLst>
              <a:ext uri="{FF2B5EF4-FFF2-40B4-BE49-F238E27FC236}">
                <a16:creationId xmlns:a16="http://schemas.microsoft.com/office/drawing/2014/main" id="{DD1755C6-3338-AC4B-9308-1244F4FE2D8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02772" y="6476365"/>
            <a:ext cx="10901829" cy="305436"/>
          </a:xfrm>
          <a:prstGeom prst="rect">
            <a:avLst/>
          </a:prstGeom>
        </p:spPr>
        <p:txBody>
          <a:bodyPr/>
          <a:lstStyle>
            <a:lvl1pPr algn="l">
              <a:defRPr sz="1100" b="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DB31630-C413-2BDB-80F2-44F2634736ED}"/>
              </a:ext>
            </a:extLst>
          </p:cNvPr>
          <p:cNvCxnSpPr>
            <a:cxnSpLocks/>
          </p:cNvCxnSpPr>
          <p:nvPr userDrawn="1"/>
        </p:nvCxnSpPr>
        <p:spPr>
          <a:xfrm>
            <a:off x="375138" y="927135"/>
            <a:ext cx="11207262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A53B6AD-5563-739D-E1CB-A4164AAEEF0E}"/>
              </a:ext>
            </a:extLst>
          </p:cNvPr>
          <p:cNvSpPr txBox="1"/>
          <p:nvPr userDrawn="1"/>
        </p:nvSpPr>
        <p:spPr>
          <a:xfrm>
            <a:off x="11582400" y="6476365"/>
            <a:ext cx="5040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4132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CLS-II-HE One Column_Bullet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C9BA041-A961-B54B-BD07-995D6718F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6701"/>
            <a:ext cx="109728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One-</a:t>
            </a:r>
            <a:r>
              <a:rPr lang="en-US" err="1"/>
              <a:t>Column_Bullets_Text</a:t>
            </a:r>
            <a:r>
              <a:rPr lang="en-US"/>
              <a:t> Slide-Title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389983-A0A6-C548-B38F-3D123AFC7D3D}"/>
              </a:ext>
            </a:extLst>
          </p:cNvPr>
          <p:cNvCxnSpPr>
            <a:cxnSpLocks/>
          </p:cNvCxnSpPr>
          <p:nvPr userDrawn="1"/>
        </p:nvCxnSpPr>
        <p:spPr>
          <a:xfrm>
            <a:off x="0" y="927135"/>
            <a:ext cx="115824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52B5695C-A1FA-4F3C-B8F1-5354C840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4" y="6579851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ct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EE9CB027-2821-4240-8431-A7F7AFE16A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" y="1066799"/>
            <a:ext cx="10972800" cy="537156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8C1515"/>
                </a:solidFill>
              </a:defRPr>
            </a:lvl1pPr>
            <a:lvl2pPr marL="571486" indent="-228594">
              <a:buClr>
                <a:srgbClr val="8C1515"/>
              </a:buClr>
              <a:buSzPct val="120000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00080" indent="-228594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tabLst>
                <a:tab pos="800080" algn="l"/>
              </a:tabLs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28674" indent="-228594">
              <a:buClr>
                <a:srgbClr val="8C1515"/>
              </a:buClr>
              <a:buSzPct val="120000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03295" indent="-168270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tabLst>
                <a:tab pos="1257269" algn="l"/>
              </a:tabLst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C250D5-CD45-291A-64D2-537FE756AC1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Dec 16, 2025 | LCLS-II-HE Electron BCS RSC</a:t>
            </a:r>
          </a:p>
        </p:txBody>
      </p:sp>
    </p:spTree>
    <p:extLst>
      <p:ext uri="{BB962C8B-B14F-4D97-AF65-F5344CB8AC3E}">
        <p14:creationId xmlns:p14="http://schemas.microsoft.com/office/powerpoint/2010/main" val="1969290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21" Type="http://schemas.openxmlformats.org/officeDocument/2006/relationships/slideLayout" Target="../slideLayouts/slideLayout22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19" Type="http://schemas.openxmlformats.org/officeDocument/2006/relationships/slideLayout" Target="../slideLayouts/slideLayout20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Relationship Id="rId22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2429" y="129091"/>
            <a:ext cx="10804760" cy="75303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3965" y="1667866"/>
            <a:ext cx="10813225" cy="465038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21533" y="6318251"/>
            <a:ext cx="425243" cy="539750"/>
          </a:xfrm>
          <a:prstGeom prst="rect">
            <a:avLst/>
          </a:prstGeom>
        </p:spPr>
        <p:txBody>
          <a:bodyPr vert="horz" lIns="72000" tIns="57600" rIns="72000" bIns="45720" rtlCol="0" anchor="ctr"/>
          <a:lstStyle>
            <a:lvl1pPr algn="l">
              <a:defRPr sz="800" b="0">
                <a:solidFill>
                  <a:schemeClr val="bg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BD36294-2849-48A8-8531-5354CF3095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166614" y="6543674"/>
            <a:ext cx="4081732" cy="31432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b="0" kern="1200">
                <a:solidFill>
                  <a:schemeClr val="tx1"/>
                </a:solidFill>
                <a:latin typeface="Arial" pitchFamily="34" charset="0"/>
                <a:ea typeface="ＭＳ Ｐゴシック" pitchFamily="-11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-110" charset="-128"/>
                <a:cs typeface="+mn-c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5156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300"/>
        </a:spcAft>
        <a:buClr>
          <a:schemeClr val="tx1"/>
        </a:buClr>
        <a:buFont typeface="Arial" pitchFamily="34" charset="0"/>
        <a:buNone/>
        <a:defRPr sz="2000" b="0" kern="1200" baseline="0">
          <a:solidFill>
            <a:schemeClr val="bg2"/>
          </a:solidFill>
          <a:latin typeface="Arial" pitchFamily="34" charset="0"/>
          <a:ea typeface="+mn-ea"/>
          <a:cs typeface="Arial" pitchFamily="34" charset="0"/>
        </a:defRPr>
      </a:lvl1pPr>
      <a:lvl2pPr marL="180000" indent="-180000" algn="l" defTabSz="914400" rtl="0" eaLnBrk="1" latinLnBrk="0" hangingPunct="1">
        <a:lnSpc>
          <a:spcPct val="120000"/>
        </a:lnSpc>
        <a:spcBef>
          <a:spcPts val="800"/>
        </a:spcBef>
        <a:spcAft>
          <a:spcPts val="0"/>
        </a:spcAft>
        <a:buClr>
          <a:schemeClr val="tx1"/>
        </a:buClr>
        <a:buSzPct val="100000"/>
        <a:buFont typeface="Arial" pitchFamily="34" charset="0"/>
        <a:buChar char="•"/>
        <a:defRPr sz="1800" kern="1200">
          <a:solidFill>
            <a:schemeClr val="bg2"/>
          </a:solidFill>
          <a:latin typeface="Arial" pitchFamily="34" charset="0"/>
          <a:ea typeface="+mn-ea"/>
          <a:cs typeface="Arial" pitchFamily="34" charset="0"/>
        </a:defRPr>
      </a:lvl2pPr>
      <a:lvl3pPr marL="504000" indent="-180000" algn="l" defTabSz="914400" rtl="0" eaLnBrk="1" latinLnBrk="0" hangingPunct="1">
        <a:lnSpc>
          <a:spcPct val="120000"/>
        </a:lnSpc>
        <a:spcBef>
          <a:spcPts val="0"/>
        </a:spcBef>
        <a:buClr>
          <a:schemeClr val="tx1"/>
        </a:buClr>
        <a:buSzPct val="100000"/>
        <a:buFont typeface="Arial" pitchFamily="34" charset="0"/>
        <a:buChar char="-"/>
        <a:defRPr sz="1800" kern="1200">
          <a:solidFill>
            <a:schemeClr val="bg2"/>
          </a:solidFill>
          <a:latin typeface="Arial" pitchFamily="34" charset="0"/>
          <a:ea typeface="+mn-ea"/>
          <a:cs typeface="Arial" pitchFamily="34" charset="0"/>
        </a:defRPr>
      </a:lvl3pPr>
      <a:lvl4pPr marL="828000" indent="-180000" algn="l" defTabSz="914400" rtl="0" eaLnBrk="1" latinLnBrk="0" hangingPunct="1">
        <a:lnSpc>
          <a:spcPct val="120000"/>
        </a:lnSpc>
        <a:spcBef>
          <a:spcPts val="0"/>
        </a:spcBef>
        <a:buClr>
          <a:schemeClr val="tx1"/>
        </a:buClr>
        <a:buSzPct val="100000"/>
        <a:buFont typeface="Arial" pitchFamily="34" charset="0"/>
        <a:buChar char="•"/>
        <a:defRPr sz="1800" kern="1200">
          <a:solidFill>
            <a:schemeClr val="bg2"/>
          </a:solidFill>
          <a:latin typeface="Arial" pitchFamily="34" charset="0"/>
          <a:ea typeface="+mn-ea"/>
          <a:cs typeface="Arial" pitchFamily="34" charset="0"/>
        </a:defRPr>
      </a:lvl4pPr>
      <a:lvl5pPr marL="1152000" indent="-180000" algn="l" defTabSz="914400" rtl="0" eaLnBrk="1" latinLnBrk="0" hangingPunct="1">
        <a:lnSpc>
          <a:spcPct val="120000"/>
        </a:lnSpc>
        <a:spcBef>
          <a:spcPts val="0"/>
        </a:spcBef>
        <a:buClr>
          <a:schemeClr val="tx1"/>
        </a:buClr>
        <a:buSzPct val="100000"/>
        <a:buFont typeface="Arial" pitchFamily="34" charset="0"/>
        <a:buChar char="-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D01802-AD12-A14F-B8F8-0BBD77EB8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1" y="636587"/>
            <a:ext cx="10553700" cy="1074519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DFEB2-9325-5E46-8613-F4E89B140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101" y="1998482"/>
            <a:ext cx="10553700" cy="399696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sz="1050">
              <a:solidFill>
                <a:srgbClr val="544948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75153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  <p:sldLayoutId id="2147484059" r:id="rId12"/>
    <p:sldLayoutId id="2147484060" r:id="rId13"/>
    <p:sldLayoutId id="2147484061" r:id="rId14"/>
    <p:sldLayoutId id="2147484062" r:id="rId15"/>
    <p:sldLayoutId id="2147484064" r:id="rId16"/>
    <p:sldLayoutId id="2147484065" r:id="rId17"/>
    <p:sldLayoutId id="2147484066" r:id="rId18"/>
    <p:sldLayoutId id="2147484067" r:id="rId19"/>
    <p:sldLayoutId id="2147484068" r:id="rId20"/>
    <p:sldLayoutId id="2147484069" r:id="rId21"/>
    <p:sldLayoutId id="2147484070" r:id="rId22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8C1515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marR="0" indent="0" algn="l" defTabSz="685800" rtl="0" eaLnBrk="1" latinLnBrk="0" hangingPunct="1">
        <a:lnSpc>
          <a:spcPct val="100000"/>
        </a:lnSpc>
        <a:spcBef>
          <a:spcPts val="375"/>
        </a:spcBef>
        <a:spcAft>
          <a:spcPts val="0"/>
        </a:spcAft>
        <a:buFontTx/>
        <a:buNone/>
        <a:defRPr sz="12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1pPr>
      <a:lvl2pPr marL="342900" marR="0" indent="-126206" algn="l" defTabSz="685800" rtl="0" eaLnBrk="1" latinLnBrk="0" hangingPunct="1">
        <a:lnSpc>
          <a:spcPct val="100000"/>
        </a:lnSpc>
        <a:spcBef>
          <a:spcPts val="375"/>
        </a:spcBef>
        <a:spcAft>
          <a:spcPts val="0"/>
        </a:spcAft>
        <a:buClr>
          <a:srgbClr val="B83A4B"/>
        </a:buClr>
        <a:buSzPct val="112000"/>
        <a:buFont typeface="Arial" panose="020B0604020202020204" pitchFamily="34" charset="0"/>
        <a:buChar char="•"/>
        <a:tabLst/>
        <a:defRPr sz="12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2pPr>
      <a:lvl3pPr marL="644129" marR="0" indent="-126206" algn="l" defTabSz="685800" rtl="0" eaLnBrk="1" latinLnBrk="0" hangingPunct="1">
        <a:lnSpc>
          <a:spcPct val="100000"/>
        </a:lnSpc>
        <a:spcBef>
          <a:spcPts val="375"/>
        </a:spcBef>
        <a:spcAft>
          <a:spcPts val="0"/>
        </a:spcAft>
        <a:buClr>
          <a:srgbClr val="B83A4B"/>
        </a:buClr>
        <a:buSzPct val="110000"/>
        <a:buFont typeface="Arial" panose="020B0604020202020204" pitchFamily="34" charset="0"/>
        <a:buChar char="•"/>
        <a:tabLst/>
        <a:defRPr sz="12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3pPr>
      <a:lvl4pPr marL="987029" indent="-126206" algn="l" defTabSz="685800" rtl="0" eaLnBrk="1" latinLnBrk="0" hangingPunct="1">
        <a:lnSpc>
          <a:spcPct val="100000"/>
        </a:lnSpc>
        <a:spcBef>
          <a:spcPts val="375"/>
        </a:spcBef>
        <a:buClr>
          <a:srgbClr val="B83A4B"/>
        </a:buClr>
        <a:buSzPct val="112000"/>
        <a:buFont typeface="Arial" panose="020B0604020202020204" pitchFamily="34" charset="0"/>
        <a:buChar char="•"/>
        <a:tabLst/>
        <a:defRPr sz="105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4pPr>
      <a:lvl5pPr marL="1246585" indent="-126206" algn="l" defTabSz="685800" rtl="0" eaLnBrk="1" latinLnBrk="0" hangingPunct="1">
        <a:lnSpc>
          <a:spcPct val="100000"/>
        </a:lnSpc>
        <a:spcBef>
          <a:spcPts val="375"/>
        </a:spcBef>
        <a:buClr>
          <a:srgbClr val="B83A4B"/>
        </a:buClr>
        <a:buSzPct val="112000"/>
        <a:buFont typeface="Arial" panose="020B0604020202020204" pitchFamily="34" charset="0"/>
        <a:buChar char="•"/>
        <a:tabLst/>
        <a:defRPr sz="1050" b="0" i="1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 userDrawn="1">
          <p15:clr>
            <a:srgbClr val="F26B43"/>
          </p15:clr>
        </p15:guide>
        <p15:guide id="2" orient="horz" pos="408" userDrawn="1">
          <p15:clr>
            <a:srgbClr val="F26B43"/>
          </p15:clr>
        </p15:guide>
        <p15:guide id="3" orient="horz" pos="1104" userDrawn="1">
          <p15:clr>
            <a:srgbClr val="F26B43"/>
          </p15:clr>
        </p15:guide>
        <p15:guide id="4" orient="horz" pos="1464" userDrawn="1">
          <p15:clr>
            <a:srgbClr val="F26B43"/>
          </p15:clr>
        </p15:guide>
        <p15:guide id="5" pos="5120" userDrawn="1">
          <p15:clr>
            <a:srgbClr val="F26B43"/>
          </p15:clr>
        </p15:guide>
        <p15:guide id="6" pos="672" userDrawn="1">
          <p15:clr>
            <a:srgbClr val="F26B43"/>
          </p15:clr>
        </p15:guide>
        <p15:guide id="7" pos="9536" userDrawn="1">
          <p15:clr>
            <a:srgbClr val="F26B43"/>
          </p15:clr>
        </p15:guide>
        <p15:guide id="8" orient="horz" pos="3984" userDrawn="1">
          <p15:clr>
            <a:srgbClr val="F26B43"/>
          </p15:clr>
        </p15:guide>
        <p15:guide id="9" orient="horz" pos="4128" userDrawn="1">
          <p15:clr>
            <a:srgbClr val="F26B43"/>
          </p15:clr>
        </p15:guide>
        <p15:guide id="10" orient="horz" pos="3816" userDrawn="1">
          <p15:clr>
            <a:srgbClr val="F26B43"/>
          </p15:clr>
        </p15:guide>
        <p15:guide id="11" pos="57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gif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12" Type="http://schemas.openxmlformats.org/officeDocument/2006/relationships/image" Target="../media/image8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jpeg"/><Relationship Id="rId11" Type="http://schemas.openxmlformats.org/officeDocument/2006/relationships/image" Target="../media/image82.jpeg"/><Relationship Id="rId5" Type="http://schemas.openxmlformats.org/officeDocument/2006/relationships/image" Target="../media/image76.jpeg"/><Relationship Id="rId15" Type="http://schemas.openxmlformats.org/officeDocument/2006/relationships/image" Target="../media/image86.png"/><Relationship Id="rId10" Type="http://schemas.openxmlformats.org/officeDocument/2006/relationships/image" Target="../media/image81.jpeg"/><Relationship Id="rId4" Type="http://schemas.openxmlformats.org/officeDocument/2006/relationships/image" Target="../media/image75.jpeg"/><Relationship Id="rId9" Type="http://schemas.openxmlformats.org/officeDocument/2006/relationships/image" Target="../media/image80.png"/><Relationship Id="rId14" Type="http://schemas.openxmlformats.org/officeDocument/2006/relationships/image" Target="../media/image8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DF8F46C5-27B2-3641-8769-838907F4B5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101" y="647701"/>
            <a:ext cx="10196477" cy="2260181"/>
          </a:xfrm>
        </p:spPr>
        <p:txBody>
          <a:bodyPr>
            <a:normAutofit/>
          </a:bodyPr>
          <a:lstStyle/>
          <a:p>
            <a:r>
              <a:rPr lang="en-US" b="1"/>
              <a:t>Radiological commissioning of the LCLS-II continuous-wave superconducting linac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7DFB1-E494-C64A-A9F3-82F86C8EFA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099" y="3941112"/>
            <a:ext cx="10082265" cy="685800"/>
          </a:xfrm>
        </p:spPr>
        <p:txBody>
          <a:bodyPr/>
          <a:lstStyle/>
          <a:p>
            <a:r>
              <a:rPr lang="en-US" u="sng"/>
              <a:t>Thomas Frosio</a:t>
            </a:r>
            <a:r>
              <a:rPr lang="en-US"/>
              <a:t>, J. Allan, J. Bauer, J. Blaha, H. Brogonia, Q. Ding, A. S. Fisher, A. Rosenstrom, M. Santana-Leitner, S. Rokni</a:t>
            </a:r>
          </a:p>
          <a:p>
            <a:r>
              <a:rPr lang="en-US"/>
              <a:t>Radiation Protection Department, SLAC National Accelerator Laboratory, Menlo Park, CA, USA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451B03-1A8A-0A47-996F-51221B2121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0098" y="4736592"/>
            <a:ext cx="5199707" cy="295275"/>
          </a:xfrm>
        </p:spPr>
        <p:txBody>
          <a:bodyPr/>
          <a:lstStyle/>
          <a:p>
            <a:r>
              <a:rPr lang="en-US" dirty="0"/>
              <a:t>SATIF-17, Daejeon, 20-22 October 2026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4395A33-254D-EF83-3A91-CDC0E69119CE}"/>
              </a:ext>
            </a:extLst>
          </p:cNvPr>
          <p:cNvSpPr txBox="1">
            <a:spLocks/>
          </p:cNvSpPr>
          <p:nvPr/>
        </p:nvSpPr>
        <p:spPr>
          <a:xfrm>
            <a:off x="800098" y="3147581"/>
            <a:ext cx="10480478" cy="36389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marR="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FontTx/>
              <a:buNone/>
              <a:defRPr sz="1350" kern="1200">
                <a:solidFill>
                  <a:schemeClr val="bg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342900" marR="0" indent="-126206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bg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644129" marR="0" indent="-126206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ct val="110000"/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bg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987029" indent="-126206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050" kern="1200">
                <a:solidFill>
                  <a:schemeClr val="bg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1246585" indent="-126206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050" b="0" i="1" kern="1200">
                <a:solidFill>
                  <a:schemeClr val="bg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sz="2000" dirty="0"/>
              <a:t>Models, shielding validation and radiation monitor performance, from a few watts to 19 kW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Outline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411480" y="6419088"/>
            <a:ext cx="6858000" cy="301752"/>
          </a:xfrm>
          <a:prstGeom prst="rect">
            <a:avLst/>
          </a:prstGeom>
          <a:noFill/>
        </p:spPr>
        <p:txBody>
          <a:bodyPr wrap="none" lIns="36576" tIns="0" rIns="36576" bIns="0">
            <a:spAutoFit/>
          </a:bodyPr>
          <a:lstStyle/>
          <a:p>
            <a:pPr algn="l"/>
            <a:r>
              <a:rPr sz="1200" i="1">
                <a:solidFill>
                  <a:srgbClr val="595959"/>
                </a:solidFill>
                <a:latin typeface="Calibri"/>
              </a:rPr>
              <a:t>T. Frosio  |  SATIF-17 - IBS Daejeon, October 2026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1247120" y="6382512"/>
            <a:ext cx="7315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5BD36294-2849-48A8-8531-5354CF3095D2}" type="slidenum">
              <a:rPr lang="en-US" sz="1400">
                <a:solidFill>
                  <a:srgbClr val="595959"/>
                </a:solidFill>
                <a:latin typeface="Calibri"/>
              </a:rPr>
              <a:t>2</a:t>
            </a:fld>
            <a:endParaRPr lang="en-US" sz="1400">
              <a:solidFill>
                <a:srgbClr val="595959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920" y="1325880"/>
            <a:ext cx="5577840" cy="363586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7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200" b="1" i="0" dirty="0">
                <a:solidFill>
                  <a:srgbClr val="000000"/>
                </a:solidFill>
                <a:latin typeface="Calibri"/>
              </a:rPr>
              <a:t>LCLS-II overview</a:t>
            </a:r>
            <a:r>
              <a:rPr sz="2200" b="0" i="0" dirty="0">
                <a:solidFill>
                  <a:srgbClr val="212121"/>
                </a:solidFill>
                <a:latin typeface="Calibri"/>
              </a:rPr>
              <a:t>  </a:t>
            </a:r>
            <a:r>
              <a:rPr sz="2200" b="0" i="0" dirty="0">
                <a:solidFill>
                  <a:srgbClr val="595959"/>
                </a:solidFill>
                <a:latin typeface="Calibri"/>
              </a:rPr>
              <a:t>3</a:t>
            </a:r>
          </a:p>
          <a:p>
            <a:pPr marL="320040" indent="-320040" algn="l">
              <a:spcBef>
                <a:spcPts val="7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200" b="1" i="0" dirty="0">
                <a:solidFill>
                  <a:srgbClr val="000000"/>
                </a:solidFill>
                <a:latin typeface="Calibri"/>
              </a:rPr>
              <a:t>Model </a:t>
            </a:r>
            <a:r>
              <a:rPr lang="en-US" sz="2200" b="1" i="0" dirty="0">
                <a:solidFill>
                  <a:srgbClr val="000000"/>
                </a:solidFill>
                <a:latin typeface="Calibri"/>
              </a:rPr>
              <a:t>development</a:t>
            </a:r>
            <a:r>
              <a:rPr sz="2200" b="0" i="0" dirty="0">
                <a:solidFill>
                  <a:srgbClr val="212121"/>
                </a:solidFill>
                <a:latin typeface="Calibri"/>
              </a:rPr>
              <a:t>  </a:t>
            </a:r>
            <a:r>
              <a:rPr sz="2200" b="0" i="0" dirty="0">
                <a:solidFill>
                  <a:srgbClr val="595959"/>
                </a:solidFill>
                <a:latin typeface="Calibri"/>
              </a:rPr>
              <a:t>4-7</a:t>
            </a:r>
          </a:p>
          <a:p>
            <a:pPr marL="594360" indent="-228600" algn="l">
              <a:spcBef>
                <a:spcPts val="700"/>
              </a:spcBef>
              <a:buClr>
                <a:srgbClr val="C00000"/>
              </a:buClr>
              <a:buSzPct val="60000"/>
              <a:buFont typeface="Wingdings" pitchFamily="2" charset="2"/>
              <a:buChar char="n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Field emission  </a:t>
            </a:r>
            <a:r>
              <a:rPr sz="2000" b="0" i="0" dirty="0">
                <a:solidFill>
                  <a:srgbClr val="595959"/>
                </a:solidFill>
                <a:latin typeface="Calibri"/>
              </a:rPr>
              <a:t>4</a:t>
            </a:r>
          </a:p>
          <a:p>
            <a:pPr marL="594360" indent="-228600" algn="l">
              <a:spcBef>
                <a:spcPts val="700"/>
              </a:spcBef>
              <a:buClr>
                <a:srgbClr val="C00000"/>
              </a:buClr>
              <a:buSzPct val="60000"/>
              <a:buFont typeface="Wingdings" pitchFamily="2" charset="2"/>
              <a:buChar char="n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Beam line description  </a:t>
            </a:r>
            <a:r>
              <a:rPr sz="2000" b="0" i="0" dirty="0">
                <a:solidFill>
                  <a:srgbClr val="595959"/>
                </a:solidFill>
                <a:latin typeface="Calibri"/>
              </a:rPr>
              <a:t>5</a:t>
            </a:r>
          </a:p>
          <a:p>
            <a:pPr marL="594360" indent="-228600" algn="l">
              <a:spcBef>
                <a:spcPts val="700"/>
              </a:spcBef>
              <a:buClr>
                <a:srgbClr val="C00000"/>
              </a:buClr>
              <a:buSzPct val="60000"/>
              <a:buFont typeface="Wingdings" pitchFamily="2" charset="2"/>
              <a:buChar char="n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Undulator synchrotron radiation  </a:t>
            </a:r>
            <a:r>
              <a:rPr sz="2000" b="0" i="0" dirty="0">
                <a:solidFill>
                  <a:srgbClr val="595959"/>
                </a:solidFill>
                <a:latin typeface="Calibri"/>
              </a:rPr>
              <a:t>6</a:t>
            </a:r>
          </a:p>
          <a:p>
            <a:pPr marL="594360" indent="-228600" algn="l">
              <a:spcBef>
                <a:spcPts val="700"/>
              </a:spcBef>
              <a:buClr>
                <a:srgbClr val="C00000"/>
              </a:buClr>
              <a:buSzPct val="60000"/>
              <a:buFont typeface="Wingdings" pitchFamily="2" charset="2"/>
              <a:buChar char="n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Diamond and fiber detectors  </a:t>
            </a:r>
            <a:r>
              <a:rPr sz="2000" b="0" i="0" dirty="0">
                <a:solidFill>
                  <a:srgbClr val="595959"/>
                </a:solidFill>
                <a:latin typeface="Calibri"/>
              </a:rPr>
              <a:t>7</a:t>
            </a:r>
          </a:p>
          <a:p>
            <a:pPr marL="320040" indent="-320040" algn="l">
              <a:spcBef>
                <a:spcPts val="7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200" b="1" i="0" dirty="0">
                <a:solidFill>
                  <a:srgbClr val="000000"/>
                </a:solidFill>
                <a:latin typeface="Calibri"/>
              </a:rPr>
              <a:t>Safety systems</a:t>
            </a:r>
            <a:r>
              <a:rPr sz="2200" b="0" i="0" dirty="0">
                <a:solidFill>
                  <a:srgbClr val="212121"/>
                </a:solidFill>
                <a:latin typeface="Calibri"/>
              </a:rPr>
              <a:t>  </a:t>
            </a:r>
            <a:r>
              <a:rPr sz="2200" b="0" i="0" dirty="0">
                <a:solidFill>
                  <a:srgbClr val="595959"/>
                </a:solidFill>
                <a:latin typeface="Calibri"/>
              </a:rPr>
              <a:t>8-13</a:t>
            </a:r>
          </a:p>
          <a:p>
            <a:pPr marL="594360" indent="-228600" algn="l">
              <a:spcBef>
                <a:spcPts val="700"/>
              </a:spcBef>
              <a:buClr>
                <a:srgbClr val="C00000"/>
              </a:buClr>
              <a:buSzPct val="60000"/>
              <a:buFont typeface="Wingdings" pitchFamily="2" charset="2"/>
              <a:buChar char="n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Shielding  </a:t>
            </a:r>
            <a:r>
              <a:rPr sz="2000" b="0" i="0" dirty="0">
                <a:solidFill>
                  <a:srgbClr val="595959"/>
                </a:solidFill>
                <a:latin typeface="Calibri"/>
              </a:rPr>
              <a:t>8</a:t>
            </a:r>
          </a:p>
          <a:p>
            <a:pPr marL="594360" indent="-228600" algn="l">
              <a:spcBef>
                <a:spcPts val="700"/>
              </a:spcBef>
              <a:buClr>
                <a:srgbClr val="C00000"/>
              </a:buClr>
              <a:buSzPct val="60000"/>
              <a:buFont typeface="Wingdings" pitchFamily="2" charset="2"/>
              <a:buChar char="n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Beam Containment System</a:t>
            </a:r>
            <a:r>
              <a:rPr lang="en-US" sz="2000" b="0" i="0" dirty="0">
                <a:solidFill>
                  <a:srgbClr val="212121"/>
                </a:solidFill>
                <a:latin typeface="Calibri"/>
              </a:rPr>
              <a:t>  </a:t>
            </a:r>
            <a:r>
              <a:rPr lang="en-US" sz="2000" b="0" i="0" dirty="0">
                <a:solidFill>
                  <a:srgbClr val="595959"/>
                </a:solidFill>
                <a:latin typeface="Calibri"/>
              </a:rPr>
              <a:t>9</a:t>
            </a:r>
            <a:endParaRPr sz="2000" b="0" i="0" dirty="0">
              <a:solidFill>
                <a:srgbClr val="595959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55080" y="1325880"/>
            <a:ext cx="5577840" cy="363586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7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200" b="1" i="0" dirty="0">
                <a:solidFill>
                  <a:srgbClr val="000000"/>
                </a:solidFill>
                <a:latin typeface="Calibri"/>
              </a:rPr>
              <a:t>Beam Containment System devices</a:t>
            </a:r>
            <a:r>
              <a:rPr sz="2200" b="0" i="0" dirty="0">
                <a:solidFill>
                  <a:srgbClr val="212121"/>
                </a:solidFill>
                <a:latin typeface="Calibri"/>
              </a:rPr>
              <a:t>  </a:t>
            </a:r>
            <a:r>
              <a:rPr sz="2200" b="0" i="0" dirty="0">
                <a:solidFill>
                  <a:srgbClr val="595959"/>
                </a:solidFill>
                <a:latin typeface="Calibri"/>
              </a:rPr>
              <a:t>10-13</a:t>
            </a:r>
          </a:p>
          <a:p>
            <a:pPr marL="594360" indent="-228600" algn="l">
              <a:spcBef>
                <a:spcPts val="700"/>
              </a:spcBef>
              <a:buClr>
                <a:srgbClr val="C00000"/>
              </a:buClr>
              <a:buSzPct val="60000"/>
              <a:buFont typeface="Wingdings" pitchFamily="2" charset="2"/>
              <a:buChar char="n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CIVIDEC diamond detectors  </a:t>
            </a:r>
            <a:r>
              <a:rPr sz="2000" b="0" i="0" dirty="0">
                <a:solidFill>
                  <a:srgbClr val="595959"/>
                </a:solidFill>
                <a:latin typeface="Calibri"/>
              </a:rPr>
              <a:t>10</a:t>
            </a:r>
          </a:p>
          <a:p>
            <a:pPr marL="594360" indent="-228600" algn="l">
              <a:spcBef>
                <a:spcPts val="700"/>
              </a:spcBef>
              <a:buClr>
                <a:srgbClr val="C00000"/>
              </a:buClr>
              <a:buSzPct val="60000"/>
              <a:buFont typeface="Wingdings" pitchFamily="2" charset="2"/>
              <a:buChar char="n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Cherenkov fiber detectors  </a:t>
            </a:r>
            <a:r>
              <a:rPr sz="2000" b="0" i="0" dirty="0">
                <a:solidFill>
                  <a:srgbClr val="595959"/>
                </a:solidFill>
                <a:latin typeface="Calibri"/>
              </a:rPr>
              <a:t>11</a:t>
            </a:r>
          </a:p>
          <a:p>
            <a:pPr marL="594360" indent="-228600" algn="l">
              <a:spcBef>
                <a:spcPts val="700"/>
              </a:spcBef>
              <a:buClr>
                <a:srgbClr val="C00000"/>
              </a:buClr>
              <a:buSzPct val="60000"/>
              <a:buFont typeface="Wingdings" pitchFamily="2" charset="2"/>
              <a:buChar char="n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Average Current Monitor  </a:t>
            </a:r>
            <a:r>
              <a:rPr sz="2000" b="0" i="0" dirty="0">
                <a:solidFill>
                  <a:srgbClr val="595959"/>
                </a:solidFill>
                <a:latin typeface="Calibri"/>
              </a:rPr>
              <a:t>12</a:t>
            </a:r>
          </a:p>
          <a:p>
            <a:pPr marL="594360" indent="-228600" algn="l">
              <a:spcBef>
                <a:spcPts val="700"/>
              </a:spcBef>
              <a:buClr>
                <a:srgbClr val="C00000"/>
              </a:buClr>
              <a:buSzPct val="60000"/>
              <a:buFont typeface="Wingdings" pitchFamily="2" charset="2"/>
              <a:buChar char="n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Residual Dose rate Monitor  </a:t>
            </a:r>
            <a:r>
              <a:rPr sz="2000" b="0" i="0" dirty="0">
                <a:solidFill>
                  <a:srgbClr val="595959"/>
                </a:solidFill>
                <a:latin typeface="Calibri"/>
              </a:rPr>
              <a:t>13</a:t>
            </a:r>
          </a:p>
          <a:p>
            <a:pPr marL="320040" indent="-320040" algn="l">
              <a:spcBef>
                <a:spcPts val="7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200" b="1" i="0" dirty="0">
                <a:solidFill>
                  <a:srgbClr val="000000"/>
                </a:solidFill>
                <a:latin typeface="Calibri"/>
              </a:rPr>
              <a:t>Benchmarks</a:t>
            </a:r>
            <a:r>
              <a:rPr sz="2200" b="0" i="0" dirty="0">
                <a:solidFill>
                  <a:srgbClr val="212121"/>
                </a:solidFill>
                <a:latin typeface="Calibri"/>
              </a:rPr>
              <a:t>  </a:t>
            </a:r>
            <a:r>
              <a:rPr sz="2200" b="0" i="0" dirty="0">
                <a:solidFill>
                  <a:srgbClr val="595959"/>
                </a:solidFill>
                <a:latin typeface="Calibri"/>
              </a:rPr>
              <a:t>14-16</a:t>
            </a:r>
          </a:p>
          <a:p>
            <a:pPr marL="594360" indent="-228600" algn="l">
              <a:spcBef>
                <a:spcPts val="700"/>
              </a:spcBef>
              <a:buClr>
                <a:srgbClr val="C00000"/>
              </a:buClr>
              <a:buSzPct val="60000"/>
              <a:buFont typeface="Wingdings" pitchFamily="2" charset="2"/>
              <a:buChar char="n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Beam to dump  </a:t>
            </a:r>
            <a:r>
              <a:rPr sz="2000" b="0" i="0" dirty="0">
                <a:solidFill>
                  <a:srgbClr val="595959"/>
                </a:solidFill>
                <a:latin typeface="Calibri"/>
              </a:rPr>
              <a:t>14</a:t>
            </a:r>
          </a:p>
          <a:p>
            <a:pPr marL="594360" indent="-228600" algn="l">
              <a:spcBef>
                <a:spcPts val="700"/>
              </a:spcBef>
              <a:buClr>
                <a:srgbClr val="C00000"/>
              </a:buClr>
              <a:buSzPct val="60000"/>
              <a:buFont typeface="Wingdings" pitchFamily="2" charset="2"/>
              <a:buChar char="n"/>
            </a:pPr>
            <a:r>
              <a:rPr lang="en-US" sz="2000" dirty="0">
                <a:solidFill>
                  <a:srgbClr val="212121"/>
                </a:solidFill>
                <a:latin typeface="Calibri"/>
              </a:rPr>
              <a:t>FLUKA against measurement </a:t>
            </a:r>
            <a:r>
              <a:rPr sz="2000" b="0" i="0" dirty="0">
                <a:solidFill>
                  <a:srgbClr val="595959"/>
                </a:solidFill>
                <a:latin typeface="Calibri"/>
              </a:rPr>
              <a:t>15</a:t>
            </a:r>
          </a:p>
          <a:p>
            <a:pPr marL="320040" indent="-320040" algn="l">
              <a:spcBef>
                <a:spcPts val="7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200" b="1" i="0" dirty="0">
                <a:solidFill>
                  <a:srgbClr val="000000"/>
                </a:solidFill>
                <a:latin typeface="Calibri"/>
              </a:rPr>
              <a:t>Conclusions</a:t>
            </a:r>
            <a:r>
              <a:rPr sz="2200" b="0" i="0" dirty="0">
                <a:solidFill>
                  <a:srgbClr val="212121"/>
                </a:solidFill>
                <a:latin typeface="Calibri"/>
              </a:rPr>
              <a:t>  </a:t>
            </a:r>
            <a:r>
              <a:rPr sz="2200" b="0" i="0" dirty="0">
                <a:solidFill>
                  <a:srgbClr val="595959"/>
                </a:solidFill>
                <a:latin typeface="Calibri"/>
              </a:rPr>
              <a:t>1</a:t>
            </a:r>
            <a:r>
              <a:rPr lang="en-US" sz="2200" b="0" i="0" dirty="0">
                <a:solidFill>
                  <a:srgbClr val="595959"/>
                </a:solidFill>
                <a:latin typeface="Calibri"/>
              </a:rPr>
              <a:t>6</a:t>
            </a:r>
            <a:endParaRPr sz="2200" b="0" i="0" dirty="0">
              <a:solidFill>
                <a:srgbClr val="595959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952978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LCLS-II overview - machine and commissioning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411480" y="6419088"/>
            <a:ext cx="6858000" cy="301752"/>
          </a:xfrm>
          <a:prstGeom prst="rect">
            <a:avLst/>
          </a:prstGeom>
          <a:noFill/>
        </p:spPr>
        <p:txBody>
          <a:bodyPr wrap="none" lIns="36576" tIns="0" rIns="36576" bIns="0">
            <a:spAutoFit/>
          </a:bodyPr>
          <a:lstStyle/>
          <a:p>
            <a:pPr algn="l"/>
            <a:r>
              <a:rPr sz="1200" i="1" dirty="0">
                <a:solidFill>
                  <a:srgbClr val="595959"/>
                </a:solidFill>
                <a:latin typeface="Calibri"/>
              </a:rPr>
              <a:t>T. Frosio  |  SATIF-17 - IBS Daejeon, October 2026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1247120" y="6382512"/>
            <a:ext cx="7315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5BD36294-2849-48A8-8531-5354CF3095D2}" type="slidenum">
              <a:rPr lang="en-US" sz="1400">
                <a:solidFill>
                  <a:srgbClr val="595959"/>
                </a:solidFill>
                <a:latin typeface="Calibri"/>
              </a:rPr>
              <a:t>3</a:t>
            </a:fld>
            <a:endParaRPr lang="en-US" sz="1400">
              <a:solidFill>
                <a:srgbClr val="595959"/>
              </a:solidFill>
              <a:latin typeface="Calibri"/>
            </a:endParaRPr>
          </a:p>
        </p:txBody>
      </p:sp>
      <p:pic>
        <p:nvPicPr>
          <p:cNvPr id="5" name="Layout" descr="lcls2_layout_strip_lcls2on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68" y="1143000"/>
            <a:ext cx="11795760" cy="16311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4320" y="2838175"/>
            <a:ext cx="5760720" cy="244066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3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1" i="0" dirty="0">
                <a:solidFill>
                  <a:srgbClr val="7030A0"/>
                </a:solidFill>
                <a:latin typeface="Calibri"/>
              </a:rPr>
              <a:t>Gun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: normal conducting, 185.7 MHz, 0.75 MeV</a:t>
            </a:r>
          </a:p>
          <a:p>
            <a:pPr marL="320040" indent="-320040" algn="l">
              <a:spcBef>
                <a:spcPts val="3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1" i="0" dirty="0">
                <a:solidFill>
                  <a:srgbClr val="C00000"/>
                </a:solidFill>
                <a:latin typeface="Calibri"/>
              </a:rPr>
              <a:t>35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cryomodules, 280 cavities, about </a:t>
            </a:r>
            <a:r>
              <a:rPr sz="2000" b="1" i="0" dirty="0">
                <a:solidFill>
                  <a:srgbClr val="C00000"/>
                </a:solidFill>
                <a:latin typeface="Calibri"/>
              </a:rPr>
              <a:t>16 MV/m</a:t>
            </a:r>
          </a:p>
          <a:p>
            <a:pPr marL="320040" indent="-320040" algn="l">
              <a:spcBef>
                <a:spcPts val="3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1" i="0" dirty="0">
                <a:solidFill>
                  <a:srgbClr val="C00000"/>
                </a:solidFill>
                <a:latin typeface="Calibri"/>
              </a:rPr>
              <a:t>4 GeV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continuous wave, up to 929 kHz</a:t>
            </a:r>
          </a:p>
          <a:p>
            <a:pPr marL="320040" indent="-320040" algn="l">
              <a:spcBef>
                <a:spcPts val="3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1" i="0" dirty="0">
                <a:solidFill>
                  <a:srgbClr val="C00000"/>
                </a:solidFill>
                <a:latin typeface="Calibri"/>
              </a:rPr>
              <a:t>120 kW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design, </a:t>
            </a:r>
            <a:r>
              <a:rPr sz="2000" b="1" i="0" dirty="0">
                <a:solidFill>
                  <a:srgbClr val="C00000"/>
                </a:solidFill>
                <a:latin typeface="Calibri"/>
              </a:rPr>
              <a:t>1.2 MW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maximum credible beam</a:t>
            </a:r>
          </a:p>
          <a:p>
            <a:pPr marL="320040" indent="-320040" algn="l">
              <a:spcBef>
                <a:spcPts val="3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Sectors 0-7 accelerate; bypass line to Sector 30</a:t>
            </a:r>
          </a:p>
          <a:p>
            <a:pPr marL="320040" indent="-320040" algn="l">
              <a:spcBef>
                <a:spcPts val="3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3 dumps: </a:t>
            </a:r>
            <a:r>
              <a:rPr sz="2000" b="1" i="0" dirty="0">
                <a:solidFill>
                  <a:srgbClr val="7030A0"/>
                </a:solidFill>
                <a:latin typeface="Calibri"/>
              </a:rPr>
              <a:t>BSY dump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, </a:t>
            </a:r>
            <a:r>
              <a:rPr sz="2000" b="1" dirty="0">
                <a:solidFill>
                  <a:srgbClr val="7030A0"/>
                </a:solidFill>
                <a:latin typeface="Calibri"/>
              </a:rPr>
              <a:t>SXR and HXR dumps</a:t>
            </a:r>
          </a:p>
          <a:p>
            <a:pPr marL="320040" indent="-320040" algn="l">
              <a:spcBef>
                <a:spcPts val="3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1" i="0" dirty="0">
                <a:solidFill>
                  <a:srgbClr val="0070C0"/>
                </a:solidFill>
                <a:latin typeface="Calibri"/>
              </a:rPr>
              <a:t>Penetrations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every 6 m to the klystron gallery</a:t>
            </a:r>
          </a:p>
        </p:txBody>
      </p:sp>
      <p:pic>
        <p:nvPicPr>
          <p:cNvPr id="7" name="Ramp-up" descr="ramp_timeli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499" y="2801599"/>
            <a:ext cx="5177840" cy="3032273"/>
          </a:xfrm>
          <a:prstGeom prst="rect">
            <a:avLst/>
          </a:prstGeom>
        </p:spPr>
      </p:pic>
      <p:sp>
        <p:nvSpPr>
          <p:cNvPr id="8" name="Ribbon"/>
          <p:cNvSpPr/>
          <p:nvPr/>
        </p:nvSpPr>
        <p:spPr>
          <a:xfrm>
            <a:off x="0" y="5879592"/>
            <a:ext cx="12191695" cy="42976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lang="en-US" sz="1700" b="1" i="0" dirty="0">
                <a:solidFill>
                  <a:srgbClr val="FFFFFF"/>
                </a:solidFill>
                <a:latin typeface="Calibri"/>
              </a:rPr>
              <a:t>Ramp-up</a:t>
            </a:r>
            <a:r>
              <a:rPr sz="1700" b="1" i="0" dirty="0">
                <a:solidFill>
                  <a:srgbClr val="FFFFFF"/>
                </a:solidFill>
                <a:latin typeface="Calibri"/>
              </a:rPr>
              <a:t>, from RF only in 2022 to 19 kW in November 2025, gated by RP commissioning survey</a:t>
            </a:r>
            <a:r>
              <a:rPr lang="en-US" sz="1700" b="1" i="0" dirty="0">
                <a:solidFill>
                  <a:srgbClr val="FFFFFF"/>
                </a:solidFill>
                <a:latin typeface="Calibri"/>
              </a:rPr>
              <a:t>s</a:t>
            </a:r>
            <a:endParaRPr sz="1700" b="1" i="0" dirty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D06D469-42ED-8A96-72D9-F84C492130F8}"/>
              </a:ext>
            </a:extLst>
          </p:cNvPr>
          <p:cNvCxnSpPr>
            <a:cxnSpLocks/>
            <a:endCxn id="11" idx="3"/>
          </p:cNvCxnSpPr>
          <p:nvPr/>
        </p:nvCxnSpPr>
        <p:spPr bwMode="auto">
          <a:xfrm flipV="1">
            <a:off x="8536404" y="2201245"/>
            <a:ext cx="678409" cy="1580878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31BEF3D7-A48D-F8C9-E9F4-A757B5D62221}"/>
              </a:ext>
            </a:extLst>
          </p:cNvPr>
          <p:cNvSpPr/>
          <p:nvPr/>
        </p:nvSpPr>
        <p:spPr bwMode="auto">
          <a:xfrm>
            <a:off x="9120336" y="1340768"/>
            <a:ext cx="645129" cy="100811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D400D78-F2E8-8F4D-1EBE-6EEF507820D3}"/>
              </a:ext>
            </a:extLst>
          </p:cNvPr>
          <p:cNvCxnSpPr>
            <a:endCxn id="11" idx="5"/>
          </p:cNvCxnSpPr>
          <p:nvPr/>
        </p:nvCxnSpPr>
        <p:spPr bwMode="auto">
          <a:xfrm flipH="1" flipV="1">
            <a:off x="9670988" y="2201245"/>
            <a:ext cx="1010932" cy="1408059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327BDFD-AA18-0C3E-E232-746E05A5F3DB}"/>
              </a:ext>
            </a:extLst>
          </p:cNvPr>
          <p:cNvCxnSpPr>
            <a:cxnSpLocks/>
            <a:endCxn id="16" idx="3"/>
          </p:cNvCxnSpPr>
          <p:nvPr/>
        </p:nvCxnSpPr>
        <p:spPr bwMode="auto">
          <a:xfrm flipV="1">
            <a:off x="9550678" y="2273253"/>
            <a:ext cx="1227496" cy="1629531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93687D4D-EAE2-3DB8-7611-17669EAAFD26}"/>
              </a:ext>
            </a:extLst>
          </p:cNvPr>
          <p:cNvSpPr/>
          <p:nvPr/>
        </p:nvSpPr>
        <p:spPr bwMode="auto">
          <a:xfrm>
            <a:off x="10651630" y="1412776"/>
            <a:ext cx="864096" cy="1008112"/>
          </a:xfrm>
          <a:prstGeom prst="ellipse">
            <a:avLst/>
          </a:pr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1A0BACF-4DF1-5865-D2C5-A6B2DEF6479C}"/>
              </a:ext>
            </a:extLst>
          </p:cNvPr>
          <p:cNvCxnSpPr>
            <a:cxnSpLocks/>
          </p:cNvCxnSpPr>
          <p:nvPr/>
        </p:nvCxnSpPr>
        <p:spPr bwMode="auto">
          <a:xfrm flipV="1">
            <a:off x="11283640" y="2371801"/>
            <a:ext cx="0" cy="1114902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8FFBEC6-77E3-C2A3-EC3F-8C0FFF4E08F6}"/>
              </a:ext>
            </a:extLst>
          </p:cNvPr>
          <p:cNvCxnSpPr>
            <a:cxnSpLocks/>
            <a:endCxn id="22" idx="3"/>
          </p:cNvCxnSpPr>
          <p:nvPr/>
        </p:nvCxnSpPr>
        <p:spPr bwMode="auto">
          <a:xfrm flipH="1" flipV="1">
            <a:off x="1857802" y="2224166"/>
            <a:ext cx="5545025" cy="3077042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0C06802B-5B35-906C-206A-BC540D664D7A}"/>
              </a:ext>
            </a:extLst>
          </p:cNvPr>
          <p:cNvSpPr/>
          <p:nvPr/>
        </p:nvSpPr>
        <p:spPr bwMode="auto">
          <a:xfrm>
            <a:off x="664448" y="1363689"/>
            <a:ext cx="8148729" cy="1008112"/>
          </a:xfrm>
          <a:prstGeom prst="ellipse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7B7EB31-6E71-1DE5-E0B6-057F5ABEC1A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689984" y="2268994"/>
            <a:ext cx="1658369" cy="2260986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199732A2-E67C-ACD6-3CE4-96E885B294C8}"/>
              </a:ext>
            </a:extLst>
          </p:cNvPr>
          <p:cNvSpPr/>
          <p:nvPr/>
        </p:nvSpPr>
        <p:spPr bwMode="auto">
          <a:xfrm>
            <a:off x="421733" y="1454527"/>
            <a:ext cx="2217558" cy="1008112"/>
          </a:xfrm>
          <a:prstGeom prst="ellipse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6190097-7EFB-A925-BD4B-C84A5CF20B8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148912" y="2268994"/>
            <a:ext cx="2789431" cy="2282768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97CA671-334A-CEEE-73BC-E7D30B39EEA7}"/>
              </a:ext>
            </a:extLst>
          </p:cNvPr>
          <p:cNvCxnSpPr>
            <a:cxnSpLocks/>
            <a:endCxn id="34" idx="3"/>
          </p:cNvCxnSpPr>
          <p:nvPr/>
        </p:nvCxnSpPr>
        <p:spPr bwMode="auto">
          <a:xfrm flipV="1">
            <a:off x="8703359" y="2233869"/>
            <a:ext cx="1016920" cy="2923323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38CE5BAD-3451-5AB2-FD88-9FAC2E8F1AEA}"/>
              </a:ext>
            </a:extLst>
          </p:cNvPr>
          <p:cNvSpPr/>
          <p:nvPr/>
        </p:nvSpPr>
        <p:spPr bwMode="auto">
          <a:xfrm>
            <a:off x="9625802" y="1373392"/>
            <a:ext cx="645129" cy="1008112"/>
          </a:xfrm>
          <a:prstGeom prst="ellipse">
            <a:avLst/>
          </a:prstGeom>
          <a:noFill/>
          <a:ln w="2857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6" grpId="0" animBg="1"/>
      <p:bldP spid="22" grpId="0" animBg="1"/>
      <p:bldP spid="22" grpId="1" animBg="1"/>
      <p:bldP spid="26" grpId="0" animBg="1"/>
      <p:bldP spid="26" grpId="1" animBg="1"/>
      <p:bldP spid="34" grpId="0" animBg="1"/>
      <p:bldP spid="3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/>
              <a:t>Field emission - FLUKA cryomodule source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411480" y="6419088"/>
            <a:ext cx="6858000" cy="301752"/>
          </a:xfrm>
          <a:prstGeom prst="rect">
            <a:avLst/>
          </a:prstGeom>
          <a:noFill/>
        </p:spPr>
        <p:txBody>
          <a:bodyPr wrap="none" lIns="36576" tIns="0" rIns="36576" bIns="0">
            <a:spAutoFit/>
          </a:bodyPr>
          <a:lstStyle/>
          <a:p>
            <a:pPr algn="l"/>
            <a:r>
              <a:rPr sz="1200" i="1">
                <a:solidFill>
                  <a:srgbClr val="595959"/>
                </a:solidFill>
                <a:latin typeface="Calibri"/>
              </a:rPr>
              <a:t>T. Frosio  |  SATIF-17 - IBS Daejeon, October 2026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1247120" y="6382512"/>
            <a:ext cx="7315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5BD36294-2849-48A8-8531-5354CF3095D2}" type="slidenum">
              <a:rPr lang="en-US" sz="1400">
                <a:solidFill>
                  <a:srgbClr val="595959"/>
                </a:solidFill>
                <a:latin typeface="Calibri"/>
              </a:rPr>
              <a:t>4</a:t>
            </a:fld>
            <a:endParaRPr lang="en-US" sz="1400">
              <a:solidFill>
                <a:srgbClr val="595959"/>
              </a:solidFill>
              <a:latin typeface="Calibri"/>
            </a:endParaRPr>
          </a:p>
        </p:txBody>
      </p:sp>
      <p:pic>
        <p:nvPicPr>
          <p:cNvPr id="5" name="FE animation" descr="fe_cavity_animatio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1143000"/>
            <a:ext cx="11823192" cy="1855584"/>
          </a:xfrm>
          <a:prstGeom prst="rect">
            <a:avLst/>
          </a:prstGeom>
        </p:spPr>
      </p:pic>
      <p:sp>
        <p:nvSpPr>
          <p:cNvPr id="6" name="tag: emitted"/>
          <p:cNvSpPr/>
          <p:nvPr/>
        </p:nvSpPr>
        <p:spPr>
          <a:xfrm>
            <a:off x="274320" y="1188720"/>
            <a:ext cx="3246120" cy="420624"/>
          </a:xfrm>
          <a:prstGeom prst="rect">
            <a:avLst/>
          </a:prstGeom>
          <a:solidFill>
            <a:srgbClr val="FFD4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18288" rtlCol="0" anchor="ctr"/>
          <a:lstStyle/>
          <a:p>
            <a:pPr algn="ctr"/>
            <a:r>
              <a:rPr sz="1600" b="1" i="0" dirty="0">
                <a:solidFill>
                  <a:srgbClr val="000000"/>
                </a:solidFill>
                <a:latin typeface="Calibri"/>
              </a:rPr>
              <a:t>emitted at the irises</a:t>
            </a:r>
          </a:p>
        </p:txBody>
      </p:sp>
      <p:sp>
        <p:nvSpPr>
          <p:cNvPr id="7" name="tag: captured"/>
          <p:cNvSpPr/>
          <p:nvPr/>
        </p:nvSpPr>
        <p:spPr>
          <a:xfrm>
            <a:off x="8412480" y="1188720"/>
            <a:ext cx="3520440" cy="42062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18288" rtlCol="0" anchor="ctr"/>
          <a:lstStyle/>
          <a:p>
            <a:pPr algn="ctr"/>
            <a:r>
              <a:rPr sz="1600" b="1" i="0" dirty="0">
                <a:solidFill>
                  <a:srgbClr val="FFFFFF"/>
                </a:solidFill>
                <a:latin typeface="Calibri"/>
              </a:rPr>
              <a:t>captured and accelerated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19" y="3071736"/>
            <a:ext cx="7511983" cy="274844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3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1" i="0" dirty="0">
                <a:solidFill>
                  <a:srgbClr val="7030A0"/>
                </a:solidFill>
                <a:latin typeface="Calibri"/>
              </a:rPr>
              <a:t>FLUKA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source: emitters on the cavity walls</a:t>
            </a:r>
          </a:p>
          <a:p>
            <a:pPr marL="320040" indent="-320040" algn="l">
              <a:spcBef>
                <a:spcPts val="3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1" i="0" dirty="0">
                <a:solidFill>
                  <a:srgbClr val="0070C0"/>
                </a:solidFill>
                <a:latin typeface="Calibri"/>
              </a:rPr>
              <a:t>Fowler-Nordheim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current at the local field</a:t>
            </a:r>
          </a:p>
          <a:p>
            <a:pPr marL="320040" indent="-320040" algn="l">
              <a:spcBef>
                <a:spcPts val="3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2000" b="0" i="0" dirty="0">
                <a:solidFill>
                  <a:srgbClr val="212121"/>
                </a:solidFill>
                <a:latin typeface="Calibri"/>
              </a:rPr>
              <a:t>Tracked in the 1.3 GHz map of every cavity</a:t>
            </a:r>
            <a:endParaRPr sz="2000" b="0" i="0" dirty="0">
              <a:solidFill>
                <a:srgbClr val="212121"/>
              </a:solidFill>
              <a:latin typeface="Calibri"/>
            </a:endParaRPr>
          </a:p>
          <a:p>
            <a:pPr marL="320040" indent="-320040" algn="l">
              <a:spcBef>
                <a:spcPts val="3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Cavities in phase, or unsynchronized (</a:t>
            </a:r>
            <a:r>
              <a:rPr sz="2000" b="1" i="0" dirty="0">
                <a:solidFill>
                  <a:srgbClr val="7030A0"/>
                </a:solidFill>
                <a:latin typeface="Calibri"/>
              </a:rPr>
              <a:t>SELA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)</a:t>
            </a:r>
          </a:p>
          <a:p>
            <a:pPr marL="320040" indent="-320040" algn="l">
              <a:spcBef>
                <a:spcPts val="3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SELA, 1 </a:t>
            </a:r>
            <a:r>
              <a:rPr sz="2000" b="0" i="0" dirty="0" err="1">
                <a:solidFill>
                  <a:srgbClr val="212121"/>
                </a:solidFill>
                <a:latin typeface="Calibri"/>
              </a:rPr>
              <a:t>nA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per CM: </a:t>
            </a:r>
            <a:r>
              <a:rPr sz="2000" b="1" i="0" dirty="0">
                <a:solidFill>
                  <a:srgbClr val="C00000"/>
                </a:solidFill>
                <a:latin typeface="Calibri"/>
              </a:rPr>
              <a:t>10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vs </a:t>
            </a:r>
            <a:r>
              <a:rPr sz="2000" b="1" i="0" dirty="0">
                <a:solidFill>
                  <a:srgbClr val="C00000"/>
                </a:solidFill>
                <a:latin typeface="Calibri"/>
              </a:rPr>
              <a:t>15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µSv/h measured</a:t>
            </a:r>
          </a:p>
          <a:p>
            <a:pPr marL="320040" indent="-320040" algn="l">
              <a:spcBef>
                <a:spcPts val="3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In phase: </a:t>
            </a:r>
            <a:r>
              <a:rPr sz="2000" b="1" i="0" dirty="0">
                <a:solidFill>
                  <a:srgbClr val="C00000"/>
                </a:solidFill>
                <a:latin typeface="Calibri"/>
              </a:rPr>
              <a:t>50 mSv/h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measured, 5 times the 1 </a:t>
            </a:r>
            <a:r>
              <a:rPr sz="2000" b="0" i="0" dirty="0" err="1">
                <a:solidFill>
                  <a:srgbClr val="212121"/>
                </a:solidFill>
                <a:latin typeface="Calibri"/>
              </a:rPr>
              <a:t>nA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case</a:t>
            </a:r>
            <a:endParaRPr lang="en-US" sz="2000" b="0" i="0" dirty="0">
              <a:solidFill>
                <a:srgbClr val="212121"/>
              </a:solidFill>
              <a:latin typeface="Calibri"/>
            </a:endParaRPr>
          </a:p>
          <a:p>
            <a:pPr marL="320040" indent="-320040" algn="l">
              <a:spcBef>
                <a:spcPts val="3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2000" dirty="0">
                <a:solidFill>
                  <a:srgbClr val="212121"/>
                </a:solidFill>
                <a:latin typeface="Calibri"/>
              </a:rPr>
              <a:t>PhD (S. Adadi): field enhancement per cavity</a:t>
            </a:r>
            <a:endParaRPr sz="2000" b="0" i="0" dirty="0">
              <a:solidFill>
                <a:srgbClr val="212121"/>
              </a:solidFill>
              <a:latin typeface="Calibri"/>
            </a:endParaRPr>
          </a:p>
          <a:p>
            <a:pPr marL="0" indent="0" algn="l">
              <a:spcBef>
                <a:spcPts val="300"/>
              </a:spcBef>
              <a:buNone/>
            </a:pPr>
            <a:endParaRPr lang="en-US" sz="1600" i="1" dirty="0">
              <a:solidFill>
                <a:srgbClr val="595959"/>
              </a:solidFill>
              <a:latin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84B8B58-A022-6AE3-6CF9-8C40660CA9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96"/>
          <a:stretch>
            <a:fillRect/>
          </a:stretch>
        </p:blipFill>
        <p:spPr>
          <a:xfrm>
            <a:off x="14028" y="1028577"/>
            <a:ext cx="8158914" cy="17709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F0CF8B7-E594-B711-0DEE-22D7F4F0B3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40"/>
          <a:stretch>
            <a:fillRect/>
          </a:stretch>
        </p:blipFill>
        <p:spPr>
          <a:xfrm>
            <a:off x="-1" y="2804081"/>
            <a:ext cx="8186973" cy="177704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3273DE-FC43-D6E9-103A-6227C7B607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14"/>
          <a:stretch>
            <a:fillRect/>
          </a:stretch>
        </p:blipFill>
        <p:spPr>
          <a:xfrm>
            <a:off x="14028" y="4532313"/>
            <a:ext cx="8186972" cy="177704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81C845C-BCE7-C5F9-CC5D-AC17E127B4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590" y="2998584"/>
            <a:ext cx="3833922" cy="2862072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FDDBB2F9-F639-527C-7DB9-36A50A66444B}"/>
              </a:ext>
            </a:extLst>
          </p:cNvPr>
          <p:cNvGrpSpPr/>
          <p:nvPr/>
        </p:nvGrpSpPr>
        <p:grpSpPr>
          <a:xfrm>
            <a:off x="7680960" y="1143000"/>
            <a:ext cx="4416552" cy="4690872"/>
            <a:chOff x="7680960" y="1143000"/>
            <a:chExt cx="4416552" cy="469087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20CDAA3-F288-EBFA-D6B4-DE4B17DB092A}"/>
                </a:ext>
              </a:extLst>
            </p:cNvPr>
            <p:cNvSpPr/>
            <p:nvPr/>
          </p:nvSpPr>
          <p:spPr bwMode="auto">
            <a:xfrm>
              <a:off x="7726680" y="1143000"/>
              <a:ext cx="4370832" cy="4690872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R="0" algn="l" defTabSz="449263" rtl="0" eaLnBrk="1" fontAlgn="base" latinLnBrk="0" hangingPunct="1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40458C"/>
                </a:buClr>
                <a:buSzPct val="100000"/>
                <a:tabLst/>
              </a:pPr>
              <a:r>
                <a:rPr lang="en-US" b="1" dirty="0">
                  <a:solidFill>
                    <a:srgbClr val="000000"/>
                  </a:solidFill>
                  <a:latin typeface="Calibri"/>
                </a:rPr>
                <a:t>Simulations allow</a:t>
              </a:r>
            </a:p>
            <a:p>
              <a:pPr marL="285750" indent="-285750" algn="l" defTabSz="449263">
                <a:lnSpc>
                  <a:spcPct val="93000"/>
                </a:lnSpc>
                <a:buClr>
                  <a:srgbClr val="C00000"/>
                </a:buClr>
                <a:buSzPct val="100000"/>
                <a:buFont typeface="Wingdings" pitchFamily="2" charset="2"/>
                <a:buChar char="q"/>
              </a:pPr>
              <a:r>
                <a:rPr lang="en-US" baseline="0" dirty="0">
                  <a:solidFill>
                    <a:srgbClr val="000000"/>
                  </a:solidFill>
                  <a:latin typeface="Calibri"/>
                </a:rPr>
                <a:t>Scaling captured current for different operating modes</a:t>
              </a:r>
            </a:p>
            <a:p>
              <a:pPr algn="l" defTabSz="449263">
                <a:lnSpc>
                  <a:spcPct val="93000"/>
                </a:lnSpc>
                <a:buClr>
                  <a:srgbClr val="40458C"/>
                </a:buClr>
                <a:buSzPct val="100000"/>
              </a:pPr>
              <a:endParaRPr lang="en-US" baseline="0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24" name="Captured current" descr="captured_current_vs_gradient.png">
              <a:extLst>
                <a:ext uri="{FF2B5EF4-FFF2-40B4-BE49-F238E27FC236}">
                  <a16:creationId xmlns:a16="http://schemas.microsoft.com/office/drawing/2014/main" id="{9D72988C-4C07-F1F1-FCFA-C59E8416A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80960" y="3703320"/>
              <a:ext cx="4413006" cy="2125468"/>
            </a:xfrm>
            <a:prstGeom prst="rect">
              <a:avLst/>
            </a:prstGeom>
          </p:spPr>
        </p:pic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E6EA2EF-B022-3EA2-536F-2EABD9E57BC5}"/>
              </a:ext>
            </a:extLst>
          </p:cNvPr>
          <p:cNvCxnSpPr>
            <a:cxnSpLocks/>
            <a:stCxn id="40" idx="1"/>
          </p:cNvCxnSpPr>
          <p:nvPr/>
        </p:nvCxnSpPr>
        <p:spPr bwMode="auto">
          <a:xfrm flipH="1" flipV="1">
            <a:off x="3647728" y="1700808"/>
            <a:ext cx="4078952" cy="1105396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E8FE3F5-457F-043E-7FAE-1822C4A0DFFA}"/>
              </a:ext>
            </a:extLst>
          </p:cNvPr>
          <p:cNvCxnSpPr>
            <a:cxnSpLocks/>
            <a:stCxn id="40" idx="1"/>
          </p:cNvCxnSpPr>
          <p:nvPr/>
        </p:nvCxnSpPr>
        <p:spPr bwMode="auto">
          <a:xfrm flipH="1">
            <a:off x="3644009" y="2806204"/>
            <a:ext cx="4082671" cy="622796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799ECCB-367A-B689-891C-68FFB92812DC}"/>
              </a:ext>
            </a:extLst>
          </p:cNvPr>
          <p:cNvCxnSpPr>
            <a:cxnSpLocks/>
            <a:stCxn id="40" idx="1"/>
          </p:cNvCxnSpPr>
          <p:nvPr/>
        </p:nvCxnSpPr>
        <p:spPr bwMode="auto">
          <a:xfrm flipH="1">
            <a:off x="3603631" y="2806204"/>
            <a:ext cx="4123049" cy="2435137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48657736-AD41-364D-E2A0-09F1D7B3FBC4}"/>
              </a:ext>
            </a:extLst>
          </p:cNvPr>
          <p:cNvSpPr/>
          <p:nvPr/>
        </p:nvSpPr>
        <p:spPr bwMode="auto">
          <a:xfrm>
            <a:off x="7726680" y="2134552"/>
            <a:ext cx="4370832" cy="1343303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28A8C94-2348-D5BE-771C-A966DAFFB461}"/>
              </a:ext>
            </a:extLst>
          </p:cNvPr>
          <p:cNvSpPr txBox="1"/>
          <p:nvPr/>
        </p:nvSpPr>
        <p:spPr>
          <a:xfrm>
            <a:off x="7754112" y="2167813"/>
            <a:ext cx="4315968" cy="1380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defTabSz="449263">
              <a:lnSpc>
                <a:spcPct val="93000"/>
              </a:lnSpc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dirty="0">
                <a:solidFill>
                  <a:srgbClr val="000000"/>
                </a:solidFill>
                <a:latin typeface="Calibri"/>
              </a:rPr>
              <a:t>Understanding what can happen inside cavities</a:t>
            </a:r>
          </a:p>
          <a:p>
            <a:pPr marL="742950" lvl="1" indent="-285750" algn="l" defTabSz="449263">
              <a:lnSpc>
                <a:spcPct val="93000"/>
              </a:lnSpc>
              <a:buClr>
                <a:srgbClr val="C00000"/>
              </a:buClr>
              <a:buSzPct val="60000"/>
              <a:buFont typeface="Wingdings" pitchFamily="2" charset="2"/>
              <a:buChar char="n"/>
            </a:pPr>
            <a:r>
              <a:rPr lang="en-US" dirty="0" err="1">
                <a:solidFill>
                  <a:srgbClr val="000000"/>
                </a:solidFill>
                <a:latin typeface="Calibri"/>
              </a:rPr>
              <a:t>e.g.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 field emitter location impacts transmitted current fraction</a:t>
            </a:r>
          </a:p>
          <a:p>
            <a:pPr marL="742950" lvl="1" indent="-285750" algn="l" defTabSz="449263">
              <a:lnSpc>
                <a:spcPct val="93000"/>
              </a:lnSpc>
              <a:buClr>
                <a:srgbClr val="C00000"/>
              </a:buClr>
              <a:buSzPct val="60000"/>
              <a:buFont typeface="Wingdings" pitchFamily="2" charset="2"/>
              <a:buChar char="n"/>
            </a:pPr>
            <a:r>
              <a:rPr lang="en-US" dirty="0">
                <a:solidFill>
                  <a:srgbClr val="000000"/>
                </a:solidFill>
                <a:latin typeface="Calibri"/>
              </a:rPr>
              <a:t>e.g. guess field emitter locations</a:t>
            </a:r>
          </a:p>
        </p:txBody>
      </p:sp>
      <p:sp>
        <p:nvSpPr>
          <p:cNvPr id="10" name="Ribbon"/>
          <p:cNvSpPr/>
          <p:nvPr/>
        </p:nvSpPr>
        <p:spPr>
          <a:xfrm>
            <a:off x="0" y="5879592"/>
            <a:ext cx="12191695" cy="42976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lang="en-US" sz="1700" b="1" i="0" dirty="0">
                <a:solidFill>
                  <a:srgbClr val="FFFFFF"/>
                </a:solidFill>
                <a:latin typeface="Calibri"/>
              </a:rPr>
              <a:t>Validated in SELA mode (10 vs 15 µSv/h), the source shows the cryomodules went from 1 to 5-10 nA in 2 years</a:t>
            </a:r>
            <a:endParaRPr sz="1700" b="1" i="0" dirty="0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/>
              <a:t>Beam line model - MAD tapes to FLUKA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411480" y="6419088"/>
            <a:ext cx="6858000" cy="301752"/>
          </a:xfrm>
          <a:prstGeom prst="rect">
            <a:avLst/>
          </a:prstGeom>
          <a:noFill/>
        </p:spPr>
        <p:txBody>
          <a:bodyPr wrap="none" lIns="36576" tIns="0" rIns="36576" bIns="0">
            <a:spAutoFit/>
          </a:bodyPr>
          <a:lstStyle/>
          <a:p>
            <a:pPr algn="l"/>
            <a:r>
              <a:rPr sz="1200" i="1">
                <a:solidFill>
                  <a:srgbClr val="595959"/>
                </a:solidFill>
                <a:latin typeface="Calibri"/>
              </a:rPr>
              <a:t>T. Frosio  |  SATIF-17 - IBS Daejeon, October 2026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1247120" y="6382512"/>
            <a:ext cx="7315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5BD36294-2849-48A8-8531-5354CF3095D2}" type="slidenum">
              <a:rPr lang="en-US" sz="1400">
                <a:solidFill>
                  <a:srgbClr val="595959"/>
                </a:solidFill>
                <a:latin typeface="Calibri"/>
              </a:rPr>
              <a:t>5</a:t>
            </a:fld>
            <a:endParaRPr lang="en-US" sz="1400">
              <a:solidFill>
                <a:srgbClr val="595959"/>
              </a:solidFill>
              <a:latin typeface="Calibri"/>
            </a:endParaRPr>
          </a:p>
        </p:txBody>
      </p:sp>
      <p:pic>
        <p:nvPicPr>
          <p:cNvPr id="5" name="Render tunnel A" descr="madgen_tunnel_a_c569670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908720"/>
            <a:ext cx="5684400" cy="1905385"/>
          </a:xfrm>
          <a:prstGeom prst="rect">
            <a:avLst/>
          </a:prstGeom>
        </p:spPr>
      </p:pic>
      <p:pic>
        <p:nvPicPr>
          <p:cNvPr id="6" name="Render tunnel B" descr="madgen_tunnel_b_c56967023.png"/>
          <p:cNvPicPr>
            <a:picLocks noChangeAspect="1"/>
          </p:cNvPicPr>
          <p:nvPr/>
        </p:nvPicPr>
        <p:blipFill>
          <a:blip r:embed="rId4"/>
          <a:srcRect r="8191"/>
          <a:stretch>
            <a:fillRect/>
          </a:stretch>
        </p:blipFill>
        <p:spPr>
          <a:xfrm>
            <a:off x="6205593" y="811512"/>
            <a:ext cx="5891919" cy="21511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7160" y="2780928"/>
            <a:ext cx="5423272" cy="169687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2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MAD survey tapes</a:t>
            </a:r>
            <a:r>
              <a:rPr lang="en-US" sz="2000" b="0" i="0" dirty="0">
                <a:solidFill>
                  <a:srgbClr val="212121"/>
                </a:solidFill>
                <a:latin typeface="Calibri"/>
              </a:rPr>
              <a:t> in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, FLUKA geometry out</a:t>
            </a:r>
          </a:p>
          <a:p>
            <a:pPr marL="320040" indent="-320040" algn="l">
              <a:spcBef>
                <a:spcPts val="2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1" i="0" dirty="0">
                <a:solidFill>
                  <a:srgbClr val="C00000"/>
                </a:solidFill>
                <a:latin typeface="Calibri"/>
              </a:rPr>
              <a:t>3.9 km</a:t>
            </a:r>
            <a:r>
              <a:rPr lang="en-US" sz="2000" b="1" i="0" dirty="0">
                <a:solidFill>
                  <a:srgbClr val="C00000"/>
                </a:solidFill>
                <a:latin typeface="Calibri"/>
              </a:rPr>
              <a:t> </a:t>
            </a:r>
            <a:r>
              <a:rPr lang="en-US" sz="2000" i="0" dirty="0">
                <a:solidFill>
                  <a:srgbClr val="000000"/>
                </a:solidFill>
                <a:latin typeface="Calibri"/>
              </a:rPr>
              <a:t>beamline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, </a:t>
            </a:r>
            <a:r>
              <a:rPr sz="2000" b="1" i="0" dirty="0">
                <a:solidFill>
                  <a:srgbClr val="C00000"/>
                </a:solidFill>
                <a:latin typeface="Calibri"/>
              </a:rPr>
              <a:t>2,524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beam line elements</a:t>
            </a:r>
            <a:endParaRPr lang="en-US" sz="2000" b="0" i="0" dirty="0">
              <a:solidFill>
                <a:srgbClr val="212121"/>
              </a:solidFill>
              <a:latin typeface="Calibri"/>
            </a:endParaRPr>
          </a:p>
          <a:p>
            <a:pPr marL="320040" indent="-320040" algn="l">
              <a:spcBef>
                <a:spcPts val="2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2000" dirty="0">
                <a:solidFill>
                  <a:srgbClr val="212121"/>
                </a:solidFill>
                <a:latin typeface="Calibri"/>
              </a:rPr>
              <a:t>Includes cryomodules and gun’s physics</a:t>
            </a:r>
            <a:endParaRPr sz="2000" b="0" i="0" dirty="0">
              <a:solidFill>
                <a:srgbClr val="212121"/>
              </a:solidFill>
              <a:latin typeface="Calibri"/>
            </a:endParaRPr>
          </a:p>
          <a:p>
            <a:pPr marL="320040" indent="-320040" algn="l">
              <a:spcBef>
                <a:spcPts val="2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2000" b="0" i="0" dirty="0">
                <a:solidFill>
                  <a:srgbClr val="212121"/>
                </a:solidFill>
                <a:latin typeface="Calibri"/>
              </a:rPr>
              <a:t>Includes p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enetrations</a:t>
            </a:r>
            <a:r>
              <a:rPr lang="en-US" sz="2000" b="0" i="0" dirty="0">
                <a:solidFill>
                  <a:srgbClr val="212121"/>
                </a:solidFill>
                <a:latin typeface="Calibri"/>
              </a:rPr>
              <a:t>, shielding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and tunnel</a:t>
            </a:r>
          </a:p>
          <a:p>
            <a:pPr algn="l">
              <a:spcBef>
                <a:spcPts val="200"/>
              </a:spcBef>
              <a:buClr>
                <a:srgbClr val="C00000"/>
              </a:buClr>
              <a:buSzPct val="100000"/>
            </a:pPr>
            <a:endParaRPr lang="en-US" sz="2000" b="0" i="0" dirty="0">
              <a:solidFill>
                <a:srgbClr val="212121"/>
              </a:solidFill>
              <a:latin typeface="Calibri"/>
            </a:endParaRPr>
          </a:p>
        </p:txBody>
      </p:sp>
      <p:sp>
        <p:nvSpPr>
          <p:cNvPr id="9" name="Ribbon"/>
          <p:cNvSpPr/>
          <p:nvPr/>
        </p:nvSpPr>
        <p:spPr>
          <a:xfrm>
            <a:off x="0" y="5879592"/>
            <a:ext cx="12191695" cy="42976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lang="en-US" sz="1700" b="1" i="0" dirty="0">
                <a:solidFill>
                  <a:srgbClr val="FFFFFF"/>
                </a:solidFill>
                <a:latin typeface="Calibri"/>
              </a:rPr>
              <a:t>FLUKA models of 3.9 km of SLAC beam lines, generated from the MAD tapes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C09FD9-3ED1-B997-958B-59E37FB892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847" y="2996952"/>
            <a:ext cx="5808052" cy="2609539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217FAEF5-9E3E-D21C-9A72-68A54973BE2E}"/>
              </a:ext>
            </a:extLst>
          </p:cNvPr>
          <p:cNvGrpSpPr/>
          <p:nvPr/>
        </p:nvGrpSpPr>
        <p:grpSpPr>
          <a:xfrm>
            <a:off x="5576176" y="1053887"/>
            <a:ext cx="6537079" cy="4690872"/>
            <a:chOff x="479376" y="1196752"/>
            <a:chExt cx="7170034" cy="5064477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ADCA7E9-20A7-B2C7-36B8-5331F2554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854" r="6456" b="5418"/>
            <a:stretch>
              <a:fillRect/>
            </a:stretch>
          </p:blipFill>
          <p:spPr>
            <a:xfrm>
              <a:off x="522916" y="1866221"/>
              <a:ext cx="7126494" cy="4299083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719697D-8DE7-6176-A365-7A8E5168E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47797" r="10811" b="14022"/>
            <a:stretch>
              <a:fillRect/>
            </a:stretch>
          </p:blipFill>
          <p:spPr>
            <a:xfrm>
              <a:off x="522916" y="1196752"/>
              <a:ext cx="6982411" cy="83310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46BC3F5-C378-55B7-3404-19F649F1B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376" y="4057938"/>
              <a:ext cx="7170034" cy="2203291"/>
            </a:xfrm>
            <a:prstGeom prst="rect">
              <a:avLst/>
            </a:prstGeom>
          </p:spPr>
        </p:pic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1CEE38EF-C402-243B-FC67-131CAC0DEAE0}"/>
              </a:ext>
            </a:extLst>
          </p:cNvPr>
          <p:cNvSpPr/>
          <p:nvPr/>
        </p:nvSpPr>
        <p:spPr bwMode="auto">
          <a:xfrm>
            <a:off x="7620070" y="2200746"/>
            <a:ext cx="541052" cy="284052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F5C9AE1-49C3-8276-BB8F-10A9A83573D1}"/>
              </a:ext>
            </a:extLst>
          </p:cNvPr>
          <p:cNvSpPr/>
          <p:nvPr/>
        </p:nvSpPr>
        <p:spPr bwMode="auto">
          <a:xfrm>
            <a:off x="6394446" y="2193589"/>
            <a:ext cx="541052" cy="284052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8B9AD9D-E88E-1155-9149-2D9272B70678}"/>
              </a:ext>
            </a:extLst>
          </p:cNvPr>
          <p:cNvSpPr/>
          <p:nvPr/>
        </p:nvSpPr>
        <p:spPr bwMode="auto">
          <a:xfrm>
            <a:off x="5624844" y="2220181"/>
            <a:ext cx="541052" cy="284052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FF8579-06F0-726E-9075-291A069E967C}"/>
              </a:ext>
            </a:extLst>
          </p:cNvPr>
          <p:cNvSpPr txBox="1"/>
          <p:nvPr/>
        </p:nvSpPr>
        <p:spPr>
          <a:xfrm>
            <a:off x="149138" y="4653136"/>
            <a:ext cx="5423272" cy="97872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2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2000" dirty="0">
                <a:solidFill>
                  <a:srgbClr val="212121"/>
                </a:solidFill>
                <a:latin typeface="Calibri"/>
              </a:rPr>
              <a:t>Gun electrons (0.75 MeV, 91 % of c) fall behind the RF until about 50 MeV; integrates this slip and corrects every later cryomodule: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6A8508-6F40-33BE-6B6D-3BE1795FD321}"/>
              </a:ext>
            </a:extLst>
          </p:cNvPr>
          <p:cNvSpPr txBox="1"/>
          <p:nvPr/>
        </p:nvSpPr>
        <p:spPr>
          <a:xfrm>
            <a:off x="145032" y="4093654"/>
            <a:ext cx="5423272" cy="100437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2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1" i="0" dirty="0">
                <a:solidFill>
                  <a:srgbClr val="212121"/>
                </a:solidFill>
                <a:latin typeface="Calibri"/>
              </a:rPr>
              <a:t>Uses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: ray-tracing, beam loss showers, dark current</a:t>
            </a:r>
            <a:r>
              <a:rPr lang="en-US" sz="2000" b="0" i="0" dirty="0">
                <a:solidFill>
                  <a:srgbClr val="212121"/>
                </a:solidFill>
                <a:latin typeface="Calibri"/>
              </a:rPr>
              <a:t> transmission</a:t>
            </a:r>
          </a:p>
          <a:p>
            <a:pPr algn="l">
              <a:spcBef>
                <a:spcPts val="200"/>
              </a:spcBef>
              <a:buClr>
                <a:srgbClr val="C00000"/>
              </a:buClr>
              <a:buSzPct val="100000"/>
            </a:pPr>
            <a:endParaRPr lang="en-US" sz="2000" b="0" i="0" dirty="0">
              <a:solidFill>
                <a:srgbClr val="212121"/>
              </a:solidFill>
              <a:latin typeface="Calibri"/>
            </a:endParaRPr>
          </a:p>
        </p:txBody>
      </p:sp>
      <p:pic>
        <p:nvPicPr>
          <p:cNvPr id="20" name="Equation eq_rf_slip" descr="eq_rf_slip.png">
            <a:extLst>
              <a:ext uri="{FF2B5EF4-FFF2-40B4-BE49-F238E27FC236}">
                <a16:creationId xmlns:a16="http://schemas.microsoft.com/office/drawing/2014/main" id="{9E6DBF07-4D53-9260-E32D-504EA430C9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424" y="5566954"/>
            <a:ext cx="2638862" cy="31031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E91BAC6-0A12-0845-ACE8-8D89E11A3761}"/>
              </a:ext>
            </a:extLst>
          </p:cNvPr>
          <p:cNvGrpSpPr/>
          <p:nvPr/>
        </p:nvGrpSpPr>
        <p:grpSpPr>
          <a:xfrm>
            <a:off x="5544691" y="1107824"/>
            <a:ext cx="6552821" cy="4735192"/>
            <a:chOff x="5544690" y="1112976"/>
            <a:chExt cx="6552821" cy="473519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CE99E4F-6046-6A20-AEEB-1A3E0ACF9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4690" y="1112976"/>
              <a:ext cx="6552821" cy="4735192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A5EC52F-585E-3581-7A3C-0A0E92732A89}"/>
                </a:ext>
              </a:extLst>
            </p:cNvPr>
            <p:cNvSpPr/>
            <p:nvPr/>
          </p:nvSpPr>
          <p:spPr bwMode="auto">
            <a:xfrm>
              <a:off x="8688288" y="3046996"/>
              <a:ext cx="2232249" cy="23798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40458C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/>
              <a:t>Undulator synchrotron radiation - FLUKA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411480" y="6419088"/>
            <a:ext cx="6858000" cy="301752"/>
          </a:xfrm>
          <a:prstGeom prst="rect">
            <a:avLst/>
          </a:prstGeom>
          <a:noFill/>
        </p:spPr>
        <p:txBody>
          <a:bodyPr wrap="none" lIns="36576" tIns="0" rIns="36576" bIns="0">
            <a:spAutoFit/>
          </a:bodyPr>
          <a:lstStyle/>
          <a:p>
            <a:pPr algn="l"/>
            <a:r>
              <a:rPr sz="1200" i="1">
                <a:solidFill>
                  <a:srgbClr val="595959"/>
                </a:solidFill>
                <a:latin typeface="Calibri"/>
              </a:rPr>
              <a:t>T. Frosio  |  SATIF-17 - IBS Daejeon, October 2026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1247120" y="6382512"/>
            <a:ext cx="7315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5BD36294-2849-48A8-8531-5354CF3095D2}" type="slidenum">
              <a:rPr lang="en-US" sz="1400">
                <a:solidFill>
                  <a:srgbClr val="595959"/>
                </a:solidFill>
                <a:latin typeface="Calibri"/>
              </a:rPr>
              <a:t>6</a:t>
            </a:fld>
            <a:endParaRPr lang="en-US" sz="1400">
              <a:solidFill>
                <a:srgbClr val="595959"/>
              </a:solidFill>
              <a:latin typeface="Calibri"/>
            </a:endParaRPr>
          </a:p>
        </p:txBody>
      </p:sp>
      <p:pic>
        <p:nvPicPr>
          <p:cNvPr id="5" name="Undulator hall render" descr="und_hall_render_c2909989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6" y="1019479"/>
            <a:ext cx="3931920" cy="2738054"/>
          </a:xfrm>
          <a:prstGeom prst="rect">
            <a:avLst/>
          </a:prstGeom>
        </p:spPr>
      </p:pic>
      <p:pic>
        <p:nvPicPr>
          <p:cNvPr id="6" name="Spectrum" descr="und_fig_coherent_sxr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747" y="1093687"/>
            <a:ext cx="3511034" cy="2761488"/>
          </a:xfrm>
          <a:prstGeom prst="rect">
            <a:avLst/>
          </a:prstGeom>
        </p:spPr>
      </p:pic>
      <p:sp>
        <p:nvSpPr>
          <p:cNvPr id="10" name="Ribbon"/>
          <p:cNvSpPr/>
          <p:nvPr/>
        </p:nvSpPr>
        <p:spPr>
          <a:xfrm>
            <a:off x="0" y="5879592"/>
            <a:ext cx="12191695" cy="42976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sz="1700" b="1" i="0" dirty="0">
                <a:solidFill>
                  <a:srgbClr val="FFFFFF"/>
                </a:solidFill>
                <a:latin typeface="Calibri"/>
              </a:rPr>
              <a:t>Maxwell-consistent undulator field in FLUKA, within 1 % of SPECTRA</a:t>
            </a:r>
          </a:p>
        </p:txBody>
      </p:sp>
      <p:sp>
        <p:nvSpPr>
          <p:cNvPr id="11" name="Text A5L 1">
            <a:extLst>
              <a:ext uri="{FF2B5EF4-FFF2-40B4-BE49-F238E27FC236}">
                <a16:creationId xmlns:a16="http://schemas.microsoft.com/office/drawing/2014/main" id="{0CC02864-7044-EE10-A34C-62973F62B12E}"/>
              </a:ext>
            </a:extLst>
          </p:cNvPr>
          <p:cNvSpPr txBox="1"/>
          <p:nvPr/>
        </p:nvSpPr>
        <p:spPr>
          <a:xfrm>
            <a:off x="0" y="3992609"/>
            <a:ext cx="6053328" cy="36626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1" dirty="0">
                <a:solidFill>
                  <a:srgbClr val="0070C0"/>
                </a:solidFill>
                <a:latin typeface="Calibri"/>
              </a:rPr>
              <a:t>FLUKA 2025.1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(</a:t>
            </a:r>
            <a:r>
              <a:rPr sz="1600" b="1" dirty="0">
                <a:solidFill>
                  <a:srgbClr val="7030A0"/>
                </a:solidFill>
                <a:latin typeface="Calibri"/>
              </a:rPr>
              <a:t>SYNCRAD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): photons one by one in the local field</a:t>
            </a:r>
          </a:p>
        </p:txBody>
      </p:sp>
      <p:sp>
        <p:nvSpPr>
          <p:cNvPr id="13" name="Text A5L 2">
            <a:extLst>
              <a:ext uri="{FF2B5EF4-FFF2-40B4-BE49-F238E27FC236}">
                <a16:creationId xmlns:a16="http://schemas.microsoft.com/office/drawing/2014/main" id="{7540D80C-39D5-A812-19B1-976FBD93446D}"/>
              </a:ext>
            </a:extLst>
          </p:cNvPr>
          <p:cNvSpPr txBox="1"/>
          <p:nvPr/>
        </p:nvSpPr>
        <p:spPr>
          <a:xfrm>
            <a:off x="4335" y="4358877"/>
            <a:ext cx="6053328" cy="36626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0" dirty="0">
                <a:solidFill>
                  <a:srgbClr val="212121"/>
                </a:solidFill>
                <a:latin typeface="Calibri"/>
              </a:rPr>
              <a:t>Undulator field (</a:t>
            </a:r>
            <a:r>
              <a:rPr sz="1600" b="1" dirty="0" err="1">
                <a:solidFill>
                  <a:srgbClr val="7030A0"/>
                </a:solidFill>
                <a:latin typeface="Calibri"/>
              </a:rPr>
              <a:t>magfld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routine), Maxwell-consistent in 3-D:</a:t>
            </a:r>
          </a:p>
        </p:txBody>
      </p:sp>
      <p:pic>
        <p:nvPicPr>
          <p:cNvPr id="14" name="Equation eq_und_field" descr="eq_und_field.png">
            <a:extLst>
              <a:ext uri="{FF2B5EF4-FFF2-40B4-BE49-F238E27FC236}">
                <a16:creationId xmlns:a16="http://schemas.microsoft.com/office/drawing/2014/main" id="{6781C307-9D8F-A0D7-2B89-CDDB0502D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" y="4579968"/>
            <a:ext cx="5989320" cy="1225296"/>
          </a:xfrm>
          <a:prstGeom prst="rect">
            <a:avLst/>
          </a:prstGeom>
        </p:spPr>
      </p:pic>
      <p:sp>
        <p:nvSpPr>
          <p:cNvPr id="18" name="Text A5L 3">
            <a:extLst>
              <a:ext uri="{FF2B5EF4-FFF2-40B4-BE49-F238E27FC236}">
                <a16:creationId xmlns:a16="http://schemas.microsoft.com/office/drawing/2014/main" id="{EEEFAB1C-E96C-1725-E74E-BBDC2DA7F9CE}"/>
              </a:ext>
            </a:extLst>
          </p:cNvPr>
          <p:cNvSpPr txBox="1"/>
          <p:nvPr/>
        </p:nvSpPr>
        <p:spPr>
          <a:xfrm>
            <a:off x="6138674" y="3929907"/>
            <a:ext cx="6053328" cy="54784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0" dirty="0">
                <a:solidFill>
                  <a:srgbClr val="212121"/>
                </a:solidFill>
                <a:latin typeface="Calibri"/>
              </a:rPr>
              <a:t>End poles at 1/4 and 3/4 of the peak field: the electron leaves each segment on the axis, as in the real magnets</a:t>
            </a:r>
            <a:endParaRPr lang="en-US" sz="1600" b="0" dirty="0">
              <a:solidFill>
                <a:srgbClr val="212121"/>
              </a:solidFill>
              <a:latin typeface="Calibri"/>
            </a:endParaRPr>
          </a:p>
        </p:txBody>
      </p:sp>
      <p:pic>
        <p:nvPicPr>
          <p:cNvPr id="20" name="Undulator field and trajectory" descr="und_field.png">
            <a:extLst>
              <a:ext uri="{FF2B5EF4-FFF2-40B4-BE49-F238E27FC236}">
                <a16:creationId xmlns:a16="http://schemas.microsoft.com/office/drawing/2014/main" id="{2E5A7462-2AE0-69C2-7BBD-0645D0C1D2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2631" y="800421"/>
            <a:ext cx="3856355" cy="1298126"/>
          </a:xfrm>
          <a:prstGeom prst="rect">
            <a:avLst/>
          </a:prstGeom>
        </p:spPr>
      </p:pic>
      <p:pic>
        <p:nvPicPr>
          <p:cNvPr id="23" name="FLUKA against SPECTRA" descr="und_spectra.png">
            <a:extLst>
              <a:ext uri="{FF2B5EF4-FFF2-40B4-BE49-F238E27FC236}">
                <a16:creationId xmlns:a16="http://schemas.microsoft.com/office/drawing/2014/main" id="{71467F9D-0C36-87D4-3F33-DBBC3A69D1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4994" y="2123297"/>
            <a:ext cx="3856355" cy="1660968"/>
          </a:xfrm>
          <a:prstGeom prst="rect">
            <a:avLst/>
          </a:prstGeom>
        </p:spPr>
      </p:pic>
      <p:sp>
        <p:nvSpPr>
          <p:cNvPr id="24" name="Text A5L 3">
            <a:extLst>
              <a:ext uri="{FF2B5EF4-FFF2-40B4-BE49-F238E27FC236}">
                <a16:creationId xmlns:a16="http://schemas.microsoft.com/office/drawing/2014/main" id="{A48B574A-B09E-77D0-11EA-C6CD5C37956C}"/>
              </a:ext>
            </a:extLst>
          </p:cNvPr>
          <p:cNvSpPr txBox="1"/>
          <p:nvPr/>
        </p:nvSpPr>
        <p:spPr>
          <a:xfrm>
            <a:off x="6155752" y="4602155"/>
            <a:ext cx="6053328" cy="110440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0" dirty="0">
                <a:solidFill>
                  <a:srgbClr val="212121"/>
                </a:solidFill>
                <a:latin typeface="Calibri"/>
              </a:rPr>
              <a:t>Against </a:t>
            </a:r>
            <a:r>
              <a:rPr sz="1600" b="1" dirty="0">
                <a:solidFill>
                  <a:srgbClr val="0070C0"/>
                </a:solidFill>
                <a:latin typeface="Calibri"/>
              </a:rPr>
              <a:t>SPECTRA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without interference: energy within 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0.8 %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, photons within 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0.7 %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</a:t>
            </a:r>
            <a:endParaRPr lang="en-US" sz="1600" b="0" dirty="0">
              <a:solidFill>
                <a:srgbClr val="212121"/>
              </a:solidFill>
              <a:latin typeface="Calibri"/>
            </a:endParaRP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1600" b="0" dirty="0">
                <a:solidFill>
                  <a:srgbClr val="212121"/>
                </a:solidFill>
                <a:latin typeface="Calibri"/>
              </a:rPr>
              <a:t>Spectrum code cannot give absorption in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the chamber </a:t>
            </a:r>
            <a:r>
              <a:rPr lang="en-US" sz="1600" b="0" dirty="0">
                <a:solidFill>
                  <a:srgbClr val="212121"/>
                </a:solidFill>
                <a:latin typeface="Calibri"/>
              </a:rPr>
              <a:t>(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81 %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of the 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9.6 W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radiated at 4 GeV</a:t>
            </a:r>
            <a:r>
              <a:rPr lang="en-US" sz="1600" b="0" dirty="0">
                <a:solidFill>
                  <a:srgbClr val="212121"/>
                </a:solidFill>
                <a:latin typeface="Calibri"/>
              </a:rPr>
              <a:t>)</a:t>
            </a:r>
            <a:endParaRPr sz="1600" b="0" dirty="0">
              <a:solidFill>
                <a:srgbClr val="212121"/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FC5871-E77F-2AD4-95C1-9B7918B56ABA}"/>
              </a:ext>
            </a:extLst>
          </p:cNvPr>
          <p:cNvSpPr txBox="1"/>
          <p:nvPr/>
        </p:nvSpPr>
        <p:spPr>
          <a:xfrm>
            <a:off x="2780" y="3419708"/>
            <a:ext cx="3526337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Comic Sans MS" pitchFamily="66" charset="0"/>
              </a:rPr>
              <a:t>Soft-X-ray vertical undulatory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8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Diamond and fiber detectors - response physics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411480" y="6419088"/>
            <a:ext cx="6858000" cy="301752"/>
          </a:xfrm>
          <a:prstGeom prst="rect">
            <a:avLst/>
          </a:prstGeom>
          <a:noFill/>
        </p:spPr>
        <p:txBody>
          <a:bodyPr wrap="none" lIns="36576" tIns="0" rIns="36576" bIns="0">
            <a:spAutoFit/>
          </a:bodyPr>
          <a:lstStyle/>
          <a:p>
            <a:pPr algn="l"/>
            <a:r>
              <a:rPr sz="1200" i="1">
                <a:solidFill>
                  <a:srgbClr val="595959"/>
                </a:solidFill>
                <a:latin typeface="Calibri"/>
              </a:rPr>
              <a:t>T. Frosio  |  SATIF-17 - IBS Daejeon, October 2026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1247120" y="6382512"/>
            <a:ext cx="7315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5BD36294-2849-48A8-8531-5354CF3095D2}" type="slidenum">
              <a:rPr lang="en-US" sz="1400">
                <a:solidFill>
                  <a:srgbClr val="595959"/>
                </a:solidFill>
                <a:latin typeface="Calibri"/>
              </a:rPr>
              <a:t>7</a:t>
            </a:fld>
            <a:endParaRPr lang="en-US" sz="1400">
              <a:solidFill>
                <a:srgbClr val="595959"/>
              </a:solidFill>
              <a:latin typeface="Calibri"/>
            </a:endParaRPr>
          </a:p>
        </p:txBody>
      </p:sp>
      <p:sp>
        <p:nvSpPr>
          <p:cNvPr id="5" name="Ribbon"/>
          <p:cNvSpPr/>
          <p:nvPr/>
        </p:nvSpPr>
        <p:spPr>
          <a:xfrm>
            <a:off x="0" y="5879592"/>
            <a:ext cx="12191695" cy="42976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Diamond: fluence folded with the charge per particle. Fiber: the fast routines follow the Geant4 optical model within 14 %</a:t>
            </a:r>
          </a:p>
        </p:txBody>
      </p:sp>
      <p:sp>
        <p:nvSpPr>
          <p:cNvPr id="6" name="Rectangle 4"/>
          <p:cNvSpPr/>
          <p:nvPr/>
        </p:nvSpPr>
        <p:spPr>
          <a:xfrm>
            <a:off x="182880" y="1143000"/>
            <a:ext cx="5806440" cy="420624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18288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Calibri"/>
              </a:rPr>
              <a:t>Diamond - Point Beam Loss Monitor (PBLM)</a:t>
            </a:r>
          </a:p>
        </p:txBody>
      </p:sp>
      <p:sp>
        <p:nvSpPr>
          <p:cNvPr id="7" name="Rectangle 5"/>
          <p:cNvSpPr/>
          <p:nvPr/>
        </p:nvSpPr>
        <p:spPr>
          <a:xfrm>
            <a:off x="6199632" y="1143000"/>
            <a:ext cx="5806440" cy="420624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18288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Calibri"/>
              </a:rPr>
              <a:t>Cherenkov fiber - Long Beam Loss Monitor (LBLM)</a:t>
            </a:r>
          </a:p>
        </p:txBody>
      </p:sp>
      <p:sp>
        <p:nvSpPr>
          <p:cNvPr id="8" name="Text A6L 1"/>
          <p:cNvSpPr txBox="1"/>
          <p:nvPr/>
        </p:nvSpPr>
        <p:spPr>
          <a:xfrm>
            <a:off x="182880" y="1609344"/>
            <a:ext cx="5833872" cy="54784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0" dirty="0">
                <a:solidFill>
                  <a:srgbClr val="212121"/>
                </a:solidFill>
                <a:latin typeface="Calibri"/>
              </a:rPr>
              <a:t>Charge per particle in 500 µm of diamond (CIVIDEC), folded with the </a:t>
            </a:r>
            <a:r>
              <a:rPr lang="en-US" sz="1600" b="1" dirty="0" err="1">
                <a:solidFill>
                  <a:srgbClr val="7030A0"/>
                </a:solidFill>
                <a:latin typeface="Calibri"/>
              </a:rPr>
              <a:t>fluscw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routine:</a:t>
            </a:r>
          </a:p>
        </p:txBody>
      </p:sp>
      <p:pic>
        <p:nvPicPr>
          <p:cNvPr id="9" name="Equation eq_diamond" descr="eq_diamo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260092"/>
            <a:ext cx="4727929" cy="421201"/>
          </a:xfrm>
          <a:prstGeom prst="rect">
            <a:avLst/>
          </a:prstGeom>
        </p:spPr>
      </p:pic>
      <p:sp>
        <p:nvSpPr>
          <p:cNvPr id="10" name="Text A6L 2"/>
          <p:cNvSpPr txBox="1"/>
          <p:nvPr/>
        </p:nvSpPr>
        <p:spPr>
          <a:xfrm>
            <a:off x="182880" y="2717869"/>
            <a:ext cx="5833872" cy="85818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1600" b="0" dirty="0">
                <a:solidFill>
                  <a:srgbClr val="212121"/>
                </a:solidFill>
                <a:latin typeface="Calibri"/>
              </a:rPr>
              <a:t>Test 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12-14 GeV on a thick target: within 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5-10 %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; Cs-137 source: linear over two decades (below)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0" dirty="0">
                <a:solidFill>
                  <a:srgbClr val="212121"/>
                </a:solidFill>
                <a:latin typeface="Calibri"/>
              </a:rPr>
              <a:t>Beyond 10 m from a thin target the model is 2x high</a:t>
            </a:r>
          </a:p>
        </p:txBody>
      </p:sp>
      <p:sp>
        <p:nvSpPr>
          <p:cNvPr id="13" name="Text A6R 2"/>
          <p:cNvSpPr txBox="1"/>
          <p:nvPr/>
        </p:nvSpPr>
        <p:spPr>
          <a:xfrm>
            <a:off x="6197723" y="1563624"/>
            <a:ext cx="5833872" cy="246375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1600" dirty="0">
                <a:solidFill>
                  <a:srgbClr val="212121"/>
                </a:solidFill>
                <a:latin typeface="Calibri"/>
              </a:rPr>
              <a:t>Charged shower particles crossing silica core emit at 46.7 deg to their path 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1600" dirty="0">
                <a:solidFill>
                  <a:srgbClr val="212121"/>
                </a:solidFill>
                <a:latin typeface="Calibri"/>
              </a:rPr>
              <a:t>Fiber keeps only light within 8.7 deg of its axis, best when crossing at </a:t>
            </a:r>
            <a:r>
              <a:rPr lang="en-US" sz="1600" b="1" dirty="0">
                <a:solidFill>
                  <a:srgbClr val="C00000"/>
                </a:solidFill>
                <a:latin typeface="Calibri"/>
              </a:rPr>
              <a:t>38-55 deg</a:t>
            </a:r>
            <a:r>
              <a:rPr lang="en-US" sz="1600" dirty="0">
                <a:solidFill>
                  <a:srgbClr val="212121"/>
                </a:solidFill>
                <a:latin typeface="Calibri"/>
              </a:rPr>
              <a:t>. Model counts shower's crossings and angles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1600" dirty="0">
                <a:solidFill>
                  <a:srgbClr val="212121"/>
                </a:solidFill>
                <a:latin typeface="Calibri"/>
              </a:rPr>
              <a:t>Geant4 optical model tracks every photon; FLUKA and Geant4 routines compute the light analytically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1600" b="1" dirty="0">
                <a:solidFill>
                  <a:srgbClr val="0070C0"/>
                </a:solidFill>
                <a:latin typeface="Calibri"/>
              </a:rPr>
              <a:t>Comparison</a:t>
            </a:r>
            <a:r>
              <a:rPr lang="en-US" sz="1600" dirty="0">
                <a:solidFill>
                  <a:srgbClr val="212121"/>
                </a:solidFill>
                <a:latin typeface="Calibri"/>
              </a:rPr>
              <a:t>: per crossing, the routines follow photon tracking within </a:t>
            </a:r>
            <a:r>
              <a:rPr lang="en-US" sz="1600" b="1" dirty="0">
                <a:solidFill>
                  <a:srgbClr val="C00000"/>
                </a:solidFill>
                <a:latin typeface="Calibri"/>
              </a:rPr>
              <a:t>11-14 %</a:t>
            </a:r>
            <a:endParaRPr lang="en-US" sz="1600" dirty="0">
              <a:solidFill>
                <a:srgbClr val="212121"/>
              </a:solidFill>
              <a:latin typeface="Calibri"/>
            </a:endParaRPr>
          </a:p>
        </p:txBody>
      </p:sp>
      <p:pic>
        <p:nvPicPr>
          <p:cNvPr id="14" name="Diamond Cs-137 benchmark" descr="diamond_cs137_wid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" y="4251960"/>
            <a:ext cx="5760438" cy="1536117"/>
          </a:xfrm>
          <a:prstGeom prst="rect">
            <a:avLst/>
          </a:prstGeom>
        </p:spPr>
      </p:pic>
      <p:pic>
        <p:nvPicPr>
          <p:cNvPr id="15" name="Fiber angular response" descr="fiber_angul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47" y="4233672"/>
            <a:ext cx="5760720" cy="153619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/>
              <a:t>Shielding - prompt outside, residual inside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411480" y="6419088"/>
            <a:ext cx="6858000" cy="301752"/>
          </a:xfrm>
          <a:prstGeom prst="rect">
            <a:avLst/>
          </a:prstGeom>
          <a:noFill/>
        </p:spPr>
        <p:txBody>
          <a:bodyPr wrap="none" lIns="36576" tIns="0" rIns="36576" bIns="0">
            <a:spAutoFit/>
          </a:bodyPr>
          <a:lstStyle/>
          <a:p>
            <a:pPr algn="l"/>
            <a:r>
              <a:rPr sz="1200" i="1">
                <a:solidFill>
                  <a:srgbClr val="595959"/>
                </a:solidFill>
                <a:latin typeface="Calibri"/>
              </a:rPr>
              <a:t>T. Frosio  |  SATIF-17 - IBS Daejeon, October 2026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1247120" y="6382512"/>
            <a:ext cx="7315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5BD36294-2849-48A8-8531-5354CF3095D2}" type="slidenum">
              <a:rPr lang="en-US" sz="1400">
                <a:solidFill>
                  <a:srgbClr val="595959"/>
                </a:solidFill>
                <a:latin typeface="Calibri"/>
              </a:rPr>
              <a:t>8</a:t>
            </a:fld>
            <a:endParaRPr lang="en-US" sz="1400">
              <a:solidFill>
                <a:srgbClr val="595959"/>
              </a:solidFill>
              <a:latin typeface="Calibri"/>
            </a:endParaRPr>
          </a:p>
        </p:txBody>
      </p:sp>
      <p:sp>
        <p:nvSpPr>
          <p:cNvPr id="5" name="Ribbon"/>
          <p:cNvSpPr/>
          <p:nvPr/>
        </p:nvSpPr>
        <p:spPr>
          <a:xfrm>
            <a:off x="0" y="5879592"/>
            <a:ext cx="12191695" cy="42976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lang="en-US" sz="1700" b="1" i="0" dirty="0">
                <a:solidFill>
                  <a:srgbClr val="FFFFFF"/>
                </a:solidFill>
                <a:latin typeface="Calibri"/>
              </a:rPr>
              <a:t>Prompt dose outside below 5 µSv/h up to 19 kW; inside, the collimators cool with a 2 h apparent half-life</a:t>
            </a:r>
          </a:p>
        </p:txBody>
      </p:sp>
      <p:sp>
        <p:nvSpPr>
          <p:cNvPr id="6" name="Rectangle 4"/>
          <p:cNvSpPr/>
          <p:nvPr/>
        </p:nvSpPr>
        <p:spPr>
          <a:xfrm>
            <a:off x="182880" y="1143000"/>
            <a:ext cx="5806440" cy="420624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18288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Calibri"/>
              </a:rPr>
              <a:t>Prompt dose outside - goal below 5 µSv/h</a:t>
            </a:r>
          </a:p>
        </p:txBody>
      </p:sp>
      <p:sp>
        <p:nvSpPr>
          <p:cNvPr id="7" name="Rectangle 5"/>
          <p:cNvSpPr/>
          <p:nvPr/>
        </p:nvSpPr>
        <p:spPr>
          <a:xfrm>
            <a:off x="6199632" y="1143000"/>
            <a:ext cx="5806440" cy="420624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18288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Calibri"/>
              </a:rPr>
              <a:t>Residual dose inside</a:t>
            </a:r>
          </a:p>
        </p:txBody>
      </p:sp>
      <p:sp>
        <p:nvSpPr>
          <p:cNvPr id="8" name="Text A7L 1"/>
          <p:cNvSpPr txBox="1"/>
          <p:nvPr/>
        </p:nvSpPr>
        <p:spPr>
          <a:xfrm>
            <a:off x="170937" y="1767832"/>
            <a:ext cx="5833872" cy="110440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0" dirty="0">
                <a:solidFill>
                  <a:srgbClr val="212121"/>
                </a:solidFill>
                <a:latin typeface="Calibri"/>
              </a:rPr>
              <a:t>Penetrations every 6 m (concrete, borax bags, steel): only the air vents above a struck collimator rose above background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0" dirty="0">
                <a:solidFill>
                  <a:srgbClr val="212121"/>
                </a:solidFill>
                <a:latin typeface="Calibri"/>
              </a:rPr>
              <a:t>50 W at 200 MeV on collimator CXC11: the vent above it read 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3.1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, FLUKA 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3 µSv/h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(below)</a:t>
            </a:r>
          </a:p>
        </p:txBody>
      </p:sp>
      <p:sp>
        <p:nvSpPr>
          <p:cNvPr id="9" name="Text A7R 1"/>
          <p:cNvSpPr txBox="1"/>
          <p:nvPr/>
        </p:nvSpPr>
        <p:spPr>
          <a:xfrm>
            <a:off x="6193905" y="1762644"/>
            <a:ext cx="5833872" cy="110440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0" dirty="0">
                <a:solidFill>
                  <a:srgbClr val="212121"/>
                </a:solidFill>
                <a:latin typeface="Calibri"/>
              </a:rPr>
              <a:t>Collimators after </a:t>
            </a:r>
            <a:r>
              <a:rPr lang="en-US" sz="1600" b="0" dirty="0">
                <a:solidFill>
                  <a:srgbClr val="212121"/>
                </a:solidFill>
                <a:latin typeface="Calibri"/>
              </a:rPr>
              <a:t>~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3 h at &lt; 50 W: up to </a:t>
            </a:r>
            <a:r>
              <a:rPr lang="en-US" sz="1600" b="1" dirty="0">
                <a:solidFill>
                  <a:srgbClr val="C00000"/>
                </a:solidFill>
                <a:latin typeface="Calibri"/>
              </a:rPr>
              <a:t>900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 µSv/h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at contact, 25-30 % less one hour later (2 h apparent half-life)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0" dirty="0">
                <a:solidFill>
                  <a:srgbClr val="212121"/>
                </a:solidFill>
                <a:latin typeface="Calibri"/>
              </a:rPr>
              <a:t>Gun dark current on the PC0H00 collimator after CM01: 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2 mSv/h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, lead added; cryomodule surfaces at most 6 µSv/h</a:t>
            </a:r>
          </a:p>
        </p:txBody>
      </p:sp>
      <p:grpSp>
        <p:nvGrpSpPr>
          <p:cNvPr id="10" name="Prompt figure">
            <a:extLst>
              <a:ext uri="{FF2B5EF4-FFF2-40B4-BE49-F238E27FC236}">
                <a16:creationId xmlns:a16="http://schemas.microsoft.com/office/drawing/2014/main" id="{2BA8D2B1-6978-D2A1-5489-477476B3A7CC}"/>
              </a:ext>
            </a:extLst>
          </p:cNvPr>
          <p:cNvGrpSpPr/>
          <p:nvPr/>
        </p:nvGrpSpPr>
        <p:grpSpPr>
          <a:xfrm>
            <a:off x="182880" y="3212976"/>
            <a:ext cx="5833872" cy="2692927"/>
            <a:chOff x="7111559" y="1143000"/>
            <a:chExt cx="4967665" cy="2112264"/>
          </a:xfrm>
        </p:grpSpPr>
        <p:pic>
          <p:nvPicPr>
            <p:cNvPr id="11" name="Picture 32">
              <a:extLst>
                <a:ext uri="{FF2B5EF4-FFF2-40B4-BE49-F238E27FC236}">
                  <a16:creationId xmlns:a16="http://schemas.microsoft.com/office/drawing/2014/main" id="{B436C597-29CD-97EE-CD32-A574E8A21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1559" y="1143000"/>
              <a:ext cx="4967665" cy="2112264"/>
            </a:xfrm>
            <a:prstGeom prst="rect">
              <a:avLst/>
            </a:prstGeom>
          </p:spPr>
        </p:pic>
        <p:sp>
          <p:nvSpPr>
            <p:cNvPr id="12" name="tag: P2-18">
              <a:extLst>
                <a:ext uri="{FF2B5EF4-FFF2-40B4-BE49-F238E27FC236}">
                  <a16:creationId xmlns:a16="http://schemas.microsoft.com/office/drawing/2014/main" id="{FAE1B1D3-7683-61A7-0502-79D44D3EEAC4}"/>
                </a:ext>
              </a:extLst>
            </p:cNvPr>
            <p:cNvSpPr/>
            <p:nvPr/>
          </p:nvSpPr>
          <p:spPr>
            <a:xfrm>
              <a:off x="7111559" y="2903984"/>
              <a:ext cx="3099183" cy="25984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45720" tIns="18288" rIns="45720" bIns="18288" rtlCol="0" anchor="ctr"/>
            <a:lstStyle/>
            <a:p>
              <a:pPr algn="ctr"/>
              <a:r>
                <a:rPr sz="1400" b="1" i="0" dirty="0">
                  <a:solidFill>
                    <a:srgbClr val="212121"/>
                  </a:solidFill>
                  <a:latin typeface="Calibri"/>
                </a:rPr>
                <a:t>P2-18: FLUKA </a:t>
              </a:r>
              <a:r>
                <a:rPr lang="en-US" sz="1400" b="1" i="0" dirty="0">
                  <a:solidFill>
                    <a:srgbClr val="212121"/>
                  </a:solidFill>
                  <a:latin typeface="Calibri"/>
                </a:rPr>
                <a:t>3 / </a:t>
              </a:r>
              <a:r>
                <a:rPr sz="1400" b="1" i="0" dirty="0">
                  <a:solidFill>
                    <a:srgbClr val="212121"/>
                  </a:solidFill>
                  <a:latin typeface="Calibri"/>
                </a:rPr>
                <a:t>measured </a:t>
              </a:r>
              <a:r>
                <a:rPr lang="en-US" sz="1400" b="1" i="0" dirty="0">
                  <a:solidFill>
                    <a:srgbClr val="212121"/>
                  </a:solidFill>
                  <a:latin typeface="Calibri"/>
                </a:rPr>
                <a:t>3.1</a:t>
              </a:r>
              <a:r>
                <a:rPr sz="1400" b="1" i="0" dirty="0">
                  <a:solidFill>
                    <a:srgbClr val="212121"/>
                  </a:solidFill>
                  <a:latin typeface="Calibri"/>
                </a:rPr>
                <a:t> </a:t>
              </a:r>
              <a:r>
                <a:rPr lang="en-US" sz="1400" b="1" i="0" dirty="0" err="1">
                  <a:solidFill>
                    <a:srgbClr val="212121"/>
                  </a:solidFill>
                  <a:latin typeface="Calibri"/>
                </a:rPr>
                <a:t>µSv</a:t>
              </a:r>
              <a:r>
                <a:rPr sz="1400" b="1" i="0" dirty="0">
                  <a:solidFill>
                    <a:srgbClr val="212121"/>
                  </a:solidFill>
                  <a:latin typeface="Calibri"/>
                </a:rPr>
                <a:t>/h</a:t>
              </a:r>
            </a:p>
          </p:txBody>
        </p:sp>
      </p:grpSp>
      <p:grpSp>
        <p:nvGrpSpPr>
          <p:cNvPr id="13" name="Residual figure">
            <a:extLst>
              <a:ext uri="{FF2B5EF4-FFF2-40B4-BE49-F238E27FC236}">
                <a16:creationId xmlns:a16="http://schemas.microsoft.com/office/drawing/2014/main" id="{9BD2FBAB-2315-F19F-8456-0546BA247AC6}"/>
              </a:ext>
            </a:extLst>
          </p:cNvPr>
          <p:cNvGrpSpPr/>
          <p:nvPr/>
        </p:nvGrpSpPr>
        <p:grpSpPr>
          <a:xfrm>
            <a:off x="6312024" y="3030727"/>
            <a:ext cx="5544616" cy="2848865"/>
            <a:chOff x="7020913" y="3310128"/>
            <a:chExt cx="5058311" cy="2523744"/>
          </a:xfrm>
        </p:grpSpPr>
        <p:grpSp>
          <p:nvGrpSpPr>
            <p:cNvPr id="14" name="Group 28">
              <a:extLst>
                <a:ext uri="{FF2B5EF4-FFF2-40B4-BE49-F238E27FC236}">
                  <a16:creationId xmlns:a16="http://schemas.microsoft.com/office/drawing/2014/main" id="{B02315A9-24C1-FF4F-3868-B9DAD68E5A25}"/>
                </a:ext>
              </a:extLst>
            </p:cNvPr>
            <p:cNvGrpSpPr/>
            <p:nvPr/>
          </p:nvGrpSpPr>
          <p:grpSpPr>
            <a:xfrm>
              <a:off x="7020913" y="3310128"/>
              <a:ext cx="5058311" cy="2523744"/>
              <a:chOff x="7020913" y="3310128"/>
              <a:chExt cx="5058311" cy="2523744"/>
            </a:xfrm>
          </p:grpSpPr>
          <p:pic>
            <p:nvPicPr>
              <p:cNvPr id="15" name="Picture 12">
                <a:extLst>
                  <a:ext uri="{FF2B5EF4-FFF2-40B4-BE49-F238E27FC236}">
                    <a16:creationId xmlns:a16="http://schemas.microsoft.com/office/drawing/2014/main" id="{BB8039AD-F99A-4B51-1A91-29A627EACC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20913" y="3310128"/>
                <a:ext cx="2602121" cy="2523744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70B15A8B-8A0A-4346-1274-A5A880E581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705605" y="3341437"/>
                <a:ext cx="2373619" cy="2425685"/>
              </a:xfrm>
              <a:prstGeom prst="rect">
                <a:avLst/>
              </a:prstGeom>
            </p:spPr>
          </p:pic>
          <p:pic>
            <p:nvPicPr>
              <p:cNvPr id="17" name="Picture 25" descr="A person standing next to a machine&#10;&#10;Description automatically generated">
                <a:extLst>
                  <a:ext uri="{FF2B5EF4-FFF2-40B4-BE49-F238E27FC236}">
                    <a16:creationId xmlns:a16="http://schemas.microsoft.com/office/drawing/2014/main" id="{0BFC7B28-3154-4BFC-A5CD-EFF5828A38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30075" t="22692"/>
              <a:stretch>
                <a:fillRect/>
              </a:stretch>
            </p:blipFill>
            <p:spPr>
              <a:xfrm>
                <a:off x="9722569" y="3366081"/>
                <a:ext cx="1034086" cy="1574214"/>
              </a:xfrm>
              <a:prstGeom prst="rect">
                <a:avLst/>
              </a:prstGeom>
            </p:spPr>
          </p:pic>
        </p:grpSp>
        <p:sp>
          <p:nvSpPr>
            <p:cNvPr id="18" name="tag: P2-18">
              <a:extLst>
                <a:ext uri="{FF2B5EF4-FFF2-40B4-BE49-F238E27FC236}">
                  <a16:creationId xmlns:a16="http://schemas.microsoft.com/office/drawing/2014/main" id="{4BF745AF-1680-1537-D952-F22D6115380B}"/>
                </a:ext>
              </a:extLst>
            </p:cNvPr>
            <p:cNvSpPr/>
            <p:nvPr/>
          </p:nvSpPr>
          <p:spPr>
            <a:xfrm>
              <a:off x="7499491" y="5559552"/>
              <a:ext cx="4515725" cy="25984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45720" tIns="18288" rIns="45720" bIns="18288" rtlCol="0" anchor="ctr"/>
            <a:lstStyle/>
            <a:p>
              <a:pPr algn="ctr"/>
              <a:r>
                <a:rPr lang="en-US" sz="1600" b="1" i="0" dirty="0">
                  <a:solidFill>
                    <a:srgbClr val="212121"/>
                  </a:solidFill>
                  <a:latin typeface="Calibri"/>
                </a:rPr>
                <a:t>Tungsten collimator</a:t>
              </a:r>
              <a:r>
                <a:rPr sz="1600" b="1" i="0" dirty="0">
                  <a:solidFill>
                    <a:srgbClr val="212121"/>
                  </a:solidFill>
                  <a:latin typeface="Calibri"/>
                </a:rPr>
                <a:t>: FLUKA </a:t>
              </a:r>
              <a:r>
                <a:rPr lang="en-US" sz="1600" b="1" i="0" dirty="0">
                  <a:solidFill>
                    <a:srgbClr val="212121"/>
                  </a:solidFill>
                  <a:latin typeface="Calibri"/>
                </a:rPr>
                <a:t>/ measurement: factor 2</a:t>
              </a:r>
              <a:endParaRPr sz="1600" b="1" i="0" dirty="0">
                <a:solidFill>
                  <a:srgbClr val="212121"/>
                </a:solidFill>
                <a:latin typeface="Calibri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/>
              <a:t>Beam Containment System - devices and limits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411480" y="6523121"/>
            <a:ext cx="6858000" cy="301752"/>
          </a:xfrm>
          <a:prstGeom prst="rect">
            <a:avLst/>
          </a:prstGeom>
          <a:noFill/>
        </p:spPr>
        <p:txBody>
          <a:bodyPr wrap="none" lIns="36576" tIns="0" rIns="36576" bIns="0">
            <a:spAutoFit/>
          </a:bodyPr>
          <a:lstStyle/>
          <a:p>
            <a:pPr algn="l"/>
            <a:r>
              <a:rPr sz="1200" i="1">
                <a:solidFill>
                  <a:srgbClr val="595959"/>
                </a:solidFill>
                <a:latin typeface="Calibri"/>
              </a:rPr>
              <a:t>T. Frosio  |  SATIF-17 - IBS Daejeon, October 2026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1247120" y="6382512"/>
            <a:ext cx="7315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5BD36294-2849-48A8-8531-5354CF3095D2}" type="slidenum">
              <a:rPr lang="en-US" sz="1400">
                <a:solidFill>
                  <a:srgbClr val="595959"/>
                </a:solidFill>
                <a:latin typeface="Calibri"/>
              </a:rPr>
              <a:t>9</a:t>
            </a:fld>
            <a:endParaRPr lang="en-US" sz="1400">
              <a:solidFill>
                <a:srgbClr val="595959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0153" y="2524116"/>
            <a:ext cx="5852160" cy="74789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6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0" i="0" dirty="0">
                <a:solidFill>
                  <a:srgbClr val="212121"/>
                </a:solidFill>
                <a:latin typeface="Calibri"/>
              </a:rPr>
              <a:t>2 </a:t>
            </a:r>
            <a:r>
              <a:rPr sz="2000" b="1" i="0" dirty="0">
                <a:solidFill>
                  <a:srgbClr val="7030A0"/>
                </a:solidFill>
                <a:latin typeface="Calibri"/>
              </a:rPr>
              <a:t>ACMs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(one pair) cap current and power</a:t>
            </a:r>
          </a:p>
          <a:p>
            <a:pPr marL="320040" indent="-320040" algn="l">
              <a:spcBef>
                <a:spcPts val="6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2000" b="0" i="0" dirty="0">
                <a:solidFill>
                  <a:srgbClr val="212121"/>
                </a:solidFill>
                <a:latin typeface="Calibri"/>
              </a:rPr>
              <a:t>L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imit</a:t>
            </a:r>
            <a:r>
              <a:rPr lang="en-US" sz="2000" b="0" i="0" dirty="0">
                <a:solidFill>
                  <a:srgbClr val="212121"/>
                </a:solidFill>
                <a:latin typeface="Calibri"/>
              </a:rPr>
              <a:t> beam power (</a:t>
            </a:r>
            <a:r>
              <a:rPr sz="2000" b="1" i="0" dirty="0">
                <a:solidFill>
                  <a:srgbClr val="C00000"/>
                </a:solidFill>
                <a:latin typeface="Calibri"/>
              </a:rPr>
              <a:t>32 kW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 Nov 2025)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13071" y="2957644"/>
            <a:ext cx="6312023" cy="36317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6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2000" b="1" dirty="0">
                <a:solidFill>
                  <a:srgbClr val="7030A0"/>
                </a:solidFill>
                <a:latin typeface="Calibri"/>
              </a:rPr>
              <a:t>72 PBLMs</a:t>
            </a:r>
            <a:r>
              <a:rPr sz="2000" b="0" i="0" dirty="0">
                <a:solidFill>
                  <a:srgbClr val="212121"/>
                </a:solidFill>
                <a:latin typeface="Calibri"/>
              </a:rPr>
              <a:t>: </a:t>
            </a:r>
            <a:r>
              <a:rPr lang="en-US" sz="2000" b="0" i="0" dirty="0">
                <a:solidFill>
                  <a:srgbClr val="212121"/>
                </a:solidFill>
                <a:latin typeface="Calibri"/>
              </a:rPr>
              <a:t>used for containment or machine protection</a:t>
            </a:r>
            <a:endParaRPr sz="2000" b="0" i="0" dirty="0">
              <a:solidFill>
                <a:srgbClr val="212121"/>
              </a:solidFill>
              <a:latin typeface="Calibri"/>
            </a:endParaRPr>
          </a:p>
        </p:txBody>
      </p:sp>
      <p:sp>
        <p:nvSpPr>
          <p:cNvPr id="10" name="Ribbon"/>
          <p:cNvSpPr/>
          <p:nvPr/>
        </p:nvSpPr>
        <p:spPr>
          <a:xfrm>
            <a:off x="0" y="5983625"/>
            <a:ext cx="12191695" cy="42976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sz="1700" b="1" i="0" dirty="0">
                <a:solidFill>
                  <a:srgbClr val="FFFFFF"/>
                </a:solidFill>
                <a:latin typeface="Calibri"/>
              </a:rPr>
              <a:t>Credited ACMs set the envelope; diamonds, fibers</a:t>
            </a:r>
            <a:r>
              <a:rPr lang="en-US" sz="1700" b="1" i="0" dirty="0">
                <a:solidFill>
                  <a:srgbClr val="FFFFFF"/>
                </a:solidFill>
                <a:latin typeface="Calibri"/>
              </a:rPr>
              <a:t> and BSOICs</a:t>
            </a:r>
            <a:r>
              <a:rPr sz="17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700" b="1" i="0" dirty="0">
                <a:solidFill>
                  <a:srgbClr val="FFFFFF"/>
                </a:solidFill>
                <a:latin typeface="Calibri"/>
              </a:rPr>
              <a:t>detect abnormal events</a:t>
            </a:r>
            <a:endParaRPr sz="1700" b="1" i="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1" name="Layout" descr="lcls2_layout_strip_lcls2only.png">
            <a:extLst>
              <a:ext uri="{FF2B5EF4-FFF2-40B4-BE49-F238E27FC236}">
                <a16:creationId xmlns:a16="http://schemas.microsoft.com/office/drawing/2014/main" id="{9A6D3C71-75DF-010D-818B-696D4A16BB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7220"/>
          <a:stretch>
            <a:fillRect/>
          </a:stretch>
        </p:blipFill>
        <p:spPr>
          <a:xfrm>
            <a:off x="492847" y="1202974"/>
            <a:ext cx="11205972" cy="1282756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F687B77-8545-AC10-9B8F-111F45CA66EE}"/>
              </a:ext>
            </a:extLst>
          </p:cNvPr>
          <p:cNvGrpSpPr/>
          <p:nvPr/>
        </p:nvGrpSpPr>
        <p:grpSpPr>
          <a:xfrm>
            <a:off x="845360" y="3762899"/>
            <a:ext cx="10512718" cy="2127245"/>
            <a:chOff x="845360" y="3762899"/>
            <a:chExt cx="10512718" cy="2127245"/>
          </a:xfrm>
        </p:grpSpPr>
        <p:pic>
          <p:nvPicPr>
            <p:cNvPr id="21" name="Picture 20" descr="MonitoringDevices.png">
              <a:extLst>
                <a:ext uri="{FF2B5EF4-FFF2-40B4-BE49-F238E27FC236}">
                  <a16:creationId xmlns:a16="http://schemas.microsoft.com/office/drawing/2014/main" id="{6530177D-8C98-20A0-95AD-4BC3B97D7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1905"/>
            <a:stretch>
              <a:fillRect/>
            </a:stretch>
          </p:blipFill>
          <p:spPr>
            <a:xfrm>
              <a:off x="845360" y="3762900"/>
              <a:ext cx="8558814" cy="2127244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CB39097-F0F5-BDE7-A9EA-4FAFD190E935}"/>
                </a:ext>
              </a:extLst>
            </p:cNvPr>
            <p:cNvGrpSpPr/>
            <p:nvPr/>
          </p:nvGrpSpPr>
          <p:grpSpPr>
            <a:xfrm>
              <a:off x="9419736" y="3762899"/>
              <a:ext cx="1938342" cy="2127244"/>
              <a:chOff x="9419736" y="3762899"/>
              <a:chExt cx="1938342" cy="2127244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AFBACA2B-DEC7-7DB1-67F6-F4DF31E401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19736" y="3762899"/>
                <a:ext cx="1938342" cy="2127244"/>
              </a:xfrm>
              <a:prstGeom prst="rect">
                <a:avLst/>
              </a:prstGeom>
            </p:spPr>
          </p:pic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18E48B2-AFAC-559E-4833-B9C96A2AB269}"/>
                  </a:ext>
                </a:extLst>
              </p:cNvPr>
              <p:cNvSpPr/>
              <p:nvPr/>
            </p:nvSpPr>
            <p:spPr>
              <a:xfrm>
                <a:off x="9594286" y="3974648"/>
                <a:ext cx="1463589" cy="1490439"/>
              </a:xfrm>
              <a:prstGeom prst="rect">
                <a:avLst/>
              </a:prstGeom>
              <a:noFill/>
              <a:ln w="28575"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ato"/>
                  <a:ea typeface="+mn-ea"/>
                  <a:cs typeface="+mn-cs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A50691C-7E49-B84E-64E2-D09C1B5FDB6C}"/>
                  </a:ext>
                </a:extLst>
              </p:cNvPr>
              <p:cNvSpPr txBox="1"/>
              <p:nvPr/>
            </p:nvSpPr>
            <p:spPr>
              <a:xfrm>
                <a:off x="9857335" y="5511994"/>
                <a:ext cx="9063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highlight>
                      <a:srgbClr val="FFFF00"/>
                    </a:highlight>
                    <a:uLnTx/>
                    <a:uFillTx/>
                    <a:latin typeface="Lato"/>
                    <a:ea typeface="+mn-ea"/>
                    <a:cs typeface="+mn-cs"/>
                  </a:rPr>
                  <a:t>BSOIC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3EB7B3D-5B8F-8A41-416B-62AA74589F61}"/>
              </a:ext>
            </a:extLst>
          </p:cNvPr>
          <p:cNvGrpSpPr/>
          <p:nvPr/>
        </p:nvGrpSpPr>
        <p:grpSpPr>
          <a:xfrm>
            <a:off x="1057719" y="1615950"/>
            <a:ext cx="222647" cy="174623"/>
            <a:chOff x="3408283" y="4191777"/>
            <a:chExt cx="356376" cy="409307"/>
          </a:xfrm>
        </p:grpSpPr>
        <p:sp>
          <p:nvSpPr>
            <p:cNvPr id="33" name="Magnetic Disk 166">
              <a:extLst>
                <a:ext uri="{FF2B5EF4-FFF2-40B4-BE49-F238E27FC236}">
                  <a16:creationId xmlns:a16="http://schemas.microsoft.com/office/drawing/2014/main" id="{33004DEB-E570-1BDE-15D5-764A66F2F53D}"/>
                </a:ext>
              </a:extLst>
            </p:cNvPr>
            <p:cNvSpPr/>
            <p:nvPr/>
          </p:nvSpPr>
          <p:spPr>
            <a:xfrm rot="5400000">
              <a:off x="3291242" y="4308818"/>
              <a:ext cx="409306" cy="175224"/>
            </a:xfrm>
            <a:prstGeom prst="flowChartMagneticDisk">
              <a:avLst/>
            </a:prstGeom>
            <a:solidFill>
              <a:srgbClr val="FF0000"/>
            </a:solidFill>
            <a:ln w="25400" cap="flat" cmpd="sng" algn="ctr">
              <a:solidFill>
                <a:srgbClr val="375623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sp>
          <p:nvSpPr>
            <p:cNvPr id="34" name="Magnetic Disk 167">
              <a:extLst>
                <a:ext uri="{FF2B5EF4-FFF2-40B4-BE49-F238E27FC236}">
                  <a16:creationId xmlns:a16="http://schemas.microsoft.com/office/drawing/2014/main" id="{2222435F-824D-F55C-FA94-177D712841DC}"/>
                </a:ext>
              </a:extLst>
            </p:cNvPr>
            <p:cNvSpPr/>
            <p:nvPr/>
          </p:nvSpPr>
          <p:spPr>
            <a:xfrm rot="5400000">
              <a:off x="3480316" y="4316741"/>
              <a:ext cx="409307" cy="159379"/>
            </a:xfrm>
            <a:prstGeom prst="flowChartMagneticDisk">
              <a:avLst/>
            </a:prstGeom>
            <a:solidFill>
              <a:srgbClr val="FF0000"/>
            </a:solidFill>
            <a:ln w="25400" cap="flat" cmpd="sng" algn="ctr">
              <a:solidFill>
                <a:srgbClr val="375623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35" name="Can 34">
            <a:extLst>
              <a:ext uri="{FF2B5EF4-FFF2-40B4-BE49-F238E27FC236}">
                <a16:creationId xmlns:a16="http://schemas.microsoft.com/office/drawing/2014/main" id="{94718BB9-F1A3-C5B9-2CFC-0343F4730EA3}"/>
              </a:ext>
            </a:extLst>
          </p:cNvPr>
          <p:cNvSpPr/>
          <p:nvPr/>
        </p:nvSpPr>
        <p:spPr>
          <a:xfrm>
            <a:off x="759955" y="1582421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36" name="Can 35">
            <a:extLst>
              <a:ext uri="{FF2B5EF4-FFF2-40B4-BE49-F238E27FC236}">
                <a16:creationId xmlns:a16="http://schemas.microsoft.com/office/drawing/2014/main" id="{53163105-304B-C835-3B93-B019C7893B24}"/>
              </a:ext>
            </a:extLst>
          </p:cNvPr>
          <p:cNvSpPr/>
          <p:nvPr/>
        </p:nvSpPr>
        <p:spPr>
          <a:xfrm>
            <a:off x="1631856" y="1519794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37" name="Can 36">
            <a:extLst>
              <a:ext uri="{FF2B5EF4-FFF2-40B4-BE49-F238E27FC236}">
                <a16:creationId xmlns:a16="http://schemas.microsoft.com/office/drawing/2014/main" id="{7AA76EF8-CD01-0CBF-59A7-CEB618A208AC}"/>
              </a:ext>
            </a:extLst>
          </p:cNvPr>
          <p:cNvSpPr/>
          <p:nvPr/>
        </p:nvSpPr>
        <p:spPr>
          <a:xfrm>
            <a:off x="2228009" y="1519794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38" name="Can 37">
            <a:extLst>
              <a:ext uri="{FF2B5EF4-FFF2-40B4-BE49-F238E27FC236}">
                <a16:creationId xmlns:a16="http://schemas.microsoft.com/office/drawing/2014/main" id="{CAE0CBA3-3703-D769-B8C0-82348CF84301}"/>
              </a:ext>
            </a:extLst>
          </p:cNvPr>
          <p:cNvSpPr/>
          <p:nvPr/>
        </p:nvSpPr>
        <p:spPr>
          <a:xfrm>
            <a:off x="1378027" y="1519794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39" name="Can 38">
            <a:extLst>
              <a:ext uri="{FF2B5EF4-FFF2-40B4-BE49-F238E27FC236}">
                <a16:creationId xmlns:a16="http://schemas.microsoft.com/office/drawing/2014/main" id="{18929EEB-A02B-4CAF-AADD-40A4EF8B590E}"/>
              </a:ext>
            </a:extLst>
          </p:cNvPr>
          <p:cNvSpPr/>
          <p:nvPr/>
        </p:nvSpPr>
        <p:spPr>
          <a:xfrm>
            <a:off x="2494278" y="1526457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40" name="Can 39">
            <a:extLst>
              <a:ext uri="{FF2B5EF4-FFF2-40B4-BE49-F238E27FC236}">
                <a16:creationId xmlns:a16="http://schemas.microsoft.com/office/drawing/2014/main" id="{E4A5986D-34B1-80E5-DE89-3110CD6EE90F}"/>
              </a:ext>
            </a:extLst>
          </p:cNvPr>
          <p:cNvSpPr/>
          <p:nvPr/>
        </p:nvSpPr>
        <p:spPr>
          <a:xfrm>
            <a:off x="3588800" y="1148411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41" name="Can 40">
            <a:extLst>
              <a:ext uri="{FF2B5EF4-FFF2-40B4-BE49-F238E27FC236}">
                <a16:creationId xmlns:a16="http://schemas.microsoft.com/office/drawing/2014/main" id="{E1932D31-E5A0-1FED-2ACE-A4D08FC5B265}"/>
              </a:ext>
            </a:extLst>
          </p:cNvPr>
          <p:cNvSpPr/>
          <p:nvPr/>
        </p:nvSpPr>
        <p:spPr>
          <a:xfrm>
            <a:off x="3808398" y="1553322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43" name="Can 42">
            <a:extLst>
              <a:ext uri="{FF2B5EF4-FFF2-40B4-BE49-F238E27FC236}">
                <a16:creationId xmlns:a16="http://schemas.microsoft.com/office/drawing/2014/main" id="{49E93D9B-F8E9-5259-5302-EED413248376}"/>
              </a:ext>
            </a:extLst>
          </p:cNvPr>
          <p:cNvSpPr/>
          <p:nvPr/>
        </p:nvSpPr>
        <p:spPr>
          <a:xfrm>
            <a:off x="4209992" y="1553322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44" name="Can 43">
            <a:extLst>
              <a:ext uri="{FF2B5EF4-FFF2-40B4-BE49-F238E27FC236}">
                <a16:creationId xmlns:a16="http://schemas.microsoft.com/office/drawing/2014/main" id="{809EDF85-2E13-580E-C773-558C86016BC7}"/>
              </a:ext>
            </a:extLst>
          </p:cNvPr>
          <p:cNvSpPr/>
          <p:nvPr/>
        </p:nvSpPr>
        <p:spPr>
          <a:xfrm>
            <a:off x="3902566" y="1143305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45" name="Can 44">
            <a:extLst>
              <a:ext uri="{FF2B5EF4-FFF2-40B4-BE49-F238E27FC236}">
                <a16:creationId xmlns:a16="http://schemas.microsoft.com/office/drawing/2014/main" id="{FB10CAC5-E59E-43C8-A63B-9E93B0970999}"/>
              </a:ext>
            </a:extLst>
          </p:cNvPr>
          <p:cNvSpPr/>
          <p:nvPr/>
        </p:nvSpPr>
        <p:spPr>
          <a:xfrm>
            <a:off x="6535709" y="1179355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46" name="Can 45">
            <a:extLst>
              <a:ext uri="{FF2B5EF4-FFF2-40B4-BE49-F238E27FC236}">
                <a16:creationId xmlns:a16="http://schemas.microsoft.com/office/drawing/2014/main" id="{4BCF15B9-9745-356B-65B5-B2607342E3F7}"/>
              </a:ext>
            </a:extLst>
          </p:cNvPr>
          <p:cNvSpPr/>
          <p:nvPr/>
        </p:nvSpPr>
        <p:spPr>
          <a:xfrm>
            <a:off x="6810880" y="1553322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48" name="Can 47">
            <a:extLst>
              <a:ext uri="{FF2B5EF4-FFF2-40B4-BE49-F238E27FC236}">
                <a16:creationId xmlns:a16="http://schemas.microsoft.com/office/drawing/2014/main" id="{D091DCCF-F811-1213-D521-38F94708B2FE}"/>
              </a:ext>
            </a:extLst>
          </p:cNvPr>
          <p:cNvSpPr/>
          <p:nvPr/>
        </p:nvSpPr>
        <p:spPr>
          <a:xfrm>
            <a:off x="8514147" y="1582421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49" name="Can 48">
            <a:extLst>
              <a:ext uri="{FF2B5EF4-FFF2-40B4-BE49-F238E27FC236}">
                <a16:creationId xmlns:a16="http://schemas.microsoft.com/office/drawing/2014/main" id="{E13D755F-D443-2CD8-23E4-14F762CFA076}"/>
              </a:ext>
            </a:extLst>
          </p:cNvPr>
          <p:cNvSpPr/>
          <p:nvPr/>
        </p:nvSpPr>
        <p:spPr>
          <a:xfrm>
            <a:off x="8661912" y="1582421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50" name="Can 49">
            <a:extLst>
              <a:ext uri="{FF2B5EF4-FFF2-40B4-BE49-F238E27FC236}">
                <a16:creationId xmlns:a16="http://schemas.microsoft.com/office/drawing/2014/main" id="{B670961A-346E-F4BC-D706-FC92A54C0399}"/>
              </a:ext>
            </a:extLst>
          </p:cNvPr>
          <p:cNvSpPr/>
          <p:nvPr/>
        </p:nvSpPr>
        <p:spPr>
          <a:xfrm>
            <a:off x="8809677" y="1582421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51" name="Can 50">
            <a:extLst>
              <a:ext uri="{FF2B5EF4-FFF2-40B4-BE49-F238E27FC236}">
                <a16:creationId xmlns:a16="http://schemas.microsoft.com/office/drawing/2014/main" id="{3CC22C0C-8326-F6EF-B20F-13CF3921F598}"/>
              </a:ext>
            </a:extLst>
          </p:cNvPr>
          <p:cNvSpPr/>
          <p:nvPr/>
        </p:nvSpPr>
        <p:spPr>
          <a:xfrm>
            <a:off x="9588735" y="2224190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52" name="Can 51">
            <a:extLst>
              <a:ext uri="{FF2B5EF4-FFF2-40B4-BE49-F238E27FC236}">
                <a16:creationId xmlns:a16="http://schemas.microsoft.com/office/drawing/2014/main" id="{88608F84-18F1-D880-84F9-3C0F0CE5A122}"/>
              </a:ext>
            </a:extLst>
          </p:cNvPr>
          <p:cNvSpPr/>
          <p:nvPr/>
        </p:nvSpPr>
        <p:spPr>
          <a:xfrm>
            <a:off x="9317406" y="1582421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54" name="Can 53">
            <a:extLst>
              <a:ext uri="{FF2B5EF4-FFF2-40B4-BE49-F238E27FC236}">
                <a16:creationId xmlns:a16="http://schemas.microsoft.com/office/drawing/2014/main" id="{5AAFA31F-55D0-CC5D-90A3-56F13430137E}"/>
              </a:ext>
            </a:extLst>
          </p:cNvPr>
          <p:cNvSpPr/>
          <p:nvPr/>
        </p:nvSpPr>
        <p:spPr>
          <a:xfrm>
            <a:off x="9635819" y="1777470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55" name="Can 54">
            <a:extLst>
              <a:ext uri="{FF2B5EF4-FFF2-40B4-BE49-F238E27FC236}">
                <a16:creationId xmlns:a16="http://schemas.microsoft.com/office/drawing/2014/main" id="{68C39F17-E97F-4A42-708B-C46544C69756}"/>
              </a:ext>
            </a:extLst>
          </p:cNvPr>
          <p:cNvSpPr/>
          <p:nvPr/>
        </p:nvSpPr>
        <p:spPr>
          <a:xfrm>
            <a:off x="9894410" y="1344672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56" name="Can 55">
            <a:extLst>
              <a:ext uri="{FF2B5EF4-FFF2-40B4-BE49-F238E27FC236}">
                <a16:creationId xmlns:a16="http://schemas.microsoft.com/office/drawing/2014/main" id="{4F81BE06-357C-EE17-59EB-AF4CE00A836C}"/>
              </a:ext>
            </a:extLst>
          </p:cNvPr>
          <p:cNvSpPr/>
          <p:nvPr/>
        </p:nvSpPr>
        <p:spPr>
          <a:xfrm>
            <a:off x="10137762" y="1342913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57" name="Can 56">
            <a:extLst>
              <a:ext uri="{FF2B5EF4-FFF2-40B4-BE49-F238E27FC236}">
                <a16:creationId xmlns:a16="http://schemas.microsoft.com/office/drawing/2014/main" id="{7B9161A5-0D32-6570-D6F4-1B4525CD8438}"/>
              </a:ext>
            </a:extLst>
          </p:cNvPr>
          <p:cNvSpPr/>
          <p:nvPr/>
        </p:nvSpPr>
        <p:spPr>
          <a:xfrm>
            <a:off x="10395824" y="1342913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58" name="Can 57">
            <a:extLst>
              <a:ext uri="{FF2B5EF4-FFF2-40B4-BE49-F238E27FC236}">
                <a16:creationId xmlns:a16="http://schemas.microsoft.com/office/drawing/2014/main" id="{4C0688ED-77F0-8826-4C23-6D602210BEAA}"/>
              </a:ext>
            </a:extLst>
          </p:cNvPr>
          <p:cNvSpPr/>
          <p:nvPr/>
        </p:nvSpPr>
        <p:spPr>
          <a:xfrm>
            <a:off x="10087658" y="2134698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59" name="Can 58">
            <a:extLst>
              <a:ext uri="{FF2B5EF4-FFF2-40B4-BE49-F238E27FC236}">
                <a16:creationId xmlns:a16="http://schemas.microsoft.com/office/drawing/2014/main" id="{C28E30F8-74A2-A01B-7A5D-D3E030569292}"/>
              </a:ext>
            </a:extLst>
          </p:cNvPr>
          <p:cNvSpPr/>
          <p:nvPr/>
        </p:nvSpPr>
        <p:spPr>
          <a:xfrm>
            <a:off x="10309382" y="2131780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60" name="Can 59">
            <a:extLst>
              <a:ext uri="{FF2B5EF4-FFF2-40B4-BE49-F238E27FC236}">
                <a16:creationId xmlns:a16="http://schemas.microsoft.com/office/drawing/2014/main" id="{372CB534-4EC4-8C1D-B3E8-B3051A7EB600}"/>
              </a:ext>
            </a:extLst>
          </p:cNvPr>
          <p:cNvSpPr/>
          <p:nvPr/>
        </p:nvSpPr>
        <p:spPr>
          <a:xfrm>
            <a:off x="10531106" y="2136084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61" name="Can 60">
            <a:extLst>
              <a:ext uri="{FF2B5EF4-FFF2-40B4-BE49-F238E27FC236}">
                <a16:creationId xmlns:a16="http://schemas.microsoft.com/office/drawing/2014/main" id="{704257BB-FECA-EC5F-4EEA-C636C2950BCF}"/>
              </a:ext>
            </a:extLst>
          </p:cNvPr>
          <p:cNvSpPr/>
          <p:nvPr/>
        </p:nvSpPr>
        <p:spPr>
          <a:xfrm>
            <a:off x="11182044" y="1516896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62" name="Can 61">
            <a:extLst>
              <a:ext uri="{FF2B5EF4-FFF2-40B4-BE49-F238E27FC236}">
                <a16:creationId xmlns:a16="http://schemas.microsoft.com/office/drawing/2014/main" id="{C23C2DD3-A1AA-DCD1-D75C-8E3E971244A9}"/>
              </a:ext>
            </a:extLst>
          </p:cNvPr>
          <p:cNvSpPr/>
          <p:nvPr/>
        </p:nvSpPr>
        <p:spPr>
          <a:xfrm>
            <a:off x="11466525" y="1545012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63" name="Can 62">
            <a:extLst>
              <a:ext uri="{FF2B5EF4-FFF2-40B4-BE49-F238E27FC236}">
                <a16:creationId xmlns:a16="http://schemas.microsoft.com/office/drawing/2014/main" id="{B177211A-A594-C526-3FC3-EF0C02E4E992}"/>
              </a:ext>
            </a:extLst>
          </p:cNvPr>
          <p:cNvSpPr/>
          <p:nvPr/>
        </p:nvSpPr>
        <p:spPr>
          <a:xfrm>
            <a:off x="11488188" y="1976541"/>
            <a:ext cx="100207" cy="178984"/>
          </a:xfrm>
          <a:prstGeom prst="can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F754A85-8021-0026-36D6-A7829752215D}"/>
              </a:ext>
            </a:extLst>
          </p:cNvPr>
          <p:cNvCxnSpPr>
            <a:cxnSpLocks/>
          </p:cNvCxnSpPr>
          <p:nvPr/>
        </p:nvCxnSpPr>
        <p:spPr>
          <a:xfrm>
            <a:off x="937108" y="2162105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51410195-F376-ADBE-1811-4FAB958F95AF}"/>
              </a:ext>
            </a:extLst>
          </p:cNvPr>
          <p:cNvSpPr txBox="1"/>
          <p:nvPr/>
        </p:nvSpPr>
        <p:spPr>
          <a:xfrm>
            <a:off x="5464711" y="3298212"/>
            <a:ext cx="62821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0040" indent="-320040" algn="l">
              <a:spcBef>
                <a:spcPts val="6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2000" b="0" i="0" dirty="0">
                <a:solidFill>
                  <a:srgbClr val="212121"/>
                </a:solidFill>
                <a:latin typeface="Calibri"/>
              </a:rPr>
              <a:t>64 photon and neutron </a:t>
            </a:r>
            <a:r>
              <a:rPr lang="en-US" sz="2000" b="1" i="0" dirty="0">
                <a:solidFill>
                  <a:srgbClr val="7030A0"/>
                </a:solidFill>
                <a:latin typeface="Calibri"/>
              </a:rPr>
              <a:t>BSOICs</a:t>
            </a:r>
            <a:r>
              <a:rPr lang="en-US" sz="2000" b="0" i="0" dirty="0">
                <a:solidFill>
                  <a:srgbClr val="212121"/>
                </a:solidFill>
                <a:latin typeface="Calibri"/>
              </a:rPr>
              <a:t> trip at </a:t>
            </a:r>
            <a:r>
              <a:rPr lang="en-US" sz="2000" b="1" i="0" dirty="0">
                <a:solidFill>
                  <a:srgbClr val="C00000"/>
                </a:solidFill>
                <a:latin typeface="Calibri"/>
              </a:rPr>
              <a:t>50 µSv/h net</a:t>
            </a:r>
          </a:p>
        </p:txBody>
      </p:sp>
      <p:sp>
        <p:nvSpPr>
          <p:cNvPr id="74" name="Triangle 73">
            <a:extLst>
              <a:ext uri="{FF2B5EF4-FFF2-40B4-BE49-F238E27FC236}">
                <a16:creationId xmlns:a16="http://schemas.microsoft.com/office/drawing/2014/main" id="{3A4F28EB-CA87-EA3B-E8D7-CE958BCA953D}"/>
              </a:ext>
            </a:extLst>
          </p:cNvPr>
          <p:cNvSpPr/>
          <p:nvPr/>
        </p:nvSpPr>
        <p:spPr>
          <a:xfrm>
            <a:off x="1072385" y="1971984"/>
            <a:ext cx="189611" cy="144265"/>
          </a:xfrm>
          <a:prstGeom prst="triangle">
            <a:avLst/>
          </a:prstGeom>
          <a:solidFill>
            <a:srgbClr val="FFC000"/>
          </a:solidFill>
          <a:ln w="25400" cap="flat" cmpd="sng" algn="ctr">
            <a:solidFill>
              <a:srgbClr val="FFC000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  <a:sym typeface="Arial"/>
            </a:endParaRPr>
          </a:p>
        </p:txBody>
      </p:sp>
      <p:sp>
        <p:nvSpPr>
          <p:cNvPr id="75" name="Triangle 74">
            <a:extLst>
              <a:ext uri="{FF2B5EF4-FFF2-40B4-BE49-F238E27FC236}">
                <a16:creationId xmlns:a16="http://schemas.microsoft.com/office/drawing/2014/main" id="{7FF3CAE0-5685-1ABA-DB46-762CD5CAFFAF}"/>
              </a:ext>
            </a:extLst>
          </p:cNvPr>
          <p:cNvSpPr/>
          <p:nvPr/>
        </p:nvSpPr>
        <p:spPr>
          <a:xfrm>
            <a:off x="2599551" y="1959119"/>
            <a:ext cx="189611" cy="144265"/>
          </a:xfrm>
          <a:prstGeom prst="triangle">
            <a:avLst/>
          </a:prstGeom>
          <a:solidFill>
            <a:srgbClr val="FFC000"/>
          </a:solidFill>
          <a:ln w="25400" cap="flat" cmpd="sng" algn="ctr">
            <a:solidFill>
              <a:srgbClr val="FFC000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  <a:sym typeface="Arial"/>
            </a:endParaRPr>
          </a:p>
        </p:txBody>
      </p:sp>
      <p:sp>
        <p:nvSpPr>
          <p:cNvPr id="76" name="Triangle 75">
            <a:extLst>
              <a:ext uri="{FF2B5EF4-FFF2-40B4-BE49-F238E27FC236}">
                <a16:creationId xmlns:a16="http://schemas.microsoft.com/office/drawing/2014/main" id="{CBF34A75-71E9-ECCB-B9A0-392B8F8CBD24}"/>
              </a:ext>
            </a:extLst>
          </p:cNvPr>
          <p:cNvSpPr/>
          <p:nvPr/>
        </p:nvSpPr>
        <p:spPr>
          <a:xfrm>
            <a:off x="8472301" y="1947107"/>
            <a:ext cx="189611" cy="144265"/>
          </a:xfrm>
          <a:prstGeom prst="triangle">
            <a:avLst/>
          </a:prstGeom>
          <a:solidFill>
            <a:srgbClr val="FFC000"/>
          </a:solidFill>
          <a:ln w="25400" cap="flat" cmpd="sng" algn="ctr">
            <a:solidFill>
              <a:srgbClr val="FFC000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  <a:sym typeface="Arial"/>
            </a:endParaRPr>
          </a:p>
        </p:txBody>
      </p:sp>
      <p:sp>
        <p:nvSpPr>
          <p:cNvPr id="77" name="Triangle 76">
            <a:extLst>
              <a:ext uri="{FF2B5EF4-FFF2-40B4-BE49-F238E27FC236}">
                <a16:creationId xmlns:a16="http://schemas.microsoft.com/office/drawing/2014/main" id="{A4EAF724-F216-EE3C-716C-2471D70CD06B}"/>
              </a:ext>
            </a:extLst>
          </p:cNvPr>
          <p:cNvSpPr/>
          <p:nvPr/>
        </p:nvSpPr>
        <p:spPr>
          <a:xfrm>
            <a:off x="8919043" y="1952098"/>
            <a:ext cx="189611" cy="144265"/>
          </a:xfrm>
          <a:prstGeom prst="triangle">
            <a:avLst/>
          </a:prstGeom>
          <a:solidFill>
            <a:srgbClr val="FFC000"/>
          </a:solidFill>
          <a:ln w="25400" cap="flat" cmpd="sng" algn="ctr">
            <a:solidFill>
              <a:srgbClr val="FFC000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  <a:sym typeface="Arial"/>
            </a:endParaRPr>
          </a:p>
        </p:txBody>
      </p:sp>
      <p:sp>
        <p:nvSpPr>
          <p:cNvPr id="78" name="Triangle 77">
            <a:extLst>
              <a:ext uri="{FF2B5EF4-FFF2-40B4-BE49-F238E27FC236}">
                <a16:creationId xmlns:a16="http://schemas.microsoft.com/office/drawing/2014/main" id="{B1DE9D6E-7787-496B-884F-CB7D58F941F1}"/>
              </a:ext>
            </a:extLst>
          </p:cNvPr>
          <p:cNvSpPr/>
          <p:nvPr/>
        </p:nvSpPr>
        <p:spPr>
          <a:xfrm>
            <a:off x="9127795" y="1932748"/>
            <a:ext cx="189611" cy="144265"/>
          </a:xfrm>
          <a:prstGeom prst="triangle">
            <a:avLst/>
          </a:prstGeom>
          <a:solidFill>
            <a:srgbClr val="FFC000"/>
          </a:solidFill>
          <a:ln w="25400" cap="flat" cmpd="sng" algn="ctr">
            <a:solidFill>
              <a:srgbClr val="FFC000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  <a:sym typeface="Arial"/>
            </a:endParaRPr>
          </a:p>
        </p:txBody>
      </p:sp>
      <p:sp>
        <p:nvSpPr>
          <p:cNvPr id="79" name="Triangle 78">
            <a:extLst>
              <a:ext uri="{FF2B5EF4-FFF2-40B4-BE49-F238E27FC236}">
                <a16:creationId xmlns:a16="http://schemas.microsoft.com/office/drawing/2014/main" id="{D2E8BA94-BE66-DD00-91CF-57DD9DF3F8DB}"/>
              </a:ext>
            </a:extLst>
          </p:cNvPr>
          <p:cNvSpPr/>
          <p:nvPr/>
        </p:nvSpPr>
        <p:spPr>
          <a:xfrm>
            <a:off x="9805005" y="1732306"/>
            <a:ext cx="189611" cy="144265"/>
          </a:xfrm>
          <a:prstGeom prst="triangle">
            <a:avLst/>
          </a:prstGeom>
          <a:solidFill>
            <a:srgbClr val="FFC000"/>
          </a:solidFill>
          <a:ln w="25400" cap="flat" cmpd="sng" algn="ctr">
            <a:solidFill>
              <a:srgbClr val="FFC000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  <a:sym typeface="Arial"/>
            </a:endParaRPr>
          </a:p>
        </p:txBody>
      </p:sp>
      <p:sp>
        <p:nvSpPr>
          <p:cNvPr id="80" name="Triangle 79">
            <a:extLst>
              <a:ext uri="{FF2B5EF4-FFF2-40B4-BE49-F238E27FC236}">
                <a16:creationId xmlns:a16="http://schemas.microsoft.com/office/drawing/2014/main" id="{6C233B45-2932-F839-1897-2F899EB71D16}"/>
              </a:ext>
            </a:extLst>
          </p:cNvPr>
          <p:cNvSpPr/>
          <p:nvPr/>
        </p:nvSpPr>
        <p:spPr>
          <a:xfrm>
            <a:off x="10486403" y="1773898"/>
            <a:ext cx="189611" cy="144265"/>
          </a:xfrm>
          <a:prstGeom prst="triangle">
            <a:avLst/>
          </a:prstGeom>
          <a:solidFill>
            <a:srgbClr val="FFC000"/>
          </a:solidFill>
          <a:ln w="25400" cap="flat" cmpd="sng" algn="ctr">
            <a:solidFill>
              <a:srgbClr val="FFC000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  <a:sym typeface="Arial"/>
            </a:endParaRPr>
          </a:p>
        </p:txBody>
      </p:sp>
      <p:sp>
        <p:nvSpPr>
          <p:cNvPr id="81" name="Triangle 80">
            <a:extLst>
              <a:ext uri="{FF2B5EF4-FFF2-40B4-BE49-F238E27FC236}">
                <a16:creationId xmlns:a16="http://schemas.microsoft.com/office/drawing/2014/main" id="{9204ED50-1FDE-2E67-AB92-0BAF6A541F4D}"/>
              </a:ext>
            </a:extLst>
          </p:cNvPr>
          <p:cNvSpPr/>
          <p:nvPr/>
        </p:nvSpPr>
        <p:spPr>
          <a:xfrm>
            <a:off x="10737065" y="1761809"/>
            <a:ext cx="189611" cy="144265"/>
          </a:xfrm>
          <a:prstGeom prst="triangle">
            <a:avLst/>
          </a:prstGeom>
          <a:solidFill>
            <a:srgbClr val="FFC000"/>
          </a:solidFill>
          <a:ln w="25400" cap="flat" cmpd="sng" algn="ctr">
            <a:solidFill>
              <a:srgbClr val="FFC000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  <a:sym typeface="Arial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AA8071E-A2A5-9AC1-A564-6BF04A7B2C78}"/>
              </a:ext>
            </a:extLst>
          </p:cNvPr>
          <p:cNvSpPr txBox="1"/>
          <p:nvPr/>
        </p:nvSpPr>
        <p:spPr>
          <a:xfrm>
            <a:off x="5464711" y="2544839"/>
            <a:ext cx="66799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0040" indent="-320040" algn="l">
              <a:spcBef>
                <a:spcPts val="6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2000" b="1" i="0" dirty="0">
                <a:solidFill>
                  <a:srgbClr val="7030A0"/>
                </a:solidFill>
                <a:latin typeface="Calibri"/>
              </a:rPr>
              <a:t>49 LBLMs</a:t>
            </a:r>
            <a:r>
              <a:rPr lang="en-US" sz="2000" b="0" i="0" dirty="0">
                <a:solidFill>
                  <a:srgbClr val="212121"/>
                </a:solidFill>
                <a:latin typeface="Calibri"/>
              </a:rPr>
              <a:t> span the entire linac (~200 m each) with overlaps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FB13691-2F73-19B9-6484-9D1883E1F33C}"/>
              </a:ext>
            </a:extLst>
          </p:cNvPr>
          <p:cNvSpPr txBox="1"/>
          <p:nvPr/>
        </p:nvSpPr>
        <p:spPr>
          <a:xfrm>
            <a:off x="172806" y="3270031"/>
            <a:ext cx="60975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0040" indent="-320040" algn="l">
              <a:spcBef>
                <a:spcPts val="6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2000" b="1" dirty="0">
                <a:solidFill>
                  <a:srgbClr val="7030A0"/>
                </a:solidFill>
                <a:latin typeface="Calibri"/>
              </a:rPr>
              <a:t>10 RDMs</a:t>
            </a:r>
            <a:r>
              <a:rPr lang="en-US" sz="2000" b="0" i="0" dirty="0">
                <a:solidFill>
                  <a:srgbClr val="212121"/>
                </a:solidFill>
                <a:latin typeface="Calibri"/>
              </a:rPr>
              <a:t> for residual dose monitoring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32AAC7C-8873-76D3-73D4-866760F7C2DD}"/>
              </a:ext>
            </a:extLst>
          </p:cNvPr>
          <p:cNvSpPr/>
          <p:nvPr/>
        </p:nvSpPr>
        <p:spPr bwMode="auto">
          <a:xfrm>
            <a:off x="829901" y="3742604"/>
            <a:ext cx="2676856" cy="2202516"/>
          </a:xfrm>
          <a:prstGeom prst="rect">
            <a:avLst/>
          </a:prstGeom>
          <a:solidFill>
            <a:srgbClr val="F9F9F9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236B4EB-0738-A8B5-51C7-23439D1B1DF2}"/>
              </a:ext>
            </a:extLst>
          </p:cNvPr>
          <p:cNvSpPr/>
          <p:nvPr/>
        </p:nvSpPr>
        <p:spPr bwMode="auto">
          <a:xfrm>
            <a:off x="3458047" y="3738571"/>
            <a:ext cx="1996929" cy="2202516"/>
          </a:xfrm>
          <a:prstGeom prst="rect">
            <a:avLst/>
          </a:prstGeom>
          <a:solidFill>
            <a:srgbClr val="F9F9F9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453E8D2-0215-D2B7-4E82-4EE941A7CA60}"/>
              </a:ext>
            </a:extLst>
          </p:cNvPr>
          <p:cNvSpPr/>
          <p:nvPr/>
        </p:nvSpPr>
        <p:spPr bwMode="auto">
          <a:xfrm>
            <a:off x="5410316" y="3712415"/>
            <a:ext cx="1996929" cy="2202516"/>
          </a:xfrm>
          <a:prstGeom prst="rect">
            <a:avLst/>
          </a:prstGeom>
          <a:solidFill>
            <a:srgbClr val="F9F9F9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1C0562F-2471-69D0-4676-6BC2D571F06A}"/>
              </a:ext>
            </a:extLst>
          </p:cNvPr>
          <p:cNvSpPr/>
          <p:nvPr/>
        </p:nvSpPr>
        <p:spPr bwMode="auto">
          <a:xfrm>
            <a:off x="7358535" y="3731768"/>
            <a:ext cx="2089204" cy="2202516"/>
          </a:xfrm>
          <a:prstGeom prst="rect">
            <a:avLst/>
          </a:prstGeom>
          <a:solidFill>
            <a:srgbClr val="F9F9F9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DF23947-97D4-9A5E-9A9B-2F0A1F268C36}"/>
              </a:ext>
            </a:extLst>
          </p:cNvPr>
          <p:cNvSpPr/>
          <p:nvPr/>
        </p:nvSpPr>
        <p:spPr bwMode="auto">
          <a:xfrm>
            <a:off x="9424431" y="3738571"/>
            <a:ext cx="1938342" cy="2202516"/>
          </a:xfrm>
          <a:prstGeom prst="rect">
            <a:avLst/>
          </a:prstGeom>
          <a:solidFill>
            <a:srgbClr val="F9F9F9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40458C"/>
              </a:buClr>
              <a:buSzPct val="100000"/>
              <a:buFont typeface="Arial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A8548C59-F307-A03C-9B47-1E2FC4297829}"/>
              </a:ext>
            </a:extLst>
          </p:cNvPr>
          <p:cNvCxnSpPr>
            <a:cxnSpLocks/>
          </p:cNvCxnSpPr>
          <p:nvPr/>
        </p:nvCxnSpPr>
        <p:spPr>
          <a:xfrm>
            <a:off x="1117732" y="2218387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BA4BE0F-4824-19EE-644B-145086C1CBDE}"/>
              </a:ext>
            </a:extLst>
          </p:cNvPr>
          <p:cNvCxnSpPr>
            <a:cxnSpLocks/>
          </p:cNvCxnSpPr>
          <p:nvPr/>
        </p:nvCxnSpPr>
        <p:spPr>
          <a:xfrm>
            <a:off x="1345797" y="2162105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41844109-654D-92A6-0F02-6C3A80B0EC78}"/>
              </a:ext>
            </a:extLst>
          </p:cNvPr>
          <p:cNvCxnSpPr>
            <a:cxnSpLocks/>
          </p:cNvCxnSpPr>
          <p:nvPr/>
        </p:nvCxnSpPr>
        <p:spPr>
          <a:xfrm>
            <a:off x="1529721" y="2218387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10AE0F56-267F-1938-9676-D44795B0DCC0}"/>
              </a:ext>
            </a:extLst>
          </p:cNvPr>
          <p:cNvCxnSpPr>
            <a:cxnSpLocks/>
          </p:cNvCxnSpPr>
          <p:nvPr/>
        </p:nvCxnSpPr>
        <p:spPr>
          <a:xfrm>
            <a:off x="1781999" y="2167002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03A90DCF-777C-8760-520D-0D52558172A5}"/>
              </a:ext>
            </a:extLst>
          </p:cNvPr>
          <p:cNvCxnSpPr>
            <a:cxnSpLocks/>
          </p:cNvCxnSpPr>
          <p:nvPr/>
        </p:nvCxnSpPr>
        <p:spPr>
          <a:xfrm>
            <a:off x="1962623" y="2223284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A39B58C2-48ED-2F64-4E70-086566E1F882}"/>
              </a:ext>
            </a:extLst>
          </p:cNvPr>
          <p:cNvCxnSpPr>
            <a:cxnSpLocks/>
          </p:cNvCxnSpPr>
          <p:nvPr/>
        </p:nvCxnSpPr>
        <p:spPr>
          <a:xfrm>
            <a:off x="2190688" y="2167002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E83188CF-F8A2-5CFA-DFE8-6E96524A3E6C}"/>
              </a:ext>
            </a:extLst>
          </p:cNvPr>
          <p:cNvCxnSpPr>
            <a:cxnSpLocks/>
          </p:cNvCxnSpPr>
          <p:nvPr/>
        </p:nvCxnSpPr>
        <p:spPr>
          <a:xfrm>
            <a:off x="2374613" y="2223284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98A893D4-AF0F-4A67-9484-1727FA88BA86}"/>
              </a:ext>
            </a:extLst>
          </p:cNvPr>
          <p:cNvCxnSpPr>
            <a:cxnSpLocks/>
          </p:cNvCxnSpPr>
          <p:nvPr/>
        </p:nvCxnSpPr>
        <p:spPr>
          <a:xfrm>
            <a:off x="2609083" y="2163011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37FA4318-2329-F919-711E-32988FF49F5A}"/>
              </a:ext>
            </a:extLst>
          </p:cNvPr>
          <p:cNvCxnSpPr>
            <a:cxnSpLocks/>
          </p:cNvCxnSpPr>
          <p:nvPr/>
        </p:nvCxnSpPr>
        <p:spPr>
          <a:xfrm>
            <a:off x="2789707" y="2219293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9CCF27BA-188E-FDAA-5744-768CFFDF0222}"/>
              </a:ext>
            </a:extLst>
          </p:cNvPr>
          <p:cNvCxnSpPr>
            <a:cxnSpLocks/>
          </p:cNvCxnSpPr>
          <p:nvPr/>
        </p:nvCxnSpPr>
        <p:spPr>
          <a:xfrm>
            <a:off x="3017772" y="2163011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3515BB1-CB86-F229-8D0B-9491142F4D15}"/>
              </a:ext>
            </a:extLst>
          </p:cNvPr>
          <p:cNvCxnSpPr>
            <a:cxnSpLocks/>
          </p:cNvCxnSpPr>
          <p:nvPr/>
        </p:nvCxnSpPr>
        <p:spPr>
          <a:xfrm>
            <a:off x="3201697" y="2219293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D5CD0BFD-94E0-D59F-8C8B-CAB2AD96B765}"/>
              </a:ext>
            </a:extLst>
          </p:cNvPr>
          <p:cNvCxnSpPr>
            <a:cxnSpLocks/>
          </p:cNvCxnSpPr>
          <p:nvPr/>
        </p:nvCxnSpPr>
        <p:spPr>
          <a:xfrm>
            <a:off x="3453974" y="2167908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4A4E1C59-AC27-4AD4-46A6-E08BAFA837A9}"/>
              </a:ext>
            </a:extLst>
          </p:cNvPr>
          <p:cNvCxnSpPr>
            <a:cxnSpLocks/>
          </p:cNvCxnSpPr>
          <p:nvPr/>
        </p:nvCxnSpPr>
        <p:spPr>
          <a:xfrm>
            <a:off x="3634598" y="2224190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C220BA18-6F01-E529-E1AF-4DE351CC637D}"/>
              </a:ext>
            </a:extLst>
          </p:cNvPr>
          <p:cNvCxnSpPr>
            <a:cxnSpLocks/>
          </p:cNvCxnSpPr>
          <p:nvPr/>
        </p:nvCxnSpPr>
        <p:spPr>
          <a:xfrm>
            <a:off x="3862663" y="2167908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2F58D995-5D06-4072-2E64-BA3F0C9A9F60}"/>
              </a:ext>
            </a:extLst>
          </p:cNvPr>
          <p:cNvCxnSpPr>
            <a:cxnSpLocks/>
          </p:cNvCxnSpPr>
          <p:nvPr/>
        </p:nvCxnSpPr>
        <p:spPr>
          <a:xfrm>
            <a:off x="4046588" y="2224190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E489651B-ABA0-E888-537A-6B96EBEACD24}"/>
              </a:ext>
            </a:extLst>
          </p:cNvPr>
          <p:cNvCxnSpPr>
            <a:cxnSpLocks/>
          </p:cNvCxnSpPr>
          <p:nvPr/>
        </p:nvCxnSpPr>
        <p:spPr>
          <a:xfrm>
            <a:off x="4297474" y="2160680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19A1F4BE-B2AD-33AB-61A2-0C7628398ED8}"/>
              </a:ext>
            </a:extLst>
          </p:cNvPr>
          <p:cNvCxnSpPr>
            <a:cxnSpLocks/>
          </p:cNvCxnSpPr>
          <p:nvPr/>
        </p:nvCxnSpPr>
        <p:spPr>
          <a:xfrm>
            <a:off x="4478099" y="2216962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7A187B3F-019C-5846-19D4-69854EE660A9}"/>
              </a:ext>
            </a:extLst>
          </p:cNvPr>
          <p:cNvCxnSpPr>
            <a:cxnSpLocks/>
          </p:cNvCxnSpPr>
          <p:nvPr/>
        </p:nvCxnSpPr>
        <p:spPr>
          <a:xfrm>
            <a:off x="4706163" y="2160680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53ED2985-19A6-5A4C-887E-4278F3E3DBDD}"/>
              </a:ext>
            </a:extLst>
          </p:cNvPr>
          <p:cNvCxnSpPr>
            <a:cxnSpLocks/>
          </p:cNvCxnSpPr>
          <p:nvPr/>
        </p:nvCxnSpPr>
        <p:spPr>
          <a:xfrm>
            <a:off x="4890088" y="2216962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208A717C-4E8B-21F0-963F-D8E5255FE089}"/>
              </a:ext>
            </a:extLst>
          </p:cNvPr>
          <p:cNvCxnSpPr>
            <a:cxnSpLocks/>
          </p:cNvCxnSpPr>
          <p:nvPr/>
        </p:nvCxnSpPr>
        <p:spPr>
          <a:xfrm>
            <a:off x="5142365" y="2165577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8D1A777C-803C-9CAC-D917-0AF0284E1DF7}"/>
              </a:ext>
            </a:extLst>
          </p:cNvPr>
          <p:cNvCxnSpPr>
            <a:cxnSpLocks/>
          </p:cNvCxnSpPr>
          <p:nvPr/>
        </p:nvCxnSpPr>
        <p:spPr>
          <a:xfrm>
            <a:off x="5322990" y="2221859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74612C74-087D-FED4-B4E9-658D56C9AB7E}"/>
              </a:ext>
            </a:extLst>
          </p:cNvPr>
          <p:cNvCxnSpPr>
            <a:cxnSpLocks/>
          </p:cNvCxnSpPr>
          <p:nvPr/>
        </p:nvCxnSpPr>
        <p:spPr>
          <a:xfrm>
            <a:off x="5551054" y="2165577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BC1C76A5-A7F2-D156-718E-B269408177AF}"/>
              </a:ext>
            </a:extLst>
          </p:cNvPr>
          <p:cNvCxnSpPr>
            <a:cxnSpLocks/>
          </p:cNvCxnSpPr>
          <p:nvPr/>
        </p:nvCxnSpPr>
        <p:spPr>
          <a:xfrm>
            <a:off x="5734979" y="2221859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E80F5D56-0C11-A198-E136-60E3221A7754}"/>
              </a:ext>
            </a:extLst>
          </p:cNvPr>
          <p:cNvCxnSpPr>
            <a:cxnSpLocks/>
          </p:cNvCxnSpPr>
          <p:nvPr/>
        </p:nvCxnSpPr>
        <p:spPr>
          <a:xfrm>
            <a:off x="5975552" y="2165577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59D064E0-FF7B-5ACA-067D-E63E83F14CA9}"/>
              </a:ext>
            </a:extLst>
          </p:cNvPr>
          <p:cNvCxnSpPr>
            <a:cxnSpLocks/>
          </p:cNvCxnSpPr>
          <p:nvPr/>
        </p:nvCxnSpPr>
        <p:spPr>
          <a:xfrm>
            <a:off x="6156177" y="2221859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9B297927-F4BE-54AC-88D8-EDC836075625}"/>
              </a:ext>
            </a:extLst>
          </p:cNvPr>
          <p:cNvCxnSpPr>
            <a:cxnSpLocks/>
          </p:cNvCxnSpPr>
          <p:nvPr/>
        </p:nvCxnSpPr>
        <p:spPr>
          <a:xfrm>
            <a:off x="6384241" y="2165577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D09A1C1B-5676-7C5B-04AD-BC23CDEED4E1}"/>
              </a:ext>
            </a:extLst>
          </p:cNvPr>
          <p:cNvCxnSpPr>
            <a:cxnSpLocks/>
          </p:cNvCxnSpPr>
          <p:nvPr/>
        </p:nvCxnSpPr>
        <p:spPr>
          <a:xfrm>
            <a:off x="6568166" y="2221859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C3840446-8F48-AF01-4775-D3C44D7C8414}"/>
              </a:ext>
            </a:extLst>
          </p:cNvPr>
          <p:cNvCxnSpPr>
            <a:cxnSpLocks/>
          </p:cNvCxnSpPr>
          <p:nvPr/>
        </p:nvCxnSpPr>
        <p:spPr>
          <a:xfrm>
            <a:off x="6820443" y="2170474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6A628BEB-A15E-983E-36CF-B160D1EB2B51}"/>
              </a:ext>
            </a:extLst>
          </p:cNvPr>
          <p:cNvCxnSpPr>
            <a:cxnSpLocks/>
          </p:cNvCxnSpPr>
          <p:nvPr/>
        </p:nvCxnSpPr>
        <p:spPr>
          <a:xfrm>
            <a:off x="7001068" y="2226756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4A59BB56-C696-68AC-99D8-958A9A3F9624}"/>
              </a:ext>
            </a:extLst>
          </p:cNvPr>
          <p:cNvCxnSpPr>
            <a:cxnSpLocks/>
          </p:cNvCxnSpPr>
          <p:nvPr/>
        </p:nvCxnSpPr>
        <p:spPr>
          <a:xfrm>
            <a:off x="7229132" y="2170474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88BD6102-B49F-63B7-D4A6-B31744620DAA}"/>
              </a:ext>
            </a:extLst>
          </p:cNvPr>
          <p:cNvCxnSpPr>
            <a:cxnSpLocks/>
          </p:cNvCxnSpPr>
          <p:nvPr/>
        </p:nvCxnSpPr>
        <p:spPr>
          <a:xfrm>
            <a:off x="7413057" y="2226756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933EADE9-6F1E-15E4-ACB9-7731F1A71830}"/>
              </a:ext>
            </a:extLst>
          </p:cNvPr>
          <p:cNvCxnSpPr>
            <a:cxnSpLocks/>
          </p:cNvCxnSpPr>
          <p:nvPr/>
        </p:nvCxnSpPr>
        <p:spPr>
          <a:xfrm>
            <a:off x="7640283" y="2167170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810E81D8-7CC2-C660-2464-5AD6BDB447A4}"/>
              </a:ext>
            </a:extLst>
          </p:cNvPr>
          <p:cNvCxnSpPr>
            <a:cxnSpLocks/>
          </p:cNvCxnSpPr>
          <p:nvPr/>
        </p:nvCxnSpPr>
        <p:spPr>
          <a:xfrm>
            <a:off x="7820907" y="2223452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9DE7BF52-1A37-59A5-8540-4C03AA0AEABC}"/>
              </a:ext>
            </a:extLst>
          </p:cNvPr>
          <p:cNvCxnSpPr>
            <a:cxnSpLocks/>
          </p:cNvCxnSpPr>
          <p:nvPr/>
        </p:nvCxnSpPr>
        <p:spPr>
          <a:xfrm>
            <a:off x="8048972" y="2167170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CE7A0271-C3C7-9148-AD5D-A13B485C9859}"/>
              </a:ext>
            </a:extLst>
          </p:cNvPr>
          <p:cNvCxnSpPr>
            <a:cxnSpLocks/>
          </p:cNvCxnSpPr>
          <p:nvPr/>
        </p:nvCxnSpPr>
        <p:spPr>
          <a:xfrm>
            <a:off x="8232897" y="2223452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69564975-0D58-E54B-F9D9-F8D2CF83761D}"/>
              </a:ext>
            </a:extLst>
          </p:cNvPr>
          <p:cNvCxnSpPr>
            <a:cxnSpLocks/>
          </p:cNvCxnSpPr>
          <p:nvPr/>
        </p:nvCxnSpPr>
        <p:spPr>
          <a:xfrm>
            <a:off x="8485174" y="2172068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9CFA8F4D-BF92-EA79-502A-E1ED60B9B1F4}"/>
              </a:ext>
            </a:extLst>
          </p:cNvPr>
          <p:cNvCxnSpPr>
            <a:cxnSpLocks/>
          </p:cNvCxnSpPr>
          <p:nvPr/>
        </p:nvCxnSpPr>
        <p:spPr>
          <a:xfrm>
            <a:off x="8665798" y="2228349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E99DD171-15B7-8669-7498-5410F723FB4D}"/>
              </a:ext>
            </a:extLst>
          </p:cNvPr>
          <p:cNvCxnSpPr>
            <a:cxnSpLocks/>
          </p:cNvCxnSpPr>
          <p:nvPr/>
        </p:nvCxnSpPr>
        <p:spPr>
          <a:xfrm>
            <a:off x="8893863" y="2172068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E624B182-4005-9872-0977-832286E7F17E}"/>
              </a:ext>
            </a:extLst>
          </p:cNvPr>
          <p:cNvCxnSpPr>
            <a:cxnSpLocks/>
          </p:cNvCxnSpPr>
          <p:nvPr/>
        </p:nvCxnSpPr>
        <p:spPr>
          <a:xfrm>
            <a:off x="9077788" y="2228349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67F9035E-1E7E-6EEA-5902-EF34D7A55CEF}"/>
              </a:ext>
            </a:extLst>
          </p:cNvPr>
          <p:cNvCxnSpPr>
            <a:cxnSpLocks/>
          </p:cNvCxnSpPr>
          <p:nvPr/>
        </p:nvCxnSpPr>
        <p:spPr>
          <a:xfrm>
            <a:off x="9312258" y="2168077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2CCE1E71-7574-3BED-208C-B45C00852DF0}"/>
              </a:ext>
            </a:extLst>
          </p:cNvPr>
          <p:cNvCxnSpPr>
            <a:cxnSpLocks/>
          </p:cNvCxnSpPr>
          <p:nvPr/>
        </p:nvCxnSpPr>
        <p:spPr>
          <a:xfrm>
            <a:off x="9492883" y="2224358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02CC8D5E-4A60-07F5-2D8E-C41767AA7501}"/>
              </a:ext>
            </a:extLst>
          </p:cNvPr>
          <p:cNvCxnSpPr>
            <a:cxnSpLocks/>
          </p:cNvCxnSpPr>
          <p:nvPr/>
        </p:nvCxnSpPr>
        <p:spPr>
          <a:xfrm>
            <a:off x="9720947" y="2168077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61B6878D-B468-893D-B5AC-71AAC46BD16A}"/>
              </a:ext>
            </a:extLst>
          </p:cNvPr>
          <p:cNvCxnSpPr>
            <a:cxnSpLocks/>
          </p:cNvCxnSpPr>
          <p:nvPr/>
        </p:nvCxnSpPr>
        <p:spPr>
          <a:xfrm>
            <a:off x="9904872" y="2224358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1C6B96F5-9806-C097-F62D-F63E11C24E02}"/>
              </a:ext>
            </a:extLst>
          </p:cNvPr>
          <p:cNvCxnSpPr>
            <a:cxnSpLocks/>
          </p:cNvCxnSpPr>
          <p:nvPr/>
        </p:nvCxnSpPr>
        <p:spPr>
          <a:xfrm>
            <a:off x="10157149" y="2172974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E6DF31C1-D0F2-FFB2-A099-AB6AE8DA0840}"/>
              </a:ext>
            </a:extLst>
          </p:cNvPr>
          <p:cNvCxnSpPr>
            <a:cxnSpLocks/>
          </p:cNvCxnSpPr>
          <p:nvPr/>
        </p:nvCxnSpPr>
        <p:spPr>
          <a:xfrm>
            <a:off x="10337774" y="2229256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A7CEF864-26B1-858F-FCFE-A99BC4347031}"/>
              </a:ext>
            </a:extLst>
          </p:cNvPr>
          <p:cNvCxnSpPr>
            <a:cxnSpLocks/>
          </p:cNvCxnSpPr>
          <p:nvPr/>
        </p:nvCxnSpPr>
        <p:spPr>
          <a:xfrm>
            <a:off x="10565838" y="2172974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EB27C260-6275-E641-8F9F-3CE43A0216E2}"/>
              </a:ext>
            </a:extLst>
          </p:cNvPr>
          <p:cNvCxnSpPr>
            <a:cxnSpLocks/>
          </p:cNvCxnSpPr>
          <p:nvPr/>
        </p:nvCxnSpPr>
        <p:spPr>
          <a:xfrm>
            <a:off x="10749763" y="2229256"/>
            <a:ext cx="38490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2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2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2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2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5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0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2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2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2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5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2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2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0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2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5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2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2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5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5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4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5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4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5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70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3" grpId="0"/>
      <p:bldP spid="85" grpId="0"/>
      <p:bldP spid="87" grpId="0" animBg="1"/>
      <p:bldP spid="89" grpId="0" animBg="1"/>
      <p:bldP spid="90" grpId="0" animBg="1"/>
      <p:bldP spid="91" grpId="0" animBg="1"/>
      <p:bldP spid="9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C93EF-9ABA-032B-B30F-D61D6F59F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/>
              <a:t>Diamond PBLMs - commissioning, archive and use</a:t>
            </a:r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F8252BF4-DFDC-4AE6-D3C4-F64AE150FAC1}"/>
              </a:ext>
            </a:extLst>
          </p:cNvPr>
          <p:cNvSpPr txBox="1"/>
          <p:nvPr/>
        </p:nvSpPr>
        <p:spPr>
          <a:xfrm>
            <a:off x="411480" y="6419088"/>
            <a:ext cx="6858000" cy="301752"/>
          </a:xfrm>
          <a:prstGeom prst="rect">
            <a:avLst/>
          </a:prstGeom>
          <a:noFill/>
        </p:spPr>
        <p:txBody>
          <a:bodyPr wrap="none" lIns="36576" tIns="0" rIns="36576" bIns="0">
            <a:spAutoFit/>
          </a:bodyPr>
          <a:lstStyle/>
          <a:p>
            <a:pPr algn="l"/>
            <a:r>
              <a:rPr sz="1200" i="1">
                <a:solidFill>
                  <a:srgbClr val="595959"/>
                </a:solidFill>
                <a:latin typeface="Calibri"/>
              </a:rPr>
              <a:t>T. Frosio  |  SATIF-17 - IBS Daejeon, October 2026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BFBB7538-3E39-D268-59F1-234D60BE7408}"/>
              </a:ext>
            </a:extLst>
          </p:cNvPr>
          <p:cNvSpPr txBox="1"/>
          <p:nvPr/>
        </p:nvSpPr>
        <p:spPr>
          <a:xfrm>
            <a:off x="11247120" y="6382512"/>
            <a:ext cx="7315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5BD36294-2849-48A8-8531-5354CF3095D2}" type="slidenum">
              <a:rPr lang="en-US" sz="1400">
                <a:solidFill>
                  <a:srgbClr val="595959"/>
                </a:solidFill>
                <a:latin typeface="Calibri"/>
              </a:rPr>
              <a:t>10</a:t>
            </a:fld>
            <a:endParaRPr lang="en-US" sz="1400">
              <a:solidFill>
                <a:srgbClr val="595959"/>
              </a:solidFill>
              <a:latin typeface="Calibri"/>
            </a:endParaRPr>
          </a:p>
        </p:txBody>
      </p:sp>
      <p:sp>
        <p:nvSpPr>
          <p:cNvPr id="5" name="Ribbon">
            <a:extLst>
              <a:ext uri="{FF2B5EF4-FFF2-40B4-BE49-F238E27FC236}">
                <a16:creationId xmlns:a16="http://schemas.microsoft.com/office/drawing/2014/main" id="{9565401F-1619-4E39-363D-9A7BBCB1EF58}"/>
              </a:ext>
            </a:extLst>
          </p:cNvPr>
          <p:cNvSpPr/>
          <p:nvPr/>
        </p:nvSpPr>
        <p:spPr>
          <a:xfrm>
            <a:off x="0" y="5879592"/>
            <a:ext cx="12191695" cy="42976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Single-crystal diamonds give a prompt, linear signal at their own collimator, up to the digitizer ceiling</a:t>
            </a:r>
          </a:p>
        </p:txBody>
      </p:sp>
      <p:sp>
        <p:nvSpPr>
          <p:cNvPr id="6" name="Text A10L 1">
            <a:extLst>
              <a:ext uri="{FF2B5EF4-FFF2-40B4-BE49-F238E27FC236}">
                <a16:creationId xmlns:a16="http://schemas.microsoft.com/office/drawing/2014/main" id="{3576E911-4CDE-D65F-7D1E-39AE9C2FB012}"/>
              </a:ext>
            </a:extLst>
          </p:cNvPr>
          <p:cNvSpPr txBox="1"/>
          <p:nvPr/>
        </p:nvSpPr>
        <p:spPr>
          <a:xfrm>
            <a:off x="182880" y="1188720"/>
            <a:ext cx="4905008" cy="329474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800" b="0" dirty="0">
                <a:solidFill>
                  <a:srgbClr val="212121"/>
                </a:solidFill>
                <a:latin typeface="Calibri"/>
              </a:rPr>
              <a:t>Commissioning: 50-75 W parked on 16 collimators, 80 MeV to 3.5 GeV: </a:t>
            </a:r>
            <a:r>
              <a:rPr sz="1800" b="1" dirty="0">
                <a:solidFill>
                  <a:srgbClr val="C00000"/>
                </a:solidFill>
                <a:latin typeface="Calibri"/>
              </a:rPr>
              <a:t>4.4-10.2 mV/W</a:t>
            </a:r>
            <a:r>
              <a:rPr sz="1800" b="0" dirty="0">
                <a:solidFill>
                  <a:srgbClr val="212121"/>
                </a:solidFill>
                <a:latin typeface="Calibri"/>
              </a:rPr>
              <a:t>, linear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dirty="0">
                <a:solidFill>
                  <a:srgbClr val="212121"/>
                </a:solidFill>
                <a:latin typeface="Calibri"/>
              </a:rPr>
              <a:t>Dynamic range: digitizer saturates near </a:t>
            </a:r>
            <a:r>
              <a:rPr lang="en-US" b="1" dirty="0">
                <a:solidFill>
                  <a:srgbClr val="C00000"/>
                </a:solidFill>
                <a:latin typeface="Calibri"/>
              </a:rPr>
              <a:t>625 mV</a:t>
            </a:r>
            <a:r>
              <a:rPr lang="en-US" dirty="0">
                <a:solidFill>
                  <a:srgbClr val="212121"/>
                </a:solidFill>
                <a:latin typeface="Calibri"/>
              </a:rPr>
              <a:t>, so a saturated diamond only bounds the loss (BP21 at 70-75 W)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800" b="0" dirty="0">
                <a:solidFill>
                  <a:srgbClr val="212121"/>
                </a:solidFill>
                <a:latin typeface="Calibri"/>
              </a:rPr>
              <a:t>Each diamond sees its own collimator: its signal rises when that collimator closes on the beam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800" b="0" dirty="0">
                <a:solidFill>
                  <a:srgbClr val="212121"/>
                </a:solidFill>
                <a:latin typeface="Calibri"/>
              </a:rPr>
              <a:t>In operation the B1 diamonds watch the collimators for beam containment and machine protection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5CC631-EDE8-502F-4F4E-8AD77C175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920" y="1315682"/>
            <a:ext cx="6408712" cy="3096344"/>
          </a:xfrm>
          <a:prstGeom prst="rect">
            <a:avLst/>
          </a:prstGeom>
        </p:spPr>
      </p:pic>
      <p:sp>
        <p:nvSpPr>
          <p:cNvPr id="8" name="Text A10L 1">
            <a:extLst>
              <a:ext uri="{FF2B5EF4-FFF2-40B4-BE49-F238E27FC236}">
                <a16:creationId xmlns:a16="http://schemas.microsoft.com/office/drawing/2014/main" id="{C124FD03-3A58-DB9C-8F51-1729DF0748DB}"/>
              </a:ext>
            </a:extLst>
          </p:cNvPr>
          <p:cNvSpPr txBox="1"/>
          <p:nvPr/>
        </p:nvSpPr>
        <p:spPr>
          <a:xfrm>
            <a:off x="182880" y="4509120"/>
            <a:ext cx="4905008" cy="88639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1800" b="0" dirty="0">
                <a:solidFill>
                  <a:srgbClr val="212121"/>
                </a:solidFill>
                <a:latin typeface="Calibri"/>
              </a:rPr>
              <a:t>Polycrystalline </a:t>
            </a:r>
            <a:r>
              <a:rPr lang="en-US" sz="1800" b="1" dirty="0">
                <a:solidFill>
                  <a:srgbClr val="7030A0"/>
                </a:solidFill>
                <a:latin typeface="Calibri"/>
              </a:rPr>
              <a:t>B4</a:t>
            </a:r>
            <a:r>
              <a:rPr lang="en-US" sz="1800" b="0" dirty="0">
                <a:solidFill>
                  <a:srgbClr val="212121"/>
                </a:solidFill>
                <a:latin typeface="Calibri"/>
              </a:rPr>
              <a:t>: charge trapping, then an </a:t>
            </a:r>
            <a:r>
              <a:rPr lang="en-US" sz="1800" b="1" dirty="0">
                <a:solidFill>
                  <a:srgbClr val="C00000"/>
                </a:solidFill>
                <a:latin typeface="Calibri"/>
              </a:rPr>
              <a:t>18 h</a:t>
            </a:r>
            <a:r>
              <a:rPr lang="en-US" sz="1800" b="0" dirty="0">
                <a:solidFill>
                  <a:srgbClr val="212121"/>
                </a:solidFill>
                <a:latin typeface="Calibri"/>
              </a:rPr>
              <a:t> decay that hides the real cool-down (right); single-crystal </a:t>
            </a:r>
            <a:r>
              <a:rPr lang="en-US" sz="1800" b="1" dirty="0">
                <a:solidFill>
                  <a:srgbClr val="7030A0"/>
                </a:solidFill>
                <a:latin typeface="Calibri"/>
              </a:rPr>
              <a:t>B1</a:t>
            </a:r>
            <a:r>
              <a:rPr lang="en-US" sz="1800" b="0" dirty="0">
                <a:solidFill>
                  <a:srgbClr val="212121"/>
                </a:solidFill>
                <a:latin typeface="Calibri"/>
              </a:rPr>
              <a:t> since 2024</a:t>
            </a:r>
          </a:p>
        </p:txBody>
      </p:sp>
      <p:pic>
        <p:nvPicPr>
          <p:cNvPr id="10" name="B4 vs B1 decay" descr="image.png">
            <a:extLst>
              <a:ext uri="{FF2B5EF4-FFF2-40B4-BE49-F238E27FC236}">
                <a16:creationId xmlns:a16="http://schemas.microsoft.com/office/drawing/2014/main" id="{471BF94A-06BF-3811-EA79-BA2BEAA39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936" y="1258697"/>
            <a:ext cx="6248807" cy="454774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/>
              <a:t>Cherenkov fiber LBLMs - results and limits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411480" y="6419088"/>
            <a:ext cx="6858000" cy="301752"/>
          </a:xfrm>
          <a:prstGeom prst="rect">
            <a:avLst/>
          </a:prstGeom>
          <a:noFill/>
        </p:spPr>
        <p:txBody>
          <a:bodyPr wrap="none" lIns="36576" tIns="0" rIns="36576" bIns="0">
            <a:spAutoFit/>
          </a:bodyPr>
          <a:lstStyle/>
          <a:p>
            <a:pPr algn="l"/>
            <a:r>
              <a:rPr sz="1200" i="1">
                <a:solidFill>
                  <a:srgbClr val="595959"/>
                </a:solidFill>
                <a:latin typeface="Calibri"/>
              </a:rPr>
              <a:t>T. Frosio  |  SATIF-17 - IBS Daejeon, October 2026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1247120" y="6382512"/>
            <a:ext cx="7315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5BD36294-2849-48A8-8531-5354CF3095D2}" type="slidenum">
              <a:rPr lang="en-US" sz="1400">
                <a:solidFill>
                  <a:srgbClr val="595959"/>
                </a:solidFill>
                <a:latin typeface="Calibri"/>
              </a:rPr>
              <a:t>11</a:t>
            </a:fld>
            <a:endParaRPr lang="en-US" sz="1400">
              <a:solidFill>
                <a:srgbClr val="595959"/>
              </a:solidFill>
              <a:latin typeface="Calibri"/>
            </a:endParaRPr>
          </a:p>
        </p:txBody>
      </p:sp>
      <p:sp>
        <p:nvSpPr>
          <p:cNvPr id="5" name="Ribbon"/>
          <p:cNvSpPr/>
          <p:nvPr/>
        </p:nvSpPr>
        <p:spPr>
          <a:xfrm>
            <a:off x="0" y="5879592"/>
            <a:ext cx="12191695" cy="42976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lang="en-US" sz="1700" b="1" i="0" dirty="0">
                <a:solidFill>
                  <a:srgbClr val="FFFFFF"/>
                </a:solidFill>
                <a:latin typeface="Calibri"/>
              </a:rPr>
              <a:t>A fiber locates a loss in its span; its signal per watt depends on the loss, so each fiber needs one calibration</a:t>
            </a:r>
          </a:p>
        </p:txBody>
      </p:sp>
      <p:sp>
        <p:nvSpPr>
          <p:cNvPr id="6" name="Text A12L 1"/>
          <p:cNvSpPr txBox="1"/>
          <p:nvPr/>
        </p:nvSpPr>
        <p:spPr>
          <a:xfrm>
            <a:off x="182880" y="1188720"/>
            <a:ext cx="6053328" cy="122751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800" b="1" dirty="0">
                <a:solidFill>
                  <a:srgbClr val="0070C0"/>
                </a:solidFill>
                <a:latin typeface="Calibri"/>
              </a:rPr>
              <a:t>49 fibers</a:t>
            </a:r>
            <a:r>
              <a:rPr sz="1800" b="0" dirty="0">
                <a:solidFill>
                  <a:srgbClr val="212121"/>
                </a:solidFill>
                <a:latin typeface="Calibri"/>
              </a:rPr>
              <a:t>, 6.3 km of silica: fiber A at beam height, 90 cm from the beam, B on the ceiling 3 m away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dirty="0">
                <a:solidFill>
                  <a:srgbClr val="212121"/>
                </a:solidFill>
                <a:latin typeface="Calibri"/>
              </a:rPr>
              <a:t>Per lost watt on 16 parked collimators: </a:t>
            </a:r>
            <a:r>
              <a:rPr lang="en-US" b="1" dirty="0">
                <a:solidFill>
                  <a:srgbClr val="C00000"/>
                </a:solidFill>
                <a:latin typeface="Calibri"/>
              </a:rPr>
              <a:t>0.2-2.6 mV/W</a:t>
            </a:r>
            <a:r>
              <a:rPr lang="en-US" dirty="0">
                <a:solidFill>
                  <a:srgbClr val="212121"/>
                </a:solidFill>
                <a:latin typeface="Calibri"/>
              </a:rPr>
              <a:t>, a spread of 13 against 2.3 for the diamonds</a:t>
            </a:r>
          </a:p>
        </p:txBody>
      </p:sp>
      <p:pic>
        <p:nvPicPr>
          <p:cNvPr id="7" name="LBLM per watt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512" y="1188720"/>
            <a:ext cx="5623560" cy="2720340"/>
          </a:xfrm>
          <a:prstGeom prst="rect">
            <a:avLst/>
          </a:prstGeom>
        </p:spPr>
      </p:pic>
      <p:pic>
        <p:nvPicPr>
          <p:cNvPr id="8" name="Fiber target dependence" descr="fiber_target.png"/>
          <p:cNvPicPr>
            <a:picLocks noChangeAspect="1"/>
          </p:cNvPicPr>
          <p:nvPr/>
        </p:nvPicPr>
        <p:blipFill>
          <a:blip r:embed="rId3"/>
          <a:srcRect r="47091"/>
          <a:stretch>
            <a:fillRect/>
          </a:stretch>
        </p:blipFill>
        <p:spPr>
          <a:xfrm>
            <a:off x="7158717" y="3568827"/>
            <a:ext cx="4248472" cy="2140834"/>
          </a:xfrm>
          <a:prstGeom prst="rect">
            <a:avLst/>
          </a:prstGeom>
        </p:spPr>
      </p:pic>
      <p:pic>
        <p:nvPicPr>
          <p:cNvPr id="9" name="Picture 8" descr="t1_loss_map.png">
            <a:extLst>
              <a:ext uri="{FF2B5EF4-FFF2-40B4-BE49-F238E27FC236}">
                <a16:creationId xmlns:a16="http://schemas.microsoft.com/office/drawing/2014/main" id="{D88F2054-A83A-D47D-283C-0F719FD4E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512" y="1052736"/>
            <a:ext cx="5724144" cy="2688336"/>
          </a:xfrm>
          <a:prstGeom prst="rect">
            <a:avLst/>
          </a:prstGeom>
        </p:spPr>
      </p:pic>
      <p:sp>
        <p:nvSpPr>
          <p:cNvPr id="10" name="Text A12L 1">
            <a:extLst>
              <a:ext uri="{FF2B5EF4-FFF2-40B4-BE49-F238E27FC236}">
                <a16:creationId xmlns:a16="http://schemas.microsoft.com/office/drawing/2014/main" id="{0D9A1230-D589-DA3E-2B70-D38B26C65FCA}"/>
              </a:ext>
            </a:extLst>
          </p:cNvPr>
          <p:cNvSpPr txBox="1"/>
          <p:nvPr/>
        </p:nvSpPr>
        <p:spPr>
          <a:xfrm>
            <a:off x="182880" y="2763707"/>
            <a:ext cx="6053328" cy="181742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700" b="1" dirty="0">
                <a:solidFill>
                  <a:srgbClr val="0070C0"/>
                </a:solidFill>
                <a:latin typeface="Calibri"/>
              </a:rPr>
              <a:t>Target thickness</a:t>
            </a:r>
            <a:r>
              <a:rPr sz="1700" b="0" dirty="0">
                <a:solidFill>
                  <a:srgbClr val="212121"/>
                </a:solidFill>
                <a:latin typeface="Calibri"/>
              </a:rPr>
              <a:t>: up to </a:t>
            </a:r>
            <a:r>
              <a:rPr sz="1700" b="1" dirty="0">
                <a:solidFill>
                  <a:srgbClr val="C00000"/>
                </a:solidFill>
                <a:latin typeface="Calibri"/>
              </a:rPr>
              <a:t>x100</a:t>
            </a:r>
            <a:r>
              <a:rPr sz="1700" b="0" dirty="0">
                <a:solidFill>
                  <a:srgbClr val="212121"/>
                </a:solidFill>
                <a:latin typeface="Calibri"/>
              </a:rPr>
              <a:t> less </a:t>
            </a:r>
            <a:r>
              <a:rPr lang="en-US" sz="1700" dirty="0">
                <a:solidFill>
                  <a:srgbClr val="212121"/>
                </a:solidFill>
                <a:latin typeface="Calibri"/>
              </a:rPr>
              <a:t>signal when X0 increases</a:t>
            </a:r>
            <a:endParaRPr lang="en-US" sz="1700" b="0" dirty="0">
              <a:solidFill>
                <a:srgbClr val="212121"/>
              </a:solidFill>
              <a:latin typeface="Calibri"/>
            </a:endParaRP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700" b="1" dirty="0">
                <a:solidFill>
                  <a:srgbClr val="0070C0"/>
                </a:solidFill>
                <a:latin typeface="Calibri"/>
              </a:rPr>
              <a:t>Beam energy</a:t>
            </a:r>
            <a:r>
              <a:rPr sz="1700" b="0" dirty="0">
                <a:solidFill>
                  <a:srgbClr val="212121"/>
                </a:solidFill>
                <a:latin typeface="Calibri"/>
              </a:rPr>
              <a:t>: </a:t>
            </a:r>
            <a:r>
              <a:rPr sz="1700" b="1" dirty="0">
                <a:solidFill>
                  <a:srgbClr val="C00000"/>
                </a:solidFill>
                <a:latin typeface="Calibri"/>
              </a:rPr>
              <a:t>x3.7</a:t>
            </a:r>
            <a:r>
              <a:rPr sz="1700" b="0" dirty="0">
                <a:solidFill>
                  <a:srgbClr val="212121"/>
                </a:solidFill>
                <a:latin typeface="Calibri"/>
              </a:rPr>
              <a:t> from 0.1 to 8 GeV on a thick target, as more particles escape</a:t>
            </a:r>
            <a:endParaRPr lang="en-US" sz="1700" b="0" dirty="0">
              <a:solidFill>
                <a:srgbClr val="212121"/>
              </a:solidFill>
              <a:latin typeface="Calibri"/>
            </a:endParaRP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1700" b="1" dirty="0">
                <a:solidFill>
                  <a:srgbClr val="0070C0"/>
                </a:solidFill>
                <a:latin typeface="Calibri"/>
              </a:rPr>
              <a:t>Loss location vs fiber</a:t>
            </a:r>
            <a:r>
              <a:rPr lang="en-US" sz="1700" dirty="0">
                <a:solidFill>
                  <a:srgbClr val="212121"/>
                </a:solidFill>
                <a:latin typeface="Calibri"/>
              </a:rPr>
              <a:t>: absorption in fiber / fiber overlap can reduce further / split the signal between two fibers</a:t>
            </a:r>
            <a:endParaRPr lang="en-US" sz="1700" b="0" dirty="0">
              <a:solidFill>
                <a:srgbClr val="212121"/>
              </a:solidFill>
              <a:latin typeface="Calibri"/>
            </a:endParaRPr>
          </a:p>
          <a:p>
            <a:pPr algn="l">
              <a:spcBef>
                <a:spcPts val="500"/>
              </a:spcBef>
              <a:buClr>
                <a:srgbClr val="C00000"/>
              </a:buClr>
              <a:buSzPct val="100000"/>
            </a:pPr>
            <a:endParaRPr sz="1700" b="0" dirty="0">
              <a:solidFill>
                <a:srgbClr val="212121"/>
              </a:solidFill>
              <a:latin typeface="Calibri"/>
            </a:endParaRPr>
          </a:p>
        </p:txBody>
      </p:sp>
      <p:sp>
        <p:nvSpPr>
          <p:cNvPr id="11" name="Text A12L 1">
            <a:extLst>
              <a:ext uri="{FF2B5EF4-FFF2-40B4-BE49-F238E27FC236}">
                <a16:creationId xmlns:a16="http://schemas.microsoft.com/office/drawing/2014/main" id="{1F0AFE00-0CC9-A968-1AC4-09944A27C231}"/>
              </a:ext>
            </a:extLst>
          </p:cNvPr>
          <p:cNvSpPr txBox="1"/>
          <p:nvPr/>
        </p:nvSpPr>
        <p:spPr>
          <a:xfrm>
            <a:off x="182880" y="4569625"/>
            <a:ext cx="6053328" cy="5786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1700" dirty="0">
                <a:solidFill>
                  <a:srgbClr val="000000"/>
                </a:solidFill>
                <a:latin typeface="Calibri"/>
              </a:rPr>
              <a:t>Archived fiber responses from 2023 to 2025 show those orders of magnitude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dirty="0"/>
              <a:t>ACMs - uncertainty, available power, comparator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411480" y="6419088"/>
            <a:ext cx="6858000" cy="301752"/>
          </a:xfrm>
          <a:prstGeom prst="rect">
            <a:avLst/>
          </a:prstGeom>
          <a:noFill/>
        </p:spPr>
        <p:txBody>
          <a:bodyPr wrap="none" lIns="36576" tIns="0" rIns="36576" bIns="0">
            <a:spAutoFit/>
          </a:bodyPr>
          <a:lstStyle/>
          <a:p>
            <a:pPr algn="l"/>
            <a:r>
              <a:rPr sz="1200" i="1">
                <a:solidFill>
                  <a:srgbClr val="595959"/>
                </a:solidFill>
                <a:latin typeface="Calibri"/>
              </a:rPr>
              <a:t>T. Frosio  |  SATIF-17 - IBS Daejeon, October 2026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1247120" y="6382512"/>
            <a:ext cx="7315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5BD36294-2849-48A8-8531-5354CF3095D2}" type="slidenum">
              <a:rPr lang="en-US" sz="1400">
                <a:solidFill>
                  <a:srgbClr val="595959"/>
                </a:solidFill>
                <a:latin typeface="Calibri"/>
              </a:rPr>
              <a:t>12</a:t>
            </a:fld>
            <a:endParaRPr lang="en-US" sz="1400">
              <a:solidFill>
                <a:srgbClr val="595959"/>
              </a:solidFill>
              <a:latin typeface="Calibri"/>
            </a:endParaRPr>
          </a:p>
        </p:txBody>
      </p:sp>
      <p:sp>
        <p:nvSpPr>
          <p:cNvPr id="5" name="Ribbon"/>
          <p:cNvSpPr/>
          <p:nvPr/>
        </p:nvSpPr>
        <p:spPr>
          <a:xfrm>
            <a:off x="0" y="5879592"/>
            <a:ext cx="12191695" cy="42976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sz="1700" b="1" dirty="0">
                <a:solidFill>
                  <a:srgbClr val="FFFFFF"/>
                </a:solidFill>
                <a:latin typeface="Calibri"/>
              </a:rPr>
              <a:t>Two years of archive set the ACM uncertainty; it costs part of every power limit and sets the comparator’s </a:t>
            </a:r>
            <a:r>
              <a:rPr lang="en-US" sz="1700" b="1" dirty="0">
                <a:solidFill>
                  <a:srgbClr val="FFFFFF"/>
                </a:solidFill>
                <a:latin typeface="Calibri"/>
              </a:rPr>
              <a:t>capability</a:t>
            </a:r>
            <a:endParaRPr sz="1700" b="1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8219D1-61ED-B6CF-DC21-77494D6AB8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16"/>
          <a:stretch>
            <a:fillRect/>
          </a:stretch>
        </p:blipFill>
        <p:spPr>
          <a:xfrm>
            <a:off x="6885432" y="1161288"/>
            <a:ext cx="4622717" cy="1431986"/>
          </a:xfrm>
          <a:prstGeom prst="rect">
            <a:avLst/>
          </a:prstGeom>
        </p:spPr>
      </p:pic>
      <p:sp>
        <p:nvSpPr>
          <p:cNvPr id="19" name="ACM block 1"/>
          <p:cNvSpPr txBox="1"/>
          <p:nvPr/>
        </p:nvSpPr>
        <p:spPr>
          <a:xfrm>
            <a:off x="182880" y="1188720"/>
            <a:ext cx="6053328" cy="198069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1" dirty="0">
                <a:solidFill>
                  <a:srgbClr val="0070C0"/>
                </a:solidFill>
                <a:latin typeface="Calibri"/>
              </a:rPr>
              <a:t>Average Current Monitors (ACMs)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: four probes at two stations see the same beam; over 24 months each is compared with the median of the other three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1600" b="0" dirty="0">
                <a:solidFill>
                  <a:srgbClr val="212121"/>
                </a:solidFill>
                <a:latin typeface="Calibri"/>
              </a:rPr>
              <a:t>Median 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estimators: 65 </a:t>
            </a:r>
            <a:r>
              <a:rPr sz="1600" b="0" dirty="0" err="1">
                <a:solidFill>
                  <a:srgbClr val="212121"/>
                </a:solidFill>
                <a:latin typeface="Calibri"/>
              </a:rPr>
              <a:t>nA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and 3.3 % in quadrature, 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9.2 %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at 2 µA, 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7.4 %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at 4 µA (2 sigma)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0" dirty="0">
                <a:solidFill>
                  <a:srgbClr val="212121"/>
                </a:solidFill>
                <a:latin typeface="Calibri"/>
              </a:rPr>
              <a:t>Found: probe 910B drifting since March 2025 (84 </a:t>
            </a:r>
            <a:r>
              <a:rPr sz="1600" b="0" dirty="0" err="1">
                <a:solidFill>
                  <a:srgbClr val="212121"/>
                </a:solidFill>
                <a:latin typeface="Calibri"/>
              </a:rPr>
              <a:t>nA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bias), 922A dropping out in up to 3.5 % of beam-on hours</a:t>
            </a:r>
          </a:p>
        </p:txBody>
      </p:sp>
      <p:sp>
        <p:nvSpPr>
          <p:cNvPr id="20" name="ACM block 2"/>
          <p:cNvSpPr txBox="1"/>
          <p:nvPr/>
        </p:nvSpPr>
        <p:spPr>
          <a:xfrm>
            <a:off x="182880" y="3290896"/>
            <a:ext cx="5913120" cy="85818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1" dirty="0">
                <a:solidFill>
                  <a:srgbClr val="0070C0"/>
                </a:solidFill>
                <a:latin typeface="Calibri"/>
              </a:rPr>
              <a:t>Cost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: the trip </a:t>
            </a:r>
            <a:r>
              <a:rPr lang="en-US" sz="1600" b="0" dirty="0">
                <a:solidFill>
                  <a:srgbClr val="212121"/>
                </a:solidFill>
                <a:latin typeface="Calibri"/>
              </a:rPr>
              <a:t>threshold has to be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below the limit by this uncertainty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0" dirty="0">
                <a:solidFill>
                  <a:srgbClr val="212121"/>
                </a:solidFill>
                <a:latin typeface="Calibri"/>
              </a:rPr>
              <a:t>A 32 kW limit leaves 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20.8 kW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of beam at 8.5 GeV, 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65 </a:t>
            </a:r>
            <a:r>
              <a:rPr lang="en-US" sz="1600" b="1" dirty="0">
                <a:solidFill>
                  <a:srgbClr val="C00000"/>
                </a:solidFill>
                <a:latin typeface="Calibri"/>
              </a:rPr>
              <a:t>%</a:t>
            </a:r>
            <a:endParaRPr sz="1600" b="0" dirty="0">
              <a:solidFill>
                <a:srgbClr val="212121"/>
              </a:solidFill>
              <a:latin typeface="Calibri"/>
            </a:endParaRPr>
          </a:p>
        </p:txBody>
      </p:sp>
      <p:sp>
        <p:nvSpPr>
          <p:cNvPr id="21" name="ACM block 3"/>
          <p:cNvSpPr txBox="1"/>
          <p:nvPr/>
        </p:nvSpPr>
        <p:spPr>
          <a:xfrm>
            <a:off x="182880" y="4525771"/>
            <a:ext cx="6053328" cy="85818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1" dirty="0">
                <a:solidFill>
                  <a:srgbClr val="0070C0"/>
                </a:solidFill>
                <a:latin typeface="Calibri"/>
              </a:rPr>
              <a:t>Comparator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: lost current Z = I(sector 1) - I(SXR) - I(HXR) - I(BSY); its noise grows with the power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0" dirty="0">
                <a:solidFill>
                  <a:srgbClr val="212121"/>
                </a:solidFill>
                <a:latin typeface="Calibri"/>
              </a:rPr>
              <a:t>A 32 kW loss (3.48 µA) trips clear of the </a:t>
            </a:r>
            <a:r>
              <a:rPr lang="en-US" sz="1600" b="0" dirty="0">
                <a:solidFill>
                  <a:srgbClr val="212121"/>
                </a:solidFill>
                <a:latin typeface="Calibri"/>
              </a:rPr>
              <a:t>uncertainty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up to </a:t>
            </a:r>
            <a:r>
              <a:rPr lang="en-US" sz="1600" b="0" dirty="0">
                <a:solidFill>
                  <a:srgbClr val="212121"/>
                </a:solidFill>
                <a:latin typeface="Calibri"/>
              </a:rPr>
              <a:t>~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18</a:t>
            </a:r>
            <a:r>
              <a:rPr lang="en-US" sz="1600" b="1" dirty="0">
                <a:solidFill>
                  <a:srgbClr val="C00000"/>
                </a:solidFill>
                <a:latin typeface="Calibri"/>
              </a:rPr>
              <a:t>0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 kW</a:t>
            </a:r>
            <a:endParaRPr sz="1600" b="0" dirty="0">
              <a:solidFill>
                <a:srgbClr val="212121"/>
              </a:solidFill>
              <a:latin typeface="Calibri"/>
            </a:endParaRPr>
          </a:p>
        </p:txBody>
      </p:sp>
      <p:pic>
        <p:nvPicPr>
          <p:cNvPr id="22" name="ACM uncertainty" descr="acm_uncertain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188720"/>
            <a:ext cx="5623560" cy="4434840"/>
          </a:xfrm>
          <a:prstGeom prst="rect">
            <a:avLst/>
          </a:prstGeom>
        </p:spPr>
      </p:pic>
      <p:pic>
        <p:nvPicPr>
          <p:cNvPr id="23" name="ACM available power" descr="acm_available_pow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512" y="1188720"/>
            <a:ext cx="5623560" cy="4434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2C1C54-6AA0-50B6-AB48-B8731C3DA1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5021" y="2492896"/>
            <a:ext cx="4453128" cy="350215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RDMs - O-15 in the dump water as a power meter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411480" y="6419088"/>
            <a:ext cx="6858000" cy="301752"/>
          </a:xfrm>
          <a:prstGeom prst="rect">
            <a:avLst/>
          </a:prstGeom>
          <a:noFill/>
        </p:spPr>
        <p:txBody>
          <a:bodyPr wrap="none" lIns="36576" tIns="0" rIns="36576" bIns="0">
            <a:spAutoFit/>
          </a:bodyPr>
          <a:lstStyle/>
          <a:p>
            <a:pPr algn="l"/>
            <a:r>
              <a:rPr sz="1200" i="1">
                <a:solidFill>
                  <a:srgbClr val="595959"/>
                </a:solidFill>
                <a:latin typeface="Calibri"/>
              </a:rPr>
              <a:t>T. Frosio  |  SATIF-17 - IBS Daejeon, October 2026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1247120" y="6382512"/>
            <a:ext cx="7315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5BD36294-2849-48A8-8531-5354CF3095D2}" type="slidenum">
              <a:rPr lang="en-US" sz="1400">
                <a:solidFill>
                  <a:srgbClr val="595959"/>
                </a:solidFill>
                <a:latin typeface="Calibri"/>
              </a:rPr>
              <a:t>13</a:t>
            </a:fld>
            <a:endParaRPr lang="en-US" sz="1400">
              <a:solidFill>
                <a:srgbClr val="595959"/>
              </a:solidFill>
              <a:latin typeface="Calibri"/>
            </a:endParaRPr>
          </a:p>
        </p:txBody>
      </p:sp>
      <p:sp>
        <p:nvSpPr>
          <p:cNvPr id="5" name="Ribbon"/>
          <p:cNvSpPr/>
          <p:nvPr/>
        </p:nvSpPr>
        <p:spPr>
          <a:xfrm>
            <a:off x="0" y="5879592"/>
            <a:ext cx="12191695" cy="42976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lang="en-US" sz="1700" b="1" i="0" dirty="0">
                <a:solidFill>
                  <a:srgbClr val="FFFFFF"/>
                </a:solidFill>
                <a:latin typeface="Calibri"/>
              </a:rPr>
              <a:t>Activated cooling water is a delayed but accurate power meter for each dump</a:t>
            </a:r>
          </a:p>
        </p:txBody>
      </p:sp>
      <p:sp>
        <p:nvSpPr>
          <p:cNvPr id="6" name="Text A13L 1"/>
          <p:cNvSpPr txBox="1"/>
          <p:nvPr/>
        </p:nvSpPr>
        <p:spPr>
          <a:xfrm>
            <a:off x="182880" y="1188720"/>
            <a:ext cx="6053328" cy="166928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0" dirty="0">
                <a:solidFill>
                  <a:srgbClr val="212121"/>
                </a:solidFill>
                <a:latin typeface="Calibri"/>
              </a:rPr>
              <a:t>10 RDMs in the tunnel; one more in the HX-2 building, between the water tanks that cool the BSY dump and the electron beam dumps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0" dirty="0">
                <a:solidFill>
                  <a:srgbClr val="212121"/>
                </a:solidFill>
                <a:latin typeface="Calibri"/>
              </a:rPr>
              <a:t>Photonuclear reactions in a dump activate its cooling water, most likely into </a:t>
            </a:r>
            <a:r>
              <a:rPr sz="1600" b="1" dirty="0">
                <a:solidFill>
                  <a:srgbClr val="7030A0"/>
                </a:solidFill>
                <a:latin typeface="Calibri"/>
              </a:rPr>
              <a:t>O-15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(about 2 min half-life), seen after the water transit time:</a:t>
            </a:r>
          </a:p>
        </p:txBody>
      </p:sp>
      <p:pic>
        <p:nvPicPr>
          <p:cNvPr id="7" name="Equation eq_o15" descr="eq_o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453" y="2695315"/>
            <a:ext cx="5005136" cy="271817"/>
          </a:xfrm>
          <a:prstGeom prst="rect">
            <a:avLst/>
          </a:prstGeom>
        </p:spPr>
      </p:pic>
      <p:sp>
        <p:nvSpPr>
          <p:cNvPr id="8" name="Text A13L 2"/>
          <p:cNvSpPr txBox="1"/>
          <p:nvPr/>
        </p:nvSpPr>
        <p:spPr>
          <a:xfrm>
            <a:off x="182880" y="3202977"/>
            <a:ext cx="6053328" cy="222859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0" dirty="0">
                <a:solidFill>
                  <a:srgbClr val="212121"/>
                </a:solidFill>
                <a:latin typeface="Calibri"/>
              </a:rPr>
              <a:t>The reading rises after the transit, 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about 3 min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from the BSY dump and 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15 min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from the electron dumps, and decays with measured half-lives of 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2 min 15 s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and about 3 min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1" dirty="0">
                <a:solidFill>
                  <a:srgbClr val="C00000"/>
                </a:solidFill>
                <a:latin typeface="Calibri"/>
              </a:rPr>
              <a:t>50 µSv/h per kW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for the BSY dump, </a:t>
            </a:r>
            <a:r>
              <a:rPr sz="1600" b="1" dirty="0">
                <a:solidFill>
                  <a:srgbClr val="C00000"/>
                </a:solidFill>
                <a:latin typeface="Calibri"/>
              </a:rPr>
              <a:t>1.7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 for the electron dumps, whose water travels 1 km instead of 40 m and decays on the way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600" b="1" dirty="0">
                <a:solidFill>
                  <a:srgbClr val="212121"/>
                </a:solidFill>
                <a:latin typeface="Calibri"/>
              </a:rPr>
              <a:t>Use</a:t>
            </a:r>
            <a:r>
              <a:rPr sz="1600" b="0" dirty="0">
                <a:solidFill>
                  <a:srgbClr val="212121"/>
                </a:solidFill>
                <a:latin typeface="Calibri"/>
              </a:rPr>
              <a:t>: a real-time, non-invasive reading of the power on each dump; the tunnel RDMs read residual dose within 20 % of the survey meters</a:t>
            </a:r>
          </a:p>
        </p:txBody>
      </p:sp>
      <p:pic>
        <p:nvPicPr>
          <p:cNvPr id="9" name="HX-2 BSY plot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2331720"/>
            <a:ext cx="4206240" cy="1709928"/>
          </a:xfrm>
          <a:prstGeom prst="rect">
            <a:avLst/>
          </a:prstGeom>
        </p:spPr>
      </p:pic>
      <p:pic>
        <p:nvPicPr>
          <p:cNvPr id="10" name="HX-2 EBD plot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512" y="4133087"/>
            <a:ext cx="4206240" cy="1598371"/>
          </a:xfrm>
          <a:prstGeom prst="rect">
            <a:avLst/>
          </a:prstGeom>
        </p:spPr>
      </p:pic>
      <p:sp>
        <p:nvSpPr>
          <p:cNvPr id="11" name="BSY label"/>
          <p:cNvSpPr txBox="1"/>
          <p:nvPr/>
        </p:nvSpPr>
        <p:spPr>
          <a:xfrm>
            <a:off x="10661904" y="2926080"/>
            <a:ext cx="1344168" cy="56692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 algn="l">
              <a:buNone/>
            </a:pPr>
            <a:r>
              <a:rPr sz="1600" b="1">
                <a:solidFill>
                  <a:srgbClr val="7030A0"/>
                </a:solidFill>
                <a:latin typeface="Calibri"/>
              </a:rPr>
              <a:t>BSY dump</a:t>
            </a:r>
          </a:p>
        </p:txBody>
      </p:sp>
      <p:sp>
        <p:nvSpPr>
          <p:cNvPr id="12" name="EBD label"/>
          <p:cNvSpPr txBox="1"/>
          <p:nvPr/>
        </p:nvSpPr>
        <p:spPr>
          <a:xfrm>
            <a:off x="10661904" y="4645152"/>
            <a:ext cx="1344168" cy="56692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 algn="l">
              <a:buNone/>
            </a:pPr>
            <a:r>
              <a:rPr sz="1600" b="1">
                <a:solidFill>
                  <a:srgbClr val="7030A0"/>
                </a:solidFill>
                <a:latin typeface="Calibri"/>
              </a:rPr>
              <a:t>Electron dumps</a:t>
            </a:r>
          </a:p>
        </p:txBody>
      </p:sp>
      <p:sp>
        <p:nvSpPr>
          <p:cNvPr id="13" name="Flow box 1"/>
          <p:cNvSpPr/>
          <p:nvPr/>
        </p:nvSpPr>
        <p:spPr>
          <a:xfrm>
            <a:off x="6382512" y="1188720"/>
            <a:ext cx="1200150" cy="1024128"/>
          </a:xfrm>
          <a:prstGeom prst="roundRect">
            <a:avLst>
              <a:gd name="adj" fmla="val 10000"/>
            </a:avLst>
          </a:prstGeom>
          <a:solidFill>
            <a:srgbClr val="F7F2F7"/>
          </a:solidFill>
          <a:ln w="19050"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27432" rIns="45720" bIns="27432" rtlCol="0" anchor="ctr"/>
          <a:lstStyle/>
          <a:p>
            <a:pPr algn="ctr"/>
            <a:r>
              <a:rPr sz="1500" b="1">
                <a:solidFill>
                  <a:srgbClr val="7030A0"/>
                </a:solidFill>
                <a:latin typeface="Calibri"/>
              </a:rPr>
              <a:t>Dump</a:t>
            </a:r>
          </a:p>
          <a:p>
            <a:pPr algn="ctr"/>
            <a:r>
              <a:rPr sz="1400" b="0">
                <a:solidFill>
                  <a:srgbClr val="212121"/>
                </a:solidFill>
                <a:latin typeface="Calibri"/>
              </a:rPr>
              <a:t>photonuclear O-15</a:t>
            </a:r>
          </a:p>
        </p:txBody>
      </p:sp>
      <p:cxnSp>
        <p:nvCxnSpPr>
          <p:cNvPr id="14" name="Flow arrow 1"/>
          <p:cNvCxnSpPr/>
          <p:nvPr/>
        </p:nvCxnSpPr>
        <p:spPr>
          <a:xfrm>
            <a:off x="7610094" y="1700784"/>
            <a:ext cx="219456" cy="0"/>
          </a:xfrm>
          <a:prstGeom prst="line">
            <a:avLst/>
          </a:prstGeom>
          <a:ln w="28575">
            <a:solidFill>
              <a:srgbClr val="C0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Flow box 2"/>
          <p:cNvSpPr/>
          <p:nvPr/>
        </p:nvSpPr>
        <p:spPr>
          <a:xfrm>
            <a:off x="7856982" y="1188720"/>
            <a:ext cx="1200150" cy="1024128"/>
          </a:xfrm>
          <a:prstGeom prst="roundRect">
            <a:avLst>
              <a:gd name="adj" fmla="val 10000"/>
            </a:avLst>
          </a:prstGeom>
          <a:solidFill>
            <a:srgbClr val="F7F2F7"/>
          </a:solidFill>
          <a:ln w="19050"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27432" rIns="45720" bIns="27432" rtlCol="0" anchor="ctr"/>
          <a:lstStyle/>
          <a:p>
            <a:pPr algn="ctr"/>
            <a:r>
              <a:rPr sz="1500" b="1">
                <a:solidFill>
                  <a:srgbClr val="7030A0"/>
                </a:solidFill>
                <a:latin typeface="Calibri"/>
              </a:rPr>
              <a:t>Pipe to HX-2</a:t>
            </a:r>
          </a:p>
          <a:p>
            <a:pPr algn="ctr"/>
            <a:r>
              <a:rPr sz="1400" b="0">
                <a:solidFill>
                  <a:srgbClr val="212121"/>
                </a:solidFill>
                <a:latin typeface="Calibri"/>
              </a:rPr>
              <a:t>3 or 15 min</a:t>
            </a:r>
          </a:p>
        </p:txBody>
      </p:sp>
      <p:cxnSp>
        <p:nvCxnSpPr>
          <p:cNvPr id="16" name="Flow arrow 2"/>
          <p:cNvCxnSpPr/>
          <p:nvPr/>
        </p:nvCxnSpPr>
        <p:spPr>
          <a:xfrm>
            <a:off x="9084564" y="1700784"/>
            <a:ext cx="219456" cy="0"/>
          </a:xfrm>
          <a:prstGeom prst="line">
            <a:avLst/>
          </a:prstGeom>
          <a:ln w="28575">
            <a:solidFill>
              <a:srgbClr val="C0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Flow box 3"/>
          <p:cNvSpPr/>
          <p:nvPr/>
        </p:nvSpPr>
        <p:spPr>
          <a:xfrm>
            <a:off x="9331452" y="1188720"/>
            <a:ext cx="1200150" cy="1024128"/>
          </a:xfrm>
          <a:prstGeom prst="roundRect">
            <a:avLst>
              <a:gd name="adj" fmla="val 10000"/>
            </a:avLst>
          </a:prstGeom>
          <a:solidFill>
            <a:srgbClr val="F7F2F7"/>
          </a:solidFill>
          <a:ln w="19050"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27432" rIns="45720" bIns="27432" rtlCol="0" anchor="ctr"/>
          <a:lstStyle/>
          <a:p>
            <a:pPr algn="ctr"/>
            <a:r>
              <a:rPr sz="1500" b="1">
                <a:solidFill>
                  <a:srgbClr val="7030A0"/>
                </a:solidFill>
                <a:latin typeface="Calibri"/>
              </a:rPr>
              <a:t>Water tanks</a:t>
            </a:r>
          </a:p>
          <a:p>
            <a:pPr algn="ctr"/>
            <a:r>
              <a:rPr sz="1400" b="0">
                <a:solidFill>
                  <a:srgbClr val="212121"/>
                </a:solidFill>
                <a:latin typeface="Calibri"/>
              </a:rPr>
              <a:t>RDM in HX-2</a:t>
            </a:r>
          </a:p>
        </p:txBody>
      </p:sp>
      <p:cxnSp>
        <p:nvCxnSpPr>
          <p:cNvPr id="18" name="Flow arrow 3"/>
          <p:cNvCxnSpPr/>
          <p:nvPr/>
        </p:nvCxnSpPr>
        <p:spPr>
          <a:xfrm>
            <a:off x="10559034" y="1700784"/>
            <a:ext cx="219456" cy="0"/>
          </a:xfrm>
          <a:prstGeom prst="line">
            <a:avLst/>
          </a:prstGeom>
          <a:ln w="28575">
            <a:solidFill>
              <a:srgbClr val="C0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Flow box 4"/>
          <p:cNvSpPr/>
          <p:nvPr/>
        </p:nvSpPr>
        <p:spPr>
          <a:xfrm>
            <a:off x="10805922" y="1188720"/>
            <a:ext cx="1200150" cy="1024128"/>
          </a:xfrm>
          <a:prstGeom prst="roundRect">
            <a:avLst>
              <a:gd name="adj" fmla="val 10000"/>
            </a:avLst>
          </a:prstGeom>
          <a:solidFill>
            <a:srgbClr val="F7F2F7"/>
          </a:solidFill>
          <a:ln w="19050"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27432" rIns="45720" bIns="27432" rtlCol="0" anchor="ctr"/>
          <a:lstStyle/>
          <a:p>
            <a:pPr algn="ctr"/>
            <a:r>
              <a:rPr sz="1500" b="1">
                <a:solidFill>
                  <a:srgbClr val="7030A0"/>
                </a:solidFill>
                <a:latin typeface="Calibri"/>
              </a:rPr>
              <a:t>Reading</a:t>
            </a:r>
          </a:p>
          <a:p>
            <a:pPr algn="ctr"/>
            <a:r>
              <a:rPr sz="1400" b="0">
                <a:solidFill>
                  <a:srgbClr val="212121"/>
                </a:solidFill>
                <a:latin typeface="Calibri"/>
              </a:rPr>
              <a:t>follows beam power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 animBg="1"/>
      <p:bldP spid="15" grpId="0" animBg="1"/>
      <p:bldP spid="17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Dump benchmarks - prompt and residual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411480" y="6419088"/>
            <a:ext cx="6858000" cy="301752"/>
          </a:xfrm>
          <a:prstGeom prst="rect">
            <a:avLst/>
          </a:prstGeom>
          <a:noFill/>
        </p:spPr>
        <p:txBody>
          <a:bodyPr wrap="none" lIns="36576" tIns="0" rIns="36576" bIns="0">
            <a:spAutoFit/>
          </a:bodyPr>
          <a:lstStyle/>
          <a:p>
            <a:pPr algn="l"/>
            <a:r>
              <a:rPr sz="1200" i="1">
                <a:solidFill>
                  <a:srgbClr val="595959"/>
                </a:solidFill>
                <a:latin typeface="Calibri"/>
              </a:rPr>
              <a:t>T. Frosio  |  SATIF-17 - IBS Daejeon, October 2026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1247120" y="6382512"/>
            <a:ext cx="7315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5BD36294-2849-48A8-8531-5354CF3095D2}" type="slidenum">
              <a:rPr lang="en-US" sz="1400">
                <a:solidFill>
                  <a:srgbClr val="595959"/>
                </a:solidFill>
                <a:latin typeface="Calibri"/>
              </a:rPr>
              <a:t>14</a:t>
            </a:fld>
            <a:endParaRPr lang="en-US" sz="1400">
              <a:solidFill>
                <a:srgbClr val="595959"/>
              </a:solidFill>
              <a:latin typeface="Calibri"/>
            </a:endParaRPr>
          </a:p>
        </p:txBody>
      </p:sp>
      <p:sp>
        <p:nvSpPr>
          <p:cNvPr id="5" name="Ribbon"/>
          <p:cNvSpPr/>
          <p:nvPr/>
        </p:nvSpPr>
        <p:spPr>
          <a:xfrm>
            <a:off x="0" y="5879592"/>
            <a:ext cx="12191695" cy="42976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FLUKA gives the prompt dose at both dumps within 30 %; the BSY dump residual is 2-3 times low, from irradiation history</a:t>
            </a:r>
          </a:p>
        </p:txBody>
      </p:sp>
      <p:sp>
        <p:nvSpPr>
          <p:cNvPr id="6" name="Text A16L 1"/>
          <p:cNvSpPr txBox="1"/>
          <p:nvPr/>
        </p:nvSpPr>
        <p:spPr>
          <a:xfrm>
            <a:off x="182880" y="1188720"/>
            <a:ext cx="6053328" cy="371281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700" b="1" dirty="0">
                <a:solidFill>
                  <a:srgbClr val="0070C0"/>
                </a:solidFill>
                <a:latin typeface="Calibri"/>
              </a:rPr>
              <a:t>Two runs</a:t>
            </a:r>
            <a:r>
              <a:rPr sz="1700" b="0" dirty="0">
                <a:solidFill>
                  <a:srgbClr val="212121"/>
                </a:solidFill>
                <a:latin typeface="Calibri"/>
              </a:rPr>
              <a:t>: 8.9 kW at 3.8 GeV on the BSY dump, inside its 17 m iron muon shield; 2.2 kW at 3.5 GeV on the SXR electron beam dump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700" b="1" dirty="0">
                <a:solidFill>
                  <a:srgbClr val="0070C0"/>
                </a:solidFill>
                <a:latin typeface="Calibri"/>
              </a:rPr>
              <a:t>Prompt</a:t>
            </a:r>
            <a:r>
              <a:rPr sz="1700" b="0" dirty="0">
                <a:solidFill>
                  <a:srgbClr val="212121"/>
                </a:solidFill>
                <a:latin typeface="Calibri"/>
              </a:rPr>
              <a:t>, at the dump RDMs: FLUKA within 30 %, 5000 against 5200 µSv/h (BSY) and 450 against 350 µSv/h per kW (SXR)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700" b="1" dirty="0">
                <a:solidFill>
                  <a:srgbClr val="0070C0"/>
                </a:solidFill>
                <a:latin typeface="Calibri"/>
              </a:rPr>
              <a:t>SXR residual</a:t>
            </a:r>
            <a:r>
              <a:rPr sz="1700" b="0" dirty="0">
                <a:solidFill>
                  <a:srgbClr val="212121"/>
                </a:solidFill>
                <a:latin typeface="Calibri"/>
              </a:rPr>
              <a:t>: within a factor of two everywhere; 3 µSv/h or less </a:t>
            </a:r>
            <a:r>
              <a:rPr lang="en-US" sz="1700" b="0" dirty="0">
                <a:solidFill>
                  <a:srgbClr val="212121"/>
                </a:solidFill>
                <a:latin typeface="Calibri"/>
              </a:rPr>
              <a:t>in accessible area</a:t>
            </a:r>
            <a:r>
              <a:rPr sz="1700" b="0" dirty="0">
                <a:solidFill>
                  <a:srgbClr val="212121"/>
                </a:solidFill>
                <a:latin typeface="Calibri"/>
              </a:rPr>
              <a:t>, 31.5 µSv/h inside the dump shielding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700" b="1" dirty="0">
                <a:solidFill>
                  <a:srgbClr val="0070C0"/>
                </a:solidFill>
                <a:latin typeface="Calibri"/>
              </a:rPr>
              <a:t>BSY residual</a:t>
            </a:r>
            <a:r>
              <a:rPr sz="1700" b="0" dirty="0">
                <a:solidFill>
                  <a:srgbClr val="212121"/>
                </a:solidFill>
                <a:latin typeface="Calibri"/>
              </a:rPr>
              <a:t>: 200</a:t>
            </a:r>
            <a:r>
              <a:rPr lang="en-US" sz="1700" b="0" dirty="0">
                <a:solidFill>
                  <a:srgbClr val="212121"/>
                </a:solidFill>
                <a:latin typeface="Calibri"/>
              </a:rPr>
              <a:t> measured</a:t>
            </a:r>
            <a:r>
              <a:rPr sz="1700" b="0" dirty="0">
                <a:solidFill>
                  <a:srgbClr val="212121"/>
                </a:solidFill>
                <a:latin typeface="Calibri"/>
              </a:rPr>
              <a:t> against 70 µSv/h on the shield sides after 1 h, 170 </a:t>
            </a:r>
            <a:r>
              <a:rPr lang="en-US" sz="1700" b="0" dirty="0">
                <a:solidFill>
                  <a:srgbClr val="212121"/>
                </a:solidFill>
                <a:latin typeface="Calibri"/>
              </a:rPr>
              <a:t>measured </a:t>
            </a:r>
            <a:r>
              <a:rPr sz="1700" b="0" dirty="0">
                <a:solidFill>
                  <a:srgbClr val="212121"/>
                </a:solidFill>
                <a:latin typeface="Calibri"/>
              </a:rPr>
              <a:t>after 2 h: apparent half-life 4.3 h, twice the collimators'</a:t>
            </a:r>
          </a:p>
          <a:p>
            <a:pPr marL="320040" indent="-320040" algn="l">
              <a:spcBef>
                <a:spcPts val="5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700" b="1" dirty="0">
                <a:solidFill>
                  <a:srgbClr val="0070C0"/>
                </a:solidFill>
                <a:latin typeface="Calibri"/>
              </a:rPr>
              <a:t>Why FLUKA is low</a:t>
            </a:r>
            <a:r>
              <a:rPr sz="1700" b="0" dirty="0">
                <a:solidFill>
                  <a:srgbClr val="212121"/>
                </a:solidFill>
                <a:latin typeface="Calibri"/>
              </a:rPr>
              <a:t>: earlier runs had activated the dump, the iron is stacked with gaps, and this steep</a:t>
            </a:r>
            <a:r>
              <a:rPr lang="en-US" sz="1700" b="0" dirty="0">
                <a:solidFill>
                  <a:srgbClr val="212121"/>
                </a:solidFill>
                <a:latin typeface="Calibri"/>
              </a:rPr>
              <a:t> dose</a:t>
            </a:r>
            <a:r>
              <a:rPr sz="1700" b="0" dirty="0">
                <a:solidFill>
                  <a:srgbClr val="212121"/>
                </a:solidFill>
                <a:latin typeface="Calibri"/>
              </a:rPr>
              <a:t> gradient </a:t>
            </a:r>
            <a:r>
              <a:rPr lang="en-US" sz="1700" b="0" dirty="0">
                <a:solidFill>
                  <a:srgbClr val="212121"/>
                </a:solidFill>
                <a:latin typeface="Calibri"/>
              </a:rPr>
              <a:t>in the shielding</a:t>
            </a:r>
            <a:endParaRPr sz="1700" b="1" dirty="0">
              <a:solidFill>
                <a:srgbClr val="C00000"/>
              </a:solidFill>
              <a:latin typeface="Calibri"/>
            </a:endParaRPr>
          </a:p>
        </p:txBody>
      </p:sp>
      <p:pic>
        <p:nvPicPr>
          <p:cNvPr id="7" name="Dump benchmarks" descr="dump_benchmark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512" y="1188720"/>
            <a:ext cx="5623560" cy="416052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E3EDACB-7E11-8EEC-DD2D-A3B0BA4D6338}"/>
              </a:ext>
            </a:extLst>
          </p:cNvPr>
          <p:cNvGrpSpPr/>
          <p:nvPr/>
        </p:nvGrpSpPr>
        <p:grpSpPr>
          <a:xfrm>
            <a:off x="76091" y="1009781"/>
            <a:ext cx="6306421" cy="4869811"/>
            <a:chOff x="182879" y="1124744"/>
            <a:chExt cx="6306421" cy="4869811"/>
          </a:xfrm>
        </p:grpSpPr>
        <p:pic>
          <p:nvPicPr>
            <p:cNvPr id="15" name="EBD 3D layout" descr="note_f52_ebd_fee_c96706669.png">
              <a:extLst>
                <a:ext uri="{FF2B5EF4-FFF2-40B4-BE49-F238E27FC236}">
                  <a16:creationId xmlns:a16="http://schemas.microsoft.com/office/drawing/2014/main" id="{38A0233D-6501-9337-C578-89914BB3F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2879" y="1124744"/>
              <a:ext cx="6306421" cy="2178505"/>
            </a:xfrm>
            <a:prstGeom prst="rect">
              <a:avLst/>
            </a:prstGeom>
          </p:spPr>
        </p:pic>
        <p:pic>
          <p:nvPicPr>
            <p:cNvPr id="16" name="EBD prompt map" descr="note_f52_ebd_fee_c92766047.png">
              <a:extLst>
                <a:ext uri="{FF2B5EF4-FFF2-40B4-BE49-F238E27FC236}">
                  <a16:creationId xmlns:a16="http://schemas.microsoft.com/office/drawing/2014/main" id="{526F2918-11D0-BA1C-C1D8-AF7679BF9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3633" y="3290315"/>
              <a:ext cx="2950079" cy="2704240"/>
            </a:xfrm>
            <a:prstGeom prst="rect">
              <a:avLst/>
            </a:prstGeom>
          </p:spPr>
        </p:pic>
        <p:pic>
          <p:nvPicPr>
            <p:cNvPr id="17" name="EBD residual maps" descr="note_f52_ebd_fee_c70205121.png">
              <a:extLst>
                <a:ext uri="{FF2B5EF4-FFF2-40B4-BE49-F238E27FC236}">
                  <a16:creationId xmlns:a16="http://schemas.microsoft.com/office/drawing/2014/main" id="{FADDDEDD-2B69-A6C1-5FBB-E2E2B176B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81081" y="3290315"/>
              <a:ext cx="2686927" cy="2704240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Benchmarks - FLUKA / measured, all cases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411480" y="6419088"/>
            <a:ext cx="6858000" cy="301752"/>
          </a:xfrm>
          <a:prstGeom prst="rect">
            <a:avLst/>
          </a:prstGeom>
          <a:noFill/>
        </p:spPr>
        <p:txBody>
          <a:bodyPr wrap="none" lIns="36576" tIns="0" rIns="36576" bIns="0">
            <a:spAutoFit/>
          </a:bodyPr>
          <a:lstStyle/>
          <a:p>
            <a:pPr algn="l"/>
            <a:r>
              <a:rPr sz="1200" i="1">
                <a:solidFill>
                  <a:srgbClr val="595959"/>
                </a:solidFill>
                <a:latin typeface="Calibri"/>
              </a:rPr>
              <a:t>T. Frosio  |  SATIF-17 - IBS Daejeon, October 2026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1247120" y="6382512"/>
            <a:ext cx="7315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5BD36294-2849-48A8-8531-5354CF3095D2}" type="slidenum">
              <a:rPr lang="en-US" sz="1400">
                <a:solidFill>
                  <a:srgbClr val="595959"/>
                </a:solidFill>
                <a:latin typeface="Calibri"/>
              </a:rPr>
              <a:t>15</a:t>
            </a:fld>
            <a:endParaRPr lang="en-US" sz="1400">
              <a:solidFill>
                <a:srgbClr val="595959"/>
              </a:solidFill>
              <a:latin typeface="Calibri"/>
            </a:endParaRPr>
          </a:p>
        </p:txBody>
      </p:sp>
      <p:pic>
        <p:nvPicPr>
          <p:cNvPr id="5" name="layer: base" descr="bench_ba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143000"/>
            <a:ext cx="7589520" cy="4504380"/>
          </a:xfrm>
          <a:prstGeom prst="rect">
            <a:avLst/>
          </a:prstGeom>
        </p:spPr>
      </p:pic>
      <p:pic>
        <p:nvPicPr>
          <p:cNvPr id="6" name="layer: prompt" descr="bench_layer_prom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1143000"/>
            <a:ext cx="7589520" cy="4504380"/>
          </a:xfrm>
          <a:prstGeom prst="rect">
            <a:avLst/>
          </a:prstGeom>
        </p:spPr>
      </p:pic>
      <p:pic>
        <p:nvPicPr>
          <p:cNvPr id="7" name="layer: fe" descr="bench_layer_f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" y="1143000"/>
            <a:ext cx="7589520" cy="4504380"/>
          </a:xfrm>
          <a:prstGeom prst="rect">
            <a:avLst/>
          </a:prstGeom>
        </p:spPr>
      </p:pic>
      <p:pic>
        <p:nvPicPr>
          <p:cNvPr id="8" name="layer: coll" descr="bench_layer_col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" y="1143000"/>
            <a:ext cx="7589520" cy="4504380"/>
          </a:xfrm>
          <a:prstGeom prst="rect">
            <a:avLst/>
          </a:prstGeom>
        </p:spPr>
      </p:pic>
      <p:pic>
        <p:nvPicPr>
          <p:cNvPr id="9" name="layer: dump" descr="bench_layer_dum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80" y="1143000"/>
            <a:ext cx="7589520" cy="45043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63840" y="1188720"/>
            <a:ext cx="4160520" cy="64017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8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900" b="1" dirty="0">
                <a:solidFill>
                  <a:srgbClr val="0070C0"/>
                </a:solidFill>
                <a:latin typeface="Calibri"/>
              </a:rPr>
              <a:t>Prompt</a:t>
            </a:r>
            <a:r>
              <a:rPr sz="1900" b="0" dirty="0">
                <a:solidFill>
                  <a:srgbClr val="212121"/>
                </a:solidFill>
                <a:latin typeface="Calibri"/>
              </a:rPr>
              <a:t>, at a penetration and the dump RDMs: </a:t>
            </a:r>
            <a:r>
              <a:rPr sz="1900" b="1" dirty="0">
                <a:solidFill>
                  <a:srgbClr val="C00000"/>
                </a:solidFill>
                <a:latin typeface="Calibri"/>
              </a:rPr>
              <a:t>0.9-1.5</a:t>
            </a:r>
          </a:p>
        </p:txBody>
      </p:sp>
      <p:sp>
        <p:nvSpPr>
          <p:cNvPr id="11" name="Ribbon"/>
          <p:cNvSpPr/>
          <p:nvPr/>
        </p:nvSpPr>
        <p:spPr>
          <a:xfrm>
            <a:off x="0" y="5879592"/>
            <a:ext cx="12191695" cy="429768"/>
          </a:xfrm>
          <a:prstGeom prst="rect">
            <a:avLst/>
          </a:prstGeom>
          <a:solidFill>
            <a:srgbClr val="6600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0" rIns="274320" bIns="0" rtlCol="0" anchor="ctr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Prompt dose within 0.9-1.5 and residual mostly within a factor of two, from 20 W on a collimator to 9 kW on a dump</a:t>
            </a:r>
            <a:endParaRPr sz="17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B108F1-A328-3002-96B9-1C3409EB1217}"/>
              </a:ext>
            </a:extLst>
          </p:cNvPr>
          <p:cNvSpPr txBox="1"/>
          <p:nvPr/>
        </p:nvSpPr>
        <p:spPr>
          <a:xfrm>
            <a:off x="7872260" y="1902047"/>
            <a:ext cx="4160520" cy="64017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8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900" b="1" dirty="0">
                <a:solidFill>
                  <a:srgbClr val="0070C0"/>
                </a:solidFill>
                <a:latin typeface="Calibri"/>
              </a:rPr>
              <a:t>Field emission</a:t>
            </a:r>
            <a:r>
              <a:rPr sz="1900" b="0" dirty="0">
                <a:solidFill>
                  <a:srgbClr val="212121"/>
                </a:solidFill>
                <a:latin typeface="Calibri"/>
              </a:rPr>
              <a:t>, LI02 RDM with 1 </a:t>
            </a:r>
            <a:r>
              <a:rPr sz="1900" b="0" dirty="0" err="1">
                <a:solidFill>
                  <a:srgbClr val="212121"/>
                </a:solidFill>
                <a:latin typeface="Calibri"/>
              </a:rPr>
              <a:t>nA</a:t>
            </a:r>
            <a:r>
              <a:rPr sz="1900" b="0" dirty="0">
                <a:solidFill>
                  <a:srgbClr val="212121"/>
                </a:solidFill>
                <a:latin typeface="Calibri"/>
              </a:rPr>
              <a:t> per cryomodule: 0.67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64B53A-8E01-F137-0880-7CDB1F0D2076}"/>
              </a:ext>
            </a:extLst>
          </p:cNvPr>
          <p:cNvSpPr txBox="1"/>
          <p:nvPr/>
        </p:nvSpPr>
        <p:spPr>
          <a:xfrm>
            <a:off x="7863840" y="2615374"/>
            <a:ext cx="4160520" cy="932563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8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900" b="1" dirty="0">
                <a:solidFill>
                  <a:srgbClr val="0070C0"/>
                </a:solidFill>
                <a:latin typeface="Calibri"/>
              </a:rPr>
              <a:t>Collimator residual</a:t>
            </a:r>
            <a:r>
              <a:rPr sz="1900" b="0" dirty="0">
                <a:solidFill>
                  <a:srgbClr val="212121"/>
                </a:solidFill>
                <a:latin typeface="Calibri"/>
              </a:rPr>
              <a:t>, 20 W for 3 h: BC2 within 30 % at most points, CEDOG within 2; one BC2 point off by 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5335C5-2B3B-9205-12A0-7AA04D87E682}"/>
              </a:ext>
            </a:extLst>
          </p:cNvPr>
          <p:cNvSpPr txBox="1"/>
          <p:nvPr/>
        </p:nvSpPr>
        <p:spPr>
          <a:xfrm>
            <a:off x="7852763" y="3621089"/>
            <a:ext cx="4160520" cy="161993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8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1900" b="1" dirty="0">
                <a:solidFill>
                  <a:srgbClr val="0070C0"/>
                </a:solidFill>
                <a:latin typeface="Calibri"/>
              </a:rPr>
              <a:t>Dump residual</a:t>
            </a:r>
            <a:r>
              <a:rPr sz="1900" b="0" dirty="0">
                <a:solidFill>
                  <a:srgbClr val="212121"/>
                </a:solidFill>
                <a:latin typeface="Calibri"/>
              </a:rPr>
              <a:t>: SXR within 2; BSY 2-3 low, from irradiation history and stacked iron</a:t>
            </a:r>
            <a:endParaRPr lang="en-US" sz="1900" b="0" dirty="0">
              <a:solidFill>
                <a:srgbClr val="212121"/>
              </a:solidFill>
              <a:latin typeface="Calibri"/>
            </a:endParaRPr>
          </a:p>
          <a:p>
            <a:pPr marL="320040" indent="-320040" algn="l">
              <a:spcBef>
                <a:spcPts val="8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1900" b="1" dirty="0">
                <a:solidFill>
                  <a:srgbClr val="0070C0"/>
                </a:solidFill>
                <a:latin typeface="Calibri"/>
              </a:rPr>
              <a:t>Next</a:t>
            </a:r>
            <a:r>
              <a:rPr lang="en-US" sz="1900" b="0" dirty="0">
                <a:solidFill>
                  <a:srgbClr val="212121"/>
                </a:solidFill>
                <a:latin typeface="Calibri"/>
              </a:rPr>
              <a:t>: FLUKA reliable for design (HE upgrade)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/>
              <a:t>Conclusions</a:t>
            </a:r>
          </a:p>
        </p:txBody>
      </p:sp>
      <p:sp>
        <p:nvSpPr>
          <p:cNvPr id="3" name="Footer"/>
          <p:cNvSpPr txBox="1"/>
          <p:nvPr/>
        </p:nvSpPr>
        <p:spPr>
          <a:xfrm>
            <a:off x="411480" y="6419088"/>
            <a:ext cx="6858000" cy="301752"/>
          </a:xfrm>
          <a:prstGeom prst="rect">
            <a:avLst/>
          </a:prstGeom>
          <a:noFill/>
        </p:spPr>
        <p:txBody>
          <a:bodyPr wrap="none" lIns="36576" tIns="0" rIns="36576" bIns="0">
            <a:spAutoFit/>
          </a:bodyPr>
          <a:lstStyle/>
          <a:p>
            <a:pPr algn="l"/>
            <a:r>
              <a:rPr sz="1200" i="1">
                <a:solidFill>
                  <a:srgbClr val="595959"/>
                </a:solidFill>
                <a:latin typeface="Calibri"/>
              </a:rPr>
              <a:t>T. Frosio  |  SATIF-17 - IBS Daejeon, October 2026</a:t>
            </a:r>
          </a:p>
        </p:txBody>
      </p:sp>
      <p:sp>
        <p:nvSpPr>
          <p:cNvPr id="4" name="Slide number"/>
          <p:cNvSpPr txBox="1"/>
          <p:nvPr/>
        </p:nvSpPr>
        <p:spPr>
          <a:xfrm>
            <a:off x="11247120" y="6382512"/>
            <a:ext cx="7315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5BD36294-2849-48A8-8531-5354CF3095D2}" type="slidenum">
              <a:rPr lang="en-US" sz="1400">
                <a:solidFill>
                  <a:srgbClr val="595959"/>
                </a:solidFill>
                <a:latin typeface="Calibri"/>
              </a:rPr>
              <a:t>16</a:t>
            </a:fld>
            <a:endParaRPr lang="en-US" sz="1400">
              <a:solidFill>
                <a:srgbClr val="595959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040" y="1188720"/>
            <a:ext cx="11567160" cy="4646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320040" indent="-320040" algn="l">
              <a:spcBef>
                <a:spcPts val="14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lang="en-US" sz="2000" b="1" dirty="0">
                <a:solidFill>
                  <a:srgbClr val="0070C0"/>
                </a:solidFill>
                <a:latin typeface="Calibri"/>
              </a:rPr>
              <a:t>FLUKA</a:t>
            </a:r>
            <a:r>
              <a:rPr lang="en-US" sz="2000" dirty="0">
                <a:solidFill>
                  <a:srgbClr val="212121"/>
                </a:solidFill>
                <a:latin typeface="Calibri"/>
              </a:rPr>
              <a:t>: cryomodule field-emission source, beam lines from the MAD tapes, undulator photons within 1 % of SPECTRA; prompt dose within 0.67-1.5, residual mostly within a factor of two</a:t>
            </a:r>
          </a:p>
          <a:p>
            <a:pPr marL="320040" indent="-320040" algn="l">
              <a:spcBef>
                <a:spcPts val="14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1" dirty="0">
                <a:solidFill>
                  <a:srgbClr val="0070C0"/>
                </a:solidFill>
                <a:latin typeface="Calibri"/>
              </a:rPr>
              <a:t>Shielding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: every prompt reading outside the enclosure stayed below </a:t>
            </a:r>
            <a:r>
              <a:rPr sz="2000" b="1" dirty="0">
                <a:solidFill>
                  <a:srgbClr val="C00000"/>
                </a:solidFill>
                <a:latin typeface="Calibri"/>
              </a:rPr>
              <a:t>5 µSv/h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, from a few watts to </a:t>
            </a:r>
            <a:r>
              <a:rPr sz="2000" b="1" dirty="0">
                <a:solidFill>
                  <a:srgbClr val="C00000"/>
                </a:solidFill>
                <a:latin typeface="Calibri"/>
              </a:rPr>
              <a:t>19 kW</a:t>
            </a:r>
            <a:endParaRPr sz="2000" b="0" dirty="0">
              <a:solidFill>
                <a:srgbClr val="212121"/>
              </a:solidFill>
              <a:latin typeface="Calibri"/>
            </a:endParaRPr>
          </a:p>
          <a:p>
            <a:pPr marL="320040" indent="-320040" algn="l">
              <a:spcBef>
                <a:spcPts val="14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1" dirty="0">
                <a:solidFill>
                  <a:srgbClr val="0070C0"/>
                </a:solidFill>
                <a:latin typeface="Calibri"/>
              </a:rPr>
              <a:t>Diamonds and RDMs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: single-crystal diamonds are linear up to the digitizer ceiling; the activated cooling water (O-15) </a:t>
            </a:r>
            <a:r>
              <a:rPr lang="en-US" sz="2000" b="0" dirty="0">
                <a:solidFill>
                  <a:srgbClr val="212121"/>
                </a:solidFill>
                <a:latin typeface="Calibri"/>
              </a:rPr>
              <a:t>is a good proxy for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 the power sent to each dump</a:t>
            </a:r>
          </a:p>
          <a:p>
            <a:pPr marL="320040" indent="-320040" algn="l">
              <a:spcBef>
                <a:spcPts val="14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1" dirty="0">
                <a:solidFill>
                  <a:srgbClr val="0070C0"/>
                </a:solidFill>
                <a:latin typeface="Calibri"/>
              </a:rPr>
              <a:t>Fibers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: they locate a loss, but the signal per watt </a:t>
            </a:r>
            <a:r>
              <a:rPr lang="en-US" sz="2000" b="0" dirty="0">
                <a:solidFill>
                  <a:srgbClr val="212121"/>
                </a:solidFill>
                <a:latin typeface="Calibri"/>
              </a:rPr>
              <a:t>vary significantly depending on other parameters 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(target thickness x100, </a:t>
            </a:r>
            <a:r>
              <a:rPr lang="en-US" sz="2000" b="0" dirty="0">
                <a:solidFill>
                  <a:srgbClr val="212121"/>
                </a:solidFill>
                <a:latin typeface="Calibri"/>
              </a:rPr>
              <a:t>location of the loss..</a:t>
            </a:r>
            <a:r>
              <a:rPr lang="en-US" sz="2000" b="0" dirty="0" err="1">
                <a:solidFill>
                  <a:srgbClr val="212121"/>
                </a:solidFill>
                <a:latin typeface="Calibri"/>
              </a:rPr>
              <a:t>etc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) </a:t>
            </a:r>
            <a:endParaRPr lang="en-US" sz="2000" b="0" dirty="0">
              <a:solidFill>
                <a:srgbClr val="212121"/>
              </a:solidFill>
              <a:latin typeface="Calibri"/>
            </a:endParaRPr>
          </a:p>
          <a:p>
            <a:pPr marL="320040" indent="-320040" algn="l">
              <a:spcBef>
                <a:spcPts val="14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1" dirty="0">
                <a:solidFill>
                  <a:srgbClr val="0070C0"/>
                </a:solidFill>
                <a:latin typeface="Calibri"/>
              </a:rPr>
              <a:t>ACMs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: the archive gives </a:t>
            </a:r>
            <a:r>
              <a:rPr sz="2000" b="1" dirty="0">
                <a:solidFill>
                  <a:srgbClr val="C00000"/>
                </a:solidFill>
                <a:latin typeface="Calibri"/>
              </a:rPr>
              <a:t>7.4-9.2 %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 </a:t>
            </a:r>
            <a:r>
              <a:rPr lang="en-US" sz="2000" b="0" dirty="0">
                <a:solidFill>
                  <a:srgbClr val="212121"/>
                </a:solidFill>
                <a:latin typeface="Calibri"/>
              </a:rPr>
              <a:t>uncertainty 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(2 sigma) and </a:t>
            </a:r>
            <a:r>
              <a:rPr lang="en-US" sz="2000" b="0" dirty="0">
                <a:solidFill>
                  <a:srgbClr val="212121"/>
                </a:solidFill>
                <a:latin typeface="Calibri"/>
              </a:rPr>
              <a:t>identified discrepancies between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 probes; uncertainty and margins leave 65-80 % of a power limit as beam; the comparator </a:t>
            </a:r>
            <a:r>
              <a:rPr lang="en-US" sz="2000" dirty="0">
                <a:solidFill>
                  <a:srgbClr val="212121"/>
                </a:solidFill>
                <a:latin typeface="Calibri"/>
              </a:rPr>
              <a:t>is suitable to catch beam losses up to a certain operational power</a:t>
            </a:r>
            <a:endParaRPr sz="2000" b="0" dirty="0">
              <a:solidFill>
                <a:srgbClr val="212121"/>
              </a:solidFill>
              <a:latin typeface="Calibri"/>
            </a:endParaRPr>
          </a:p>
          <a:p>
            <a:pPr marL="320040" indent="-320040" algn="l">
              <a:spcBef>
                <a:spcPts val="1400"/>
              </a:spcBef>
              <a:buClr>
                <a:srgbClr val="C00000"/>
              </a:buClr>
              <a:buSzPct val="100000"/>
              <a:buFont typeface="Wingdings" pitchFamily="2" charset="2"/>
              <a:buChar char="q"/>
            </a:pPr>
            <a:r>
              <a:rPr sz="2000" b="1" dirty="0">
                <a:solidFill>
                  <a:srgbClr val="0070C0"/>
                </a:solidFill>
                <a:latin typeface="Calibri"/>
              </a:rPr>
              <a:t>For LCLS-II-HE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: characteri</a:t>
            </a:r>
            <a:r>
              <a:rPr lang="en-US" sz="2000" b="0" dirty="0">
                <a:solidFill>
                  <a:srgbClr val="212121"/>
                </a:solidFill>
                <a:latin typeface="Calibri"/>
              </a:rPr>
              <a:t>z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e each new cryomodule, re-measure the ACM uncertainty</a:t>
            </a:r>
            <a:r>
              <a:rPr lang="en-US" sz="2000" b="0" dirty="0">
                <a:solidFill>
                  <a:srgbClr val="212121"/>
                </a:solidFill>
                <a:latin typeface="Calibri"/>
              </a:rPr>
              <a:t> at higher power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, </a:t>
            </a:r>
            <a:r>
              <a:rPr lang="en-US" sz="2000" b="0" dirty="0">
                <a:solidFill>
                  <a:srgbClr val="212121"/>
                </a:solidFill>
                <a:latin typeface="Calibri"/>
              </a:rPr>
              <a:t>calibrate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 </a:t>
            </a:r>
            <a:r>
              <a:rPr lang="en-US" sz="2000" b="0" dirty="0">
                <a:solidFill>
                  <a:srgbClr val="212121"/>
                </a:solidFill>
                <a:latin typeface="Calibri"/>
              </a:rPr>
              <a:t>the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 fiber</a:t>
            </a:r>
            <a:r>
              <a:rPr lang="en-US" sz="2000" b="0" dirty="0">
                <a:solidFill>
                  <a:srgbClr val="212121"/>
                </a:solidFill>
                <a:latin typeface="Calibri"/>
              </a:rPr>
              <a:t>s</a:t>
            </a:r>
            <a:r>
              <a:rPr sz="2000" b="0" dirty="0">
                <a:solidFill>
                  <a:srgbClr val="212121"/>
                </a:solidFill>
                <a:latin typeface="Calibri"/>
              </a:rPr>
              <a:t>, confirm </a:t>
            </a:r>
            <a:r>
              <a:rPr lang="en-US" sz="2000" dirty="0">
                <a:solidFill>
                  <a:srgbClr val="212121"/>
                </a:solidFill>
                <a:latin typeface="Calibri"/>
              </a:rPr>
              <a:t>measured dose rates below threshold limits during the ramp-up</a:t>
            </a:r>
            <a:endParaRPr sz="2000" b="0" dirty="0">
              <a:solidFill>
                <a:srgbClr val="212121"/>
              </a:solidFill>
              <a:latin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200" y="3063240"/>
            <a:ext cx="6702552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000" b="1" i="0">
                <a:solidFill>
                  <a:srgbClr val="000000"/>
                </a:solidFill>
                <a:latin typeface="Arial"/>
              </a:rPr>
              <a:t>Questions?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EE47D73-B1FE-AC6D-F0B9-6FAA46750E9E}"/>
              </a:ext>
            </a:extLst>
          </p:cNvPr>
          <p:cNvGrpSpPr/>
          <p:nvPr/>
        </p:nvGrpSpPr>
        <p:grpSpPr>
          <a:xfrm>
            <a:off x="3120437" y="736905"/>
            <a:ext cx="1887493" cy="1249850"/>
            <a:chOff x="3120437" y="1526748"/>
            <a:chExt cx="1887493" cy="1249850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8020D141-9A2F-3946-6F9B-45B8660B7D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90841" y="1526748"/>
              <a:ext cx="1817089" cy="1249850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114A7D5-40B9-7E06-DD9D-657B7DF73782}"/>
                </a:ext>
              </a:extLst>
            </p:cNvPr>
            <p:cNvSpPr txBox="1"/>
            <p:nvPr/>
          </p:nvSpPr>
          <p:spPr>
            <a:xfrm>
              <a:off x="3120437" y="1558505"/>
              <a:ext cx="188272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PPS ADIT in S10 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26461767-8D86-3EDF-7DEA-79F6E51AFF7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89805" y="366027"/>
            <a:ext cx="1866234" cy="139967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CFFA5D8D-9F0D-F498-044B-1C24CE782F93}"/>
              </a:ext>
            </a:extLst>
          </p:cNvPr>
          <p:cNvSpPr txBox="1"/>
          <p:nvPr/>
        </p:nvSpPr>
        <p:spPr>
          <a:xfrm>
            <a:off x="1790692" y="116632"/>
            <a:ext cx="126446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Injector West maze in S0 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7A97CDD-529E-A921-7F29-C8BD11AAC147}"/>
              </a:ext>
            </a:extLst>
          </p:cNvPr>
          <p:cNvGrpSpPr/>
          <p:nvPr/>
        </p:nvGrpSpPr>
        <p:grpSpPr>
          <a:xfrm>
            <a:off x="6607158" y="384940"/>
            <a:ext cx="2325222" cy="1721030"/>
            <a:chOff x="8629452" y="1573615"/>
            <a:chExt cx="2014139" cy="1463956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F69E973B-E68E-5307-2642-09E87B52F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1050" y="1573615"/>
              <a:ext cx="1951941" cy="14639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E145B6E-CB92-3608-DDBA-630DB11DE685}"/>
                </a:ext>
              </a:extLst>
            </p:cNvPr>
            <p:cNvSpPr txBox="1"/>
            <p:nvPr/>
          </p:nvSpPr>
          <p:spPr>
            <a:xfrm>
              <a:off x="8629452" y="2424714"/>
              <a:ext cx="201413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PPS doors in BSY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040104E-2614-6EE8-25B5-2D40BC930BA3}"/>
              </a:ext>
            </a:extLst>
          </p:cNvPr>
          <p:cNvGrpSpPr/>
          <p:nvPr/>
        </p:nvGrpSpPr>
        <p:grpSpPr>
          <a:xfrm>
            <a:off x="5081149" y="269030"/>
            <a:ext cx="1453803" cy="1880306"/>
            <a:chOff x="7119766" y="1068429"/>
            <a:chExt cx="1453803" cy="1880306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047B3DF7-803A-C7E2-5CAB-74C90D3E2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6942788" y="1317953"/>
              <a:ext cx="1807760" cy="1453803"/>
            </a:xfrm>
            <a:prstGeom prst="rect">
              <a:avLst/>
            </a:prstGeom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BFE65B84-6E2B-3BAA-A6C9-A3857591F75B}"/>
                </a:ext>
              </a:extLst>
            </p:cNvPr>
            <p:cNvSpPr/>
            <p:nvPr/>
          </p:nvSpPr>
          <p:spPr>
            <a:xfrm>
              <a:off x="7122419" y="1068429"/>
              <a:ext cx="139967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Linac South penetration in S11-S30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1" name="Picture 2">
            <a:extLst>
              <a:ext uri="{FF2B5EF4-FFF2-40B4-BE49-F238E27FC236}">
                <a16:creationId xmlns:a16="http://schemas.microsoft.com/office/drawing/2014/main" id="{37B83B90-5BAB-49A4-AE7F-18031E5C56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27"/>
          <a:stretch>
            <a:fillRect/>
          </a:stretch>
        </p:blipFill>
        <p:spPr bwMode="auto">
          <a:xfrm>
            <a:off x="89242" y="369824"/>
            <a:ext cx="1526978" cy="164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82EB25F6-3DD5-77F5-FD87-A5693AD663B1}"/>
              </a:ext>
            </a:extLst>
          </p:cNvPr>
          <p:cNvSpPr txBox="1"/>
          <p:nvPr/>
        </p:nvSpPr>
        <p:spPr>
          <a:xfrm>
            <a:off x="209294" y="338789"/>
            <a:ext cx="126446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Monitoring from ACR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3" name="Picture 62" descr="A machine with wires and cables&#10;&#10;AI-generated content may be incorrect.">
            <a:extLst>
              <a:ext uri="{FF2B5EF4-FFF2-40B4-BE49-F238E27FC236}">
                <a16:creationId xmlns:a16="http://schemas.microsoft.com/office/drawing/2014/main" id="{B5888286-BDDD-5DEF-D5BA-EC207F803F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064" y="377467"/>
            <a:ext cx="1297944" cy="1807762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3DEDC6CF-E7B8-00D7-9745-1283CFEC425E}"/>
              </a:ext>
            </a:extLst>
          </p:cNvPr>
          <p:cNvSpPr txBox="1"/>
          <p:nvPr/>
        </p:nvSpPr>
        <p:spPr>
          <a:xfrm>
            <a:off x="8885549" y="382111"/>
            <a:ext cx="153174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BTH service buildings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64" descr="A room with several green cylinders&#10;&#10;AI-generated content may be incorrect.">
            <a:extLst>
              <a:ext uri="{FF2B5EF4-FFF2-40B4-BE49-F238E27FC236}">
                <a16:creationId xmlns:a16="http://schemas.microsoft.com/office/drawing/2014/main" id="{1247C182-16EB-0199-44F4-A1046B4237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717" y="542565"/>
            <a:ext cx="1729866" cy="1327091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3E0AAFFA-60E8-811F-AE23-47A4AFA347D8}"/>
              </a:ext>
            </a:extLst>
          </p:cNvPr>
          <p:cNvSpPr txBox="1"/>
          <p:nvPr/>
        </p:nvSpPr>
        <p:spPr>
          <a:xfrm>
            <a:off x="10539814" y="1257328"/>
            <a:ext cx="153174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EBD-FEE rack room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98F1272-8AE6-7F05-9493-6371DF3B19E1}"/>
              </a:ext>
            </a:extLst>
          </p:cNvPr>
          <p:cNvGrpSpPr/>
          <p:nvPr/>
        </p:nvGrpSpPr>
        <p:grpSpPr>
          <a:xfrm>
            <a:off x="2246269" y="4691883"/>
            <a:ext cx="2048472" cy="1925045"/>
            <a:chOff x="3916591" y="4412936"/>
            <a:chExt cx="2048472" cy="1925045"/>
          </a:xfrm>
        </p:grpSpPr>
        <p:pic>
          <p:nvPicPr>
            <p:cNvPr id="68" name="Picture 7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261CAD20-CD4A-FEE7-AD6A-0B3938BDE0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5335" r="19661"/>
            <a:stretch/>
          </p:blipFill>
          <p:spPr>
            <a:xfrm>
              <a:off x="3976065" y="4412936"/>
              <a:ext cx="1891767" cy="1925045"/>
            </a:xfrm>
            <a:prstGeom prst="rect">
              <a:avLst/>
            </a:prstGeom>
          </p:spPr>
        </p:pic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48B4147-15C7-9DFC-F47D-D15C8EA332C4}"/>
                </a:ext>
              </a:extLst>
            </p:cNvPr>
            <p:cNvSpPr txBox="1"/>
            <p:nvPr/>
          </p:nvSpPr>
          <p:spPr>
            <a:xfrm>
              <a:off x="3916591" y="5892380"/>
              <a:ext cx="204847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VTL penetrations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497D82D-0190-7A13-EA6F-400A3401CF09}"/>
              </a:ext>
            </a:extLst>
          </p:cNvPr>
          <p:cNvGrpSpPr/>
          <p:nvPr/>
        </p:nvGrpSpPr>
        <p:grpSpPr>
          <a:xfrm>
            <a:off x="-7546" y="4703768"/>
            <a:ext cx="2255150" cy="1812936"/>
            <a:chOff x="1624905" y="4336214"/>
            <a:chExt cx="2255150" cy="1812936"/>
          </a:xfrm>
        </p:grpSpPr>
        <p:pic>
          <p:nvPicPr>
            <p:cNvPr id="71" name="Picture 8">
              <a:extLst>
                <a:ext uri="{FF2B5EF4-FFF2-40B4-BE49-F238E27FC236}">
                  <a16:creationId xmlns:a16="http://schemas.microsoft.com/office/drawing/2014/main" id="{CDDAD1B2-D656-20D0-CB92-CEB319599A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3924" t="11676" r="21168" b="9864"/>
            <a:stretch/>
          </p:blipFill>
          <p:spPr>
            <a:xfrm>
              <a:off x="1688951" y="4336214"/>
              <a:ext cx="2175038" cy="1747427"/>
            </a:xfrm>
            <a:prstGeom prst="rect">
              <a:avLst/>
            </a:prstGeom>
          </p:spPr>
        </p:pic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951DEA9-3586-7223-8CFB-CCF337E93257}"/>
                </a:ext>
              </a:extLst>
            </p:cNvPr>
            <p:cNvSpPr txBox="1"/>
            <p:nvPr/>
          </p:nvSpPr>
          <p:spPr>
            <a:xfrm>
              <a:off x="1624905" y="5502819"/>
              <a:ext cx="225515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North penetration S0-S30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5205B02-E335-BCDA-4246-483F17D499AB}"/>
              </a:ext>
            </a:extLst>
          </p:cNvPr>
          <p:cNvGrpSpPr/>
          <p:nvPr/>
        </p:nvGrpSpPr>
        <p:grpSpPr>
          <a:xfrm>
            <a:off x="4265965" y="4703768"/>
            <a:ext cx="2296030" cy="1965592"/>
            <a:chOff x="4723194" y="3464007"/>
            <a:chExt cx="1618202" cy="2207421"/>
          </a:xfrm>
        </p:grpSpPr>
        <p:pic>
          <p:nvPicPr>
            <p:cNvPr id="74" name="Picture 73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E530C137-0533-9376-F77C-272B5DA16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4453493" y="3733708"/>
              <a:ext cx="2157603" cy="1618202"/>
            </a:xfrm>
            <a:prstGeom prst="rect">
              <a:avLst/>
            </a:prstGeom>
          </p:spPr>
        </p:pic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A8D3ED6-0609-B0A5-2B7A-62DEBE6C74FB}"/>
                </a:ext>
              </a:extLst>
            </p:cNvPr>
            <p:cNvSpPr txBox="1"/>
            <p:nvPr/>
          </p:nvSpPr>
          <p:spPr>
            <a:xfrm>
              <a:off x="5320826" y="4721180"/>
              <a:ext cx="1018027" cy="950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PS0 in S30 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25ED2F9-4DB2-2AD4-28F9-DAB5A440FD79}"/>
              </a:ext>
            </a:extLst>
          </p:cNvPr>
          <p:cNvGrpSpPr/>
          <p:nvPr/>
        </p:nvGrpSpPr>
        <p:grpSpPr>
          <a:xfrm>
            <a:off x="6640507" y="4695696"/>
            <a:ext cx="1803960" cy="1921232"/>
            <a:chOff x="7464707" y="4423921"/>
            <a:chExt cx="1559907" cy="1710185"/>
          </a:xfrm>
        </p:grpSpPr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5E9B63AA-0D56-A4EC-72C8-AF4010D2F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V="1">
              <a:off x="7389568" y="4499060"/>
              <a:ext cx="1710185" cy="1559907"/>
            </a:xfrm>
            <a:prstGeom prst="rect">
              <a:avLst/>
            </a:prstGeom>
          </p:spPr>
        </p:pic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5BC92B1-D46B-BDC2-7CA1-CD9C5A8ED56C}"/>
                </a:ext>
              </a:extLst>
            </p:cNvPr>
            <p:cNvSpPr txBox="1"/>
            <p:nvPr/>
          </p:nvSpPr>
          <p:spPr>
            <a:xfrm>
              <a:off x="7479505" y="5357339"/>
              <a:ext cx="1525292" cy="575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penetrations in B136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766DF3F-A130-AF02-3B6A-4EADDE8B7BA5}"/>
              </a:ext>
            </a:extLst>
          </p:cNvPr>
          <p:cNvGrpSpPr/>
          <p:nvPr/>
        </p:nvGrpSpPr>
        <p:grpSpPr>
          <a:xfrm>
            <a:off x="8533800" y="4656833"/>
            <a:ext cx="2069234" cy="1893614"/>
            <a:chOff x="9040865" y="4376301"/>
            <a:chExt cx="1681431" cy="1384174"/>
          </a:xfrm>
        </p:grpSpPr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E1B50417-2638-F6F9-FFAF-AFBFE5DBD0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040865" y="4431078"/>
              <a:ext cx="1681431" cy="1329397"/>
            </a:xfrm>
            <a:prstGeom prst="rect">
              <a:avLst/>
            </a:prstGeom>
          </p:spPr>
        </p:pic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F3480C3-F510-E901-4FF1-D709E3885BB5}"/>
                </a:ext>
              </a:extLst>
            </p:cNvPr>
            <p:cNvSpPr txBox="1"/>
            <p:nvPr/>
          </p:nvSpPr>
          <p:spPr>
            <a:xfrm>
              <a:off x="9064928" y="4376301"/>
              <a:ext cx="1559907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HX-2 Housing outside BSY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2" name="Picture 81" descr="A yellow tape on a door&#10;&#10;AI-generated content may be incorrect.">
            <a:extLst>
              <a:ext uri="{FF2B5EF4-FFF2-40B4-BE49-F238E27FC236}">
                <a16:creationId xmlns:a16="http://schemas.microsoft.com/office/drawing/2014/main" id="{6CC9A59E-3E77-6C45-7FDA-0B47729B89E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482" y="4731769"/>
            <a:ext cx="1352973" cy="1801365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9162F15A-B863-C771-5817-BA2C519DC871}"/>
              </a:ext>
            </a:extLst>
          </p:cNvPr>
          <p:cNvSpPr txBox="1"/>
          <p:nvPr/>
        </p:nvSpPr>
        <p:spPr>
          <a:xfrm>
            <a:off x="10629147" y="4744271"/>
            <a:ext cx="153174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BTH PPS door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blank">
  <a:themeElements>
    <a:clrScheme name="Custom 4">
      <a:dk1>
        <a:srgbClr val="A4001D"/>
      </a:dk1>
      <a:lt1>
        <a:sysClr val="window" lastClr="FFFFFF"/>
      </a:lt1>
      <a:dk2>
        <a:srgbClr val="E17000"/>
      </a:dk2>
      <a:lt2>
        <a:srgbClr val="000000"/>
      </a:lt2>
      <a:accent1>
        <a:srgbClr val="A4001D"/>
      </a:accent1>
      <a:accent2>
        <a:srgbClr val="E17000"/>
      </a:accent2>
      <a:accent3>
        <a:srgbClr val="4D4F53"/>
      </a:accent3>
      <a:accent4>
        <a:srgbClr val="545455"/>
      </a:accent4>
      <a:accent5>
        <a:srgbClr val="0099CC"/>
      </a:accent5>
      <a:accent6>
        <a:srgbClr val="69BE28"/>
      </a:accent6>
      <a:hlink>
        <a:srgbClr val="A4001D"/>
      </a:hlink>
      <a:folHlink>
        <a:srgbClr val="A4001D"/>
      </a:folHlink>
    </a:clrScheme>
    <a:fontScheme name="TH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AC Covers/Title Slides">
  <a:themeElements>
    <a:clrScheme name="Custom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C1515"/>
      </a:accent1>
      <a:accent2>
        <a:srgbClr val="4198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C_PPT_Presentation_031622" id="{4765C110-CC2B-6E45-B2B3-75F5A1911DB3}" vid="{9DA077EA-6666-B14D-81C9-2FD28442B6D0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2202ebd-a3a0-487a-99f2-5f9b883cb4db">
      <Terms xmlns="http://schemas.microsoft.com/office/infopath/2007/PartnerControls"/>
    </lcf76f155ced4ddcb4097134ff3c332f>
    <TaxCatchAll xmlns="abd4ed8c-d74c-4a43-88c7-14e42d2e58c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C42735D46A5F4FA96B9F1FB4025E9E" ma:contentTypeVersion="13" ma:contentTypeDescription="Create a new document." ma:contentTypeScope="" ma:versionID="3b2c297d5ea40c80b064dc0dd22b7b85">
  <xsd:schema xmlns:xsd="http://www.w3.org/2001/XMLSchema" xmlns:xs="http://www.w3.org/2001/XMLSchema" xmlns:p="http://schemas.microsoft.com/office/2006/metadata/properties" xmlns:ns2="91f9c8e2-fa81-4cc5-9955-b058a52248a4" xmlns:ns3="12202ebd-a3a0-487a-99f2-5f9b883cb4db" xmlns:ns4="a70e941f-1f2b-427a-8ade-f30d719895ba" xmlns:ns5="596087d3-63fd-48ec-b6f7-b8365b8dcb6a" xmlns:ns6="abd4ed8c-d74c-4a43-88c7-14e42d2e58c5" targetNamespace="http://schemas.microsoft.com/office/2006/metadata/properties" ma:root="true" ma:fieldsID="dd990903bfe87fbaa5ef28b3285a3ccf" ns2:_="" ns3:_="" ns4:_="" ns5:_="" ns6:_="">
    <xsd:import namespace="91f9c8e2-fa81-4cc5-9955-b058a52248a4"/>
    <xsd:import namespace="12202ebd-a3a0-487a-99f2-5f9b883cb4db"/>
    <xsd:import namespace="a70e941f-1f2b-427a-8ade-f30d719895ba"/>
    <xsd:import namespace="596087d3-63fd-48ec-b6f7-b8365b8dcb6a"/>
    <xsd:import namespace="abd4ed8c-d74c-4a43-88c7-14e42d2e58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5:SharedWithDetails" minOccurs="0"/>
                <xsd:element ref="ns3:MediaServiceObjectDetectorVersions" minOccurs="0"/>
                <xsd:element ref="ns3:MediaServiceSearchProperties" minOccurs="0"/>
                <xsd:element ref="ns3:lcf76f155ced4ddcb4097134ff3c332f" minOccurs="0"/>
                <xsd:element ref="ns6:TaxCatchAll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f9c8e2-fa81-4cc5-9955-b058a52248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02ebd-a3a0-487a-99f2-5f9b883cb4db" elementFormDefault="qualified">
    <xsd:import namespace="http://schemas.microsoft.com/office/2006/documentManagement/types"/>
    <xsd:import namespace="http://schemas.microsoft.com/office/infopath/2007/PartnerControls"/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fd420da9-6cce-460f-935b-b5e0b28d9e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0e941f-1f2b-427a-8ade-f30d719895b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6087d3-63fd-48ec-b6f7-b8365b8dcb6a" elementFormDefault="qualified">
    <xsd:import namespace="http://schemas.microsoft.com/office/2006/documentManagement/types"/>
    <xsd:import namespace="http://schemas.microsoft.com/office/infopath/2007/PartnerControls"/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d4ed8c-d74c-4a43-88c7-14e42d2e58c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d901d7d-ea75-4969-b20f-80ecb02ef450}" ma:internalName="TaxCatchAll" ma:showField="CatchAllData" ma:web="abd4ed8c-d74c-4a43-88c7-14e42d2e58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3C8FDA-07CF-4A87-BE96-846157EB9D9B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abd4ed8c-d74c-4a43-88c7-14e42d2e58c5"/>
    <ds:schemaRef ds:uri="http://schemas.microsoft.com/office/2006/metadata/properties"/>
    <ds:schemaRef ds:uri="91f9c8e2-fa81-4cc5-9955-b058a52248a4"/>
    <ds:schemaRef ds:uri="http://purl.org/dc/terms/"/>
    <ds:schemaRef ds:uri="a70e941f-1f2b-427a-8ade-f30d719895ba"/>
    <ds:schemaRef ds:uri="http://schemas.microsoft.com/office/infopath/2007/PartnerControls"/>
    <ds:schemaRef ds:uri="http://schemas.openxmlformats.org/package/2006/metadata/core-properties"/>
    <ds:schemaRef ds:uri="596087d3-63fd-48ec-b6f7-b8365b8dcb6a"/>
    <ds:schemaRef ds:uri="12202ebd-a3a0-487a-99f2-5f9b883cb4db"/>
  </ds:schemaRefs>
</ds:datastoreItem>
</file>

<file path=customXml/itemProps2.xml><?xml version="1.0" encoding="utf-8"?>
<ds:datastoreItem xmlns:ds="http://schemas.openxmlformats.org/officeDocument/2006/customXml" ds:itemID="{88A20897-16B3-407B-92EC-C3B087DA53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B9B4E8-B1F0-4C44-8B90-35875A2EA5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f9c8e2-fa81-4cc5-9955-b058a52248a4"/>
    <ds:schemaRef ds:uri="12202ebd-a3a0-487a-99f2-5f9b883cb4db"/>
    <ds:schemaRef ds:uri="a70e941f-1f2b-427a-8ade-f30d719895ba"/>
    <ds:schemaRef ds:uri="596087d3-63fd-48ec-b6f7-b8365b8dcb6a"/>
    <ds:schemaRef ds:uri="abd4ed8c-d74c-4a43-88c7-14e42d2e58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Designs\Blueprint.pot</Template>
  <TotalTime>126507</TotalTime>
  <Words>2356</Words>
  <Application>Microsoft Macintosh PowerPoint</Application>
  <PresentationFormat>Widescreen</PresentationFormat>
  <Paragraphs>201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Calibri</vt:lpstr>
      <vt:lpstr>Comic Sans MS</vt:lpstr>
      <vt:lpstr>Courier New</vt:lpstr>
      <vt:lpstr>Lato</vt:lpstr>
      <vt:lpstr>Lato Black</vt:lpstr>
      <vt:lpstr>Noto Sans Symbols</vt:lpstr>
      <vt:lpstr>Tahoma</vt:lpstr>
      <vt:lpstr>Times New Roman</vt:lpstr>
      <vt:lpstr>Wingdings</vt:lpstr>
      <vt:lpstr>1_blank</vt:lpstr>
      <vt:lpstr>SLAC Covers/Title Slides</vt:lpstr>
      <vt:lpstr>PowerPoint Presentation</vt:lpstr>
      <vt:lpstr>Outline</vt:lpstr>
      <vt:lpstr>LCLS-II overview - machine and commissioning</vt:lpstr>
      <vt:lpstr>Field emission - FLUKA cryomodule source</vt:lpstr>
      <vt:lpstr>Beam line model - MAD tapes to FLUKA</vt:lpstr>
      <vt:lpstr>Undulator synchrotron radiation - FLUKA</vt:lpstr>
      <vt:lpstr>Diamond and fiber detectors - response physics</vt:lpstr>
      <vt:lpstr>Shielding - prompt outside, residual inside</vt:lpstr>
      <vt:lpstr>Beam Containment System - devices and limits</vt:lpstr>
      <vt:lpstr>Diamond PBLMs - commissioning, archive and use</vt:lpstr>
      <vt:lpstr>Cherenkov fiber LBLMs - results and limits</vt:lpstr>
      <vt:lpstr>ACMs - uncertainty, available power, comparator</vt:lpstr>
      <vt:lpstr>RDMs - O-15 in the dump water as a power meter</vt:lpstr>
      <vt:lpstr>Dump benchmarks - prompt and residual</vt:lpstr>
      <vt:lpstr>Benchmarks - FLUKA / measured, all cases</vt:lpstr>
      <vt:lpstr>Conclusions</vt:lpstr>
      <vt:lpstr>PowerPoint Presentation</vt:lpstr>
    </vt:vector>
  </TitlesOfParts>
  <Manager/>
  <Company>SLAC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Radiological commissioning of the LCLS-II CW superconducting linac - SATIF-17</dc:title>
  <dc:subject/>
  <dc:creator>Thomas Frosio</dc:creator>
  <cp:keywords/>
  <dc:description/>
  <cp:lastModifiedBy>Frosio, Thomas</cp:lastModifiedBy>
  <cp:revision>2763</cp:revision>
  <cp:lastPrinted>2004-07-08T08:47:15Z</cp:lastPrinted>
  <dcterms:created xsi:type="dcterms:W3CDTF">2003-02-06T18:33:45Z</dcterms:created>
  <dcterms:modified xsi:type="dcterms:W3CDTF">2026-10-16T22:59:05Z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0x0101005BC42735D46A5F4FA96B9F1FB4025E9E</vt:lpwstr>
  </property>
  <property fmtid="{D5CDD505-2E9C-101B-9397-08002B2CF9AE}" pid="3" name="MediaServiceImageTags">
    <vt:lpwstr/>
  </property>
</Properties>
</file>