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handoutMasterIdLst>
    <p:handoutMasterId r:id="rId29"/>
  </p:handoutMasterIdLst>
  <p:sldIdLst>
    <p:sldId id="1972" r:id="rId2"/>
    <p:sldId id="1990" r:id="rId3"/>
    <p:sldId id="1995" r:id="rId4"/>
    <p:sldId id="1996" r:id="rId5"/>
    <p:sldId id="1992" r:id="rId6"/>
    <p:sldId id="1994" r:id="rId7"/>
    <p:sldId id="258" r:id="rId8"/>
    <p:sldId id="259" r:id="rId9"/>
    <p:sldId id="260" r:id="rId10"/>
    <p:sldId id="261" r:id="rId11"/>
    <p:sldId id="1999" r:id="rId12"/>
    <p:sldId id="1998" r:id="rId13"/>
    <p:sldId id="1979" r:id="rId14"/>
    <p:sldId id="1980" r:id="rId15"/>
    <p:sldId id="1981" r:id="rId16"/>
    <p:sldId id="1991" r:id="rId17"/>
    <p:sldId id="1982" r:id="rId18"/>
    <p:sldId id="1983" r:id="rId19"/>
    <p:sldId id="1984" r:id="rId20"/>
    <p:sldId id="1985" r:id="rId21"/>
    <p:sldId id="268" r:id="rId22"/>
    <p:sldId id="1986" r:id="rId23"/>
    <p:sldId id="1987" r:id="rId24"/>
    <p:sldId id="1988" r:id="rId25"/>
    <p:sldId id="1976" r:id="rId26"/>
    <p:sldId id="54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52FF"/>
    <a:srgbClr val="000000"/>
    <a:srgbClr val="201A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93" autoAdjust="0"/>
    <p:restoredTop sz="95021"/>
  </p:normalViewPr>
  <p:slideViewPr>
    <p:cSldViewPr snapToGrid="0" showGuides="1">
      <p:cViewPr varScale="1">
        <p:scale>
          <a:sx n="100" d="100"/>
          <a:sy n="100" d="100"/>
        </p:scale>
        <p:origin x="176" y="584"/>
      </p:cViewPr>
      <p:guideLst>
        <p:guide orient="horz" pos="2184"/>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D009CF-3B4E-D6F4-73BA-BD37136F82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00723C-3F11-25AE-D75C-E19394D869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51479E-B1E5-F747-B2A0-B57C3A154071}" type="datetimeFigureOut">
              <a:rPr lang="en-US" smtClean="0"/>
              <a:t>10/17/26</a:t>
            </a:fld>
            <a:endParaRPr lang="en-US"/>
          </a:p>
        </p:txBody>
      </p:sp>
      <p:sp>
        <p:nvSpPr>
          <p:cNvPr id="4" name="Footer Placeholder 3">
            <a:extLst>
              <a:ext uri="{FF2B5EF4-FFF2-40B4-BE49-F238E27FC236}">
                <a16:creationId xmlns:a16="http://schemas.microsoft.com/office/drawing/2014/main" id="{A424A1DA-0A7B-1C99-13C1-A4E40365A0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D574587-5B0C-2768-4DB0-13EC08A8C8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06AD3B-DA6A-0C4E-A3F4-07EC44BCA4B6}" type="slidenum">
              <a:rPr lang="en-US" smtClean="0"/>
              <a:t>‹#›</a:t>
            </a:fld>
            <a:endParaRPr lang="en-US"/>
          </a:p>
        </p:txBody>
      </p:sp>
    </p:spTree>
    <p:extLst>
      <p:ext uri="{BB962C8B-B14F-4D97-AF65-F5344CB8AC3E}">
        <p14:creationId xmlns:p14="http://schemas.microsoft.com/office/powerpoint/2010/main" val="241914432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2596BD-8D23-5042-9A79-0D9E93EA619C}" type="datetimeFigureOut">
              <a:rPr lang="en-US" smtClean="0"/>
              <a:t>10/17/26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074674-3666-DC42-9C46-99853B338374}" type="slidenum">
              <a:rPr lang="en-US" smtClean="0"/>
              <a:t>‹#›</a:t>
            </a:fld>
            <a:endParaRPr lang="en-US"/>
          </a:p>
        </p:txBody>
      </p:sp>
    </p:spTree>
    <p:extLst>
      <p:ext uri="{BB962C8B-B14F-4D97-AF65-F5344CB8AC3E}">
        <p14:creationId xmlns:p14="http://schemas.microsoft.com/office/powerpoint/2010/main" val="184086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77010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074674-3666-DC42-9C46-99853B338374}" type="slidenum">
              <a:rPr lang="en-US" smtClean="0"/>
              <a:t>6</a:t>
            </a:fld>
            <a:endParaRPr lang="en-US"/>
          </a:p>
        </p:txBody>
      </p:sp>
    </p:spTree>
    <p:extLst>
      <p:ext uri="{BB962C8B-B14F-4D97-AF65-F5344CB8AC3E}">
        <p14:creationId xmlns:p14="http://schemas.microsoft.com/office/powerpoint/2010/main" val="3653457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40a003d28cc_1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g40a003d28cc_1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40a003d28cc_1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g40a003d28cc_1_3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40a003d28cc_1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40a003d28cc_1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40a003d28cc_1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40a003d28cc_1_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78ECFC5-CE6D-35B2-AEF0-C3D3098EE4D4}"/>
            </a:ext>
          </a:extLst>
        </p:cNvPr>
        <p:cNvGrpSpPr/>
        <p:nvPr/>
      </p:nvGrpSpPr>
      <p:grpSpPr>
        <a:xfrm>
          <a:off x="0" y="0"/>
          <a:ext cx="0" cy="0"/>
          <a:chOff x="0" y="0"/>
          <a:chExt cx="0" cy="0"/>
        </a:xfrm>
      </p:grpSpPr>
      <p:sp>
        <p:nvSpPr>
          <p:cNvPr id="275" name="Google Shape;275;g40a003d28cc_1_390:notes">
            <a:extLst>
              <a:ext uri="{FF2B5EF4-FFF2-40B4-BE49-F238E27FC236}">
                <a16:creationId xmlns:a16="http://schemas.microsoft.com/office/drawing/2014/main" id="{B6B4D6E1-2737-7B44-1960-0AEBCCC3D5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40a003d28cc_1_390:notes">
            <a:extLst>
              <a:ext uri="{FF2B5EF4-FFF2-40B4-BE49-F238E27FC236}">
                <a16:creationId xmlns:a16="http://schemas.microsoft.com/office/drawing/2014/main" id="{66AEB468-37C9-8BB8-19F6-5972256BE2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0273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72FDB0E9-006E-6420-259B-EE9A93773BD9}"/>
            </a:ext>
          </a:extLst>
        </p:cNvPr>
        <p:cNvGrpSpPr/>
        <p:nvPr/>
      </p:nvGrpSpPr>
      <p:grpSpPr>
        <a:xfrm>
          <a:off x="0" y="0"/>
          <a:ext cx="0" cy="0"/>
          <a:chOff x="0" y="0"/>
          <a:chExt cx="0" cy="0"/>
        </a:xfrm>
      </p:grpSpPr>
      <p:sp>
        <p:nvSpPr>
          <p:cNvPr id="275" name="Google Shape;275;g40a003d28cc_1_390:notes">
            <a:extLst>
              <a:ext uri="{FF2B5EF4-FFF2-40B4-BE49-F238E27FC236}">
                <a16:creationId xmlns:a16="http://schemas.microsoft.com/office/drawing/2014/main" id="{459A81A9-A90D-E6B5-D78F-FD5FA8E526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40a003d28cc_1_390:notes">
            <a:extLst>
              <a:ext uri="{FF2B5EF4-FFF2-40B4-BE49-F238E27FC236}">
                <a16:creationId xmlns:a16="http://schemas.microsoft.com/office/drawing/2014/main" id="{95517EB9-56A1-C688-09B9-BB3A3F4C88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845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40a003d28cc_1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g40a003d28cc_1_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40a003d28cc_1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8" name="Google Shape;318;g40a003d28cc_1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40a003d28cc_1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g40a003d28cc_1_4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40a003d28cc_1_5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352" name="Google Shape;352;g40a003d28cc_1_5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40a003d28cc_1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g40a003d28cc_1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40a003d28cc_1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g40a003d28cc_1_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40a003d28cc_1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2" name="Google Shape;392;g40a003d28cc_1_4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40a003d28cc_1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g40a003d28cc_1_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40a003d28cc_1_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g40a003d28cc_1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40a003d28cc_1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g40a003d28cc_1_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uFillTx/>
            </a:endParaRPr>
          </a:p>
        </p:txBody>
      </p:sp>
    </p:spTree>
    <p:extLst>
      <p:ext uri="{BB962C8B-B14F-4D97-AF65-F5344CB8AC3E}">
        <p14:creationId xmlns:p14="http://schemas.microsoft.com/office/powerpoint/2010/main" val="1610069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FE00C8-F4D6-E64A-3199-07EFE41B8EB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048" y="1152749"/>
            <a:ext cx="12198096" cy="4552503"/>
          </a:xfrm>
          <a:prstGeom prst="rect">
            <a:avLst/>
          </a:prstGeom>
        </p:spPr>
      </p:pic>
      <p:sp>
        <p:nvSpPr>
          <p:cNvPr id="9" name="Google Shape;16;p17">
            <a:extLst>
              <a:ext uri="{FF2B5EF4-FFF2-40B4-BE49-F238E27FC236}">
                <a16:creationId xmlns:a16="http://schemas.microsoft.com/office/drawing/2014/main" id="{FF7EFC60-A5C1-87B7-8F77-AEA2EDB7ECFA}"/>
              </a:ext>
            </a:extLst>
          </p:cNvPr>
          <p:cNvSpPr txBox="1">
            <a:spLocks noGrp="1"/>
          </p:cNvSpPr>
          <p:nvPr>
            <p:ph type="ctrTitle" hasCustomPrompt="1"/>
          </p:nvPr>
        </p:nvSpPr>
        <p:spPr>
          <a:xfrm>
            <a:off x="400878" y="2116282"/>
            <a:ext cx="9144000" cy="707846"/>
          </a:xfrm>
          <a:prstGeom prst="rect">
            <a:avLst/>
          </a:prstGeom>
          <a:noFill/>
          <a:ln>
            <a:noFill/>
          </a:ln>
        </p:spPr>
        <p:txBody>
          <a:bodyPr spcFirstLastPara="1" wrap="square" lIns="91425" tIns="45700" rIns="91425" bIns="45700" anchor="t" anchorCtr="0">
            <a:spAutoFit/>
          </a:bodyPr>
          <a:lstStyle>
            <a:lvl1pPr lvl="0" algn="l">
              <a:lnSpc>
                <a:spcPct val="100000"/>
              </a:lnSpc>
              <a:spcBef>
                <a:spcPts val="0"/>
              </a:spcBef>
              <a:spcAft>
                <a:spcPts val="0"/>
              </a:spcAft>
              <a:buClr>
                <a:schemeClr val="lt1"/>
              </a:buClr>
              <a:buSzPts val="4000"/>
              <a:buFont typeface="Calibri"/>
              <a:buNone/>
              <a:defRPr sz="4000" b="1">
                <a:solidFill>
                  <a:schemeClr val="bg1"/>
                </a:solidFill>
                <a:effectLst>
                  <a:outerShdw blurRad="50800" dist="38100" dir="2700000" algn="tl" rotWithShape="0">
                    <a:prstClr val="black">
                      <a:alpha val="40000"/>
                    </a:prstClr>
                  </a:outerShdw>
                </a:effectLst>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dirty="0"/>
              <a:t>Presentation title</a:t>
            </a:r>
            <a:endParaRPr dirty="0"/>
          </a:p>
        </p:txBody>
      </p:sp>
      <p:sp>
        <p:nvSpPr>
          <p:cNvPr id="10" name="Google Shape;17;p17">
            <a:extLst>
              <a:ext uri="{FF2B5EF4-FFF2-40B4-BE49-F238E27FC236}">
                <a16:creationId xmlns:a16="http://schemas.microsoft.com/office/drawing/2014/main" id="{239C630A-1169-AE09-5231-55223E090D83}"/>
              </a:ext>
            </a:extLst>
          </p:cNvPr>
          <p:cNvSpPr txBox="1">
            <a:spLocks noGrp="1"/>
          </p:cNvSpPr>
          <p:nvPr>
            <p:ph type="subTitle" idx="1" hasCustomPrompt="1"/>
          </p:nvPr>
        </p:nvSpPr>
        <p:spPr>
          <a:xfrm>
            <a:off x="400874" y="2929095"/>
            <a:ext cx="7085148" cy="61226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lt1"/>
              </a:buClr>
              <a:buSzPts val="2400"/>
              <a:buNone/>
              <a:defRPr sz="2400" b="0" i="0">
                <a:solidFill>
                  <a:schemeClr val="bg1"/>
                </a:solidFill>
                <a:effectLst>
                  <a:outerShdw blurRad="50800" dist="38100" dir="2700000" algn="tl" rotWithShape="0">
                    <a:prstClr val="black">
                      <a:alpha val="40000"/>
                    </a:prstClr>
                  </a:outerShdw>
                </a:effectLst>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pPr marL="228600" marR="0" lvl="0" indent="-365760" algn="l" defTabSz="914400" rtl="0" eaLnBrk="1" fontAlgn="auto" latinLnBrk="0" hangingPunct="1">
              <a:lnSpc>
                <a:spcPct val="100000"/>
              </a:lnSpc>
              <a:spcBef>
                <a:spcPts val="1000"/>
              </a:spcBef>
              <a:spcAft>
                <a:spcPts val="0"/>
              </a:spcAft>
              <a:buClr>
                <a:schemeClr val="lt1"/>
              </a:buClr>
              <a:buSzPts val="2400"/>
              <a:buFont typeface="Arial" panose="020B0604020202020204" pitchFamily="34" charset="0"/>
              <a:buNone/>
              <a:tabLst/>
              <a:defRPr/>
            </a:pPr>
            <a:r>
              <a:rPr lang="en-US" dirty="0"/>
              <a:t>&lt;&lt;Meeting name or event&gt;&gt;</a:t>
            </a:r>
          </a:p>
          <a:p>
            <a:endParaRPr lang="en-US" dirty="0"/>
          </a:p>
        </p:txBody>
      </p:sp>
      <p:sp>
        <p:nvSpPr>
          <p:cNvPr id="4" name="Text Placeholder 3">
            <a:extLst>
              <a:ext uri="{FF2B5EF4-FFF2-40B4-BE49-F238E27FC236}">
                <a16:creationId xmlns:a16="http://schemas.microsoft.com/office/drawing/2014/main" id="{606689A0-EDDC-DCE9-ABAF-9AA6F6F86046}"/>
              </a:ext>
            </a:extLst>
          </p:cNvPr>
          <p:cNvSpPr>
            <a:spLocks noGrp="1"/>
          </p:cNvSpPr>
          <p:nvPr>
            <p:ph type="body" sz="quarter" idx="10" hasCustomPrompt="1"/>
          </p:nvPr>
        </p:nvSpPr>
        <p:spPr>
          <a:xfrm>
            <a:off x="400872" y="5708190"/>
            <a:ext cx="6121821" cy="393192"/>
          </a:xfrm>
        </p:spPr>
        <p:txBody>
          <a:bodyPr>
            <a:noAutofit/>
          </a:bodyPr>
          <a:lstStyle>
            <a:lvl1pPr marL="0" indent="0">
              <a:buNone/>
              <a:defRPr sz="1800" b="1">
                <a:solidFill>
                  <a:schemeClr val="tx1"/>
                </a:solidFill>
              </a:defRPr>
            </a:lvl1pPr>
            <a:lvl2pPr marL="320040" indent="0">
              <a:buNone/>
              <a:defRPr sz="2000">
                <a:solidFill>
                  <a:schemeClr val="tx1"/>
                </a:solidFill>
              </a:defRPr>
            </a:lvl2pPr>
            <a:lvl3pPr marL="777240" indent="0">
              <a:buNone/>
              <a:defRPr sz="2000">
                <a:solidFill>
                  <a:schemeClr val="tx1"/>
                </a:solidFill>
              </a:defRPr>
            </a:lvl3pPr>
            <a:lvl4pPr marL="1234440" indent="0">
              <a:buNone/>
              <a:defRPr sz="2000">
                <a:solidFill>
                  <a:schemeClr val="tx1"/>
                </a:solidFill>
              </a:defRPr>
            </a:lvl4pPr>
            <a:lvl5pPr marL="1691640" indent="0">
              <a:buNone/>
              <a:defRPr sz="2000">
                <a:solidFill>
                  <a:schemeClr val="tx1"/>
                </a:solidFill>
              </a:defRPr>
            </a:lvl5pPr>
          </a:lstStyle>
          <a:p>
            <a:pPr lvl="0"/>
            <a:r>
              <a:rPr lang="en-US" dirty="0"/>
              <a:t>Presenter name, title optional (Calibri Bold, 18 pt)</a:t>
            </a:r>
          </a:p>
        </p:txBody>
      </p:sp>
      <p:sp>
        <p:nvSpPr>
          <p:cNvPr id="12" name="Text Placeholder 3">
            <a:extLst>
              <a:ext uri="{FF2B5EF4-FFF2-40B4-BE49-F238E27FC236}">
                <a16:creationId xmlns:a16="http://schemas.microsoft.com/office/drawing/2014/main" id="{0B421FD1-287C-7EAB-942F-4F3B1DA9A92D}"/>
              </a:ext>
            </a:extLst>
          </p:cNvPr>
          <p:cNvSpPr>
            <a:spLocks noGrp="1"/>
          </p:cNvSpPr>
          <p:nvPr>
            <p:ph type="body" sz="quarter" idx="12" hasCustomPrompt="1"/>
          </p:nvPr>
        </p:nvSpPr>
        <p:spPr>
          <a:xfrm>
            <a:off x="400872" y="6101382"/>
            <a:ext cx="6121821" cy="395515"/>
          </a:xfrm>
        </p:spPr>
        <p:txBody>
          <a:bodyPr>
            <a:noAutofit/>
          </a:bodyPr>
          <a:lstStyle>
            <a:lvl1pPr marL="0" indent="0">
              <a:buNone/>
              <a:defRPr sz="1600" b="0">
                <a:solidFill>
                  <a:schemeClr val="tx1"/>
                </a:solidFill>
              </a:defRPr>
            </a:lvl1pPr>
            <a:lvl2pPr marL="320040" indent="0">
              <a:buNone/>
              <a:defRPr sz="2000">
                <a:solidFill>
                  <a:schemeClr val="tx1"/>
                </a:solidFill>
              </a:defRPr>
            </a:lvl2pPr>
            <a:lvl3pPr marL="777240" indent="0">
              <a:buNone/>
              <a:defRPr sz="2000">
                <a:solidFill>
                  <a:schemeClr val="tx1"/>
                </a:solidFill>
              </a:defRPr>
            </a:lvl3pPr>
            <a:lvl4pPr marL="1234440" indent="0">
              <a:buNone/>
              <a:defRPr sz="2000">
                <a:solidFill>
                  <a:schemeClr val="tx1"/>
                </a:solidFill>
              </a:defRPr>
            </a:lvl4pPr>
            <a:lvl5pPr marL="1691640" indent="0">
              <a:buNone/>
              <a:defRPr sz="2000">
                <a:solidFill>
                  <a:schemeClr val="tx1"/>
                </a:solidFill>
              </a:defRPr>
            </a:lvl5pPr>
          </a:lstStyle>
          <a:p>
            <a:pPr lvl="0"/>
            <a:r>
              <a:rPr lang="en-US" dirty="0"/>
              <a:t>Presentation date (Calibri, 16 pt)</a:t>
            </a:r>
          </a:p>
        </p:txBody>
      </p:sp>
      <p:pic>
        <p:nvPicPr>
          <p:cNvPr id="11" name="Picture 10">
            <a:extLst>
              <a:ext uri="{FF2B5EF4-FFF2-40B4-BE49-F238E27FC236}">
                <a16:creationId xmlns:a16="http://schemas.microsoft.com/office/drawing/2014/main" id="{729CE08F-1ED7-E81F-C845-26F3C717404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11312" y="310896"/>
            <a:ext cx="3681049" cy="730812"/>
          </a:xfrm>
          <a:prstGeom prst="rect">
            <a:avLst/>
          </a:prstGeom>
        </p:spPr>
      </p:pic>
      <p:pic>
        <p:nvPicPr>
          <p:cNvPr id="16" name="Picture 15">
            <a:extLst>
              <a:ext uri="{FF2B5EF4-FFF2-40B4-BE49-F238E27FC236}">
                <a16:creationId xmlns:a16="http://schemas.microsoft.com/office/drawing/2014/main" id="{97146BCC-AAE9-22C7-71D7-EE065B68754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71707" y="5943600"/>
            <a:ext cx="2025380" cy="609261"/>
          </a:xfrm>
          <a:prstGeom prst="rect">
            <a:avLst/>
          </a:prstGeom>
        </p:spPr>
      </p:pic>
      <p:pic>
        <p:nvPicPr>
          <p:cNvPr id="18" name="Picture 17">
            <a:extLst>
              <a:ext uri="{FF2B5EF4-FFF2-40B4-BE49-F238E27FC236}">
                <a16:creationId xmlns:a16="http://schemas.microsoft.com/office/drawing/2014/main" id="{045ABF34-A3C5-84AC-90EB-887CCFBC455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370064" y="6089904"/>
            <a:ext cx="2376143" cy="417953"/>
          </a:xfrm>
          <a:prstGeom prst="rect">
            <a:avLst/>
          </a:prstGeom>
        </p:spPr>
      </p:pic>
    </p:spTree>
    <p:extLst>
      <p:ext uri="{BB962C8B-B14F-4D97-AF65-F5344CB8AC3E}">
        <p14:creationId xmlns:p14="http://schemas.microsoft.com/office/powerpoint/2010/main" val="37667263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utline Slide [USE SECOND]">
    <p:spTree>
      <p:nvGrpSpPr>
        <p:cNvPr id="1" name=""/>
        <p:cNvGrpSpPr/>
        <p:nvPr/>
      </p:nvGrpSpPr>
      <p:grpSpPr>
        <a:xfrm>
          <a:off x="0" y="0"/>
          <a:ext cx="0" cy="0"/>
          <a:chOff x="0" y="0"/>
          <a:chExt cx="0" cy="0"/>
        </a:xfrm>
      </p:grpSpPr>
      <p:sp>
        <p:nvSpPr>
          <p:cNvPr id="10" name="Google Shape;19;p18">
            <a:extLst>
              <a:ext uri="{FF2B5EF4-FFF2-40B4-BE49-F238E27FC236}">
                <a16:creationId xmlns:a16="http://schemas.microsoft.com/office/drawing/2014/main" id="{18CD2594-447A-BB86-D246-AD627FF4C158}"/>
              </a:ext>
            </a:extLst>
          </p:cNvPr>
          <p:cNvSpPr/>
          <p:nvPr userDrawn="1"/>
        </p:nvSpPr>
        <p:spPr>
          <a:xfrm>
            <a:off x="0" y="0"/>
            <a:ext cx="12192000" cy="117787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2" name="Title 1">
            <a:extLst>
              <a:ext uri="{FF2B5EF4-FFF2-40B4-BE49-F238E27FC236}">
                <a16:creationId xmlns:a16="http://schemas.microsoft.com/office/drawing/2014/main" id="{D2B57B0A-61BE-73D1-F5A9-B85EDDA560E5}"/>
              </a:ext>
            </a:extLst>
          </p:cNvPr>
          <p:cNvSpPr>
            <a:spLocks noGrp="1"/>
          </p:cNvSpPr>
          <p:nvPr>
            <p:ph type="title"/>
          </p:nvPr>
        </p:nvSpPr>
        <p:spPr>
          <a:xfrm>
            <a:off x="495300" y="131738"/>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FD4BCF-3E72-22BE-8F67-215C3C120868}"/>
              </a:ext>
            </a:extLst>
          </p:cNvPr>
          <p:cNvSpPr>
            <a:spLocks noGrp="1"/>
          </p:cNvSpPr>
          <p:nvPr>
            <p:ph idx="1" hasCustomPrompt="1"/>
          </p:nvPr>
        </p:nvSpPr>
        <p:spPr>
          <a:xfrm>
            <a:off x="495300" y="1438717"/>
            <a:ext cx="11201400" cy="4572000"/>
          </a:xfrm>
        </p:spPr>
        <p:txBody>
          <a:bodyPr/>
          <a:lstStyle>
            <a:lvl1pPr marL="502920" indent="-502920">
              <a:lnSpc>
                <a:spcPct val="100000"/>
              </a:lnSpc>
              <a:spcBef>
                <a:spcPts val="1000"/>
              </a:spcBef>
              <a:buFont typeface="+mj-lt"/>
              <a:buAutoNum type="romanUcPeriod"/>
              <a:defRPr>
                <a:solidFill>
                  <a:schemeClr val="accent1"/>
                </a:solidFill>
                <a:latin typeface="+mn-lt"/>
              </a:defRPr>
            </a:lvl1pPr>
            <a:lvl2pPr marL="971550" indent="-365760">
              <a:lnSpc>
                <a:spcPct val="100000"/>
              </a:lnSpc>
              <a:buFont typeface="+mj-lt"/>
              <a:buAutoNum type="romanUcPeriod"/>
              <a:defRPr>
                <a:solidFill>
                  <a:schemeClr val="accent1"/>
                </a:solidFill>
                <a:latin typeface="+mn-lt"/>
              </a:defRPr>
            </a:lvl2pPr>
            <a:lvl3pPr marL="1428750" indent="-365760">
              <a:lnSpc>
                <a:spcPct val="100000"/>
              </a:lnSpc>
              <a:buFont typeface="+mj-lt"/>
              <a:buAutoNum type="romanUcPeriod"/>
              <a:defRPr>
                <a:solidFill>
                  <a:schemeClr val="accent1"/>
                </a:solidFill>
                <a:latin typeface="+mn-lt"/>
              </a:defRPr>
            </a:lvl3pPr>
            <a:lvl4pPr marL="1771650" indent="-365760">
              <a:lnSpc>
                <a:spcPct val="100000"/>
              </a:lnSpc>
              <a:buFont typeface="+mj-lt"/>
              <a:buAutoNum type="romanUcPeriod"/>
              <a:defRPr>
                <a:solidFill>
                  <a:schemeClr val="accent1"/>
                </a:solidFill>
                <a:latin typeface="+mn-lt"/>
              </a:defRPr>
            </a:lvl4pPr>
            <a:lvl5pPr marL="2228850" indent="-365760">
              <a:lnSpc>
                <a:spcPct val="100000"/>
              </a:lnSpc>
              <a:buFont typeface="+mj-lt"/>
              <a:buAutoNum type="romanUcPeriod"/>
              <a:defRPr>
                <a:solidFill>
                  <a:schemeClr val="accent1"/>
                </a:solidFill>
                <a:latin typeface="+mn-lt"/>
              </a:defRPr>
            </a:lvl5pPr>
          </a:lstStyle>
          <a:p>
            <a:pPr lvl="0"/>
            <a:r>
              <a:rPr lang="en-US" dirty="0"/>
              <a:t>Outline</a:t>
            </a:r>
          </a:p>
          <a:p>
            <a:pPr lvl="0"/>
            <a:r>
              <a:rPr lang="en-US" dirty="0"/>
              <a:t>Master</a:t>
            </a:r>
          </a:p>
          <a:p>
            <a:pPr lvl="0"/>
            <a:r>
              <a:rPr lang="en-US" dirty="0"/>
              <a:t>Outline</a:t>
            </a:r>
          </a:p>
          <a:p>
            <a:pPr lvl="0"/>
            <a:r>
              <a:rPr lang="en-US" dirty="0"/>
              <a:t>Outline</a:t>
            </a:r>
          </a:p>
          <a:p>
            <a:pPr lvl="0"/>
            <a:r>
              <a:rPr lang="en-US" dirty="0"/>
              <a:t>Outline</a:t>
            </a:r>
          </a:p>
          <a:p>
            <a:pPr lvl="0"/>
            <a:endParaRPr lang="en-US" dirty="0"/>
          </a:p>
        </p:txBody>
      </p:sp>
      <p:pic>
        <p:nvPicPr>
          <p:cNvPr id="6" name="Picture 5">
            <a:extLst>
              <a:ext uri="{FF2B5EF4-FFF2-40B4-BE49-F238E27FC236}">
                <a16:creationId xmlns:a16="http://schemas.microsoft.com/office/drawing/2014/main" id="{3B8DDD3A-3DE9-A40E-D21D-65AD4FA0A9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9" name="Picture 8">
            <a:extLst>
              <a:ext uri="{FF2B5EF4-FFF2-40B4-BE49-F238E27FC236}">
                <a16:creationId xmlns:a16="http://schemas.microsoft.com/office/drawing/2014/main" id="{228D9E20-48DF-2C2F-5992-2BFA450969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4016" cy="424615"/>
          </a:xfrm>
          <a:prstGeom prst="rect">
            <a:avLst/>
          </a:prstGeom>
        </p:spPr>
      </p:pic>
      <p:sp>
        <p:nvSpPr>
          <p:cNvPr id="11" name="Google Shape;24;p18">
            <a:extLst>
              <a:ext uri="{FF2B5EF4-FFF2-40B4-BE49-F238E27FC236}">
                <a16:creationId xmlns:a16="http://schemas.microsoft.com/office/drawing/2014/main" id="{486B581E-686A-2BF6-9446-FDDF3645E0EF}"/>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74636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cxnSp>
        <p:nvCxnSpPr>
          <p:cNvPr id="3" name="Google Shape;175;p8">
            <a:extLst>
              <a:ext uri="{FF2B5EF4-FFF2-40B4-BE49-F238E27FC236}">
                <a16:creationId xmlns:a16="http://schemas.microsoft.com/office/drawing/2014/main" id="{8498C9C1-BC35-7CC9-8685-D6CD9C72C9F1}"/>
              </a:ext>
            </a:extLst>
          </p:cNvPr>
          <p:cNvCxnSpPr>
            <a:cxnSpLocks/>
          </p:cNvCxnSpPr>
          <p:nvPr userDrawn="1"/>
        </p:nvCxnSpPr>
        <p:spPr>
          <a:xfrm>
            <a:off x="1390185" y="3070302"/>
            <a:ext cx="8229804" cy="0"/>
          </a:xfrm>
          <a:prstGeom prst="straightConnector1">
            <a:avLst/>
          </a:prstGeom>
          <a:noFill/>
          <a:ln w="25400" cap="flat" cmpd="sng">
            <a:solidFill>
              <a:schemeClr val="lt1"/>
            </a:solidFill>
            <a:prstDash val="solid"/>
            <a:round/>
            <a:headEnd type="none" w="sm" len="sm"/>
            <a:tailEnd type="none" w="sm" len="sm"/>
          </a:ln>
        </p:spPr>
      </p:cxnSp>
      <p:sp>
        <p:nvSpPr>
          <p:cNvPr id="15" name="Text Placeholder 14">
            <a:extLst>
              <a:ext uri="{FF2B5EF4-FFF2-40B4-BE49-F238E27FC236}">
                <a16:creationId xmlns:a16="http://schemas.microsoft.com/office/drawing/2014/main" id="{4EF97D1E-750E-BA4F-CD06-EF32591F0661}"/>
              </a:ext>
            </a:extLst>
          </p:cNvPr>
          <p:cNvSpPr>
            <a:spLocks noGrp="1"/>
          </p:cNvSpPr>
          <p:nvPr>
            <p:ph type="body" sz="quarter" idx="13"/>
          </p:nvPr>
        </p:nvSpPr>
        <p:spPr>
          <a:xfrm>
            <a:off x="1390185" y="1960272"/>
            <a:ext cx="6656535" cy="906220"/>
          </a:xfrm>
        </p:spPr>
        <p:txBody>
          <a:bodyPr anchor="b"/>
          <a:lstStyle>
            <a:lvl1pPr marL="0" indent="0">
              <a:lnSpc>
                <a:spcPct val="100000"/>
              </a:lnSpc>
              <a:buNone/>
              <a:defRPr b="1">
                <a:solidFill>
                  <a:schemeClr val="bg1"/>
                </a:solidFill>
              </a:defRPr>
            </a:lvl1pPr>
          </a:lstStyle>
          <a:p>
            <a:pPr lvl="0"/>
            <a:r>
              <a:rPr lang="en-US"/>
              <a:t>Click to edit Master text styles</a:t>
            </a:r>
          </a:p>
        </p:txBody>
      </p:sp>
      <p:sp>
        <p:nvSpPr>
          <p:cNvPr id="2" name="Google Shape;24;p18">
            <a:extLst>
              <a:ext uri="{FF2B5EF4-FFF2-40B4-BE49-F238E27FC236}">
                <a16:creationId xmlns:a16="http://schemas.microsoft.com/office/drawing/2014/main" id="{9841B101-BF0B-BBC2-B608-16465E83FCC4}"/>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bg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90376160"/>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Text ">
    <p:spTree>
      <p:nvGrpSpPr>
        <p:cNvPr id="1" name=""/>
        <p:cNvGrpSpPr/>
        <p:nvPr/>
      </p:nvGrpSpPr>
      <p:grpSpPr>
        <a:xfrm>
          <a:off x="0" y="0"/>
          <a:ext cx="0" cy="0"/>
          <a:chOff x="0" y="0"/>
          <a:chExt cx="0" cy="0"/>
        </a:xfrm>
      </p:grpSpPr>
      <p:sp>
        <p:nvSpPr>
          <p:cNvPr id="10" name="Google Shape;19;p18">
            <a:extLst>
              <a:ext uri="{FF2B5EF4-FFF2-40B4-BE49-F238E27FC236}">
                <a16:creationId xmlns:a16="http://schemas.microsoft.com/office/drawing/2014/main" id="{18CD2594-447A-BB86-D246-AD627FF4C158}"/>
              </a:ext>
            </a:extLst>
          </p:cNvPr>
          <p:cNvSpPr/>
          <p:nvPr userDrawn="1"/>
        </p:nvSpPr>
        <p:spPr>
          <a:xfrm>
            <a:off x="0" y="0"/>
            <a:ext cx="12192000" cy="117787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3" name="Content Placeholder 2">
            <a:extLst>
              <a:ext uri="{FF2B5EF4-FFF2-40B4-BE49-F238E27FC236}">
                <a16:creationId xmlns:a16="http://schemas.microsoft.com/office/drawing/2014/main" id="{1AFD4BCF-3E72-22BE-8F67-215C3C120868}"/>
              </a:ext>
            </a:extLst>
          </p:cNvPr>
          <p:cNvSpPr>
            <a:spLocks noGrp="1"/>
          </p:cNvSpPr>
          <p:nvPr>
            <p:ph idx="1" hasCustomPrompt="1"/>
          </p:nvPr>
        </p:nvSpPr>
        <p:spPr>
          <a:xfrm>
            <a:off x="493776" y="1438717"/>
            <a:ext cx="11201401" cy="4572000"/>
          </a:xfrm>
        </p:spPr>
        <p:txBody>
          <a:bodyPr/>
          <a:lstStyle>
            <a:lvl1pPr marL="365760" indent="-365760">
              <a:lnSpc>
                <a:spcPct val="100000"/>
              </a:lnSpc>
              <a:spcBef>
                <a:spcPts val="1000"/>
              </a:spcBef>
              <a:defRPr>
                <a:solidFill>
                  <a:schemeClr val="accent1"/>
                </a:solidFill>
                <a:latin typeface="+mn-lt"/>
              </a:defRPr>
            </a:lvl1pPr>
            <a:lvl2pPr indent="-365760">
              <a:lnSpc>
                <a:spcPct val="100000"/>
              </a:lnSpc>
              <a:spcBef>
                <a:spcPts val="1000"/>
              </a:spcBef>
              <a:defRPr>
                <a:solidFill>
                  <a:schemeClr val="accent1"/>
                </a:solidFill>
                <a:latin typeface="+mn-lt"/>
              </a:defRPr>
            </a:lvl2pPr>
            <a:lvl3pPr indent="-365760">
              <a:lnSpc>
                <a:spcPct val="100000"/>
              </a:lnSpc>
              <a:spcBef>
                <a:spcPts val="1000"/>
              </a:spcBef>
              <a:defRPr>
                <a:solidFill>
                  <a:schemeClr val="accent1"/>
                </a:solidFill>
                <a:latin typeface="+mn-lt"/>
              </a:defRPr>
            </a:lvl3pPr>
            <a:lvl4pPr indent="-365760">
              <a:lnSpc>
                <a:spcPct val="100000"/>
              </a:lnSpc>
              <a:spcBef>
                <a:spcPts val="1000"/>
              </a:spcBef>
              <a:defRPr>
                <a:solidFill>
                  <a:schemeClr val="accent1"/>
                </a:solidFill>
                <a:latin typeface="+mn-lt"/>
              </a:defRPr>
            </a:lvl4pPr>
            <a:lvl5pPr indent="-365760">
              <a:lnSpc>
                <a:spcPct val="100000"/>
              </a:lnSpc>
              <a:spcBef>
                <a:spcPts val="1000"/>
              </a:spcBef>
              <a:defRPr>
                <a:solidFill>
                  <a:schemeClr val="accent1"/>
                </a:solidFill>
                <a:latin typeface="+mn-lt"/>
              </a:defRPr>
            </a:lvl5pPr>
            <a:lvl7pPr indent="-365760">
              <a:lnSpc>
                <a:spcPct val="100000"/>
              </a:lnSpc>
              <a:spcBef>
                <a:spcPts val="1000"/>
              </a:spcBef>
              <a:buClr>
                <a:schemeClr val="accent1"/>
              </a:buClr>
              <a:defRPr>
                <a:solidFill>
                  <a:schemeClr val="accent1"/>
                </a:solidFill>
              </a:defRPr>
            </a:lvl7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 </a:t>
            </a:r>
          </a:p>
          <a:p>
            <a:pPr lvl="4"/>
            <a:endParaRPr lang="en-US" dirty="0"/>
          </a:p>
        </p:txBody>
      </p:sp>
      <p:sp>
        <p:nvSpPr>
          <p:cNvPr id="13" name="Title 1">
            <a:extLst>
              <a:ext uri="{FF2B5EF4-FFF2-40B4-BE49-F238E27FC236}">
                <a16:creationId xmlns:a16="http://schemas.microsoft.com/office/drawing/2014/main" id="{9BC58E94-A203-2466-13D0-7217CDCCCE9A}"/>
              </a:ext>
            </a:extLst>
          </p:cNvPr>
          <p:cNvSpPr>
            <a:spLocks noGrp="1"/>
          </p:cNvSpPr>
          <p:nvPr>
            <p:ph type="title"/>
          </p:nvPr>
        </p:nvSpPr>
        <p:spPr>
          <a:xfrm>
            <a:off x="493776" y="137160"/>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sp>
        <p:nvSpPr>
          <p:cNvPr id="5" name="Google Shape;24;p18">
            <a:extLst>
              <a:ext uri="{FF2B5EF4-FFF2-40B4-BE49-F238E27FC236}">
                <a16:creationId xmlns:a16="http://schemas.microsoft.com/office/drawing/2014/main" id="{A57ECB97-3784-C703-476B-E07C601C3B19}"/>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2" name="Picture 1">
            <a:extLst>
              <a:ext uri="{FF2B5EF4-FFF2-40B4-BE49-F238E27FC236}">
                <a16:creationId xmlns:a16="http://schemas.microsoft.com/office/drawing/2014/main" id="{2F47D07B-5D2E-0F49-89D2-6D9B8B3997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4" name="Picture 3">
            <a:extLst>
              <a:ext uri="{FF2B5EF4-FFF2-40B4-BE49-F238E27FC236}">
                <a16:creationId xmlns:a16="http://schemas.microsoft.com/office/drawing/2014/main" id="{AFF8DD82-E29D-C73F-93C6-0307529EBF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Tree>
    <p:extLst>
      <p:ext uri="{BB962C8B-B14F-4D97-AF65-F5344CB8AC3E}">
        <p14:creationId xmlns:p14="http://schemas.microsoft.com/office/powerpoint/2010/main" val="36004104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Google Shape;19;p18">
            <a:extLst>
              <a:ext uri="{FF2B5EF4-FFF2-40B4-BE49-F238E27FC236}">
                <a16:creationId xmlns:a16="http://schemas.microsoft.com/office/drawing/2014/main" id="{939B1634-8B00-D79A-3ABF-E8BF2BAF0DF2}"/>
              </a:ext>
            </a:extLst>
          </p:cNvPr>
          <p:cNvSpPr/>
          <p:nvPr userDrawn="1"/>
        </p:nvSpPr>
        <p:spPr>
          <a:xfrm>
            <a:off x="0" y="-16891"/>
            <a:ext cx="12192000" cy="1185292"/>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9" name="Google Shape;65;p25">
            <a:extLst>
              <a:ext uri="{FF2B5EF4-FFF2-40B4-BE49-F238E27FC236}">
                <a16:creationId xmlns:a16="http://schemas.microsoft.com/office/drawing/2014/main" id="{867C4A36-A847-07DC-F021-9313004CD65C}"/>
              </a:ext>
            </a:extLst>
          </p:cNvPr>
          <p:cNvSpPr/>
          <p:nvPr userDrawn="1"/>
        </p:nvSpPr>
        <p:spPr>
          <a:xfrm>
            <a:off x="0" y="0"/>
            <a:ext cx="12192000" cy="685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67;p25">
            <a:extLst>
              <a:ext uri="{FF2B5EF4-FFF2-40B4-BE49-F238E27FC236}">
                <a16:creationId xmlns:a16="http://schemas.microsoft.com/office/drawing/2014/main" id="{23A98454-5146-4139-8E67-FCA4624D322F}"/>
              </a:ext>
            </a:extLst>
          </p:cNvPr>
          <p:cNvSpPr txBox="1">
            <a:spLocks noGrp="1"/>
          </p:cNvSpPr>
          <p:nvPr>
            <p:ph type="body" idx="2"/>
          </p:nvPr>
        </p:nvSpPr>
        <p:spPr>
          <a:xfrm>
            <a:off x="6273623" y="5184687"/>
            <a:ext cx="5614416" cy="781838"/>
          </a:xfrm>
          <a:prstGeom prst="rect">
            <a:avLst/>
          </a:prstGeom>
          <a:noFill/>
          <a:ln>
            <a:noFill/>
          </a:ln>
        </p:spPr>
        <p:txBody>
          <a:bodyPr spcFirstLastPara="1" wrap="square" lIns="45720" tIns="45700" rIns="0" bIns="45700" anchor="t" anchorCtr="0">
            <a:noAutofit/>
          </a:bodyPr>
          <a:lstStyle>
            <a:lvl1pPr marL="0" lvl="0" indent="0" algn="l">
              <a:lnSpc>
                <a:spcPct val="100000"/>
              </a:lnSpc>
              <a:spcBef>
                <a:spcPts val="0"/>
              </a:spcBef>
              <a:spcAft>
                <a:spcPts val="0"/>
              </a:spcAft>
              <a:buClr>
                <a:schemeClr val="lt1"/>
              </a:buClr>
              <a:buSzPts val="1200"/>
              <a:buNone/>
              <a:defRPr sz="1400">
                <a:solidFill>
                  <a:schemeClr val="tx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3" name="Google Shape;70;p25">
            <a:extLst>
              <a:ext uri="{FF2B5EF4-FFF2-40B4-BE49-F238E27FC236}">
                <a16:creationId xmlns:a16="http://schemas.microsoft.com/office/drawing/2014/main" id="{48DCD900-B8B7-F5E3-C335-56330804BC0A}"/>
              </a:ext>
            </a:extLst>
          </p:cNvPr>
          <p:cNvSpPr>
            <a:spLocks noGrp="1"/>
          </p:cNvSpPr>
          <p:nvPr>
            <p:ph type="pic" idx="3"/>
          </p:nvPr>
        </p:nvSpPr>
        <p:spPr>
          <a:xfrm>
            <a:off x="6265333" y="550076"/>
            <a:ext cx="5614416" cy="4617720"/>
          </a:xfrm>
          <a:prstGeom prst="rect">
            <a:avLst/>
          </a:prstGeom>
          <a:noFill/>
          <a:ln>
            <a:noFill/>
          </a:ln>
        </p:spPr>
        <p:txBody>
          <a:bodyPr/>
          <a:lstStyle>
            <a:lvl1pPr marL="50800" indent="0">
              <a:buNone/>
              <a:defRPr>
                <a:solidFill>
                  <a:schemeClr val="accent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749E7C9A-2125-5362-ED29-325B82DEBFC8}"/>
              </a:ext>
            </a:extLst>
          </p:cNvPr>
          <p:cNvSpPr>
            <a:spLocks noGrp="1"/>
          </p:cNvSpPr>
          <p:nvPr>
            <p:ph type="title"/>
          </p:nvPr>
        </p:nvSpPr>
        <p:spPr>
          <a:xfrm>
            <a:off x="493713" y="137160"/>
            <a:ext cx="5609928" cy="914400"/>
          </a:xfrm>
        </p:spPr>
        <p:txBody>
          <a:bodyPr>
            <a:normAutofit/>
          </a:bodyPr>
          <a:lstStyle>
            <a:lvl1pPr>
              <a:lnSpc>
                <a:spcPct val="100000"/>
              </a:lnSpc>
              <a:defRPr sz="3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F94D033-EED0-7454-7131-EE8E690F774D}"/>
              </a:ext>
            </a:extLst>
          </p:cNvPr>
          <p:cNvSpPr>
            <a:spLocks noGrp="1"/>
          </p:cNvSpPr>
          <p:nvPr>
            <p:ph type="body" sz="quarter" idx="13" hasCustomPrompt="1"/>
          </p:nvPr>
        </p:nvSpPr>
        <p:spPr>
          <a:xfrm>
            <a:off x="493712" y="1643063"/>
            <a:ext cx="5307481" cy="3852114"/>
          </a:xfrm>
        </p:spPr>
        <p:txBody>
          <a:bodyPr>
            <a:normAutofit/>
          </a:bodyPr>
          <a:lstStyle>
            <a:lvl1pPr marL="365760">
              <a:lnSpc>
                <a:spcPct val="100000"/>
              </a:lnSpc>
              <a:spcBef>
                <a:spcPts val="1000"/>
              </a:spcBef>
              <a:defRPr/>
            </a:lvl1pPr>
            <a:lvl2pPr>
              <a:lnSpc>
                <a:spcPct val="100000"/>
              </a:lnSpc>
              <a:spcBef>
                <a:spcPts val="1000"/>
              </a:spcBef>
              <a:defRPr sz="2400"/>
            </a:lvl2pPr>
            <a:lvl3pPr>
              <a:lnSpc>
                <a:spcPct val="100000"/>
              </a:lnSpc>
              <a:spcBef>
                <a:spcPts val="1000"/>
              </a:spcBef>
              <a:defRPr sz="2200"/>
            </a:lvl3pPr>
            <a:lvl4pPr>
              <a:lnSpc>
                <a:spcPct val="100000"/>
              </a:lnSpc>
              <a:spcBef>
                <a:spcPts val="1000"/>
              </a:spcBef>
              <a:defRPr sz="2000"/>
            </a:lvl4pPr>
            <a:lvl5pPr>
              <a:lnSpc>
                <a:spcPct val="100000"/>
              </a:lnSpc>
              <a:spcBef>
                <a:spcPts val="1000"/>
              </a:spcBef>
              <a:defRPr sz="1800"/>
            </a:lvl5pPr>
            <a:lvl6pPr indent="-365760">
              <a:lnSpc>
                <a:spcPct val="100000"/>
              </a:lnSpc>
              <a:spcBef>
                <a:spcPts val="1000"/>
              </a:spcBef>
              <a:defRPr sz="1800">
                <a:solidFill>
                  <a:schemeClr val="accent1"/>
                </a:solidFill>
              </a:defRPr>
            </a:lvl6pPr>
            <a:lvl7pPr indent="-365760">
              <a:lnSpc>
                <a:spcPct val="100000"/>
              </a:lnSpc>
              <a:buClr>
                <a:schemeClr val="accent1"/>
              </a:buClr>
              <a:defRPr>
                <a:solidFill>
                  <a:schemeClr val="accent1"/>
                </a:solidFill>
              </a:defRPr>
            </a:lvl7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4"/>
            <a:endParaRPr lang="en-US" dirty="0"/>
          </a:p>
        </p:txBody>
      </p:sp>
      <p:pic>
        <p:nvPicPr>
          <p:cNvPr id="2" name="Picture 1">
            <a:extLst>
              <a:ext uri="{FF2B5EF4-FFF2-40B4-BE49-F238E27FC236}">
                <a16:creationId xmlns:a16="http://schemas.microsoft.com/office/drawing/2014/main" id="{27F0E478-2A78-EF8C-86FE-D83F286344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3" name="Picture 2">
            <a:extLst>
              <a:ext uri="{FF2B5EF4-FFF2-40B4-BE49-F238E27FC236}">
                <a16:creationId xmlns:a16="http://schemas.microsoft.com/office/drawing/2014/main" id="{964FC8B3-1D65-28C0-B904-2A20607A1BD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10" name="Google Shape;24;p18">
            <a:extLst>
              <a:ext uri="{FF2B5EF4-FFF2-40B4-BE49-F238E27FC236}">
                <a16:creationId xmlns:a16="http://schemas.microsoft.com/office/drawing/2014/main" id="{59569D0B-0883-DA29-450E-569D89127A05}"/>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446147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10" name="Google Shape;19;p18">
            <a:extLst>
              <a:ext uri="{FF2B5EF4-FFF2-40B4-BE49-F238E27FC236}">
                <a16:creationId xmlns:a16="http://schemas.microsoft.com/office/drawing/2014/main" id="{18CD2594-447A-BB86-D246-AD627FF4C158}"/>
              </a:ext>
            </a:extLst>
          </p:cNvPr>
          <p:cNvSpPr/>
          <p:nvPr userDrawn="1"/>
        </p:nvSpPr>
        <p:spPr>
          <a:xfrm>
            <a:off x="0" y="0"/>
            <a:ext cx="12192000" cy="117787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13" name="Title 1">
            <a:extLst>
              <a:ext uri="{FF2B5EF4-FFF2-40B4-BE49-F238E27FC236}">
                <a16:creationId xmlns:a16="http://schemas.microsoft.com/office/drawing/2014/main" id="{9BC58E94-A203-2466-13D0-7217CDCCCE9A}"/>
              </a:ext>
            </a:extLst>
          </p:cNvPr>
          <p:cNvSpPr>
            <a:spLocks noGrp="1"/>
          </p:cNvSpPr>
          <p:nvPr>
            <p:ph type="title"/>
          </p:nvPr>
        </p:nvSpPr>
        <p:spPr>
          <a:xfrm>
            <a:off x="493776" y="137160"/>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sp>
        <p:nvSpPr>
          <p:cNvPr id="6" name="Google Shape;70;p25">
            <a:extLst>
              <a:ext uri="{FF2B5EF4-FFF2-40B4-BE49-F238E27FC236}">
                <a16:creationId xmlns:a16="http://schemas.microsoft.com/office/drawing/2014/main" id="{C3AEDE37-6225-8215-2C9D-98430385BC61}"/>
              </a:ext>
            </a:extLst>
          </p:cNvPr>
          <p:cNvSpPr>
            <a:spLocks noGrp="1"/>
          </p:cNvSpPr>
          <p:nvPr>
            <p:ph type="pic" idx="3"/>
          </p:nvPr>
        </p:nvSpPr>
        <p:spPr>
          <a:xfrm>
            <a:off x="0" y="1177875"/>
            <a:ext cx="6096000" cy="4983480"/>
          </a:xfrm>
          <a:prstGeom prst="rect">
            <a:avLst/>
          </a:prstGeom>
          <a:noFill/>
          <a:ln>
            <a:noFill/>
          </a:ln>
        </p:spPr>
        <p:txBody>
          <a:bodyPr/>
          <a:lstStyle>
            <a:lvl1pPr marL="50800" indent="0">
              <a:buNone/>
              <a:defRPr>
                <a:solidFill>
                  <a:schemeClr val="accent1"/>
                </a:solidFill>
              </a:defRPr>
            </a:lvl1pPr>
          </a:lstStyle>
          <a:p>
            <a:r>
              <a:rPr lang="en-US"/>
              <a:t>Click icon to add picture</a:t>
            </a:r>
            <a:endParaRPr lang="en-US" dirty="0"/>
          </a:p>
        </p:txBody>
      </p:sp>
      <p:sp>
        <p:nvSpPr>
          <p:cNvPr id="7" name="Google Shape;70;p25">
            <a:extLst>
              <a:ext uri="{FF2B5EF4-FFF2-40B4-BE49-F238E27FC236}">
                <a16:creationId xmlns:a16="http://schemas.microsoft.com/office/drawing/2014/main" id="{866D73E8-CC32-3923-D986-0E6EC9C95593}"/>
              </a:ext>
            </a:extLst>
          </p:cNvPr>
          <p:cNvSpPr>
            <a:spLocks noGrp="1"/>
          </p:cNvSpPr>
          <p:nvPr>
            <p:ph type="pic" idx="13"/>
          </p:nvPr>
        </p:nvSpPr>
        <p:spPr>
          <a:xfrm>
            <a:off x="6096000" y="1177875"/>
            <a:ext cx="6096000" cy="4985153"/>
          </a:xfrm>
          <a:prstGeom prst="rect">
            <a:avLst/>
          </a:prstGeom>
          <a:noFill/>
          <a:ln>
            <a:noFill/>
          </a:ln>
        </p:spPr>
        <p:txBody>
          <a:bodyPr/>
          <a:lstStyle>
            <a:lvl1pPr marL="50800" indent="0">
              <a:buNone/>
              <a:defRPr>
                <a:solidFill>
                  <a:schemeClr val="accent1"/>
                </a:solidFill>
              </a:defRPr>
            </a:lvl1pPr>
          </a:lstStyle>
          <a:p>
            <a:r>
              <a:rPr lang="en-US"/>
              <a:t>Click icon to add picture</a:t>
            </a:r>
            <a:endParaRPr lang="en-US" dirty="0"/>
          </a:p>
        </p:txBody>
      </p:sp>
      <p:pic>
        <p:nvPicPr>
          <p:cNvPr id="2" name="Picture 1">
            <a:extLst>
              <a:ext uri="{FF2B5EF4-FFF2-40B4-BE49-F238E27FC236}">
                <a16:creationId xmlns:a16="http://schemas.microsoft.com/office/drawing/2014/main" id="{295F45C3-513E-5ABC-D60D-7D0AAA13866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4" name="Picture 3">
            <a:extLst>
              <a:ext uri="{FF2B5EF4-FFF2-40B4-BE49-F238E27FC236}">
                <a16:creationId xmlns:a16="http://schemas.microsoft.com/office/drawing/2014/main" id="{F75107E2-1AEA-A592-3DFD-9CA89ECF62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9" name="Google Shape;24;p18">
            <a:extLst>
              <a:ext uri="{FF2B5EF4-FFF2-40B4-BE49-F238E27FC236}">
                <a16:creationId xmlns:a16="http://schemas.microsoft.com/office/drawing/2014/main" id="{17F3D6EE-47B7-BC28-1182-66B835B8A5C5}"/>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614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comparison with sub-titles">
    <p:spTree>
      <p:nvGrpSpPr>
        <p:cNvPr id="1" name=""/>
        <p:cNvGrpSpPr/>
        <p:nvPr/>
      </p:nvGrpSpPr>
      <p:grpSpPr>
        <a:xfrm>
          <a:off x="0" y="0"/>
          <a:ext cx="0" cy="0"/>
          <a:chOff x="0" y="0"/>
          <a:chExt cx="0" cy="0"/>
        </a:xfrm>
      </p:grpSpPr>
      <p:sp>
        <p:nvSpPr>
          <p:cNvPr id="15" name="Google Shape;19;p18">
            <a:extLst>
              <a:ext uri="{FF2B5EF4-FFF2-40B4-BE49-F238E27FC236}">
                <a16:creationId xmlns:a16="http://schemas.microsoft.com/office/drawing/2014/main" id="{C44F1A8C-ABE3-F6E6-54B2-23D4C7527EBF}"/>
              </a:ext>
            </a:extLst>
          </p:cNvPr>
          <p:cNvSpPr/>
          <p:nvPr userDrawn="1"/>
        </p:nvSpPr>
        <p:spPr>
          <a:xfrm>
            <a:off x="0" y="-16891"/>
            <a:ext cx="12192000" cy="1185292"/>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20" name="Google Shape;36;p21">
            <a:extLst>
              <a:ext uri="{FF2B5EF4-FFF2-40B4-BE49-F238E27FC236}">
                <a16:creationId xmlns:a16="http://schemas.microsoft.com/office/drawing/2014/main" id="{DFB63573-88CE-2AD5-1A37-A492F5A1CECB}"/>
              </a:ext>
            </a:extLst>
          </p:cNvPr>
          <p:cNvSpPr txBox="1">
            <a:spLocks noGrp="1"/>
          </p:cNvSpPr>
          <p:nvPr>
            <p:ph type="body" idx="1"/>
          </p:nvPr>
        </p:nvSpPr>
        <p:spPr>
          <a:xfrm>
            <a:off x="495299" y="1914906"/>
            <a:ext cx="5441081" cy="4104893"/>
          </a:xfrm>
          <a:prstGeom prst="rect">
            <a:avLst/>
          </a:prstGeom>
          <a:noFill/>
          <a:ln>
            <a:noFill/>
          </a:ln>
        </p:spPr>
        <p:txBody>
          <a:bodyPr spcFirstLastPara="1" wrap="square" lIns="91425" tIns="45700" rIns="91425" bIns="45700" anchor="t" anchorCtr="0">
            <a:normAutofit/>
          </a:bodyPr>
          <a:lstStyle>
            <a:lvl1pPr marL="365760" lvl="0" indent="-365760" algn="l">
              <a:lnSpc>
                <a:spcPct val="100000"/>
              </a:lnSpc>
              <a:spcBef>
                <a:spcPts val="1000"/>
              </a:spcBef>
              <a:spcAft>
                <a:spcPts val="0"/>
              </a:spcAft>
              <a:buClr>
                <a:schemeClr val="accent1"/>
              </a:buClr>
              <a:buSzPts val="2800"/>
              <a:buFont typeface="Arial" panose="020B0604020202020204" pitchFamily="34" charset="0"/>
              <a:buChar char="•"/>
              <a:defRPr>
                <a:solidFill>
                  <a:schemeClr val="accent1"/>
                </a:solidFill>
              </a:defRPr>
            </a:lvl1pPr>
            <a:lvl2pPr marL="914400" lvl="1" indent="-365760" algn="l">
              <a:lnSpc>
                <a:spcPct val="100000"/>
              </a:lnSpc>
              <a:spcBef>
                <a:spcPts val="1000"/>
              </a:spcBef>
              <a:spcAft>
                <a:spcPts val="0"/>
              </a:spcAft>
              <a:buClr>
                <a:schemeClr val="accent1"/>
              </a:buClr>
              <a:buSzPct val="100000"/>
              <a:buChar char="•"/>
              <a:defRPr>
                <a:solidFill>
                  <a:schemeClr val="accent1"/>
                </a:solidFill>
              </a:defRPr>
            </a:lvl2pPr>
            <a:lvl3pPr marL="1371600" lvl="2" indent="-365760" algn="l">
              <a:lnSpc>
                <a:spcPct val="100000"/>
              </a:lnSpc>
              <a:spcBef>
                <a:spcPts val="1000"/>
              </a:spcBef>
              <a:spcAft>
                <a:spcPts val="0"/>
              </a:spcAft>
              <a:buClr>
                <a:schemeClr val="accent1"/>
              </a:buClr>
              <a:buSzPct val="100000"/>
              <a:buChar char="•"/>
              <a:defRPr>
                <a:solidFill>
                  <a:schemeClr val="accent1"/>
                </a:solidFill>
              </a:defRPr>
            </a:lvl3pPr>
            <a:lvl4pPr marL="1828800" lvl="3" indent="-365760" algn="l">
              <a:lnSpc>
                <a:spcPct val="100000"/>
              </a:lnSpc>
              <a:spcBef>
                <a:spcPts val="1000"/>
              </a:spcBef>
              <a:spcAft>
                <a:spcPts val="0"/>
              </a:spcAft>
              <a:buClr>
                <a:schemeClr val="accent1"/>
              </a:buClr>
              <a:buSzPct val="100000"/>
              <a:buChar char="•"/>
              <a:defRPr/>
            </a:lvl4pPr>
            <a:lvl5pPr marL="2286000" lvl="4" indent="-365760" algn="l">
              <a:lnSpc>
                <a:spcPct val="100000"/>
              </a:lnSpc>
              <a:spcBef>
                <a:spcPts val="1000"/>
              </a:spcBef>
              <a:spcAft>
                <a:spcPts val="0"/>
              </a:spcAft>
              <a:buClr>
                <a:schemeClr val="accent1"/>
              </a:buClr>
              <a:buSzPts val="1800"/>
              <a:buChar char="•"/>
              <a:defRPr/>
            </a:lvl5pPr>
            <a:lvl6pPr marL="2743200" lvl="5" indent="-365760" algn="l">
              <a:lnSpc>
                <a:spcPct val="100000"/>
              </a:lnSpc>
              <a:spcBef>
                <a:spcPts val="1000"/>
              </a:spcBef>
              <a:spcAft>
                <a:spcPts val="0"/>
              </a:spcAft>
              <a:buClr>
                <a:schemeClr val="accent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Google Shape;37;p21">
            <a:extLst>
              <a:ext uri="{FF2B5EF4-FFF2-40B4-BE49-F238E27FC236}">
                <a16:creationId xmlns:a16="http://schemas.microsoft.com/office/drawing/2014/main" id="{4E7705D2-EA99-F4BA-EDB2-EF62C1612225}"/>
              </a:ext>
            </a:extLst>
          </p:cNvPr>
          <p:cNvSpPr txBox="1">
            <a:spLocks noGrp="1"/>
          </p:cNvSpPr>
          <p:nvPr>
            <p:ph type="body" idx="2"/>
          </p:nvPr>
        </p:nvSpPr>
        <p:spPr>
          <a:xfrm>
            <a:off x="6255619" y="1914905"/>
            <a:ext cx="5441081" cy="4104893"/>
          </a:xfrm>
          <a:prstGeom prst="rect">
            <a:avLst/>
          </a:prstGeom>
          <a:noFill/>
          <a:ln>
            <a:noFill/>
          </a:ln>
        </p:spPr>
        <p:txBody>
          <a:bodyPr spcFirstLastPara="1" wrap="square" lIns="91425" tIns="45700" rIns="91425" bIns="45700" anchor="t" anchorCtr="0">
            <a:normAutofit/>
          </a:bodyPr>
          <a:lstStyle>
            <a:lvl1pPr marL="365760" lvl="0" indent="-365760" algn="l">
              <a:lnSpc>
                <a:spcPct val="100000"/>
              </a:lnSpc>
              <a:spcBef>
                <a:spcPts val="1000"/>
              </a:spcBef>
              <a:spcAft>
                <a:spcPts val="0"/>
              </a:spcAft>
              <a:buClr>
                <a:schemeClr val="accent1"/>
              </a:buClr>
              <a:buSzPts val="2800"/>
              <a:buFont typeface="Arial" panose="020B0604020202020204" pitchFamily="34" charset="0"/>
              <a:buChar char="•"/>
              <a:defRPr>
                <a:solidFill>
                  <a:schemeClr val="accent1"/>
                </a:solidFill>
              </a:defRPr>
            </a:lvl1pPr>
            <a:lvl2pPr marL="914400" lvl="1" indent="-365760" algn="l">
              <a:lnSpc>
                <a:spcPct val="100000"/>
              </a:lnSpc>
              <a:spcBef>
                <a:spcPts val="1000"/>
              </a:spcBef>
              <a:spcAft>
                <a:spcPts val="0"/>
              </a:spcAft>
              <a:buClr>
                <a:schemeClr val="accent1"/>
              </a:buClr>
              <a:buSzPct val="100000"/>
              <a:buChar char="•"/>
              <a:defRPr/>
            </a:lvl2pPr>
            <a:lvl3pPr marL="1371600" lvl="2" indent="-365760" algn="l">
              <a:lnSpc>
                <a:spcPct val="100000"/>
              </a:lnSpc>
              <a:spcBef>
                <a:spcPts val="1000"/>
              </a:spcBef>
              <a:spcAft>
                <a:spcPts val="0"/>
              </a:spcAft>
              <a:buClr>
                <a:schemeClr val="accent1"/>
              </a:buClr>
              <a:buSzPct val="100000"/>
              <a:buChar char="•"/>
              <a:defRPr/>
            </a:lvl3pPr>
            <a:lvl4pPr marL="1828800" lvl="3" indent="-365760" algn="l">
              <a:lnSpc>
                <a:spcPct val="100000"/>
              </a:lnSpc>
              <a:spcBef>
                <a:spcPts val="1000"/>
              </a:spcBef>
              <a:spcAft>
                <a:spcPts val="0"/>
              </a:spcAft>
              <a:buClr>
                <a:schemeClr val="accent1"/>
              </a:buClr>
              <a:buSzPct val="100000"/>
              <a:buChar char="•"/>
              <a:defRPr/>
            </a:lvl4pPr>
            <a:lvl5pPr marL="2286000" lvl="4" indent="-365760" algn="l">
              <a:lnSpc>
                <a:spcPct val="100000"/>
              </a:lnSpc>
              <a:spcBef>
                <a:spcPts val="1000"/>
              </a:spcBef>
              <a:spcAft>
                <a:spcPts val="0"/>
              </a:spcAft>
              <a:buClr>
                <a:schemeClr val="accent1"/>
              </a:buClr>
              <a:buSzPct val="100000"/>
              <a:buChar char="•"/>
              <a:defRPr/>
            </a:lvl5pPr>
            <a:lvl6pPr marL="2743200" lvl="5" indent="-365760" algn="l">
              <a:lnSpc>
                <a:spcPct val="100000"/>
              </a:lnSpc>
              <a:spcBef>
                <a:spcPts val="1000"/>
              </a:spcBef>
              <a:spcAft>
                <a:spcPts val="0"/>
              </a:spcAft>
              <a:buClr>
                <a:schemeClr val="accent1"/>
              </a:buClr>
              <a:buSzPct val="1000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Google Shape;39;p21">
            <a:extLst>
              <a:ext uri="{FF2B5EF4-FFF2-40B4-BE49-F238E27FC236}">
                <a16:creationId xmlns:a16="http://schemas.microsoft.com/office/drawing/2014/main" id="{94AE24E5-D7B5-9138-DBF1-1B7F061A4EB9}"/>
              </a:ext>
            </a:extLst>
          </p:cNvPr>
          <p:cNvSpPr txBox="1">
            <a:spLocks noGrp="1"/>
          </p:cNvSpPr>
          <p:nvPr>
            <p:ph type="body" idx="4"/>
          </p:nvPr>
        </p:nvSpPr>
        <p:spPr>
          <a:xfrm>
            <a:off x="6255619" y="1271003"/>
            <a:ext cx="5441081" cy="589116"/>
          </a:xfrm>
          <a:prstGeom prst="rect">
            <a:avLst/>
          </a:prstGeom>
          <a:noFill/>
          <a:ln>
            <a:noFill/>
          </a:ln>
        </p:spPr>
        <p:txBody>
          <a:bodyPr spcFirstLastPara="1" wrap="square" lIns="91425" tIns="45700" rIns="91425" bIns="45700" anchor="t" anchorCtr="0">
            <a:noAutofit/>
          </a:bodyPr>
          <a:lstStyle>
            <a:lvl1pPr marL="0" lvl="0" indent="0" algn="l">
              <a:lnSpc>
                <a:spcPct val="100000"/>
              </a:lnSpc>
              <a:spcBef>
                <a:spcPts val="0"/>
              </a:spcBef>
              <a:spcAft>
                <a:spcPts val="0"/>
              </a:spcAft>
              <a:buClr>
                <a:srgbClr val="01395A"/>
              </a:buClr>
              <a:buSzPts val="2800"/>
              <a:buNone/>
              <a:defRPr sz="3000" b="1">
                <a:solidFill>
                  <a:schemeClr val="tx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3" name="Google Shape;39;p21">
            <a:extLst>
              <a:ext uri="{FF2B5EF4-FFF2-40B4-BE49-F238E27FC236}">
                <a16:creationId xmlns:a16="http://schemas.microsoft.com/office/drawing/2014/main" id="{0D4B4B06-E334-FF97-614E-11F5A4EED001}"/>
              </a:ext>
            </a:extLst>
          </p:cNvPr>
          <p:cNvSpPr txBox="1">
            <a:spLocks noGrp="1"/>
          </p:cNvSpPr>
          <p:nvPr>
            <p:ph type="body" idx="13"/>
          </p:nvPr>
        </p:nvSpPr>
        <p:spPr>
          <a:xfrm>
            <a:off x="495299" y="1262430"/>
            <a:ext cx="5441082" cy="589116"/>
          </a:xfrm>
          <a:prstGeom prst="rect">
            <a:avLst/>
          </a:prstGeom>
          <a:noFill/>
          <a:ln>
            <a:noFill/>
          </a:ln>
        </p:spPr>
        <p:txBody>
          <a:bodyPr spcFirstLastPara="1" wrap="square" lIns="91425" tIns="45700" rIns="91425" bIns="45700" anchor="t" anchorCtr="0">
            <a:noAutofit/>
          </a:bodyPr>
          <a:lstStyle>
            <a:lvl1pPr marL="0" lvl="0" indent="0" algn="l">
              <a:lnSpc>
                <a:spcPct val="100000"/>
              </a:lnSpc>
              <a:spcBef>
                <a:spcPts val="0"/>
              </a:spcBef>
              <a:spcAft>
                <a:spcPts val="0"/>
              </a:spcAft>
              <a:buClr>
                <a:srgbClr val="01395A"/>
              </a:buClr>
              <a:buSzPts val="2800"/>
              <a:buNone/>
              <a:defRPr sz="3000" b="1">
                <a:solidFill>
                  <a:schemeClr val="tx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 name="Title 1">
            <a:extLst>
              <a:ext uri="{FF2B5EF4-FFF2-40B4-BE49-F238E27FC236}">
                <a16:creationId xmlns:a16="http://schemas.microsoft.com/office/drawing/2014/main" id="{D5215E07-536D-F4AF-2F98-C63F03695290}"/>
              </a:ext>
            </a:extLst>
          </p:cNvPr>
          <p:cNvSpPr>
            <a:spLocks noGrp="1"/>
          </p:cNvSpPr>
          <p:nvPr>
            <p:ph type="title"/>
          </p:nvPr>
        </p:nvSpPr>
        <p:spPr>
          <a:xfrm>
            <a:off x="495300" y="137160"/>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686B7D96-33CA-EEB6-8C58-8C5F9370501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3" name="Picture 2">
            <a:extLst>
              <a:ext uri="{FF2B5EF4-FFF2-40B4-BE49-F238E27FC236}">
                <a16:creationId xmlns:a16="http://schemas.microsoft.com/office/drawing/2014/main" id="{2C8ADF0E-622C-6885-3FF8-722517539AC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6" name="Google Shape;24;p18">
            <a:extLst>
              <a:ext uri="{FF2B5EF4-FFF2-40B4-BE49-F238E27FC236}">
                <a16:creationId xmlns:a16="http://schemas.microsoft.com/office/drawing/2014/main" id="{23B321C4-7CC6-6B97-9A5D-CA552CC152A2}"/>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57693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comparison without sub-titles">
    <p:spTree>
      <p:nvGrpSpPr>
        <p:cNvPr id="1" name=""/>
        <p:cNvGrpSpPr/>
        <p:nvPr/>
      </p:nvGrpSpPr>
      <p:grpSpPr>
        <a:xfrm>
          <a:off x="0" y="0"/>
          <a:ext cx="0" cy="0"/>
          <a:chOff x="0" y="0"/>
          <a:chExt cx="0" cy="0"/>
        </a:xfrm>
      </p:grpSpPr>
      <p:sp>
        <p:nvSpPr>
          <p:cNvPr id="24" name="Google Shape;19;p18">
            <a:extLst>
              <a:ext uri="{FF2B5EF4-FFF2-40B4-BE49-F238E27FC236}">
                <a16:creationId xmlns:a16="http://schemas.microsoft.com/office/drawing/2014/main" id="{BFC32057-0A20-038A-22FF-48D23D5D661B}"/>
              </a:ext>
            </a:extLst>
          </p:cNvPr>
          <p:cNvSpPr/>
          <p:nvPr userDrawn="1"/>
        </p:nvSpPr>
        <p:spPr>
          <a:xfrm>
            <a:off x="0" y="-16891"/>
            <a:ext cx="12192000" cy="1185292"/>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2" name="Title 1">
            <a:extLst>
              <a:ext uri="{FF2B5EF4-FFF2-40B4-BE49-F238E27FC236}">
                <a16:creationId xmlns:a16="http://schemas.microsoft.com/office/drawing/2014/main" id="{7F331EC3-0083-7730-605C-F2A7042BF6C1}"/>
              </a:ext>
            </a:extLst>
          </p:cNvPr>
          <p:cNvSpPr>
            <a:spLocks noGrp="1"/>
          </p:cNvSpPr>
          <p:nvPr>
            <p:ph type="title"/>
          </p:nvPr>
        </p:nvSpPr>
        <p:spPr>
          <a:xfrm>
            <a:off x="495300" y="137160"/>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sp>
        <p:nvSpPr>
          <p:cNvPr id="6" name="Google Shape;36;p21">
            <a:extLst>
              <a:ext uri="{FF2B5EF4-FFF2-40B4-BE49-F238E27FC236}">
                <a16:creationId xmlns:a16="http://schemas.microsoft.com/office/drawing/2014/main" id="{78E8BDC5-CFBF-BA84-9DC9-0D3E538F4C2F}"/>
              </a:ext>
            </a:extLst>
          </p:cNvPr>
          <p:cNvSpPr txBox="1">
            <a:spLocks noGrp="1"/>
          </p:cNvSpPr>
          <p:nvPr>
            <p:ph type="body" idx="1"/>
          </p:nvPr>
        </p:nvSpPr>
        <p:spPr>
          <a:xfrm>
            <a:off x="495299" y="1914906"/>
            <a:ext cx="5441081" cy="4104893"/>
          </a:xfrm>
          <a:prstGeom prst="rect">
            <a:avLst/>
          </a:prstGeom>
          <a:noFill/>
          <a:ln>
            <a:noFill/>
          </a:ln>
        </p:spPr>
        <p:txBody>
          <a:bodyPr spcFirstLastPara="1" wrap="square" lIns="91425" tIns="45700" rIns="91425" bIns="45700" anchor="t" anchorCtr="0">
            <a:normAutofit/>
          </a:bodyPr>
          <a:lstStyle>
            <a:lvl1pPr marL="365760" lvl="0" indent="-365760" algn="l">
              <a:lnSpc>
                <a:spcPct val="100000"/>
              </a:lnSpc>
              <a:spcBef>
                <a:spcPts val="1000"/>
              </a:spcBef>
              <a:spcAft>
                <a:spcPts val="0"/>
              </a:spcAft>
              <a:buClr>
                <a:schemeClr val="accent1"/>
              </a:buClr>
              <a:buSzPts val="2800"/>
              <a:buFont typeface="Arial" panose="020B0604020202020204" pitchFamily="34" charset="0"/>
              <a:buChar char="•"/>
              <a:tabLst>
                <a:tab pos="1303338" algn="ctr"/>
              </a:tabLst>
              <a:defRPr>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 name="Google Shape;37;p21">
            <a:extLst>
              <a:ext uri="{FF2B5EF4-FFF2-40B4-BE49-F238E27FC236}">
                <a16:creationId xmlns:a16="http://schemas.microsoft.com/office/drawing/2014/main" id="{8A92094E-9C7F-3B77-6DFA-EEC5AE4527E7}"/>
              </a:ext>
            </a:extLst>
          </p:cNvPr>
          <p:cNvSpPr txBox="1">
            <a:spLocks noGrp="1"/>
          </p:cNvSpPr>
          <p:nvPr>
            <p:ph type="body" idx="2"/>
          </p:nvPr>
        </p:nvSpPr>
        <p:spPr>
          <a:xfrm>
            <a:off x="6255619" y="1914905"/>
            <a:ext cx="5441081" cy="4104893"/>
          </a:xfrm>
          <a:prstGeom prst="rect">
            <a:avLst/>
          </a:prstGeom>
          <a:noFill/>
          <a:ln>
            <a:noFill/>
          </a:ln>
        </p:spPr>
        <p:txBody>
          <a:bodyPr spcFirstLastPara="1" wrap="square" lIns="91425" tIns="45700" rIns="91425" bIns="45700" anchor="t" anchorCtr="0">
            <a:normAutofit/>
          </a:bodyPr>
          <a:lstStyle>
            <a:lvl1pPr marL="365760" lvl="0" indent="-365760" algn="l">
              <a:lnSpc>
                <a:spcPct val="100000"/>
              </a:lnSpc>
              <a:spcBef>
                <a:spcPts val="1000"/>
              </a:spcBef>
              <a:spcAft>
                <a:spcPts val="0"/>
              </a:spcAft>
              <a:buClr>
                <a:schemeClr val="accent1"/>
              </a:buClr>
              <a:buSzPts val="2800"/>
              <a:buFont typeface="Arial" panose="020B0604020202020204" pitchFamily="34" charset="0"/>
              <a:buChar char="•"/>
              <a:tabLst/>
              <a:defRPr>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pic>
        <p:nvPicPr>
          <p:cNvPr id="3" name="Picture 2">
            <a:extLst>
              <a:ext uri="{FF2B5EF4-FFF2-40B4-BE49-F238E27FC236}">
                <a16:creationId xmlns:a16="http://schemas.microsoft.com/office/drawing/2014/main" id="{0C511DDB-38CE-807E-6463-2C2224CE39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4" name="Picture 3">
            <a:extLst>
              <a:ext uri="{FF2B5EF4-FFF2-40B4-BE49-F238E27FC236}">
                <a16:creationId xmlns:a16="http://schemas.microsoft.com/office/drawing/2014/main" id="{14EC59F7-54E3-AC86-5E6F-82540E4393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8" name="Google Shape;24;p18">
            <a:extLst>
              <a:ext uri="{FF2B5EF4-FFF2-40B4-BE49-F238E27FC236}">
                <a16:creationId xmlns:a16="http://schemas.microsoft.com/office/drawing/2014/main" id="{5CA8E13E-67F5-40FB-E351-EDB6E7DF508D}"/>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22510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de-by-side (images + charts)">
    <p:spTree>
      <p:nvGrpSpPr>
        <p:cNvPr id="1" name=""/>
        <p:cNvGrpSpPr/>
        <p:nvPr/>
      </p:nvGrpSpPr>
      <p:grpSpPr>
        <a:xfrm>
          <a:off x="0" y="0"/>
          <a:ext cx="0" cy="0"/>
          <a:chOff x="0" y="0"/>
          <a:chExt cx="0" cy="0"/>
        </a:xfrm>
      </p:grpSpPr>
      <p:sp>
        <p:nvSpPr>
          <p:cNvPr id="24" name="Google Shape;19;p18">
            <a:extLst>
              <a:ext uri="{FF2B5EF4-FFF2-40B4-BE49-F238E27FC236}">
                <a16:creationId xmlns:a16="http://schemas.microsoft.com/office/drawing/2014/main" id="{BFC32057-0A20-038A-22FF-48D23D5D661B}"/>
              </a:ext>
            </a:extLst>
          </p:cNvPr>
          <p:cNvSpPr/>
          <p:nvPr userDrawn="1"/>
        </p:nvSpPr>
        <p:spPr>
          <a:xfrm>
            <a:off x="0" y="-16891"/>
            <a:ext cx="12192000" cy="1185292"/>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tx1"/>
              </a:solidFill>
              <a:latin typeface="Calibri"/>
              <a:ea typeface="Calibri"/>
              <a:cs typeface="Calibri"/>
              <a:sym typeface="Calibri"/>
            </a:endParaRPr>
          </a:p>
        </p:txBody>
      </p:sp>
      <p:sp>
        <p:nvSpPr>
          <p:cNvPr id="8" name="Content Placeholder 1">
            <a:extLst>
              <a:ext uri="{FF2B5EF4-FFF2-40B4-BE49-F238E27FC236}">
                <a16:creationId xmlns:a16="http://schemas.microsoft.com/office/drawing/2014/main" id="{AC436147-C3FB-9AB0-DD65-4F85CC9CEFBE}"/>
              </a:ext>
            </a:extLst>
          </p:cNvPr>
          <p:cNvSpPr>
            <a:spLocks noGrp="1"/>
          </p:cNvSpPr>
          <p:nvPr>
            <p:ph idx="4294967295"/>
          </p:nvPr>
        </p:nvSpPr>
        <p:spPr>
          <a:xfrm>
            <a:off x="493774" y="1177875"/>
            <a:ext cx="5486400" cy="4974336"/>
          </a:xfrm>
        </p:spPr>
        <p:txBody>
          <a:bodyPr/>
          <a:lstStyle/>
          <a:p>
            <a:pPr lvl="0"/>
            <a:r>
              <a:rPr lang="en-US"/>
              <a:t>Click to edit Master text styles</a:t>
            </a:r>
          </a:p>
        </p:txBody>
      </p:sp>
      <p:sp>
        <p:nvSpPr>
          <p:cNvPr id="9" name="Content Placeholder 4">
            <a:extLst>
              <a:ext uri="{FF2B5EF4-FFF2-40B4-BE49-F238E27FC236}">
                <a16:creationId xmlns:a16="http://schemas.microsoft.com/office/drawing/2014/main" id="{87F1EC70-36ED-2762-175A-5C5FB5738DC2}"/>
              </a:ext>
            </a:extLst>
          </p:cNvPr>
          <p:cNvSpPr>
            <a:spLocks noGrp="1"/>
          </p:cNvSpPr>
          <p:nvPr>
            <p:ph idx="4294967295"/>
          </p:nvPr>
        </p:nvSpPr>
        <p:spPr>
          <a:xfrm>
            <a:off x="6228351" y="1176634"/>
            <a:ext cx="5486400" cy="4974309"/>
          </a:xfrm>
        </p:spPr>
        <p:txBody>
          <a:bodyPr/>
          <a:lstStyle/>
          <a:p>
            <a:pPr lvl="0"/>
            <a:r>
              <a:rPr lang="en-US"/>
              <a:t>Click to edit Master text styles</a:t>
            </a:r>
          </a:p>
        </p:txBody>
      </p:sp>
      <p:sp>
        <p:nvSpPr>
          <p:cNvPr id="10" name="Title 1">
            <a:extLst>
              <a:ext uri="{FF2B5EF4-FFF2-40B4-BE49-F238E27FC236}">
                <a16:creationId xmlns:a16="http://schemas.microsoft.com/office/drawing/2014/main" id="{0962358C-DBFC-EB6C-09B8-23545B9CC319}"/>
              </a:ext>
            </a:extLst>
          </p:cNvPr>
          <p:cNvSpPr>
            <a:spLocks noGrp="1"/>
          </p:cNvSpPr>
          <p:nvPr>
            <p:ph type="title"/>
          </p:nvPr>
        </p:nvSpPr>
        <p:spPr>
          <a:xfrm>
            <a:off x="493776" y="137160"/>
            <a:ext cx="11201400" cy="914400"/>
          </a:xfrm>
        </p:spPr>
        <p:txBody>
          <a:bodyPr>
            <a:normAutofit/>
          </a:bodyPr>
          <a:lstStyle>
            <a:lvl1pPr>
              <a:lnSpc>
                <a:spcPct val="100000"/>
              </a:lnSpc>
              <a:defRPr sz="3600">
                <a:solidFill>
                  <a:schemeClr val="bg1"/>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3269D0CC-98FA-0560-A55F-FEE835FB15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3" name="Picture 2">
            <a:extLst>
              <a:ext uri="{FF2B5EF4-FFF2-40B4-BE49-F238E27FC236}">
                <a16:creationId xmlns:a16="http://schemas.microsoft.com/office/drawing/2014/main" id="{B74ED4F0-D72D-A7ED-0193-B80994B5D7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4" name="Google Shape;24;p18">
            <a:extLst>
              <a:ext uri="{FF2B5EF4-FFF2-40B4-BE49-F238E27FC236}">
                <a16:creationId xmlns:a16="http://schemas.microsoft.com/office/drawing/2014/main" id="{E7B6BE96-D0B8-F5CE-22A1-733E0822E89A}"/>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636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E19B0F-1E50-8BA9-2AF3-B2B1FF8A7FE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942832" y="6300216"/>
            <a:ext cx="2471355" cy="420624"/>
          </a:xfrm>
          <a:prstGeom prst="rect">
            <a:avLst/>
          </a:prstGeom>
        </p:spPr>
      </p:pic>
      <p:pic>
        <p:nvPicPr>
          <p:cNvPr id="3" name="Picture 2">
            <a:extLst>
              <a:ext uri="{FF2B5EF4-FFF2-40B4-BE49-F238E27FC236}">
                <a16:creationId xmlns:a16="http://schemas.microsoft.com/office/drawing/2014/main" id="{6EEDC9F1-82B7-2D0B-9D49-5D333238B4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3776" y="6245352"/>
            <a:ext cx="2416175" cy="424995"/>
          </a:xfrm>
          <a:prstGeom prst="rect">
            <a:avLst/>
          </a:prstGeom>
        </p:spPr>
      </p:pic>
      <p:sp>
        <p:nvSpPr>
          <p:cNvPr id="7" name="Google Shape;24;p18">
            <a:extLst>
              <a:ext uri="{FF2B5EF4-FFF2-40B4-BE49-F238E27FC236}">
                <a16:creationId xmlns:a16="http://schemas.microsoft.com/office/drawing/2014/main" id="{E5674E24-8250-C22A-38E4-49639394C762}"/>
              </a:ext>
            </a:extLst>
          </p:cNvPr>
          <p:cNvSpPr txBox="1">
            <a:spLocks noGrp="1"/>
          </p:cNvSpPr>
          <p:nvPr>
            <p:ph type="sldNum" idx="12"/>
          </p:nvPr>
        </p:nvSpPr>
        <p:spPr>
          <a:xfrm>
            <a:off x="11478127" y="6338815"/>
            <a:ext cx="401052" cy="38317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4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54058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Final Questions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D53867-F85C-05B4-083B-C7971835699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12385141" cy="6858000"/>
          </a:xfrm>
          <a:prstGeom prst="rect">
            <a:avLst/>
          </a:prstGeom>
        </p:spPr>
      </p:pic>
      <p:sp>
        <p:nvSpPr>
          <p:cNvPr id="3" name="Rectangle 3">
            <a:extLst>
              <a:ext uri="{FF2B5EF4-FFF2-40B4-BE49-F238E27FC236}">
                <a16:creationId xmlns:a16="http://schemas.microsoft.com/office/drawing/2014/main" id="{9E6128FB-3EB1-493F-2EE0-9CF00B89199E}"/>
              </a:ext>
            </a:extLst>
          </p:cNvPr>
          <p:cNvSpPr>
            <a:spLocks noChangeArrowheads="1"/>
          </p:cNvSpPr>
          <p:nvPr userDrawn="1"/>
        </p:nvSpPr>
        <p:spPr bwMode="auto">
          <a:xfrm>
            <a:off x="0" y="-63550949"/>
            <a:ext cx="5655469" cy="127804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t>
            </a:r>
            <a:r>
              <a:rPr kumimoji="0" lang="en-US" altLang="en-US" sz="91200" b="0" i="0" u="none" strike="noStrike" cap="none" normalizeH="0" baseline="0">
                <a:ln>
                  <a:noFill/>
                </a:ln>
                <a:solidFill>
                  <a:schemeClr val="tx1"/>
                </a:solidFill>
                <a:effectLst/>
                <a:latin typeface="Arial" panose="020B0604020202020204" pitchFamily="34" charset="0"/>
              </a:rPr>
              <a:t>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700" b="1" i="0" u="none" strike="noStrike" cap="none" normalizeH="0" baseline="0">
                <a:ln>
                  <a:noFill/>
                </a:ln>
                <a:solidFill>
                  <a:srgbClr val="FFFFFF"/>
                </a:solidFill>
                <a:effectLst/>
                <a:latin typeface="Calibri" panose="020F0502020204030204" pitchFamily="34" charset="0"/>
              </a:rPr>
              <a:t>Questions?</a:t>
            </a:r>
            <a:endParaRPr kumimoji="0" lang="en-US" altLang="en-US"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Google Shape;174;p8">
            <a:extLst>
              <a:ext uri="{FF2B5EF4-FFF2-40B4-BE49-F238E27FC236}">
                <a16:creationId xmlns:a16="http://schemas.microsoft.com/office/drawing/2014/main" id="{8490E817-73F4-2635-4359-968FD742397E}"/>
              </a:ext>
            </a:extLst>
          </p:cNvPr>
          <p:cNvSpPr txBox="1"/>
          <p:nvPr userDrawn="1"/>
        </p:nvSpPr>
        <p:spPr>
          <a:xfrm>
            <a:off x="405161" y="1429358"/>
            <a:ext cx="3653883"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4000" b="1" i="0" u="none" strike="noStrike" cap="none" dirty="0">
                <a:solidFill>
                  <a:schemeClr val="lt1"/>
                </a:solidFill>
                <a:latin typeface="Calibri"/>
                <a:ea typeface="Calibri"/>
                <a:cs typeface="Calibri"/>
                <a:sym typeface="Calibri"/>
              </a:rPr>
              <a:t>Questions?</a:t>
            </a:r>
            <a:endParaRPr sz="4000" b="0" i="0" u="none" strike="noStrike" cap="none" dirty="0">
              <a:solidFill>
                <a:schemeClr val="lt1"/>
              </a:solidFill>
              <a:latin typeface="Arial"/>
              <a:ea typeface="Arial"/>
              <a:cs typeface="Arial"/>
              <a:sym typeface="Arial"/>
            </a:endParaRPr>
          </a:p>
        </p:txBody>
      </p:sp>
      <p:cxnSp>
        <p:nvCxnSpPr>
          <p:cNvPr id="9" name="Google Shape;175;p8">
            <a:extLst>
              <a:ext uri="{FF2B5EF4-FFF2-40B4-BE49-F238E27FC236}">
                <a16:creationId xmlns:a16="http://schemas.microsoft.com/office/drawing/2014/main" id="{78E7271B-9760-4B7E-26E9-3A858243DB17}"/>
              </a:ext>
            </a:extLst>
          </p:cNvPr>
          <p:cNvCxnSpPr>
            <a:cxnSpLocks/>
          </p:cNvCxnSpPr>
          <p:nvPr userDrawn="1"/>
        </p:nvCxnSpPr>
        <p:spPr>
          <a:xfrm>
            <a:off x="405161" y="2297151"/>
            <a:ext cx="3653883" cy="0"/>
          </a:xfrm>
          <a:prstGeom prst="straightConnector1">
            <a:avLst/>
          </a:prstGeom>
          <a:noFill/>
          <a:ln w="25400" cap="flat" cmpd="sng">
            <a:solidFill>
              <a:schemeClr val="lt1"/>
            </a:solidFill>
            <a:prstDash val="solid"/>
            <a:round/>
            <a:headEnd type="none" w="sm" len="sm"/>
            <a:tailEnd type="none" w="sm" len="sm"/>
          </a:ln>
        </p:spPr>
      </p:cxnSp>
    </p:spTree>
    <p:extLst>
      <p:ext uri="{BB962C8B-B14F-4D97-AF65-F5344CB8AC3E}">
        <p14:creationId xmlns:p14="http://schemas.microsoft.com/office/powerpoint/2010/main" val="29821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415600" y="101600"/>
            <a:ext cx="9820400" cy="12716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7" name="Google Shape;77;p11"/>
          <p:cNvSpPr txBox="1">
            <a:spLocks noGrp="1"/>
          </p:cNvSpPr>
          <p:nvPr>
            <p:ph type="sldNum" idx="12"/>
          </p:nvPr>
        </p:nvSpPr>
        <p:spPr>
          <a:xfrm>
            <a:off x="11296611" y="7031556"/>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78" name="Google Shape;78;p11"/>
          <p:cNvSpPr txBox="1">
            <a:spLocks noGrp="1"/>
          </p:cNvSpPr>
          <p:nvPr>
            <p:ph type="sldNum" idx="2"/>
          </p:nvPr>
        </p:nvSpPr>
        <p:spPr>
          <a:xfrm>
            <a:off x="11409045" y="6310303"/>
            <a:ext cx="731600" cy="524800"/>
          </a:xfrm>
          <a:prstGeom prst="rect">
            <a:avLst/>
          </a:prstGeom>
        </p:spPr>
        <p:txBody>
          <a:bodyPr spcFirstLastPara="1" wrap="square" lIns="91425" tIns="91425" rIns="91425" bIns="91425" anchor="t" anchorCtr="0">
            <a:noAutofit/>
          </a:bodyPr>
          <a:lstStyle>
            <a:lvl1pPr lvl="0" algn="r">
              <a:buNone/>
              <a:defRPr sz="1200">
                <a:solidFill>
                  <a:schemeClr val="dk1"/>
                </a:solidFill>
                <a:latin typeface="Calibri"/>
                <a:ea typeface="Calibri"/>
                <a:cs typeface="Calibri"/>
                <a:sym typeface="Calibri"/>
              </a:defRPr>
            </a:lvl1pPr>
            <a:lvl2pPr lvl="1" algn="r">
              <a:buNone/>
              <a:defRPr sz="1200">
                <a:solidFill>
                  <a:schemeClr val="dk1"/>
                </a:solidFill>
                <a:latin typeface="Calibri"/>
                <a:ea typeface="Calibri"/>
                <a:cs typeface="Calibri"/>
                <a:sym typeface="Calibri"/>
              </a:defRPr>
            </a:lvl2pPr>
            <a:lvl3pPr lvl="2" algn="r">
              <a:buNone/>
              <a:defRPr sz="1200">
                <a:solidFill>
                  <a:schemeClr val="dk1"/>
                </a:solidFill>
                <a:latin typeface="Calibri"/>
                <a:ea typeface="Calibri"/>
                <a:cs typeface="Calibri"/>
                <a:sym typeface="Calibri"/>
              </a:defRPr>
            </a:lvl3pPr>
            <a:lvl4pPr lvl="3" algn="r">
              <a:buNone/>
              <a:defRPr sz="1200">
                <a:solidFill>
                  <a:schemeClr val="dk1"/>
                </a:solidFill>
                <a:latin typeface="Calibri"/>
                <a:ea typeface="Calibri"/>
                <a:cs typeface="Calibri"/>
                <a:sym typeface="Calibri"/>
              </a:defRPr>
            </a:lvl4pPr>
            <a:lvl5pPr lvl="4" algn="r">
              <a:buNone/>
              <a:defRPr sz="1200">
                <a:solidFill>
                  <a:schemeClr val="dk1"/>
                </a:solidFill>
                <a:latin typeface="Calibri"/>
                <a:ea typeface="Calibri"/>
                <a:cs typeface="Calibri"/>
                <a:sym typeface="Calibri"/>
              </a:defRPr>
            </a:lvl5pPr>
            <a:lvl6pPr lvl="5" algn="r">
              <a:buNone/>
              <a:defRPr sz="1200">
                <a:solidFill>
                  <a:schemeClr val="dk1"/>
                </a:solidFill>
                <a:latin typeface="Calibri"/>
                <a:ea typeface="Calibri"/>
                <a:cs typeface="Calibri"/>
                <a:sym typeface="Calibri"/>
              </a:defRPr>
            </a:lvl6pPr>
            <a:lvl7pPr lvl="6" algn="r">
              <a:buNone/>
              <a:defRPr sz="1200">
                <a:solidFill>
                  <a:schemeClr val="dk1"/>
                </a:solidFill>
                <a:latin typeface="Calibri"/>
                <a:ea typeface="Calibri"/>
                <a:cs typeface="Calibri"/>
                <a:sym typeface="Calibri"/>
              </a:defRPr>
            </a:lvl7pPr>
            <a:lvl8pPr lvl="7" algn="r">
              <a:buNone/>
              <a:defRPr sz="1200">
                <a:solidFill>
                  <a:schemeClr val="dk1"/>
                </a:solidFill>
                <a:latin typeface="Calibri"/>
                <a:ea typeface="Calibri"/>
                <a:cs typeface="Calibri"/>
                <a:sym typeface="Calibri"/>
              </a:defRPr>
            </a:lvl8pPr>
            <a:lvl9pPr lvl="8" algn="r">
              <a:buNone/>
              <a:defRPr sz="1200">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81222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body" type="tx">
  <p:cSld name="Title + body">
    <p:spTree>
      <p:nvGrpSpPr>
        <p:cNvPr id="1" name="Shape 35"/>
        <p:cNvGrpSpPr/>
        <p:nvPr/>
      </p:nvGrpSpPr>
      <p:grpSpPr>
        <a:xfrm>
          <a:off x="0" y="0"/>
          <a:ext cx="0" cy="0"/>
          <a:chOff x="0" y="0"/>
          <a:chExt cx="0" cy="0"/>
        </a:xfrm>
      </p:grpSpPr>
      <p:sp>
        <p:nvSpPr>
          <p:cNvPr id="36" name="Google Shape;36;p4"/>
          <p:cNvSpPr txBox="1">
            <a:spLocks noGrp="1"/>
          </p:cNvSpPr>
          <p:nvPr>
            <p:ph type="title"/>
          </p:nvPr>
        </p:nvSpPr>
        <p:spPr>
          <a:xfrm>
            <a:off x="415600" y="101600"/>
            <a:ext cx="9820400" cy="1271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dk1"/>
              </a:buClr>
              <a:buSzPts val="2800"/>
              <a:buNone/>
              <a:defRPr b="1">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4"/>
          <p:cNvSpPr txBox="1">
            <a:spLocks noGrp="1"/>
          </p:cNvSpPr>
          <p:nvPr>
            <p:ph type="body" idx="1"/>
          </p:nvPr>
        </p:nvSpPr>
        <p:spPr>
          <a:xfrm>
            <a:off x="415600" y="1536633"/>
            <a:ext cx="11232000" cy="43460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38" name="Google Shape;38;p4"/>
          <p:cNvSpPr txBox="1">
            <a:spLocks noGrp="1"/>
          </p:cNvSpPr>
          <p:nvPr>
            <p:ph type="sldNum" idx="12"/>
          </p:nvPr>
        </p:nvSpPr>
        <p:spPr>
          <a:xfrm>
            <a:off x="11409045" y="6310303"/>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1865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one column -  image ">
  <p:cSld name="Title - one column -  image ">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415600" y="101600"/>
            <a:ext cx="9820400" cy="1271600"/>
          </a:xfrm>
          <a:prstGeom prst="rect">
            <a:avLst/>
          </a:prstGeom>
        </p:spPr>
        <p:txBody>
          <a:bodyPr spcFirstLastPara="1" wrap="square" lIns="91425" tIns="91425" rIns="91425" bIns="91425" anchor="b"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0" name="Google Shape;60;p8"/>
          <p:cNvSpPr>
            <a:spLocks noGrp="1"/>
          </p:cNvSpPr>
          <p:nvPr>
            <p:ph type="pic" idx="2"/>
          </p:nvPr>
        </p:nvSpPr>
        <p:spPr>
          <a:xfrm>
            <a:off x="6314167" y="1753700"/>
            <a:ext cx="5333200" cy="4248800"/>
          </a:xfrm>
          <a:prstGeom prst="rect">
            <a:avLst/>
          </a:prstGeom>
          <a:noFill/>
          <a:ln>
            <a:noFill/>
          </a:ln>
        </p:spPr>
        <p:txBody>
          <a:bodyPr/>
          <a:lstStyle/>
          <a:p>
            <a:endParaRPr lang="en-US" dirty="0"/>
          </a:p>
        </p:txBody>
      </p:sp>
      <p:sp>
        <p:nvSpPr>
          <p:cNvPr id="61" name="Google Shape;61;p8"/>
          <p:cNvSpPr txBox="1">
            <a:spLocks noGrp="1"/>
          </p:cNvSpPr>
          <p:nvPr>
            <p:ph type="body" idx="1"/>
          </p:nvPr>
        </p:nvSpPr>
        <p:spPr>
          <a:xfrm>
            <a:off x="415600" y="1566432"/>
            <a:ext cx="5333200" cy="45084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0000"/>
              </a:buClr>
              <a:buSzPts val="1400"/>
              <a:buChar char="●"/>
              <a:defRPr sz="1867">
                <a:solidFill>
                  <a:srgbClr val="000000"/>
                </a:solidFill>
              </a:defRPr>
            </a:lvl1pPr>
            <a:lvl2pPr marL="1219170" lvl="1" indent="-406390">
              <a:spcBef>
                <a:spcPts val="0"/>
              </a:spcBef>
              <a:spcAft>
                <a:spcPts val="0"/>
              </a:spcAft>
              <a:buClr>
                <a:srgbClr val="000000"/>
              </a:buClr>
              <a:buSzPts val="1200"/>
              <a:buChar char="○"/>
              <a:defRPr sz="1600">
                <a:solidFill>
                  <a:srgbClr val="000000"/>
                </a:solidFill>
              </a:defRPr>
            </a:lvl2pPr>
            <a:lvl3pPr marL="1828754" lvl="2" indent="-406390">
              <a:spcBef>
                <a:spcPts val="0"/>
              </a:spcBef>
              <a:spcAft>
                <a:spcPts val="0"/>
              </a:spcAft>
              <a:buClr>
                <a:srgbClr val="000000"/>
              </a:buClr>
              <a:buSzPts val="1200"/>
              <a:buChar char="■"/>
              <a:defRPr sz="1600">
                <a:solidFill>
                  <a:srgbClr val="000000"/>
                </a:solidFill>
              </a:defRPr>
            </a:lvl3pPr>
            <a:lvl4pPr marL="2438339" lvl="3" indent="-406390">
              <a:spcBef>
                <a:spcPts val="0"/>
              </a:spcBef>
              <a:spcAft>
                <a:spcPts val="0"/>
              </a:spcAft>
              <a:buClr>
                <a:srgbClr val="000000"/>
              </a:buClr>
              <a:buSzPts val="1200"/>
              <a:buChar char="●"/>
              <a:defRPr sz="1600">
                <a:solidFill>
                  <a:srgbClr val="000000"/>
                </a:solidFill>
              </a:defRPr>
            </a:lvl4pPr>
            <a:lvl5pPr marL="3047924" lvl="4" indent="-406390">
              <a:spcBef>
                <a:spcPts val="0"/>
              </a:spcBef>
              <a:spcAft>
                <a:spcPts val="0"/>
              </a:spcAft>
              <a:buClr>
                <a:srgbClr val="000000"/>
              </a:buClr>
              <a:buSzPts val="1200"/>
              <a:buChar char="○"/>
              <a:defRPr sz="1600">
                <a:solidFill>
                  <a:srgbClr val="000000"/>
                </a:solidFill>
              </a:defRPr>
            </a:lvl5pPr>
            <a:lvl6pPr marL="3657509" lvl="5" indent="-406390">
              <a:spcBef>
                <a:spcPts val="0"/>
              </a:spcBef>
              <a:spcAft>
                <a:spcPts val="0"/>
              </a:spcAft>
              <a:buClr>
                <a:srgbClr val="000000"/>
              </a:buClr>
              <a:buSzPts val="1200"/>
              <a:buChar char="■"/>
              <a:defRPr sz="1600">
                <a:solidFill>
                  <a:srgbClr val="000000"/>
                </a:solidFill>
              </a:defRPr>
            </a:lvl6pPr>
            <a:lvl7pPr marL="4267093" lvl="6" indent="-406390">
              <a:spcBef>
                <a:spcPts val="0"/>
              </a:spcBef>
              <a:spcAft>
                <a:spcPts val="0"/>
              </a:spcAft>
              <a:buClr>
                <a:srgbClr val="000000"/>
              </a:buClr>
              <a:buSzPts val="1200"/>
              <a:buChar char="●"/>
              <a:defRPr sz="1600">
                <a:solidFill>
                  <a:srgbClr val="000000"/>
                </a:solidFill>
              </a:defRPr>
            </a:lvl7pPr>
            <a:lvl8pPr marL="4876678" lvl="7" indent="-406390">
              <a:spcBef>
                <a:spcPts val="0"/>
              </a:spcBef>
              <a:spcAft>
                <a:spcPts val="0"/>
              </a:spcAft>
              <a:buClr>
                <a:srgbClr val="000000"/>
              </a:buClr>
              <a:buSzPts val="1200"/>
              <a:buChar char="○"/>
              <a:defRPr sz="1600">
                <a:solidFill>
                  <a:srgbClr val="000000"/>
                </a:solidFill>
              </a:defRPr>
            </a:lvl8pPr>
            <a:lvl9pPr marL="5486263" lvl="8" indent="-406390">
              <a:spcBef>
                <a:spcPts val="0"/>
              </a:spcBef>
              <a:spcAft>
                <a:spcPts val="0"/>
              </a:spcAft>
              <a:buClr>
                <a:srgbClr val="000000"/>
              </a:buClr>
              <a:buSzPts val="1200"/>
              <a:buChar char="■"/>
              <a:defRPr sz="1600">
                <a:solidFill>
                  <a:srgbClr val="000000"/>
                </a:solidFill>
              </a:defRPr>
            </a:lvl9pPr>
          </a:lstStyle>
          <a:p>
            <a:endParaRPr/>
          </a:p>
        </p:txBody>
      </p:sp>
      <p:sp>
        <p:nvSpPr>
          <p:cNvPr id="62" name="Google Shape;62;p8"/>
          <p:cNvSpPr txBox="1">
            <a:spLocks noGrp="1"/>
          </p:cNvSpPr>
          <p:nvPr>
            <p:ph type="sldNum" idx="12"/>
          </p:nvPr>
        </p:nvSpPr>
        <p:spPr>
          <a:xfrm>
            <a:off x="11409045" y="6310303"/>
            <a:ext cx="731600" cy="524800"/>
          </a:xfrm>
          <a:prstGeom prst="rect">
            <a:avLst/>
          </a:prstGeom>
        </p:spPr>
        <p:txBody>
          <a:bodyPr spcFirstLastPara="1" wrap="square" lIns="91425" tIns="91425" rIns="91425" bIns="91425" anchor="t" anchorCtr="0">
            <a:noAutofit/>
          </a:bodyPr>
          <a:lstStyle>
            <a:lvl1pPr lvl="0">
              <a:buNone/>
              <a:defRPr>
                <a:solidFill>
                  <a:srgbClr val="000000"/>
                </a:solidFill>
              </a:defRPr>
            </a:lvl1pPr>
            <a:lvl2pPr lvl="1">
              <a:buNone/>
              <a:defRPr>
                <a:solidFill>
                  <a:srgbClr val="000000"/>
                </a:solidFill>
              </a:defRPr>
            </a:lvl2pPr>
            <a:lvl3pPr lvl="2">
              <a:buNone/>
              <a:defRPr>
                <a:solidFill>
                  <a:srgbClr val="000000"/>
                </a:solidFill>
              </a:defRPr>
            </a:lvl3pPr>
            <a:lvl4pPr lvl="3">
              <a:buNone/>
              <a:defRPr>
                <a:solidFill>
                  <a:srgbClr val="000000"/>
                </a:solidFill>
              </a:defRPr>
            </a:lvl4pPr>
            <a:lvl5pPr lvl="4">
              <a:buNone/>
              <a:defRPr>
                <a:solidFill>
                  <a:srgbClr val="000000"/>
                </a:solidFill>
              </a:defRPr>
            </a:lvl5pPr>
            <a:lvl6pPr lvl="5">
              <a:buNone/>
              <a:defRPr>
                <a:solidFill>
                  <a:srgbClr val="000000"/>
                </a:solidFill>
              </a:defRPr>
            </a:lvl6pPr>
            <a:lvl7pPr lvl="6">
              <a:buNone/>
              <a:defRPr>
                <a:solidFill>
                  <a:srgbClr val="000000"/>
                </a:solidFill>
              </a:defRPr>
            </a:lvl7pPr>
            <a:lvl8pPr lvl="7">
              <a:buNone/>
              <a:defRPr>
                <a:solidFill>
                  <a:srgbClr val="000000"/>
                </a:solidFill>
              </a:defRPr>
            </a:lvl8pPr>
            <a:lvl9pPr lvl="8">
              <a:buNone/>
              <a:defRPr>
                <a:solidFill>
                  <a:srgbClr val="000000"/>
                </a:solidFill>
              </a:defRPr>
            </a:lvl9pPr>
          </a:lstStyle>
          <a:p>
            <a:fld id="{00000000-1234-1234-1234-123412341234}" type="slidenum">
              <a:rPr lang="en" smtClean="0"/>
              <a:pPr/>
              <a:t>‹#›</a:t>
            </a:fld>
            <a:endParaRPr lang="en" dirty="0">
              <a:solidFill>
                <a:schemeClr val="dk1"/>
              </a:solidFill>
            </a:endParaRPr>
          </a:p>
        </p:txBody>
      </p:sp>
    </p:spTree>
    <p:extLst>
      <p:ext uri="{BB962C8B-B14F-4D97-AF65-F5344CB8AC3E}">
        <p14:creationId xmlns:p14="http://schemas.microsoft.com/office/powerpoint/2010/main" val="2777237085"/>
      </p:ext>
    </p:extLst>
  </p:cSld>
  <p:clrMapOvr>
    <a:masterClrMapping/>
  </p:clrMapOvr>
  <p:extLst>
    <p:ext uri="{DCECCB84-F9BA-43D5-87BE-67443E8EF086}">
      <p15:sldGuideLst xmlns:p15="http://schemas.microsoft.com/office/powerpoint/2012/main">
        <p15:guide id="1" orient="horz" pos="829">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2 Column">
  <p:cSld name="Title + 2 Column">
    <p:spTree>
      <p:nvGrpSpPr>
        <p:cNvPr id="1" name="Shape 39"/>
        <p:cNvGrpSpPr/>
        <p:nvPr/>
      </p:nvGrpSpPr>
      <p:grpSpPr>
        <a:xfrm>
          <a:off x="0" y="0"/>
          <a:ext cx="0" cy="0"/>
          <a:chOff x="0" y="0"/>
          <a:chExt cx="0" cy="0"/>
        </a:xfrm>
      </p:grpSpPr>
      <p:sp>
        <p:nvSpPr>
          <p:cNvPr id="40" name="Google Shape;40;p5"/>
          <p:cNvSpPr txBox="1">
            <a:spLocks noGrp="1"/>
          </p:cNvSpPr>
          <p:nvPr>
            <p:ph type="body" idx="1"/>
          </p:nvPr>
        </p:nvSpPr>
        <p:spPr>
          <a:xfrm>
            <a:off x="415600" y="1563464"/>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41" name="Google Shape;41;p5"/>
          <p:cNvSpPr txBox="1">
            <a:spLocks noGrp="1"/>
          </p:cNvSpPr>
          <p:nvPr>
            <p:ph type="body" idx="2"/>
          </p:nvPr>
        </p:nvSpPr>
        <p:spPr>
          <a:xfrm>
            <a:off x="6443200" y="1563464"/>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42" name="Google Shape;42;p5"/>
          <p:cNvSpPr txBox="1">
            <a:spLocks noGrp="1"/>
          </p:cNvSpPr>
          <p:nvPr>
            <p:ph type="title"/>
          </p:nvPr>
        </p:nvSpPr>
        <p:spPr>
          <a:xfrm>
            <a:off x="415600" y="101600"/>
            <a:ext cx="9820400" cy="1271600"/>
          </a:xfrm>
          <a:prstGeom prst="rect">
            <a:avLst/>
          </a:prstGeom>
        </p:spPr>
        <p:txBody>
          <a:bodyPr spcFirstLastPara="1" wrap="square" lIns="91425" tIns="91425" rIns="91425" bIns="91425" anchor="b" anchorCtr="0">
            <a:normAutofit/>
          </a:bodyPr>
          <a:lstStyle>
            <a:lvl1pPr lvl="0">
              <a:lnSpc>
                <a:spcPct val="90000"/>
              </a:lnSpc>
              <a:spcBef>
                <a:spcPts val="0"/>
              </a:spcBef>
              <a:spcAft>
                <a:spcPts val="0"/>
              </a:spcAft>
              <a:buClr>
                <a:schemeClr val="dk1"/>
              </a:buClr>
              <a:buSzPts val="2800"/>
              <a:buFont typeface="Calibri"/>
              <a:buNone/>
              <a:defRPr sz="3733" b="1">
                <a:solidFill>
                  <a:schemeClr val="dk1"/>
                </a:solidFill>
                <a:latin typeface="Calibri"/>
                <a:ea typeface="Calibri"/>
                <a:cs typeface="Calibri"/>
                <a:sym typeface="Calibri"/>
              </a:defRPr>
            </a:lvl1pPr>
            <a:lvl2pPr lvl="1">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2pPr>
            <a:lvl3pPr lvl="2">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3pPr>
            <a:lvl4pPr lvl="3">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4pPr>
            <a:lvl5pPr lvl="4">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5pPr>
            <a:lvl6pPr lvl="5">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6pPr>
            <a:lvl7pPr lvl="6">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7pPr>
            <a:lvl8pPr lvl="7">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8pPr>
            <a:lvl9pPr lvl="8">
              <a:lnSpc>
                <a:spcPct val="90000"/>
              </a:lnSpc>
              <a:spcBef>
                <a:spcPts val="0"/>
              </a:spcBef>
              <a:spcAft>
                <a:spcPts val="0"/>
              </a:spcAft>
              <a:buClr>
                <a:schemeClr val="dk1"/>
              </a:buClr>
              <a:buSzPts val="2800"/>
              <a:buFont typeface="Calibri"/>
              <a:buNone/>
              <a:defRPr sz="3733">
                <a:solidFill>
                  <a:schemeClr val="dk1"/>
                </a:solidFill>
                <a:latin typeface="Calibri"/>
                <a:ea typeface="Calibri"/>
                <a:cs typeface="Calibri"/>
                <a:sym typeface="Calibri"/>
              </a:defRPr>
            </a:lvl9pPr>
          </a:lstStyle>
          <a:p>
            <a:endParaRPr/>
          </a:p>
        </p:txBody>
      </p:sp>
      <p:sp>
        <p:nvSpPr>
          <p:cNvPr id="43" name="Google Shape;43;p5"/>
          <p:cNvSpPr txBox="1">
            <a:spLocks noGrp="1"/>
          </p:cNvSpPr>
          <p:nvPr>
            <p:ph type="sldNum" idx="12"/>
          </p:nvPr>
        </p:nvSpPr>
        <p:spPr>
          <a:xfrm>
            <a:off x="11409045" y="6310303"/>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8208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Text ">
  <p:cSld name="1_Title + Text ">
    <p:spTree>
      <p:nvGrpSpPr>
        <p:cNvPr id="1" name="Shape 161"/>
        <p:cNvGrpSpPr/>
        <p:nvPr/>
      </p:nvGrpSpPr>
      <p:grpSpPr>
        <a:xfrm>
          <a:off x="0" y="0"/>
          <a:ext cx="0" cy="0"/>
          <a:chOff x="0" y="0"/>
          <a:chExt cx="0" cy="0"/>
        </a:xfrm>
      </p:grpSpPr>
      <p:sp>
        <p:nvSpPr>
          <p:cNvPr id="162" name="Google Shape;162;p22"/>
          <p:cNvSpPr txBox="1">
            <a:spLocks noGrp="1"/>
          </p:cNvSpPr>
          <p:nvPr>
            <p:ph type="body" idx="1"/>
          </p:nvPr>
        </p:nvSpPr>
        <p:spPr>
          <a:xfrm>
            <a:off x="493776" y="1438717"/>
            <a:ext cx="11201600" cy="4572000"/>
          </a:xfrm>
          <a:prstGeom prst="rect">
            <a:avLst/>
          </a:prstGeom>
          <a:noFill/>
          <a:ln>
            <a:noFill/>
          </a:ln>
        </p:spPr>
        <p:txBody>
          <a:bodyPr spcFirstLastPara="1" wrap="square" lIns="91425" tIns="91425" rIns="91425" bIns="91425" anchor="t" anchorCtr="0">
            <a:normAutofit/>
          </a:bodyPr>
          <a:lstStyle>
            <a:lvl1pPr marL="609585" lvl="0" indent="-457189" algn="l">
              <a:lnSpc>
                <a:spcPct val="100000"/>
              </a:lnSpc>
              <a:spcBef>
                <a:spcPts val="1000"/>
              </a:spcBef>
              <a:spcAft>
                <a:spcPts val="0"/>
              </a:spcAft>
              <a:buSzPts val="1800"/>
              <a:buChar char="●"/>
              <a:defRPr>
                <a:solidFill>
                  <a:schemeClr val="accent1"/>
                </a:solidFill>
                <a:latin typeface="Arial"/>
                <a:ea typeface="Arial"/>
                <a:cs typeface="Arial"/>
                <a:sym typeface="Arial"/>
              </a:defRPr>
            </a:lvl1pPr>
            <a:lvl2pPr marL="1219170" lvl="1" indent="-423323" algn="l">
              <a:lnSpc>
                <a:spcPct val="100000"/>
              </a:lnSpc>
              <a:spcBef>
                <a:spcPts val="1000"/>
              </a:spcBef>
              <a:spcAft>
                <a:spcPts val="0"/>
              </a:spcAft>
              <a:buSzPts val="1400"/>
              <a:buChar char="○"/>
              <a:defRPr>
                <a:solidFill>
                  <a:schemeClr val="accent1"/>
                </a:solidFill>
                <a:latin typeface="Arial"/>
                <a:ea typeface="Arial"/>
                <a:cs typeface="Arial"/>
                <a:sym typeface="Arial"/>
              </a:defRPr>
            </a:lvl2pPr>
            <a:lvl3pPr marL="1828754" lvl="2" indent="-423323" algn="l">
              <a:lnSpc>
                <a:spcPct val="100000"/>
              </a:lnSpc>
              <a:spcBef>
                <a:spcPts val="1000"/>
              </a:spcBef>
              <a:spcAft>
                <a:spcPts val="0"/>
              </a:spcAft>
              <a:buSzPts val="1400"/>
              <a:buChar char="■"/>
              <a:defRPr>
                <a:solidFill>
                  <a:schemeClr val="accent1"/>
                </a:solidFill>
                <a:latin typeface="Arial"/>
                <a:ea typeface="Arial"/>
                <a:cs typeface="Arial"/>
                <a:sym typeface="Arial"/>
              </a:defRPr>
            </a:lvl3pPr>
            <a:lvl4pPr marL="2438339" lvl="3" indent="-423323" algn="l">
              <a:lnSpc>
                <a:spcPct val="100000"/>
              </a:lnSpc>
              <a:spcBef>
                <a:spcPts val="1000"/>
              </a:spcBef>
              <a:spcAft>
                <a:spcPts val="0"/>
              </a:spcAft>
              <a:buSzPts val="1400"/>
              <a:buChar char="●"/>
              <a:defRPr>
                <a:solidFill>
                  <a:schemeClr val="accent1"/>
                </a:solidFill>
                <a:latin typeface="Arial"/>
                <a:ea typeface="Arial"/>
                <a:cs typeface="Arial"/>
                <a:sym typeface="Arial"/>
              </a:defRPr>
            </a:lvl4pPr>
            <a:lvl5pPr marL="3047924" lvl="4" indent="-423323" algn="l">
              <a:lnSpc>
                <a:spcPct val="100000"/>
              </a:lnSpc>
              <a:spcBef>
                <a:spcPts val="1000"/>
              </a:spcBef>
              <a:spcAft>
                <a:spcPts val="0"/>
              </a:spcAft>
              <a:buSzPts val="1400"/>
              <a:buChar char="○"/>
              <a:defRPr>
                <a:solidFill>
                  <a:schemeClr val="accent1"/>
                </a:solidFill>
                <a:latin typeface="Arial"/>
                <a:ea typeface="Arial"/>
                <a:cs typeface="Arial"/>
                <a:sym typeface="Arial"/>
              </a:defRPr>
            </a:lvl5pPr>
            <a:lvl6pPr marL="3657509" lvl="5" indent="-423323" algn="l">
              <a:lnSpc>
                <a:spcPct val="115000"/>
              </a:lnSpc>
              <a:spcBef>
                <a:spcPts val="0"/>
              </a:spcBef>
              <a:spcAft>
                <a:spcPts val="0"/>
              </a:spcAft>
              <a:buSzPts val="1400"/>
              <a:buChar char="■"/>
              <a:defRPr/>
            </a:lvl6pPr>
            <a:lvl7pPr marL="4267093" lvl="6" indent="-423323" algn="l">
              <a:lnSpc>
                <a:spcPct val="100000"/>
              </a:lnSpc>
              <a:spcBef>
                <a:spcPts val="1000"/>
              </a:spcBef>
              <a:spcAft>
                <a:spcPts val="0"/>
              </a:spcAft>
              <a:buClr>
                <a:schemeClr val="accent1"/>
              </a:buClr>
              <a:buSzPts val="1400"/>
              <a:buChar char="●"/>
              <a:defRPr>
                <a:solidFill>
                  <a:schemeClr val="accent1"/>
                </a:solidFill>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3" name="Google Shape;163;p22"/>
          <p:cNvSpPr txBox="1">
            <a:spLocks noGrp="1"/>
          </p:cNvSpPr>
          <p:nvPr>
            <p:ph type="title"/>
          </p:nvPr>
        </p:nvSpPr>
        <p:spPr>
          <a:xfrm>
            <a:off x="493776" y="137160"/>
            <a:ext cx="11201600" cy="9144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800"/>
              <a:buNone/>
              <a:defRPr sz="3600">
                <a:solidFill>
                  <a:schemeClr val="lt1"/>
                </a:solidFill>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164" name="Google Shape;164;p22"/>
          <p:cNvSpPr txBox="1">
            <a:spLocks noGrp="1"/>
          </p:cNvSpPr>
          <p:nvPr>
            <p:ph type="sldNum" idx="12"/>
          </p:nvPr>
        </p:nvSpPr>
        <p:spPr>
          <a:xfrm>
            <a:off x="11478127" y="6338815"/>
            <a:ext cx="401200" cy="383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400" b="1"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pic>
        <p:nvPicPr>
          <p:cNvPr id="165" name="Google Shape;165;p22"/>
          <p:cNvPicPr preferRelativeResize="0"/>
          <p:nvPr/>
        </p:nvPicPr>
        <p:blipFill rotWithShape="1">
          <a:blip r:embed="rId2">
            <a:alphaModFix/>
          </a:blip>
          <a:srcRect/>
          <a:stretch/>
        </p:blipFill>
        <p:spPr>
          <a:xfrm>
            <a:off x="493778" y="6245353"/>
            <a:ext cx="2416175" cy="424995"/>
          </a:xfrm>
          <a:prstGeom prst="rect">
            <a:avLst/>
          </a:prstGeom>
          <a:noFill/>
          <a:ln>
            <a:noFill/>
          </a:ln>
        </p:spPr>
      </p:pic>
    </p:spTree>
    <p:extLst>
      <p:ext uri="{BB962C8B-B14F-4D97-AF65-F5344CB8AC3E}">
        <p14:creationId xmlns:p14="http://schemas.microsoft.com/office/powerpoint/2010/main" val="3135160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8E1F9F-81ED-E9C8-7DA6-1EDDF5B59E3B}"/>
              </a:ext>
            </a:extLst>
          </p:cNvPr>
          <p:cNvSpPr>
            <a:spLocks noGrp="1"/>
          </p:cNvSpPr>
          <p:nvPr>
            <p:ph type="title"/>
          </p:nvPr>
        </p:nvSpPr>
        <p:spPr>
          <a:xfrm>
            <a:off x="495300" y="348467"/>
            <a:ext cx="11201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39A3310-5C8E-051A-7D5F-5D3D42505F8D}"/>
              </a:ext>
            </a:extLst>
          </p:cNvPr>
          <p:cNvSpPr>
            <a:spLocks noGrp="1"/>
          </p:cNvSpPr>
          <p:nvPr>
            <p:ph type="body" idx="1"/>
          </p:nvPr>
        </p:nvSpPr>
        <p:spPr>
          <a:xfrm>
            <a:off x="495300" y="1508862"/>
            <a:ext cx="11201400" cy="4626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Google Shape;56;p23">
            <a:extLst>
              <a:ext uri="{FF2B5EF4-FFF2-40B4-BE49-F238E27FC236}">
                <a16:creationId xmlns:a16="http://schemas.microsoft.com/office/drawing/2014/main" id="{0530CB11-9273-7C04-647B-68DF14F25440}"/>
              </a:ext>
            </a:extLst>
          </p:cNvPr>
          <p:cNvSpPr txBox="1">
            <a:spLocks noGrp="1"/>
          </p:cNvSpPr>
          <p:nvPr>
            <p:ph type="sldNum" idx="4"/>
          </p:nvPr>
        </p:nvSpPr>
        <p:spPr>
          <a:xfrm>
            <a:off x="11478127" y="6338815"/>
            <a:ext cx="401052" cy="38317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4" name="TextBox 3">
            <a:extLst>
              <a:ext uri="{FF2B5EF4-FFF2-40B4-BE49-F238E27FC236}">
                <a16:creationId xmlns:a16="http://schemas.microsoft.com/office/drawing/2014/main" id="{4BE2FA53-7B96-F0F1-185A-1469D5168C83}"/>
              </a:ext>
            </a:extLst>
          </p:cNvPr>
          <p:cNvSpPr txBox="1"/>
          <p:nvPr userDrawn="1"/>
        </p:nvSpPr>
        <p:spPr>
          <a:xfrm>
            <a:off x="9612351" y="-6066263"/>
            <a:ext cx="0" cy="0"/>
          </a:xfrm>
          <a:prstGeom prst="rect">
            <a:avLst/>
          </a:prstGeom>
          <a:noFill/>
        </p:spPr>
        <p:txBody>
          <a:bodyPr wrap="none" rtlCol="0">
            <a:normAutofit fontScale="25000" lnSpcReduction="20000"/>
          </a:bodyPr>
          <a:lstStyle/>
          <a:p>
            <a:pPr algn="l"/>
            <a:endParaRPr lang="en-US" sz="2800" dirty="0" err="1">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7868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8" r:id="rId4"/>
    <p:sldLayoutId id="2147483657" r:id="rId5"/>
    <p:sldLayoutId id="2147483661" r:id="rId6"/>
    <p:sldLayoutId id="2147483653" r:id="rId7"/>
    <p:sldLayoutId id="2147483652" r:id="rId8"/>
    <p:sldLayoutId id="2147483662" r:id="rId9"/>
    <p:sldLayoutId id="2147483655" r:id="rId10"/>
    <p:sldLayoutId id="2147483660" r:id="rId11"/>
    <p:sldLayoutId id="2147483663" r:id="rId12"/>
    <p:sldLayoutId id="2147483665" r:id="rId13"/>
    <p:sldLayoutId id="2147483666" r:id="rId14"/>
    <p:sldLayoutId id="2147483667" r:id="rId15"/>
    <p:sldLayoutId id="2147483671" r:id="rId16"/>
  </p:sldLayoutIdLst>
  <p:hf hdr="0" ftr="0" dt="0"/>
  <p:txStyles>
    <p:titleStyle>
      <a:lvl1pPr algn="l" defTabSz="914400" rtl="0" eaLnBrk="1" latinLnBrk="0" hangingPunct="1">
        <a:lnSpc>
          <a:spcPct val="90000"/>
        </a:lnSpc>
        <a:spcBef>
          <a:spcPct val="0"/>
        </a:spcBef>
        <a:buNone/>
        <a:defRPr sz="4000" b="1" kern="1200">
          <a:solidFill>
            <a:schemeClr val="bg1"/>
          </a:solidFill>
          <a:latin typeface="+mn-lt"/>
          <a:ea typeface="+mj-ea"/>
          <a:cs typeface="+mj-cs"/>
        </a:defRPr>
      </a:lvl1pPr>
    </p:titleStyle>
    <p:bodyStyle>
      <a:lvl1pPr marL="365760" indent="-365760" algn="l" defTabSz="914400" rtl="0" eaLnBrk="1" latinLnBrk="0" hangingPunct="1">
        <a:lnSpc>
          <a:spcPct val="100000"/>
        </a:lnSpc>
        <a:spcBef>
          <a:spcPts val="1000"/>
        </a:spcBef>
        <a:buClr>
          <a:schemeClr val="accent1"/>
        </a:buClr>
        <a:buFont typeface="Arial" panose="020B0604020202020204" pitchFamily="34" charset="0"/>
        <a:buChar char="•"/>
        <a:defRPr sz="2800" kern="1200">
          <a:solidFill>
            <a:schemeClr val="accent1"/>
          </a:solidFill>
          <a:latin typeface="+mn-lt"/>
          <a:ea typeface="+mn-ea"/>
          <a:cs typeface="+mn-cs"/>
        </a:defRPr>
      </a:lvl1pPr>
      <a:lvl2pPr marL="685800" indent="-365760" algn="l" defTabSz="914400" rtl="0" eaLnBrk="1" latinLnBrk="0" hangingPunct="1">
        <a:lnSpc>
          <a:spcPct val="100000"/>
        </a:lnSpc>
        <a:spcBef>
          <a:spcPts val="1000"/>
        </a:spcBef>
        <a:buClr>
          <a:schemeClr val="accent1"/>
        </a:buClr>
        <a:buFont typeface="Arial" panose="020B0604020202020204" pitchFamily="34" charset="0"/>
        <a:buChar char="•"/>
        <a:defRPr sz="2400" kern="1200">
          <a:solidFill>
            <a:schemeClr val="accent1"/>
          </a:solidFill>
          <a:latin typeface="+mn-lt"/>
          <a:ea typeface="+mn-ea"/>
          <a:cs typeface="+mn-cs"/>
        </a:defRPr>
      </a:lvl2pPr>
      <a:lvl3pPr marL="1143000" indent="-365760" algn="l" defTabSz="914400" rtl="0" eaLnBrk="1" latinLnBrk="0" hangingPunct="1">
        <a:lnSpc>
          <a:spcPct val="100000"/>
        </a:lnSpc>
        <a:spcBef>
          <a:spcPts val="1000"/>
        </a:spcBef>
        <a:buClr>
          <a:schemeClr val="accent1"/>
        </a:buClr>
        <a:buFont typeface="Arial" panose="020B0604020202020204" pitchFamily="34" charset="0"/>
        <a:buChar char="•"/>
        <a:defRPr sz="2200" kern="1200">
          <a:solidFill>
            <a:schemeClr val="accent1"/>
          </a:solidFill>
          <a:latin typeface="+mn-lt"/>
          <a:ea typeface="+mn-ea"/>
          <a:cs typeface="+mn-cs"/>
        </a:defRPr>
      </a:lvl3pPr>
      <a:lvl4pPr marL="1600200" indent="-365760" algn="l" defTabSz="914400" rtl="0" eaLnBrk="1" latinLnBrk="0" hangingPunct="1">
        <a:lnSpc>
          <a:spcPct val="100000"/>
        </a:lnSpc>
        <a:spcBef>
          <a:spcPts val="1000"/>
        </a:spcBef>
        <a:buClr>
          <a:schemeClr val="accent1"/>
        </a:buClr>
        <a:buFont typeface="Arial" panose="020B0604020202020204" pitchFamily="34" charset="0"/>
        <a:buChar char="•"/>
        <a:defRPr sz="2000" kern="1200">
          <a:solidFill>
            <a:schemeClr val="accent1"/>
          </a:solidFill>
          <a:latin typeface="+mn-lt"/>
          <a:ea typeface="+mn-ea"/>
          <a:cs typeface="+mn-cs"/>
        </a:defRPr>
      </a:lvl4pPr>
      <a:lvl5pPr marL="2057400" indent="-365760" algn="l" defTabSz="914400" rtl="0" eaLnBrk="1" latinLnBrk="0" hangingPunct="1">
        <a:lnSpc>
          <a:spcPct val="100000"/>
        </a:lnSpc>
        <a:spcBef>
          <a:spcPts val="1000"/>
        </a:spcBef>
        <a:buClr>
          <a:schemeClr val="accent1"/>
        </a:buClr>
        <a:buFont typeface="Arial" panose="020B0604020202020204" pitchFamily="34" charset="0"/>
        <a:buChar char="•"/>
        <a:defRPr sz="1800" kern="1200">
          <a:solidFill>
            <a:schemeClr val="accent1"/>
          </a:solidFill>
          <a:latin typeface="+mn-lt"/>
          <a:ea typeface="+mn-ea"/>
          <a:cs typeface="+mn-cs"/>
        </a:defRPr>
      </a:lvl5pPr>
      <a:lvl6pPr marL="2514600" indent="-365760" algn="l" defTabSz="914400" rtl="0" eaLnBrk="1" latinLnBrk="0" hangingPunct="1">
        <a:lnSpc>
          <a:spcPct val="100000"/>
        </a:lnSpc>
        <a:spcBef>
          <a:spcPts val="1000"/>
        </a:spcBef>
        <a:buFont typeface="Arial" panose="020B0604020202020204" pitchFamily="34" charset="0"/>
        <a:buChar char="•"/>
        <a:defRPr sz="1800" kern="1200">
          <a:solidFill>
            <a:schemeClr val="accen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70.png"/><Relationship Id="rId7" Type="http://schemas.openxmlformats.org/officeDocument/2006/relationships/image" Target="../media/image73.emf"/><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72.png"/><Relationship Id="rId4" Type="http://schemas.openxmlformats.org/officeDocument/2006/relationships/image" Target="../media/image7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E53E70-A5B4-28E6-2F45-FCFD7E1D62E8}"/>
              </a:ext>
            </a:extLst>
          </p:cNvPr>
          <p:cNvSpPr>
            <a:spLocks noGrp="1"/>
          </p:cNvSpPr>
          <p:nvPr>
            <p:ph type="ctrTitle"/>
          </p:nvPr>
        </p:nvSpPr>
        <p:spPr>
          <a:xfrm>
            <a:off x="400877" y="2116282"/>
            <a:ext cx="11594477" cy="1323399"/>
          </a:xfrm>
        </p:spPr>
        <p:txBody>
          <a:bodyPr/>
          <a:lstStyle/>
          <a:p>
            <a:r>
              <a:rPr lang="en-US" dirty="0"/>
              <a:t>Swap Out Safety Analysis Methods for the ALS-U Project</a:t>
            </a:r>
          </a:p>
        </p:txBody>
      </p:sp>
      <p:sp>
        <p:nvSpPr>
          <p:cNvPr id="6" name="Subtitle 5">
            <a:extLst>
              <a:ext uri="{FF2B5EF4-FFF2-40B4-BE49-F238E27FC236}">
                <a16:creationId xmlns:a16="http://schemas.microsoft.com/office/drawing/2014/main" id="{AD82F89A-DC09-715E-4E4C-2B7AF0B05857}"/>
              </a:ext>
            </a:extLst>
          </p:cNvPr>
          <p:cNvSpPr>
            <a:spLocks noGrp="1"/>
          </p:cNvSpPr>
          <p:nvPr>
            <p:ph type="subTitle" idx="1"/>
          </p:nvPr>
        </p:nvSpPr>
        <p:spPr>
          <a:xfrm>
            <a:off x="499197" y="3439681"/>
            <a:ext cx="7085148" cy="612260"/>
          </a:xfrm>
        </p:spPr>
        <p:txBody>
          <a:bodyPr/>
          <a:lstStyle/>
          <a:p>
            <a:r>
              <a:rPr lang="en-US" dirty="0"/>
              <a:t>SATIF-17, 2026</a:t>
            </a:r>
          </a:p>
        </p:txBody>
      </p:sp>
      <p:sp>
        <p:nvSpPr>
          <p:cNvPr id="7" name="Text Placeholder 6">
            <a:extLst>
              <a:ext uri="{FF2B5EF4-FFF2-40B4-BE49-F238E27FC236}">
                <a16:creationId xmlns:a16="http://schemas.microsoft.com/office/drawing/2014/main" id="{70A5DDEC-336A-AAFE-10D1-5774C1D7C7DD}"/>
              </a:ext>
            </a:extLst>
          </p:cNvPr>
          <p:cNvSpPr>
            <a:spLocks noGrp="1"/>
          </p:cNvSpPr>
          <p:nvPr>
            <p:ph type="body" sz="quarter" idx="10"/>
          </p:nvPr>
        </p:nvSpPr>
        <p:spPr/>
        <p:txBody>
          <a:bodyPr/>
          <a:lstStyle/>
          <a:p>
            <a:r>
              <a:rPr lang="en-US" b="0" u="sng" dirty="0"/>
              <a:t>Stefania Trovati</a:t>
            </a:r>
            <a:r>
              <a:rPr lang="en-US" b="0" dirty="0"/>
              <a:t>, Maria </a:t>
            </a:r>
            <a:r>
              <a:rPr lang="en-US" b="0" dirty="0" err="1"/>
              <a:t>Aladic</a:t>
            </a:r>
            <a:r>
              <a:rPr lang="en-US" b="0" dirty="0"/>
              <a:t>, Patrycja </a:t>
            </a:r>
            <a:r>
              <a:rPr lang="en-US" b="0" dirty="0" err="1"/>
              <a:t>Dyrcz</a:t>
            </a:r>
            <a:r>
              <a:rPr lang="en-US" b="0" dirty="0"/>
              <a:t>, Stanimir </a:t>
            </a:r>
            <a:r>
              <a:rPr lang="en-US" b="0" dirty="0" err="1"/>
              <a:t>Kisyov</a:t>
            </a:r>
            <a:endParaRPr lang="en-US" b="0" dirty="0"/>
          </a:p>
          <a:p>
            <a:r>
              <a:rPr lang="en-US" b="0" dirty="0"/>
              <a:t>October 20</a:t>
            </a:r>
            <a:r>
              <a:rPr lang="en-US" b="0" baseline="30000" dirty="0"/>
              <a:t>th</a:t>
            </a:r>
            <a:r>
              <a:rPr lang="en-US" b="0" dirty="0"/>
              <a:t>, 2026</a:t>
            </a:r>
          </a:p>
        </p:txBody>
      </p:sp>
      <p:sp>
        <p:nvSpPr>
          <p:cNvPr id="8" name="Text Placeholder 7">
            <a:extLst>
              <a:ext uri="{FF2B5EF4-FFF2-40B4-BE49-F238E27FC236}">
                <a16:creationId xmlns:a16="http://schemas.microsoft.com/office/drawing/2014/main" id="{EBBBDBEE-CC31-81C9-6CC8-1F4642DBB743}"/>
              </a:ext>
            </a:extLst>
          </p:cNvPr>
          <p:cNvSpPr>
            <a:spLocks noGrp="1"/>
          </p:cNvSpPr>
          <p:nvPr>
            <p:ph type="body" sz="quarter" idx="12"/>
          </p:nvPr>
        </p:nvSpPr>
        <p:spPr>
          <a:xfrm>
            <a:off x="499197" y="4051941"/>
            <a:ext cx="6121821" cy="395515"/>
          </a:xfrm>
        </p:spPr>
        <p:txBody>
          <a:bodyPr/>
          <a:lstStyle/>
          <a:p>
            <a:r>
              <a:rPr lang="en-US" sz="2000" b="1" i="1" dirty="0">
                <a:solidFill>
                  <a:schemeClr val="bg1"/>
                </a:solidFill>
              </a:rPr>
              <a:t>IBS Science Culture Center, Daejeon, Korea</a:t>
            </a:r>
          </a:p>
        </p:txBody>
      </p:sp>
    </p:spTree>
    <p:extLst>
      <p:ext uri="{BB962C8B-B14F-4D97-AF65-F5344CB8AC3E}">
        <p14:creationId xmlns:p14="http://schemas.microsoft.com/office/powerpoint/2010/main" val="353077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B630-9163-649D-8927-00C88CFC0902}"/>
              </a:ext>
            </a:extLst>
          </p:cNvPr>
          <p:cNvSpPr>
            <a:spLocks noGrp="1"/>
          </p:cNvSpPr>
          <p:nvPr>
            <p:ph type="title"/>
          </p:nvPr>
        </p:nvSpPr>
        <p:spPr/>
        <p:txBody>
          <a:bodyPr/>
          <a:lstStyle/>
          <a:p>
            <a:r>
              <a:rPr lang="en" dirty="0"/>
              <a:t>Outline</a:t>
            </a:r>
            <a:endParaRPr lang="en-US" dirty="0"/>
          </a:p>
        </p:txBody>
      </p:sp>
      <p:sp>
        <p:nvSpPr>
          <p:cNvPr id="3" name="Content Placeholder 2">
            <a:extLst>
              <a:ext uri="{FF2B5EF4-FFF2-40B4-BE49-F238E27FC236}">
                <a16:creationId xmlns:a16="http://schemas.microsoft.com/office/drawing/2014/main" id="{3BB3B6FA-FEB3-1E7E-8C41-E58CAE94F923}"/>
              </a:ext>
            </a:extLst>
          </p:cNvPr>
          <p:cNvSpPr>
            <a:spLocks noGrp="1"/>
          </p:cNvSpPr>
          <p:nvPr>
            <p:ph idx="1"/>
          </p:nvPr>
        </p:nvSpPr>
        <p:spPr/>
        <p:txBody>
          <a:bodyPr>
            <a:normAutofit fontScale="85000" lnSpcReduction="20000"/>
          </a:bodyPr>
          <a:lstStyle/>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ALS and ALS-U Project Overview</a:t>
            </a: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Swap Out Incident</a:t>
            </a: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ALS-U Swap Out Safety Approach</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Risk Analysis</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Radiation Monitors and Shielding</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Radiation Safety Analysis Approach</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Beamline Selection</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Raytracing</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Radiation Dose Calculations</a:t>
            </a:r>
            <a:endParaRPr lang="en-US" sz="1800" dirty="0">
              <a:solidFill>
                <a:schemeClr val="tx1"/>
              </a:solidFill>
            </a:endParaRP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Results</a:t>
            </a:r>
          </a:p>
          <a:p>
            <a:pPr marL="609585" indent="-389061">
              <a:lnSpc>
                <a:spcPct val="95000"/>
              </a:lnSpc>
              <a:buSzPts val="1100"/>
              <a:buFont typeface="Arial" panose="020B0604020202020204" pitchFamily="34" charset="0"/>
              <a:buChar char="●"/>
            </a:pPr>
            <a:r>
              <a:rPr lang="en-US" dirty="0">
                <a:solidFill>
                  <a:schemeClr val="tx1"/>
                </a:solidFill>
                <a:ea typeface="Calibri"/>
                <a:cs typeface="Calibri"/>
                <a:sym typeface="Calibri"/>
              </a:rPr>
              <a:t>Summary</a:t>
            </a:r>
            <a:endParaRPr lang="en-US" sz="1800" dirty="0">
              <a:solidFill>
                <a:schemeClr val="tx1"/>
              </a:solidFill>
            </a:endParaRPr>
          </a:p>
        </p:txBody>
      </p:sp>
      <p:sp>
        <p:nvSpPr>
          <p:cNvPr id="4" name="Slide Number Placeholder 3">
            <a:extLst>
              <a:ext uri="{FF2B5EF4-FFF2-40B4-BE49-F238E27FC236}">
                <a16:creationId xmlns:a16="http://schemas.microsoft.com/office/drawing/2014/main" id="{D43A324D-A0B7-60A4-2C97-AD790DE498DB}"/>
              </a:ext>
            </a:extLst>
          </p:cNvPr>
          <p:cNvSpPr>
            <a:spLocks noGrp="1"/>
          </p:cNvSpPr>
          <p:nvPr>
            <p:ph type="sldNum" idx="12"/>
          </p:nvPr>
        </p:nvSpPr>
        <p:spPr/>
        <p:txBody>
          <a:bodyPr/>
          <a:lstStyle/>
          <a:p>
            <a:fld id="{00000000-1234-1234-1234-123412341234}" type="slidenum">
              <a:rPr lang="en-US" smtClean="0"/>
              <a:pPr/>
              <a:t>2</a:t>
            </a:fld>
            <a:endParaRPr lang="en-US" dirty="0"/>
          </a:p>
        </p:txBody>
      </p:sp>
    </p:spTree>
    <p:extLst>
      <p:ext uri="{BB962C8B-B14F-4D97-AF65-F5344CB8AC3E}">
        <p14:creationId xmlns:p14="http://schemas.microsoft.com/office/powerpoint/2010/main" val="162668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C8777-E6A6-02C8-7A99-F72EA266DB3C}"/>
              </a:ext>
            </a:extLst>
          </p:cNvPr>
          <p:cNvSpPr>
            <a:spLocks noGrp="1"/>
          </p:cNvSpPr>
          <p:nvPr>
            <p:ph type="title"/>
          </p:nvPr>
        </p:nvSpPr>
        <p:spPr/>
        <p:txBody>
          <a:bodyPr/>
          <a:lstStyle/>
          <a:p>
            <a:r>
              <a:rPr lang="en-US" dirty="0"/>
              <a:t>The Advanced Light Source (ALS)</a:t>
            </a:r>
          </a:p>
        </p:txBody>
      </p:sp>
      <p:sp>
        <p:nvSpPr>
          <p:cNvPr id="4" name="Slide Number Placeholder 3">
            <a:extLst>
              <a:ext uri="{FF2B5EF4-FFF2-40B4-BE49-F238E27FC236}">
                <a16:creationId xmlns:a16="http://schemas.microsoft.com/office/drawing/2014/main" id="{DDA7F076-C1BC-B647-A20A-823BE6D83AA9}"/>
              </a:ext>
            </a:extLst>
          </p:cNvPr>
          <p:cNvSpPr>
            <a:spLocks noGrp="1"/>
          </p:cNvSpPr>
          <p:nvPr>
            <p:ph type="sldNum" idx="12"/>
          </p:nvPr>
        </p:nvSpPr>
        <p:spPr/>
        <p:txBody>
          <a:bodyPr/>
          <a:lstStyle/>
          <a:p>
            <a:fld id="{00000000-1234-1234-1234-123412341234}" type="slidenum">
              <a:rPr lang="en-US" smtClean="0"/>
              <a:pPr/>
              <a:t>3</a:t>
            </a:fld>
            <a:endParaRPr lang="en-US" dirty="0"/>
          </a:p>
        </p:txBody>
      </p:sp>
      <p:sp>
        <p:nvSpPr>
          <p:cNvPr id="5" name="Text Placeholder 3">
            <a:extLst>
              <a:ext uri="{FF2B5EF4-FFF2-40B4-BE49-F238E27FC236}">
                <a16:creationId xmlns:a16="http://schemas.microsoft.com/office/drawing/2014/main" id="{4B6B3750-AB42-E432-4635-8CAA86EB2F35}"/>
              </a:ext>
            </a:extLst>
          </p:cNvPr>
          <p:cNvSpPr txBox="1">
            <a:spLocks/>
          </p:cNvSpPr>
          <p:nvPr/>
        </p:nvSpPr>
        <p:spPr>
          <a:xfrm>
            <a:off x="199375" y="1299298"/>
            <a:ext cx="11090275" cy="4625975"/>
          </a:xfrm>
          <a:prstGeom prst="rect">
            <a:avLst/>
          </a:prstGeom>
        </p:spPr>
        <p:txBody>
          <a:bodyPr vert="horz" lIns="91440" tIns="45720" rIns="91440" bIns="45720" rtlCol="0">
            <a:normAutofit/>
          </a:bodyPr>
          <a:lstStyle>
            <a:lvl1pPr marL="365760" indent="-365760" algn="l" defTabSz="914400" rtl="0" eaLnBrk="1" latinLnBrk="0" hangingPunct="1">
              <a:lnSpc>
                <a:spcPct val="100000"/>
              </a:lnSpc>
              <a:spcBef>
                <a:spcPts val="1000"/>
              </a:spcBef>
              <a:buClr>
                <a:schemeClr val="accent1"/>
              </a:buClr>
              <a:buFont typeface="Arial" panose="020B0604020202020204" pitchFamily="34" charset="0"/>
              <a:buChar char="•"/>
              <a:defRPr sz="2800" kern="1200">
                <a:solidFill>
                  <a:schemeClr val="accent1"/>
                </a:solidFill>
                <a:latin typeface="+mn-lt"/>
                <a:ea typeface="+mn-ea"/>
                <a:cs typeface="+mn-cs"/>
              </a:defRPr>
            </a:lvl1pPr>
            <a:lvl2pPr marL="685800" indent="-365760" algn="l" defTabSz="914400" rtl="0" eaLnBrk="1" latinLnBrk="0" hangingPunct="1">
              <a:lnSpc>
                <a:spcPct val="100000"/>
              </a:lnSpc>
              <a:spcBef>
                <a:spcPts val="1000"/>
              </a:spcBef>
              <a:buClr>
                <a:schemeClr val="accent1"/>
              </a:buClr>
              <a:buFont typeface="Arial" panose="020B0604020202020204" pitchFamily="34" charset="0"/>
              <a:buChar char="•"/>
              <a:defRPr sz="2400" kern="1200">
                <a:solidFill>
                  <a:schemeClr val="accent1"/>
                </a:solidFill>
                <a:latin typeface="+mn-lt"/>
                <a:ea typeface="+mn-ea"/>
                <a:cs typeface="+mn-cs"/>
              </a:defRPr>
            </a:lvl2pPr>
            <a:lvl3pPr marL="1143000" indent="-365760" algn="l" defTabSz="914400" rtl="0" eaLnBrk="1" latinLnBrk="0" hangingPunct="1">
              <a:lnSpc>
                <a:spcPct val="100000"/>
              </a:lnSpc>
              <a:spcBef>
                <a:spcPts val="1000"/>
              </a:spcBef>
              <a:buClr>
                <a:schemeClr val="accent1"/>
              </a:buClr>
              <a:buFont typeface="Arial" panose="020B0604020202020204" pitchFamily="34" charset="0"/>
              <a:buChar char="•"/>
              <a:defRPr sz="2200" kern="1200">
                <a:solidFill>
                  <a:schemeClr val="accent1"/>
                </a:solidFill>
                <a:latin typeface="+mn-lt"/>
                <a:ea typeface="+mn-ea"/>
                <a:cs typeface="+mn-cs"/>
              </a:defRPr>
            </a:lvl3pPr>
            <a:lvl4pPr marL="1600200" indent="-365760" algn="l" defTabSz="914400" rtl="0" eaLnBrk="1" latinLnBrk="0" hangingPunct="1">
              <a:lnSpc>
                <a:spcPct val="100000"/>
              </a:lnSpc>
              <a:spcBef>
                <a:spcPts val="1000"/>
              </a:spcBef>
              <a:buClr>
                <a:schemeClr val="accent1"/>
              </a:buClr>
              <a:buFont typeface="Arial" panose="020B0604020202020204" pitchFamily="34" charset="0"/>
              <a:buChar char="•"/>
              <a:defRPr sz="2000" kern="1200">
                <a:solidFill>
                  <a:schemeClr val="accent1"/>
                </a:solidFill>
                <a:latin typeface="+mn-lt"/>
                <a:ea typeface="+mn-ea"/>
                <a:cs typeface="+mn-cs"/>
              </a:defRPr>
            </a:lvl4pPr>
            <a:lvl5pPr marL="2057400" indent="-365760" algn="l" defTabSz="914400" rtl="0" eaLnBrk="1" latinLnBrk="0" hangingPunct="1">
              <a:lnSpc>
                <a:spcPct val="100000"/>
              </a:lnSpc>
              <a:spcBef>
                <a:spcPts val="1000"/>
              </a:spcBef>
              <a:buClr>
                <a:schemeClr val="accent1"/>
              </a:buClr>
              <a:buFont typeface="Arial" panose="020B0604020202020204" pitchFamily="34" charset="0"/>
              <a:buChar char="•"/>
              <a:defRPr sz="1800" kern="1200">
                <a:solidFill>
                  <a:schemeClr val="accent1"/>
                </a:solidFill>
                <a:latin typeface="+mn-lt"/>
                <a:ea typeface="+mn-ea"/>
                <a:cs typeface="+mn-cs"/>
              </a:defRPr>
            </a:lvl5pPr>
            <a:lvl6pPr marL="2514600" indent="-365760" algn="l" defTabSz="914400" rtl="0" eaLnBrk="1" latinLnBrk="0" hangingPunct="1">
              <a:lnSpc>
                <a:spcPct val="100000"/>
              </a:lnSpc>
              <a:spcBef>
                <a:spcPts val="1000"/>
              </a:spcBef>
              <a:buFont typeface="Arial" panose="020B0604020202020204" pitchFamily="34" charset="0"/>
              <a:buChar char="•"/>
              <a:defRPr sz="1800" kern="1200">
                <a:solidFill>
                  <a:schemeClr val="accen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00000"/>
            </a:pPr>
            <a:r>
              <a:rPr lang="en-US" sz="1800" dirty="0">
                <a:solidFill>
                  <a:schemeClr val="tx1"/>
                </a:solidFill>
              </a:rPr>
              <a:t>Built between 1987-1993, it incorporates the dome of the Lawrence’s 184-inch cyclotron</a:t>
            </a:r>
          </a:p>
          <a:p>
            <a:pPr>
              <a:buSzPct val="100000"/>
            </a:pPr>
            <a:r>
              <a:rPr lang="en-US" sz="1800" dirty="0">
                <a:solidFill>
                  <a:schemeClr val="tx1"/>
                </a:solidFill>
              </a:rPr>
              <a:t>Accelerators: Linac (50 MeV), booster and storage ring (1.9 GeV, 500 mA)</a:t>
            </a:r>
          </a:p>
          <a:p>
            <a:pPr>
              <a:buSzPct val="100000"/>
            </a:pPr>
            <a:r>
              <a:rPr lang="en-US" sz="1800" dirty="0">
                <a:solidFill>
                  <a:schemeClr val="tx1"/>
                </a:solidFill>
              </a:rPr>
              <a:t>Mainly developed for soft X-ray science, it has added, over time, hard X-ray beamlines</a:t>
            </a:r>
          </a:p>
          <a:p>
            <a:pPr marL="0" indent="0">
              <a:buSzPct val="100000"/>
              <a:buFont typeface="Arial" panose="020B0604020202020204" pitchFamily="34" charset="0"/>
              <a:buNone/>
            </a:pPr>
            <a:endParaRPr lang="en-US" sz="1800" dirty="0">
              <a:solidFill>
                <a:schemeClr val="tx1"/>
              </a:solidFill>
            </a:endParaRPr>
          </a:p>
          <a:p>
            <a:pPr>
              <a:buSzPct val="100000"/>
            </a:pPr>
            <a:endParaRPr lang="en-US" sz="1800" dirty="0">
              <a:solidFill>
                <a:schemeClr val="tx1"/>
              </a:solidFill>
            </a:endParaRPr>
          </a:p>
          <a:p>
            <a:pPr lvl="1">
              <a:buSzPct val="100000"/>
            </a:pPr>
            <a:endParaRPr lang="en-US" sz="1600" b="1" dirty="0">
              <a:solidFill>
                <a:schemeClr val="tx1"/>
              </a:solidFill>
            </a:endParaRPr>
          </a:p>
        </p:txBody>
      </p:sp>
      <p:pic>
        <p:nvPicPr>
          <p:cNvPr id="6" name="Picture 5">
            <a:extLst>
              <a:ext uri="{FF2B5EF4-FFF2-40B4-BE49-F238E27FC236}">
                <a16:creationId xmlns:a16="http://schemas.microsoft.com/office/drawing/2014/main" id="{9FD4C179-2F46-9576-C378-5C247D933C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605" y="4687895"/>
            <a:ext cx="2021802" cy="1604211"/>
          </a:xfrm>
          <a:prstGeom prst="rect">
            <a:avLst/>
          </a:prstGeom>
        </p:spPr>
      </p:pic>
      <p:pic>
        <p:nvPicPr>
          <p:cNvPr id="7" name="Picture 6">
            <a:extLst>
              <a:ext uri="{FF2B5EF4-FFF2-40B4-BE49-F238E27FC236}">
                <a16:creationId xmlns:a16="http://schemas.microsoft.com/office/drawing/2014/main" id="{3A1C300A-CFBE-26B2-28F0-AF9077BB5CA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99375" y="2579887"/>
            <a:ext cx="2235506" cy="1854848"/>
          </a:xfrm>
          <a:prstGeom prst="rect">
            <a:avLst/>
          </a:prstGeom>
        </p:spPr>
      </p:pic>
      <p:pic>
        <p:nvPicPr>
          <p:cNvPr id="8" name="Picture 7">
            <a:extLst>
              <a:ext uri="{FF2B5EF4-FFF2-40B4-BE49-F238E27FC236}">
                <a16:creationId xmlns:a16="http://schemas.microsoft.com/office/drawing/2014/main" id="{96E25A97-DA03-D00F-5449-1B5E20A706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35828" y="4687895"/>
            <a:ext cx="2408346" cy="1656216"/>
          </a:xfrm>
          <a:prstGeom prst="rect">
            <a:avLst/>
          </a:prstGeom>
        </p:spPr>
      </p:pic>
      <p:sp>
        <p:nvSpPr>
          <p:cNvPr id="9" name="TextBox 8">
            <a:extLst>
              <a:ext uri="{FF2B5EF4-FFF2-40B4-BE49-F238E27FC236}">
                <a16:creationId xmlns:a16="http://schemas.microsoft.com/office/drawing/2014/main" id="{6D4340C9-60A5-30C6-47C9-184E81F5C5DA}"/>
              </a:ext>
            </a:extLst>
          </p:cNvPr>
          <p:cNvSpPr txBox="1"/>
          <p:nvPr/>
        </p:nvSpPr>
        <p:spPr>
          <a:xfrm>
            <a:off x="759467" y="4419354"/>
            <a:ext cx="870751" cy="461665"/>
          </a:xfrm>
          <a:prstGeom prst="rect">
            <a:avLst/>
          </a:prstGeom>
          <a:solidFill>
            <a:schemeClr val="bg1"/>
          </a:solidFill>
          <a:ln>
            <a:solidFill>
              <a:srgbClr val="000000"/>
            </a:solidFill>
          </a:ln>
        </p:spPr>
        <p:txBody>
          <a:bodyPr wrap="none" rtlCol="0">
            <a:spAutoFit/>
          </a:bodyPr>
          <a:lstStyle/>
          <a:p>
            <a:r>
              <a:rPr lang="en-US" sz="2400" dirty="0"/>
              <a:t>1940</a:t>
            </a:r>
          </a:p>
        </p:txBody>
      </p:sp>
      <p:pic>
        <p:nvPicPr>
          <p:cNvPr id="10" name="Picture 9">
            <a:extLst>
              <a:ext uri="{FF2B5EF4-FFF2-40B4-BE49-F238E27FC236}">
                <a16:creationId xmlns:a16="http://schemas.microsoft.com/office/drawing/2014/main" id="{54C6C2D1-EF88-FC39-434C-CB1CF26B4D4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60698" y="2579887"/>
            <a:ext cx="2408346" cy="1854847"/>
          </a:xfrm>
          <a:prstGeom prst="rect">
            <a:avLst/>
          </a:prstGeom>
        </p:spPr>
      </p:pic>
      <p:pic>
        <p:nvPicPr>
          <p:cNvPr id="11" name="Picture 10">
            <a:extLst>
              <a:ext uri="{FF2B5EF4-FFF2-40B4-BE49-F238E27FC236}">
                <a16:creationId xmlns:a16="http://schemas.microsoft.com/office/drawing/2014/main" id="{EED08E59-12B9-D8EA-D973-835CE0EA1C8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284760" y="2728039"/>
            <a:ext cx="6907240" cy="3413390"/>
          </a:xfrm>
          <a:prstGeom prst="rect">
            <a:avLst/>
          </a:prstGeom>
        </p:spPr>
      </p:pic>
    </p:spTree>
    <p:extLst>
      <p:ext uri="{BB962C8B-B14F-4D97-AF65-F5344CB8AC3E}">
        <p14:creationId xmlns:p14="http://schemas.microsoft.com/office/powerpoint/2010/main" val="1942939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798E-1D69-B88C-B044-514CFC3A6F2B}"/>
              </a:ext>
            </a:extLst>
          </p:cNvPr>
          <p:cNvSpPr>
            <a:spLocks noGrp="1"/>
          </p:cNvSpPr>
          <p:nvPr>
            <p:ph type="title"/>
          </p:nvPr>
        </p:nvSpPr>
        <p:spPr/>
        <p:txBody>
          <a:bodyPr/>
          <a:lstStyle/>
          <a:p>
            <a:r>
              <a:rPr lang="en-US" dirty="0"/>
              <a:t>ALS </a:t>
            </a:r>
            <a:r>
              <a:rPr lang="en-US" dirty="0">
                <a:sym typeface="Wingdings" pitchFamily="2" charset="2"/>
              </a:rPr>
              <a:t> ALS-U</a:t>
            </a:r>
            <a:endParaRPr lang="en-US" dirty="0"/>
          </a:p>
        </p:txBody>
      </p:sp>
      <p:sp>
        <p:nvSpPr>
          <p:cNvPr id="4" name="Slide Number Placeholder 3">
            <a:extLst>
              <a:ext uri="{FF2B5EF4-FFF2-40B4-BE49-F238E27FC236}">
                <a16:creationId xmlns:a16="http://schemas.microsoft.com/office/drawing/2014/main" id="{3B273E6E-0780-59D2-443D-20439884C3E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4</a:t>
            </a:fld>
            <a:endParaRPr lang="en-US"/>
          </a:p>
        </p:txBody>
      </p:sp>
      <p:grpSp>
        <p:nvGrpSpPr>
          <p:cNvPr id="25" name="Group 24">
            <a:extLst>
              <a:ext uri="{FF2B5EF4-FFF2-40B4-BE49-F238E27FC236}">
                <a16:creationId xmlns:a16="http://schemas.microsoft.com/office/drawing/2014/main" id="{57371961-0F91-F881-20E2-23BD2CCB03BF}"/>
              </a:ext>
            </a:extLst>
          </p:cNvPr>
          <p:cNvGrpSpPr/>
          <p:nvPr/>
        </p:nvGrpSpPr>
        <p:grpSpPr>
          <a:xfrm>
            <a:off x="6738945" y="-9732"/>
            <a:ext cx="5450335" cy="4167278"/>
            <a:chOff x="6713776" y="2275938"/>
            <a:chExt cx="5450335" cy="4167278"/>
          </a:xfrm>
        </p:grpSpPr>
        <p:grpSp>
          <p:nvGrpSpPr>
            <p:cNvPr id="19" name="Group 18">
              <a:extLst>
                <a:ext uri="{FF2B5EF4-FFF2-40B4-BE49-F238E27FC236}">
                  <a16:creationId xmlns:a16="http://schemas.microsoft.com/office/drawing/2014/main" id="{6D8A07DB-F6D0-4F5F-DB28-57A754794447}"/>
                </a:ext>
              </a:extLst>
            </p:cNvPr>
            <p:cNvGrpSpPr/>
            <p:nvPr/>
          </p:nvGrpSpPr>
          <p:grpSpPr>
            <a:xfrm>
              <a:off x="6713776" y="2275938"/>
              <a:ext cx="5450335" cy="4167278"/>
              <a:chOff x="6326037" y="1697712"/>
              <a:chExt cx="5450335" cy="4167278"/>
            </a:xfrm>
          </p:grpSpPr>
          <p:pic>
            <p:nvPicPr>
              <p:cNvPr id="6" name="Picture 5">
                <a:extLst>
                  <a:ext uri="{FF2B5EF4-FFF2-40B4-BE49-F238E27FC236}">
                    <a16:creationId xmlns:a16="http://schemas.microsoft.com/office/drawing/2014/main" id="{E4F3E786-8BAE-AC1F-650E-20FB2F2477C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26037" y="1697712"/>
                <a:ext cx="5450335" cy="4167278"/>
              </a:xfrm>
              <a:prstGeom prst="rect">
                <a:avLst/>
              </a:prstGeom>
            </p:spPr>
          </p:pic>
          <p:cxnSp>
            <p:nvCxnSpPr>
              <p:cNvPr id="8" name="Straight Arrow Connector 7">
                <a:extLst>
                  <a:ext uri="{FF2B5EF4-FFF2-40B4-BE49-F238E27FC236}">
                    <a16:creationId xmlns:a16="http://schemas.microsoft.com/office/drawing/2014/main" id="{D094C4FE-4FC0-909D-0EDA-F53BA194C3F0}"/>
                  </a:ext>
                </a:extLst>
              </p:cNvPr>
              <p:cNvCxnSpPr>
                <a:cxnSpLocks/>
              </p:cNvCxnSpPr>
              <p:nvPr/>
            </p:nvCxnSpPr>
            <p:spPr>
              <a:xfrm>
                <a:off x="8521831" y="3327662"/>
                <a:ext cx="2219570" cy="1272618"/>
              </a:xfrm>
              <a:prstGeom prst="straightConnector1">
                <a:avLst/>
              </a:prstGeom>
              <a:ln w="28575">
                <a:solidFill>
                  <a:srgbClr val="F027D8"/>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oogle Shape;357;g2fe34ec14e7_9_171">
              <a:extLst>
                <a:ext uri="{FF2B5EF4-FFF2-40B4-BE49-F238E27FC236}">
                  <a16:creationId xmlns:a16="http://schemas.microsoft.com/office/drawing/2014/main" id="{C20F1184-3902-39B7-D4E1-9338CD4C0EFF}"/>
                </a:ext>
              </a:extLst>
            </p:cNvPr>
            <p:cNvGrpSpPr/>
            <p:nvPr/>
          </p:nvGrpSpPr>
          <p:grpSpPr>
            <a:xfrm>
              <a:off x="7458971" y="5065532"/>
              <a:ext cx="2507783" cy="1099526"/>
              <a:chOff x="7240061" y="5759590"/>
              <a:chExt cx="4165061" cy="1826152"/>
            </a:xfrm>
          </p:grpSpPr>
          <p:grpSp>
            <p:nvGrpSpPr>
              <p:cNvPr id="11" name="Google Shape;358;g2fe34ec14e7_9_171">
                <a:extLst>
                  <a:ext uri="{FF2B5EF4-FFF2-40B4-BE49-F238E27FC236}">
                    <a16:creationId xmlns:a16="http://schemas.microsoft.com/office/drawing/2014/main" id="{F6995B3A-A371-E30B-9195-EDAA49685A47}"/>
                  </a:ext>
                </a:extLst>
              </p:cNvPr>
              <p:cNvGrpSpPr/>
              <p:nvPr/>
            </p:nvGrpSpPr>
            <p:grpSpPr>
              <a:xfrm>
                <a:off x="7240061" y="5759590"/>
                <a:ext cx="3901705" cy="1826152"/>
                <a:chOff x="-3654763" y="-720423"/>
                <a:chExt cx="12606480" cy="5900329"/>
              </a:xfrm>
            </p:grpSpPr>
            <p:pic>
              <p:nvPicPr>
                <p:cNvPr id="15" name="Google Shape;359;g2fe34ec14e7_9_171" descr="ALSU_beam.png">
                  <a:extLst>
                    <a:ext uri="{FF2B5EF4-FFF2-40B4-BE49-F238E27FC236}">
                      <a16:creationId xmlns:a16="http://schemas.microsoft.com/office/drawing/2014/main" id="{393DCB42-11FD-0048-C7CC-043451B30032}"/>
                    </a:ext>
                  </a:extLst>
                </p:cNvPr>
                <p:cNvPicPr preferRelativeResize="0">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3063441" y="-720423"/>
                  <a:ext cx="5888276" cy="5898022"/>
                </a:xfrm>
                <a:prstGeom prst="rect">
                  <a:avLst/>
                </a:prstGeom>
                <a:noFill/>
                <a:ln>
                  <a:noFill/>
                </a:ln>
              </p:spPr>
            </p:pic>
            <p:pic>
              <p:nvPicPr>
                <p:cNvPr id="16" name="Google Shape;360;g2fe34ec14e7_9_171" descr="ALS_beam.png">
                  <a:extLst>
                    <a:ext uri="{FF2B5EF4-FFF2-40B4-BE49-F238E27FC236}">
                      <a16:creationId xmlns:a16="http://schemas.microsoft.com/office/drawing/2014/main" id="{6AFEE915-1EDC-CC6B-9E31-86361651A0E3}"/>
                    </a:ext>
                  </a:extLst>
                </p:cNvPr>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3654763" y="-718116"/>
                  <a:ext cx="5888276" cy="5898022"/>
                </a:xfrm>
                <a:prstGeom prst="rect">
                  <a:avLst/>
                </a:prstGeom>
                <a:noFill/>
                <a:ln>
                  <a:noFill/>
                </a:ln>
              </p:spPr>
            </p:pic>
          </p:grpSp>
          <p:grpSp>
            <p:nvGrpSpPr>
              <p:cNvPr id="12" name="Google Shape;361;g2fe34ec14e7_9_171">
                <a:extLst>
                  <a:ext uri="{FF2B5EF4-FFF2-40B4-BE49-F238E27FC236}">
                    <a16:creationId xmlns:a16="http://schemas.microsoft.com/office/drawing/2014/main" id="{5F56B1EA-6ED2-DFD8-CBF4-7FE4BAAACB0C}"/>
                  </a:ext>
                </a:extLst>
              </p:cNvPr>
              <p:cNvGrpSpPr/>
              <p:nvPr/>
            </p:nvGrpSpPr>
            <p:grpSpPr>
              <a:xfrm>
                <a:off x="7240061" y="5870684"/>
                <a:ext cx="4165061" cy="869100"/>
                <a:chOff x="7240061" y="5870684"/>
                <a:chExt cx="4165061" cy="869100"/>
              </a:xfrm>
            </p:grpSpPr>
            <p:sp>
              <p:nvSpPr>
                <p:cNvPr id="13" name="Google Shape;362;g2fe34ec14e7_9_171">
                  <a:extLst>
                    <a:ext uri="{FF2B5EF4-FFF2-40B4-BE49-F238E27FC236}">
                      <a16:creationId xmlns:a16="http://schemas.microsoft.com/office/drawing/2014/main" id="{4CFBB09A-B103-F0F8-829B-BE96F625DAF7}"/>
                    </a:ext>
                  </a:extLst>
                </p:cNvPr>
                <p:cNvSpPr txBox="1"/>
                <p:nvPr/>
              </p:nvSpPr>
              <p:spPr>
                <a:xfrm>
                  <a:off x="7240061" y="5870684"/>
                  <a:ext cx="2100000" cy="86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dirty="0">
                      <a:solidFill>
                        <a:srgbClr val="FF6E00"/>
                      </a:solidFill>
                      <a:latin typeface="Calibri"/>
                      <a:ea typeface="Calibri"/>
                      <a:cs typeface="Calibri"/>
                      <a:sym typeface="Calibri"/>
                    </a:rPr>
                    <a:t>ALS</a:t>
                  </a:r>
                  <a:endParaRPr sz="2200" b="1" dirty="0">
                    <a:solidFill>
                      <a:srgbClr val="FF6E00"/>
                    </a:solidFill>
                    <a:latin typeface="Calibri"/>
                    <a:ea typeface="Calibri"/>
                    <a:cs typeface="Calibri"/>
                    <a:sym typeface="Calibri"/>
                  </a:endParaRPr>
                </a:p>
              </p:txBody>
            </p:sp>
            <p:sp>
              <p:nvSpPr>
                <p:cNvPr id="14" name="Google Shape;363;g2fe34ec14e7_9_171">
                  <a:extLst>
                    <a:ext uri="{FF2B5EF4-FFF2-40B4-BE49-F238E27FC236}">
                      <a16:creationId xmlns:a16="http://schemas.microsoft.com/office/drawing/2014/main" id="{74EA5BE7-26AD-61E1-21CE-71B7732A0E9E}"/>
                    </a:ext>
                  </a:extLst>
                </p:cNvPr>
                <p:cNvSpPr txBox="1"/>
                <p:nvPr/>
              </p:nvSpPr>
              <p:spPr>
                <a:xfrm>
                  <a:off x="9305121" y="5870684"/>
                  <a:ext cx="2100001" cy="86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solidFill>
                        <a:srgbClr val="FFFB26"/>
                      </a:solidFill>
                      <a:latin typeface="Calibri"/>
                      <a:ea typeface="Calibri"/>
                      <a:cs typeface="Calibri"/>
                      <a:sym typeface="Calibri"/>
                    </a:rPr>
                    <a:t>ALS-U</a:t>
                  </a:r>
                  <a:endParaRPr sz="2200" b="1">
                    <a:solidFill>
                      <a:srgbClr val="FFFB26"/>
                    </a:solidFill>
                    <a:latin typeface="Calibri"/>
                    <a:ea typeface="Calibri"/>
                    <a:cs typeface="Calibri"/>
                    <a:sym typeface="Calibri"/>
                  </a:endParaRPr>
                </a:p>
              </p:txBody>
            </p:sp>
          </p:grpSp>
        </p:grpSp>
      </p:grpSp>
      <p:sp>
        <p:nvSpPr>
          <p:cNvPr id="20" name="Text Placeholder 35">
            <a:extLst>
              <a:ext uri="{FF2B5EF4-FFF2-40B4-BE49-F238E27FC236}">
                <a16:creationId xmlns:a16="http://schemas.microsoft.com/office/drawing/2014/main" id="{2FDD695A-BF50-7076-AD70-D42BC76F3D49}"/>
              </a:ext>
            </a:extLst>
          </p:cNvPr>
          <p:cNvSpPr txBox="1">
            <a:spLocks/>
          </p:cNvSpPr>
          <p:nvPr/>
        </p:nvSpPr>
        <p:spPr>
          <a:xfrm>
            <a:off x="-106875" y="1218280"/>
            <a:ext cx="6448054" cy="513995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57200" algn="l" rtl="0">
              <a:lnSpc>
                <a:spcPct val="100000"/>
              </a:lnSpc>
              <a:spcBef>
                <a:spcPts val="1000"/>
              </a:spcBef>
              <a:spcAft>
                <a:spcPts val="0"/>
              </a:spcAft>
              <a:buClr>
                <a:schemeClr val="lt2"/>
              </a:buClr>
              <a:buSzPts val="3600"/>
              <a:buFont typeface="Arial"/>
              <a:buChar char="•"/>
              <a:defRPr sz="3600" b="0" i="0" u="none" strike="noStrike" cap="none">
                <a:solidFill>
                  <a:schemeClr val="lt2"/>
                </a:solidFill>
                <a:latin typeface="Calibri"/>
                <a:ea typeface="Calibri"/>
                <a:cs typeface="Calibri"/>
                <a:sym typeface="Calibri"/>
              </a:defRPr>
            </a:lvl1pPr>
            <a:lvl2pPr marL="914400" marR="0" lvl="1" indent="-431800" algn="l" rtl="0">
              <a:lnSpc>
                <a:spcPct val="100000"/>
              </a:lnSpc>
              <a:spcBef>
                <a:spcPts val="500"/>
              </a:spcBef>
              <a:spcAft>
                <a:spcPts val="0"/>
              </a:spcAft>
              <a:buClr>
                <a:schemeClr val="lt2"/>
              </a:buClr>
              <a:buSzPts val="3200"/>
              <a:buFont typeface="Calibri"/>
              <a:buChar char="–"/>
              <a:defRPr sz="3200" b="0" i="0" u="none" strike="noStrike" cap="none">
                <a:solidFill>
                  <a:schemeClr val="lt2"/>
                </a:solidFill>
                <a:latin typeface="Calibri"/>
                <a:ea typeface="Calibri"/>
                <a:cs typeface="Calibri"/>
                <a:sym typeface="Calibri"/>
              </a:defRPr>
            </a:lvl2pPr>
            <a:lvl3pPr marL="1371600" marR="0" lvl="2" indent="-406400" algn="l" rtl="0">
              <a:lnSpc>
                <a:spcPct val="100000"/>
              </a:lnSpc>
              <a:spcBef>
                <a:spcPts val="500"/>
              </a:spcBef>
              <a:spcAft>
                <a:spcPts val="0"/>
              </a:spcAft>
              <a:buClr>
                <a:schemeClr val="lt2"/>
              </a:buClr>
              <a:buSzPts val="2800"/>
              <a:buFont typeface="Calibri"/>
              <a:buChar char="–"/>
              <a:defRPr sz="2800" b="0" i="0" u="none" strike="noStrike" cap="none">
                <a:solidFill>
                  <a:schemeClr val="lt2"/>
                </a:solidFill>
                <a:latin typeface="Calibri"/>
                <a:ea typeface="Calibri"/>
                <a:cs typeface="Calibri"/>
                <a:sym typeface="Calibri"/>
              </a:defRPr>
            </a:lvl3pPr>
            <a:lvl4pPr marL="1828800" marR="0" lvl="3" indent="-381000" algn="l" rtl="0">
              <a:lnSpc>
                <a:spcPct val="100000"/>
              </a:lnSpc>
              <a:spcBef>
                <a:spcPts val="500"/>
              </a:spcBef>
              <a:spcAft>
                <a:spcPts val="0"/>
              </a:spcAft>
              <a:buClr>
                <a:schemeClr val="lt2"/>
              </a:buClr>
              <a:buSzPts val="2400"/>
              <a:buFont typeface="Calibri"/>
              <a:buChar char="–"/>
              <a:defRPr sz="2400" b="0" i="0" u="none" strike="noStrike" cap="none">
                <a:solidFill>
                  <a:schemeClr val="lt2"/>
                </a:solidFill>
                <a:latin typeface="Calibri"/>
                <a:ea typeface="Calibri"/>
                <a:cs typeface="Calibri"/>
                <a:sym typeface="Calibri"/>
              </a:defRPr>
            </a:lvl4pPr>
            <a:lvl5pPr marL="2286000" marR="0" lvl="4" indent="-355600" algn="l" rtl="0">
              <a:lnSpc>
                <a:spcPct val="100000"/>
              </a:lnSpc>
              <a:spcBef>
                <a:spcPts val="500"/>
              </a:spcBef>
              <a:spcAft>
                <a:spcPts val="0"/>
              </a:spcAft>
              <a:buClr>
                <a:schemeClr val="lt2"/>
              </a:buClr>
              <a:buSzPts val="2000"/>
              <a:buFont typeface="Calibri"/>
              <a:buChar char="–"/>
              <a:defRPr sz="2000" b="0" i="0" u="none" strike="noStrike" cap="none">
                <a:solidFill>
                  <a:schemeClr val="lt2"/>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spcBef>
                <a:spcPts val="0"/>
              </a:spcBef>
              <a:buSzPct val="100000"/>
              <a:buFont typeface="Arial"/>
              <a:buNone/>
            </a:pPr>
            <a:r>
              <a:rPr lang="en-US" sz="2000" b="1" dirty="0">
                <a:solidFill>
                  <a:schemeClr val="tx1"/>
                </a:solidFill>
                <a:latin typeface="Calibri" panose="020F0502020204030204" pitchFamily="34" charset="0"/>
                <a:cs typeface="Calibri" panose="020F0502020204030204" pitchFamily="34" charset="0"/>
              </a:rPr>
              <a:t>Main Goals</a:t>
            </a:r>
          </a:p>
          <a:p>
            <a:pPr marL="407988" lvl="1" indent="-285750">
              <a:spcBef>
                <a:spcPts val="0"/>
              </a:spcBef>
              <a:buSzPct val="10000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Increase in brightness and coherent flux of soft x-rays (@1 keV) of at least </a:t>
            </a:r>
            <a:r>
              <a:rPr lang="en-US" sz="1800" b="1" dirty="0">
                <a:solidFill>
                  <a:schemeClr val="tx1"/>
                </a:solidFill>
                <a:latin typeface="Calibri" panose="020F0502020204030204" pitchFamily="34" charset="0"/>
                <a:cs typeface="Calibri" panose="020F0502020204030204" pitchFamily="34" charset="0"/>
              </a:rPr>
              <a:t>2 orders of magnitude </a:t>
            </a:r>
            <a:r>
              <a:rPr lang="en-US" sz="1800" dirty="0">
                <a:solidFill>
                  <a:schemeClr val="tx1"/>
                </a:solidFill>
                <a:latin typeface="Calibri" panose="020F0502020204030204" pitchFamily="34" charset="0"/>
                <a:cs typeface="Calibri" panose="020F0502020204030204" pitchFamily="34" charset="0"/>
              </a:rPr>
              <a:t>beyond today’s ALS capabilities</a:t>
            </a:r>
          </a:p>
          <a:p>
            <a:pPr marL="407988" lvl="1" indent="-285750">
              <a:spcBef>
                <a:spcPts val="0"/>
              </a:spcBef>
              <a:buSzPct val="100000"/>
              <a:buFont typeface="Arial" panose="020B0604020202020204" pitchFamily="34" charset="0"/>
              <a:buChar char="•"/>
            </a:pPr>
            <a:r>
              <a:rPr lang="en-US" sz="1800" dirty="0">
                <a:solidFill>
                  <a:schemeClr val="tx1"/>
                </a:solidFill>
              </a:rPr>
              <a:t>Nearly fully coherent beams in the soft x-ray range</a:t>
            </a:r>
            <a:endParaRPr lang="en-US" sz="1800" dirty="0">
              <a:solidFill>
                <a:schemeClr val="tx1"/>
              </a:solidFill>
              <a:latin typeface="Calibri" panose="020F0502020204030204" pitchFamily="34" charset="0"/>
              <a:cs typeface="Calibri" panose="020F0502020204030204" pitchFamily="34" charset="0"/>
            </a:endParaRPr>
          </a:p>
          <a:p>
            <a:pPr marL="407988" lvl="1" indent="-285750">
              <a:spcBef>
                <a:spcPts val="0"/>
              </a:spcBef>
              <a:buSzPct val="10000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Infrared and hard x-ray capabilities comparable to present-day ALS</a:t>
            </a:r>
          </a:p>
          <a:p>
            <a:pPr marL="407988" lvl="1" indent="-285750">
              <a:spcBef>
                <a:spcPts val="0"/>
              </a:spcBef>
              <a:buSzPct val="10000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Development of a set of experimental capabilities that will enable </a:t>
            </a:r>
            <a:r>
              <a:rPr lang="en-US" sz="1800" dirty="0">
                <a:solidFill>
                  <a:schemeClr val="tx1"/>
                </a:solidFill>
              </a:rPr>
              <a:t>to resolve </a:t>
            </a:r>
            <a:r>
              <a:rPr lang="en-US" sz="1800" b="1" i="1" dirty="0">
                <a:solidFill>
                  <a:schemeClr val="tx1"/>
                </a:solidFill>
              </a:rPr>
              <a:t>nanometer-scale </a:t>
            </a:r>
            <a:r>
              <a:rPr lang="en-US" sz="1800" dirty="0">
                <a:solidFill>
                  <a:schemeClr val="tx1"/>
                </a:solidFill>
              </a:rPr>
              <a:t>features and interactions, for </a:t>
            </a:r>
            <a:r>
              <a:rPr lang="en-US" sz="1800" b="1" i="1" dirty="0">
                <a:solidFill>
                  <a:schemeClr val="tx1"/>
                </a:solidFill>
              </a:rPr>
              <a:t>real-time observation</a:t>
            </a:r>
          </a:p>
          <a:p>
            <a:pPr marL="407988" lvl="1" indent="-285750">
              <a:spcBef>
                <a:spcPts val="0"/>
              </a:spcBef>
              <a:buSzPct val="100000"/>
              <a:buFont typeface="Arial" panose="020B0604020202020204" pitchFamily="34" charset="0"/>
              <a:buChar char="•"/>
            </a:pPr>
            <a:endParaRPr lang="en-US" sz="1800" dirty="0">
              <a:solidFill>
                <a:schemeClr val="tx1"/>
              </a:solidFill>
            </a:endParaRPr>
          </a:p>
          <a:p>
            <a:pPr marL="407988" lvl="1" indent="-285750">
              <a:spcBef>
                <a:spcPts val="0"/>
              </a:spcBef>
              <a:buSzPct val="100000"/>
              <a:buFont typeface="Arial" panose="020B0604020202020204" pitchFamily="34" charset="0"/>
              <a:buChar char="•"/>
            </a:pPr>
            <a:endParaRPr lang="en-US" sz="1800" dirty="0">
              <a:solidFill>
                <a:schemeClr val="tx1"/>
              </a:solidFill>
              <a:latin typeface="Calibri" panose="020F0502020204030204" pitchFamily="34" charset="0"/>
              <a:cs typeface="Calibri" panose="020F0502020204030204" pitchFamily="34" charset="0"/>
            </a:endParaRPr>
          </a:p>
          <a:p>
            <a:pPr marL="407988" lvl="1" indent="-285750">
              <a:spcBef>
                <a:spcPts val="0"/>
              </a:spcBef>
              <a:buSzPct val="100000"/>
              <a:buFont typeface="Arial" panose="020B0604020202020204" pitchFamily="34" charset="0"/>
              <a:buChar char="•"/>
            </a:pPr>
            <a:endParaRPr lang="en-US" sz="1800" dirty="0">
              <a:solidFill>
                <a:schemeClr val="tx1"/>
              </a:solidFill>
              <a:latin typeface="Calibri" panose="020F0502020204030204" pitchFamily="34" charset="0"/>
              <a:cs typeface="Calibri" panose="020F0502020204030204" pitchFamily="34" charset="0"/>
            </a:endParaRPr>
          </a:p>
          <a:p>
            <a:pPr marL="0" indent="0" algn="ctr">
              <a:buSzPct val="100000"/>
              <a:buFont typeface="Arial"/>
              <a:buNone/>
            </a:pPr>
            <a:r>
              <a:rPr lang="en-US" sz="1800" dirty="0">
                <a:solidFill>
                  <a:schemeClr val="tx1"/>
                </a:solidFill>
                <a:latin typeface="Calibri" panose="020F0502020204030204" pitchFamily="34" charset="0"/>
                <a:cs typeface="Calibri" panose="020F0502020204030204" pitchFamily="34" charset="0"/>
              </a:rPr>
              <a:t>                                        </a:t>
            </a:r>
            <a:endParaRPr lang="en-US" sz="1800" dirty="0">
              <a:solidFill>
                <a:schemeClr val="tx1"/>
              </a:solidFill>
            </a:endParaRPr>
          </a:p>
        </p:txBody>
      </p:sp>
      <p:pic>
        <p:nvPicPr>
          <p:cNvPr id="21" name="Google Shape;375;g2fff807d069_10_24">
            <a:extLst>
              <a:ext uri="{FF2B5EF4-FFF2-40B4-BE49-F238E27FC236}">
                <a16:creationId xmlns:a16="http://schemas.microsoft.com/office/drawing/2014/main" id="{D7622A9D-51F4-E663-ACB7-78A22FD5E996}"/>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8992" y="4593198"/>
            <a:ext cx="1292400" cy="1165499"/>
          </a:xfrm>
          <a:prstGeom prst="rect">
            <a:avLst/>
          </a:prstGeom>
          <a:noFill/>
          <a:ln>
            <a:noFill/>
          </a:ln>
        </p:spPr>
      </p:pic>
      <p:pic>
        <p:nvPicPr>
          <p:cNvPr id="22" name="Google Shape;376;g2fff807d069_10_24">
            <a:extLst>
              <a:ext uri="{FF2B5EF4-FFF2-40B4-BE49-F238E27FC236}">
                <a16:creationId xmlns:a16="http://schemas.microsoft.com/office/drawing/2014/main" id="{69A0090B-4EEF-1013-014F-A67D83025ABF}"/>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339072" y="4540608"/>
            <a:ext cx="2857500" cy="1243525"/>
          </a:xfrm>
          <a:prstGeom prst="rect">
            <a:avLst/>
          </a:prstGeom>
          <a:noFill/>
          <a:ln>
            <a:noFill/>
          </a:ln>
        </p:spPr>
      </p:pic>
      <p:sp>
        <p:nvSpPr>
          <p:cNvPr id="24" name="Google Shape;398;g2fff807d069_10_24">
            <a:extLst>
              <a:ext uri="{FF2B5EF4-FFF2-40B4-BE49-F238E27FC236}">
                <a16:creationId xmlns:a16="http://schemas.microsoft.com/office/drawing/2014/main" id="{B1FFC151-68D0-10D7-55BA-28696D7D05E9}"/>
              </a:ext>
            </a:extLst>
          </p:cNvPr>
          <p:cNvSpPr txBox="1"/>
          <p:nvPr/>
        </p:nvSpPr>
        <p:spPr>
          <a:xfrm>
            <a:off x="941158" y="5758697"/>
            <a:ext cx="3791792"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i="1" dirty="0">
                <a:latin typeface="Calibri"/>
                <a:ea typeface="Calibri"/>
                <a:cs typeface="Calibri"/>
                <a:sym typeface="Calibri"/>
              </a:rPr>
              <a:t>ALS-U will enable 3D ptychography (100 hour measurement down to 1 hour)</a:t>
            </a:r>
            <a:endParaRPr sz="1200" i="1" dirty="0">
              <a:latin typeface="Calibri"/>
              <a:ea typeface="Calibri"/>
              <a:cs typeface="Calibri"/>
              <a:sym typeface="Calibri"/>
            </a:endParaRPr>
          </a:p>
        </p:txBody>
      </p:sp>
      <p:pic>
        <p:nvPicPr>
          <p:cNvPr id="26" name="Google Shape;377;g2fff807d069_10_24" descr="Translocation of the carotenoid pigment within a critical light-sensitive protein called the Orange Carotenoid Protein">
            <a:extLst>
              <a:ext uri="{FF2B5EF4-FFF2-40B4-BE49-F238E27FC236}">
                <a16:creationId xmlns:a16="http://schemas.microsoft.com/office/drawing/2014/main" id="{40FC9F9D-402B-317A-A011-D489CDE8415A}"/>
              </a:ext>
            </a:extLst>
          </p:cNvPr>
          <p:cNvPicPr preferRelativeResize="0"/>
          <p:nvPr/>
        </p:nvPicPr>
        <p:blipFill rotWithShape="1">
          <a:blip r:embed="rId8">
            <a:alphaModFix/>
          </a:blip>
          <a:srcRect/>
          <a:stretch/>
        </p:blipFill>
        <p:spPr>
          <a:xfrm>
            <a:off x="10195010" y="4461225"/>
            <a:ext cx="1797775" cy="1351933"/>
          </a:xfrm>
          <a:prstGeom prst="rect">
            <a:avLst/>
          </a:prstGeom>
          <a:noFill/>
          <a:ln>
            <a:noFill/>
          </a:ln>
        </p:spPr>
      </p:pic>
      <p:pic>
        <p:nvPicPr>
          <p:cNvPr id="27" name="Google Shape;378;g2fff807d069_10_24">
            <a:extLst>
              <a:ext uri="{FF2B5EF4-FFF2-40B4-BE49-F238E27FC236}">
                <a16:creationId xmlns:a16="http://schemas.microsoft.com/office/drawing/2014/main" id="{CE3AD595-9901-6A1D-9E66-6B2122C63198}"/>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480836" y="4451472"/>
            <a:ext cx="1600202" cy="1444612"/>
          </a:xfrm>
          <a:prstGeom prst="rect">
            <a:avLst/>
          </a:prstGeom>
          <a:noFill/>
          <a:ln>
            <a:noFill/>
          </a:ln>
        </p:spPr>
      </p:pic>
      <p:sp>
        <p:nvSpPr>
          <p:cNvPr id="29" name="Google Shape;396;g2fff807d069_10_24">
            <a:extLst>
              <a:ext uri="{FF2B5EF4-FFF2-40B4-BE49-F238E27FC236}">
                <a16:creationId xmlns:a16="http://schemas.microsoft.com/office/drawing/2014/main" id="{10EB1586-DC57-EAA7-5634-12ECA69D4A2F}"/>
              </a:ext>
            </a:extLst>
          </p:cNvPr>
          <p:cNvSpPr txBox="1"/>
          <p:nvPr/>
        </p:nvSpPr>
        <p:spPr>
          <a:xfrm>
            <a:off x="8136183" y="5784133"/>
            <a:ext cx="4813200" cy="6093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200" i="1" dirty="0">
                <a:latin typeface="Calibri" panose="020F0502020204030204" pitchFamily="34" charset="0"/>
                <a:cs typeface="Calibri" panose="020F0502020204030204" pitchFamily="34" charset="0"/>
              </a:rPr>
              <a:t>ALS-U brightness will inform on how small molecules influence functionality and enhance imaging of sub-cellular structures</a:t>
            </a:r>
            <a:endParaRPr sz="1200" i="1" dirty="0">
              <a:latin typeface="Calibri" panose="020F0502020204030204" pitchFamily="34" charset="0"/>
              <a:cs typeface="Calibri" panose="020F0502020204030204" pitchFamily="34" charset="0"/>
            </a:endParaRPr>
          </a:p>
        </p:txBody>
      </p:sp>
      <p:pic>
        <p:nvPicPr>
          <p:cNvPr id="30" name="Google Shape;373;g2fff807d069_10_24" descr="Artist’s drawing of characteristic 3D spin texture of a magnetic hopfion. Top layer shows a simulation of the spin structure viewed with surface-sensitive X-PEEM; bottom layer is a simulation of a bulk-sensitive X-ray transmission microscopy image; middle layer – colors indicate the varying direction of the spins showing the winding characteristic. (Credit: Peter Fischer and Frances Hellman/Berkeley Lab)">
            <a:extLst>
              <a:ext uri="{FF2B5EF4-FFF2-40B4-BE49-F238E27FC236}">
                <a16:creationId xmlns:a16="http://schemas.microsoft.com/office/drawing/2014/main" id="{4659652E-D2D4-6A06-368B-41A29AF49EBA}"/>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685832" y="4497801"/>
            <a:ext cx="1158350" cy="1300000"/>
          </a:xfrm>
          <a:prstGeom prst="rect">
            <a:avLst/>
          </a:prstGeom>
          <a:noFill/>
          <a:ln>
            <a:noFill/>
          </a:ln>
        </p:spPr>
      </p:pic>
      <p:pic>
        <p:nvPicPr>
          <p:cNvPr id="31" name="Google Shape;374;g2fff807d069_10_24">
            <a:extLst>
              <a:ext uri="{FF2B5EF4-FFF2-40B4-BE49-F238E27FC236}">
                <a16:creationId xmlns:a16="http://schemas.microsoft.com/office/drawing/2014/main" id="{E143B90D-9BBA-4DFB-AE35-ED4411B58093}"/>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640507" y="4706503"/>
            <a:ext cx="2030871" cy="981279"/>
          </a:xfrm>
          <a:prstGeom prst="rect">
            <a:avLst/>
          </a:prstGeom>
          <a:noFill/>
          <a:ln>
            <a:noFill/>
          </a:ln>
        </p:spPr>
      </p:pic>
      <p:sp>
        <p:nvSpPr>
          <p:cNvPr id="32" name="Google Shape;394;g2fff807d069_10_24">
            <a:extLst>
              <a:ext uri="{FF2B5EF4-FFF2-40B4-BE49-F238E27FC236}">
                <a16:creationId xmlns:a16="http://schemas.microsoft.com/office/drawing/2014/main" id="{0356B30E-6014-5FE1-9752-07D4B8C367D6}"/>
              </a:ext>
            </a:extLst>
          </p:cNvPr>
          <p:cNvSpPr txBox="1"/>
          <p:nvPr/>
        </p:nvSpPr>
        <p:spPr>
          <a:xfrm>
            <a:off x="5096918" y="5662488"/>
            <a:ext cx="23979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dirty="0">
                <a:latin typeface="Calibri"/>
                <a:ea typeface="Calibri"/>
                <a:cs typeface="Calibri"/>
                <a:sym typeface="Calibri"/>
              </a:rPr>
              <a:t>ALS-U coherence will expand the capability to study electronic properties at the quantum level with high spatial resolution</a:t>
            </a:r>
            <a:endParaRPr sz="1200" i="1" dirty="0"/>
          </a:p>
        </p:txBody>
      </p:sp>
    </p:spTree>
    <p:extLst>
      <p:ext uri="{BB962C8B-B14F-4D97-AF65-F5344CB8AC3E}">
        <p14:creationId xmlns:p14="http://schemas.microsoft.com/office/powerpoint/2010/main" val="2936486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90EE-574A-AA32-FCC6-21A8A4419DDB}"/>
              </a:ext>
            </a:extLst>
          </p:cNvPr>
          <p:cNvSpPr>
            <a:spLocks noGrp="1"/>
          </p:cNvSpPr>
          <p:nvPr>
            <p:ph type="title"/>
          </p:nvPr>
        </p:nvSpPr>
        <p:spPr/>
        <p:txBody>
          <a:bodyPr/>
          <a:lstStyle/>
          <a:p>
            <a:r>
              <a:rPr lang="en-US" dirty="0"/>
              <a:t>ALS-U Project</a:t>
            </a:r>
          </a:p>
        </p:txBody>
      </p:sp>
      <p:sp>
        <p:nvSpPr>
          <p:cNvPr id="3" name="Content Placeholder 2">
            <a:extLst>
              <a:ext uri="{FF2B5EF4-FFF2-40B4-BE49-F238E27FC236}">
                <a16:creationId xmlns:a16="http://schemas.microsoft.com/office/drawing/2014/main" id="{133CF7E2-FB38-3F09-7C11-8C28B494DF4E}"/>
              </a:ext>
            </a:extLst>
          </p:cNvPr>
          <p:cNvSpPr>
            <a:spLocks noGrp="1"/>
          </p:cNvSpPr>
          <p:nvPr>
            <p:ph idx="1"/>
          </p:nvPr>
        </p:nvSpPr>
        <p:spPr>
          <a:xfrm>
            <a:off x="349556" y="4729283"/>
            <a:ext cx="6282309" cy="4572000"/>
          </a:xfrm>
        </p:spPr>
        <p:txBody>
          <a:bodyPr>
            <a:normAutofit/>
          </a:bodyPr>
          <a:lstStyle/>
          <a:p>
            <a:r>
              <a:rPr lang="en-US" sz="1800" dirty="0">
                <a:solidFill>
                  <a:schemeClr val="tx1"/>
                </a:solidFill>
              </a:rPr>
              <a:t>New 9-bend achromat storage ring (SR)</a:t>
            </a:r>
          </a:p>
          <a:p>
            <a:r>
              <a:rPr lang="en-US" sz="1800" dirty="0">
                <a:solidFill>
                  <a:schemeClr val="tx1"/>
                </a:solidFill>
              </a:rPr>
              <a:t>New 3-bend achromat accumulator ring (AR) </a:t>
            </a:r>
          </a:p>
          <a:p>
            <a:r>
              <a:rPr lang="en-US" sz="1800" dirty="0">
                <a:solidFill>
                  <a:schemeClr val="tx1"/>
                </a:solidFill>
              </a:rPr>
              <a:t>3 new transfer lines, of which two are used to </a:t>
            </a:r>
            <a:r>
              <a:rPr lang="en-US" sz="1800" i="1" dirty="0">
                <a:solidFill>
                  <a:schemeClr val="tx1"/>
                </a:solidFill>
              </a:rPr>
              <a:t>swap 2 bunch trains out between AR and SR (ATS and STA)</a:t>
            </a:r>
          </a:p>
        </p:txBody>
      </p:sp>
      <p:sp>
        <p:nvSpPr>
          <p:cNvPr id="4" name="Slide Number Placeholder 3">
            <a:extLst>
              <a:ext uri="{FF2B5EF4-FFF2-40B4-BE49-F238E27FC236}">
                <a16:creationId xmlns:a16="http://schemas.microsoft.com/office/drawing/2014/main" id="{E7C3364C-A76F-62D2-3845-D34791D93A96}"/>
              </a:ext>
            </a:extLst>
          </p:cNvPr>
          <p:cNvSpPr>
            <a:spLocks noGrp="1"/>
          </p:cNvSpPr>
          <p:nvPr>
            <p:ph type="sldNum" idx="12"/>
          </p:nvPr>
        </p:nvSpPr>
        <p:spPr/>
        <p:txBody>
          <a:bodyPr/>
          <a:lstStyle/>
          <a:p>
            <a:fld id="{00000000-1234-1234-1234-123412341234}" type="slidenum">
              <a:rPr lang="en-US" smtClean="0"/>
              <a:pPr/>
              <a:t>5</a:t>
            </a:fld>
            <a:endParaRPr lang="en-US" dirty="0"/>
          </a:p>
        </p:txBody>
      </p:sp>
      <p:pic>
        <p:nvPicPr>
          <p:cNvPr id="16" name="Picture 15">
            <a:extLst>
              <a:ext uri="{FF2B5EF4-FFF2-40B4-BE49-F238E27FC236}">
                <a16:creationId xmlns:a16="http://schemas.microsoft.com/office/drawing/2014/main" id="{E8DFCE37-5910-AA74-91CA-7B8431D1CFCC}"/>
              </a:ext>
            </a:extLst>
          </p:cNvPr>
          <p:cNvPicPr>
            <a:picLocks noChangeAspect="1"/>
          </p:cNvPicPr>
          <p:nvPr/>
        </p:nvPicPr>
        <p:blipFill>
          <a:blip r:embed="rId2"/>
          <a:stretch>
            <a:fillRect/>
          </a:stretch>
        </p:blipFill>
        <p:spPr>
          <a:xfrm>
            <a:off x="114334" y="1570614"/>
            <a:ext cx="4549413" cy="2963146"/>
          </a:xfrm>
          <a:prstGeom prst="rect">
            <a:avLst/>
          </a:prstGeom>
        </p:spPr>
      </p:pic>
      <p:grpSp>
        <p:nvGrpSpPr>
          <p:cNvPr id="23" name="Group 22">
            <a:extLst>
              <a:ext uri="{FF2B5EF4-FFF2-40B4-BE49-F238E27FC236}">
                <a16:creationId xmlns:a16="http://schemas.microsoft.com/office/drawing/2014/main" id="{8E3337CD-5D36-A003-431D-F47CAC0B197B}"/>
              </a:ext>
            </a:extLst>
          </p:cNvPr>
          <p:cNvGrpSpPr>
            <a:grpSpLocks noChangeAspect="1"/>
          </p:cNvGrpSpPr>
          <p:nvPr/>
        </p:nvGrpSpPr>
        <p:grpSpPr>
          <a:xfrm>
            <a:off x="5028318" y="1375090"/>
            <a:ext cx="6561659" cy="3200400"/>
            <a:chOff x="842607" y="1103355"/>
            <a:chExt cx="11027012" cy="5378366"/>
          </a:xfrm>
        </p:grpSpPr>
        <p:pic>
          <p:nvPicPr>
            <p:cNvPr id="24" name="Picture 23">
              <a:extLst>
                <a:ext uri="{FF2B5EF4-FFF2-40B4-BE49-F238E27FC236}">
                  <a16:creationId xmlns:a16="http://schemas.microsoft.com/office/drawing/2014/main" id="{D600FD91-0F97-F8DF-19E8-264A2EFE326B}"/>
                </a:ext>
              </a:extLst>
            </p:cNvPr>
            <p:cNvPicPr>
              <a:picLocks noChangeAspect="1"/>
            </p:cNvPicPr>
            <p:nvPr/>
          </p:nvPicPr>
          <p:blipFill rotWithShape="1">
            <a:blip r:embed="rId3"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p:blipFill>
          <p:spPr>
            <a:xfrm>
              <a:off x="842607" y="1431939"/>
              <a:ext cx="10557559" cy="4979652"/>
            </a:xfrm>
            <a:prstGeom prst="rect">
              <a:avLst/>
            </a:prstGeom>
          </p:spPr>
        </p:pic>
        <p:cxnSp>
          <p:nvCxnSpPr>
            <p:cNvPr id="25" name="Straight Arrow Connector 24">
              <a:extLst>
                <a:ext uri="{FF2B5EF4-FFF2-40B4-BE49-F238E27FC236}">
                  <a16:creationId xmlns:a16="http://schemas.microsoft.com/office/drawing/2014/main" id="{7D0AE6A3-7095-576D-2E28-BA5FD439F7BB}"/>
                </a:ext>
              </a:extLst>
            </p:cNvPr>
            <p:cNvCxnSpPr>
              <a:cxnSpLocks/>
            </p:cNvCxnSpPr>
            <p:nvPr/>
          </p:nvCxnSpPr>
          <p:spPr>
            <a:xfrm flipH="1">
              <a:off x="8928015" y="1503465"/>
              <a:ext cx="1006560" cy="534880"/>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B4860A4D-0634-2C51-0FBC-B4E1CC8737D5}"/>
                </a:ext>
              </a:extLst>
            </p:cNvPr>
            <p:cNvCxnSpPr>
              <a:cxnSpLocks/>
            </p:cNvCxnSpPr>
            <p:nvPr/>
          </p:nvCxnSpPr>
          <p:spPr>
            <a:xfrm flipV="1">
              <a:off x="2661313" y="5254581"/>
              <a:ext cx="494011" cy="700421"/>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27587F93-212F-5029-DE20-7177D31342FD}"/>
                </a:ext>
              </a:extLst>
            </p:cNvPr>
            <p:cNvCxnSpPr>
              <a:cxnSpLocks/>
            </p:cNvCxnSpPr>
            <p:nvPr/>
          </p:nvCxnSpPr>
          <p:spPr>
            <a:xfrm flipH="1">
              <a:off x="3656564" y="4689866"/>
              <a:ext cx="644980" cy="399659"/>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7DC3B0E0-33D3-4DB2-16D4-734723157BAD}"/>
                </a:ext>
              </a:extLst>
            </p:cNvPr>
            <p:cNvCxnSpPr>
              <a:cxnSpLocks/>
            </p:cNvCxnSpPr>
            <p:nvPr/>
          </p:nvCxnSpPr>
          <p:spPr>
            <a:xfrm>
              <a:off x="8647114" y="3861330"/>
              <a:ext cx="1802522" cy="364927"/>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7DDAF264-E572-4A4C-A743-427DD1D8062E}"/>
                </a:ext>
              </a:extLst>
            </p:cNvPr>
            <p:cNvCxnSpPr>
              <a:cxnSpLocks/>
            </p:cNvCxnSpPr>
            <p:nvPr/>
          </p:nvCxnSpPr>
          <p:spPr>
            <a:xfrm flipV="1">
              <a:off x="8244654" y="3026537"/>
              <a:ext cx="1363370" cy="635754"/>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BD360BAC-88F0-60DE-7FF5-B292E2841545}"/>
                </a:ext>
              </a:extLst>
            </p:cNvPr>
            <p:cNvCxnSpPr>
              <a:cxnSpLocks/>
            </p:cNvCxnSpPr>
            <p:nvPr/>
          </p:nvCxnSpPr>
          <p:spPr>
            <a:xfrm>
              <a:off x="8244654" y="4062401"/>
              <a:ext cx="621842" cy="1123748"/>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168C601-CF63-EFE4-D58D-CA0C2D575D64}"/>
                </a:ext>
              </a:extLst>
            </p:cNvPr>
            <p:cNvCxnSpPr>
              <a:cxnSpLocks/>
              <a:stCxn id="35" idx="1"/>
            </p:cNvCxnSpPr>
            <p:nvPr/>
          </p:nvCxnSpPr>
          <p:spPr>
            <a:xfrm flipH="1">
              <a:off x="7338319" y="1366715"/>
              <a:ext cx="2186681" cy="306527"/>
            </a:xfrm>
            <a:prstGeom prst="straightConnector1">
              <a:avLst/>
            </a:prstGeom>
            <a:ln w="25400" cap="rnd">
              <a:solidFill>
                <a:srgbClr val="FF0000"/>
              </a:solidFill>
              <a:tailEnd type="arrow"/>
            </a:ln>
            <a:effectLst>
              <a:glow rad="25400">
                <a:schemeClr val="bg1">
                  <a:alpha val="98000"/>
                </a:schemeClr>
              </a:glow>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094FDABE-06F9-15CC-5838-3988C6CE3F1F}"/>
                </a:ext>
              </a:extLst>
            </p:cNvPr>
            <p:cNvSpPr txBox="1"/>
            <p:nvPr/>
          </p:nvSpPr>
          <p:spPr>
            <a:xfrm>
              <a:off x="7026220" y="3662290"/>
              <a:ext cx="1996158" cy="526719"/>
            </a:xfrm>
            <a:prstGeom prst="rect">
              <a:avLst/>
            </a:prstGeom>
            <a:solidFill>
              <a:schemeClr val="bg1">
                <a:alpha val="75000"/>
              </a:schemeClr>
            </a:solidFill>
          </p:spPr>
          <p:txBody>
            <a:bodyPr wrap="none" rtlCol="0">
              <a:spAutoFit/>
            </a:bodyPr>
            <a:lstStyle>
              <a:defPPr>
                <a:defRPr lang="en-US"/>
              </a:defPPr>
              <a:lvl1pPr>
                <a:defRPr sz="2000" b="1">
                  <a:solidFill>
                    <a:srgbClr val="C00000"/>
                  </a:solidFill>
                  <a:latin typeface="Arial Narrow" charset="0"/>
                  <a:ea typeface="Arial Narrow" charset="0"/>
                  <a:cs typeface="Arial Narrow" charset="0"/>
                </a:defRPr>
              </a:lvl1pPr>
            </a:lstStyle>
            <a:p>
              <a:r>
                <a:rPr lang="en-US" sz="1200" dirty="0"/>
                <a:t>Transfer Lines</a:t>
              </a:r>
            </a:p>
          </p:txBody>
        </p:sp>
        <p:sp>
          <p:nvSpPr>
            <p:cNvPr id="33" name="TextBox 32">
              <a:extLst>
                <a:ext uri="{FF2B5EF4-FFF2-40B4-BE49-F238E27FC236}">
                  <a16:creationId xmlns:a16="http://schemas.microsoft.com/office/drawing/2014/main" id="{CD1B2931-FCA2-257D-C313-A1E42364A590}"/>
                </a:ext>
              </a:extLst>
            </p:cNvPr>
            <p:cNvSpPr txBox="1"/>
            <p:nvPr/>
          </p:nvSpPr>
          <p:spPr>
            <a:xfrm>
              <a:off x="4156437" y="4289755"/>
              <a:ext cx="2420822" cy="526719"/>
            </a:xfrm>
            <a:prstGeom prst="rect">
              <a:avLst/>
            </a:prstGeom>
            <a:solidFill>
              <a:schemeClr val="bg1">
                <a:alpha val="75000"/>
              </a:schemeClr>
            </a:solidFill>
          </p:spPr>
          <p:txBody>
            <a:bodyPr wrap="none" rtlCol="0">
              <a:spAutoFit/>
            </a:bodyPr>
            <a:lstStyle/>
            <a:p>
              <a:r>
                <a:rPr lang="en-US" sz="1200" b="1" dirty="0">
                  <a:solidFill>
                    <a:srgbClr val="C00000"/>
                  </a:solidFill>
                  <a:latin typeface="Arial Narrow" charset="0"/>
                  <a:ea typeface="Arial Narrow" charset="0"/>
                  <a:cs typeface="Arial Narrow" charset="0"/>
                </a:rPr>
                <a:t>Accumulator Ring</a:t>
              </a:r>
            </a:p>
          </p:txBody>
        </p:sp>
        <p:sp>
          <p:nvSpPr>
            <p:cNvPr id="34" name="TextBox 33">
              <a:extLst>
                <a:ext uri="{FF2B5EF4-FFF2-40B4-BE49-F238E27FC236}">
                  <a16:creationId xmlns:a16="http://schemas.microsoft.com/office/drawing/2014/main" id="{18D482A6-098E-5010-DF74-034E3E168DB9}"/>
                </a:ext>
              </a:extLst>
            </p:cNvPr>
            <p:cNvSpPr txBox="1"/>
            <p:nvPr/>
          </p:nvSpPr>
          <p:spPr>
            <a:xfrm>
              <a:off x="1803043" y="5955002"/>
              <a:ext cx="1847775" cy="526719"/>
            </a:xfrm>
            <a:prstGeom prst="rect">
              <a:avLst/>
            </a:prstGeom>
            <a:solidFill>
              <a:schemeClr val="bg1">
                <a:alpha val="75000"/>
              </a:schemeClr>
            </a:solidFill>
          </p:spPr>
          <p:txBody>
            <a:bodyPr wrap="none" rtlCol="0">
              <a:spAutoFit/>
            </a:bodyPr>
            <a:lstStyle>
              <a:defPPr>
                <a:defRPr lang="en-US"/>
              </a:defPPr>
              <a:lvl1pPr>
                <a:defRPr sz="2000" b="1">
                  <a:solidFill>
                    <a:srgbClr val="C00000"/>
                  </a:solidFill>
                  <a:latin typeface="Arial Narrow" charset="0"/>
                  <a:ea typeface="Arial Narrow" charset="0"/>
                  <a:cs typeface="Arial Narrow" charset="0"/>
                </a:defRPr>
              </a:lvl1pPr>
            </a:lstStyle>
            <a:p>
              <a:r>
                <a:rPr lang="en-US" sz="1200" dirty="0"/>
                <a:t>Storage Ring</a:t>
              </a:r>
            </a:p>
          </p:txBody>
        </p:sp>
        <p:sp>
          <p:nvSpPr>
            <p:cNvPr id="35" name="TextBox 34">
              <a:extLst>
                <a:ext uri="{FF2B5EF4-FFF2-40B4-BE49-F238E27FC236}">
                  <a16:creationId xmlns:a16="http://schemas.microsoft.com/office/drawing/2014/main" id="{2BD41CAF-877C-AE6E-61BF-DBFF10655C49}"/>
                </a:ext>
              </a:extLst>
            </p:cNvPr>
            <p:cNvSpPr txBox="1"/>
            <p:nvPr/>
          </p:nvSpPr>
          <p:spPr>
            <a:xfrm>
              <a:off x="9525000" y="1103355"/>
              <a:ext cx="2344619" cy="526719"/>
            </a:xfrm>
            <a:prstGeom prst="rect">
              <a:avLst/>
            </a:prstGeom>
            <a:solidFill>
              <a:schemeClr val="bg1">
                <a:alpha val="75000"/>
              </a:schemeClr>
            </a:solidFill>
          </p:spPr>
          <p:txBody>
            <a:bodyPr wrap="none" rtlCol="0">
              <a:spAutoFit/>
            </a:bodyPr>
            <a:lstStyle/>
            <a:p>
              <a:r>
                <a:rPr lang="en-US" sz="1200" b="1" dirty="0">
                  <a:solidFill>
                    <a:srgbClr val="C00000"/>
                  </a:solidFill>
                  <a:latin typeface="Arial Narrow" charset="0"/>
                  <a:ea typeface="Arial Narrow" charset="0"/>
                  <a:cs typeface="Arial Narrow" charset="0"/>
                </a:rPr>
                <a:t>Insertion Devices</a:t>
              </a:r>
            </a:p>
          </p:txBody>
        </p:sp>
      </p:grpSp>
      <p:pic>
        <p:nvPicPr>
          <p:cNvPr id="36" name="Picture 35" descr="Injection_SwapOut.eps">
            <a:extLst>
              <a:ext uri="{FF2B5EF4-FFF2-40B4-BE49-F238E27FC236}">
                <a16:creationId xmlns:a16="http://schemas.microsoft.com/office/drawing/2014/main" id="{99D52FC9-8524-AD2B-E2A0-9BFF0E7019F4}"/>
              </a:ext>
            </a:extLst>
          </p:cNvPr>
          <p:cNvPicPr>
            <a:picLocks noChangeAspect="1"/>
          </p:cNvPicPr>
          <p:nvPr/>
        </p:nvPicPr>
        <p:blipFill>
          <a:blip r:embed="rId4"/>
          <a:stretch>
            <a:fillRect/>
          </a:stretch>
        </p:blipFill>
        <p:spPr>
          <a:xfrm>
            <a:off x="7313445" y="4898146"/>
            <a:ext cx="3976723" cy="1169527"/>
          </a:xfrm>
          <a:prstGeom prst="rect">
            <a:avLst/>
          </a:prstGeom>
        </p:spPr>
      </p:pic>
    </p:spTree>
    <p:extLst>
      <p:ext uri="{BB962C8B-B14F-4D97-AF65-F5344CB8AC3E}">
        <p14:creationId xmlns:p14="http://schemas.microsoft.com/office/powerpoint/2010/main" val="113038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EA2A-0D75-B27F-F532-E00F7D905BF7}"/>
              </a:ext>
            </a:extLst>
          </p:cNvPr>
          <p:cNvSpPr>
            <a:spLocks noGrp="1"/>
          </p:cNvSpPr>
          <p:nvPr>
            <p:ph type="title"/>
          </p:nvPr>
        </p:nvSpPr>
        <p:spPr/>
        <p:txBody>
          <a:bodyPr/>
          <a:lstStyle/>
          <a:p>
            <a:r>
              <a:rPr lang="en-US" dirty="0"/>
              <a:t>Swap-Out Incident</a:t>
            </a:r>
          </a:p>
        </p:txBody>
      </p:sp>
      <p:sp>
        <p:nvSpPr>
          <p:cNvPr id="3" name="Content Placeholder 2">
            <a:extLst>
              <a:ext uri="{FF2B5EF4-FFF2-40B4-BE49-F238E27FC236}">
                <a16:creationId xmlns:a16="http://schemas.microsoft.com/office/drawing/2014/main" id="{C26A0CF0-E0EC-E823-8F31-2733179C71D3}"/>
              </a:ext>
            </a:extLst>
          </p:cNvPr>
          <p:cNvSpPr>
            <a:spLocks noGrp="1"/>
          </p:cNvSpPr>
          <p:nvPr>
            <p:ph idx="1"/>
          </p:nvPr>
        </p:nvSpPr>
        <p:spPr>
          <a:xfrm>
            <a:off x="146533" y="1557045"/>
            <a:ext cx="4931659" cy="4572000"/>
          </a:xfrm>
        </p:spPr>
        <p:txBody>
          <a:bodyPr>
            <a:normAutofit/>
          </a:bodyPr>
          <a:lstStyle/>
          <a:p>
            <a:pPr marL="228594" indent="-228594">
              <a:buClr>
                <a:srgbClr val="000000"/>
              </a:buClr>
              <a:buSzPts val="1400"/>
              <a:buFont typeface="Calibri"/>
              <a:buChar char="•"/>
            </a:pPr>
            <a:r>
              <a:rPr lang="en-US" sz="2000" dirty="0">
                <a:solidFill>
                  <a:schemeClr val="dk1"/>
                </a:solidFill>
                <a:ea typeface="Calibri"/>
                <a:cs typeface="Calibri"/>
                <a:sym typeface="Calibri"/>
              </a:rPr>
              <a:t>During swap out an errant 30 </a:t>
            </a:r>
            <a:r>
              <a:rPr lang="en-US" sz="2000" dirty="0" err="1">
                <a:solidFill>
                  <a:schemeClr val="dk1"/>
                </a:solidFill>
                <a:ea typeface="Calibri"/>
                <a:cs typeface="Calibri"/>
                <a:sym typeface="Calibri"/>
              </a:rPr>
              <a:t>nC</a:t>
            </a:r>
            <a:r>
              <a:rPr lang="en-US" sz="2000" dirty="0">
                <a:solidFill>
                  <a:schemeClr val="dk1"/>
                </a:solidFill>
                <a:ea typeface="Calibri"/>
                <a:cs typeface="Calibri"/>
                <a:sym typeface="Calibri"/>
              </a:rPr>
              <a:t> electron bunch train could be injected into a photon beamline</a:t>
            </a:r>
            <a:endParaRPr lang="en-US" sz="2000" dirty="0">
              <a:ea typeface="Calibri"/>
              <a:cs typeface="Calibri"/>
              <a:sym typeface="Calibri"/>
            </a:endParaRPr>
          </a:p>
          <a:p>
            <a:pPr marL="228594" indent="-228594">
              <a:buClr>
                <a:srgbClr val="000000"/>
              </a:buClr>
              <a:buSzPts val="1400"/>
              <a:buFont typeface="Calibri"/>
              <a:buChar char="•"/>
            </a:pPr>
            <a:r>
              <a:rPr lang="en-US" sz="2000" dirty="0">
                <a:solidFill>
                  <a:schemeClr val="dk1"/>
                </a:solidFill>
                <a:ea typeface="Calibri"/>
                <a:cs typeface="Calibri"/>
                <a:sym typeface="Calibri"/>
              </a:rPr>
              <a:t>With no mitigations, it could reach the experimental floor and generate few-rems doses for a 30-nC bunch train</a:t>
            </a:r>
          </a:p>
          <a:p>
            <a:pPr marL="228594" indent="-228594">
              <a:buClr>
                <a:srgbClr val="000000"/>
              </a:buClr>
              <a:buSzPts val="1400"/>
              <a:buFont typeface="Calibri"/>
              <a:buChar char="•"/>
            </a:pPr>
            <a:r>
              <a:rPr lang="en-US" sz="2000" dirty="0">
                <a:solidFill>
                  <a:schemeClr val="dk1"/>
                </a:solidFill>
                <a:ea typeface="Calibri"/>
                <a:cs typeface="Calibri"/>
                <a:sym typeface="Calibri"/>
              </a:rPr>
              <a:t>For a sustained swap-out incident, doses would become unacceptable!</a:t>
            </a:r>
          </a:p>
          <a:p>
            <a:pPr marL="228594" indent="-228594">
              <a:buClr>
                <a:srgbClr val="000000"/>
              </a:buClr>
              <a:buSzPts val="1400"/>
              <a:buFont typeface="Calibri"/>
              <a:buChar char="•"/>
            </a:pPr>
            <a:r>
              <a:rPr lang="en-US" sz="2000" dirty="0">
                <a:solidFill>
                  <a:schemeClr val="dk1"/>
                </a:solidFill>
                <a:ea typeface="Calibri"/>
                <a:cs typeface="Calibri"/>
                <a:sym typeface="Calibri"/>
              </a:rPr>
              <a:t>The lack of First Optics Enclosure contributes to the high dose levels.</a:t>
            </a:r>
          </a:p>
        </p:txBody>
      </p:sp>
      <p:sp>
        <p:nvSpPr>
          <p:cNvPr id="4" name="Slide Number Placeholder 3">
            <a:extLst>
              <a:ext uri="{FF2B5EF4-FFF2-40B4-BE49-F238E27FC236}">
                <a16:creationId xmlns:a16="http://schemas.microsoft.com/office/drawing/2014/main" id="{125F42E2-6A42-5030-72E9-42145004214D}"/>
              </a:ext>
            </a:extLst>
          </p:cNvPr>
          <p:cNvSpPr>
            <a:spLocks noGrp="1"/>
          </p:cNvSpPr>
          <p:nvPr>
            <p:ph type="sldNum" idx="12"/>
          </p:nvPr>
        </p:nvSpPr>
        <p:spPr/>
        <p:txBody>
          <a:bodyPr/>
          <a:lstStyle/>
          <a:p>
            <a:fld id="{00000000-1234-1234-1234-123412341234}" type="slidenum">
              <a:rPr lang="en-US" smtClean="0"/>
              <a:pPr/>
              <a:t>6</a:t>
            </a:fld>
            <a:endParaRPr lang="en-US" dirty="0"/>
          </a:p>
        </p:txBody>
      </p:sp>
      <p:sp>
        <p:nvSpPr>
          <p:cNvPr id="20" name="Explosion 1 19">
            <a:extLst>
              <a:ext uri="{FF2B5EF4-FFF2-40B4-BE49-F238E27FC236}">
                <a16:creationId xmlns:a16="http://schemas.microsoft.com/office/drawing/2014/main" id="{6B7ACA95-C746-050A-D0AC-863DEE81D883}"/>
              </a:ext>
            </a:extLst>
          </p:cNvPr>
          <p:cNvSpPr/>
          <p:nvPr/>
        </p:nvSpPr>
        <p:spPr>
          <a:xfrm rot="19323469">
            <a:off x="7181082" y="2099570"/>
            <a:ext cx="902797" cy="771473"/>
          </a:xfrm>
          <a:prstGeom prst="irregularSeal1">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4" name="Group 33">
            <a:extLst>
              <a:ext uri="{FF2B5EF4-FFF2-40B4-BE49-F238E27FC236}">
                <a16:creationId xmlns:a16="http://schemas.microsoft.com/office/drawing/2014/main" id="{F666DE6A-2F8D-6A96-F875-C236F4CF2C18}"/>
              </a:ext>
            </a:extLst>
          </p:cNvPr>
          <p:cNvGrpSpPr/>
          <p:nvPr/>
        </p:nvGrpSpPr>
        <p:grpSpPr>
          <a:xfrm>
            <a:off x="5217662" y="1811794"/>
            <a:ext cx="3643310" cy="2442916"/>
            <a:chOff x="5221730" y="2273752"/>
            <a:chExt cx="3643310" cy="2442916"/>
          </a:xfrm>
        </p:grpSpPr>
        <p:pic>
          <p:nvPicPr>
            <p:cNvPr id="5" name="Google Shape;188;p23">
              <a:extLst>
                <a:ext uri="{FF2B5EF4-FFF2-40B4-BE49-F238E27FC236}">
                  <a16:creationId xmlns:a16="http://schemas.microsoft.com/office/drawing/2014/main" id="{F10634F7-8115-4391-8DE6-0FD0B29B18A1}"/>
                </a:ext>
              </a:extLst>
            </p:cNvPr>
            <p:cNvPicPr preferRelativeResize="0">
              <a:picLocks noChangeAspect="1"/>
            </p:cNvPicPr>
            <p:nvPr/>
          </p:nvPicPr>
          <p:blipFill>
            <a:blip r:embed="rId3" cstate="screen">
              <a:alphaModFix/>
              <a:extLst>
                <a:ext uri="{28A0092B-C50C-407E-A947-70E740481C1C}">
                  <a14:useLocalDpi xmlns:a14="http://schemas.microsoft.com/office/drawing/2010/main"/>
                </a:ext>
              </a:extLst>
            </a:blip>
            <a:srcRect/>
            <a:stretch>
              <a:fillRect/>
            </a:stretch>
          </p:blipFill>
          <p:spPr>
            <a:xfrm rot="19894048">
              <a:off x="5221730" y="2445795"/>
              <a:ext cx="3643310" cy="1970899"/>
            </a:xfrm>
            <a:prstGeom prst="rect">
              <a:avLst/>
            </a:prstGeom>
            <a:noFill/>
            <a:ln>
              <a:noFill/>
            </a:ln>
          </p:spPr>
        </p:pic>
        <p:sp>
          <p:nvSpPr>
            <p:cNvPr id="10" name="Oval 9">
              <a:extLst>
                <a:ext uri="{FF2B5EF4-FFF2-40B4-BE49-F238E27FC236}">
                  <a16:creationId xmlns:a16="http://schemas.microsoft.com/office/drawing/2014/main" id="{D404091A-C430-524D-D160-B2CB47174E91}"/>
                </a:ext>
              </a:extLst>
            </p:cNvPr>
            <p:cNvSpPr>
              <a:spLocks/>
            </p:cNvSpPr>
            <p:nvPr/>
          </p:nvSpPr>
          <p:spPr>
            <a:xfrm rot="19006229">
              <a:off x="6522055" y="3496908"/>
              <a:ext cx="256032" cy="15672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37F18E65-9D5F-E37C-FA35-07B87276FA17}"/>
                </a:ext>
              </a:extLst>
            </p:cNvPr>
            <p:cNvSpPr>
              <a:spLocks/>
            </p:cNvSpPr>
            <p:nvPr/>
          </p:nvSpPr>
          <p:spPr>
            <a:xfrm rot="19679909">
              <a:off x="6312920" y="4095424"/>
              <a:ext cx="256032" cy="11859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44B6D699-7F3E-E828-9931-BC2934AFBE79}"/>
                </a:ext>
              </a:extLst>
            </p:cNvPr>
            <p:cNvSpPr>
              <a:spLocks/>
            </p:cNvSpPr>
            <p:nvPr/>
          </p:nvSpPr>
          <p:spPr>
            <a:xfrm rot="20558509">
              <a:off x="8086715" y="3285495"/>
              <a:ext cx="256032" cy="118872"/>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33CFC2D7-187D-118F-DB67-1235A12385F5}"/>
                </a:ext>
              </a:extLst>
            </p:cNvPr>
            <p:cNvSpPr>
              <a:spLocks/>
            </p:cNvSpPr>
            <p:nvPr/>
          </p:nvSpPr>
          <p:spPr>
            <a:xfrm rot="19216970">
              <a:off x="5681467" y="4597796"/>
              <a:ext cx="256032" cy="118872"/>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A00C1570-08B5-F509-7980-95C36B823A92}"/>
                </a:ext>
              </a:extLst>
            </p:cNvPr>
            <p:cNvSpPr>
              <a:spLocks/>
            </p:cNvSpPr>
            <p:nvPr/>
          </p:nvSpPr>
          <p:spPr>
            <a:xfrm rot="20115360">
              <a:off x="7166150" y="3626458"/>
              <a:ext cx="256032" cy="118872"/>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Explosion 1 32">
              <a:extLst>
                <a:ext uri="{FF2B5EF4-FFF2-40B4-BE49-F238E27FC236}">
                  <a16:creationId xmlns:a16="http://schemas.microsoft.com/office/drawing/2014/main" id="{089A0641-999D-2E8C-3E29-BC04648EAED5}"/>
                </a:ext>
              </a:extLst>
            </p:cNvPr>
            <p:cNvSpPr/>
            <p:nvPr/>
          </p:nvSpPr>
          <p:spPr>
            <a:xfrm rot="19323469">
              <a:off x="7327887" y="2273752"/>
              <a:ext cx="557585" cy="423111"/>
            </a:xfrm>
            <a:prstGeom prst="irregularSeal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7" name="Picture 26">
            <a:extLst>
              <a:ext uri="{FF2B5EF4-FFF2-40B4-BE49-F238E27FC236}">
                <a16:creationId xmlns:a16="http://schemas.microsoft.com/office/drawing/2014/main" id="{ABB2D621-99E5-B6E5-7666-8CADB76AD2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94515" y="1212333"/>
            <a:ext cx="3367990" cy="3664468"/>
          </a:xfrm>
          <a:prstGeom prst="rect">
            <a:avLst/>
          </a:prstGeom>
        </p:spPr>
      </p:pic>
      <p:sp>
        <p:nvSpPr>
          <p:cNvPr id="35" name="&quot;No&quot; Symbol 34">
            <a:extLst>
              <a:ext uri="{FF2B5EF4-FFF2-40B4-BE49-F238E27FC236}">
                <a16:creationId xmlns:a16="http://schemas.microsoft.com/office/drawing/2014/main" id="{258101FD-C509-C7BD-1258-304AD385690F}"/>
              </a:ext>
            </a:extLst>
          </p:cNvPr>
          <p:cNvSpPr>
            <a:spLocks noChangeAspect="1"/>
          </p:cNvSpPr>
          <p:nvPr/>
        </p:nvSpPr>
        <p:spPr>
          <a:xfrm>
            <a:off x="5488826" y="3858685"/>
            <a:ext cx="274320" cy="274320"/>
          </a:xfrm>
          <a:prstGeom prst="noSmoking">
            <a:avLst>
              <a:gd name="adj" fmla="val 6868"/>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12C60601-F2B5-A573-2EFE-849C4A3D2288}"/>
              </a:ext>
            </a:extLst>
          </p:cNvPr>
          <p:cNvSpPr txBox="1"/>
          <p:nvPr/>
        </p:nvSpPr>
        <p:spPr>
          <a:xfrm>
            <a:off x="10563727" y="4146114"/>
            <a:ext cx="914400" cy="914400"/>
          </a:xfrm>
          <a:prstGeom prst="rect">
            <a:avLst/>
          </a:prstGeom>
          <a:noFill/>
        </p:spPr>
        <p:txBody>
          <a:bodyPr wrap="none" rtlCol="0">
            <a:normAutofit/>
          </a:bodyPr>
          <a:lstStyle/>
          <a:p>
            <a:pPr algn="l"/>
            <a:r>
              <a:rPr lang="en-US" sz="2800" dirty="0">
                <a:solidFill>
                  <a:srgbClr val="FF0000"/>
                </a:solidFill>
                <a:latin typeface="Calibri" panose="020F0502020204030204" pitchFamily="34" charset="0"/>
                <a:cs typeface="Calibri" panose="020F0502020204030204" pitchFamily="34" charset="0"/>
              </a:rPr>
              <a:t>30 </a:t>
            </a:r>
            <a:r>
              <a:rPr lang="en-US" sz="2800" dirty="0" err="1">
                <a:solidFill>
                  <a:srgbClr val="FF0000"/>
                </a:solidFill>
                <a:latin typeface="Calibri" panose="020F0502020204030204" pitchFamily="34" charset="0"/>
                <a:cs typeface="Calibri" panose="020F0502020204030204" pitchFamily="34" charset="0"/>
              </a:rPr>
              <a:t>nC</a:t>
            </a:r>
            <a:endParaRPr lang="en-US" sz="28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9886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1" name="Google Shape;241;p35"/>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pPr>
              <a:spcBef>
                <a:spcPts val="0"/>
              </a:spcBef>
              <a:buSzPts val="2800"/>
            </a:pPr>
            <a:r>
              <a:rPr lang="en" dirty="0"/>
              <a:t>ALS-U Swap-Out Safety Approach </a:t>
            </a:r>
            <a:endParaRPr dirty="0"/>
          </a:p>
        </p:txBody>
      </p:sp>
      <p:sp>
        <p:nvSpPr>
          <p:cNvPr id="2" name="Content Placeholder 1">
            <a:extLst>
              <a:ext uri="{FF2B5EF4-FFF2-40B4-BE49-F238E27FC236}">
                <a16:creationId xmlns:a16="http://schemas.microsoft.com/office/drawing/2014/main" id="{2830B4A7-5956-1C80-5A32-D08DE91A9EF3}"/>
              </a:ext>
            </a:extLst>
          </p:cNvPr>
          <p:cNvSpPr>
            <a:spLocks noGrp="1"/>
          </p:cNvSpPr>
          <p:nvPr>
            <p:ph idx="1"/>
          </p:nvPr>
        </p:nvSpPr>
        <p:spPr>
          <a:xfrm>
            <a:off x="367480" y="1291234"/>
            <a:ext cx="10982827" cy="4572000"/>
          </a:xfrm>
        </p:spPr>
        <p:txBody>
          <a:bodyPr>
            <a:normAutofit/>
          </a:bodyPr>
          <a:lstStyle/>
          <a:p>
            <a:pPr lvl="0" fontAlgn="base"/>
            <a:r>
              <a:rPr lang="en-US" sz="1800" dirty="0">
                <a:solidFill>
                  <a:schemeClr val="tx1"/>
                </a:solidFill>
              </a:rPr>
              <a:t>Diverse and redundant controls approach, that leverages the ALS top-off safety framework, are planned:</a:t>
            </a:r>
          </a:p>
          <a:p>
            <a:pPr marL="742950" lvl="1" indent="-285750" fontAlgn="base">
              <a:buFont typeface="Arial" panose="020B0604020202020204" pitchFamily="34" charset="0"/>
              <a:buChar char="•"/>
            </a:pPr>
            <a:r>
              <a:rPr lang="en-US" sz="1600" dirty="0">
                <a:solidFill>
                  <a:schemeClr val="tx1"/>
                </a:solidFill>
              </a:rPr>
              <a:t>energy matching and beam current interlocks </a:t>
            </a:r>
            <a:r>
              <a:rPr lang="en-US" sz="1600" b="1" dirty="0">
                <a:solidFill>
                  <a:schemeClr val="tx1"/>
                </a:solidFill>
              </a:rPr>
              <a:t>to reduce probability of occurrence</a:t>
            </a:r>
            <a:endParaRPr lang="en-US" sz="1600" dirty="0">
              <a:solidFill>
                <a:schemeClr val="tx1"/>
              </a:solidFill>
            </a:endParaRPr>
          </a:p>
          <a:p>
            <a:pPr marL="742950" lvl="1" indent="-285750" fontAlgn="base">
              <a:buFont typeface="Arial" panose="020B0604020202020204" pitchFamily="34" charset="0"/>
              <a:buChar char="•"/>
            </a:pPr>
            <a:r>
              <a:rPr lang="en-US" sz="1600" dirty="0">
                <a:solidFill>
                  <a:schemeClr val="tx1"/>
                </a:solidFill>
              </a:rPr>
              <a:t>radiation monitor interlocks </a:t>
            </a:r>
            <a:r>
              <a:rPr lang="en-US" sz="1600" b="1" dirty="0">
                <a:solidFill>
                  <a:schemeClr val="tx1"/>
                </a:solidFill>
              </a:rPr>
              <a:t>to limit the duration of an event</a:t>
            </a:r>
            <a:endParaRPr lang="en-US" sz="1600" dirty="0">
              <a:solidFill>
                <a:schemeClr val="tx1"/>
              </a:solidFill>
            </a:endParaRPr>
          </a:p>
          <a:p>
            <a:pPr marL="742950" lvl="1" indent="-285750" fontAlgn="base">
              <a:buFont typeface="Arial" panose="020B0604020202020204" pitchFamily="34" charset="0"/>
              <a:buChar char="•"/>
            </a:pPr>
            <a:r>
              <a:rPr lang="en-US" sz="1600" dirty="0">
                <a:solidFill>
                  <a:schemeClr val="tx1"/>
                </a:solidFill>
              </a:rPr>
              <a:t>shielding </a:t>
            </a:r>
            <a:r>
              <a:rPr lang="en-US" sz="1600" b="1" dirty="0">
                <a:solidFill>
                  <a:schemeClr val="tx1"/>
                </a:solidFill>
              </a:rPr>
              <a:t>to reduce severity</a:t>
            </a:r>
            <a:endParaRPr lang="en-US" sz="1600" dirty="0">
              <a:solidFill>
                <a:schemeClr val="tx1"/>
              </a:solidFill>
            </a:endParaRPr>
          </a:p>
          <a:p>
            <a:pPr marL="742950" lvl="1" indent="-285750" fontAlgn="base">
              <a:buFont typeface="Arial" panose="020B0604020202020204" pitchFamily="34" charset="0"/>
              <a:buChar char="•"/>
            </a:pPr>
            <a:r>
              <a:rPr lang="en-US" sz="1600" dirty="0">
                <a:solidFill>
                  <a:schemeClr val="tx1"/>
                </a:solidFill>
              </a:rPr>
              <a:t>photon beamline apertures </a:t>
            </a:r>
            <a:r>
              <a:rPr lang="en-US" sz="1600" b="1" dirty="0">
                <a:solidFill>
                  <a:schemeClr val="tx1"/>
                </a:solidFill>
              </a:rPr>
              <a:t>to prevent the electron beam from reaching the experimental floor</a:t>
            </a:r>
          </a:p>
          <a:p>
            <a:pPr fontAlgn="base"/>
            <a:r>
              <a:rPr lang="en-US" sz="1800" dirty="0">
                <a:solidFill>
                  <a:schemeClr val="tx1"/>
                </a:solidFill>
              </a:rPr>
              <a:t>In addition, for swap-out:</a:t>
            </a:r>
          </a:p>
          <a:p>
            <a:pPr lvl="2" fontAlgn="base"/>
            <a:r>
              <a:rPr lang="en-US" sz="1400" dirty="0">
                <a:solidFill>
                  <a:schemeClr val="tx1"/>
                </a:solidFill>
              </a:rPr>
              <a:t>clearing magnets at all beamlines </a:t>
            </a:r>
            <a:r>
              <a:rPr lang="en-US" sz="1400" b="1" dirty="0">
                <a:solidFill>
                  <a:schemeClr val="tx1"/>
                </a:solidFill>
              </a:rPr>
              <a:t>to prevent beam from reaching the floor </a:t>
            </a:r>
            <a:endParaRPr lang="en-US" sz="1400" dirty="0">
              <a:solidFill>
                <a:schemeClr val="tx1"/>
              </a:solidFill>
            </a:endParaRPr>
          </a:p>
          <a:p>
            <a:pPr lvl="2" fontAlgn="base"/>
            <a:r>
              <a:rPr lang="en-US" sz="1400" dirty="0">
                <a:solidFill>
                  <a:schemeClr val="tx1"/>
                </a:solidFill>
              </a:rPr>
              <a:t>injection sequencer software that reduces injection if injection efficiency &lt; 90%.</a:t>
            </a:r>
          </a:p>
          <a:p>
            <a:pPr marL="685783" lvl="1" indent="-110064">
              <a:buClr>
                <a:srgbClr val="000000"/>
              </a:buClr>
              <a:buSzPts val="1400"/>
            </a:pPr>
            <a:endParaRPr lang="en-US" sz="1600" dirty="0">
              <a:solidFill>
                <a:schemeClr val="tx1"/>
              </a:solidFill>
              <a:ea typeface="Calibri"/>
              <a:cs typeface="Calibri"/>
              <a:sym typeface="Calibri"/>
            </a:endParaRPr>
          </a:p>
          <a:p>
            <a:endParaRPr lang="en-US" sz="1800" dirty="0">
              <a:solidFill>
                <a:schemeClr val="tx1"/>
              </a:solidFill>
            </a:endParaRPr>
          </a:p>
        </p:txBody>
      </p:sp>
      <p:sp>
        <p:nvSpPr>
          <p:cNvPr id="242" name="Google Shape;242;p35"/>
          <p:cNvSpPr txBox="1">
            <a:spLocks noGrp="1"/>
          </p:cNvSpPr>
          <p:nvPr>
            <p:ph type="sldNum" idx="12"/>
          </p:nvPr>
        </p:nvSpPr>
        <p:spPr>
          <a:prstGeom prst="rect">
            <a:avLst/>
          </a:prstGeom>
          <a:noFill/>
          <a:ln>
            <a:noFill/>
          </a:ln>
        </p:spPr>
        <p:txBody>
          <a:bodyPr spcFirstLastPara="1" wrap="square" lIns="121900" tIns="60933" rIns="121900" bIns="60933" anchor="b" anchorCtr="0">
            <a:noAutofit/>
          </a:bodyPr>
          <a:lstStyle/>
          <a:p>
            <a:fld id="{00000000-1234-1234-1234-123412341234}" type="slidenum">
              <a:rPr lang="en"/>
              <a:pPr/>
              <a:t>7</a:t>
            </a:fld>
            <a:endParaRPr/>
          </a:p>
        </p:txBody>
      </p:sp>
      <p:sp>
        <p:nvSpPr>
          <p:cNvPr id="245" name="Google Shape;245;p35"/>
          <p:cNvSpPr txBox="1"/>
          <p:nvPr/>
        </p:nvSpPr>
        <p:spPr>
          <a:xfrm>
            <a:off x="11166439" y="6658984"/>
            <a:ext cx="0" cy="0"/>
          </a:xfrm>
          <a:prstGeom prst="rect">
            <a:avLst/>
          </a:prstGeom>
          <a:noFill/>
          <a:ln>
            <a:noFill/>
          </a:ln>
        </p:spPr>
        <p:txBody>
          <a:bodyPr spcFirstLastPara="1" wrap="square" lIns="121900" tIns="60933" rIns="121900" bIns="60933" anchor="t" anchorCtr="0">
            <a:normAutofit fontScale="25000" lnSpcReduction="20000"/>
          </a:bodyPr>
          <a:lstStyle/>
          <a:p>
            <a:pPr marL="365751" indent="-321303">
              <a:buClr>
                <a:srgbClr val="000000"/>
              </a:buClr>
              <a:buSzPct val="100000"/>
            </a:pPr>
            <a:endParaRPr sz="2800">
              <a:solidFill>
                <a:schemeClr val="accent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5304DBE9-7A06-01D7-CBB1-E82C6E8C89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1996" y="4298333"/>
            <a:ext cx="7107828" cy="2423652"/>
          </a:xfrm>
          <a:prstGeom prst="rect">
            <a:avLst/>
          </a:prstGeom>
          <a:ln>
            <a:solidFill>
              <a:srgbClr val="000000"/>
            </a:solidFill>
          </a:ln>
        </p:spPr>
      </p:pic>
      <p:sp>
        <p:nvSpPr>
          <p:cNvPr id="4" name="TextBox 3">
            <a:extLst>
              <a:ext uri="{FF2B5EF4-FFF2-40B4-BE49-F238E27FC236}">
                <a16:creationId xmlns:a16="http://schemas.microsoft.com/office/drawing/2014/main" id="{02784F31-2FDE-B66D-A863-B33C6DC9DA2F}"/>
              </a:ext>
            </a:extLst>
          </p:cNvPr>
          <p:cNvSpPr txBox="1"/>
          <p:nvPr/>
        </p:nvSpPr>
        <p:spPr>
          <a:xfrm>
            <a:off x="9724104" y="3596037"/>
            <a:ext cx="914400" cy="914400"/>
          </a:xfrm>
          <a:prstGeom prst="rect">
            <a:avLst/>
          </a:prstGeom>
          <a:noFill/>
        </p:spPr>
        <p:txBody>
          <a:bodyPr wrap="none" rtlCol="0">
            <a:normAutofit/>
          </a:bodyPr>
          <a:lstStyle/>
          <a:p>
            <a:pPr algn="l"/>
            <a:r>
              <a:rPr lang="en-US" sz="2800" dirty="0">
                <a:solidFill>
                  <a:srgbClr val="C00000"/>
                </a:solidFill>
                <a:latin typeface="Calibri" panose="020F0502020204030204" pitchFamily="34" charset="0"/>
                <a:cs typeface="Calibri" panose="020F0502020204030204" pitchFamily="34" charset="0"/>
              </a:rPr>
              <a:t>NEW</a:t>
            </a:r>
          </a:p>
        </p:txBody>
      </p:sp>
      <p:sp>
        <p:nvSpPr>
          <p:cNvPr id="5" name="TextBox 4">
            <a:extLst>
              <a:ext uri="{FF2B5EF4-FFF2-40B4-BE49-F238E27FC236}">
                <a16:creationId xmlns:a16="http://schemas.microsoft.com/office/drawing/2014/main" id="{E09912CD-EF28-D380-F2F9-5272B09624E7}"/>
              </a:ext>
            </a:extLst>
          </p:cNvPr>
          <p:cNvSpPr txBox="1"/>
          <p:nvPr/>
        </p:nvSpPr>
        <p:spPr>
          <a:xfrm>
            <a:off x="9470676" y="2185412"/>
            <a:ext cx="914400" cy="914400"/>
          </a:xfrm>
          <a:prstGeom prst="rect">
            <a:avLst/>
          </a:prstGeom>
          <a:noFill/>
        </p:spPr>
        <p:txBody>
          <a:bodyPr wrap="none" rtlCol="0">
            <a:normAutofit/>
          </a:bodyPr>
          <a:lstStyle/>
          <a:p>
            <a:pPr algn="l"/>
            <a:r>
              <a:rPr lang="en-US" sz="2800" dirty="0">
                <a:solidFill>
                  <a:srgbClr val="00B050"/>
                </a:solidFill>
                <a:latin typeface="Calibri" panose="020F0502020204030204" pitchFamily="34" charset="0"/>
                <a:cs typeface="Calibri" panose="020F0502020204030204" pitchFamily="34" charset="0"/>
              </a:rPr>
              <a:t>EXISTING</a:t>
            </a:r>
          </a:p>
        </p:txBody>
      </p:sp>
      <p:sp>
        <p:nvSpPr>
          <p:cNvPr id="6" name="Right Bracket 5">
            <a:extLst>
              <a:ext uri="{FF2B5EF4-FFF2-40B4-BE49-F238E27FC236}">
                <a16:creationId xmlns:a16="http://schemas.microsoft.com/office/drawing/2014/main" id="{96C8E6B0-1956-39DC-348D-B6D4768250AF}"/>
              </a:ext>
            </a:extLst>
          </p:cNvPr>
          <p:cNvSpPr/>
          <p:nvPr/>
        </p:nvSpPr>
        <p:spPr>
          <a:xfrm>
            <a:off x="9075174" y="1789471"/>
            <a:ext cx="410250" cy="1338165"/>
          </a:xfrm>
          <a:prstGeom prst="rightBracket">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ket 6">
            <a:extLst>
              <a:ext uri="{FF2B5EF4-FFF2-40B4-BE49-F238E27FC236}">
                <a16:creationId xmlns:a16="http://schemas.microsoft.com/office/drawing/2014/main" id="{98D4FBF9-EBA4-3A6A-A5E9-91457DEBD4A2}"/>
              </a:ext>
            </a:extLst>
          </p:cNvPr>
          <p:cNvSpPr/>
          <p:nvPr/>
        </p:nvSpPr>
        <p:spPr>
          <a:xfrm>
            <a:off x="9116715" y="3625873"/>
            <a:ext cx="410250" cy="538600"/>
          </a:xfrm>
          <a:prstGeom prst="rightBracket">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ame 7">
            <a:extLst>
              <a:ext uri="{FF2B5EF4-FFF2-40B4-BE49-F238E27FC236}">
                <a16:creationId xmlns:a16="http://schemas.microsoft.com/office/drawing/2014/main" id="{C6EE4C7E-9F0F-B7EC-F1D3-5310EF2B7A0E}"/>
              </a:ext>
            </a:extLst>
          </p:cNvPr>
          <p:cNvSpPr/>
          <p:nvPr/>
        </p:nvSpPr>
        <p:spPr>
          <a:xfrm>
            <a:off x="6774426" y="4719484"/>
            <a:ext cx="648929" cy="412955"/>
          </a:xfrm>
          <a:prstGeom prst="frame">
            <a:avLst>
              <a:gd name="adj1" fmla="val 7954"/>
            </a:avLst>
          </a:prstGeom>
          <a:solidFill>
            <a:srgbClr val="FFFF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495300" y="131737"/>
            <a:ext cx="11201600" cy="914400"/>
          </a:xfrm>
          <a:prstGeom prst="rect">
            <a:avLst/>
          </a:prstGeom>
          <a:noFill/>
          <a:ln>
            <a:noFill/>
          </a:ln>
        </p:spPr>
        <p:txBody>
          <a:bodyPr spcFirstLastPara="1" vert="horz" wrap="square" lIns="121900" tIns="121900" rIns="121900" bIns="121900" rtlCol="0" anchor="b" anchorCtr="0">
            <a:normAutofit/>
          </a:bodyPr>
          <a:lstStyle/>
          <a:p>
            <a:pPr>
              <a:spcBef>
                <a:spcPts val="0"/>
              </a:spcBef>
              <a:buSzPts val="2800"/>
            </a:pPr>
            <a:r>
              <a:rPr lang="en" dirty="0"/>
              <a:t>Risk Analysis </a:t>
            </a:r>
            <a:endParaRPr dirty="0"/>
          </a:p>
        </p:txBody>
      </p:sp>
      <p:sp>
        <p:nvSpPr>
          <p:cNvPr id="252" name="Google Shape;252;p36"/>
          <p:cNvSpPr txBox="1">
            <a:spLocks noGrp="1"/>
          </p:cNvSpPr>
          <p:nvPr>
            <p:ph type="body" idx="1"/>
          </p:nvPr>
        </p:nvSpPr>
        <p:spPr>
          <a:xfrm>
            <a:off x="87929" y="1453832"/>
            <a:ext cx="5435200" cy="4783600"/>
          </a:xfrm>
          <a:prstGeom prst="rect">
            <a:avLst/>
          </a:prstGeom>
          <a:noFill/>
          <a:ln>
            <a:noFill/>
          </a:ln>
        </p:spPr>
        <p:txBody>
          <a:bodyPr spcFirstLastPara="1" vert="horz" wrap="square" lIns="121900" tIns="121900" rIns="121900" bIns="121900" rtlCol="0" anchor="t" anchorCtr="0">
            <a:normAutofit/>
          </a:bodyPr>
          <a:lstStyle/>
          <a:p>
            <a:pPr marL="502907" indent="-485975">
              <a:buSzPts val="1600"/>
              <a:buFont typeface="Arial"/>
              <a:buChar char="•"/>
            </a:pPr>
            <a:r>
              <a:rPr lang="en" sz="1867" dirty="0">
                <a:solidFill>
                  <a:schemeClr val="dk1"/>
                </a:solidFill>
                <a:latin typeface="Calibri"/>
                <a:ea typeface="Calibri"/>
                <a:cs typeface="Calibri"/>
                <a:sym typeface="Calibri"/>
              </a:rPr>
              <a:t>Sustained unmitigated swap out event yields a high risk</a:t>
            </a:r>
            <a:endParaRPr sz="1867" dirty="0">
              <a:solidFill>
                <a:schemeClr val="dk1"/>
              </a:solidFill>
              <a:latin typeface="Calibri"/>
              <a:ea typeface="Calibri"/>
              <a:cs typeface="Calibri"/>
              <a:sym typeface="Calibri"/>
            </a:endParaRPr>
          </a:p>
          <a:p>
            <a:pPr marL="502907" indent="-469042">
              <a:buClr>
                <a:schemeClr val="dk1"/>
              </a:buClr>
              <a:buSzPts val="1400"/>
              <a:buFont typeface="Calibri"/>
              <a:buChar char="•"/>
            </a:pPr>
            <a:r>
              <a:rPr lang="en" sz="1867" dirty="0">
                <a:solidFill>
                  <a:schemeClr val="dk1"/>
                </a:solidFill>
                <a:latin typeface="Calibri"/>
                <a:ea typeface="Calibri"/>
                <a:cs typeface="Calibri"/>
                <a:sym typeface="Calibri"/>
              </a:rPr>
              <a:t>Using the current ALS top-off strategy of </a:t>
            </a:r>
            <a:r>
              <a:rPr lang="en" sz="1867" u="sng" dirty="0">
                <a:solidFill>
                  <a:schemeClr val="dk1"/>
                </a:solidFill>
                <a:latin typeface="Calibri"/>
                <a:ea typeface="Calibri"/>
                <a:cs typeface="Calibri"/>
                <a:sym typeface="Calibri"/>
              </a:rPr>
              <a:t>credited apertures only</a:t>
            </a:r>
            <a:r>
              <a:rPr lang="en" sz="1867" dirty="0">
                <a:solidFill>
                  <a:schemeClr val="dk1"/>
                </a:solidFill>
                <a:latin typeface="Calibri"/>
                <a:ea typeface="Calibri"/>
                <a:cs typeface="Calibri"/>
                <a:sym typeface="Calibri"/>
              </a:rPr>
              <a:t> to intercept the beam not viable due to the large dataset of parameters to analyze </a:t>
            </a:r>
            <a:endParaRPr sz="1867" dirty="0">
              <a:solidFill>
                <a:schemeClr val="dk1"/>
              </a:solidFill>
              <a:latin typeface="Calibri"/>
              <a:ea typeface="Calibri"/>
              <a:cs typeface="Calibri"/>
              <a:sym typeface="Calibri"/>
            </a:endParaRPr>
          </a:p>
          <a:p>
            <a:pPr marL="502907" indent="-469042">
              <a:buClr>
                <a:schemeClr val="dk1"/>
              </a:buClr>
              <a:buSzPts val="1400"/>
              <a:buFont typeface="Calibri"/>
              <a:buChar char="•"/>
            </a:pPr>
            <a:r>
              <a:rPr lang="en" sz="1867" dirty="0">
                <a:solidFill>
                  <a:schemeClr val="dk1"/>
                </a:solidFill>
                <a:latin typeface="Calibri"/>
                <a:ea typeface="Calibri"/>
                <a:cs typeface="Calibri"/>
                <a:sym typeface="Calibri"/>
              </a:rPr>
              <a:t>Without clearing magnets, we could not reach low or negligible risk</a:t>
            </a:r>
            <a:endParaRPr sz="2133" dirty="0"/>
          </a:p>
          <a:p>
            <a:pPr marL="502907" indent="-485975">
              <a:buSzPts val="1600"/>
              <a:buFont typeface="Arial"/>
              <a:buChar char="•"/>
            </a:pPr>
            <a:r>
              <a:rPr lang="en" sz="1867" dirty="0">
                <a:solidFill>
                  <a:schemeClr val="dk1"/>
                </a:solidFill>
                <a:latin typeface="Calibri"/>
                <a:ea typeface="Calibri"/>
                <a:cs typeface="Calibri"/>
                <a:sym typeface="Calibri"/>
              </a:rPr>
              <a:t>The clearing magnets allow </a:t>
            </a:r>
            <a:endParaRPr sz="2133" dirty="0"/>
          </a:p>
          <a:p>
            <a:pPr marL="971526" lvl="1" indent="-365751">
              <a:spcBef>
                <a:spcPts val="0"/>
              </a:spcBef>
              <a:buSzPts val="1400"/>
              <a:buFont typeface="Arial"/>
              <a:buChar char="•"/>
            </a:pPr>
            <a:r>
              <a:rPr lang="en" sz="1800" b="1" dirty="0">
                <a:solidFill>
                  <a:schemeClr val="tx1">
                    <a:lumMod val="75000"/>
                    <a:lumOff val="25000"/>
                  </a:schemeClr>
                </a:solidFill>
                <a:latin typeface="Calibri"/>
                <a:ea typeface="Calibri"/>
                <a:cs typeface="Calibri"/>
                <a:sym typeface="Calibri"/>
              </a:rPr>
              <a:t>to force the beam loss in the tunnel</a:t>
            </a:r>
            <a:endParaRPr sz="2800" b="1" dirty="0">
              <a:solidFill>
                <a:schemeClr val="tx1">
                  <a:lumMod val="75000"/>
                  <a:lumOff val="25000"/>
                </a:schemeClr>
              </a:solidFill>
            </a:endParaRPr>
          </a:p>
          <a:p>
            <a:pPr marL="971526" lvl="1" indent="-365751">
              <a:spcBef>
                <a:spcPts val="0"/>
              </a:spcBef>
              <a:buSzPts val="1400"/>
              <a:buFont typeface="Arial"/>
              <a:buChar char="•"/>
            </a:pPr>
            <a:r>
              <a:rPr lang="en" sz="1800" b="1" dirty="0">
                <a:solidFill>
                  <a:schemeClr val="tx1">
                    <a:lumMod val="75000"/>
                    <a:lumOff val="25000"/>
                  </a:schemeClr>
                </a:solidFill>
                <a:latin typeface="Calibri"/>
                <a:ea typeface="Calibri"/>
                <a:cs typeface="Calibri"/>
                <a:sym typeface="Calibri"/>
              </a:rPr>
              <a:t>to identify, together with apertures, where the beam will strike and therefore optimize also radiation monitor location.</a:t>
            </a:r>
            <a:endParaRPr sz="2800" b="1" dirty="0">
              <a:solidFill>
                <a:schemeClr val="tx1">
                  <a:lumMod val="75000"/>
                  <a:lumOff val="25000"/>
                </a:schemeClr>
              </a:solidFill>
            </a:endParaRPr>
          </a:p>
        </p:txBody>
      </p:sp>
      <p:sp>
        <p:nvSpPr>
          <p:cNvPr id="253" name="Google Shape;253;p36"/>
          <p:cNvSpPr txBox="1">
            <a:spLocks noGrp="1"/>
          </p:cNvSpPr>
          <p:nvPr>
            <p:ph type="sldNum" idx="12"/>
          </p:nvPr>
        </p:nvSpPr>
        <p:spPr>
          <a:xfrm>
            <a:off x="11478127" y="6338815"/>
            <a:ext cx="401200" cy="38320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8</a:t>
            </a:fld>
            <a:endParaRPr/>
          </a:p>
        </p:txBody>
      </p:sp>
      <p:graphicFrame>
        <p:nvGraphicFramePr>
          <p:cNvPr id="254" name="Google Shape;254;p36"/>
          <p:cNvGraphicFramePr/>
          <p:nvPr/>
        </p:nvGraphicFramePr>
        <p:xfrm>
          <a:off x="5768001" y="1361727"/>
          <a:ext cx="6279433" cy="5427602"/>
        </p:xfrm>
        <a:graphic>
          <a:graphicData uri="http://schemas.openxmlformats.org/drawingml/2006/table">
            <a:tbl>
              <a:tblPr>
                <a:noFill/>
              </a:tblPr>
              <a:tblGrid>
                <a:gridCol w="1137133">
                  <a:extLst>
                    <a:ext uri="{9D8B030D-6E8A-4147-A177-3AD203B41FA5}">
                      <a16:colId xmlns:a16="http://schemas.microsoft.com/office/drawing/2014/main" val="20000"/>
                    </a:ext>
                  </a:extLst>
                </a:gridCol>
                <a:gridCol w="1344767">
                  <a:extLst>
                    <a:ext uri="{9D8B030D-6E8A-4147-A177-3AD203B41FA5}">
                      <a16:colId xmlns:a16="http://schemas.microsoft.com/office/drawing/2014/main" val="20001"/>
                    </a:ext>
                  </a:extLst>
                </a:gridCol>
                <a:gridCol w="1042900">
                  <a:extLst>
                    <a:ext uri="{9D8B030D-6E8A-4147-A177-3AD203B41FA5}">
                      <a16:colId xmlns:a16="http://schemas.microsoft.com/office/drawing/2014/main" val="20002"/>
                    </a:ext>
                  </a:extLst>
                </a:gridCol>
                <a:gridCol w="1479433">
                  <a:extLst>
                    <a:ext uri="{9D8B030D-6E8A-4147-A177-3AD203B41FA5}">
                      <a16:colId xmlns:a16="http://schemas.microsoft.com/office/drawing/2014/main" val="20003"/>
                    </a:ext>
                  </a:extLst>
                </a:gridCol>
                <a:gridCol w="1275200">
                  <a:extLst>
                    <a:ext uri="{9D8B030D-6E8A-4147-A177-3AD203B41FA5}">
                      <a16:colId xmlns:a16="http://schemas.microsoft.com/office/drawing/2014/main" val="20004"/>
                    </a:ext>
                  </a:extLst>
                </a:gridCol>
              </a:tblGrid>
              <a:tr h="664147">
                <a:tc>
                  <a:txBody>
                    <a:bodyPr/>
                    <a:lstStyle/>
                    <a:p>
                      <a:pPr marL="0" marR="0" lvl="0" indent="0" algn="ctr" rtl="0">
                        <a:lnSpc>
                          <a:spcPct val="100000"/>
                        </a:lnSpc>
                        <a:spcBef>
                          <a:spcPts val="0"/>
                        </a:spcBef>
                        <a:spcAft>
                          <a:spcPts val="0"/>
                        </a:spcAft>
                        <a:buClr>
                          <a:srgbClr val="000000"/>
                        </a:buClr>
                        <a:buSzPts val="1400"/>
                        <a:buFont typeface="Arial"/>
                        <a:buNone/>
                      </a:pPr>
                      <a:endParaRPr sz="1900" u="none" strike="noStrike" cap="none"/>
                    </a:p>
                  </a:txBody>
                  <a:tcPr marL="88233" marR="88233" marT="88233" marB="88233">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gridSpan="4">
                  <a:txBody>
                    <a:bodyPr/>
                    <a:lstStyle/>
                    <a:p>
                      <a:pPr marL="0" marR="0" lvl="0" indent="0" algn="l" rtl="0">
                        <a:lnSpc>
                          <a:spcPct val="100000"/>
                        </a:lnSpc>
                        <a:spcBef>
                          <a:spcPts val="0"/>
                        </a:spcBef>
                        <a:spcAft>
                          <a:spcPts val="0"/>
                        </a:spcAft>
                        <a:buClr>
                          <a:srgbClr val="000000"/>
                        </a:buClr>
                        <a:buSzPts val="1200"/>
                        <a:buFont typeface="Arial"/>
                        <a:buNone/>
                      </a:pPr>
                      <a:r>
                        <a:rPr lang="en" sz="1600" b="1" i="0" u="none" strike="noStrike" cap="none">
                          <a:solidFill>
                            <a:srgbClr val="000000"/>
                          </a:solidFill>
                          <a:latin typeface="Arial"/>
                          <a:ea typeface="Arial"/>
                          <a:cs typeface="Arial"/>
                          <a:sym typeface="Arial"/>
                        </a:rPr>
                        <a:t>Frequency </a:t>
                      </a:r>
                      <a:endParaRPr sz="2400"/>
                    </a:p>
                    <a:p>
                      <a:pPr marL="0" marR="0" lvl="0" indent="0" algn="l" rtl="0">
                        <a:lnSpc>
                          <a:spcPct val="100000"/>
                        </a:lnSpc>
                        <a:spcBef>
                          <a:spcPts val="0"/>
                        </a:spcBef>
                        <a:spcAft>
                          <a:spcPts val="0"/>
                        </a:spcAft>
                        <a:buClr>
                          <a:srgbClr val="000000"/>
                        </a:buClr>
                        <a:buSzPts val="1200"/>
                        <a:buFont typeface="Arial"/>
                        <a:buNone/>
                      </a:pPr>
                      <a:r>
                        <a:rPr lang="en" sz="1600" b="1" i="0" u="none" strike="noStrike" cap="none">
                          <a:solidFill>
                            <a:srgbClr val="000000"/>
                          </a:solidFill>
                          <a:latin typeface="Arial"/>
                          <a:ea typeface="Arial"/>
                          <a:cs typeface="Arial"/>
                          <a:sym typeface="Arial"/>
                        </a:rPr>
                        <a:t>→</a:t>
                      </a:r>
                      <a:endParaRPr sz="4800" u="none" strike="noStrike" cap="none"/>
                    </a:p>
                  </a:txBody>
                  <a:tcPr marL="88233" marR="88233" marT="88233" marB="88233"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45427">
                <a:tc>
                  <a:txBody>
                    <a:bodyPr/>
                    <a:lstStyle/>
                    <a:p>
                      <a:pPr marL="0" marR="0" lvl="0" indent="0" algn="ctr" rtl="0">
                        <a:lnSpc>
                          <a:spcPct val="100000"/>
                        </a:lnSpc>
                        <a:spcBef>
                          <a:spcPts val="0"/>
                        </a:spcBef>
                        <a:spcAft>
                          <a:spcPts val="0"/>
                        </a:spcAft>
                        <a:buClr>
                          <a:srgbClr val="000000"/>
                        </a:buClr>
                        <a:buSzPts val="1200"/>
                        <a:buFont typeface="Arial"/>
                        <a:buNone/>
                      </a:pPr>
                      <a:r>
                        <a:rPr lang="en" sz="1600" b="1" i="0" u="none" strike="noStrike" cap="none">
                          <a:solidFill>
                            <a:srgbClr val="000000"/>
                          </a:solidFill>
                          <a:latin typeface="Arial"/>
                          <a:ea typeface="Arial"/>
                          <a:cs typeface="Arial"/>
                          <a:sym typeface="Arial"/>
                        </a:rPr>
                        <a:t>Severity</a:t>
                      </a:r>
                      <a:endParaRPr sz="2400"/>
                    </a:p>
                    <a:p>
                      <a:pPr marL="0" marR="0" lvl="0" indent="0" algn="ctr" rtl="0">
                        <a:lnSpc>
                          <a:spcPct val="100000"/>
                        </a:lnSpc>
                        <a:spcBef>
                          <a:spcPts val="0"/>
                        </a:spcBef>
                        <a:spcAft>
                          <a:spcPts val="0"/>
                        </a:spcAft>
                        <a:buClr>
                          <a:srgbClr val="000000"/>
                        </a:buClr>
                        <a:buSzPts val="1200"/>
                        <a:buFont typeface="Arial"/>
                        <a:buNone/>
                      </a:pPr>
                      <a:r>
                        <a:rPr lang="en" sz="1600" b="1" i="0" u="none" strike="noStrike" cap="none">
                          <a:solidFill>
                            <a:srgbClr val="000000"/>
                          </a:solidFill>
                          <a:latin typeface="Arial"/>
                          <a:ea typeface="Arial"/>
                          <a:cs typeface="Arial"/>
                          <a:sym typeface="Arial"/>
                        </a:rPr>
                        <a:t>↓</a:t>
                      </a:r>
                      <a:endParaRPr sz="4800" u="none" strike="noStrike" cap="none"/>
                    </a:p>
                  </a:txBody>
                  <a:tcPr marL="88233" marR="88233" marT="88233" marB="88233">
                    <a:lnL w="9525" cap="flat" cmpd="sng">
                      <a:solidFill>
                        <a:srgbClr val="000000">
                          <a:alpha val="0"/>
                        </a:srgb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I</a:t>
                      </a:r>
                      <a:r>
                        <a:rPr lang="en" sz="900" b="0" i="0" u="none" strike="noStrike" cap="none">
                          <a:solidFill>
                            <a:srgbClr val="000000"/>
                          </a:solidFill>
                          <a:latin typeface="Arial"/>
                          <a:ea typeface="Arial"/>
                          <a:cs typeface="Arial"/>
                          <a:sym typeface="Arial"/>
                        </a:rPr>
                        <a:t> - High </a:t>
                      </a:r>
                      <a:endParaRPr sz="2100" u="none" strike="noStrike" cap="none"/>
                    </a:p>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&gt;1.00E-01 Events/Year</a:t>
                      </a:r>
                      <a:endParaRPr sz="2100" u="none" strike="noStrike" cap="none"/>
                    </a:p>
                  </a:txBody>
                  <a:tcPr marL="88233" marR="88233" marT="88233" marB="88233">
                    <a:lnL w="12700" cap="flat" cmpd="sng">
                      <a:solidFill>
                        <a:schemeClr val="dk1"/>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II </a:t>
                      </a:r>
                      <a:r>
                        <a:rPr lang="en" sz="900" b="0" i="0" u="none" strike="noStrike" cap="none">
                          <a:solidFill>
                            <a:srgbClr val="000000"/>
                          </a:solidFill>
                          <a:latin typeface="Arial"/>
                          <a:ea typeface="Arial"/>
                          <a:cs typeface="Arial"/>
                          <a:sym typeface="Arial"/>
                        </a:rPr>
                        <a:t>- Medium ≥1.00E-02 &amp; ≤1.00E-01 Events/Year</a:t>
                      </a:r>
                      <a:endParaRPr sz="2100" u="none" strike="noStrike" cap="none"/>
                    </a:p>
                  </a:txBody>
                  <a:tcPr marL="88233" marR="88233" marT="88233" marB="88233">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III - </a:t>
                      </a:r>
                      <a:r>
                        <a:rPr lang="en" sz="900" b="0" i="0" u="none" strike="noStrike" cap="none">
                          <a:solidFill>
                            <a:srgbClr val="000000"/>
                          </a:solidFill>
                          <a:latin typeface="Arial"/>
                          <a:ea typeface="Arial"/>
                          <a:cs typeface="Arial"/>
                          <a:sym typeface="Arial"/>
                        </a:rPr>
                        <a:t>Low </a:t>
                      </a:r>
                      <a:endParaRPr sz="2100" u="none" strike="noStrike" cap="none"/>
                    </a:p>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≥1.00E-04 &amp; &lt;1.00E-02  Events/Year</a:t>
                      </a:r>
                      <a:endParaRPr sz="2100" u="none" strike="noStrike" cap="none"/>
                    </a:p>
                  </a:txBody>
                  <a:tcPr marL="88233" marR="88233" marT="88233" marB="88233">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IV </a:t>
                      </a:r>
                      <a:r>
                        <a:rPr lang="en" sz="900" b="0" i="0" u="none" strike="noStrike" cap="none">
                          <a:solidFill>
                            <a:srgbClr val="000000"/>
                          </a:solidFill>
                          <a:latin typeface="Arial"/>
                          <a:ea typeface="Arial"/>
                          <a:cs typeface="Arial"/>
                          <a:sym typeface="Arial"/>
                        </a:rPr>
                        <a:t>- Extremely Low &lt;1.00E-04 Events/Year</a:t>
                      </a:r>
                      <a:endParaRPr sz="2100" u="none" strike="noStrike" cap="none"/>
                    </a:p>
                  </a:txBody>
                  <a:tcPr marL="82367" marR="82367" marT="82367" marB="82367">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212787">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A </a:t>
                      </a:r>
                      <a:r>
                        <a:rPr lang="en" sz="900" b="0" i="0" u="none" strike="noStrike" cap="none">
                          <a:solidFill>
                            <a:srgbClr val="000000"/>
                          </a:solidFill>
                          <a:latin typeface="Arial"/>
                          <a:ea typeface="Arial"/>
                          <a:cs typeface="Arial"/>
                          <a:sym typeface="Arial"/>
                        </a:rPr>
                        <a:t>- Considerable Impact [Death] (</a:t>
                      </a:r>
                      <a:r>
                        <a:rPr lang="en" sz="900" b="1" i="0" u="none" strike="noStrike" cap="none">
                          <a:solidFill>
                            <a:srgbClr val="000000"/>
                          </a:solidFill>
                          <a:latin typeface="Arial"/>
                          <a:ea typeface="Arial"/>
                          <a:cs typeface="Arial"/>
                          <a:sym typeface="Arial"/>
                        </a:rPr>
                        <a:t>≥100 Rem</a:t>
                      </a:r>
                      <a:r>
                        <a:rPr lang="en" sz="900" b="0" i="0" u="none" strike="noStrike" cap="none">
                          <a:solidFill>
                            <a:srgbClr val="000000"/>
                          </a:solidFill>
                          <a:latin typeface="Arial"/>
                          <a:ea typeface="Arial"/>
                          <a:cs typeface="Arial"/>
                          <a:sym typeface="Arial"/>
                        </a:rPr>
                        <a:t>)</a:t>
                      </a:r>
                      <a:br>
                        <a:rPr lang="en" sz="900" b="0" i="0" u="none" strike="noStrike" cap="none">
                          <a:solidFill>
                            <a:srgbClr val="000000"/>
                          </a:solidFill>
                          <a:latin typeface="Arial"/>
                          <a:ea typeface="Arial"/>
                          <a:cs typeface="Arial"/>
                          <a:sym typeface="Arial"/>
                        </a:rPr>
                      </a:br>
                      <a:br>
                        <a:rPr lang="en" sz="900" b="0" i="0" u="none" strike="noStrike" cap="none">
                          <a:solidFill>
                            <a:srgbClr val="000000"/>
                          </a:solidFill>
                          <a:latin typeface="Arial"/>
                          <a:ea typeface="Arial"/>
                          <a:cs typeface="Arial"/>
                          <a:sym typeface="Arial"/>
                        </a:rPr>
                      </a:br>
                      <a:br>
                        <a:rPr lang="en" sz="900" b="0" i="0" u="none" strike="noStrike" cap="none">
                          <a:solidFill>
                            <a:srgbClr val="000000"/>
                          </a:solidFill>
                          <a:latin typeface="Arial"/>
                          <a:ea typeface="Arial"/>
                          <a:cs typeface="Arial"/>
                          <a:sym typeface="Arial"/>
                        </a:rPr>
                      </a:br>
                      <a:endParaRPr sz="2100" u="none" strike="noStrike" cap="none"/>
                    </a:p>
                  </a:txBody>
                  <a:tcPr marL="88233" marR="88233" marT="88233" marB="88233">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Unmitigated Swap Out Scenario</a:t>
                      </a:r>
                      <a:endParaRPr sz="2100" u="none" strike="noStrike" cap="none"/>
                    </a:p>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HIGH</a:t>
                      </a:r>
                      <a:endParaRPr sz="2400"/>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DE1"/>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DE1"/>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With Stored Beam Interlock Energy Match Interlock (depending on initiating event)</a:t>
                      </a:r>
                      <a:endParaRPr sz="2100" u="none" strike="noStrike" cap="none"/>
                    </a:p>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 MEDIUM</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CDFF"/>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 sz="1900" u="none" strike="noStrike" cap="none"/>
                      </a:br>
                      <a:endParaRPr sz="1900" u="none" strike="noStrike" cap="none"/>
                    </a:p>
                  </a:txBody>
                  <a:tcPr marL="82367" marR="82367" marT="82367" marB="82367"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6F3FE"/>
                    </a:solidFill>
                  </a:tcPr>
                </a:tc>
                <a:extLst>
                  <a:ext uri="{0D108BD9-81ED-4DB2-BD59-A6C34878D82A}">
                    <a16:rowId xmlns:a16="http://schemas.microsoft.com/office/drawing/2014/main" val="10002"/>
                  </a:ext>
                </a:extLst>
              </a:tr>
              <a:tr h="1029907">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B </a:t>
                      </a:r>
                      <a:r>
                        <a:rPr lang="en" sz="900" b="0" i="0" u="none" strike="noStrike" cap="none">
                          <a:solidFill>
                            <a:srgbClr val="000000"/>
                          </a:solidFill>
                          <a:latin typeface="Arial"/>
                          <a:ea typeface="Arial"/>
                          <a:cs typeface="Arial"/>
                          <a:sym typeface="Arial"/>
                        </a:rPr>
                        <a:t>- Limited Impact [Severe Injury] (</a:t>
                      </a:r>
                      <a:r>
                        <a:rPr lang="en" sz="900" b="1" i="0" u="none" strike="noStrike" cap="none">
                          <a:solidFill>
                            <a:srgbClr val="000000"/>
                          </a:solidFill>
                          <a:latin typeface="Arial"/>
                          <a:ea typeface="Arial"/>
                          <a:cs typeface="Arial"/>
                          <a:sym typeface="Arial"/>
                        </a:rPr>
                        <a:t>≥25 &amp; &lt;100 Rem</a:t>
                      </a:r>
                      <a:r>
                        <a:rPr lang="en" sz="900" b="0" i="0" u="none" strike="noStrike" cap="none">
                          <a:solidFill>
                            <a:srgbClr val="000000"/>
                          </a:solidFill>
                          <a:latin typeface="Arial"/>
                          <a:ea typeface="Arial"/>
                          <a:cs typeface="Arial"/>
                          <a:sym typeface="Arial"/>
                        </a:rPr>
                        <a:t>)</a:t>
                      </a:r>
                      <a:endParaRPr sz="2100" u="none" strike="noStrike" cap="none"/>
                    </a:p>
                  </a:txBody>
                  <a:tcPr marL="88233" marR="88233" marT="88233" marB="88233">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With clearing magnets and apertures</a:t>
                      </a:r>
                      <a:endParaRPr sz="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r>
                        <a:rPr lang="en" sz="900" b="1" i="0" u="none" strike="noStrike" cap="none">
                          <a:solidFill>
                            <a:srgbClr val="000000"/>
                          </a:solidFill>
                          <a:latin typeface="Arial"/>
                          <a:ea typeface="Arial"/>
                          <a:cs typeface="Arial"/>
                          <a:sym typeface="Arial"/>
                        </a:rPr>
                        <a:t>HIGH</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CDE1"/>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CDFF"/>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With Stored Beam Interlock Energy Match Interlock (depending on initiating event)</a:t>
                      </a:r>
                      <a:endParaRPr sz="2100" u="none" strike="noStrike" cap="none"/>
                    </a:p>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 LOW</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F3FE"/>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 sz="1900" u="none" strike="noStrike" cap="none"/>
                      </a:br>
                      <a:endParaRPr sz="1900" u="none" strike="noStrike" cap="none"/>
                    </a:p>
                  </a:txBody>
                  <a:tcPr marL="82367" marR="82367" marT="82367" marB="82367"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45427">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C </a:t>
                      </a:r>
                      <a:r>
                        <a:rPr lang="en" sz="900" b="0" i="0" u="none" strike="noStrike" cap="none">
                          <a:solidFill>
                            <a:srgbClr val="000000"/>
                          </a:solidFill>
                          <a:latin typeface="Arial"/>
                          <a:ea typeface="Arial"/>
                          <a:cs typeface="Arial"/>
                          <a:sym typeface="Arial"/>
                        </a:rPr>
                        <a:t>- No Significant Impact [Minor Injury] (</a:t>
                      </a:r>
                      <a:r>
                        <a:rPr lang="en" sz="900" b="1" i="0" u="none" strike="noStrike" cap="none">
                          <a:solidFill>
                            <a:srgbClr val="000000"/>
                          </a:solidFill>
                          <a:latin typeface="Arial"/>
                          <a:ea typeface="Arial"/>
                          <a:cs typeface="Arial"/>
                          <a:sym typeface="Arial"/>
                        </a:rPr>
                        <a:t>≥5 &amp; &lt; 25 Rem</a:t>
                      </a:r>
                      <a:r>
                        <a:rPr lang="en" sz="900" b="0" i="0" u="none" strike="noStrike" cap="none">
                          <a:solidFill>
                            <a:srgbClr val="000000"/>
                          </a:solidFill>
                          <a:latin typeface="Arial"/>
                          <a:ea typeface="Arial"/>
                          <a:cs typeface="Arial"/>
                          <a:sym typeface="Arial"/>
                        </a:rPr>
                        <a:t>)</a:t>
                      </a:r>
                      <a:endParaRPr sz="2100" u="none" strike="noStrike" cap="none"/>
                    </a:p>
                  </a:txBody>
                  <a:tcPr marL="88233" marR="88233" marT="88233" marB="88233">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CDFF"/>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F3FE"/>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F3FE"/>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 sz="1900" u="none" strike="noStrike" cap="none"/>
                      </a:br>
                      <a:endParaRPr sz="1900" u="none" strike="noStrike" cap="none"/>
                    </a:p>
                  </a:txBody>
                  <a:tcPr marL="82367" marR="82367" marT="82367" marB="82367"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1029907">
                <a:tc>
                  <a:txBody>
                    <a:bodyPr/>
                    <a:lstStyle/>
                    <a:p>
                      <a:pPr marL="0" marR="0" lvl="0" indent="0" algn="l"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D </a:t>
                      </a:r>
                      <a:r>
                        <a:rPr lang="en" sz="900" b="0" i="0" u="none" strike="noStrike" cap="none">
                          <a:solidFill>
                            <a:srgbClr val="000000"/>
                          </a:solidFill>
                          <a:latin typeface="Arial"/>
                          <a:ea typeface="Arial"/>
                          <a:cs typeface="Arial"/>
                          <a:sym typeface="Arial"/>
                        </a:rPr>
                        <a:t>- Negligible impact (</a:t>
                      </a:r>
                      <a:r>
                        <a:rPr lang="en" sz="900" b="1" i="0" u="none" strike="noStrike" cap="none">
                          <a:solidFill>
                            <a:srgbClr val="000000"/>
                          </a:solidFill>
                          <a:latin typeface="Arial"/>
                          <a:ea typeface="Arial"/>
                          <a:cs typeface="Arial"/>
                          <a:sym typeface="Arial"/>
                        </a:rPr>
                        <a:t>&lt;5 Rem</a:t>
                      </a:r>
                      <a:r>
                        <a:rPr lang="en" sz="900" b="0" i="0" u="none" strike="noStrike" cap="none">
                          <a:solidFill>
                            <a:srgbClr val="000000"/>
                          </a:solidFill>
                          <a:latin typeface="Arial"/>
                          <a:ea typeface="Arial"/>
                          <a:cs typeface="Arial"/>
                          <a:sym typeface="Arial"/>
                        </a:rPr>
                        <a:t>)</a:t>
                      </a:r>
                      <a:endParaRPr sz="2100" u="none" strike="noStrike" cap="none"/>
                    </a:p>
                  </a:txBody>
                  <a:tcPr marL="88233" marR="88233" marT="88233" marB="88233">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With Interlocked Radiation Monitors</a:t>
                      </a:r>
                      <a:endParaRPr sz="2100" u="none" strike="noStrike" cap="none"/>
                    </a:p>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LOW</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6F3FE"/>
                    </a:solidFill>
                  </a:tcPr>
                </a:tc>
                <a:tc>
                  <a:txBody>
                    <a:bodyPr/>
                    <a:lstStyle/>
                    <a:p>
                      <a:pPr marL="0" marR="0" lvl="0" indent="0" algn="l" rtl="0">
                        <a:lnSpc>
                          <a:spcPct val="100000"/>
                        </a:lnSpc>
                        <a:spcBef>
                          <a:spcPts val="0"/>
                        </a:spcBef>
                        <a:spcAft>
                          <a:spcPts val="0"/>
                        </a:spcAft>
                        <a:buClr>
                          <a:srgbClr val="000000"/>
                        </a:buClr>
                        <a:buSzPts val="1600"/>
                        <a:buFont typeface="Arial"/>
                        <a:buNone/>
                      </a:pPr>
                      <a:br>
                        <a:rPr lang="en" sz="2100" u="none" strike="noStrike" cap="none"/>
                      </a:br>
                      <a:endParaRPr sz="2100" u="none" strike="noStrike" cap="none"/>
                    </a:p>
                  </a:txBody>
                  <a:tcPr marL="88233" marR="88233" marT="88233" marB="88233"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900" b="0" i="0" u="none" strike="noStrike" cap="none">
                          <a:solidFill>
                            <a:srgbClr val="000000"/>
                          </a:solidFill>
                          <a:latin typeface="Arial"/>
                          <a:ea typeface="Arial"/>
                          <a:cs typeface="Arial"/>
                          <a:sym typeface="Arial"/>
                        </a:rPr>
                        <a:t> </a:t>
                      </a:r>
                      <a:r>
                        <a:rPr lang="en" sz="900" b="1" i="0" u="none" strike="noStrike" cap="none">
                          <a:solidFill>
                            <a:srgbClr val="000000"/>
                          </a:solidFill>
                          <a:latin typeface="Arial"/>
                          <a:ea typeface="Arial"/>
                          <a:cs typeface="Arial"/>
                          <a:sym typeface="Arial"/>
                        </a:rPr>
                        <a:t>With </a:t>
                      </a:r>
                      <a:r>
                        <a:rPr lang="en" sz="900" b="1"/>
                        <a:t>Stored Beam Interlock Energy Match Interlock </a:t>
                      </a:r>
                      <a:r>
                        <a:rPr lang="en" sz="900" b="1" i="0" u="none" strike="noStrike" cap="none">
                          <a:solidFill>
                            <a:srgbClr val="000000"/>
                          </a:solidFill>
                          <a:latin typeface="Arial"/>
                          <a:ea typeface="Arial"/>
                          <a:cs typeface="Arial"/>
                          <a:sym typeface="Arial"/>
                        </a:rPr>
                        <a:t>and Interlocked Radiation Monitors</a:t>
                      </a:r>
                      <a:endParaRPr sz="2100" u="none" strike="noStrike" cap="none"/>
                    </a:p>
                    <a:p>
                      <a:pPr marL="0" marR="0" lvl="0" indent="0" algn="ctr" rtl="0">
                        <a:lnSpc>
                          <a:spcPct val="100000"/>
                        </a:lnSpc>
                        <a:spcBef>
                          <a:spcPts val="0"/>
                        </a:spcBef>
                        <a:spcAft>
                          <a:spcPts val="0"/>
                        </a:spcAft>
                        <a:buClr>
                          <a:srgbClr val="000000"/>
                        </a:buClr>
                        <a:buSzPts val="700"/>
                        <a:buFont typeface="Arial"/>
                        <a:buNone/>
                      </a:pPr>
                      <a:r>
                        <a:rPr lang="en" sz="900" b="1" i="0" u="none" strike="noStrike" cap="none">
                          <a:solidFill>
                            <a:srgbClr val="000000"/>
                          </a:solidFill>
                          <a:latin typeface="Arial"/>
                          <a:ea typeface="Arial"/>
                          <a:cs typeface="Arial"/>
                          <a:sym typeface="Arial"/>
                        </a:rPr>
                        <a:t>NEGLIGIBLE</a:t>
                      </a:r>
                      <a:endParaRPr sz="2100" u="none" strike="noStrike" cap="none"/>
                    </a:p>
                  </a:txBody>
                  <a:tcPr marL="88233" marR="88233" marT="88233" marB="88233"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br>
                        <a:rPr lang="en" sz="1900" u="none" strike="noStrike" cap="none"/>
                      </a:br>
                      <a:endParaRPr sz="1900" u="none" strike="noStrike" cap="none"/>
                    </a:p>
                  </a:txBody>
                  <a:tcPr marL="82367" marR="82367" marT="82367" marB="82367"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255" name="Google Shape;255;p36"/>
          <p:cNvSpPr/>
          <p:nvPr/>
        </p:nvSpPr>
        <p:spPr>
          <a:xfrm>
            <a:off x="8207696" y="3827800"/>
            <a:ext cx="1180400" cy="138400"/>
          </a:xfrm>
          <a:prstGeom prst="rightArrow">
            <a:avLst>
              <a:gd name="adj1" fmla="val 50000"/>
              <a:gd name="adj2" fmla="val 50000"/>
            </a:avLst>
          </a:prstGeom>
          <a:solidFill>
            <a:schemeClr val="lt1"/>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256" name="Google Shape;256;p36"/>
          <p:cNvSpPr/>
          <p:nvPr/>
        </p:nvSpPr>
        <p:spPr>
          <a:xfrm>
            <a:off x="8195167" y="6099037"/>
            <a:ext cx="1180400" cy="138400"/>
          </a:xfrm>
          <a:prstGeom prst="rightArrow">
            <a:avLst>
              <a:gd name="adj1" fmla="val 50000"/>
              <a:gd name="adj2" fmla="val 50000"/>
            </a:avLst>
          </a:prstGeom>
          <a:solidFill>
            <a:srgbClr val="FFFF00"/>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257" name="Google Shape;257;p36"/>
          <p:cNvSpPr/>
          <p:nvPr/>
        </p:nvSpPr>
        <p:spPr>
          <a:xfrm rot="5400000">
            <a:off x="10225116" y="5303548"/>
            <a:ext cx="884400" cy="164800"/>
          </a:xfrm>
          <a:prstGeom prst="rightArrow">
            <a:avLst>
              <a:gd name="adj1" fmla="val 50000"/>
              <a:gd name="adj2" fmla="val 50000"/>
            </a:avLst>
          </a:prstGeom>
          <a:solidFill>
            <a:srgbClr val="FFC000"/>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258" name="Google Shape;258;p36"/>
          <p:cNvSpPr/>
          <p:nvPr/>
        </p:nvSpPr>
        <p:spPr>
          <a:xfrm>
            <a:off x="6905133" y="3997121"/>
            <a:ext cx="1344800" cy="1028800"/>
          </a:xfrm>
          <a:prstGeom prst="rect">
            <a:avLst/>
          </a:prstGeom>
          <a:noFill/>
          <a:ln w="1905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Calibri"/>
              <a:ea typeface="Calibri"/>
              <a:cs typeface="Calibri"/>
              <a:sym typeface="Calibri"/>
            </a:endParaRPr>
          </a:p>
        </p:txBody>
      </p:sp>
      <p:sp>
        <p:nvSpPr>
          <p:cNvPr id="259" name="Google Shape;259;p36"/>
          <p:cNvSpPr/>
          <p:nvPr/>
        </p:nvSpPr>
        <p:spPr>
          <a:xfrm rot="5400000">
            <a:off x="7562473" y="5255481"/>
            <a:ext cx="1093200" cy="164800"/>
          </a:xfrm>
          <a:prstGeom prst="rightArrow">
            <a:avLst>
              <a:gd name="adj1" fmla="val 50000"/>
              <a:gd name="adj2" fmla="val 50000"/>
            </a:avLst>
          </a:prstGeom>
          <a:solidFill>
            <a:srgbClr val="FFFF00"/>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260" name="Google Shape;260;p36"/>
          <p:cNvSpPr/>
          <p:nvPr/>
        </p:nvSpPr>
        <p:spPr>
          <a:xfrm rot="5400000">
            <a:off x="7833473" y="3832116"/>
            <a:ext cx="551200" cy="164800"/>
          </a:xfrm>
          <a:prstGeom prst="rightArrow">
            <a:avLst>
              <a:gd name="adj1" fmla="val 50000"/>
              <a:gd name="adj2" fmla="val 50000"/>
            </a:avLst>
          </a:prstGeom>
          <a:solidFill>
            <a:srgbClr val="FFFF00"/>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261" name="Google Shape;261;p36"/>
          <p:cNvSpPr/>
          <p:nvPr/>
        </p:nvSpPr>
        <p:spPr>
          <a:xfrm>
            <a:off x="8195180" y="4861653"/>
            <a:ext cx="1180400" cy="138400"/>
          </a:xfrm>
          <a:prstGeom prst="rightArrow">
            <a:avLst>
              <a:gd name="adj1" fmla="val 50000"/>
              <a:gd name="adj2" fmla="val 50000"/>
            </a:avLst>
          </a:prstGeom>
          <a:solidFill>
            <a:srgbClr val="FFC000"/>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7"/>
          <p:cNvSpPr txBox="1">
            <a:spLocks noGrp="1"/>
          </p:cNvSpPr>
          <p:nvPr>
            <p:ph type="title"/>
          </p:nvPr>
        </p:nvSpPr>
        <p:spPr>
          <a:xfrm>
            <a:off x="495300" y="131737"/>
            <a:ext cx="11201600" cy="914400"/>
          </a:xfrm>
          <a:prstGeom prst="rect">
            <a:avLst/>
          </a:prstGeom>
          <a:noFill/>
          <a:ln>
            <a:noFill/>
          </a:ln>
        </p:spPr>
        <p:txBody>
          <a:bodyPr spcFirstLastPara="1" vert="horz" wrap="square" lIns="121900" tIns="121900" rIns="121900" bIns="121900" rtlCol="0" anchor="b" anchorCtr="0">
            <a:normAutofit/>
          </a:bodyPr>
          <a:lstStyle/>
          <a:p>
            <a:pPr>
              <a:spcBef>
                <a:spcPts val="0"/>
              </a:spcBef>
              <a:buSzPts val="2800"/>
            </a:pPr>
            <a:r>
              <a:rPr lang="en" dirty="0"/>
              <a:t>Radiation Monitors &amp; Shielding</a:t>
            </a:r>
            <a:endParaRPr dirty="0"/>
          </a:p>
        </p:txBody>
      </p:sp>
      <p:sp>
        <p:nvSpPr>
          <p:cNvPr id="267" name="Google Shape;267;p37"/>
          <p:cNvSpPr txBox="1">
            <a:spLocks noGrp="1"/>
          </p:cNvSpPr>
          <p:nvPr>
            <p:ph type="body" idx="1"/>
          </p:nvPr>
        </p:nvSpPr>
        <p:spPr>
          <a:xfrm>
            <a:off x="52069" y="1275809"/>
            <a:ext cx="7554800" cy="4930800"/>
          </a:xfrm>
          <a:prstGeom prst="rect">
            <a:avLst/>
          </a:prstGeom>
          <a:noFill/>
          <a:ln>
            <a:noFill/>
          </a:ln>
        </p:spPr>
        <p:txBody>
          <a:bodyPr spcFirstLastPara="1" vert="horz" wrap="square" lIns="121900" tIns="121900" rIns="121900" bIns="121900" rtlCol="0" anchor="t" anchorCtr="0">
            <a:normAutofit/>
          </a:bodyPr>
          <a:lstStyle/>
          <a:p>
            <a:pPr marL="502907" indent="-494441">
              <a:buSzPts val="1700"/>
              <a:buFont typeface="Arial"/>
              <a:buChar char="•"/>
            </a:pPr>
            <a:r>
              <a:rPr lang="en" sz="1733" dirty="0">
                <a:solidFill>
                  <a:schemeClr val="dk1"/>
                </a:solidFill>
                <a:latin typeface="Calibri"/>
                <a:ea typeface="Calibri"/>
                <a:cs typeface="Calibri"/>
                <a:sym typeface="Calibri"/>
              </a:rPr>
              <a:t>Beamline radiation monitors are already installed and credited for top-off. At least 1 monitor per beamline</a:t>
            </a:r>
            <a:endParaRPr sz="1733" dirty="0">
              <a:solidFill>
                <a:schemeClr val="dk1"/>
              </a:solidFill>
              <a:latin typeface="Calibri"/>
              <a:ea typeface="Calibri"/>
              <a:cs typeface="Calibri"/>
              <a:sym typeface="Calibri"/>
            </a:endParaRPr>
          </a:p>
          <a:p>
            <a:pPr marL="502907" indent="-494441">
              <a:buSzPts val="1700"/>
              <a:buFont typeface="Arial"/>
              <a:buChar char="•"/>
            </a:pPr>
            <a:r>
              <a:rPr lang="en" sz="1733" dirty="0">
                <a:solidFill>
                  <a:schemeClr val="dk1"/>
                </a:solidFill>
                <a:latin typeface="Calibri"/>
                <a:ea typeface="Calibri"/>
                <a:cs typeface="Calibri"/>
                <a:sym typeface="Calibri"/>
              </a:rPr>
              <a:t>Interlocked to PPS (Swap-Out): in case of a trip, shutters are closed and swap-out injection is inhibited</a:t>
            </a:r>
            <a:endParaRPr sz="2267" dirty="0"/>
          </a:p>
          <a:p>
            <a:pPr marL="502907" indent="-494441">
              <a:buSzPts val="1700"/>
              <a:buFont typeface="Arial"/>
              <a:buChar char="•"/>
            </a:pPr>
            <a:r>
              <a:rPr lang="en" sz="1733" dirty="0">
                <a:solidFill>
                  <a:schemeClr val="dk1"/>
                </a:solidFill>
                <a:latin typeface="Calibri"/>
                <a:ea typeface="Calibri"/>
                <a:cs typeface="Calibri"/>
                <a:sym typeface="Calibri"/>
              </a:rPr>
              <a:t>Since there are no first-optics enclosures on the experimental floor, shielding is installed directly on the beamline: lead collimators and exclusion zones are used to contain bremsstrahlung levels. </a:t>
            </a:r>
            <a:endParaRPr sz="2267" dirty="0"/>
          </a:p>
        </p:txBody>
      </p:sp>
      <p:sp>
        <p:nvSpPr>
          <p:cNvPr id="268" name="Google Shape;268;p37"/>
          <p:cNvSpPr txBox="1">
            <a:spLocks noGrp="1"/>
          </p:cNvSpPr>
          <p:nvPr>
            <p:ph type="sldNum" idx="12"/>
          </p:nvPr>
        </p:nvSpPr>
        <p:spPr>
          <a:xfrm>
            <a:off x="11478127" y="6338815"/>
            <a:ext cx="401200" cy="38320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9</a:t>
            </a:fld>
            <a:endParaRPr/>
          </a:p>
        </p:txBody>
      </p:sp>
      <p:pic>
        <p:nvPicPr>
          <p:cNvPr id="269" name="Google Shape;269;p37"/>
          <p:cNvPicPr preferRelativeResize="0"/>
          <p:nvPr/>
        </p:nvPicPr>
        <p:blipFill rotWithShape="1">
          <a:blip r:embed="rId3">
            <a:alphaModFix/>
          </a:blip>
          <a:srcRect/>
          <a:stretch/>
        </p:blipFill>
        <p:spPr>
          <a:xfrm>
            <a:off x="751665" y="4167306"/>
            <a:ext cx="2456404" cy="1441912"/>
          </a:xfrm>
          <a:prstGeom prst="rect">
            <a:avLst/>
          </a:prstGeom>
          <a:noFill/>
          <a:ln>
            <a:noFill/>
          </a:ln>
        </p:spPr>
      </p:pic>
      <p:pic>
        <p:nvPicPr>
          <p:cNvPr id="270" name="Google Shape;270;p37"/>
          <p:cNvPicPr preferRelativeResize="0"/>
          <p:nvPr/>
        </p:nvPicPr>
        <p:blipFill rotWithShape="1">
          <a:blip r:embed="rId4">
            <a:alphaModFix/>
          </a:blip>
          <a:srcRect/>
          <a:stretch/>
        </p:blipFill>
        <p:spPr>
          <a:xfrm>
            <a:off x="4253006" y="3959863"/>
            <a:ext cx="1767761" cy="2155377"/>
          </a:xfrm>
          <a:prstGeom prst="rect">
            <a:avLst/>
          </a:prstGeom>
          <a:noFill/>
          <a:ln>
            <a:noFill/>
          </a:ln>
        </p:spPr>
      </p:pic>
      <p:sp>
        <p:nvSpPr>
          <p:cNvPr id="271" name="Google Shape;271;p37"/>
          <p:cNvSpPr txBox="1"/>
          <p:nvPr/>
        </p:nvSpPr>
        <p:spPr>
          <a:xfrm>
            <a:off x="1356882" y="4907025"/>
            <a:ext cx="1676800" cy="348824"/>
          </a:xfrm>
          <a:prstGeom prst="rect">
            <a:avLst/>
          </a:prstGeom>
          <a:noFill/>
          <a:ln>
            <a:noFill/>
          </a:ln>
        </p:spPr>
        <p:txBody>
          <a:bodyPr spcFirstLastPara="1" wrap="square" lIns="121900" tIns="60933" rIns="121900" bIns="60933" anchor="t" anchorCtr="0">
            <a:spAutoFit/>
          </a:bodyPr>
          <a:lstStyle/>
          <a:p>
            <a:r>
              <a:rPr lang="en" sz="1467">
                <a:solidFill>
                  <a:srgbClr val="FFFF00"/>
                </a:solidFill>
                <a:latin typeface="Arial"/>
                <a:ea typeface="Arial"/>
                <a:cs typeface="Arial"/>
                <a:sym typeface="Arial"/>
              </a:rPr>
              <a:t>Exclusion zone</a:t>
            </a:r>
            <a:endParaRPr sz="2400"/>
          </a:p>
        </p:txBody>
      </p:sp>
      <p:sp>
        <p:nvSpPr>
          <p:cNvPr id="272" name="Google Shape;272;p37"/>
          <p:cNvSpPr txBox="1"/>
          <p:nvPr/>
        </p:nvSpPr>
        <p:spPr>
          <a:xfrm>
            <a:off x="4885132" y="5210554"/>
            <a:ext cx="1676800" cy="574590"/>
          </a:xfrm>
          <a:prstGeom prst="rect">
            <a:avLst/>
          </a:prstGeom>
          <a:noFill/>
          <a:ln>
            <a:noFill/>
          </a:ln>
        </p:spPr>
        <p:txBody>
          <a:bodyPr spcFirstLastPara="1" wrap="square" lIns="121900" tIns="60933" rIns="121900" bIns="60933" anchor="t" anchorCtr="0">
            <a:spAutoFit/>
          </a:bodyPr>
          <a:lstStyle/>
          <a:p>
            <a:r>
              <a:rPr lang="en" sz="1467">
                <a:solidFill>
                  <a:srgbClr val="FFFF00"/>
                </a:solidFill>
                <a:latin typeface="Arial"/>
                <a:ea typeface="Arial"/>
                <a:cs typeface="Arial"/>
                <a:sym typeface="Arial"/>
              </a:rPr>
              <a:t>lead </a:t>
            </a:r>
            <a:endParaRPr sz="2400"/>
          </a:p>
          <a:p>
            <a:r>
              <a:rPr lang="en" sz="1467">
                <a:solidFill>
                  <a:srgbClr val="FFFF00"/>
                </a:solidFill>
                <a:latin typeface="Arial"/>
                <a:ea typeface="Arial"/>
                <a:cs typeface="Arial"/>
                <a:sym typeface="Arial"/>
              </a:rPr>
              <a:t>collimator</a:t>
            </a:r>
            <a:endParaRPr sz="2400"/>
          </a:p>
        </p:txBody>
      </p:sp>
      <p:pic>
        <p:nvPicPr>
          <p:cNvPr id="273" name="Google Shape;273;p3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270666" y="1659767"/>
            <a:ext cx="4869265" cy="365193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9" name="Google Shape;279;p38"/>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Radiation Safety Analysis Approach	</a:t>
            </a:r>
            <a:endParaRPr dirty="0"/>
          </a:p>
        </p:txBody>
      </p:sp>
      <p:sp>
        <p:nvSpPr>
          <p:cNvPr id="278" name="Google Shape;278;p38"/>
          <p:cNvSpPr txBox="1">
            <a:spLocks noGrp="1"/>
          </p:cNvSpPr>
          <p:nvPr>
            <p:ph idx="1"/>
          </p:nvPr>
        </p:nvSpPr>
        <p:spPr>
          <a:xfrm>
            <a:off x="50099" y="1280370"/>
            <a:ext cx="5856793" cy="4572000"/>
          </a:xfrm>
          <a:prstGeom prst="rect">
            <a:avLst/>
          </a:prstGeom>
          <a:noFill/>
          <a:ln>
            <a:noFill/>
          </a:ln>
        </p:spPr>
        <p:txBody>
          <a:bodyPr spcFirstLastPara="1" vert="horz" wrap="square" lIns="121900" tIns="121900" rIns="121900" bIns="121900" rtlCol="0" anchor="t" anchorCtr="0">
            <a:normAutofit fontScale="92500" lnSpcReduction="20000"/>
          </a:bodyPr>
          <a:lstStyle/>
          <a:p>
            <a:pPr marL="342900" indent="-342900">
              <a:buSzPct val="100000"/>
              <a:buFont typeface="Arial" panose="020B0604020202020204" pitchFamily="34" charset="0"/>
              <a:buChar char="•"/>
            </a:pPr>
            <a:r>
              <a:rPr lang="en" sz="2000" dirty="0">
                <a:solidFill>
                  <a:schemeClr val="dk1"/>
                </a:solidFill>
                <a:latin typeface="Calibri"/>
                <a:ea typeface="Calibri"/>
                <a:cs typeface="Calibri"/>
                <a:sym typeface="Calibri"/>
              </a:rPr>
              <a:t>43 Beamlines now and still ~30 after the upgrade</a:t>
            </a:r>
          </a:p>
          <a:p>
            <a:pPr marL="342900" indent="-342900">
              <a:buSzPct val="100000"/>
              <a:buFont typeface="Arial" panose="020B0604020202020204" pitchFamily="34" charset="0"/>
              <a:buChar char="•"/>
            </a:pPr>
            <a:r>
              <a:rPr lang="en" sz="2000" dirty="0">
                <a:solidFill>
                  <a:schemeClr val="dk1"/>
                </a:solidFill>
                <a:latin typeface="Calibri"/>
                <a:ea typeface="Calibri"/>
                <a:cs typeface="Calibri"/>
                <a:sym typeface="Calibri"/>
              </a:rPr>
              <a:t>Need to reduce the number of cases to study to validate clearing magnet design before all beamlines can be studied in detail</a:t>
            </a:r>
          </a:p>
          <a:p>
            <a:pPr marL="342900" indent="-342900">
              <a:buSzPct val="100000"/>
              <a:buFont typeface="Arial" panose="020B0604020202020204" pitchFamily="34" charset="0"/>
              <a:buChar char="•"/>
            </a:pPr>
            <a:r>
              <a:rPr lang="en" sz="2000" dirty="0">
                <a:solidFill>
                  <a:schemeClr val="dk1"/>
                </a:solidFill>
                <a:latin typeface="Calibri"/>
                <a:ea typeface="Calibri"/>
                <a:cs typeface="Calibri"/>
                <a:sym typeface="Calibri"/>
              </a:rPr>
              <a:t>Beamlines were divided based on their source, which also determines some of the geometrical layout in the tunnel and therefore also the type of clearing magnet:</a:t>
            </a:r>
            <a:endParaRPr dirty="0"/>
          </a:p>
          <a:p>
            <a:pPr marL="1049850" lvl="1" indent="-342900">
              <a:buSzPct val="112112"/>
              <a:buFont typeface="+mj-lt"/>
              <a:buAutoNum type="arabicPeriod"/>
            </a:pPr>
            <a:r>
              <a:rPr lang="en" sz="1800" dirty="0">
                <a:solidFill>
                  <a:schemeClr val="dk1"/>
                </a:solidFill>
                <a:latin typeface="Calibri"/>
                <a:ea typeface="Calibri"/>
                <a:cs typeface="Calibri"/>
                <a:sym typeface="Calibri"/>
              </a:rPr>
              <a:t>ID beamlines with no first optics in front-end  (6)</a:t>
            </a:r>
            <a:endParaRPr dirty="0"/>
          </a:p>
          <a:p>
            <a:pPr marL="1049850" lvl="1" indent="-342900">
              <a:buSzPct val="112112"/>
              <a:buFont typeface="+mj-lt"/>
              <a:buAutoNum type="arabicPeriod"/>
            </a:pPr>
            <a:r>
              <a:rPr lang="en" sz="1800" dirty="0">
                <a:solidFill>
                  <a:schemeClr val="dk1"/>
                </a:solidFill>
                <a:latin typeface="Calibri"/>
                <a:ea typeface="Calibri"/>
                <a:cs typeface="Calibri"/>
                <a:sym typeface="Calibri"/>
              </a:rPr>
              <a:t>ID beamlines with first optics in front-end (6)</a:t>
            </a:r>
            <a:endParaRPr dirty="0"/>
          </a:p>
          <a:p>
            <a:pPr marL="1049850" lvl="1" indent="-342900">
              <a:buSzPct val="112112"/>
              <a:buFont typeface="+mj-lt"/>
              <a:buAutoNum type="arabicPeriod"/>
            </a:pPr>
            <a:r>
              <a:rPr lang="en" sz="1800" dirty="0">
                <a:solidFill>
                  <a:schemeClr val="dk1"/>
                </a:solidFill>
                <a:latin typeface="Calibri"/>
                <a:ea typeface="Calibri"/>
                <a:cs typeface="Calibri"/>
                <a:sym typeface="Calibri"/>
              </a:rPr>
              <a:t>BM beamlines with hard bend magnet as source (8)</a:t>
            </a:r>
            <a:endParaRPr dirty="0"/>
          </a:p>
          <a:p>
            <a:pPr marL="1049850" lvl="1" indent="-342900">
              <a:buSzPct val="112112"/>
              <a:buFont typeface="+mj-lt"/>
              <a:buAutoNum type="arabicPeriod"/>
            </a:pPr>
            <a:r>
              <a:rPr lang="en" sz="1800" dirty="0">
                <a:solidFill>
                  <a:schemeClr val="dk1"/>
                </a:solidFill>
                <a:latin typeface="Calibri"/>
                <a:ea typeface="Calibri"/>
                <a:cs typeface="Calibri"/>
                <a:sym typeface="Calibri"/>
              </a:rPr>
              <a:t>BM beamlines with warm bend magnet as source (9)</a:t>
            </a:r>
            <a:endParaRPr dirty="0"/>
          </a:p>
          <a:p>
            <a:pPr marL="1049850" lvl="1" indent="-342900">
              <a:buSzPct val="112112"/>
              <a:buFont typeface="+mj-lt"/>
              <a:buAutoNum type="arabicPeriod"/>
            </a:pPr>
            <a:r>
              <a:rPr lang="en" sz="1800" dirty="0">
                <a:solidFill>
                  <a:schemeClr val="dk1"/>
                </a:solidFill>
                <a:latin typeface="Calibri"/>
                <a:ea typeface="Calibri"/>
                <a:cs typeface="Calibri"/>
                <a:sym typeface="Calibri"/>
              </a:rPr>
              <a:t>Wiggler beamlines (3) </a:t>
            </a:r>
            <a:endParaRPr dirty="0"/>
          </a:p>
          <a:p>
            <a:pPr lvl="1" indent="-247220">
              <a:buSzPct val="126126"/>
              <a:buNone/>
            </a:pPr>
            <a:endParaRPr sz="1600" dirty="0">
              <a:solidFill>
                <a:schemeClr val="dk1"/>
              </a:solidFill>
              <a:latin typeface="Calibri"/>
              <a:ea typeface="Calibri"/>
              <a:cs typeface="Calibri"/>
              <a:sym typeface="Calibri"/>
            </a:endParaRPr>
          </a:p>
        </p:txBody>
      </p:sp>
      <p:sp>
        <p:nvSpPr>
          <p:cNvPr id="280" name="Google Shape;280;p38"/>
          <p:cNvSpPr txBox="1">
            <a:spLocks noGrp="1"/>
          </p:cNvSpPr>
          <p:nvPr>
            <p:ph type="sldNum" idx="12"/>
          </p:nvPr>
        </p:nvSpPr>
        <p:spPr>
          <a:xfrm>
            <a:off x="11478127" y="6338815"/>
            <a:ext cx="578038"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10</a:t>
            </a:fld>
            <a:endParaRPr dirty="0"/>
          </a:p>
        </p:txBody>
      </p:sp>
      <p:sp>
        <p:nvSpPr>
          <p:cNvPr id="22" name="TextBox 21">
            <a:extLst>
              <a:ext uri="{FF2B5EF4-FFF2-40B4-BE49-F238E27FC236}">
                <a16:creationId xmlns:a16="http://schemas.microsoft.com/office/drawing/2014/main" id="{28BF3A52-BAF1-F517-6157-ED8DBFD6464A}"/>
              </a:ext>
            </a:extLst>
          </p:cNvPr>
          <p:cNvSpPr txBox="1"/>
          <p:nvPr/>
        </p:nvSpPr>
        <p:spPr>
          <a:xfrm>
            <a:off x="1689652" y="6338815"/>
            <a:ext cx="914400" cy="914400"/>
          </a:xfrm>
          <a:prstGeom prst="rect">
            <a:avLst/>
          </a:prstGeom>
          <a:noFill/>
        </p:spPr>
        <p:txBody>
          <a:bodyPr wrap="none" rtlCol="0">
            <a:normAutofit/>
          </a:bodyPr>
          <a:lstStyle/>
          <a:p>
            <a:pPr marL="365760" indent="-365760" algn="l">
              <a:buFont typeface="Arial" panose="020B0604020202020204" pitchFamily="34" charset="0"/>
              <a:buChar char="•"/>
            </a:pPr>
            <a:endParaRPr lang="en-US" sz="2800" dirty="0" err="1">
              <a:solidFill>
                <a:schemeClr val="accent1"/>
              </a:solidFill>
              <a:latin typeface="Calibri" panose="020F0502020204030204" pitchFamily="34" charset="0"/>
              <a:cs typeface="Calibri" panose="020F0502020204030204" pitchFamily="34" charset="0"/>
            </a:endParaRPr>
          </a:p>
        </p:txBody>
      </p:sp>
      <p:pic>
        <p:nvPicPr>
          <p:cNvPr id="62" name="Google Shape;303;p39">
            <a:extLst>
              <a:ext uri="{FF2B5EF4-FFF2-40B4-BE49-F238E27FC236}">
                <a16:creationId xmlns:a16="http://schemas.microsoft.com/office/drawing/2014/main" id="{1A630F1F-DCD7-ECF5-97FB-70268CD62106}"/>
              </a:ext>
            </a:extLst>
          </p:cNvPr>
          <p:cNvPicPr preferRelativeResize="0"/>
          <p:nvPr/>
        </p:nvPicPr>
        <p:blipFill rotWithShape="1">
          <a:blip r:embed="rId3">
            <a:alphaModFix/>
          </a:blip>
          <a:srcRect/>
          <a:stretch/>
        </p:blipFill>
        <p:spPr>
          <a:xfrm>
            <a:off x="6291360" y="2600685"/>
            <a:ext cx="5900640" cy="1191803"/>
          </a:xfrm>
          <a:prstGeom prst="rect">
            <a:avLst/>
          </a:prstGeom>
          <a:noFill/>
          <a:ln>
            <a:noFill/>
          </a:ln>
        </p:spPr>
      </p:pic>
      <p:sp>
        <p:nvSpPr>
          <p:cNvPr id="63" name="Google Shape;304;p39">
            <a:extLst>
              <a:ext uri="{FF2B5EF4-FFF2-40B4-BE49-F238E27FC236}">
                <a16:creationId xmlns:a16="http://schemas.microsoft.com/office/drawing/2014/main" id="{C82DA035-6CDB-EB24-C73D-DFF34EDB7BFD}"/>
              </a:ext>
            </a:extLst>
          </p:cNvPr>
          <p:cNvSpPr txBox="1"/>
          <p:nvPr/>
        </p:nvSpPr>
        <p:spPr>
          <a:xfrm>
            <a:off x="7614507" y="2050838"/>
            <a:ext cx="1118400" cy="348824"/>
          </a:xfrm>
          <a:prstGeom prst="rect">
            <a:avLst/>
          </a:prstGeom>
          <a:noFill/>
          <a:ln>
            <a:noFill/>
          </a:ln>
        </p:spPr>
        <p:txBody>
          <a:bodyPr spcFirstLastPara="1" wrap="square" lIns="121900" tIns="60933" rIns="121900" bIns="60933" anchor="t" anchorCtr="0">
            <a:spAutoFit/>
          </a:bodyPr>
          <a:lstStyle/>
          <a:p>
            <a:r>
              <a:rPr lang="en" sz="1467">
                <a:solidFill>
                  <a:srgbClr val="000000"/>
                </a:solidFill>
                <a:latin typeface="Arial"/>
                <a:ea typeface="Arial"/>
                <a:cs typeface="Arial"/>
                <a:sym typeface="Arial"/>
              </a:rPr>
              <a:t>shield wall</a:t>
            </a:r>
            <a:endParaRPr sz="2400"/>
          </a:p>
        </p:txBody>
      </p:sp>
      <p:cxnSp>
        <p:nvCxnSpPr>
          <p:cNvPr id="256" name="Google Shape;305;p39">
            <a:extLst>
              <a:ext uri="{FF2B5EF4-FFF2-40B4-BE49-F238E27FC236}">
                <a16:creationId xmlns:a16="http://schemas.microsoft.com/office/drawing/2014/main" id="{96B6CFCB-EB7C-58A9-C4D9-7E833F6088FA}"/>
              </a:ext>
            </a:extLst>
          </p:cNvPr>
          <p:cNvCxnSpPr/>
          <p:nvPr/>
        </p:nvCxnSpPr>
        <p:spPr>
          <a:xfrm>
            <a:off x="8216167" y="1394177"/>
            <a:ext cx="0" cy="326000"/>
          </a:xfrm>
          <a:prstGeom prst="straightConnector1">
            <a:avLst/>
          </a:prstGeom>
          <a:noFill/>
          <a:ln w="9525" cap="flat" cmpd="sng">
            <a:solidFill>
              <a:srgbClr val="000000"/>
            </a:solidFill>
            <a:prstDash val="solid"/>
            <a:round/>
            <a:headEnd type="none" w="sm" len="sm"/>
            <a:tailEnd type="triangle" w="med" len="med"/>
          </a:ln>
        </p:spPr>
      </p:cxnSp>
      <p:sp>
        <p:nvSpPr>
          <p:cNvPr id="257" name="Google Shape;307;p39">
            <a:extLst>
              <a:ext uri="{FF2B5EF4-FFF2-40B4-BE49-F238E27FC236}">
                <a16:creationId xmlns:a16="http://schemas.microsoft.com/office/drawing/2014/main" id="{469B623D-8321-F952-F419-96A094BD81B1}"/>
              </a:ext>
            </a:extLst>
          </p:cNvPr>
          <p:cNvSpPr txBox="1"/>
          <p:nvPr/>
        </p:nvSpPr>
        <p:spPr>
          <a:xfrm>
            <a:off x="6680525" y="2375285"/>
            <a:ext cx="759200" cy="348824"/>
          </a:xfrm>
          <a:prstGeom prst="rect">
            <a:avLst/>
          </a:prstGeom>
          <a:noFill/>
          <a:ln>
            <a:noFill/>
          </a:ln>
        </p:spPr>
        <p:txBody>
          <a:bodyPr spcFirstLastPara="1" wrap="square" lIns="121900" tIns="60933" rIns="121900" bIns="60933" anchor="t" anchorCtr="0">
            <a:spAutoFit/>
          </a:bodyPr>
          <a:lstStyle/>
          <a:p>
            <a:r>
              <a:rPr lang="en" sz="1467">
                <a:solidFill>
                  <a:srgbClr val="000000"/>
                </a:solidFill>
                <a:latin typeface="Arial"/>
                <a:ea typeface="Arial"/>
                <a:cs typeface="Arial"/>
                <a:sym typeface="Arial"/>
              </a:rPr>
              <a:t>tunnel</a:t>
            </a:r>
            <a:endParaRPr sz="2400"/>
          </a:p>
        </p:txBody>
      </p:sp>
      <p:sp>
        <p:nvSpPr>
          <p:cNvPr id="258" name="Google Shape;308;p39">
            <a:extLst>
              <a:ext uri="{FF2B5EF4-FFF2-40B4-BE49-F238E27FC236}">
                <a16:creationId xmlns:a16="http://schemas.microsoft.com/office/drawing/2014/main" id="{01FB36E5-699F-B10A-F553-BD60757C084B}"/>
              </a:ext>
            </a:extLst>
          </p:cNvPr>
          <p:cNvSpPr txBox="1"/>
          <p:nvPr/>
        </p:nvSpPr>
        <p:spPr>
          <a:xfrm>
            <a:off x="8837287" y="2377190"/>
            <a:ext cx="1018000" cy="348824"/>
          </a:xfrm>
          <a:prstGeom prst="rect">
            <a:avLst/>
          </a:prstGeom>
          <a:noFill/>
          <a:ln>
            <a:noFill/>
          </a:ln>
        </p:spPr>
        <p:txBody>
          <a:bodyPr spcFirstLastPara="1" wrap="square" lIns="121900" tIns="60933" rIns="121900" bIns="60933" anchor="t" anchorCtr="0">
            <a:spAutoFit/>
          </a:bodyPr>
          <a:lstStyle/>
          <a:p>
            <a:r>
              <a:rPr lang="en" sz="1467">
                <a:solidFill>
                  <a:srgbClr val="000000"/>
                </a:solidFill>
                <a:latin typeface="Arial"/>
                <a:ea typeface="Arial"/>
                <a:cs typeface="Arial"/>
                <a:sym typeface="Arial"/>
              </a:rPr>
              <a:t>exp. floor</a:t>
            </a:r>
            <a:endParaRPr sz="2400"/>
          </a:p>
        </p:txBody>
      </p:sp>
      <p:pic>
        <p:nvPicPr>
          <p:cNvPr id="259" name="Google Shape;309;p39">
            <a:extLst>
              <a:ext uri="{FF2B5EF4-FFF2-40B4-BE49-F238E27FC236}">
                <a16:creationId xmlns:a16="http://schemas.microsoft.com/office/drawing/2014/main" id="{D9E0596A-EE8C-F471-9C57-462CA5FFC219}"/>
              </a:ext>
            </a:extLst>
          </p:cNvPr>
          <p:cNvPicPr preferRelativeResize="0"/>
          <p:nvPr/>
        </p:nvPicPr>
        <p:blipFill rotWithShape="1">
          <a:blip r:embed="rId4">
            <a:alphaModFix/>
          </a:blip>
          <a:srcRect/>
          <a:stretch/>
        </p:blipFill>
        <p:spPr>
          <a:xfrm>
            <a:off x="5953413" y="4791972"/>
            <a:ext cx="4525504" cy="923028"/>
          </a:xfrm>
          <a:prstGeom prst="rect">
            <a:avLst/>
          </a:prstGeom>
          <a:noFill/>
          <a:ln>
            <a:noFill/>
          </a:ln>
        </p:spPr>
      </p:pic>
      <p:sp>
        <p:nvSpPr>
          <p:cNvPr id="260" name="Google Shape;310;p39">
            <a:extLst>
              <a:ext uri="{FF2B5EF4-FFF2-40B4-BE49-F238E27FC236}">
                <a16:creationId xmlns:a16="http://schemas.microsoft.com/office/drawing/2014/main" id="{4F00FD83-5601-0149-2204-18129125379A}"/>
              </a:ext>
            </a:extLst>
          </p:cNvPr>
          <p:cNvSpPr txBox="1"/>
          <p:nvPr/>
        </p:nvSpPr>
        <p:spPr>
          <a:xfrm>
            <a:off x="9783165" y="2581512"/>
            <a:ext cx="1090400" cy="348824"/>
          </a:xfrm>
          <a:prstGeom prst="rect">
            <a:avLst/>
          </a:prstGeom>
          <a:noFill/>
          <a:ln>
            <a:noFill/>
          </a:ln>
        </p:spPr>
        <p:txBody>
          <a:bodyPr spcFirstLastPara="1" wrap="square" lIns="121900" tIns="60933" rIns="121900" bIns="60933" anchor="t" anchorCtr="0">
            <a:spAutoFit/>
          </a:bodyPr>
          <a:lstStyle/>
          <a:p>
            <a:r>
              <a:rPr lang="en" sz="1467">
                <a:solidFill>
                  <a:srgbClr val="FF0000"/>
                </a:solidFill>
                <a:latin typeface="Arial"/>
                <a:ea typeface="Arial"/>
                <a:cs typeface="Arial"/>
                <a:sym typeface="Arial"/>
              </a:rPr>
              <a:t>first optics</a:t>
            </a:r>
            <a:endParaRPr sz="2400"/>
          </a:p>
        </p:txBody>
      </p:sp>
      <p:cxnSp>
        <p:nvCxnSpPr>
          <p:cNvPr id="261" name="Google Shape;311;p39">
            <a:extLst>
              <a:ext uri="{FF2B5EF4-FFF2-40B4-BE49-F238E27FC236}">
                <a16:creationId xmlns:a16="http://schemas.microsoft.com/office/drawing/2014/main" id="{4F9E2330-DC89-85BF-9C38-AAEDD3DC235D}"/>
              </a:ext>
            </a:extLst>
          </p:cNvPr>
          <p:cNvCxnSpPr/>
          <p:nvPr/>
        </p:nvCxnSpPr>
        <p:spPr>
          <a:xfrm>
            <a:off x="10150984" y="2868186"/>
            <a:ext cx="0" cy="326000"/>
          </a:xfrm>
          <a:prstGeom prst="straightConnector1">
            <a:avLst/>
          </a:prstGeom>
          <a:noFill/>
          <a:ln w="9525" cap="flat" cmpd="sng">
            <a:solidFill>
              <a:srgbClr val="FF0000"/>
            </a:solidFill>
            <a:prstDash val="solid"/>
            <a:round/>
            <a:headEnd type="none" w="sm" len="sm"/>
            <a:tailEnd type="triangle" w="med" len="med"/>
          </a:ln>
        </p:spPr>
      </p:cxnSp>
      <p:sp>
        <p:nvSpPr>
          <p:cNvPr id="262" name="Google Shape;312;p39">
            <a:extLst>
              <a:ext uri="{FF2B5EF4-FFF2-40B4-BE49-F238E27FC236}">
                <a16:creationId xmlns:a16="http://schemas.microsoft.com/office/drawing/2014/main" id="{8E153961-5245-15BA-7FB1-695BAEB408A0}"/>
              </a:ext>
            </a:extLst>
          </p:cNvPr>
          <p:cNvSpPr txBox="1"/>
          <p:nvPr/>
        </p:nvSpPr>
        <p:spPr>
          <a:xfrm>
            <a:off x="6956352" y="4561294"/>
            <a:ext cx="1090400" cy="348824"/>
          </a:xfrm>
          <a:prstGeom prst="rect">
            <a:avLst/>
          </a:prstGeom>
          <a:noFill/>
          <a:ln>
            <a:noFill/>
          </a:ln>
        </p:spPr>
        <p:txBody>
          <a:bodyPr spcFirstLastPara="1" wrap="square" lIns="121900" tIns="60933" rIns="121900" bIns="60933" anchor="t" anchorCtr="0">
            <a:spAutoFit/>
          </a:bodyPr>
          <a:lstStyle/>
          <a:p>
            <a:r>
              <a:rPr lang="en" sz="1467">
                <a:solidFill>
                  <a:srgbClr val="FF0000"/>
                </a:solidFill>
                <a:latin typeface="Arial"/>
                <a:ea typeface="Arial"/>
                <a:cs typeface="Arial"/>
                <a:sym typeface="Arial"/>
              </a:rPr>
              <a:t>first optics</a:t>
            </a:r>
            <a:endParaRPr sz="2400"/>
          </a:p>
        </p:txBody>
      </p:sp>
      <p:cxnSp>
        <p:nvCxnSpPr>
          <p:cNvPr id="263" name="Google Shape;313;p39">
            <a:extLst>
              <a:ext uri="{FF2B5EF4-FFF2-40B4-BE49-F238E27FC236}">
                <a16:creationId xmlns:a16="http://schemas.microsoft.com/office/drawing/2014/main" id="{DD0F33F0-D0A9-28CB-AD7B-0BD57FFB5C92}"/>
              </a:ext>
            </a:extLst>
          </p:cNvPr>
          <p:cNvCxnSpPr/>
          <p:nvPr/>
        </p:nvCxnSpPr>
        <p:spPr>
          <a:xfrm>
            <a:off x="7324171" y="4847969"/>
            <a:ext cx="0" cy="326000"/>
          </a:xfrm>
          <a:prstGeom prst="straightConnector1">
            <a:avLst/>
          </a:prstGeom>
          <a:noFill/>
          <a:ln w="9525" cap="flat" cmpd="sng">
            <a:solidFill>
              <a:srgbClr val="FF0000"/>
            </a:solidFill>
            <a:prstDash val="solid"/>
            <a:round/>
            <a:headEnd type="none" w="sm" len="sm"/>
            <a:tailEnd type="triangle" w="med" len="med"/>
          </a:ln>
        </p:spPr>
      </p:cxnSp>
      <p:cxnSp>
        <p:nvCxnSpPr>
          <p:cNvPr id="264" name="Google Shape;314;p39">
            <a:extLst>
              <a:ext uri="{FF2B5EF4-FFF2-40B4-BE49-F238E27FC236}">
                <a16:creationId xmlns:a16="http://schemas.microsoft.com/office/drawing/2014/main" id="{C32969EB-C3CF-2FF8-E173-47AC50C46F57}"/>
              </a:ext>
            </a:extLst>
          </p:cNvPr>
          <p:cNvCxnSpPr/>
          <p:nvPr/>
        </p:nvCxnSpPr>
        <p:spPr>
          <a:xfrm>
            <a:off x="8207332" y="1782214"/>
            <a:ext cx="0" cy="4487600"/>
          </a:xfrm>
          <a:prstGeom prst="straightConnector1">
            <a:avLst/>
          </a:prstGeom>
          <a:noFill/>
          <a:ln w="28575" cap="flat" cmpd="sng">
            <a:solidFill>
              <a:srgbClr val="313335"/>
            </a:solidFill>
            <a:prstDash val="dash"/>
            <a:round/>
            <a:headEnd type="none" w="sm" len="sm"/>
            <a:tailEnd type="none" w="sm" len="sm"/>
          </a:ln>
        </p:spPr>
      </p:cxnSp>
      <p:sp>
        <p:nvSpPr>
          <p:cNvPr id="265" name="TextBox 264">
            <a:extLst>
              <a:ext uri="{FF2B5EF4-FFF2-40B4-BE49-F238E27FC236}">
                <a16:creationId xmlns:a16="http://schemas.microsoft.com/office/drawing/2014/main" id="{D77281D2-3F98-06C2-B6F6-0A8B09B80960}"/>
              </a:ext>
            </a:extLst>
          </p:cNvPr>
          <p:cNvSpPr txBox="1"/>
          <p:nvPr/>
        </p:nvSpPr>
        <p:spPr>
          <a:xfrm>
            <a:off x="8744246" y="1667112"/>
            <a:ext cx="914400" cy="914400"/>
          </a:xfrm>
          <a:prstGeom prst="rect">
            <a:avLst/>
          </a:prstGeom>
          <a:noFill/>
        </p:spPr>
        <p:txBody>
          <a:bodyPr wrap="none" rtlCol="0">
            <a:normAutofit/>
          </a:bodyPr>
          <a:lstStyle/>
          <a:p>
            <a:pPr algn="l"/>
            <a:r>
              <a:rPr lang="en-US" sz="2000" dirty="0">
                <a:solidFill>
                  <a:srgbClr val="C00000"/>
                </a:solidFill>
                <a:latin typeface="Calibri" panose="020F0502020204030204" pitchFamily="34" charset="0"/>
                <a:cs typeface="Calibri" panose="020F0502020204030204" pitchFamily="34" charset="0"/>
              </a:rPr>
              <a:t>ID with FO on the exp. floor</a:t>
            </a:r>
          </a:p>
        </p:txBody>
      </p:sp>
      <p:sp>
        <p:nvSpPr>
          <p:cNvPr id="266" name="TextBox 265">
            <a:extLst>
              <a:ext uri="{FF2B5EF4-FFF2-40B4-BE49-F238E27FC236}">
                <a16:creationId xmlns:a16="http://schemas.microsoft.com/office/drawing/2014/main" id="{50B47B08-EF52-DB4A-114F-95146487759B}"/>
              </a:ext>
            </a:extLst>
          </p:cNvPr>
          <p:cNvSpPr txBox="1"/>
          <p:nvPr/>
        </p:nvSpPr>
        <p:spPr>
          <a:xfrm>
            <a:off x="5748339" y="4253178"/>
            <a:ext cx="1113050" cy="1242941"/>
          </a:xfrm>
          <a:prstGeom prst="rect">
            <a:avLst/>
          </a:prstGeom>
          <a:noFill/>
        </p:spPr>
        <p:txBody>
          <a:bodyPr wrap="none" rtlCol="0">
            <a:normAutofit/>
          </a:bodyPr>
          <a:lstStyle/>
          <a:p>
            <a:pPr algn="l"/>
            <a:r>
              <a:rPr lang="en-US" sz="2000" dirty="0">
                <a:solidFill>
                  <a:srgbClr val="C00000"/>
                </a:solidFill>
                <a:latin typeface="Calibri" panose="020F0502020204030204" pitchFamily="34" charset="0"/>
                <a:cs typeface="Calibri" panose="020F0502020204030204" pitchFamily="34" charset="0"/>
              </a:rPr>
              <a:t>ID with FO inside shield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A6E5910D-3B95-D7B9-B0A2-A26C65782F1F}"/>
            </a:ext>
          </a:extLst>
        </p:cNvPr>
        <p:cNvGrpSpPr/>
        <p:nvPr/>
      </p:nvGrpSpPr>
      <p:grpSpPr>
        <a:xfrm>
          <a:off x="0" y="0"/>
          <a:ext cx="0" cy="0"/>
          <a:chOff x="0" y="0"/>
          <a:chExt cx="0" cy="0"/>
        </a:xfrm>
      </p:grpSpPr>
      <p:sp>
        <p:nvSpPr>
          <p:cNvPr id="279" name="Google Shape;279;p38">
            <a:extLst>
              <a:ext uri="{FF2B5EF4-FFF2-40B4-BE49-F238E27FC236}">
                <a16:creationId xmlns:a16="http://schemas.microsoft.com/office/drawing/2014/main" id="{0ED56798-9583-73D5-3021-D8F9D0711679}"/>
              </a:ext>
            </a:extLst>
          </p:cNvPr>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Radiation Safety Analysis Approach	</a:t>
            </a:r>
            <a:endParaRPr dirty="0"/>
          </a:p>
        </p:txBody>
      </p:sp>
      <p:sp>
        <p:nvSpPr>
          <p:cNvPr id="278" name="Google Shape;278;p38">
            <a:extLst>
              <a:ext uri="{FF2B5EF4-FFF2-40B4-BE49-F238E27FC236}">
                <a16:creationId xmlns:a16="http://schemas.microsoft.com/office/drawing/2014/main" id="{D3132595-7A04-87B0-8764-7C45695B3893}"/>
              </a:ext>
            </a:extLst>
          </p:cNvPr>
          <p:cNvSpPr txBox="1">
            <a:spLocks noGrp="1"/>
          </p:cNvSpPr>
          <p:nvPr>
            <p:ph idx="1"/>
          </p:nvPr>
        </p:nvSpPr>
        <p:spPr>
          <a:xfrm>
            <a:off x="96618" y="1143000"/>
            <a:ext cx="4814119" cy="4572000"/>
          </a:xfrm>
          <a:prstGeom prst="rect">
            <a:avLst/>
          </a:prstGeom>
          <a:noFill/>
          <a:ln>
            <a:noFill/>
          </a:ln>
        </p:spPr>
        <p:txBody>
          <a:bodyPr spcFirstLastPara="1" vert="horz" wrap="square" lIns="121900" tIns="121900" rIns="121900" bIns="121900" rtlCol="0" anchor="t" anchorCtr="0">
            <a:normAutofit/>
          </a:bodyPr>
          <a:lstStyle/>
          <a:p>
            <a:pPr marL="0" indent="0">
              <a:buSzPct val="100000"/>
              <a:buNone/>
            </a:pPr>
            <a:r>
              <a:rPr lang="en-US" sz="2000" dirty="0">
                <a:solidFill>
                  <a:schemeClr val="dk1"/>
                </a:solidFill>
                <a:latin typeface="Calibri"/>
                <a:ea typeface="Calibri"/>
                <a:cs typeface="Calibri"/>
                <a:sym typeface="Calibri"/>
              </a:rPr>
              <a:t>Geometry layout of the Front-Ends was used to reduce the number of beamlines to analyze to worst-case types, based on </a:t>
            </a:r>
          </a:p>
          <a:p>
            <a:pPr>
              <a:buSzPct val="100000"/>
              <a:buFont typeface="+mj-lt"/>
              <a:buAutoNum type="arabicPeriod"/>
            </a:pPr>
            <a:r>
              <a:rPr lang="en-US" sz="2000" dirty="0">
                <a:solidFill>
                  <a:schemeClr val="dk1"/>
                </a:solidFill>
                <a:latin typeface="Calibri"/>
                <a:ea typeface="Calibri"/>
                <a:cs typeface="Calibri"/>
                <a:sym typeface="Calibri"/>
              </a:rPr>
              <a:t>the distance of the narrowest apertures from the entrance to the experimental floor</a:t>
            </a:r>
          </a:p>
          <a:p>
            <a:pPr>
              <a:buSzPct val="100000"/>
              <a:buFont typeface="+mj-lt"/>
              <a:buAutoNum type="arabicPeriod"/>
            </a:pPr>
            <a:r>
              <a:rPr lang="en-US" sz="2000" dirty="0">
                <a:solidFill>
                  <a:schemeClr val="dk1"/>
                </a:solidFill>
                <a:latin typeface="Calibri"/>
                <a:ea typeface="Calibri"/>
                <a:cs typeface="Calibri"/>
                <a:sym typeface="Calibri"/>
              </a:rPr>
              <a:t>on the aperture sizes </a:t>
            </a:r>
          </a:p>
          <a:p>
            <a:pPr>
              <a:buSzPct val="100000"/>
              <a:buFont typeface="+mj-lt"/>
              <a:buAutoNum type="arabicPeriod"/>
            </a:pPr>
            <a:r>
              <a:rPr lang="en-US" sz="2000" dirty="0">
                <a:solidFill>
                  <a:schemeClr val="dk1"/>
                </a:solidFill>
                <a:latin typeface="Calibri"/>
                <a:ea typeface="Calibri"/>
                <a:cs typeface="Calibri"/>
                <a:sym typeface="Calibri"/>
              </a:rPr>
              <a:t>presence and aperture of bremsstrahlung collimators in the front-end.</a:t>
            </a:r>
          </a:p>
          <a:p>
            <a:pPr>
              <a:buSzPct val="100000"/>
              <a:buFont typeface="+mj-lt"/>
              <a:buAutoNum type="arabicPeriod"/>
            </a:pPr>
            <a:endParaRPr sz="1800" dirty="0"/>
          </a:p>
          <a:p>
            <a:pPr lvl="1" indent="-247220">
              <a:buSzPct val="126126"/>
              <a:buNone/>
            </a:pPr>
            <a:endParaRPr sz="1600" dirty="0">
              <a:solidFill>
                <a:schemeClr val="dk1"/>
              </a:solidFill>
              <a:latin typeface="Calibri"/>
              <a:ea typeface="Calibri"/>
              <a:cs typeface="Calibri"/>
              <a:sym typeface="Calibri"/>
            </a:endParaRPr>
          </a:p>
        </p:txBody>
      </p:sp>
      <p:sp>
        <p:nvSpPr>
          <p:cNvPr id="280" name="Google Shape;280;p38">
            <a:extLst>
              <a:ext uri="{FF2B5EF4-FFF2-40B4-BE49-F238E27FC236}">
                <a16:creationId xmlns:a16="http://schemas.microsoft.com/office/drawing/2014/main" id="{F89030DE-5294-2CEF-BE7E-AB9DA1A9C083}"/>
              </a:ext>
            </a:extLst>
          </p:cNvPr>
          <p:cNvSpPr txBox="1">
            <a:spLocks noGrp="1"/>
          </p:cNvSpPr>
          <p:nvPr>
            <p:ph type="sldNum" idx="12"/>
          </p:nvPr>
        </p:nvSpPr>
        <p:spPr>
          <a:xfrm>
            <a:off x="11478127" y="6338815"/>
            <a:ext cx="476006"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11</a:t>
            </a:fld>
            <a:endParaRPr/>
          </a:p>
        </p:txBody>
      </p:sp>
      <p:grpSp>
        <p:nvGrpSpPr>
          <p:cNvPr id="2" name="Group 1">
            <a:extLst>
              <a:ext uri="{FF2B5EF4-FFF2-40B4-BE49-F238E27FC236}">
                <a16:creationId xmlns:a16="http://schemas.microsoft.com/office/drawing/2014/main" id="{2C8AE2A1-521B-A962-0EFF-280CA21AA622}"/>
              </a:ext>
            </a:extLst>
          </p:cNvPr>
          <p:cNvGrpSpPr/>
          <p:nvPr/>
        </p:nvGrpSpPr>
        <p:grpSpPr>
          <a:xfrm>
            <a:off x="5388161" y="1429086"/>
            <a:ext cx="6803839" cy="1725861"/>
            <a:chOff x="5387379" y="1425911"/>
            <a:chExt cx="6803839" cy="1725861"/>
          </a:xfrm>
        </p:grpSpPr>
        <p:grpSp>
          <p:nvGrpSpPr>
            <p:cNvPr id="3" name="Google Shape;281;p38">
              <a:extLst>
                <a:ext uri="{FF2B5EF4-FFF2-40B4-BE49-F238E27FC236}">
                  <a16:creationId xmlns:a16="http://schemas.microsoft.com/office/drawing/2014/main" id="{53FCA87F-E624-E7B3-BEAB-9FFBF0068A0A}"/>
                </a:ext>
              </a:extLst>
            </p:cNvPr>
            <p:cNvGrpSpPr/>
            <p:nvPr/>
          </p:nvGrpSpPr>
          <p:grpSpPr>
            <a:xfrm>
              <a:off x="6732433" y="1425911"/>
              <a:ext cx="5458785" cy="1725861"/>
              <a:chOff x="6594438" y="1613985"/>
              <a:chExt cx="5284741" cy="1587631"/>
            </a:xfrm>
          </p:grpSpPr>
          <p:pic>
            <p:nvPicPr>
              <p:cNvPr id="6" name="Google Shape;282;p38" title="Image">
                <a:extLst>
                  <a:ext uri="{FF2B5EF4-FFF2-40B4-BE49-F238E27FC236}">
                    <a16:creationId xmlns:a16="http://schemas.microsoft.com/office/drawing/2014/main" id="{C85B51C6-09DE-A1E8-510C-3FEC630E37D8}"/>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a:fillRect/>
              </a:stretch>
            </p:blipFill>
            <p:spPr>
              <a:xfrm>
                <a:off x="6594438" y="1613985"/>
                <a:ext cx="5284741" cy="1587631"/>
              </a:xfrm>
              <a:prstGeom prst="rect">
                <a:avLst/>
              </a:prstGeom>
              <a:noFill/>
              <a:ln>
                <a:noFill/>
              </a:ln>
            </p:spPr>
          </p:pic>
          <p:sp>
            <p:nvSpPr>
              <p:cNvPr id="7" name="Google Shape;283;p38">
                <a:extLst>
                  <a:ext uri="{FF2B5EF4-FFF2-40B4-BE49-F238E27FC236}">
                    <a16:creationId xmlns:a16="http://schemas.microsoft.com/office/drawing/2014/main" id="{3CFE6E46-6BB0-0F34-938E-06A8F2D37F98}"/>
                  </a:ext>
                </a:extLst>
              </p:cNvPr>
              <p:cNvSpPr txBox="1"/>
              <p:nvPr/>
            </p:nvSpPr>
            <p:spPr>
              <a:xfrm>
                <a:off x="7365430" y="2099359"/>
                <a:ext cx="575400" cy="293400"/>
              </a:xfrm>
              <a:prstGeom prst="rect">
                <a:avLst/>
              </a:prstGeom>
              <a:solidFill>
                <a:schemeClr val="lt1"/>
              </a:solidFill>
              <a:ln>
                <a:noFill/>
              </a:ln>
            </p:spPr>
            <p:txBody>
              <a:bodyPr spcFirstLastPara="1" wrap="square" lIns="121900" tIns="60933" rIns="121900" bIns="60933" anchor="ctr" anchorCtr="0">
                <a:noAutofit/>
              </a:bodyPr>
              <a:lstStyle/>
              <a:p>
                <a:pPr algn="ctr"/>
                <a:r>
                  <a:rPr lang="en" sz="800" dirty="0">
                    <a:solidFill>
                      <a:schemeClr val="bg2">
                        <a:lumMod val="50000"/>
                      </a:schemeClr>
                    </a:solidFill>
                    <a:latin typeface="Calibri" panose="020F0502020204030204" pitchFamily="34" charset="0"/>
                    <a:ea typeface="Calibri"/>
                    <a:cs typeface="Calibri" panose="020F0502020204030204" pitchFamily="34" charset="0"/>
                    <a:sym typeface="Calibri"/>
                  </a:rPr>
                  <a:t>A2</a:t>
                </a:r>
                <a:endParaRPr sz="2400" dirty="0">
                  <a:solidFill>
                    <a:schemeClr val="bg2">
                      <a:lumMod val="50000"/>
                    </a:schemeClr>
                  </a:solidFill>
                  <a:latin typeface="Calibri" panose="020F0502020204030204" pitchFamily="34" charset="0"/>
                  <a:cs typeface="Calibri" panose="020F0502020204030204" pitchFamily="34" charset="0"/>
                </a:endParaRPr>
              </a:p>
              <a:p>
                <a:pPr algn="ctr"/>
                <a:r>
                  <a:rPr lang="en" sz="800" dirty="0">
                    <a:solidFill>
                      <a:schemeClr val="bg2">
                        <a:lumMod val="50000"/>
                      </a:schemeClr>
                    </a:solidFill>
                    <a:latin typeface="Calibri" panose="020F0502020204030204" pitchFamily="34" charset="0"/>
                    <a:ea typeface="Calibri"/>
                    <a:cs typeface="Calibri" panose="020F0502020204030204" pitchFamily="34" charset="0"/>
                    <a:sym typeface="Calibri"/>
                  </a:rPr>
                  <a:t>Clearing Magnet</a:t>
                </a:r>
                <a:endParaRPr sz="2400" dirty="0">
                  <a:solidFill>
                    <a:schemeClr val="bg2">
                      <a:lumMod val="50000"/>
                    </a:schemeClr>
                  </a:solidFill>
                  <a:latin typeface="Calibri" panose="020F0502020204030204" pitchFamily="34" charset="0"/>
                  <a:cs typeface="Calibri" panose="020F0502020204030204" pitchFamily="34" charset="0"/>
                </a:endParaRPr>
              </a:p>
            </p:txBody>
          </p:sp>
        </p:grpSp>
        <p:sp>
          <p:nvSpPr>
            <p:cNvPr id="4" name="Google Shape;287;p38">
              <a:extLst>
                <a:ext uri="{FF2B5EF4-FFF2-40B4-BE49-F238E27FC236}">
                  <a16:creationId xmlns:a16="http://schemas.microsoft.com/office/drawing/2014/main" id="{98E944A4-79B2-2122-3F79-7389265E97D5}"/>
                </a:ext>
              </a:extLst>
            </p:cNvPr>
            <p:cNvSpPr txBox="1"/>
            <p:nvPr/>
          </p:nvSpPr>
          <p:spPr>
            <a:xfrm>
              <a:off x="5387379" y="2154920"/>
              <a:ext cx="842400" cy="410379"/>
            </a:xfrm>
            <a:prstGeom prst="rect">
              <a:avLst/>
            </a:prstGeom>
            <a:noFill/>
            <a:ln>
              <a:noFill/>
            </a:ln>
          </p:spPr>
          <p:txBody>
            <a:bodyPr spcFirstLastPara="1" wrap="square" lIns="121900" tIns="60933" rIns="121900" bIns="60933" anchor="t" anchorCtr="0">
              <a:spAutoFit/>
            </a:bodyPr>
            <a:lstStyle/>
            <a:p>
              <a:r>
                <a:rPr lang="en" sz="1867">
                  <a:solidFill>
                    <a:srgbClr val="000000"/>
                  </a:solidFill>
                  <a:latin typeface="Arial"/>
                  <a:ea typeface="Arial"/>
                  <a:cs typeface="Arial"/>
                  <a:sym typeface="Arial"/>
                </a:rPr>
                <a:t>beam</a:t>
              </a:r>
              <a:endParaRPr sz="2400"/>
            </a:p>
          </p:txBody>
        </p:sp>
        <p:sp>
          <p:nvSpPr>
            <p:cNvPr id="5" name="Google Shape;293;p38">
              <a:extLst>
                <a:ext uri="{FF2B5EF4-FFF2-40B4-BE49-F238E27FC236}">
                  <a16:creationId xmlns:a16="http://schemas.microsoft.com/office/drawing/2014/main" id="{78757320-42B1-8981-CA61-B7981E5E9A71}"/>
                </a:ext>
              </a:extLst>
            </p:cNvPr>
            <p:cNvSpPr txBox="1"/>
            <p:nvPr/>
          </p:nvSpPr>
          <p:spPr>
            <a:xfrm>
              <a:off x="6307739" y="2280263"/>
              <a:ext cx="611600" cy="225713"/>
            </a:xfrm>
            <a:prstGeom prst="rect">
              <a:avLst/>
            </a:prstGeom>
            <a:noFill/>
            <a:ln>
              <a:noFill/>
            </a:ln>
          </p:spPr>
          <p:txBody>
            <a:bodyPr spcFirstLastPara="1" wrap="square" lIns="121900" tIns="60933" rIns="121900" bIns="60933" anchor="t" anchorCtr="0">
              <a:spAutoFit/>
            </a:bodyPr>
            <a:lstStyle/>
            <a:p>
              <a:r>
                <a:rPr lang="en" sz="667" dirty="0">
                  <a:solidFill>
                    <a:srgbClr val="C00000"/>
                  </a:solidFill>
                  <a:latin typeface="Arial"/>
                  <a:ea typeface="Arial"/>
                  <a:cs typeface="Arial"/>
                  <a:sym typeface="Arial"/>
                </a:rPr>
                <a:t>CROTCH</a:t>
              </a:r>
              <a:endParaRPr sz="2400" dirty="0">
                <a:solidFill>
                  <a:srgbClr val="C00000"/>
                </a:solidFill>
              </a:endParaRPr>
            </a:p>
          </p:txBody>
        </p:sp>
      </p:grpSp>
      <p:sp>
        <p:nvSpPr>
          <p:cNvPr id="8" name="Rectangle 7">
            <a:extLst>
              <a:ext uri="{FF2B5EF4-FFF2-40B4-BE49-F238E27FC236}">
                <a16:creationId xmlns:a16="http://schemas.microsoft.com/office/drawing/2014/main" id="{4295423B-7BE1-1C18-0E51-3F713FBAEE78}"/>
              </a:ext>
            </a:extLst>
          </p:cNvPr>
          <p:cNvSpPr/>
          <p:nvPr/>
        </p:nvSpPr>
        <p:spPr>
          <a:xfrm>
            <a:off x="6685935" y="1877917"/>
            <a:ext cx="442452" cy="4103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293;p38">
            <a:extLst>
              <a:ext uri="{FF2B5EF4-FFF2-40B4-BE49-F238E27FC236}">
                <a16:creationId xmlns:a16="http://schemas.microsoft.com/office/drawing/2014/main" id="{14C0859F-3256-C736-F252-A29124E8E640}"/>
              </a:ext>
            </a:extLst>
          </p:cNvPr>
          <p:cNvSpPr txBox="1"/>
          <p:nvPr/>
        </p:nvSpPr>
        <p:spPr>
          <a:xfrm>
            <a:off x="7033268" y="2040212"/>
            <a:ext cx="449050" cy="225713"/>
          </a:xfrm>
          <a:prstGeom prst="rect">
            <a:avLst/>
          </a:prstGeom>
          <a:solidFill>
            <a:schemeClr val="bg1"/>
          </a:solidFill>
          <a:ln>
            <a:noFill/>
          </a:ln>
        </p:spPr>
        <p:txBody>
          <a:bodyPr spcFirstLastPara="1" wrap="square" lIns="121900" tIns="60933" rIns="121900" bIns="60933" anchor="t" anchorCtr="0">
            <a:spAutoFit/>
          </a:bodyPr>
          <a:lstStyle/>
          <a:p>
            <a:r>
              <a:rPr lang="en" sz="667" dirty="0">
                <a:solidFill>
                  <a:srgbClr val="C00000"/>
                </a:solidFill>
                <a:latin typeface="Arial"/>
                <a:ea typeface="Arial"/>
                <a:cs typeface="Arial"/>
                <a:sym typeface="Arial"/>
              </a:rPr>
              <a:t>PTL</a:t>
            </a:r>
            <a:endParaRPr sz="2400" dirty="0">
              <a:solidFill>
                <a:srgbClr val="C00000"/>
              </a:solidFill>
            </a:endParaRPr>
          </a:p>
        </p:txBody>
      </p:sp>
      <p:sp>
        <p:nvSpPr>
          <p:cNvPr id="10" name="Google Shape;293;p38">
            <a:extLst>
              <a:ext uri="{FF2B5EF4-FFF2-40B4-BE49-F238E27FC236}">
                <a16:creationId xmlns:a16="http://schemas.microsoft.com/office/drawing/2014/main" id="{2C837411-6B1D-5297-89DC-1957E88FA82A}"/>
              </a:ext>
            </a:extLst>
          </p:cNvPr>
          <p:cNvSpPr txBox="1"/>
          <p:nvPr/>
        </p:nvSpPr>
        <p:spPr>
          <a:xfrm>
            <a:off x="6577051" y="1915678"/>
            <a:ext cx="611600" cy="225713"/>
          </a:xfrm>
          <a:prstGeom prst="rect">
            <a:avLst/>
          </a:prstGeom>
          <a:noFill/>
          <a:ln>
            <a:noFill/>
          </a:ln>
        </p:spPr>
        <p:txBody>
          <a:bodyPr spcFirstLastPara="1" wrap="square" lIns="121900" tIns="60933" rIns="121900" bIns="60933" anchor="t" anchorCtr="0">
            <a:spAutoFit/>
          </a:bodyPr>
          <a:lstStyle/>
          <a:p>
            <a:r>
              <a:rPr lang="en" sz="667" dirty="0">
                <a:solidFill>
                  <a:srgbClr val="C00000"/>
                </a:solidFill>
                <a:latin typeface="Arial"/>
                <a:ea typeface="Arial"/>
                <a:cs typeface="Arial"/>
                <a:sym typeface="Arial"/>
              </a:rPr>
              <a:t>A1</a:t>
            </a:r>
            <a:endParaRPr sz="2400" dirty="0">
              <a:solidFill>
                <a:srgbClr val="C00000"/>
              </a:solidFill>
            </a:endParaRPr>
          </a:p>
        </p:txBody>
      </p:sp>
      <p:cxnSp>
        <p:nvCxnSpPr>
          <p:cNvPr id="12" name="Straight Arrow Connector 11">
            <a:extLst>
              <a:ext uri="{FF2B5EF4-FFF2-40B4-BE49-F238E27FC236}">
                <a16:creationId xmlns:a16="http://schemas.microsoft.com/office/drawing/2014/main" id="{B666FBB8-52FF-C679-BC2D-3963B3B23F25}"/>
              </a:ext>
            </a:extLst>
          </p:cNvPr>
          <p:cNvCxnSpPr/>
          <p:nvPr/>
        </p:nvCxnSpPr>
        <p:spPr>
          <a:xfrm>
            <a:off x="6732433" y="2079318"/>
            <a:ext cx="0" cy="25365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C4D1A90-FDBA-7AC3-7F23-86AFAE88876F}"/>
              </a:ext>
            </a:extLst>
          </p:cNvPr>
          <p:cNvCxnSpPr>
            <a:cxnSpLocks/>
          </p:cNvCxnSpPr>
          <p:nvPr/>
        </p:nvCxnSpPr>
        <p:spPr>
          <a:xfrm>
            <a:off x="6732432" y="2079318"/>
            <a:ext cx="420843" cy="7375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7" name="Google Shape;293;p38">
            <a:extLst>
              <a:ext uri="{FF2B5EF4-FFF2-40B4-BE49-F238E27FC236}">
                <a16:creationId xmlns:a16="http://schemas.microsoft.com/office/drawing/2014/main" id="{AF924D2C-7CA8-8855-46C4-90F1D07BA63A}"/>
              </a:ext>
            </a:extLst>
          </p:cNvPr>
          <p:cNvSpPr txBox="1"/>
          <p:nvPr/>
        </p:nvSpPr>
        <p:spPr>
          <a:xfrm>
            <a:off x="8099174" y="1906388"/>
            <a:ext cx="1026545" cy="369277"/>
          </a:xfrm>
          <a:prstGeom prst="rect">
            <a:avLst/>
          </a:prstGeom>
          <a:solidFill>
            <a:schemeClr val="bg1"/>
          </a:solidFill>
          <a:ln>
            <a:noFill/>
          </a:ln>
        </p:spPr>
        <p:txBody>
          <a:bodyPr spcFirstLastPara="1" wrap="square" lIns="121900" tIns="60933" rIns="121900" bIns="60933" anchor="t" anchorCtr="0">
            <a:spAutoFit/>
          </a:bodyPr>
          <a:lstStyle/>
          <a:p>
            <a:pPr algn="ctr"/>
            <a:r>
              <a:rPr lang="en" sz="800" dirty="0">
                <a:solidFill>
                  <a:srgbClr val="C00000"/>
                </a:solidFill>
                <a:latin typeface="Calibri" panose="020F0502020204030204" pitchFamily="34" charset="0"/>
                <a:ea typeface="Arial"/>
                <a:cs typeface="Calibri" panose="020F0502020204030204" pitchFamily="34" charset="0"/>
                <a:sym typeface="Arial"/>
              </a:rPr>
              <a:t>A3</a:t>
            </a:r>
          </a:p>
          <a:p>
            <a:r>
              <a:rPr lang="en" sz="800" dirty="0">
                <a:solidFill>
                  <a:srgbClr val="C00000"/>
                </a:solidFill>
                <a:latin typeface="Calibri" panose="020F0502020204030204" pitchFamily="34" charset="0"/>
                <a:cs typeface="Calibri" panose="020F0502020204030204" pitchFamily="34" charset="0"/>
                <a:sym typeface="Arial"/>
              </a:rPr>
              <a:t>Beamline Aperture</a:t>
            </a:r>
            <a:endParaRPr sz="2800" dirty="0">
              <a:solidFill>
                <a:srgbClr val="C00000"/>
              </a:solidFill>
              <a:latin typeface="Calibri" panose="020F0502020204030204" pitchFamily="34" charset="0"/>
              <a:cs typeface="Calibri" panose="020F0502020204030204" pitchFamily="34" charset="0"/>
            </a:endParaRPr>
          </a:p>
        </p:txBody>
      </p:sp>
      <p:sp>
        <p:nvSpPr>
          <p:cNvPr id="18" name="Google Shape;293;p38">
            <a:extLst>
              <a:ext uri="{FF2B5EF4-FFF2-40B4-BE49-F238E27FC236}">
                <a16:creationId xmlns:a16="http://schemas.microsoft.com/office/drawing/2014/main" id="{5535BFD3-35EE-EFD1-D6E8-F5B594D31080}"/>
              </a:ext>
            </a:extLst>
          </p:cNvPr>
          <p:cNvSpPr txBox="1"/>
          <p:nvPr/>
        </p:nvSpPr>
        <p:spPr>
          <a:xfrm>
            <a:off x="8832914" y="1813117"/>
            <a:ext cx="2406656" cy="430833"/>
          </a:xfrm>
          <a:prstGeom prst="rect">
            <a:avLst/>
          </a:prstGeom>
          <a:noFill/>
          <a:ln>
            <a:noFill/>
          </a:ln>
        </p:spPr>
        <p:txBody>
          <a:bodyPr spcFirstLastPara="1" wrap="square" lIns="121900" tIns="60933" rIns="121900" bIns="60933" anchor="t" anchorCtr="0">
            <a:spAutoFit/>
          </a:bodyPr>
          <a:lstStyle/>
          <a:p>
            <a:r>
              <a:rPr lang="en-US" sz="2000" dirty="0">
                <a:solidFill>
                  <a:schemeClr val="bg2"/>
                </a:solidFill>
              </a:rPr>
              <a:t>FRONT-END</a:t>
            </a:r>
            <a:endParaRPr sz="2000" dirty="0">
              <a:solidFill>
                <a:schemeClr val="bg2"/>
              </a:solidFill>
            </a:endParaRPr>
          </a:p>
        </p:txBody>
      </p:sp>
      <p:pic>
        <p:nvPicPr>
          <p:cNvPr id="19" name="Google Shape;341;p32">
            <a:extLst>
              <a:ext uri="{FF2B5EF4-FFF2-40B4-BE49-F238E27FC236}">
                <a16:creationId xmlns:a16="http://schemas.microsoft.com/office/drawing/2014/main" id="{36815059-B505-14E9-67DC-343B95EEEAA2}"/>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rcRect/>
          <a:stretch>
            <a:fillRect/>
          </a:stretch>
        </p:blipFill>
        <p:spPr>
          <a:xfrm>
            <a:off x="7414110" y="3356897"/>
            <a:ext cx="1678480" cy="1693766"/>
          </a:xfrm>
          <a:prstGeom prst="rect">
            <a:avLst/>
          </a:prstGeom>
          <a:noFill/>
          <a:ln>
            <a:noFill/>
          </a:ln>
        </p:spPr>
      </p:pic>
      <p:pic>
        <p:nvPicPr>
          <p:cNvPr id="21" name="Picture 20">
            <a:extLst>
              <a:ext uri="{FF2B5EF4-FFF2-40B4-BE49-F238E27FC236}">
                <a16:creationId xmlns:a16="http://schemas.microsoft.com/office/drawing/2014/main" id="{D7027AF4-0960-2424-3CC9-22C3C3DDED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8149" y="5090404"/>
            <a:ext cx="1726132" cy="1078184"/>
          </a:xfrm>
          <a:prstGeom prst="rect">
            <a:avLst/>
          </a:prstGeom>
        </p:spPr>
      </p:pic>
      <p:sp>
        <p:nvSpPr>
          <p:cNvPr id="22" name="TextBox 21">
            <a:extLst>
              <a:ext uri="{FF2B5EF4-FFF2-40B4-BE49-F238E27FC236}">
                <a16:creationId xmlns:a16="http://schemas.microsoft.com/office/drawing/2014/main" id="{B4B13BEA-C015-4830-6400-A0B91E5CC7CD}"/>
              </a:ext>
            </a:extLst>
          </p:cNvPr>
          <p:cNvSpPr txBox="1"/>
          <p:nvPr/>
        </p:nvSpPr>
        <p:spPr>
          <a:xfrm>
            <a:off x="1689652" y="6338815"/>
            <a:ext cx="914400" cy="914400"/>
          </a:xfrm>
          <a:prstGeom prst="rect">
            <a:avLst/>
          </a:prstGeom>
          <a:noFill/>
        </p:spPr>
        <p:txBody>
          <a:bodyPr wrap="none" rtlCol="0">
            <a:normAutofit/>
          </a:bodyPr>
          <a:lstStyle/>
          <a:p>
            <a:pPr marL="365760" indent="-365760" algn="l">
              <a:buFont typeface="Arial" panose="020B0604020202020204" pitchFamily="34" charset="0"/>
              <a:buChar char="•"/>
            </a:pPr>
            <a:endParaRPr lang="en-US" sz="2800" dirty="0" err="1">
              <a:solidFill>
                <a:schemeClr val="accent1"/>
              </a:solidFill>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71078FE9-41DE-E8E0-57E2-AAF6F95DD8E8}"/>
              </a:ext>
            </a:extLst>
          </p:cNvPr>
          <p:cNvSpPr txBox="1"/>
          <p:nvPr/>
        </p:nvSpPr>
        <p:spPr>
          <a:xfrm>
            <a:off x="4256624" y="4203442"/>
            <a:ext cx="914400" cy="914400"/>
          </a:xfrm>
          <a:prstGeom prst="rect">
            <a:avLst/>
          </a:prstGeom>
          <a:noFill/>
        </p:spPr>
        <p:txBody>
          <a:bodyPr wrap="none" rtlCol="0">
            <a:normAutofit/>
          </a:bodyPr>
          <a:lstStyle/>
          <a:p>
            <a:pPr algn="l"/>
            <a:r>
              <a:rPr lang="en-US" dirty="0">
                <a:solidFill>
                  <a:srgbClr val="C00000"/>
                </a:solidFill>
                <a:latin typeface="Calibri" panose="020F0502020204030204" pitchFamily="34" charset="0"/>
                <a:cs typeface="Calibri" panose="020F0502020204030204" pitchFamily="34" charset="0"/>
              </a:rPr>
              <a:t>beam</a:t>
            </a:r>
          </a:p>
        </p:txBody>
      </p:sp>
      <p:pic>
        <p:nvPicPr>
          <p:cNvPr id="39" name="Picture 38">
            <a:extLst>
              <a:ext uri="{FF2B5EF4-FFF2-40B4-BE49-F238E27FC236}">
                <a16:creationId xmlns:a16="http://schemas.microsoft.com/office/drawing/2014/main" id="{265FDE12-9C7A-6E93-4970-4B5B3D91175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09885" y="5292353"/>
            <a:ext cx="5024183" cy="1549466"/>
          </a:xfrm>
          <a:prstGeom prst="rect">
            <a:avLst/>
          </a:prstGeom>
        </p:spPr>
      </p:pic>
      <p:sp>
        <p:nvSpPr>
          <p:cNvPr id="40" name="TextBox 39">
            <a:extLst>
              <a:ext uri="{FF2B5EF4-FFF2-40B4-BE49-F238E27FC236}">
                <a16:creationId xmlns:a16="http://schemas.microsoft.com/office/drawing/2014/main" id="{F2E024A1-E9DC-8E33-FBD4-501BFBE6B160}"/>
              </a:ext>
            </a:extLst>
          </p:cNvPr>
          <p:cNvSpPr txBox="1"/>
          <p:nvPr/>
        </p:nvSpPr>
        <p:spPr>
          <a:xfrm>
            <a:off x="5388161" y="5176743"/>
            <a:ext cx="914400" cy="1030010"/>
          </a:xfrm>
          <a:prstGeom prst="rect">
            <a:avLst/>
          </a:prstGeom>
          <a:noFill/>
        </p:spPr>
        <p:txBody>
          <a:bodyPr wrap="none" rtlCol="0">
            <a:normAutofit/>
          </a:bodyPr>
          <a:lstStyle/>
          <a:p>
            <a:pPr algn="l"/>
            <a:r>
              <a:rPr lang="en-US" sz="2000" dirty="0">
                <a:solidFill>
                  <a:srgbClr val="C00000"/>
                </a:solidFill>
                <a:latin typeface="Calibri" panose="020F0502020204030204" pitchFamily="34" charset="0"/>
                <a:cs typeface="Calibri" panose="020F0502020204030204" pitchFamily="34" charset="0"/>
              </a:rPr>
              <a:t>PTL</a:t>
            </a:r>
          </a:p>
        </p:txBody>
      </p:sp>
      <p:cxnSp>
        <p:nvCxnSpPr>
          <p:cNvPr id="41" name="Straight Arrow Connector 40">
            <a:extLst>
              <a:ext uri="{FF2B5EF4-FFF2-40B4-BE49-F238E27FC236}">
                <a16:creationId xmlns:a16="http://schemas.microsoft.com/office/drawing/2014/main" id="{DF74F18B-0F3B-4B76-9E05-117EC642EB47}"/>
              </a:ext>
            </a:extLst>
          </p:cNvPr>
          <p:cNvCxnSpPr>
            <a:cxnSpLocks/>
          </p:cNvCxnSpPr>
          <p:nvPr/>
        </p:nvCxnSpPr>
        <p:spPr>
          <a:xfrm>
            <a:off x="3874591" y="6011668"/>
            <a:ext cx="340423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3" name="TextBox 42">
            <a:extLst>
              <a:ext uri="{FF2B5EF4-FFF2-40B4-BE49-F238E27FC236}">
                <a16:creationId xmlns:a16="http://schemas.microsoft.com/office/drawing/2014/main" id="{5F93D983-6CF7-E211-7910-2752427709CE}"/>
              </a:ext>
            </a:extLst>
          </p:cNvPr>
          <p:cNvSpPr txBox="1"/>
          <p:nvPr/>
        </p:nvSpPr>
        <p:spPr>
          <a:xfrm>
            <a:off x="4752866" y="5731957"/>
            <a:ext cx="914400" cy="914400"/>
          </a:xfrm>
          <a:prstGeom prst="rect">
            <a:avLst/>
          </a:prstGeom>
          <a:noFill/>
        </p:spPr>
        <p:txBody>
          <a:bodyPr wrap="none" rtlCol="0">
            <a:normAutofit/>
          </a:bodyPr>
          <a:lstStyle/>
          <a:p>
            <a:pPr algn="l"/>
            <a:r>
              <a:rPr lang="en-US" dirty="0">
                <a:solidFill>
                  <a:srgbClr val="C00000"/>
                </a:solidFill>
                <a:latin typeface="Calibri" panose="020F0502020204030204" pitchFamily="34" charset="0"/>
                <a:cs typeface="Calibri" panose="020F0502020204030204" pitchFamily="34" charset="0"/>
              </a:rPr>
              <a:t>beam</a:t>
            </a:r>
          </a:p>
        </p:txBody>
      </p:sp>
      <p:pic>
        <p:nvPicPr>
          <p:cNvPr id="46" name="Picture 45">
            <a:extLst>
              <a:ext uri="{FF2B5EF4-FFF2-40B4-BE49-F238E27FC236}">
                <a16:creationId xmlns:a16="http://schemas.microsoft.com/office/drawing/2014/main" id="{7F3C3810-C37D-545C-7F09-6451BAAA8D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31228" y="2964018"/>
            <a:ext cx="1005840" cy="2279904"/>
          </a:xfrm>
          <a:prstGeom prst="rect">
            <a:avLst/>
          </a:prstGeom>
        </p:spPr>
      </p:pic>
      <p:cxnSp>
        <p:nvCxnSpPr>
          <p:cNvPr id="27" name="Straight Arrow Connector 26">
            <a:extLst>
              <a:ext uri="{FF2B5EF4-FFF2-40B4-BE49-F238E27FC236}">
                <a16:creationId xmlns:a16="http://schemas.microsoft.com/office/drawing/2014/main" id="{F1937CD0-389A-3DB1-B5DF-801A8694DAEA}"/>
              </a:ext>
            </a:extLst>
          </p:cNvPr>
          <p:cNvCxnSpPr>
            <a:cxnSpLocks/>
          </p:cNvCxnSpPr>
          <p:nvPr/>
        </p:nvCxnSpPr>
        <p:spPr>
          <a:xfrm>
            <a:off x="4909097" y="4311857"/>
            <a:ext cx="1575251" cy="1941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52" name="Picture 51">
            <a:extLst>
              <a:ext uri="{FF2B5EF4-FFF2-40B4-BE49-F238E27FC236}">
                <a16:creationId xmlns:a16="http://schemas.microsoft.com/office/drawing/2014/main" id="{D5886707-A0D3-81CB-2C39-70CB6272D7DE}"/>
              </a:ext>
            </a:extLst>
          </p:cNvPr>
          <p:cNvPicPr>
            <a:picLocks noChangeAspect="1"/>
          </p:cNvPicPr>
          <p:nvPr/>
        </p:nvPicPr>
        <p:blipFill>
          <a:blip r:embed="rId8"/>
          <a:stretch>
            <a:fillRect/>
          </a:stretch>
        </p:blipFill>
        <p:spPr>
          <a:xfrm>
            <a:off x="9388737" y="3301910"/>
            <a:ext cx="2052241" cy="1496026"/>
          </a:xfrm>
          <a:prstGeom prst="rect">
            <a:avLst/>
          </a:prstGeom>
        </p:spPr>
      </p:pic>
      <p:pic>
        <p:nvPicPr>
          <p:cNvPr id="14" name="Picture 13">
            <a:extLst>
              <a:ext uri="{FF2B5EF4-FFF2-40B4-BE49-F238E27FC236}">
                <a16:creationId xmlns:a16="http://schemas.microsoft.com/office/drawing/2014/main" id="{D9F7015A-8DDC-F365-64CB-2FCC6923B6B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826411" y="4893730"/>
            <a:ext cx="1715088" cy="1445085"/>
          </a:xfrm>
          <a:prstGeom prst="rect">
            <a:avLst/>
          </a:prstGeom>
        </p:spPr>
      </p:pic>
      <p:sp>
        <p:nvSpPr>
          <p:cNvPr id="15" name="TextBox 14">
            <a:extLst>
              <a:ext uri="{FF2B5EF4-FFF2-40B4-BE49-F238E27FC236}">
                <a16:creationId xmlns:a16="http://schemas.microsoft.com/office/drawing/2014/main" id="{9BCFA06F-BE33-04F6-E5D7-14270A74D28D}"/>
              </a:ext>
            </a:extLst>
          </p:cNvPr>
          <p:cNvSpPr txBox="1"/>
          <p:nvPr/>
        </p:nvSpPr>
        <p:spPr>
          <a:xfrm>
            <a:off x="4616235" y="3242580"/>
            <a:ext cx="914400" cy="1030010"/>
          </a:xfrm>
          <a:prstGeom prst="rect">
            <a:avLst/>
          </a:prstGeom>
          <a:noFill/>
        </p:spPr>
        <p:txBody>
          <a:bodyPr wrap="none" rtlCol="0">
            <a:normAutofit/>
          </a:bodyPr>
          <a:lstStyle/>
          <a:p>
            <a:pPr algn="l"/>
            <a:r>
              <a:rPr lang="en-US" sz="2000" dirty="0">
                <a:solidFill>
                  <a:srgbClr val="C00000"/>
                </a:solidFill>
                <a:latin typeface="Calibri" panose="020F0502020204030204" pitchFamily="34" charset="0"/>
                <a:cs typeface="Calibri" panose="020F0502020204030204" pitchFamily="34" charset="0"/>
              </a:rPr>
              <a:t>CROTCH</a:t>
            </a:r>
          </a:p>
        </p:txBody>
      </p:sp>
      <p:sp>
        <p:nvSpPr>
          <p:cNvPr id="16" name="TextBox 15">
            <a:extLst>
              <a:ext uri="{FF2B5EF4-FFF2-40B4-BE49-F238E27FC236}">
                <a16:creationId xmlns:a16="http://schemas.microsoft.com/office/drawing/2014/main" id="{7EC86DEF-5B69-6D40-ECD2-166639A291C7}"/>
              </a:ext>
            </a:extLst>
          </p:cNvPr>
          <p:cNvSpPr txBox="1"/>
          <p:nvPr/>
        </p:nvSpPr>
        <p:spPr>
          <a:xfrm>
            <a:off x="6823255" y="3406576"/>
            <a:ext cx="914400" cy="1030010"/>
          </a:xfrm>
          <a:prstGeom prst="rect">
            <a:avLst/>
          </a:prstGeom>
          <a:noFill/>
        </p:spPr>
        <p:txBody>
          <a:bodyPr wrap="none" rtlCol="0">
            <a:normAutofit/>
          </a:bodyPr>
          <a:lstStyle/>
          <a:p>
            <a:pPr algn="l"/>
            <a:r>
              <a:rPr lang="en-US" dirty="0">
                <a:solidFill>
                  <a:srgbClr val="C00000"/>
                </a:solidFill>
                <a:latin typeface="Calibri" panose="020F0502020204030204" pitchFamily="34" charset="0"/>
                <a:cs typeface="Calibri" panose="020F0502020204030204" pitchFamily="34" charset="0"/>
              </a:rPr>
              <a:t>CLEARING </a:t>
            </a:r>
          </a:p>
          <a:p>
            <a:pPr algn="l"/>
            <a:r>
              <a:rPr lang="en-US" dirty="0">
                <a:solidFill>
                  <a:srgbClr val="C00000"/>
                </a:solidFill>
                <a:latin typeface="Calibri" panose="020F0502020204030204" pitchFamily="34" charset="0"/>
                <a:cs typeface="Calibri" panose="020F0502020204030204" pitchFamily="34" charset="0"/>
              </a:rPr>
              <a:t>MAGNET</a:t>
            </a:r>
          </a:p>
        </p:txBody>
      </p:sp>
      <p:sp>
        <p:nvSpPr>
          <p:cNvPr id="20" name="TextBox 19">
            <a:extLst>
              <a:ext uri="{FF2B5EF4-FFF2-40B4-BE49-F238E27FC236}">
                <a16:creationId xmlns:a16="http://schemas.microsoft.com/office/drawing/2014/main" id="{35BEB282-D84A-94B8-6351-332B7BECBEC8}"/>
              </a:ext>
            </a:extLst>
          </p:cNvPr>
          <p:cNvSpPr txBox="1"/>
          <p:nvPr/>
        </p:nvSpPr>
        <p:spPr>
          <a:xfrm>
            <a:off x="11039733" y="3387351"/>
            <a:ext cx="914400" cy="1030010"/>
          </a:xfrm>
          <a:prstGeom prst="rect">
            <a:avLst/>
          </a:prstGeom>
          <a:noFill/>
        </p:spPr>
        <p:txBody>
          <a:bodyPr wrap="none" rtlCol="0">
            <a:normAutofit/>
          </a:bodyPr>
          <a:lstStyle/>
          <a:p>
            <a:pPr algn="l"/>
            <a:r>
              <a:rPr lang="en-US" dirty="0">
                <a:solidFill>
                  <a:srgbClr val="C00000"/>
                </a:solidFill>
                <a:latin typeface="Calibri" panose="020F0502020204030204" pitchFamily="34" charset="0"/>
                <a:cs typeface="Calibri" panose="020F0502020204030204" pitchFamily="34" charset="0"/>
              </a:rPr>
              <a:t>APERTURE</a:t>
            </a:r>
          </a:p>
        </p:txBody>
      </p:sp>
      <p:sp>
        <p:nvSpPr>
          <p:cNvPr id="23" name="TextBox 22">
            <a:extLst>
              <a:ext uri="{FF2B5EF4-FFF2-40B4-BE49-F238E27FC236}">
                <a16:creationId xmlns:a16="http://schemas.microsoft.com/office/drawing/2014/main" id="{A3E0019E-7665-D9BB-19BD-0563A7E5329B}"/>
              </a:ext>
            </a:extLst>
          </p:cNvPr>
          <p:cNvSpPr txBox="1"/>
          <p:nvPr/>
        </p:nvSpPr>
        <p:spPr>
          <a:xfrm>
            <a:off x="10642542" y="4684990"/>
            <a:ext cx="914400" cy="1030010"/>
          </a:xfrm>
          <a:prstGeom prst="rect">
            <a:avLst/>
          </a:prstGeom>
          <a:noFill/>
        </p:spPr>
        <p:txBody>
          <a:bodyPr wrap="none" rtlCol="0">
            <a:normAutofit/>
          </a:bodyPr>
          <a:lstStyle/>
          <a:p>
            <a:pPr algn="l"/>
            <a:r>
              <a:rPr lang="en-US" dirty="0">
                <a:solidFill>
                  <a:srgbClr val="C00000"/>
                </a:solidFill>
                <a:latin typeface="Calibri" panose="020F0502020204030204" pitchFamily="34" charset="0"/>
                <a:cs typeface="Calibri" panose="020F0502020204030204" pitchFamily="34" charset="0"/>
              </a:rPr>
              <a:t>COLLIMATORS</a:t>
            </a:r>
          </a:p>
        </p:txBody>
      </p:sp>
    </p:spTree>
    <p:extLst>
      <p:ext uri="{BB962C8B-B14F-4D97-AF65-F5344CB8AC3E}">
        <p14:creationId xmlns:p14="http://schemas.microsoft.com/office/powerpoint/2010/main" val="3806780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7B3066B-D32F-32C9-2A89-9CB558E1583E}"/>
            </a:ext>
          </a:extLst>
        </p:cNvPr>
        <p:cNvGrpSpPr/>
        <p:nvPr/>
      </p:nvGrpSpPr>
      <p:grpSpPr>
        <a:xfrm>
          <a:off x="0" y="0"/>
          <a:ext cx="0" cy="0"/>
          <a:chOff x="0" y="0"/>
          <a:chExt cx="0" cy="0"/>
        </a:xfrm>
      </p:grpSpPr>
      <p:sp>
        <p:nvSpPr>
          <p:cNvPr id="279" name="Google Shape;279;p38">
            <a:extLst>
              <a:ext uri="{FF2B5EF4-FFF2-40B4-BE49-F238E27FC236}">
                <a16:creationId xmlns:a16="http://schemas.microsoft.com/office/drawing/2014/main" id="{AF2AB27A-A397-0692-2AF3-3AD577788C45}"/>
              </a:ext>
            </a:extLst>
          </p:cNvPr>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Radiation Safety Analysis Approach	</a:t>
            </a:r>
            <a:endParaRPr dirty="0"/>
          </a:p>
        </p:txBody>
      </p:sp>
      <p:sp>
        <p:nvSpPr>
          <p:cNvPr id="280" name="Google Shape;280;p38">
            <a:extLst>
              <a:ext uri="{FF2B5EF4-FFF2-40B4-BE49-F238E27FC236}">
                <a16:creationId xmlns:a16="http://schemas.microsoft.com/office/drawing/2014/main" id="{D5B84E96-83B8-CDCA-5BAC-40F4537788E2}"/>
              </a:ext>
            </a:extLst>
          </p:cNvPr>
          <p:cNvSpPr txBox="1">
            <a:spLocks noGrp="1"/>
          </p:cNvSpPr>
          <p:nvPr>
            <p:ph type="sldNum" idx="12"/>
          </p:nvPr>
        </p:nvSpPr>
        <p:spPr>
          <a:xfrm>
            <a:off x="11478126" y="6338815"/>
            <a:ext cx="478647"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12</a:t>
            </a:fld>
            <a:endParaRPr/>
          </a:p>
        </p:txBody>
      </p:sp>
      <p:pic>
        <p:nvPicPr>
          <p:cNvPr id="3" name="Picture 2">
            <a:extLst>
              <a:ext uri="{FF2B5EF4-FFF2-40B4-BE49-F238E27FC236}">
                <a16:creationId xmlns:a16="http://schemas.microsoft.com/office/drawing/2014/main" id="{8E083ECA-D558-55F5-90AD-27A5AB24958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12844" y="1231372"/>
            <a:ext cx="3530010" cy="2450030"/>
          </a:xfrm>
          <a:prstGeom prst="rect">
            <a:avLst/>
          </a:prstGeom>
          <a:ln>
            <a:solidFill>
              <a:srgbClr val="000000"/>
            </a:solidFill>
          </a:ln>
        </p:spPr>
      </p:pic>
      <p:pic>
        <p:nvPicPr>
          <p:cNvPr id="4" name="Picture 3">
            <a:extLst>
              <a:ext uri="{FF2B5EF4-FFF2-40B4-BE49-F238E27FC236}">
                <a16:creationId xmlns:a16="http://schemas.microsoft.com/office/drawing/2014/main" id="{9B34E365-F7AE-39E3-D409-3440C3B615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2844" y="3780792"/>
            <a:ext cx="3530010" cy="2412811"/>
          </a:xfrm>
          <a:prstGeom prst="rect">
            <a:avLst/>
          </a:prstGeom>
          <a:ln>
            <a:solidFill>
              <a:srgbClr val="000000"/>
            </a:solidFill>
          </a:ln>
        </p:spPr>
      </p:pic>
      <p:pic>
        <p:nvPicPr>
          <p:cNvPr id="7" name="Picture 6">
            <a:extLst>
              <a:ext uri="{FF2B5EF4-FFF2-40B4-BE49-F238E27FC236}">
                <a16:creationId xmlns:a16="http://schemas.microsoft.com/office/drawing/2014/main" id="{209A27D9-E733-D59D-388B-6CA98F9932F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746571" y="1328918"/>
            <a:ext cx="4687507" cy="2179594"/>
          </a:xfrm>
          <a:prstGeom prst="rect">
            <a:avLst/>
          </a:prstGeom>
          <a:ln>
            <a:solidFill>
              <a:srgbClr val="000000"/>
            </a:solidFill>
          </a:ln>
        </p:spPr>
      </p:pic>
      <p:pic>
        <p:nvPicPr>
          <p:cNvPr id="8" name="Picture 7">
            <a:extLst>
              <a:ext uri="{FF2B5EF4-FFF2-40B4-BE49-F238E27FC236}">
                <a16:creationId xmlns:a16="http://schemas.microsoft.com/office/drawing/2014/main" id="{70856F39-7A96-FEE4-7566-43FB5F9122EA}"/>
              </a:ext>
            </a:extLst>
          </p:cNvPr>
          <p:cNvPicPr>
            <a:picLocks noChangeAspect="1"/>
          </p:cNvPicPr>
          <p:nvPr/>
        </p:nvPicPr>
        <p:blipFill>
          <a:blip r:embed="rId6" cstate="screen">
            <a:extLst>
              <a:ext uri="{28A0092B-C50C-407E-A947-70E740481C1C}">
                <a14:useLocalDpi xmlns:a14="http://schemas.microsoft.com/office/drawing/2010/main"/>
              </a:ext>
            </a:extLst>
          </a:blip>
          <a:srcRect b="-2"/>
          <a:stretch>
            <a:fillRect/>
          </a:stretch>
        </p:blipFill>
        <p:spPr>
          <a:xfrm>
            <a:off x="6702523" y="3933256"/>
            <a:ext cx="4775604" cy="2179594"/>
          </a:xfrm>
          <a:prstGeom prst="rect">
            <a:avLst/>
          </a:prstGeom>
          <a:ln>
            <a:solidFill>
              <a:srgbClr val="000000"/>
            </a:solidFill>
          </a:ln>
        </p:spPr>
      </p:pic>
    </p:spTree>
    <p:extLst>
      <p:ext uri="{BB962C8B-B14F-4D97-AF65-F5344CB8AC3E}">
        <p14:creationId xmlns:p14="http://schemas.microsoft.com/office/powerpoint/2010/main" val="101631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9"/>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Beamline Selection</a:t>
            </a:r>
            <a:endParaRPr dirty="0"/>
          </a:p>
        </p:txBody>
      </p:sp>
      <p:sp>
        <p:nvSpPr>
          <p:cNvPr id="301" name="Google Shape;301;p39"/>
          <p:cNvSpPr txBox="1">
            <a:spLocks noGrp="1"/>
          </p:cNvSpPr>
          <p:nvPr>
            <p:ph type="sldNum" idx="12"/>
          </p:nvPr>
        </p:nvSpPr>
        <p:spPr>
          <a:xfrm>
            <a:off x="11478126" y="6338815"/>
            <a:ext cx="498525"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13</a:t>
            </a:fld>
            <a:endParaRPr dirty="0"/>
          </a:p>
        </p:txBody>
      </p:sp>
      <p:graphicFrame>
        <p:nvGraphicFramePr>
          <p:cNvPr id="302" name="Google Shape;302;p39"/>
          <p:cNvGraphicFramePr/>
          <p:nvPr>
            <p:extLst>
              <p:ext uri="{D42A27DB-BD31-4B8C-83A1-F6EECF244321}">
                <p14:modId xmlns:p14="http://schemas.microsoft.com/office/powerpoint/2010/main" val="894688969"/>
              </p:ext>
            </p:extLst>
          </p:nvPr>
        </p:nvGraphicFramePr>
        <p:xfrm>
          <a:off x="531492" y="2120833"/>
          <a:ext cx="4761600" cy="3529500"/>
        </p:xfrm>
        <a:graphic>
          <a:graphicData uri="http://schemas.openxmlformats.org/drawingml/2006/table">
            <a:tbl>
              <a:tblPr>
                <a:noFill/>
              </a:tblPr>
              <a:tblGrid>
                <a:gridCol w="527300">
                  <a:extLst>
                    <a:ext uri="{9D8B030D-6E8A-4147-A177-3AD203B41FA5}">
                      <a16:colId xmlns:a16="http://schemas.microsoft.com/office/drawing/2014/main" val="20000"/>
                    </a:ext>
                  </a:extLst>
                </a:gridCol>
                <a:gridCol w="1309667">
                  <a:extLst>
                    <a:ext uri="{9D8B030D-6E8A-4147-A177-3AD203B41FA5}">
                      <a16:colId xmlns:a16="http://schemas.microsoft.com/office/drawing/2014/main" val="20001"/>
                    </a:ext>
                  </a:extLst>
                </a:gridCol>
                <a:gridCol w="1417500">
                  <a:extLst>
                    <a:ext uri="{9D8B030D-6E8A-4147-A177-3AD203B41FA5}">
                      <a16:colId xmlns:a16="http://schemas.microsoft.com/office/drawing/2014/main" val="20002"/>
                    </a:ext>
                  </a:extLst>
                </a:gridCol>
                <a:gridCol w="1507133">
                  <a:extLst>
                    <a:ext uri="{9D8B030D-6E8A-4147-A177-3AD203B41FA5}">
                      <a16:colId xmlns:a16="http://schemas.microsoft.com/office/drawing/2014/main" val="20003"/>
                    </a:ext>
                  </a:extLst>
                </a:gridCol>
              </a:tblGrid>
              <a:tr h="442867">
                <a:tc>
                  <a:txBody>
                    <a:bodyPr/>
                    <a:lstStyle/>
                    <a:p>
                      <a:pPr marL="0" marR="0" lvl="0" indent="0" algn="l" rtl="0">
                        <a:lnSpc>
                          <a:spcPct val="100000"/>
                        </a:lnSpc>
                        <a:spcBef>
                          <a:spcPts val="0"/>
                        </a:spcBef>
                        <a:spcAft>
                          <a:spcPts val="0"/>
                        </a:spcAft>
                        <a:buClr>
                          <a:srgbClr val="000000"/>
                        </a:buClr>
                        <a:buSzPts val="1000"/>
                        <a:buFont typeface="Arial"/>
                        <a:buNone/>
                      </a:pPr>
                      <a:r>
                        <a:rPr lang="en" sz="1300" b="1" i="0" u="none" strike="noStrike" cap="none">
                          <a:solidFill>
                            <a:schemeClr val="dk1"/>
                          </a:solidFill>
                          <a:latin typeface="Arial"/>
                          <a:ea typeface="Arial"/>
                          <a:cs typeface="Arial"/>
                          <a:sym typeface="Arial"/>
                        </a:rPr>
                        <a:t>CM family</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1" i="0" u="none" strike="noStrike" cap="none">
                          <a:solidFill>
                            <a:schemeClr val="dk1"/>
                          </a:solidFill>
                          <a:latin typeface="Arial"/>
                          <a:ea typeface="Arial"/>
                          <a:cs typeface="Arial"/>
                          <a:sym typeface="Arial"/>
                        </a:rPr>
                        <a:t>CM Name</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1" i="0" u="none" strike="noStrike" cap="none">
                          <a:solidFill>
                            <a:schemeClr val="dk1"/>
                          </a:solidFill>
                          <a:latin typeface="Arial"/>
                          <a:ea typeface="Arial"/>
                          <a:cs typeface="Arial"/>
                          <a:sym typeface="Arial"/>
                        </a:rPr>
                        <a:t>Beamline </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1" i="0" u="none" strike="noStrike" cap="none">
                          <a:solidFill>
                            <a:schemeClr val="dk1"/>
                          </a:solidFill>
                          <a:latin typeface="Arial"/>
                          <a:ea typeface="Arial"/>
                          <a:cs typeface="Arial"/>
                          <a:sym typeface="Arial"/>
                        </a:rPr>
                        <a:t>CM B field</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646067">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1</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CM0-B</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dirty="0">
                          <a:solidFill>
                            <a:schemeClr val="dk1"/>
                          </a:solidFill>
                          <a:latin typeface="Arial"/>
                          <a:ea typeface="Arial"/>
                          <a:cs typeface="Arial"/>
                          <a:sym typeface="Arial"/>
                        </a:rPr>
                        <a:t>02.0 (no optics in tunnel)</a:t>
                      </a:r>
                      <a:endParaRPr sz="1600" u="none" strike="no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br>
                        <a:rPr lang="en" sz="1300" u="none" strike="noStrike" cap="none">
                          <a:solidFill>
                            <a:schemeClr val="dk1"/>
                          </a:solidFill>
                        </a:rPr>
                      </a:br>
                      <a:r>
                        <a:rPr lang="en" sz="1300" u="none" strike="noStrike" cap="none">
                          <a:solidFill>
                            <a:schemeClr val="dk1"/>
                          </a:solidFill>
                        </a:rPr>
                        <a:t>1.4 T</a:t>
                      </a:r>
                      <a:endParaRPr sz="240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42867">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1</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CM0-B</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07.0 (new IDBLs, optics in tunnel)</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br>
                        <a:rPr lang="en" sz="1300" u="none" strike="noStrike" cap="none">
                          <a:solidFill>
                            <a:schemeClr val="dk1"/>
                          </a:solidFill>
                        </a:rPr>
                      </a:br>
                      <a:r>
                        <a:rPr lang="en" sz="1300" u="none" strike="noStrike" cap="none">
                          <a:solidFill>
                            <a:schemeClr val="dk1"/>
                          </a:solidFill>
                        </a:rPr>
                        <a:t>1.4 T</a:t>
                      </a:r>
                      <a:endParaRPr sz="240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94333">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2</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CM0-C</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05.0 (wiggler)</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300" u="none" strike="noStrike" cap="none">
                          <a:solidFill>
                            <a:schemeClr val="dk1"/>
                          </a:solidFill>
                        </a:rPr>
                        <a:t>0.67 T</a:t>
                      </a:r>
                      <a:endParaRPr sz="240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46067">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3</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CM3-A</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8.2 (hard-bend BL, optics in tunnel)</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br>
                        <a:rPr lang="en" sz="1300" u="none" strike="noStrike" cap="none">
                          <a:solidFill>
                            <a:schemeClr val="dk1"/>
                          </a:solidFill>
                        </a:rPr>
                      </a:br>
                      <a:r>
                        <a:rPr lang="en" sz="1300" u="none" strike="noStrike" cap="none">
                          <a:solidFill>
                            <a:schemeClr val="dk1"/>
                          </a:solidFill>
                        </a:rPr>
                        <a:t>1.25 T</a:t>
                      </a:r>
                      <a:endParaRPr sz="240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68633">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4</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CM3-A</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3.3 (white light BL, worst case)</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300" u="none" strike="noStrike" cap="none">
                          <a:solidFill>
                            <a:schemeClr val="dk1"/>
                          </a:solidFill>
                        </a:rPr>
                        <a:t>1.25 T</a:t>
                      </a:r>
                      <a:endParaRPr sz="240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94333">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dirty="0">
                          <a:solidFill>
                            <a:schemeClr val="dk1"/>
                          </a:solidFill>
                          <a:latin typeface="Arial"/>
                          <a:ea typeface="Arial"/>
                          <a:cs typeface="Arial"/>
                          <a:sym typeface="Arial"/>
                        </a:rPr>
                        <a:t>5</a:t>
                      </a:r>
                      <a:endParaRPr sz="1600" u="none" strike="no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dirty="0">
                          <a:solidFill>
                            <a:schemeClr val="dk1"/>
                          </a:solidFill>
                          <a:latin typeface="Arial"/>
                          <a:ea typeface="Arial"/>
                          <a:cs typeface="Arial"/>
                          <a:sym typeface="Arial"/>
                        </a:rPr>
                        <a:t>CM3-B</a:t>
                      </a:r>
                      <a:endParaRPr sz="1600" u="none" strike="no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08.3</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 sz="1400" u="none" strike="noStrike" cap="none" dirty="0">
                          <a:solidFill>
                            <a:schemeClr val="dk1"/>
                          </a:solidFill>
                        </a:rPr>
                        <a:t>TBD</a:t>
                      </a:r>
                      <a:endParaRPr sz="2400" dirty="0"/>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6"/>
                  </a:ext>
                </a:extLst>
              </a:tr>
              <a:tr h="294333">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a:solidFill>
                            <a:schemeClr val="dk1"/>
                          </a:solidFill>
                          <a:latin typeface="Arial"/>
                          <a:ea typeface="Arial"/>
                          <a:cs typeface="Arial"/>
                          <a:sym typeface="Arial"/>
                        </a:rPr>
                        <a:t>5</a:t>
                      </a:r>
                      <a:endParaRPr sz="1600" u="none" strike="noStrike" cap="none">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dirty="0">
                          <a:solidFill>
                            <a:schemeClr val="dk1"/>
                          </a:solidFill>
                          <a:latin typeface="Arial"/>
                          <a:ea typeface="Arial"/>
                          <a:cs typeface="Arial"/>
                          <a:sym typeface="Arial"/>
                        </a:rPr>
                        <a:t>CM3-B</a:t>
                      </a:r>
                      <a:endParaRPr sz="1600" u="none" strike="no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300" b="0" i="0" u="none" strike="noStrike" cap="none" dirty="0">
                          <a:solidFill>
                            <a:schemeClr val="dk1"/>
                          </a:solidFill>
                          <a:latin typeface="Arial"/>
                          <a:ea typeface="Arial"/>
                          <a:cs typeface="Arial"/>
                          <a:sym typeface="Arial"/>
                        </a:rPr>
                        <a:t>12.3</a:t>
                      </a:r>
                      <a:endParaRPr sz="1600" u="none" strike="no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 sz="1400" u="none" strike="noStrike" cap="none" dirty="0">
                          <a:solidFill>
                            <a:schemeClr val="dk1"/>
                          </a:solidFill>
                        </a:rPr>
                        <a:t>TBD</a:t>
                      </a:r>
                      <a:endParaRPr sz="1600" u="none" strike="sngStrike" cap="none" dirty="0">
                        <a:solidFill>
                          <a:schemeClr val="dk1"/>
                        </a:solidFill>
                      </a:endParaRPr>
                    </a:p>
                  </a:txBody>
                  <a:tcPr marL="18233" marR="18233" marT="18233" marB="18233">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7"/>
                  </a:ext>
                </a:extLst>
              </a:tr>
            </a:tbl>
          </a:graphicData>
        </a:graphic>
      </p:graphicFrame>
      <p:sp>
        <p:nvSpPr>
          <p:cNvPr id="306" name="Google Shape;306;p39"/>
          <p:cNvSpPr/>
          <p:nvPr/>
        </p:nvSpPr>
        <p:spPr>
          <a:xfrm rot="-5400000">
            <a:off x="6279776" y="1802251"/>
            <a:ext cx="482000" cy="2142000"/>
          </a:xfrm>
          <a:prstGeom prst="rect">
            <a:avLst/>
          </a:prstGeom>
          <a:solidFill>
            <a:schemeClr val="lt1"/>
          </a:solidFill>
          <a:ln>
            <a:noFill/>
          </a:ln>
        </p:spPr>
        <p:txBody>
          <a:bodyPr spcFirstLastPara="1" wrap="square" lIns="121900" tIns="60933" rIns="121900" bIns="60933" anchor="ctr" anchorCtr="0">
            <a:noAutofit/>
          </a:bodyPr>
          <a:lstStyle/>
          <a:p>
            <a:pPr algn="ctr"/>
            <a:endParaRPr sz="1867">
              <a:solidFill>
                <a:schemeClr val="lt1"/>
              </a:solidFill>
              <a:latin typeface="Arial"/>
              <a:ea typeface="Arial"/>
              <a:cs typeface="Arial"/>
              <a:sym typeface="Arial"/>
            </a:endParaRPr>
          </a:p>
        </p:txBody>
      </p:sp>
      <p:sp>
        <p:nvSpPr>
          <p:cNvPr id="315" name="Google Shape;315;p39"/>
          <p:cNvSpPr txBox="1"/>
          <p:nvPr/>
        </p:nvSpPr>
        <p:spPr>
          <a:xfrm>
            <a:off x="331536" y="1493096"/>
            <a:ext cx="5089600" cy="410379"/>
          </a:xfrm>
          <a:prstGeom prst="rect">
            <a:avLst/>
          </a:prstGeom>
          <a:noFill/>
          <a:ln>
            <a:noFill/>
          </a:ln>
        </p:spPr>
        <p:txBody>
          <a:bodyPr spcFirstLastPara="1" wrap="square" lIns="121900" tIns="60933" rIns="121900" bIns="60933" anchor="t" anchorCtr="0">
            <a:spAutoFit/>
          </a:bodyPr>
          <a:lstStyle/>
          <a:p>
            <a:r>
              <a:rPr lang="en" sz="1867" dirty="0">
                <a:solidFill>
                  <a:schemeClr val="dk1"/>
                </a:solidFill>
                <a:latin typeface="Calibri"/>
                <a:ea typeface="Calibri"/>
                <a:cs typeface="Calibri"/>
                <a:sym typeface="Calibri"/>
              </a:rPr>
              <a:t>4 types of Clearing Magnets, 5 types of beamlines</a:t>
            </a:r>
            <a:endParaRPr sz="2400" dirty="0"/>
          </a:p>
        </p:txBody>
      </p:sp>
      <p:pic>
        <p:nvPicPr>
          <p:cNvPr id="3" name="Picture 2">
            <a:extLst>
              <a:ext uri="{FF2B5EF4-FFF2-40B4-BE49-F238E27FC236}">
                <a16:creationId xmlns:a16="http://schemas.microsoft.com/office/drawing/2014/main" id="{D603D7A8-58F4-4A7F-F2E8-4B793F3AC03F}"/>
              </a:ext>
            </a:extLst>
          </p:cNvPr>
          <p:cNvPicPr>
            <a:picLocks noChangeAspect="1"/>
          </p:cNvPicPr>
          <p:nvPr/>
        </p:nvPicPr>
        <p:blipFill>
          <a:blip r:embed="rId3"/>
          <a:stretch>
            <a:fillRect/>
          </a:stretch>
        </p:blipFill>
        <p:spPr>
          <a:xfrm>
            <a:off x="6014279" y="1333224"/>
            <a:ext cx="2708413" cy="2569520"/>
          </a:xfrm>
          <a:prstGeom prst="rect">
            <a:avLst/>
          </a:prstGeom>
        </p:spPr>
      </p:pic>
      <p:pic>
        <p:nvPicPr>
          <p:cNvPr id="4" name="Picture 3">
            <a:extLst>
              <a:ext uri="{FF2B5EF4-FFF2-40B4-BE49-F238E27FC236}">
                <a16:creationId xmlns:a16="http://schemas.microsoft.com/office/drawing/2014/main" id="{EA4CACF9-8AB4-B7A5-E4F9-26CBAE6746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43879" y="1333224"/>
            <a:ext cx="2365093" cy="2504573"/>
          </a:xfrm>
          <a:prstGeom prst="rect">
            <a:avLst/>
          </a:prstGeom>
        </p:spPr>
      </p:pic>
      <p:pic>
        <p:nvPicPr>
          <p:cNvPr id="5" name="Picture 4">
            <a:extLst>
              <a:ext uri="{FF2B5EF4-FFF2-40B4-BE49-F238E27FC236}">
                <a16:creationId xmlns:a16="http://schemas.microsoft.com/office/drawing/2014/main" id="{430F804F-F79C-0856-4511-E51CC977B1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63619" y="4010832"/>
            <a:ext cx="2009731" cy="2214805"/>
          </a:xfrm>
          <a:prstGeom prst="rect">
            <a:avLst/>
          </a:prstGeom>
        </p:spPr>
      </p:pic>
      <p:pic>
        <p:nvPicPr>
          <p:cNvPr id="6" name="Picture 5">
            <a:extLst>
              <a:ext uri="{FF2B5EF4-FFF2-40B4-BE49-F238E27FC236}">
                <a16:creationId xmlns:a16="http://schemas.microsoft.com/office/drawing/2014/main" id="{6FB26ABC-F11B-C2C9-5525-958848CEE98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80326" y="3980903"/>
            <a:ext cx="1816374" cy="22148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1" name="Google Shape;321;p40"/>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Raytracing</a:t>
            </a:r>
            <a:endParaRPr dirty="0"/>
          </a:p>
        </p:txBody>
      </p:sp>
      <p:sp>
        <p:nvSpPr>
          <p:cNvPr id="320" name="Google Shape;320;p40"/>
          <p:cNvSpPr txBox="1">
            <a:spLocks noGrp="1"/>
          </p:cNvSpPr>
          <p:nvPr>
            <p:ph idx="1"/>
          </p:nvPr>
        </p:nvSpPr>
        <p:spPr>
          <a:xfrm>
            <a:off x="216516" y="1249872"/>
            <a:ext cx="5628000" cy="4743423"/>
          </a:xfrm>
          <a:prstGeom prst="rect">
            <a:avLst/>
          </a:prstGeom>
          <a:noFill/>
          <a:ln>
            <a:noFill/>
          </a:ln>
        </p:spPr>
        <p:txBody>
          <a:bodyPr spcFirstLastPara="1" vert="horz" wrap="square" lIns="121900" tIns="121900" rIns="121900" bIns="121900" rtlCol="0" anchor="t" anchorCtr="0">
            <a:normAutofit fontScale="92500"/>
          </a:bodyPr>
          <a:lstStyle/>
          <a:p>
            <a:pPr marL="457200" indent="-457200">
              <a:buSzPct val="100000"/>
              <a:buFont typeface="Arial" panose="020B0604020202020204" pitchFamily="34" charset="0"/>
              <a:buChar char="•"/>
            </a:pPr>
            <a:r>
              <a:rPr lang="en" dirty="0">
                <a:solidFill>
                  <a:schemeClr val="tx1"/>
                </a:solidFill>
                <a:latin typeface="Calibri"/>
                <a:ea typeface="Calibri"/>
                <a:cs typeface="Calibri"/>
                <a:sym typeface="Calibri"/>
              </a:rPr>
              <a:t>Ray‑tracing using FLUKA.CERN of all possible electron beam trajectories transmitted through the main aperture (crotch absorber) </a:t>
            </a:r>
            <a:endParaRPr dirty="0">
              <a:solidFill>
                <a:schemeClr val="tx1"/>
              </a:solidFill>
              <a:latin typeface="Calibri"/>
              <a:ea typeface="Calibri"/>
              <a:cs typeface="Calibri"/>
              <a:sym typeface="Calibri"/>
            </a:endParaRPr>
          </a:p>
          <a:p>
            <a:pPr lvl="1" indent="-365751">
              <a:buSzPct val="117647"/>
              <a:buFont typeface="Arial" panose="020B0604020202020204" pitchFamily="34" charset="0"/>
              <a:buChar char="•"/>
            </a:pPr>
            <a:r>
              <a:rPr lang="en" dirty="0">
                <a:solidFill>
                  <a:schemeClr val="tx1"/>
                </a:solidFill>
                <a:latin typeface="Calibri"/>
                <a:ea typeface="Calibri"/>
                <a:cs typeface="Calibri"/>
                <a:sym typeface="Calibri"/>
              </a:rPr>
              <a:t>includes the effect of the clearing magnet field</a:t>
            </a:r>
          </a:p>
          <a:p>
            <a:pPr lvl="1" indent="-365751">
              <a:buSzPct val="117647"/>
              <a:buFont typeface="Arial" panose="020B0604020202020204" pitchFamily="34" charset="0"/>
              <a:buChar char="•"/>
            </a:pPr>
            <a:r>
              <a:rPr lang="en-US" dirty="0">
                <a:solidFill>
                  <a:schemeClr val="tx1"/>
                </a:solidFill>
                <a:latin typeface="Calibri"/>
                <a:ea typeface="Calibri"/>
                <a:cs typeface="Calibri"/>
                <a:sym typeface="Calibri"/>
              </a:rPr>
              <a:t>all vacuum components set to fully absorb the rays to only score primary electron trajectories</a:t>
            </a:r>
          </a:p>
          <a:p>
            <a:pPr lvl="1" indent="-365751">
              <a:buSzPct val="117647"/>
              <a:buFont typeface="Arial" panose="020B0604020202020204" pitchFamily="34" charset="0"/>
              <a:buChar char="•"/>
            </a:pPr>
            <a:r>
              <a:rPr lang="en-US" dirty="0">
                <a:solidFill>
                  <a:schemeClr val="tx1"/>
                </a:solidFill>
                <a:latin typeface="Calibri"/>
                <a:ea typeface="Calibri"/>
                <a:cs typeface="Calibri"/>
                <a:sym typeface="Calibri"/>
              </a:rPr>
              <a:t>includes aperture alignment tolerances (+/- 2 mm).</a:t>
            </a:r>
            <a:endParaRPr dirty="0">
              <a:solidFill>
                <a:schemeClr val="tx1"/>
              </a:solidFill>
              <a:latin typeface="Calibri"/>
              <a:ea typeface="Calibri"/>
              <a:cs typeface="Calibri"/>
              <a:sym typeface="Calibri"/>
            </a:endParaRPr>
          </a:p>
        </p:txBody>
      </p:sp>
      <p:sp>
        <p:nvSpPr>
          <p:cNvPr id="322" name="Google Shape;322;p40"/>
          <p:cNvSpPr txBox="1">
            <a:spLocks noGrp="1"/>
          </p:cNvSpPr>
          <p:nvPr>
            <p:ph type="sldNum" idx="12"/>
          </p:nvPr>
        </p:nvSpPr>
        <p:spPr>
          <a:xfrm>
            <a:off x="11478126" y="6338815"/>
            <a:ext cx="632507"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14</a:t>
            </a:fld>
            <a:endParaRPr dirty="0"/>
          </a:p>
        </p:txBody>
      </p:sp>
      <p:grpSp>
        <p:nvGrpSpPr>
          <p:cNvPr id="323" name="Google Shape;323;p40"/>
          <p:cNvGrpSpPr/>
          <p:nvPr/>
        </p:nvGrpSpPr>
        <p:grpSpPr>
          <a:xfrm>
            <a:off x="6347486" y="1429191"/>
            <a:ext cx="5763148" cy="2215549"/>
            <a:chOff x="4779476" y="3236404"/>
            <a:chExt cx="4129907" cy="1587677"/>
          </a:xfrm>
        </p:grpSpPr>
        <p:pic>
          <p:nvPicPr>
            <p:cNvPr id="324" name="Google Shape;324;p40"/>
            <p:cNvPicPr preferRelativeResize="0"/>
            <p:nvPr/>
          </p:nvPicPr>
          <p:blipFill rotWithShape="1">
            <a:blip r:embed="rId3">
              <a:alphaModFix/>
            </a:blip>
            <a:srcRect/>
            <a:stretch/>
          </p:blipFill>
          <p:spPr>
            <a:xfrm>
              <a:off x="4779476" y="3284507"/>
              <a:ext cx="4129907" cy="1539574"/>
            </a:xfrm>
            <a:prstGeom prst="rect">
              <a:avLst/>
            </a:prstGeom>
            <a:noFill/>
            <a:ln w="9525" cap="flat" cmpd="sng">
              <a:solidFill>
                <a:srgbClr val="313335"/>
              </a:solidFill>
              <a:prstDash val="solid"/>
              <a:round/>
              <a:headEnd type="none" w="sm" len="sm"/>
              <a:tailEnd type="none" w="sm" len="sm"/>
            </a:ln>
          </p:spPr>
        </p:pic>
        <p:sp>
          <p:nvSpPr>
            <p:cNvPr id="325" name="Google Shape;325;p40"/>
            <p:cNvSpPr txBox="1"/>
            <p:nvPr/>
          </p:nvSpPr>
          <p:spPr>
            <a:xfrm>
              <a:off x="5615249" y="3317701"/>
              <a:ext cx="685800" cy="685800"/>
            </a:xfrm>
            <a:prstGeom prst="rect">
              <a:avLst/>
            </a:prstGeom>
            <a:noFill/>
            <a:ln>
              <a:noFill/>
            </a:ln>
          </p:spPr>
          <p:txBody>
            <a:bodyPr spcFirstLastPara="1" wrap="square" lIns="121900" tIns="60933" rIns="121900" bIns="60933" anchor="t" anchorCtr="0">
              <a:normAutofit/>
            </a:bodyPr>
            <a:lstStyle/>
            <a:p>
              <a:r>
                <a:rPr lang="en" sz="1400" dirty="0">
                  <a:solidFill>
                    <a:srgbClr val="000000"/>
                  </a:solidFill>
                  <a:latin typeface="Calibri"/>
                  <a:ea typeface="Calibri"/>
                  <a:cs typeface="Calibri"/>
                  <a:sym typeface="Calibri"/>
                </a:rPr>
                <a:t>clearing </a:t>
              </a:r>
              <a:endParaRPr sz="2400" dirty="0"/>
            </a:p>
            <a:p>
              <a:r>
                <a:rPr lang="en" sz="1400" dirty="0">
                  <a:solidFill>
                    <a:srgbClr val="000000"/>
                  </a:solidFill>
                  <a:latin typeface="Calibri"/>
                  <a:ea typeface="Calibri"/>
                  <a:cs typeface="Calibri"/>
                  <a:sym typeface="Calibri"/>
                </a:rPr>
                <a:t>magnet</a:t>
              </a:r>
              <a:endParaRPr sz="2400" dirty="0"/>
            </a:p>
          </p:txBody>
        </p:sp>
        <p:sp>
          <p:nvSpPr>
            <p:cNvPr id="326" name="Google Shape;326;p40"/>
            <p:cNvSpPr txBox="1"/>
            <p:nvPr/>
          </p:nvSpPr>
          <p:spPr>
            <a:xfrm>
              <a:off x="6348264" y="3236404"/>
              <a:ext cx="1792500" cy="242571"/>
            </a:xfrm>
            <a:prstGeom prst="rect">
              <a:avLst/>
            </a:prstGeom>
            <a:noFill/>
            <a:ln>
              <a:noFill/>
            </a:ln>
          </p:spPr>
          <p:txBody>
            <a:bodyPr spcFirstLastPara="1" wrap="square" lIns="121900" tIns="60933" rIns="121900" bIns="60933" anchor="t" anchorCtr="0">
              <a:spAutoFit/>
            </a:bodyPr>
            <a:lstStyle/>
            <a:p>
              <a:r>
                <a:rPr lang="en" sz="1400">
                  <a:solidFill>
                    <a:srgbClr val="000000"/>
                  </a:solidFill>
                  <a:latin typeface="Arial"/>
                  <a:ea typeface="Arial"/>
                  <a:cs typeface="Arial"/>
                  <a:sym typeface="Arial"/>
                </a:rPr>
                <a:t>anamorphic view X/Y = 0.3</a:t>
              </a:r>
              <a:endParaRPr sz="2400"/>
            </a:p>
          </p:txBody>
        </p:sp>
      </p:grpSp>
      <p:pic>
        <p:nvPicPr>
          <p:cNvPr id="328" name="Google Shape;328;p40"/>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036519" y="3724717"/>
            <a:ext cx="3432067" cy="2574067"/>
          </a:xfrm>
          <a:prstGeom prst="rect">
            <a:avLst/>
          </a:prstGeom>
          <a:noFill/>
          <a:ln w="9525" cap="flat" cmpd="sng">
            <a:solidFill>
              <a:srgbClr val="000000"/>
            </a:solidFill>
            <a:prstDash val="solid"/>
            <a:round/>
            <a:headEnd type="none" w="sm" len="sm"/>
            <a:tailEnd type="none" w="sm" len="sm"/>
          </a:ln>
        </p:spPr>
      </p:pic>
      <p:sp>
        <p:nvSpPr>
          <p:cNvPr id="330" name="Google Shape;330;p40"/>
          <p:cNvSpPr txBox="1"/>
          <p:nvPr/>
        </p:nvSpPr>
        <p:spPr>
          <a:xfrm>
            <a:off x="9296634" y="3724717"/>
            <a:ext cx="5628000" cy="512857"/>
          </a:xfrm>
          <a:prstGeom prst="rect">
            <a:avLst/>
          </a:prstGeom>
          <a:noFill/>
          <a:ln>
            <a:noFill/>
          </a:ln>
        </p:spPr>
        <p:txBody>
          <a:bodyPr spcFirstLastPara="1" wrap="square" lIns="121900" tIns="121900" rIns="121900" bIns="121900" anchor="t" anchorCtr="0">
            <a:spAutoFit/>
          </a:bodyPr>
          <a:lstStyle/>
          <a:p>
            <a:r>
              <a:rPr lang="en" sz="1733">
                <a:solidFill>
                  <a:schemeClr val="dk1"/>
                </a:solidFill>
                <a:latin typeface="Calibri"/>
                <a:ea typeface="Calibri"/>
                <a:cs typeface="Calibri"/>
                <a:sym typeface="Calibri"/>
              </a:rPr>
              <a:t>B field</a:t>
            </a:r>
            <a:endParaRPr sz="1733">
              <a:solidFill>
                <a:schemeClr val="dk1"/>
              </a:solidFill>
              <a:latin typeface="Calibri"/>
              <a:ea typeface="Calibri"/>
              <a:cs typeface="Calibri"/>
              <a:sym typeface="Calibri"/>
            </a:endParaRPr>
          </a:p>
        </p:txBody>
      </p:sp>
      <p:sp>
        <p:nvSpPr>
          <p:cNvPr id="331" name="Google Shape;331;p40"/>
          <p:cNvSpPr txBox="1"/>
          <p:nvPr/>
        </p:nvSpPr>
        <p:spPr>
          <a:xfrm>
            <a:off x="6251179" y="1105826"/>
            <a:ext cx="2501374" cy="512857"/>
          </a:xfrm>
          <a:prstGeom prst="rect">
            <a:avLst/>
          </a:prstGeom>
          <a:noFill/>
          <a:ln>
            <a:noFill/>
          </a:ln>
        </p:spPr>
        <p:txBody>
          <a:bodyPr spcFirstLastPara="1" wrap="square" lIns="121900" tIns="121900" rIns="121900" bIns="121900" anchor="t" anchorCtr="0">
            <a:spAutoFit/>
          </a:bodyPr>
          <a:lstStyle/>
          <a:p>
            <a:r>
              <a:rPr lang="en" sz="1733" dirty="0">
                <a:solidFill>
                  <a:schemeClr val="dk1"/>
                </a:solidFill>
                <a:latin typeface="Calibri"/>
                <a:ea typeface="Calibri"/>
                <a:cs typeface="Calibri"/>
                <a:sym typeface="Calibri"/>
              </a:rPr>
              <a:t>Ray Tracing</a:t>
            </a:r>
            <a:endParaRPr sz="1733" dirty="0">
              <a:solidFill>
                <a:schemeClr val="dk1"/>
              </a:solidFill>
              <a:latin typeface="Calibri"/>
              <a:ea typeface="Calibri"/>
              <a:cs typeface="Calibri"/>
              <a:sym typeface="Calibri"/>
            </a:endParaRPr>
          </a:p>
        </p:txBody>
      </p:sp>
      <p:sp>
        <p:nvSpPr>
          <p:cNvPr id="2" name="Google Shape;325;p40">
            <a:extLst>
              <a:ext uri="{FF2B5EF4-FFF2-40B4-BE49-F238E27FC236}">
                <a16:creationId xmlns:a16="http://schemas.microsoft.com/office/drawing/2014/main" id="{401EB922-5049-A659-746C-693BD485648F}"/>
              </a:ext>
            </a:extLst>
          </p:cNvPr>
          <p:cNvSpPr txBox="1"/>
          <p:nvPr/>
        </p:nvSpPr>
        <p:spPr>
          <a:xfrm>
            <a:off x="6436917" y="1767691"/>
            <a:ext cx="957011" cy="957010"/>
          </a:xfrm>
          <a:prstGeom prst="rect">
            <a:avLst/>
          </a:prstGeom>
          <a:noFill/>
          <a:ln>
            <a:noFill/>
          </a:ln>
        </p:spPr>
        <p:txBody>
          <a:bodyPr spcFirstLastPara="1" wrap="square" lIns="121900" tIns="60933" rIns="121900" bIns="60933" anchor="t" anchorCtr="0">
            <a:normAutofit/>
          </a:bodyPr>
          <a:lstStyle/>
          <a:p>
            <a:r>
              <a:rPr lang="en-US" sz="1400" dirty="0">
                <a:solidFill>
                  <a:srgbClr val="000000"/>
                </a:solidFill>
                <a:latin typeface="Calibri"/>
                <a:ea typeface="Calibri"/>
                <a:cs typeface="Calibri"/>
                <a:sym typeface="Calibri"/>
              </a:rPr>
              <a:t>crotch</a:t>
            </a:r>
            <a:endParaRP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D7BBA4-57AB-1022-89C3-8DDB8A7EC071}"/>
              </a:ext>
            </a:extLst>
          </p:cNvPr>
          <p:cNvSpPr>
            <a:spLocks noGrp="1"/>
          </p:cNvSpPr>
          <p:nvPr>
            <p:ph type="title"/>
          </p:nvPr>
        </p:nvSpPr>
        <p:spPr/>
        <p:txBody>
          <a:bodyPr/>
          <a:lstStyle/>
          <a:p>
            <a:r>
              <a:rPr lang="en-US" dirty="0"/>
              <a:t>Raytracing</a:t>
            </a:r>
          </a:p>
        </p:txBody>
      </p:sp>
      <p:sp>
        <p:nvSpPr>
          <p:cNvPr id="2" name="Text Placeholder 1">
            <a:extLst>
              <a:ext uri="{FF2B5EF4-FFF2-40B4-BE49-F238E27FC236}">
                <a16:creationId xmlns:a16="http://schemas.microsoft.com/office/drawing/2014/main" id="{9429961E-1BC3-1DEB-577E-F75B87FFA6FF}"/>
              </a:ext>
            </a:extLst>
          </p:cNvPr>
          <p:cNvSpPr>
            <a:spLocks noGrp="1"/>
          </p:cNvSpPr>
          <p:nvPr>
            <p:ph idx="1"/>
          </p:nvPr>
        </p:nvSpPr>
        <p:spPr/>
        <p:txBody>
          <a:bodyPr>
            <a:normAutofit/>
          </a:bodyPr>
          <a:lstStyle/>
          <a:p>
            <a:pPr>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The</a:t>
            </a:r>
            <a:r>
              <a:rPr lang="en-US" sz="2000" i="1" dirty="0">
                <a:solidFill>
                  <a:schemeClr val="tx1"/>
                </a:solidFill>
                <a:latin typeface="Calibri" panose="020F0502020204030204" pitchFamily="34" charset="0"/>
                <a:cs typeface="Calibri" panose="020F0502020204030204" pitchFamily="34" charset="0"/>
              </a:rPr>
              <a:t> </a:t>
            </a:r>
            <a:r>
              <a:rPr lang="en-US" sz="2000" i="1" dirty="0" err="1">
                <a:solidFill>
                  <a:schemeClr val="tx1"/>
                </a:solidFill>
                <a:latin typeface="Calibri" panose="020F0502020204030204" pitchFamily="34" charset="0"/>
                <a:cs typeface="Calibri" panose="020F0502020204030204" pitchFamily="34" charset="0"/>
              </a:rPr>
              <a:t>Source.f</a:t>
            </a:r>
            <a:r>
              <a:rPr lang="en-US" sz="2000" i="1" dirty="0">
                <a:solidFill>
                  <a:schemeClr val="tx1"/>
                </a:solidFill>
                <a:latin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cs typeface="Calibri" panose="020F0502020204030204" pitchFamily="34" charset="0"/>
              </a:rPr>
              <a:t>routine is used to generate a source defined as all the possible beams that could go through the first aperture that separates </a:t>
            </a:r>
          </a:p>
          <a:p>
            <a:pPr lvl="1" indent="-365751">
              <a:buSzPct val="117647"/>
              <a:buFont typeface="Arial" panose="020B0604020202020204" pitchFamily="34" charset="0"/>
              <a:buChar char="•"/>
            </a:pPr>
            <a:r>
              <a:rPr lang="en" sz="2000" dirty="0">
                <a:solidFill>
                  <a:schemeClr val="tx1"/>
                </a:solidFill>
                <a:ea typeface="Calibri"/>
                <a:cs typeface="Calibri"/>
                <a:sym typeface="Calibri"/>
              </a:rPr>
              <a:t>ray trace source is any point in the crotch aperture emitted at 4𝝅</a:t>
            </a:r>
          </a:p>
          <a:p>
            <a:pPr lvl="1" indent="-365751">
              <a:buSzPct val="117647"/>
              <a:buFont typeface="Arial" panose="020B0604020202020204" pitchFamily="34" charset="0"/>
              <a:buChar char="•"/>
            </a:pPr>
            <a:r>
              <a:rPr lang="en-US" sz="2000" dirty="0">
                <a:solidFill>
                  <a:schemeClr val="tx1"/>
                </a:solidFill>
                <a:ea typeface="Calibri"/>
                <a:cs typeface="Calibri"/>
                <a:sym typeface="Calibri"/>
              </a:rPr>
              <a:t>beam energy sampled between 1.9 GeV and 2.1 GeV</a:t>
            </a:r>
            <a:endParaRPr lang="en" sz="2000" dirty="0">
              <a:solidFill>
                <a:schemeClr val="tx1"/>
              </a:solidFill>
              <a:ea typeface="Calibri"/>
              <a:cs typeface="Calibri"/>
              <a:sym typeface="Calibri"/>
            </a:endParaRPr>
          </a:p>
          <a:p>
            <a:pPr indent="-365751">
              <a:buSzPct val="117647"/>
              <a:buFont typeface="Arial" panose="020B0604020202020204" pitchFamily="34" charset="0"/>
              <a:buChar char="•"/>
            </a:pPr>
            <a:r>
              <a:rPr lang="en-US" sz="2000" dirty="0">
                <a:solidFill>
                  <a:schemeClr val="tx1"/>
                </a:solidFill>
                <a:ea typeface="Calibri"/>
                <a:cs typeface="Calibri"/>
                <a:sym typeface="Calibri"/>
              </a:rPr>
              <a:t>Comparison with the methods used by the magnet group shows very good agreement.</a:t>
            </a:r>
          </a:p>
          <a:p>
            <a:pPr>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03D4770E-5CBF-7C3C-D58E-F7703E11572D}"/>
              </a:ext>
            </a:extLst>
          </p:cNvPr>
          <p:cNvSpPr>
            <a:spLocks noGrp="1"/>
          </p:cNvSpPr>
          <p:nvPr>
            <p:ph type="sldNum" idx="12"/>
          </p:nvPr>
        </p:nvSpPr>
        <p:spPr/>
        <p:txBody>
          <a:bodyPr/>
          <a:lstStyle/>
          <a:p>
            <a:fld id="{00000000-1234-1234-1234-123412341234}" type="slidenum">
              <a:rPr lang="en" smtClean="0"/>
              <a:pPr/>
              <a:t>15</a:t>
            </a:fld>
            <a:endParaRPr lang="en"/>
          </a:p>
        </p:txBody>
      </p:sp>
      <p:pic>
        <p:nvPicPr>
          <p:cNvPr id="5" name="Picture 4">
            <a:extLst>
              <a:ext uri="{FF2B5EF4-FFF2-40B4-BE49-F238E27FC236}">
                <a16:creationId xmlns:a16="http://schemas.microsoft.com/office/drawing/2014/main" id="{6A7CDD65-B813-4AFD-4E94-C1330043833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0459" y="3653808"/>
            <a:ext cx="3104787" cy="2587965"/>
          </a:xfrm>
          <a:prstGeom prst="rect">
            <a:avLst/>
          </a:prstGeom>
        </p:spPr>
      </p:pic>
      <p:pic>
        <p:nvPicPr>
          <p:cNvPr id="6" name="Picture 5">
            <a:extLst>
              <a:ext uri="{FF2B5EF4-FFF2-40B4-BE49-F238E27FC236}">
                <a16:creationId xmlns:a16="http://schemas.microsoft.com/office/drawing/2014/main" id="{FB02F2D8-59D9-AF29-DE78-9F4AD0D9228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795325" y="3653808"/>
            <a:ext cx="6422862" cy="2194920"/>
          </a:xfrm>
          <a:prstGeom prst="rect">
            <a:avLst/>
          </a:prstGeom>
        </p:spPr>
      </p:pic>
      <p:sp>
        <p:nvSpPr>
          <p:cNvPr id="8" name="TextBox 7">
            <a:extLst>
              <a:ext uri="{FF2B5EF4-FFF2-40B4-BE49-F238E27FC236}">
                <a16:creationId xmlns:a16="http://schemas.microsoft.com/office/drawing/2014/main" id="{37D8B26F-4161-7A16-2534-6C1F507FD378}"/>
              </a:ext>
            </a:extLst>
          </p:cNvPr>
          <p:cNvSpPr txBox="1"/>
          <p:nvPr/>
        </p:nvSpPr>
        <p:spPr>
          <a:xfrm>
            <a:off x="3891170" y="3244334"/>
            <a:ext cx="7782338" cy="369332"/>
          </a:xfrm>
          <a:prstGeom prst="rect">
            <a:avLst/>
          </a:prstGeom>
          <a:noFill/>
        </p:spPr>
        <p:txBody>
          <a:bodyPr wrap="square">
            <a:spAutoFit/>
          </a:bodyPr>
          <a:lstStyle/>
          <a:p>
            <a:r>
              <a:rPr lang="en-US" b="0" i="0" u="none" strike="noStrike">
                <a:solidFill>
                  <a:schemeClr val="tx1"/>
                </a:solidFill>
                <a:effectLst/>
              </a:rPr>
              <a:t> </a:t>
            </a:r>
            <a:endParaRPr lang="en-US"/>
          </a:p>
        </p:txBody>
      </p:sp>
      <p:pic>
        <p:nvPicPr>
          <p:cNvPr id="9" name="Picture 8">
            <a:extLst>
              <a:ext uri="{FF2B5EF4-FFF2-40B4-BE49-F238E27FC236}">
                <a16:creationId xmlns:a16="http://schemas.microsoft.com/office/drawing/2014/main" id="{5A3ECE4A-FCC6-AF89-542D-F58EC35663B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437740" y="3613666"/>
            <a:ext cx="2305879" cy="2206487"/>
          </a:xfrm>
          <a:prstGeom prst="rect">
            <a:avLst/>
          </a:prstGeom>
        </p:spPr>
      </p:pic>
      <p:sp>
        <p:nvSpPr>
          <p:cNvPr id="10" name="TextBox 9">
            <a:extLst>
              <a:ext uri="{FF2B5EF4-FFF2-40B4-BE49-F238E27FC236}">
                <a16:creationId xmlns:a16="http://schemas.microsoft.com/office/drawing/2014/main" id="{9FA42253-488E-A039-5C2E-2AAA84568BF0}"/>
              </a:ext>
            </a:extLst>
          </p:cNvPr>
          <p:cNvSpPr txBox="1"/>
          <p:nvPr/>
        </p:nvSpPr>
        <p:spPr>
          <a:xfrm>
            <a:off x="57266" y="3613666"/>
            <a:ext cx="3782197" cy="914400"/>
          </a:xfrm>
          <a:prstGeom prst="rect">
            <a:avLst/>
          </a:prstGeom>
          <a:noFill/>
        </p:spPr>
        <p:txBody>
          <a:bodyPr wrap="none" rtlCol="0">
            <a:normAutofit/>
          </a:bodyPr>
          <a:lstStyle/>
          <a:p>
            <a:pPr algn="l"/>
            <a:r>
              <a:rPr lang="en-US" sz="2000" dirty="0">
                <a:solidFill>
                  <a:srgbClr val="FFFF00"/>
                </a:solidFill>
                <a:latin typeface="Calibri" panose="020F0502020204030204" pitchFamily="34" charset="0"/>
                <a:cs typeface="Calibri" panose="020F0502020204030204" pitchFamily="34" charset="0"/>
              </a:rPr>
              <a:t>Magnet Group “Brushes”</a:t>
            </a:r>
          </a:p>
        </p:txBody>
      </p:sp>
      <p:sp>
        <p:nvSpPr>
          <p:cNvPr id="11" name="TextBox 10">
            <a:extLst>
              <a:ext uri="{FF2B5EF4-FFF2-40B4-BE49-F238E27FC236}">
                <a16:creationId xmlns:a16="http://schemas.microsoft.com/office/drawing/2014/main" id="{F1FD5C30-C03D-E80E-95AA-6B6F90CC67BC}"/>
              </a:ext>
            </a:extLst>
          </p:cNvPr>
          <p:cNvSpPr txBox="1"/>
          <p:nvPr/>
        </p:nvSpPr>
        <p:spPr>
          <a:xfrm>
            <a:off x="10028582" y="3549045"/>
            <a:ext cx="914400" cy="914400"/>
          </a:xfrm>
          <a:prstGeom prst="rect">
            <a:avLst/>
          </a:prstGeom>
          <a:noFill/>
        </p:spPr>
        <p:txBody>
          <a:bodyPr wrap="none" rtlCol="0">
            <a:normAutofit/>
          </a:bodyPr>
          <a:lstStyle/>
          <a:p>
            <a:pPr algn="l"/>
            <a:r>
              <a:rPr lang="en-US" dirty="0">
                <a:solidFill>
                  <a:srgbClr val="EF52FF"/>
                </a:solidFill>
                <a:latin typeface="Calibri" panose="020F0502020204030204" pitchFamily="34" charset="0"/>
                <a:cs typeface="Calibri" panose="020F0502020204030204" pitchFamily="34" charset="0"/>
              </a:rPr>
              <a:t>FLUKA Ray Traces</a:t>
            </a:r>
          </a:p>
        </p:txBody>
      </p:sp>
    </p:spTree>
    <p:extLst>
      <p:ext uri="{BB962C8B-B14F-4D97-AF65-F5344CB8AC3E}">
        <p14:creationId xmlns:p14="http://schemas.microsoft.com/office/powerpoint/2010/main" val="4020101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DE37-C78A-3426-86F7-E8108BA377DE}"/>
              </a:ext>
            </a:extLst>
          </p:cNvPr>
          <p:cNvSpPr>
            <a:spLocks noGrp="1"/>
          </p:cNvSpPr>
          <p:nvPr>
            <p:ph type="title"/>
          </p:nvPr>
        </p:nvSpPr>
        <p:spPr/>
        <p:txBody>
          <a:bodyPr/>
          <a:lstStyle/>
          <a:p>
            <a:r>
              <a:rPr lang="en-US" dirty="0"/>
              <a:t>Impact Points</a:t>
            </a:r>
          </a:p>
        </p:txBody>
      </p:sp>
      <p:sp>
        <p:nvSpPr>
          <p:cNvPr id="3" name="Content Placeholder 2">
            <a:extLst>
              <a:ext uri="{FF2B5EF4-FFF2-40B4-BE49-F238E27FC236}">
                <a16:creationId xmlns:a16="http://schemas.microsoft.com/office/drawing/2014/main" id="{48BC007B-8844-2634-91CB-8B6D77A0B6D9}"/>
              </a:ext>
            </a:extLst>
          </p:cNvPr>
          <p:cNvSpPr>
            <a:spLocks noGrp="1"/>
          </p:cNvSpPr>
          <p:nvPr>
            <p:ph idx="1"/>
          </p:nvPr>
        </p:nvSpPr>
        <p:spPr>
          <a:xfrm>
            <a:off x="495300" y="1438716"/>
            <a:ext cx="5686839" cy="4822935"/>
          </a:xfrm>
        </p:spPr>
        <p:txBody>
          <a:bodyPr>
            <a:normAutofit fontScale="92500" lnSpcReduction="10000"/>
          </a:bodyPr>
          <a:lstStyle/>
          <a:p>
            <a:pPr>
              <a:buFont typeface="Arial" panose="020B0604020202020204" pitchFamily="34" charset="0"/>
              <a:buChar char="•"/>
            </a:pPr>
            <a:r>
              <a:rPr lang="en-US" dirty="0">
                <a:solidFill>
                  <a:schemeClr val="dk1"/>
                </a:solidFill>
                <a:ea typeface="Calibri"/>
                <a:cs typeface="Calibri"/>
                <a:sym typeface="Calibri"/>
              </a:rPr>
              <a:t>Impact points and impact angles are recorded as output of the ray tracing</a:t>
            </a:r>
          </a:p>
          <a:p>
            <a:pPr>
              <a:buFont typeface="Arial" panose="020B0604020202020204" pitchFamily="34" charset="0"/>
              <a:buChar char="•"/>
            </a:pPr>
            <a:r>
              <a:rPr lang="en-US" dirty="0">
                <a:solidFill>
                  <a:schemeClr val="dk1"/>
                </a:solidFill>
                <a:ea typeface="Calibri"/>
                <a:cs typeface="Calibri"/>
                <a:sym typeface="Calibri"/>
              </a:rPr>
              <a:t>Scoring regions size determined based on results of preliminary ray trace to decide how fine the meshing should be</a:t>
            </a:r>
          </a:p>
          <a:p>
            <a:pPr>
              <a:buFont typeface="Arial" panose="020B0604020202020204" pitchFamily="34" charset="0"/>
              <a:buChar char="•"/>
            </a:pPr>
            <a:r>
              <a:rPr lang="en-US" dirty="0">
                <a:solidFill>
                  <a:schemeClr val="dk1"/>
                </a:solidFill>
                <a:ea typeface="Calibri"/>
                <a:cs typeface="Calibri"/>
                <a:sym typeface="Calibri"/>
              </a:rPr>
              <a:t>Smallest incidence angles are chosen</a:t>
            </a:r>
          </a:p>
          <a:p>
            <a:pPr>
              <a:buFont typeface="Arial" panose="020B0604020202020204" pitchFamily="34" charset="0"/>
              <a:buChar char="•"/>
            </a:pPr>
            <a:r>
              <a:rPr lang="en-US" dirty="0">
                <a:solidFill>
                  <a:schemeClr val="dk1"/>
                </a:solidFill>
                <a:ea typeface="Calibri"/>
                <a:cs typeface="Calibri"/>
                <a:sym typeface="Calibri"/>
              </a:rPr>
              <a:t>Rule of thumb for location: upstream of clearing magnet smallest distance from the center of beamline axis, downstream of the clearing magnet smallest angle of incidence.</a:t>
            </a:r>
          </a:p>
          <a:p>
            <a:pPr marL="457200" indent="-457200">
              <a:buFont typeface="Arial" panose="020B0604020202020204" pitchFamily="34" charset="0"/>
              <a:buChar char="•"/>
            </a:pPr>
            <a:endParaRPr lang="en-US" dirty="0">
              <a:solidFill>
                <a:schemeClr val="dk1"/>
              </a:solidFill>
              <a:ea typeface="Calibri"/>
              <a:cs typeface="Calibri"/>
              <a:sym typeface="Calibri"/>
            </a:endParaRPr>
          </a:p>
          <a:p>
            <a:pPr>
              <a:buFont typeface="Arial" panose="020B0604020202020204" pitchFamily="34" charset="0"/>
              <a:buChar char="•"/>
            </a:pPr>
            <a:endParaRPr lang="en-US" dirty="0">
              <a:solidFill>
                <a:schemeClr val="dk1"/>
              </a:solidFill>
              <a:ea typeface="Calibri"/>
              <a:cs typeface="Calibri"/>
              <a:sym typeface="Calibri"/>
            </a:endParaRPr>
          </a:p>
          <a:p>
            <a:pPr>
              <a:buFont typeface="Arial" panose="020B0604020202020204" pitchFamily="34" charset="0"/>
              <a:buChar char="•"/>
            </a:pPr>
            <a:endParaRPr lang="en-US" dirty="0">
              <a:ea typeface="Calibri"/>
              <a:cs typeface="Calibri"/>
              <a:sym typeface="Calibri"/>
            </a:endParaRP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F62FC1A-4812-98EA-1330-8B47003FFBEA}"/>
              </a:ext>
            </a:extLst>
          </p:cNvPr>
          <p:cNvSpPr>
            <a:spLocks noGrp="1"/>
          </p:cNvSpPr>
          <p:nvPr>
            <p:ph type="sldNum" idx="12"/>
          </p:nvPr>
        </p:nvSpPr>
        <p:spPr/>
        <p:txBody>
          <a:bodyPr/>
          <a:lstStyle/>
          <a:p>
            <a:fld id="{00000000-1234-1234-1234-123412341234}" type="slidenum">
              <a:rPr lang="en-US" smtClean="0"/>
              <a:pPr/>
              <a:t>16</a:t>
            </a:fld>
            <a:endParaRPr lang="en-US" dirty="0"/>
          </a:p>
        </p:txBody>
      </p:sp>
      <p:pic>
        <p:nvPicPr>
          <p:cNvPr id="5" name="Google Shape;327;p40">
            <a:extLst>
              <a:ext uri="{FF2B5EF4-FFF2-40B4-BE49-F238E27FC236}">
                <a16:creationId xmlns:a16="http://schemas.microsoft.com/office/drawing/2014/main" id="{753EFA5E-D5CC-5CFF-676A-AFEC7F2933B8}"/>
              </a:ext>
            </a:extLst>
          </p:cNvPr>
          <p:cNvPicPr preferRelativeResize="0">
            <a:picLocks noChangeAspect="1"/>
          </p:cNvPicPr>
          <p:nvPr/>
        </p:nvPicPr>
        <p:blipFill rotWithShape="1">
          <a:blip r:embed="rId2">
            <a:alphaModFix/>
          </a:blip>
          <a:srcRect/>
          <a:stretch/>
        </p:blipFill>
        <p:spPr>
          <a:xfrm>
            <a:off x="6392227" y="2229499"/>
            <a:ext cx="5486952" cy="2743200"/>
          </a:xfrm>
          <a:prstGeom prst="rect">
            <a:avLst/>
          </a:prstGeom>
          <a:noFill/>
          <a:ln w="9525" cap="flat" cmpd="sng">
            <a:solidFill>
              <a:schemeClr val="dk1"/>
            </a:solidFill>
            <a:prstDash val="solid"/>
            <a:round/>
            <a:headEnd type="none" w="sm" len="sm"/>
            <a:tailEnd type="none" w="sm" len="sm"/>
          </a:ln>
        </p:spPr>
      </p:pic>
      <p:sp>
        <p:nvSpPr>
          <p:cNvPr id="6" name="Google Shape;329;p40">
            <a:extLst>
              <a:ext uri="{FF2B5EF4-FFF2-40B4-BE49-F238E27FC236}">
                <a16:creationId xmlns:a16="http://schemas.microsoft.com/office/drawing/2014/main" id="{CB8AFADA-C50C-649C-5DB9-39E2F34E78DB}"/>
              </a:ext>
            </a:extLst>
          </p:cNvPr>
          <p:cNvSpPr txBox="1"/>
          <p:nvPr/>
        </p:nvSpPr>
        <p:spPr>
          <a:xfrm>
            <a:off x="8243839" y="1587433"/>
            <a:ext cx="5628000" cy="512857"/>
          </a:xfrm>
          <a:prstGeom prst="rect">
            <a:avLst/>
          </a:prstGeom>
          <a:noFill/>
          <a:ln>
            <a:noFill/>
          </a:ln>
        </p:spPr>
        <p:txBody>
          <a:bodyPr spcFirstLastPara="1" wrap="square" lIns="121900" tIns="121900" rIns="121900" bIns="121900" anchor="t" anchorCtr="0">
            <a:spAutoFit/>
          </a:bodyPr>
          <a:lstStyle/>
          <a:p>
            <a:r>
              <a:rPr lang="en" sz="1733" dirty="0">
                <a:solidFill>
                  <a:schemeClr val="dk1"/>
                </a:solidFill>
                <a:latin typeface="Calibri"/>
                <a:ea typeface="Calibri"/>
                <a:cs typeface="Calibri"/>
                <a:sym typeface="Calibri"/>
              </a:rPr>
              <a:t>Incidence Angles</a:t>
            </a:r>
            <a:endParaRPr sz="1733"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8740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7" name="Google Shape;337;p41"/>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Radiation Dose Calculations</a:t>
            </a:r>
            <a:endParaRPr dirty="0"/>
          </a:p>
        </p:txBody>
      </p:sp>
      <p:sp>
        <p:nvSpPr>
          <p:cNvPr id="336" name="Google Shape;336;p41"/>
          <p:cNvSpPr txBox="1">
            <a:spLocks noGrp="1"/>
          </p:cNvSpPr>
          <p:nvPr>
            <p:ph idx="1"/>
          </p:nvPr>
        </p:nvSpPr>
        <p:spPr>
          <a:xfrm>
            <a:off x="495300" y="1438717"/>
            <a:ext cx="6628330" cy="4572000"/>
          </a:xfrm>
          <a:prstGeom prst="rect">
            <a:avLst/>
          </a:prstGeom>
          <a:noFill/>
          <a:ln>
            <a:noFill/>
          </a:ln>
        </p:spPr>
        <p:txBody>
          <a:bodyPr spcFirstLastPara="1" vert="horz" wrap="square" lIns="121900" tIns="121900" rIns="121900" bIns="121900" rtlCol="0" anchor="t" anchorCtr="0">
            <a:noAutofit/>
          </a:bodyPr>
          <a:lstStyle/>
          <a:p>
            <a:pPr marL="365751" indent="-353898">
              <a:lnSpc>
                <a:spcPct val="90000"/>
              </a:lnSpc>
              <a:buSzPts val="1460"/>
            </a:pPr>
            <a:r>
              <a:rPr lang="en" sz="2400" dirty="0">
                <a:solidFill>
                  <a:schemeClr val="dk1"/>
                </a:solidFill>
                <a:ea typeface="Calibri"/>
                <a:cs typeface="Calibri"/>
                <a:sym typeface="Calibri"/>
              </a:rPr>
              <a:t>Radiation‑transport simulations to quantify dose levels outside the shield walls and verify adequacy of the existing shielding </a:t>
            </a:r>
            <a:endParaRPr dirty="0"/>
          </a:p>
          <a:p>
            <a:pPr marL="365751" indent="-353898">
              <a:lnSpc>
                <a:spcPct val="90000"/>
              </a:lnSpc>
              <a:buSzPts val="1460"/>
            </a:pPr>
            <a:r>
              <a:rPr lang="en" sz="2400" dirty="0">
                <a:solidFill>
                  <a:schemeClr val="dk1"/>
                </a:solidFill>
                <a:ea typeface="Calibri"/>
                <a:cs typeface="Calibri"/>
                <a:sym typeface="Calibri"/>
              </a:rPr>
              <a:t>Source located at the worst impact points, identified looking at proximity of strike to center of vacuum chamber and/or distance from shield wall:</a:t>
            </a:r>
            <a:endParaRPr dirty="0"/>
          </a:p>
          <a:p>
            <a:pPr lvl="1" indent="-370831">
              <a:lnSpc>
                <a:spcPct val="90000"/>
              </a:lnSpc>
              <a:buSzPts val="1460"/>
            </a:pPr>
            <a:r>
              <a:rPr lang="en" sz="2000" dirty="0">
                <a:solidFill>
                  <a:schemeClr val="dk1"/>
                </a:solidFill>
                <a:ea typeface="Calibri"/>
                <a:cs typeface="Calibri"/>
                <a:sym typeface="Calibri"/>
              </a:rPr>
              <a:t>upstream of clearing magnet: crotch absorber for BMBL and PTL for IDBL</a:t>
            </a:r>
            <a:endParaRPr dirty="0"/>
          </a:p>
          <a:p>
            <a:pPr lvl="1" indent="-370831">
              <a:lnSpc>
                <a:spcPct val="90000"/>
              </a:lnSpc>
              <a:buSzPts val="1460"/>
            </a:pPr>
            <a:r>
              <a:rPr lang="en" sz="2000" dirty="0">
                <a:solidFill>
                  <a:schemeClr val="dk1"/>
                </a:solidFill>
                <a:ea typeface="Calibri"/>
                <a:cs typeface="Calibri"/>
                <a:sym typeface="Calibri"/>
              </a:rPr>
              <a:t>entrance to clearing magnet</a:t>
            </a:r>
            <a:endParaRPr dirty="0"/>
          </a:p>
          <a:p>
            <a:pPr lvl="1" indent="-370831">
              <a:lnSpc>
                <a:spcPct val="90000"/>
              </a:lnSpc>
              <a:buSzPts val="1460"/>
            </a:pPr>
            <a:r>
              <a:rPr lang="en" sz="2000" dirty="0">
                <a:solidFill>
                  <a:schemeClr val="dk1"/>
                </a:solidFill>
                <a:ea typeface="Calibri"/>
                <a:cs typeface="Calibri"/>
                <a:sym typeface="Calibri"/>
              </a:rPr>
              <a:t>beam apertures downstream of clearing magnets </a:t>
            </a:r>
            <a:endParaRPr dirty="0"/>
          </a:p>
          <a:p>
            <a:pPr lvl="1" indent="-370831">
              <a:lnSpc>
                <a:spcPct val="90000"/>
              </a:lnSpc>
              <a:buSzPts val="1460"/>
            </a:pPr>
            <a:r>
              <a:rPr lang="en" sz="2000" dirty="0">
                <a:solidFill>
                  <a:schemeClr val="dk1"/>
                </a:solidFill>
                <a:ea typeface="Calibri"/>
                <a:cs typeface="Calibri"/>
                <a:sym typeface="Calibri"/>
              </a:rPr>
              <a:t>points closest to the shield walls.</a:t>
            </a:r>
            <a:endParaRPr sz="2000" dirty="0">
              <a:solidFill>
                <a:schemeClr val="dk1"/>
              </a:solidFill>
              <a:ea typeface="Calibri"/>
              <a:cs typeface="Calibri"/>
              <a:sym typeface="Calibri"/>
            </a:endParaRPr>
          </a:p>
          <a:p>
            <a:pPr marL="1219170" indent="0">
              <a:lnSpc>
                <a:spcPct val="90000"/>
              </a:lnSpc>
              <a:buNone/>
            </a:pPr>
            <a:endParaRPr sz="2000" dirty="0">
              <a:solidFill>
                <a:schemeClr val="dk1"/>
              </a:solidFill>
              <a:ea typeface="Calibri"/>
              <a:cs typeface="Calibri"/>
              <a:sym typeface="Calibri"/>
            </a:endParaRPr>
          </a:p>
          <a:p>
            <a:pPr marL="365751" indent="0">
              <a:lnSpc>
                <a:spcPct val="90000"/>
              </a:lnSpc>
              <a:buNone/>
            </a:pPr>
            <a:endParaRPr dirty="0">
              <a:solidFill>
                <a:schemeClr val="dk1"/>
              </a:solidFill>
              <a:ea typeface="Calibri"/>
              <a:cs typeface="Calibri"/>
              <a:sym typeface="Calibri"/>
            </a:endParaRPr>
          </a:p>
          <a:p>
            <a:pPr lvl="1" indent="-247220">
              <a:lnSpc>
                <a:spcPct val="90000"/>
              </a:lnSpc>
              <a:buSzPts val="1190"/>
              <a:buNone/>
            </a:pPr>
            <a:endParaRPr sz="2000" dirty="0">
              <a:solidFill>
                <a:schemeClr val="dk1"/>
              </a:solidFill>
              <a:ea typeface="Calibri"/>
              <a:cs typeface="Calibri"/>
              <a:sym typeface="Calibri"/>
            </a:endParaRPr>
          </a:p>
          <a:p>
            <a:pPr marL="365751" indent="-213355">
              <a:lnSpc>
                <a:spcPct val="90000"/>
              </a:lnSpc>
              <a:buSzPts val="1530"/>
              <a:buNone/>
            </a:pPr>
            <a:endParaRPr dirty="0">
              <a:solidFill>
                <a:schemeClr val="dk1"/>
              </a:solidFill>
              <a:ea typeface="Calibri"/>
              <a:cs typeface="Calibri"/>
              <a:sym typeface="Calibri"/>
            </a:endParaRPr>
          </a:p>
        </p:txBody>
      </p:sp>
      <p:sp>
        <p:nvSpPr>
          <p:cNvPr id="338" name="Google Shape;338;p41"/>
          <p:cNvSpPr txBox="1">
            <a:spLocks noGrp="1"/>
          </p:cNvSpPr>
          <p:nvPr>
            <p:ph type="sldNum" idx="12"/>
          </p:nvPr>
        </p:nvSpPr>
        <p:spPr>
          <a:prstGeom prst="rect">
            <a:avLst/>
          </a:prstGeom>
          <a:noFill/>
          <a:ln>
            <a:noFill/>
          </a:ln>
        </p:spPr>
        <p:txBody>
          <a:bodyPr spcFirstLastPara="1" wrap="square" lIns="121900" tIns="60933" rIns="121900" bIns="60933" anchor="b" anchorCtr="0">
            <a:noAutofit/>
          </a:bodyPr>
          <a:lstStyle/>
          <a:p>
            <a:fld id="{00000000-1234-1234-1234-123412341234}" type="slidenum">
              <a:rPr lang="en"/>
              <a:pPr/>
              <a:t>17</a:t>
            </a:fld>
            <a:endParaRPr/>
          </a:p>
        </p:txBody>
      </p:sp>
      <p:grpSp>
        <p:nvGrpSpPr>
          <p:cNvPr id="339" name="Google Shape;339;p41"/>
          <p:cNvGrpSpPr/>
          <p:nvPr/>
        </p:nvGrpSpPr>
        <p:grpSpPr>
          <a:xfrm>
            <a:off x="7357667" y="3759392"/>
            <a:ext cx="4646160" cy="3044363"/>
            <a:chOff x="7285342" y="2789367"/>
            <a:chExt cx="4646160" cy="3044363"/>
          </a:xfrm>
        </p:grpSpPr>
        <p:pic>
          <p:nvPicPr>
            <p:cNvPr id="340" name="Google Shape;340;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85342" y="2789367"/>
              <a:ext cx="4646160" cy="3044363"/>
            </a:xfrm>
            <a:prstGeom prst="rect">
              <a:avLst/>
            </a:prstGeom>
            <a:noFill/>
            <a:ln w="9525" cap="flat" cmpd="sng">
              <a:solidFill>
                <a:srgbClr val="000000"/>
              </a:solidFill>
              <a:prstDash val="solid"/>
              <a:round/>
              <a:headEnd type="none" w="sm" len="sm"/>
              <a:tailEnd type="none" w="sm" len="sm"/>
            </a:ln>
          </p:spPr>
        </p:pic>
        <p:sp>
          <p:nvSpPr>
            <p:cNvPr id="341" name="Google Shape;341;p41"/>
            <p:cNvSpPr/>
            <p:nvPr/>
          </p:nvSpPr>
          <p:spPr>
            <a:xfrm>
              <a:off x="8052390" y="3799367"/>
              <a:ext cx="333300" cy="318900"/>
            </a:xfrm>
            <a:prstGeom prst="rect">
              <a:avLst/>
            </a:prstGeom>
            <a:no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42" name="Google Shape;342;p41"/>
            <p:cNvSpPr/>
            <p:nvPr/>
          </p:nvSpPr>
          <p:spPr>
            <a:xfrm>
              <a:off x="8615916" y="3992572"/>
              <a:ext cx="333300" cy="318900"/>
            </a:xfrm>
            <a:prstGeom prst="rect">
              <a:avLst/>
            </a:prstGeom>
            <a:no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43" name="Google Shape;343;p41"/>
            <p:cNvSpPr/>
            <p:nvPr/>
          </p:nvSpPr>
          <p:spPr>
            <a:xfrm>
              <a:off x="9356651" y="4435595"/>
              <a:ext cx="333300" cy="318900"/>
            </a:xfrm>
            <a:prstGeom prst="rect">
              <a:avLst/>
            </a:prstGeom>
            <a:no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44" name="Google Shape;344;p41"/>
            <p:cNvSpPr/>
            <p:nvPr/>
          </p:nvSpPr>
          <p:spPr>
            <a:xfrm>
              <a:off x="10033591" y="4775836"/>
              <a:ext cx="333300" cy="318900"/>
            </a:xfrm>
            <a:prstGeom prst="rect">
              <a:avLst/>
            </a:prstGeom>
            <a:no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45" name="Google Shape;345;p41"/>
            <p:cNvSpPr/>
            <p:nvPr/>
          </p:nvSpPr>
          <p:spPr>
            <a:xfrm>
              <a:off x="11159150" y="5367715"/>
              <a:ext cx="333300" cy="318900"/>
            </a:xfrm>
            <a:prstGeom prst="rect">
              <a:avLst/>
            </a:prstGeom>
            <a:no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grpSp>
      <p:grpSp>
        <p:nvGrpSpPr>
          <p:cNvPr id="346" name="Google Shape;346;p41"/>
          <p:cNvGrpSpPr/>
          <p:nvPr/>
        </p:nvGrpSpPr>
        <p:grpSpPr>
          <a:xfrm>
            <a:off x="7729720" y="1417434"/>
            <a:ext cx="3901243" cy="2216767"/>
            <a:chOff x="5417819" y="2952659"/>
            <a:chExt cx="3491566" cy="1983980"/>
          </a:xfrm>
        </p:grpSpPr>
        <p:pic>
          <p:nvPicPr>
            <p:cNvPr id="347" name="Google Shape;347;p41"/>
            <p:cNvPicPr preferRelativeResize="0"/>
            <p:nvPr/>
          </p:nvPicPr>
          <p:blipFill rotWithShape="1">
            <a:blip r:embed="rId4">
              <a:alphaModFix/>
            </a:blip>
            <a:srcRect/>
            <a:stretch/>
          </p:blipFill>
          <p:spPr>
            <a:xfrm>
              <a:off x="5417819" y="2952659"/>
              <a:ext cx="3491566" cy="1983980"/>
            </a:xfrm>
            <a:prstGeom prst="rect">
              <a:avLst/>
            </a:prstGeom>
            <a:noFill/>
            <a:ln>
              <a:noFill/>
            </a:ln>
          </p:spPr>
        </p:pic>
        <p:sp>
          <p:nvSpPr>
            <p:cNvPr id="348" name="Google Shape;348;p41"/>
            <p:cNvSpPr/>
            <p:nvPr/>
          </p:nvSpPr>
          <p:spPr>
            <a:xfrm>
              <a:off x="5580290" y="3110593"/>
              <a:ext cx="204000" cy="163200"/>
            </a:xfrm>
            <a:prstGeom prst="trapezoid">
              <a:avLst>
                <a:gd name="adj" fmla="val 25000"/>
              </a:avLst>
            </a:prstGeom>
            <a:solidFill>
              <a:srgbClr val="FFFF00"/>
            </a:solid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49" name="Google Shape;349;p41"/>
            <p:cNvSpPr txBox="1"/>
            <p:nvPr/>
          </p:nvSpPr>
          <p:spPr>
            <a:xfrm>
              <a:off x="5417819" y="3210670"/>
              <a:ext cx="685800" cy="685800"/>
            </a:xfrm>
            <a:prstGeom prst="rect">
              <a:avLst/>
            </a:prstGeom>
            <a:noFill/>
            <a:ln>
              <a:noFill/>
            </a:ln>
          </p:spPr>
          <p:txBody>
            <a:bodyPr spcFirstLastPara="1" wrap="square" lIns="121900" tIns="60933" rIns="121900" bIns="60933" anchor="t" anchorCtr="0">
              <a:normAutofit/>
            </a:bodyPr>
            <a:lstStyle/>
            <a:p>
              <a:r>
                <a:rPr lang="en" sz="900">
                  <a:solidFill>
                    <a:schemeClr val="lt1"/>
                  </a:solidFill>
                  <a:latin typeface="Calibri"/>
                  <a:ea typeface="Calibri"/>
                  <a:cs typeface="Calibri"/>
                  <a:sym typeface="Calibri"/>
                </a:rPr>
                <a:t>Radiation monitor</a:t>
              </a:r>
              <a:endParaRPr sz="240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2"/>
          <p:cNvSpPr txBox="1">
            <a:spLocks noGrp="1"/>
          </p:cNvSpPr>
          <p:nvPr>
            <p:ph type="title"/>
          </p:nvPr>
        </p:nvSpPr>
        <p:spPr>
          <a:xfrm>
            <a:off x="495300" y="131737"/>
            <a:ext cx="11201600" cy="914400"/>
          </a:xfrm>
          <a:prstGeom prst="rect">
            <a:avLst/>
          </a:prstGeom>
          <a:noFill/>
          <a:ln>
            <a:noFill/>
          </a:ln>
        </p:spPr>
        <p:txBody>
          <a:bodyPr spcFirstLastPara="1" vert="horz" wrap="square" lIns="91400" tIns="45700" rIns="91400" bIns="45700" rtlCol="0" anchor="t" anchorCtr="0">
            <a:normAutofit fontScale="90000"/>
          </a:bodyPr>
          <a:lstStyle/>
          <a:p>
            <a:pPr>
              <a:spcBef>
                <a:spcPts val="0"/>
              </a:spcBef>
              <a:buSzPct val="115226"/>
            </a:pPr>
            <a:br>
              <a:rPr lang="en" dirty="0"/>
            </a:br>
            <a:r>
              <a:rPr lang="en" dirty="0"/>
              <a:t>Design Limits and Goals</a:t>
            </a:r>
            <a:endParaRPr dirty="0"/>
          </a:p>
        </p:txBody>
      </p:sp>
      <p:sp>
        <p:nvSpPr>
          <p:cNvPr id="355" name="Google Shape;355;p42"/>
          <p:cNvSpPr txBox="1">
            <a:spLocks noGrp="1"/>
          </p:cNvSpPr>
          <p:nvPr>
            <p:ph type="body" idx="1"/>
          </p:nvPr>
        </p:nvSpPr>
        <p:spPr>
          <a:xfrm>
            <a:off x="4801487" y="1413476"/>
            <a:ext cx="11201600" cy="4572000"/>
          </a:xfrm>
          <a:prstGeom prst="rect">
            <a:avLst/>
          </a:prstGeom>
          <a:noFill/>
          <a:ln>
            <a:noFill/>
          </a:ln>
        </p:spPr>
        <p:txBody>
          <a:bodyPr spcFirstLastPara="1" vert="horz" wrap="square" lIns="0" tIns="0" rIns="0" bIns="0" rtlCol="0" anchor="t" anchorCtr="0">
            <a:normAutofit/>
          </a:bodyPr>
          <a:lstStyle/>
          <a:p>
            <a:pPr marL="233350" lvl="1" indent="0">
              <a:lnSpc>
                <a:spcPct val="120000"/>
              </a:lnSpc>
              <a:spcBef>
                <a:spcPts val="0"/>
              </a:spcBef>
              <a:buSzPts val="1800"/>
              <a:buNone/>
            </a:pPr>
            <a:r>
              <a:rPr lang="en" sz="1800" dirty="0">
                <a:solidFill>
                  <a:srgbClr val="000000"/>
                </a:solidFill>
              </a:rPr>
              <a:t>LIMITS:</a:t>
            </a:r>
            <a:endParaRPr dirty="0"/>
          </a:p>
          <a:p>
            <a:pPr marL="457178" lvl="1" indent="-223828">
              <a:lnSpc>
                <a:spcPct val="120000"/>
              </a:lnSpc>
              <a:spcBef>
                <a:spcPts val="0"/>
              </a:spcBef>
              <a:buSzPts val="1800"/>
              <a:buFont typeface="Arial"/>
              <a:buChar char="•"/>
            </a:pPr>
            <a:r>
              <a:rPr lang="en" sz="1800" dirty="0">
                <a:solidFill>
                  <a:srgbClr val="000000"/>
                </a:solidFill>
              </a:rPr>
              <a:t>public: 100 mrem/year </a:t>
            </a:r>
            <a:endParaRPr dirty="0"/>
          </a:p>
          <a:p>
            <a:pPr marL="457178" lvl="1" indent="-223828">
              <a:lnSpc>
                <a:spcPct val="120000"/>
              </a:lnSpc>
              <a:spcBef>
                <a:spcPts val="0"/>
              </a:spcBef>
              <a:buSzPts val="1800"/>
              <a:buFont typeface="Arial"/>
              <a:buChar char="•"/>
            </a:pPr>
            <a:r>
              <a:rPr lang="en" sz="1800" dirty="0">
                <a:solidFill>
                  <a:srgbClr val="000000"/>
                </a:solidFill>
              </a:rPr>
              <a:t>general employee: 5000 mrem/year</a:t>
            </a:r>
            <a:endParaRPr dirty="0"/>
          </a:p>
        </p:txBody>
      </p:sp>
      <p:sp>
        <p:nvSpPr>
          <p:cNvPr id="356" name="Google Shape;356;p42"/>
          <p:cNvSpPr txBox="1">
            <a:spLocks noGrp="1"/>
          </p:cNvSpPr>
          <p:nvPr>
            <p:ph type="sldNum" idx="12"/>
          </p:nvPr>
        </p:nvSpPr>
        <p:spPr>
          <a:xfrm>
            <a:off x="11478127" y="6338815"/>
            <a:ext cx="401200" cy="383200"/>
          </a:xfrm>
          <a:prstGeom prst="rect">
            <a:avLst/>
          </a:prstGeom>
          <a:noFill/>
          <a:ln>
            <a:noFill/>
          </a:ln>
        </p:spPr>
        <p:txBody>
          <a:bodyPr spcFirstLastPara="1" wrap="square" lIns="91400" tIns="45700" rIns="91400" bIns="91400" anchor="ctr" anchorCtr="0">
            <a:noAutofit/>
          </a:bodyPr>
          <a:lstStyle/>
          <a:p>
            <a:fld id="{00000000-1234-1234-1234-123412341234}" type="slidenum">
              <a:rPr lang="en"/>
              <a:pPr/>
              <a:t>18</a:t>
            </a:fld>
            <a:endParaRPr/>
          </a:p>
        </p:txBody>
      </p:sp>
      <p:sp>
        <p:nvSpPr>
          <p:cNvPr id="357" name="Google Shape;357;p42"/>
          <p:cNvSpPr txBox="1"/>
          <p:nvPr/>
        </p:nvSpPr>
        <p:spPr>
          <a:xfrm>
            <a:off x="1112321" y="1568504"/>
            <a:ext cx="3587600" cy="523180"/>
          </a:xfrm>
          <a:prstGeom prst="rect">
            <a:avLst/>
          </a:prstGeom>
          <a:solidFill>
            <a:schemeClr val="accent1"/>
          </a:solidFill>
          <a:ln>
            <a:noFill/>
          </a:ln>
        </p:spPr>
        <p:txBody>
          <a:bodyPr spcFirstLastPara="1" wrap="square" lIns="91400" tIns="45700" rIns="91400" bIns="45700" anchor="t" anchorCtr="0">
            <a:spAutoFit/>
          </a:bodyPr>
          <a:lstStyle/>
          <a:p>
            <a:pPr algn="ctr"/>
            <a:r>
              <a:rPr lang="en" sz="1400">
                <a:solidFill>
                  <a:schemeClr val="lt1"/>
                </a:solidFill>
                <a:latin typeface="Calibri"/>
                <a:ea typeface="Calibri"/>
                <a:cs typeface="Calibri"/>
                <a:sym typeface="Calibri"/>
              </a:rPr>
              <a:t>10 CFR 835 </a:t>
            </a:r>
            <a:endParaRPr sz="1400">
              <a:solidFill>
                <a:srgbClr val="000000"/>
              </a:solidFill>
              <a:latin typeface="Arial"/>
              <a:ea typeface="Arial"/>
              <a:cs typeface="Arial"/>
              <a:sym typeface="Arial"/>
            </a:endParaRPr>
          </a:p>
          <a:p>
            <a:pPr algn="ctr"/>
            <a:r>
              <a:rPr lang="en" sz="1400">
                <a:solidFill>
                  <a:schemeClr val="lt1"/>
                </a:solidFill>
                <a:latin typeface="Calibri"/>
                <a:ea typeface="Calibri"/>
                <a:cs typeface="Calibri"/>
                <a:sym typeface="Calibri"/>
              </a:rPr>
              <a:t>“Occupational Radiation Protection”</a:t>
            </a:r>
            <a:endParaRPr sz="1400">
              <a:solidFill>
                <a:srgbClr val="000000"/>
              </a:solidFill>
              <a:latin typeface="Arial"/>
              <a:ea typeface="Arial"/>
              <a:cs typeface="Arial"/>
              <a:sym typeface="Arial"/>
            </a:endParaRPr>
          </a:p>
        </p:txBody>
      </p:sp>
      <p:sp>
        <p:nvSpPr>
          <p:cNvPr id="358" name="Google Shape;358;p42"/>
          <p:cNvSpPr txBox="1"/>
          <p:nvPr/>
        </p:nvSpPr>
        <p:spPr>
          <a:xfrm>
            <a:off x="1220023" y="2989208"/>
            <a:ext cx="3372400" cy="523180"/>
          </a:xfrm>
          <a:prstGeom prst="rect">
            <a:avLst/>
          </a:prstGeom>
          <a:solidFill>
            <a:schemeClr val="tx2"/>
          </a:solidFill>
          <a:ln>
            <a:noFill/>
          </a:ln>
        </p:spPr>
        <p:txBody>
          <a:bodyPr spcFirstLastPara="1" wrap="square" lIns="91400" tIns="45700" rIns="91400" bIns="45700" anchor="t" anchorCtr="0">
            <a:spAutoFit/>
          </a:bodyPr>
          <a:lstStyle/>
          <a:p>
            <a:pPr algn="ctr"/>
            <a:r>
              <a:rPr lang="en" sz="1400">
                <a:solidFill>
                  <a:schemeClr val="lt1"/>
                </a:solidFill>
                <a:latin typeface="Calibri"/>
                <a:ea typeface="Calibri"/>
                <a:cs typeface="Calibri"/>
                <a:sym typeface="Calibri"/>
              </a:rPr>
              <a:t>LBNL </a:t>
            </a:r>
            <a:endParaRPr sz="2400"/>
          </a:p>
          <a:p>
            <a:pPr algn="ctr"/>
            <a:r>
              <a:rPr lang="en" sz="1400">
                <a:solidFill>
                  <a:schemeClr val="lt1"/>
                </a:solidFill>
                <a:latin typeface="Calibri"/>
                <a:ea typeface="Calibri"/>
                <a:cs typeface="Calibri"/>
                <a:sym typeface="Calibri"/>
              </a:rPr>
              <a:t>EHS MANUAL Ch. 21 - RCM </a:t>
            </a:r>
            <a:endParaRPr sz="1400">
              <a:solidFill>
                <a:srgbClr val="000000"/>
              </a:solidFill>
              <a:latin typeface="Arial"/>
              <a:ea typeface="Arial"/>
              <a:cs typeface="Arial"/>
              <a:sym typeface="Arial"/>
            </a:endParaRPr>
          </a:p>
        </p:txBody>
      </p:sp>
      <p:sp>
        <p:nvSpPr>
          <p:cNvPr id="359" name="Google Shape;359;p42"/>
          <p:cNvSpPr txBox="1"/>
          <p:nvPr/>
        </p:nvSpPr>
        <p:spPr>
          <a:xfrm>
            <a:off x="1458687" y="4468349"/>
            <a:ext cx="2872800" cy="307736"/>
          </a:xfrm>
          <a:prstGeom prst="rect">
            <a:avLst/>
          </a:prstGeom>
          <a:solidFill>
            <a:schemeClr val="tx2">
              <a:lumMod val="60000"/>
              <a:lumOff val="40000"/>
            </a:schemeClr>
          </a:solidFill>
          <a:ln>
            <a:noFill/>
          </a:ln>
        </p:spPr>
        <p:txBody>
          <a:bodyPr spcFirstLastPara="1" wrap="square" lIns="91400" tIns="45700" rIns="91400" bIns="45700" anchor="ctr" anchorCtr="0">
            <a:spAutoFit/>
          </a:bodyPr>
          <a:lstStyle/>
          <a:p>
            <a:pPr algn="ctr"/>
            <a:r>
              <a:rPr lang="en" sz="1400">
                <a:solidFill>
                  <a:schemeClr val="lt1"/>
                </a:solidFill>
                <a:latin typeface="Calibri"/>
                <a:ea typeface="Calibri"/>
                <a:cs typeface="Calibri"/>
                <a:sym typeface="Calibri"/>
              </a:rPr>
              <a:t>ALS-U Shielding Policy</a:t>
            </a:r>
            <a:endParaRPr sz="1400">
              <a:solidFill>
                <a:srgbClr val="000000"/>
              </a:solidFill>
              <a:latin typeface="Arial"/>
              <a:ea typeface="Arial"/>
              <a:cs typeface="Arial"/>
              <a:sym typeface="Arial"/>
            </a:endParaRPr>
          </a:p>
        </p:txBody>
      </p:sp>
      <p:sp>
        <p:nvSpPr>
          <p:cNvPr id="360" name="Google Shape;360;p42"/>
          <p:cNvSpPr txBox="1"/>
          <p:nvPr/>
        </p:nvSpPr>
        <p:spPr>
          <a:xfrm>
            <a:off x="4801487" y="2885780"/>
            <a:ext cx="4285200" cy="892800"/>
          </a:xfrm>
          <a:prstGeom prst="rect">
            <a:avLst/>
          </a:prstGeom>
          <a:noFill/>
          <a:ln>
            <a:noFill/>
          </a:ln>
        </p:spPr>
        <p:txBody>
          <a:bodyPr spcFirstLastPara="1" wrap="square" lIns="0" tIns="0" rIns="0" bIns="0" anchor="t" anchorCtr="0">
            <a:noAutofit/>
          </a:bodyPr>
          <a:lstStyle/>
          <a:p>
            <a:pPr marL="233350" lvl="1">
              <a:lnSpc>
                <a:spcPct val="120000"/>
              </a:lnSpc>
            </a:pPr>
            <a:r>
              <a:rPr lang="en" sz="1400">
                <a:solidFill>
                  <a:srgbClr val="000000"/>
                </a:solidFill>
                <a:latin typeface="Calibri"/>
                <a:ea typeface="Calibri"/>
                <a:cs typeface="Calibri"/>
                <a:sym typeface="Calibri"/>
              </a:rPr>
              <a:t>ADMINISTRATIVE LIMITS:</a:t>
            </a:r>
            <a:endParaRPr sz="2400"/>
          </a:p>
          <a:p>
            <a:pPr marL="457178" lvl="1" indent="-223828">
              <a:lnSpc>
                <a:spcPct val="120000"/>
              </a:lnSpc>
              <a:buClr>
                <a:srgbClr val="000000"/>
              </a:buClr>
              <a:buSzPts val="1800"/>
              <a:buFont typeface="Arial"/>
              <a:buChar char="•"/>
            </a:pPr>
            <a:r>
              <a:rPr lang="en" sz="1400">
                <a:solidFill>
                  <a:srgbClr val="000000"/>
                </a:solidFill>
                <a:latin typeface="Calibri"/>
                <a:ea typeface="Calibri"/>
                <a:cs typeface="Calibri"/>
                <a:sym typeface="Calibri"/>
              </a:rPr>
              <a:t>public: 100 mrem/year </a:t>
            </a:r>
            <a:endParaRPr sz="1400">
              <a:solidFill>
                <a:srgbClr val="000000"/>
              </a:solidFill>
              <a:latin typeface="Arial"/>
              <a:ea typeface="Arial"/>
              <a:cs typeface="Arial"/>
              <a:sym typeface="Arial"/>
            </a:endParaRPr>
          </a:p>
          <a:p>
            <a:pPr marL="457178" lvl="1" indent="-223828">
              <a:lnSpc>
                <a:spcPct val="120000"/>
              </a:lnSpc>
              <a:buClr>
                <a:srgbClr val="000000"/>
              </a:buClr>
              <a:buSzPts val="1800"/>
              <a:buFont typeface="Arial"/>
              <a:buChar char="•"/>
            </a:pPr>
            <a:r>
              <a:rPr lang="en" sz="1400">
                <a:solidFill>
                  <a:srgbClr val="000000"/>
                </a:solidFill>
                <a:latin typeface="Calibri"/>
                <a:ea typeface="Calibri"/>
                <a:cs typeface="Calibri"/>
                <a:sym typeface="Calibri"/>
              </a:rPr>
              <a:t>general employee: 500 mrem/year</a:t>
            </a:r>
            <a:endParaRPr sz="2400"/>
          </a:p>
          <a:p>
            <a:pPr marL="457178" lvl="1" indent="-223828">
              <a:lnSpc>
                <a:spcPct val="120000"/>
              </a:lnSpc>
              <a:buClr>
                <a:srgbClr val="000000"/>
              </a:buClr>
              <a:buSzPts val="1800"/>
              <a:buFont typeface="Arial"/>
              <a:buChar char="•"/>
            </a:pPr>
            <a:r>
              <a:rPr lang="en" sz="1400">
                <a:solidFill>
                  <a:srgbClr val="000000"/>
                </a:solidFill>
                <a:latin typeface="Calibri"/>
                <a:ea typeface="Calibri"/>
                <a:cs typeface="Calibri"/>
                <a:sym typeface="Calibri"/>
              </a:rPr>
              <a:t>design dose limit: &lt; 0.5 mrem/h</a:t>
            </a:r>
            <a:endParaRPr sz="1400">
              <a:solidFill>
                <a:srgbClr val="000000"/>
              </a:solidFill>
              <a:latin typeface="Arial"/>
              <a:ea typeface="Arial"/>
              <a:cs typeface="Arial"/>
              <a:sym typeface="Arial"/>
            </a:endParaRPr>
          </a:p>
        </p:txBody>
      </p:sp>
      <p:sp>
        <p:nvSpPr>
          <p:cNvPr id="361" name="Google Shape;361;p42"/>
          <p:cNvSpPr txBox="1"/>
          <p:nvPr/>
        </p:nvSpPr>
        <p:spPr>
          <a:xfrm>
            <a:off x="4899097" y="4686573"/>
            <a:ext cx="6209200" cy="2020800"/>
          </a:xfrm>
          <a:prstGeom prst="rect">
            <a:avLst/>
          </a:prstGeom>
          <a:noFill/>
          <a:ln>
            <a:noFill/>
          </a:ln>
        </p:spPr>
        <p:txBody>
          <a:bodyPr spcFirstLastPara="1" wrap="square" lIns="91400" tIns="45700" rIns="91400" bIns="45700" anchor="t" anchorCtr="0">
            <a:normAutofit/>
          </a:bodyPr>
          <a:lstStyle/>
          <a:p>
            <a:r>
              <a:rPr lang="en" sz="1400">
                <a:solidFill>
                  <a:srgbClr val="000000"/>
                </a:solidFill>
                <a:latin typeface="Calibri"/>
                <a:ea typeface="Calibri"/>
                <a:cs typeface="Calibri"/>
                <a:sym typeface="Calibri"/>
              </a:rPr>
              <a:t>DESIGN GOALS:</a:t>
            </a:r>
            <a:endParaRPr sz="1400">
              <a:solidFill>
                <a:srgbClr val="000000"/>
              </a:solidFill>
              <a:latin typeface="Arial"/>
              <a:ea typeface="Arial"/>
              <a:cs typeface="Arial"/>
              <a:sym typeface="Arial"/>
            </a:endParaRPr>
          </a:p>
          <a:p>
            <a:pPr marL="640049" indent="-228589">
              <a:spcBef>
                <a:spcPts val="500"/>
              </a:spcBef>
              <a:buClr>
                <a:srgbClr val="000000"/>
              </a:buClr>
              <a:buSzPts val="1600"/>
              <a:buFont typeface="Arial"/>
              <a:buChar char="•"/>
            </a:pPr>
            <a:r>
              <a:rPr lang="en" sz="1600">
                <a:solidFill>
                  <a:srgbClr val="000000"/>
                </a:solidFill>
                <a:latin typeface="Calibri"/>
                <a:ea typeface="Calibri"/>
                <a:cs typeface="Calibri"/>
                <a:sym typeface="Calibri"/>
              </a:rPr>
              <a:t>&lt; 0.5 mrem/h with an ALARA goal of 0.05 mrem/h for routine losses and </a:t>
            </a:r>
            <a:r>
              <a:rPr lang="en" sz="1600" b="1">
                <a:solidFill>
                  <a:srgbClr val="000000"/>
                </a:solidFill>
                <a:latin typeface="Calibri"/>
                <a:ea typeface="Calibri"/>
                <a:cs typeface="Calibri"/>
                <a:sym typeface="Calibri"/>
              </a:rPr>
              <a:t>100 mrem/event </a:t>
            </a:r>
            <a:r>
              <a:rPr lang="en" sz="1600">
                <a:solidFill>
                  <a:srgbClr val="000000"/>
                </a:solidFill>
                <a:latin typeface="Calibri"/>
                <a:ea typeface="Calibri"/>
                <a:cs typeface="Calibri"/>
                <a:sym typeface="Calibri"/>
              </a:rPr>
              <a:t>for mis-steering events on the experimental floor </a:t>
            </a:r>
            <a:endParaRPr sz="1600">
              <a:solidFill>
                <a:srgbClr val="000000"/>
              </a:solidFill>
              <a:latin typeface="Calibri"/>
              <a:ea typeface="Calibri"/>
              <a:cs typeface="Calibri"/>
              <a:sym typeface="Calibri"/>
            </a:endParaRPr>
          </a:p>
          <a:p>
            <a:pPr marL="640049" indent="-228589">
              <a:spcBef>
                <a:spcPts val="500"/>
              </a:spcBef>
              <a:buClr>
                <a:srgbClr val="000000"/>
              </a:buClr>
              <a:buSzPts val="1600"/>
              <a:buFont typeface="Arial"/>
              <a:buChar char="•"/>
            </a:pPr>
            <a:r>
              <a:rPr lang="en" sz="1600">
                <a:solidFill>
                  <a:srgbClr val="000000"/>
                </a:solidFill>
                <a:latin typeface="Calibri"/>
                <a:ea typeface="Calibri"/>
                <a:cs typeface="Calibri"/>
                <a:sym typeface="Calibri"/>
              </a:rPr>
              <a:t>10 mrem/y to MEI</a:t>
            </a:r>
            <a:endParaRPr sz="2400"/>
          </a:p>
          <a:p>
            <a:pPr marL="411459">
              <a:spcBef>
                <a:spcPts val="500"/>
              </a:spcBef>
            </a:pPr>
            <a:endParaRPr sz="1600">
              <a:solidFill>
                <a:srgbClr val="000000"/>
              </a:solidFill>
              <a:latin typeface="Arial"/>
              <a:ea typeface="Arial"/>
              <a:cs typeface="Arial"/>
              <a:sym typeface="Arial"/>
            </a:endParaRPr>
          </a:p>
        </p:txBody>
      </p:sp>
      <p:sp>
        <p:nvSpPr>
          <p:cNvPr id="362" name="Google Shape;362;p42"/>
          <p:cNvSpPr/>
          <p:nvPr/>
        </p:nvSpPr>
        <p:spPr>
          <a:xfrm>
            <a:off x="2740036" y="2436101"/>
            <a:ext cx="350400" cy="276400"/>
          </a:xfrm>
          <a:prstGeom prst="downArrow">
            <a:avLst>
              <a:gd name="adj1" fmla="val 50000"/>
              <a:gd name="adj2" fmla="val 50000"/>
            </a:avLst>
          </a:prstGeom>
          <a:solidFill>
            <a:schemeClr val="accent1"/>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63" name="Google Shape;363;p42"/>
          <p:cNvSpPr/>
          <p:nvPr/>
        </p:nvSpPr>
        <p:spPr>
          <a:xfrm>
            <a:off x="2740036" y="3901295"/>
            <a:ext cx="350400" cy="276400"/>
          </a:xfrm>
          <a:prstGeom prst="downArrow">
            <a:avLst>
              <a:gd name="adj1" fmla="val 50000"/>
              <a:gd name="adj2" fmla="val 50000"/>
            </a:avLst>
          </a:prstGeom>
          <a:solidFill>
            <a:schemeClr val="accent1"/>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64" name="Google Shape;364;p42"/>
          <p:cNvSpPr/>
          <p:nvPr/>
        </p:nvSpPr>
        <p:spPr>
          <a:xfrm>
            <a:off x="5983448" y="2552979"/>
            <a:ext cx="350400" cy="276400"/>
          </a:xfrm>
          <a:prstGeom prst="downArrow">
            <a:avLst>
              <a:gd name="adj1" fmla="val 50000"/>
              <a:gd name="adj2" fmla="val 50000"/>
            </a:avLst>
          </a:prstGeom>
          <a:solidFill>
            <a:schemeClr val="accent1"/>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
        <p:nvSpPr>
          <p:cNvPr id="365" name="Google Shape;365;p42"/>
          <p:cNvSpPr/>
          <p:nvPr/>
        </p:nvSpPr>
        <p:spPr>
          <a:xfrm>
            <a:off x="6062235" y="4433721"/>
            <a:ext cx="350400" cy="276400"/>
          </a:xfrm>
          <a:prstGeom prst="downArrow">
            <a:avLst>
              <a:gd name="adj1" fmla="val 50000"/>
              <a:gd name="adj2" fmla="val 50000"/>
            </a:avLst>
          </a:prstGeom>
          <a:solidFill>
            <a:schemeClr val="accent1"/>
          </a:solidFill>
          <a:ln w="25400" cap="flat" cmpd="sng">
            <a:solidFill>
              <a:srgbClr val="002D46"/>
            </a:solidFill>
            <a:prstDash val="solid"/>
            <a:round/>
            <a:headEnd type="none" w="sm" len="sm"/>
            <a:tailEnd type="none" w="sm" len="sm"/>
          </a:ln>
        </p:spPr>
        <p:txBody>
          <a:bodyPr spcFirstLastPara="1" wrap="square" lIns="121900" tIns="60933" rIns="121900" bIns="60933" anchor="ctr" anchorCtr="0">
            <a:noAutofit/>
          </a:bodyPr>
          <a:lstStyle/>
          <a:p>
            <a:pPr algn="ctr"/>
            <a:endParaRPr sz="140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43"/>
          <p:cNvPicPr preferRelativeResize="0"/>
          <p:nvPr/>
        </p:nvPicPr>
        <p:blipFill rotWithShape="1">
          <a:blip r:embed="rId3">
            <a:alphaModFix/>
          </a:blip>
          <a:srcRect/>
          <a:stretch/>
        </p:blipFill>
        <p:spPr>
          <a:xfrm>
            <a:off x="398632" y="1438716"/>
            <a:ext cx="5120640" cy="2362643"/>
          </a:xfrm>
          <a:prstGeom prst="rect">
            <a:avLst/>
          </a:prstGeom>
          <a:noFill/>
          <a:ln>
            <a:noFill/>
          </a:ln>
        </p:spPr>
      </p:pic>
      <p:sp>
        <p:nvSpPr>
          <p:cNvPr id="371" name="Google Shape;371;p43"/>
          <p:cNvSpPr txBox="1">
            <a:spLocks noGrp="1"/>
          </p:cNvSpPr>
          <p:nvPr>
            <p:ph type="title"/>
          </p:nvPr>
        </p:nvSpPr>
        <p:spPr>
          <a:xfrm>
            <a:off x="495300" y="131737"/>
            <a:ext cx="11201600" cy="914400"/>
          </a:xfrm>
          <a:prstGeom prst="rect">
            <a:avLst/>
          </a:prstGeom>
          <a:noFill/>
          <a:ln>
            <a:noFill/>
          </a:ln>
        </p:spPr>
        <p:txBody>
          <a:bodyPr spcFirstLastPara="1" vert="horz" wrap="square" lIns="121900" tIns="121900" rIns="121900" bIns="121900" rtlCol="0" anchor="b" anchorCtr="0">
            <a:normAutofit/>
          </a:bodyPr>
          <a:lstStyle/>
          <a:p>
            <a:pPr>
              <a:spcBef>
                <a:spcPts val="0"/>
              </a:spcBef>
              <a:buSzPts val="2800"/>
            </a:pPr>
            <a:r>
              <a:rPr lang="en" dirty="0"/>
              <a:t>Results – Strikes Upstream of CM</a:t>
            </a:r>
            <a:endParaRPr dirty="0"/>
          </a:p>
        </p:txBody>
      </p:sp>
      <p:sp>
        <p:nvSpPr>
          <p:cNvPr id="372" name="Google Shape;372;p43"/>
          <p:cNvSpPr txBox="1">
            <a:spLocks noGrp="1"/>
          </p:cNvSpPr>
          <p:nvPr>
            <p:ph type="body" idx="1"/>
          </p:nvPr>
        </p:nvSpPr>
        <p:spPr>
          <a:xfrm>
            <a:off x="495300" y="1438717"/>
            <a:ext cx="4927200" cy="4572000"/>
          </a:xfrm>
          <a:prstGeom prst="rect">
            <a:avLst/>
          </a:prstGeom>
          <a:noFill/>
          <a:ln>
            <a:noFill/>
          </a:ln>
        </p:spPr>
        <p:txBody>
          <a:bodyPr spcFirstLastPara="1" vert="horz" wrap="square" lIns="121900" tIns="121900" rIns="121900" bIns="121900" rtlCol="0" anchor="t" anchorCtr="0">
            <a:normAutofit/>
          </a:bodyPr>
          <a:lstStyle/>
          <a:p>
            <a:pPr marL="502907" indent="-350511">
              <a:buSzPts val="1800"/>
              <a:buNone/>
            </a:pPr>
            <a:endParaRPr/>
          </a:p>
          <a:p>
            <a:pPr marL="502907" indent="-350511">
              <a:buSzPts val="1800"/>
              <a:buNone/>
            </a:pPr>
            <a:endParaRPr/>
          </a:p>
        </p:txBody>
      </p:sp>
      <p:sp>
        <p:nvSpPr>
          <p:cNvPr id="373" name="Google Shape;373;p43"/>
          <p:cNvSpPr txBox="1">
            <a:spLocks noGrp="1"/>
          </p:cNvSpPr>
          <p:nvPr>
            <p:ph type="sldNum" idx="12"/>
          </p:nvPr>
        </p:nvSpPr>
        <p:spPr>
          <a:xfrm>
            <a:off x="11315033" y="6338815"/>
            <a:ext cx="564000" cy="38320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19</a:t>
            </a:fld>
            <a:endParaRPr/>
          </a:p>
        </p:txBody>
      </p:sp>
      <p:sp>
        <p:nvSpPr>
          <p:cNvPr id="374" name="Google Shape;374;p43"/>
          <p:cNvSpPr txBox="1"/>
          <p:nvPr/>
        </p:nvSpPr>
        <p:spPr>
          <a:xfrm>
            <a:off x="793921" y="2962785"/>
            <a:ext cx="2762000" cy="53329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3.3.X – </a:t>
            </a:r>
            <a:r>
              <a:rPr lang="en" sz="1333">
                <a:solidFill>
                  <a:srgbClr val="C00000"/>
                </a:solidFill>
                <a:latin typeface="Arial"/>
                <a:ea typeface="Arial"/>
                <a:cs typeface="Arial"/>
                <a:sym typeface="Arial"/>
              </a:rPr>
              <a:t>horizontal strike </a:t>
            </a:r>
            <a:r>
              <a:rPr lang="en" sz="1333">
                <a:solidFill>
                  <a:srgbClr val="000000"/>
                </a:solidFill>
                <a:latin typeface="Arial"/>
                <a:ea typeface="Arial"/>
                <a:cs typeface="Arial"/>
                <a:sym typeface="Arial"/>
              </a:rPr>
              <a:t>at crotch</a:t>
            </a:r>
            <a:endParaRPr sz="2400"/>
          </a:p>
          <a:p>
            <a:r>
              <a:rPr lang="en" sz="1333">
                <a:solidFill>
                  <a:srgbClr val="000000"/>
                </a:solidFill>
                <a:latin typeface="Arial"/>
                <a:ea typeface="Arial"/>
                <a:cs typeface="Arial"/>
                <a:sym typeface="Arial"/>
              </a:rPr>
              <a:t> </a:t>
            </a:r>
            <a:r>
              <a:rPr lang="en" sz="1333">
                <a:solidFill>
                  <a:srgbClr val="C00000"/>
                </a:solidFill>
                <a:latin typeface="Arial"/>
                <a:ea typeface="Arial"/>
                <a:cs typeface="Arial"/>
                <a:sym typeface="Arial"/>
              </a:rPr>
              <a:t>80 mrem</a:t>
            </a:r>
            <a:r>
              <a:rPr lang="en" sz="1333">
                <a:solidFill>
                  <a:srgbClr val="000000"/>
                </a:solidFill>
                <a:latin typeface="Arial"/>
                <a:ea typeface="Arial"/>
                <a:cs typeface="Arial"/>
                <a:sym typeface="Arial"/>
              </a:rPr>
              <a:t> at 30 cm for 30 nC loss</a:t>
            </a:r>
            <a:endParaRPr sz="2400"/>
          </a:p>
        </p:txBody>
      </p:sp>
      <p:pic>
        <p:nvPicPr>
          <p:cNvPr id="375" name="Google Shape;375;p43"/>
          <p:cNvPicPr preferRelativeResize="0"/>
          <p:nvPr/>
        </p:nvPicPr>
        <p:blipFill rotWithShape="1">
          <a:blip r:embed="rId4">
            <a:alphaModFix/>
          </a:blip>
          <a:srcRect/>
          <a:stretch/>
        </p:blipFill>
        <p:spPr>
          <a:xfrm>
            <a:off x="6384789" y="1438717"/>
            <a:ext cx="5120640" cy="2439207"/>
          </a:xfrm>
          <a:prstGeom prst="rect">
            <a:avLst/>
          </a:prstGeom>
          <a:noFill/>
          <a:ln>
            <a:noFill/>
          </a:ln>
        </p:spPr>
      </p:pic>
      <p:sp>
        <p:nvSpPr>
          <p:cNvPr id="376" name="Google Shape;376;p43"/>
          <p:cNvSpPr txBox="1"/>
          <p:nvPr/>
        </p:nvSpPr>
        <p:spPr>
          <a:xfrm>
            <a:off x="6785311" y="3010913"/>
            <a:ext cx="2762000" cy="53329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3.3.X – </a:t>
            </a:r>
            <a:r>
              <a:rPr lang="en" sz="1333">
                <a:solidFill>
                  <a:srgbClr val="C00000"/>
                </a:solidFill>
                <a:latin typeface="Arial"/>
                <a:ea typeface="Arial"/>
                <a:cs typeface="Arial"/>
                <a:sym typeface="Arial"/>
              </a:rPr>
              <a:t>vertical strike </a:t>
            </a:r>
            <a:r>
              <a:rPr lang="en" sz="1333">
                <a:solidFill>
                  <a:srgbClr val="000000"/>
                </a:solidFill>
                <a:latin typeface="Arial"/>
                <a:ea typeface="Arial"/>
                <a:cs typeface="Arial"/>
                <a:sym typeface="Arial"/>
              </a:rPr>
              <a:t>at crotch</a:t>
            </a:r>
            <a:endParaRPr sz="2400"/>
          </a:p>
          <a:p>
            <a:r>
              <a:rPr lang="en" sz="1333">
                <a:solidFill>
                  <a:srgbClr val="000000"/>
                </a:solidFill>
                <a:latin typeface="Arial"/>
                <a:ea typeface="Arial"/>
                <a:cs typeface="Arial"/>
                <a:sym typeface="Arial"/>
              </a:rPr>
              <a:t> </a:t>
            </a:r>
            <a:r>
              <a:rPr lang="en" sz="1333">
                <a:solidFill>
                  <a:srgbClr val="C00000"/>
                </a:solidFill>
                <a:latin typeface="Arial"/>
                <a:ea typeface="Arial"/>
                <a:cs typeface="Arial"/>
                <a:sym typeface="Arial"/>
              </a:rPr>
              <a:t>65 mrem</a:t>
            </a:r>
            <a:r>
              <a:rPr lang="en" sz="1333">
                <a:solidFill>
                  <a:srgbClr val="000000"/>
                </a:solidFill>
                <a:latin typeface="Arial"/>
                <a:ea typeface="Arial"/>
                <a:cs typeface="Arial"/>
                <a:sym typeface="Arial"/>
              </a:rPr>
              <a:t> at 30 cm for 30 nC loss</a:t>
            </a:r>
            <a:endParaRPr sz="2400"/>
          </a:p>
        </p:txBody>
      </p:sp>
      <p:sp>
        <p:nvSpPr>
          <p:cNvPr id="378" name="Google Shape;378;p43"/>
          <p:cNvSpPr txBox="1"/>
          <p:nvPr/>
        </p:nvSpPr>
        <p:spPr>
          <a:xfrm>
            <a:off x="9822353" y="4369704"/>
            <a:ext cx="2369600" cy="73841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7.0.X – </a:t>
            </a:r>
            <a:r>
              <a:rPr lang="en" sz="1333">
                <a:solidFill>
                  <a:srgbClr val="C00000"/>
                </a:solidFill>
                <a:latin typeface="Arial"/>
                <a:ea typeface="Arial"/>
                <a:cs typeface="Arial"/>
                <a:sym typeface="Arial"/>
              </a:rPr>
              <a:t>vertical strike </a:t>
            </a:r>
            <a:r>
              <a:rPr lang="en" sz="1333">
                <a:solidFill>
                  <a:srgbClr val="000000"/>
                </a:solidFill>
                <a:latin typeface="Arial"/>
                <a:ea typeface="Arial"/>
                <a:cs typeface="Arial"/>
                <a:sym typeface="Arial"/>
              </a:rPr>
              <a:t>at PTL</a:t>
            </a:r>
            <a:endParaRPr sz="2400"/>
          </a:p>
          <a:p>
            <a:r>
              <a:rPr lang="en" sz="1333">
                <a:solidFill>
                  <a:srgbClr val="C00000"/>
                </a:solidFill>
                <a:latin typeface="Arial"/>
                <a:ea typeface="Arial"/>
                <a:cs typeface="Arial"/>
                <a:sym typeface="Arial"/>
              </a:rPr>
              <a:t>50 mrem</a:t>
            </a:r>
            <a:r>
              <a:rPr lang="en" sz="1333">
                <a:solidFill>
                  <a:srgbClr val="000000"/>
                </a:solidFill>
                <a:latin typeface="Arial"/>
                <a:ea typeface="Arial"/>
                <a:cs typeface="Arial"/>
                <a:sym typeface="Arial"/>
              </a:rPr>
              <a:t> at 30 cm for 30 nC loss</a:t>
            </a:r>
            <a:endParaRPr sz="2400"/>
          </a:p>
        </p:txBody>
      </p:sp>
      <p:pic>
        <p:nvPicPr>
          <p:cNvPr id="379" name="Google Shape;379;p43"/>
          <p:cNvPicPr preferRelativeResize="0"/>
          <p:nvPr/>
        </p:nvPicPr>
        <p:blipFill rotWithShape="1">
          <a:blip r:embed="rId5">
            <a:alphaModFix/>
          </a:blip>
          <a:srcRect/>
          <a:stretch/>
        </p:blipFill>
        <p:spPr>
          <a:xfrm>
            <a:off x="0" y="4360154"/>
            <a:ext cx="6206835" cy="1930545"/>
          </a:xfrm>
          <a:prstGeom prst="rect">
            <a:avLst/>
          </a:prstGeom>
          <a:noFill/>
          <a:ln>
            <a:noFill/>
          </a:ln>
        </p:spPr>
      </p:pic>
      <p:sp>
        <p:nvSpPr>
          <p:cNvPr id="380" name="Google Shape;380;p43"/>
          <p:cNvSpPr txBox="1"/>
          <p:nvPr/>
        </p:nvSpPr>
        <p:spPr>
          <a:xfrm>
            <a:off x="1555597" y="4102964"/>
            <a:ext cx="2946800" cy="53329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8.2.X – </a:t>
            </a:r>
            <a:r>
              <a:rPr lang="en" sz="1333">
                <a:solidFill>
                  <a:srgbClr val="C00000"/>
                </a:solidFill>
                <a:latin typeface="Arial"/>
                <a:ea typeface="Arial"/>
                <a:cs typeface="Arial"/>
                <a:sym typeface="Arial"/>
              </a:rPr>
              <a:t>horizontal strike </a:t>
            </a:r>
            <a:r>
              <a:rPr lang="en" sz="1333">
                <a:solidFill>
                  <a:srgbClr val="000000"/>
                </a:solidFill>
                <a:latin typeface="Arial"/>
                <a:ea typeface="Arial"/>
                <a:cs typeface="Arial"/>
                <a:sym typeface="Arial"/>
              </a:rPr>
              <a:t>at crotch</a:t>
            </a:r>
            <a:endParaRPr sz="2400"/>
          </a:p>
          <a:p>
            <a:r>
              <a:rPr lang="en" sz="1333">
                <a:solidFill>
                  <a:srgbClr val="980000"/>
                </a:solidFill>
                <a:latin typeface="Arial"/>
                <a:ea typeface="Arial"/>
                <a:cs typeface="Arial"/>
                <a:sym typeface="Arial"/>
              </a:rPr>
              <a:t>25 mrem</a:t>
            </a:r>
            <a:r>
              <a:rPr lang="en" sz="1333">
                <a:solidFill>
                  <a:srgbClr val="000000"/>
                </a:solidFill>
                <a:latin typeface="Arial"/>
                <a:ea typeface="Arial"/>
                <a:cs typeface="Arial"/>
                <a:sym typeface="Arial"/>
              </a:rPr>
              <a:t> at 30 cm for 30 nC loss</a:t>
            </a:r>
            <a:endParaRPr sz="2400"/>
          </a:p>
        </p:txBody>
      </p:sp>
      <p:pic>
        <p:nvPicPr>
          <p:cNvPr id="2" name="Picture 1">
            <a:extLst>
              <a:ext uri="{FF2B5EF4-FFF2-40B4-BE49-F238E27FC236}">
                <a16:creationId xmlns:a16="http://schemas.microsoft.com/office/drawing/2014/main" id="{49F926F5-9875-F6AD-86F0-CDE5D05D8C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4019" y="4021347"/>
            <a:ext cx="3258334" cy="270066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6" name="Google Shape;386;p44"/>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solidFill>
                  <a:schemeClr val="bg1"/>
                </a:solidFill>
              </a:rPr>
              <a:t>Results – Strike at CM- Results</a:t>
            </a:r>
            <a:endParaRPr dirty="0">
              <a:solidFill>
                <a:schemeClr val="bg1"/>
              </a:solidFill>
            </a:endParaRPr>
          </a:p>
        </p:txBody>
      </p:sp>
      <p:sp>
        <p:nvSpPr>
          <p:cNvPr id="385" name="Google Shape;385;p44"/>
          <p:cNvSpPr txBox="1">
            <a:spLocks noGrp="1"/>
          </p:cNvSpPr>
          <p:nvPr>
            <p:ph idx="1"/>
          </p:nvPr>
        </p:nvSpPr>
        <p:spPr>
          <a:prstGeom prst="rect">
            <a:avLst/>
          </a:prstGeom>
          <a:noFill/>
          <a:ln>
            <a:noFill/>
          </a:ln>
        </p:spPr>
        <p:txBody>
          <a:bodyPr spcFirstLastPara="1" vert="horz" wrap="square" lIns="121900" tIns="121900" rIns="121900" bIns="121900" rtlCol="0" anchor="t" anchorCtr="0">
            <a:normAutofit/>
          </a:bodyPr>
          <a:lstStyle/>
          <a:p>
            <a:pPr marL="365751" indent="-365751"/>
            <a:r>
              <a:rPr lang="en">
                <a:solidFill>
                  <a:schemeClr val="dk1"/>
                </a:solidFill>
                <a:latin typeface="Calibri"/>
                <a:ea typeface="Calibri"/>
                <a:cs typeface="Calibri"/>
                <a:sym typeface="Calibri"/>
              </a:rPr>
              <a:t>Strikes at the 3.3.X CM generates 25 mrem on the floor</a:t>
            </a:r>
            <a:endParaRPr>
              <a:solidFill>
                <a:schemeClr val="dk1"/>
              </a:solidFill>
              <a:latin typeface="Calibri"/>
              <a:ea typeface="Calibri"/>
              <a:cs typeface="Calibri"/>
              <a:sym typeface="Calibri"/>
            </a:endParaRPr>
          </a:p>
          <a:p>
            <a:pPr marL="365751" indent="-365751"/>
            <a:r>
              <a:rPr lang="en">
                <a:solidFill>
                  <a:schemeClr val="dk1"/>
                </a:solidFill>
                <a:latin typeface="Calibri"/>
                <a:ea typeface="Calibri"/>
                <a:cs typeface="Calibri"/>
                <a:sym typeface="Calibri"/>
              </a:rPr>
              <a:t>Doses from strikes at 3.3.X are higher than for the other beamlines due to the lack of in vacuum bremsstrahlung collimators, present at other beamlines.</a:t>
            </a:r>
            <a:endParaRPr/>
          </a:p>
        </p:txBody>
      </p:sp>
      <p:sp>
        <p:nvSpPr>
          <p:cNvPr id="387" name="Google Shape;387;p44"/>
          <p:cNvSpPr txBox="1">
            <a:spLocks noGrp="1"/>
          </p:cNvSpPr>
          <p:nvPr>
            <p:ph type="sldNum" idx="12"/>
          </p:nvPr>
        </p:nvSpPr>
        <p:spPr>
          <a:xfrm>
            <a:off x="11478127" y="6338815"/>
            <a:ext cx="627734"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20</a:t>
            </a:fld>
            <a:endParaRPr/>
          </a:p>
        </p:txBody>
      </p:sp>
      <p:pic>
        <p:nvPicPr>
          <p:cNvPr id="388" name="Google Shape;388;p44"/>
          <p:cNvPicPr preferRelativeResize="0"/>
          <p:nvPr/>
        </p:nvPicPr>
        <p:blipFill rotWithShape="1">
          <a:blip r:embed="rId3">
            <a:alphaModFix/>
          </a:blip>
          <a:srcRect/>
          <a:stretch/>
        </p:blipFill>
        <p:spPr>
          <a:xfrm>
            <a:off x="198882" y="3177581"/>
            <a:ext cx="6096001" cy="3126153"/>
          </a:xfrm>
          <a:prstGeom prst="rect">
            <a:avLst/>
          </a:prstGeom>
          <a:noFill/>
          <a:ln>
            <a:noFill/>
          </a:ln>
        </p:spPr>
      </p:pic>
      <p:pic>
        <p:nvPicPr>
          <p:cNvPr id="389" name="Google Shape;389;p44"/>
          <p:cNvPicPr preferRelativeResize="0"/>
          <p:nvPr/>
        </p:nvPicPr>
        <p:blipFill rotWithShape="1">
          <a:blip r:embed="rId4">
            <a:alphaModFix/>
          </a:blip>
          <a:srcRect/>
          <a:stretch/>
        </p:blipFill>
        <p:spPr>
          <a:xfrm>
            <a:off x="6095999" y="3177580"/>
            <a:ext cx="6096001" cy="31131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5"/>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Results – Strike Downstream of CM</a:t>
            </a:r>
            <a:endParaRPr dirty="0"/>
          </a:p>
        </p:txBody>
      </p:sp>
      <p:sp>
        <p:nvSpPr>
          <p:cNvPr id="395" name="Google Shape;395;p45"/>
          <p:cNvSpPr txBox="1">
            <a:spLocks noGrp="1"/>
          </p:cNvSpPr>
          <p:nvPr>
            <p:ph idx="1"/>
          </p:nvPr>
        </p:nvSpPr>
        <p:spPr>
          <a:xfrm>
            <a:off x="447704" y="1082036"/>
            <a:ext cx="11383879" cy="4572000"/>
          </a:xfrm>
          <a:prstGeom prst="rect">
            <a:avLst/>
          </a:prstGeom>
          <a:noFill/>
          <a:ln>
            <a:noFill/>
          </a:ln>
        </p:spPr>
        <p:txBody>
          <a:bodyPr spcFirstLastPara="1" vert="horz" wrap="square" lIns="121900" tIns="121900" rIns="121900" bIns="121900" rtlCol="0" anchor="t" anchorCtr="0">
            <a:normAutofit/>
          </a:bodyPr>
          <a:lstStyle/>
          <a:p>
            <a:pPr indent="-423323">
              <a:lnSpc>
                <a:spcPct val="115000"/>
              </a:lnSpc>
              <a:buSzPts val="1400"/>
            </a:pPr>
            <a:r>
              <a:rPr lang="en" sz="1867" dirty="0"/>
              <a:t>Strike at apertures downstream of the CM and in the beam pipe produce ~15 mrem on the experimental floor</a:t>
            </a:r>
            <a:endParaRPr sz="1867" dirty="0"/>
          </a:p>
          <a:p>
            <a:pPr>
              <a:lnSpc>
                <a:spcPct val="115000"/>
              </a:lnSpc>
            </a:pPr>
            <a:r>
              <a:rPr lang="en" sz="1867" dirty="0"/>
              <a:t>The incidence angle of the beam</a:t>
            </a:r>
            <a:r>
              <a:rPr lang="en" sz="2533" dirty="0"/>
              <a:t> </a:t>
            </a:r>
            <a:r>
              <a:rPr lang="en" sz="1733" dirty="0"/>
              <a:t>is of 1.0° for the 3.3.1 beamline tube and 1.6° for the 3.3.2 beamline.</a:t>
            </a:r>
            <a:endParaRPr sz="2533" dirty="0"/>
          </a:p>
        </p:txBody>
      </p:sp>
      <p:sp>
        <p:nvSpPr>
          <p:cNvPr id="396" name="Google Shape;396;p45"/>
          <p:cNvSpPr txBox="1">
            <a:spLocks noGrp="1"/>
          </p:cNvSpPr>
          <p:nvPr>
            <p:ph type="sldNum" idx="12"/>
          </p:nvPr>
        </p:nvSpPr>
        <p:spPr>
          <a:xfrm>
            <a:off x="11478127" y="6338815"/>
            <a:ext cx="440284" cy="383170"/>
          </a:xfrm>
          <a:prstGeom prst="rect">
            <a:avLst/>
          </a:prstGeom>
          <a:noFill/>
          <a:ln>
            <a:noFill/>
          </a:ln>
        </p:spPr>
        <p:txBody>
          <a:bodyPr spcFirstLastPara="1" wrap="square" lIns="121900" tIns="121900" rIns="121900" bIns="121900" anchor="t" anchorCtr="0">
            <a:noAutofit/>
          </a:bodyPr>
          <a:lstStyle/>
          <a:p>
            <a:pPr>
              <a:buSzPts val="900"/>
            </a:pPr>
            <a:fld id="{00000000-1234-1234-1234-123412341234}" type="slidenum">
              <a:rPr lang="en"/>
              <a:pPr>
                <a:buSzPts val="900"/>
              </a:pPr>
              <a:t>21</a:t>
            </a:fld>
            <a:endParaRPr dirty="0"/>
          </a:p>
        </p:txBody>
      </p:sp>
      <p:pic>
        <p:nvPicPr>
          <p:cNvPr id="397" name="Google Shape;397;p45"/>
          <p:cNvPicPr preferRelativeResize="0">
            <a:picLocks noGrp="1"/>
          </p:cNvPicPr>
          <p:nvPr>
            <p:ph type="body" idx="4294967295"/>
          </p:nvPr>
        </p:nvPicPr>
        <p:blipFill rotWithShape="1">
          <a:blip r:embed="rId3">
            <a:alphaModFix/>
          </a:blip>
          <a:srcRect/>
          <a:stretch/>
        </p:blipFill>
        <p:spPr>
          <a:xfrm>
            <a:off x="6139643" y="4370131"/>
            <a:ext cx="5089525" cy="2446337"/>
          </a:xfrm>
          <a:prstGeom prst="rect">
            <a:avLst/>
          </a:prstGeom>
          <a:noFill/>
          <a:ln w="9525" cap="flat" cmpd="sng">
            <a:solidFill>
              <a:srgbClr val="000000"/>
            </a:solidFill>
            <a:prstDash val="solid"/>
            <a:round/>
            <a:headEnd type="none" w="sm" len="sm"/>
            <a:tailEnd type="none" w="sm" len="sm"/>
          </a:ln>
        </p:spPr>
      </p:pic>
      <p:pic>
        <p:nvPicPr>
          <p:cNvPr id="398" name="Google Shape;398;p45"/>
          <p:cNvPicPr preferRelativeResize="0"/>
          <p:nvPr/>
        </p:nvPicPr>
        <p:blipFill rotWithShape="1">
          <a:blip r:embed="rId4">
            <a:alphaModFix/>
          </a:blip>
          <a:srcRect/>
          <a:stretch/>
        </p:blipFill>
        <p:spPr>
          <a:xfrm>
            <a:off x="360417" y="4386734"/>
            <a:ext cx="5089983" cy="2413133"/>
          </a:xfrm>
          <a:prstGeom prst="rect">
            <a:avLst/>
          </a:prstGeom>
          <a:noFill/>
          <a:ln w="9525" cap="flat" cmpd="sng">
            <a:solidFill>
              <a:srgbClr val="000000"/>
            </a:solidFill>
            <a:prstDash val="solid"/>
            <a:round/>
            <a:headEnd type="none" w="sm" len="sm"/>
            <a:tailEnd type="none" w="sm" len="sm"/>
          </a:ln>
        </p:spPr>
      </p:pic>
      <p:sp>
        <p:nvSpPr>
          <p:cNvPr id="399" name="Google Shape;399;p45"/>
          <p:cNvSpPr txBox="1"/>
          <p:nvPr/>
        </p:nvSpPr>
        <p:spPr>
          <a:xfrm>
            <a:off x="812705" y="6038665"/>
            <a:ext cx="2762000" cy="53329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3.3.1 –</a:t>
            </a:r>
            <a:r>
              <a:rPr lang="en" sz="1333">
                <a:solidFill>
                  <a:srgbClr val="C00000"/>
                </a:solidFill>
                <a:latin typeface="Arial"/>
                <a:ea typeface="Arial"/>
                <a:cs typeface="Arial"/>
                <a:sym typeface="Arial"/>
              </a:rPr>
              <a:t> strike </a:t>
            </a:r>
            <a:r>
              <a:rPr lang="en" sz="1333">
                <a:solidFill>
                  <a:srgbClr val="000000"/>
                </a:solidFill>
                <a:latin typeface="Arial"/>
                <a:ea typeface="Arial"/>
                <a:cs typeface="Arial"/>
                <a:sym typeface="Arial"/>
              </a:rPr>
              <a:t>at 3.3.1 aperture</a:t>
            </a:r>
            <a:endParaRPr sz="2400"/>
          </a:p>
          <a:p>
            <a:r>
              <a:rPr lang="en" sz="1333">
                <a:solidFill>
                  <a:srgbClr val="000000"/>
                </a:solidFill>
                <a:latin typeface="Arial"/>
                <a:ea typeface="Arial"/>
                <a:cs typeface="Arial"/>
                <a:sym typeface="Arial"/>
              </a:rPr>
              <a:t> 15 mrem at 30 cm for 30 nC loss</a:t>
            </a:r>
            <a:endParaRPr sz="2400"/>
          </a:p>
        </p:txBody>
      </p:sp>
      <p:sp>
        <p:nvSpPr>
          <p:cNvPr id="400" name="Google Shape;400;p45"/>
          <p:cNvSpPr txBox="1"/>
          <p:nvPr/>
        </p:nvSpPr>
        <p:spPr>
          <a:xfrm>
            <a:off x="6749525" y="6115172"/>
            <a:ext cx="2762000" cy="533297"/>
          </a:xfrm>
          <a:prstGeom prst="rect">
            <a:avLst/>
          </a:prstGeom>
          <a:noFill/>
          <a:ln>
            <a:noFill/>
          </a:ln>
        </p:spPr>
        <p:txBody>
          <a:bodyPr spcFirstLastPara="1" wrap="square" lIns="121900" tIns="60933" rIns="121900" bIns="60933" anchor="t" anchorCtr="0">
            <a:spAutoFit/>
          </a:bodyPr>
          <a:lstStyle/>
          <a:p>
            <a:r>
              <a:rPr lang="en" sz="1333">
                <a:solidFill>
                  <a:srgbClr val="000000"/>
                </a:solidFill>
                <a:latin typeface="Arial"/>
                <a:ea typeface="Arial"/>
                <a:cs typeface="Arial"/>
                <a:sym typeface="Arial"/>
              </a:rPr>
              <a:t>3.3.2 –</a:t>
            </a:r>
            <a:r>
              <a:rPr lang="en" sz="1333">
                <a:solidFill>
                  <a:srgbClr val="C00000"/>
                </a:solidFill>
                <a:latin typeface="Arial"/>
                <a:ea typeface="Arial"/>
                <a:cs typeface="Arial"/>
                <a:sym typeface="Arial"/>
              </a:rPr>
              <a:t> strike </a:t>
            </a:r>
            <a:r>
              <a:rPr lang="en" sz="1333">
                <a:solidFill>
                  <a:srgbClr val="000000"/>
                </a:solidFill>
                <a:latin typeface="Arial"/>
                <a:ea typeface="Arial"/>
                <a:cs typeface="Arial"/>
                <a:sym typeface="Arial"/>
              </a:rPr>
              <a:t>in 3.3.2 beam pipe</a:t>
            </a:r>
            <a:endParaRPr sz="2400"/>
          </a:p>
          <a:p>
            <a:r>
              <a:rPr lang="en" sz="1333">
                <a:solidFill>
                  <a:srgbClr val="000000"/>
                </a:solidFill>
                <a:latin typeface="Arial"/>
                <a:ea typeface="Arial"/>
                <a:cs typeface="Arial"/>
                <a:sym typeface="Arial"/>
              </a:rPr>
              <a:t> 15 mrem at 30 cm for 30 nC loss</a:t>
            </a:r>
            <a:endParaRPr sz="2400"/>
          </a:p>
        </p:txBody>
      </p:sp>
      <p:pic>
        <p:nvPicPr>
          <p:cNvPr id="401" name="Google Shape;401;p4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04767" y="2312356"/>
            <a:ext cx="2170999" cy="1978833"/>
          </a:xfrm>
          <a:prstGeom prst="rect">
            <a:avLst/>
          </a:prstGeom>
          <a:noFill/>
          <a:ln w="9525" cap="flat" cmpd="sng">
            <a:solidFill>
              <a:srgbClr val="000000"/>
            </a:solidFill>
            <a:prstDash val="solid"/>
            <a:round/>
            <a:headEnd type="none" w="sm" len="sm"/>
            <a:tailEnd type="none" w="sm" len="sm"/>
          </a:ln>
        </p:spPr>
      </p:pic>
      <p:pic>
        <p:nvPicPr>
          <p:cNvPr id="402" name="Google Shape;402;p45"/>
          <p:cNvPicPr preferRelativeResize="0"/>
          <p:nvPr/>
        </p:nvPicPr>
        <p:blipFill rotWithShape="1">
          <a:blip r:embed="rId6" cstate="screen">
            <a:alphaModFix/>
            <a:extLst>
              <a:ext uri="{28A0092B-C50C-407E-A947-70E740481C1C}">
                <a14:useLocalDpi xmlns:a14="http://schemas.microsoft.com/office/drawing/2010/main"/>
              </a:ext>
            </a:extLst>
          </a:blip>
          <a:srcRect l="-2313"/>
          <a:stretch/>
        </p:blipFill>
        <p:spPr>
          <a:xfrm>
            <a:off x="7199365" y="2307666"/>
            <a:ext cx="2490120" cy="1978833"/>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8" name="Google Shape;408;p46"/>
          <p:cNvSpPr txBox="1">
            <a:spLocks noGrp="1"/>
          </p:cNvSpPr>
          <p:nvPr>
            <p:ph type="title"/>
          </p:nvPr>
        </p:nvSpPr>
        <p:spPr>
          <a:prstGeom prst="rect">
            <a:avLst/>
          </a:prstGeom>
          <a:noFill/>
          <a:ln>
            <a:noFill/>
          </a:ln>
        </p:spPr>
        <p:txBody>
          <a:bodyPr spcFirstLastPara="1" vert="horz" wrap="square" lIns="121900" tIns="121900" rIns="121900" bIns="121900" rtlCol="0" anchor="b" anchorCtr="0">
            <a:normAutofit/>
          </a:bodyPr>
          <a:lstStyle/>
          <a:p>
            <a:r>
              <a:rPr lang="en" dirty="0"/>
              <a:t>Strikes Downstream of CM - Mirror inside the FE</a:t>
            </a:r>
            <a:endParaRPr dirty="0"/>
          </a:p>
        </p:txBody>
      </p:sp>
      <p:sp>
        <p:nvSpPr>
          <p:cNvPr id="407" name="Google Shape;407;p46"/>
          <p:cNvSpPr txBox="1">
            <a:spLocks noGrp="1"/>
          </p:cNvSpPr>
          <p:nvPr>
            <p:ph idx="1"/>
          </p:nvPr>
        </p:nvSpPr>
        <p:spPr>
          <a:xfrm>
            <a:off x="32786" y="1046138"/>
            <a:ext cx="7653131" cy="5580659"/>
          </a:xfrm>
          <a:prstGeom prst="rect">
            <a:avLst/>
          </a:prstGeom>
          <a:noFill/>
          <a:ln>
            <a:noFill/>
          </a:ln>
        </p:spPr>
        <p:txBody>
          <a:bodyPr spcFirstLastPara="1" vert="horz" wrap="square" lIns="121900" tIns="121900" rIns="121900" bIns="121900" rtlCol="0" anchor="t" anchorCtr="0">
            <a:normAutofit fontScale="77500" lnSpcReduction="20000"/>
          </a:bodyPr>
          <a:lstStyle/>
          <a:p>
            <a:pPr marL="368300" indent="-342900">
              <a:lnSpc>
                <a:spcPct val="120000"/>
              </a:lnSpc>
              <a:buSzPct val="100000"/>
              <a:buFont typeface="Arial" panose="020B0604020202020204" pitchFamily="34" charset="0"/>
              <a:buChar char="•"/>
            </a:pPr>
            <a:r>
              <a:rPr lang="en" sz="2400" dirty="0">
                <a:solidFill>
                  <a:schemeClr val="dk1"/>
                </a:solidFill>
                <a:latin typeface="Calibri"/>
                <a:ea typeface="Calibri"/>
                <a:cs typeface="Calibri"/>
                <a:sym typeface="Calibri"/>
              </a:rPr>
              <a:t>A strike on the mirror M1 inside the FE was also simulated to evaluate whether clearing magnets would not be needed </a:t>
            </a:r>
            <a:r>
              <a:rPr lang="en-US" sz="2400" dirty="0">
                <a:solidFill>
                  <a:schemeClr val="dk1"/>
                </a:solidFill>
                <a:latin typeface="Calibri"/>
                <a:ea typeface="Calibri"/>
                <a:cs typeface="Calibri"/>
                <a:sym typeface="Calibri"/>
              </a:rPr>
              <a:t>for those configurations</a:t>
            </a:r>
            <a:endParaRPr sz="2400" dirty="0">
              <a:solidFill>
                <a:schemeClr val="dk1"/>
              </a:solidFill>
              <a:latin typeface="Calibri"/>
              <a:ea typeface="Calibri"/>
              <a:cs typeface="Calibri"/>
              <a:sym typeface="Calibri"/>
            </a:endParaRPr>
          </a:p>
          <a:p>
            <a:pPr marL="368300" indent="-342900">
              <a:lnSpc>
                <a:spcPct val="120000"/>
              </a:lnSpc>
              <a:buClr>
                <a:schemeClr val="dk1"/>
              </a:buClr>
              <a:buSzPct val="100000"/>
              <a:buFont typeface="Arial" panose="020B0604020202020204" pitchFamily="34" charset="0"/>
              <a:buChar char="•"/>
            </a:pPr>
            <a:r>
              <a:rPr lang="en" sz="2400" dirty="0">
                <a:solidFill>
                  <a:schemeClr val="dk1"/>
                </a:solidFill>
                <a:latin typeface="Calibri"/>
                <a:ea typeface="Calibri"/>
                <a:cs typeface="Calibri"/>
                <a:sym typeface="Calibri"/>
              </a:rPr>
              <a:t>First optics are typically placed just upstream of the shield walls</a:t>
            </a:r>
            <a:endParaRPr sz="2400" dirty="0">
              <a:solidFill>
                <a:schemeClr val="dk1"/>
              </a:solidFill>
              <a:latin typeface="Calibri"/>
              <a:ea typeface="Calibri"/>
              <a:cs typeface="Calibri"/>
              <a:sym typeface="Calibri"/>
            </a:endParaRPr>
          </a:p>
          <a:p>
            <a:pPr marL="368300" indent="-342900">
              <a:lnSpc>
                <a:spcPct val="120000"/>
              </a:lnSpc>
              <a:buSzPct val="100000"/>
              <a:buFont typeface="Arial" panose="020B0604020202020204" pitchFamily="34" charset="0"/>
              <a:buChar char="•"/>
            </a:pPr>
            <a:r>
              <a:rPr lang="en" sz="2400" dirty="0">
                <a:solidFill>
                  <a:schemeClr val="dk1"/>
                </a:solidFill>
                <a:latin typeface="Calibri"/>
                <a:ea typeface="Calibri"/>
                <a:cs typeface="Calibri"/>
                <a:sym typeface="Calibri"/>
              </a:rPr>
              <a:t>Strikes at the M1 results in 30 mrem at 30 cm on the experimental floor </a:t>
            </a:r>
          </a:p>
          <a:p>
            <a:pPr marL="368300" indent="-342900">
              <a:lnSpc>
                <a:spcPct val="120000"/>
              </a:lnSpc>
              <a:buSzPct val="100000"/>
              <a:buFont typeface="Arial" panose="020B0604020202020204" pitchFamily="34" charset="0"/>
              <a:buChar char="•"/>
            </a:pPr>
            <a:r>
              <a:rPr lang="en" sz="2400" dirty="0">
                <a:solidFill>
                  <a:schemeClr val="dk1"/>
                </a:solidFill>
                <a:latin typeface="Calibri"/>
                <a:ea typeface="Calibri"/>
                <a:cs typeface="Calibri"/>
                <a:sym typeface="Calibri"/>
              </a:rPr>
              <a:t>A collimator just downstream of the M1 attenuates the dose on the floor. Without it, the dose would be 3x higher</a:t>
            </a:r>
            <a:endParaRPr sz="2400" dirty="0">
              <a:solidFill>
                <a:schemeClr val="dk1"/>
              </a:solidFill>
              <a:latin typeface="Calibri"/>
              <a:ea typeface="Calibri"/>
              <a:cs typeface="Calibri"/>
              <a:sym typeface="Calibri"/>
            </a:endParaRPr>
          </a:p>
          <a:p>
            <a:pPr marL="368300" indent="-342900">
              <a:lnSpc>
                <a:spcPct val="120000"/>
              </a:lnSpc>
              <a:buSzPct val="100000"/>
              <a:buFont typeface="Arial" panose="020B0604020202020204" pitchFamily="34" charset="0"/>
              <a:buChar char="•"/>
            </a:pPr>
            <a:r>
              <a:rPr lang="en" sz="2400" dirty="0">
                <a:solidFill>
                  <a:schemeClr val="dk1"/>
                </a:solidFill>
                <a:latin typeface="Calibri"/>
                <a:ea typeface="Calibri"/>
                <a:cs typeface="Calibri"/>
                <a:sym typeface="Calibri"/>
              </a:rPr>
              <a:t>Such collimator configuration is not available at all beamlines with M1 inside the wall, due to space constraints and doses could reach or exceed the 100 mrem limit</a:t>
            </a:r>
            <a:endParaRPr sz="2400" dirty="0">
              <a:solidFill>
                <a:schemeClr val="dk1"/>
              </a:solidFill>
              <a:latin typeface="Calibri"/>
              <a:ea typeface="Calibri"/>
              <a:cs typeface="Calibri"/>
              <a:sym typeface="Calibri"/>
            </a:endParaRPr>
          </a:p>
          <a:p>
            <a:pPr marL="368300" indent="-342900">
              <a:lnSpc>
                <a:spcPct val="120000"/>
              </a:lnSpc>
              <a:buSzPct val="100000"/>
              <a:buFont typeface="Arial" panose="020B0604020202020204" pitchFamily="34" charset="0"/>
              <a:buChar char="•"/>
            </a:pPr>
            <a:r>
              <a:rPr lang="en" sz="2400" dirty="0">
                <a:solidFill>
                  <a:schemeClr val="dk1"/>
                </a:solidFill>
                <a:latin typeface="Calibri"/>
                <a:ea typeface="Calibri"/>
                <a:cs typeface="Calibri"/>
                <a:sym typeface="Calibri"/>
              </a:rPr>
              <a:t>With the clearing magnet strikes result in much lower doses: &lt; 10 mrem</a:t>
            </a:r>
            <a:endParaRPr sz="2400" dirty="0">
              <a:solidFill>
                <a:schemeClr val="dk1"/>
              </a:solidFill>
              <a:latin typeface="Calibri"/>
              <a:ea typeface="Calibri"/>
              <a:cs typeface="Calibri"/>
              <a:sym typeface="Calibri"/>
            </a:endParaRPr>
          </a:p>
          <a:p>
            <a:pPr marL="368300" indent="-342900">
              <a:lnSpc>
                <a:spcPct val="120000"/>
              </a:lnSpc>
              <a:buClr>
                <a:schemeClr val="dk1"/>
              </a:buClr>
              <a:buSzPct val="100000"/>
              <a:buFont typeface="Arial" panose="020B0604020202020204" pitchFamily="34" charset="0"/>
              <a:buChar char="•"/>
            </a:pPr>
            <a:r>
              <a:rPr lang="en" sz="2400" dirty="0">
                <a:solidFill>
                  <a:schemeClr val="dk1"/>
                </a:solidFill>
                <a:latin typeface="Calibri"/>
                <a:ea typeface="Calibri"/>
                <a:cs typeface="Calibri"/>
                <a:sym typeface="Calibri"/>
              </a:rPr>
              <a:t>Crediting a mirror as a safety component would also be difficult from a configuration control standpoint.</a:t>
            </a:r>
            <a:endParaRPr sz="2400" dirty="0">
              <a:solidFill>
                <a:schemeClr val="dk1"/>
              </a:solidFill>
              <a:latin typeface="Calibri"/>
              <a:ea typeface="Calibri"/>
              <a:cs typeface="Calibri"/>
              <a:sym typeface="Calibri"/>
            </a:endParaRPr>
          </a:p>
        </p:txBody>
      </p:sp>
      <p:sp>
        <p:nvSpPr>
          <p:cNvPr id="409" name="Google Shape;409;p46"/>
          <p:cNvSpPr txBox="1">
            <a:spLocks noGrp="1"/>
          </p:cNvSpPr>
          <p:nvPr>
            <p:ph type="sldNum" idx="12"/>
          </p:nvPr>
        </p:nvSpPr>
        <p:spPr>
          <a:xfrm>
            <a:off x="11478126" y="6338815"/>
            <a:ext cx="614483" cy="38317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22</a:t>
            </a:fld>
            <a:endParaRPr/>
          </a:p>
        </p:txBody>
      </p:sp>
      <p:pic>
        <p:nvPicPr>
          <p:cNvPr id="410" name="Google Shape;410;p4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673009" y="1582233"/>
            <a:ext cx="4486205" cy="1602337"/>
          </a:xfrm>
          <a:prstGeom prst="rect">
            <a:avLst/>
          </a:prstGeom>
          <a:noFill/>
          <a:ln>
            <a:noFill/>
          </a:ln>
        </p:spPr>
      </p:pic>
      <p:sp>
        <p:nvSpPr>
          <p:cNvPr id="411" name="Google Shape;411;p46"/>
          <p:cNvSpPr txBox="1"/>
          <p:nvPr/>
        </p:nvSpPr>
        <p:spPr>
          <a:xfrm>
            <a:off x="10526443" y="1947421"/>
            <a:ext cx="6228000" cy="451302"/>
          </a:xfrm>
          <a:prstGeom prst="rect">
            <a:avLst/>
          </a:prstGeom>
          <a:noFill/>
          <a:ln>
            <a:noFill/>
          </a:ln>
        </p:spPr>
        <p:txBody>
          <a:bodyPr spcFirstLastPara="1" wrap="square" lIns="121900" tIns="121900" rIns="121900" bIns="121900" anchor="t" anchorCtr="0">
            <a:spAutoFit/>
          </a:bodyPr>
          <a:lstStyle/>
          <a:p>
            <a:r>
              <a:rPr lang="en" sz="1333">
                <a:solidFill>
                  <a:schemeClr val="lt1"/>
                </a:solidFill>
                <a:latin typeface="Calibri"/>
                <a:ea typeface="Calibri"/>
                <a:cs typeface="Calibri"/>
                <a:sym typeface="Calibri"/>
              </a:rPr>
              <a:t>collimator</a:t>
            </a:r>
            <a:endParaRPr sz="1333">
              <a:solidFill>
                <a:schemeClr val="lt1"/>
              </a:solidFill>
              <a:latin typeface="Calibri"/>
              <a:ea typeface="Calibri"/>
              <a:cs typeface="Calibri"/>
              <a:sym typeface="Calibri"/>
            </a:endParaRPr>
          </a:p>
        </p:txBody>
      </p:sp>
      <p:pic>
        <p:nvPicPr>
          <p:cNvPr id="412" name="Google Shape;412;p46" title="Slide13_BL5 (1).pn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926566" y="3549758"/>
            <a:ext cx="3551561" cy="318456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graphicFrame>
        <p:nvGraphicFramePr>
          <p:cNvPr id="417" name="Google Shape;417;p47"/>
          <p:cNvGraphicFramePr/>
          <p:nvPr/>
        </p:nvGraphicFramePr>
        <p:xfrm>
          <a:off x="190233" y="1530539"/>
          <a:ext cx="7950200" cy="3023349"/>
        </p:xfrm>
        <a:graphic>
          <a:graphicData uri="http://schemas.openxmlformats.org/drawingml/2006/table">
            <a:tbl>
              <a:tblPr>
                <a:noFill/>
              </a:tblPr>
              <a:tblGrid>
                <a:gridCol w="4851400">
                  <a:extLst>
                    <a:ext uri="{9D8B030D-6E8A-4147-A177-3AD203B41FA5}">
                      <a16:colId xmlns:a16="http://schemas.microsoft.com/office/drawing/2014/main" val="20000"/>
                    </a:ext>
                  </a:extLst>
                </a:gridCol>
                <a:gridCol w="3098800">
                  <a:extLst>
                    <a:ext uri="{9D8B030D-6E8A-4147-A177-3AD203B41FA5}">
                      <a16:colId xmlns:a16="http://schemas.microsoft.com/office/drawing/2014/main" val="20001"/>
                    </a:ext>
                  </a:extLst>
                </a:gridCol>
              </a:tblGrid>
              <a:tr h="431885">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t>Interaction location</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t>Single-event beam loss (30 nC)</a:t>
                      </a:r>
                      <a:endParaRPr sz="1500" u="none" strike="noStrike" cap="none">
                        <a:latin typeface="Georgia"/>
                        <a:ea typeface="Georgia"/>
                        <a:cs typeface="Georgia"/>
                        <a:sym typeface="Georgia"/>
                      </a:endParaRPr>
                    </a:p>
                  </a:txBody>
                  <a:tcPr marL="84667" marR="84667" marT="84667" marB="84667"/>
                </a:tc>
                <a:extLst>
                  <a:ext uri="{0D108BD9-81ED-4DB2-BD59-A6C34878D82A}">
                    <a16:rowId xmlns:a16="http://schemas.microsoft.com/office/drawing/2014/main" val="10000"/>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 beamline crotch</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solidFill>
                            <a:srgbClr val="0000FF"/>
                          </a:solidFill>
                        </a:rPr>
                        <a:t>80 mrem</a:t>
                      </a:r>
                      <a:endParaRPr sz="1500" u="none" strike="noStrike" cap="none">
                        <a:solidFill>
                          <a:srgbClr val="0000FF"/>
                        </a:solidFill>
                        <a:latin typeface="Georgia"/>
                        <a:ea typeface="Georgia"/>
                        <a:cs typeface="Georgia"/>
                        <a:sym typeface="Georgia"/>
                      </a:endParaRPr>
                    </a:p>
                  </a:txBody>
                  <a:tcPr marL="84667" marR="84667" marT="84667" marB="84667"/>
                </a:tc>
                <a:extLst>
                  <a:ext uri="{0D108BD9-81ED-4DB2-BD59-A6C34878D82A}">
                    <a16:rowId xmlns:a16="http://schemas.microsoft.com/office/drawing/2014/main" val="10001"/>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3.3.2 beamline crotch (top)</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solidFill>
                            <a:srgbClr val="0000FF"/>
                          </a:solidFill>
                        </a:rPr>
                        <a:t>65 mrem</a:t>
                      </a:r>
                      <a:endParaRPr sz="1500" u="none" strike="noStrike" cap="none">
                        <a:solidFill>
                          <a:srgbClr val="0000FF"/>
                        </a:solidFill>
                        <a:latin typeface="Georgia"/>
                        <a:ea typeface="Georgia"/>
                        <a:cs typeface="Georgia"/>
                        <a:sym typeface="Georgia"/>
                      </a:endParaRPr>
                    </a:p>
                  </a:txBody>
                  <a:tcPr marL="84667" marR="84667" marT="84667" marB="84667"/>
                </a:tc>
                <a:extLst>
                  <a:ext uri="{0D108BD9-81ED-4DB2-BD59-A6C34878D82A}">
                    <a16:rowId xmlns:a16="http://schemas.microsoft.com/office/drawing/2014/main" val="10002"/>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 tube inside the clearing magnet (top)</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solidFill>
                            <a:srgbClr val="0000FF"/>
                          </a:solidFill>
                        </a:rPr>
                        <a:t>25 mrem</a:t>
                      </a:r>
                      <a:endParaRPr sz="1500" u="none" strike="noStrike" cap="none">
                        <a:solidFill>
                          <a:srgbClr val="0000FF"/>
                        </a:solidFill>
                        <a:latin typeface="Georgia"/>
                        <a:ea typeface="Georgia"/>
                        <a:cs typeface="Georgia"/>
                        <a:sym typeface="Georgia"/>
                      </a:endParaRPr>
                    </a:p>
                  </a:txBody>
                  <a:tcPr marL="84667" marR="84667" marT="84667" marB="84667"/>
                </a:tc>
                <a:extLst>
                  <a:ext uri="{0D108BD9-81ED-4DB2-BD59-A6C34878D82A}">
                    <a16:rowId xmlns:a16="http://schemas.microsoft.com/office/drawing/2014/main" val="10003"/>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3.3.1 beamline aperture</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solidFill>
                            <a:srgbClr val="0000FF"/>
                          </a:solidFill>
                        </a:rPr>
                        <a:t>16 mrem</a:t>
                      </a:r>
                      <a:endParaRPr sz="1500" u="none" strike="noStrike" cap="none">
                        <a:solidFill>
                          <a:srgbClr val="0000FF"/>
                        </a:solidFill>
                        <a:latin typeface="Georgia"/>
                        <a:ea typeface="Georgia"/>
                        <a:cs typeface="Georgia"/>
                        <a:sym typeface="Georgia"/>
                      </a:endParaRPr>
                    </a:p>
                  </a:txBody>
                  <a:tcPr marL="84667" marR="84667" marT="84667" marB="84667"/>
                </a:tc>
                <a:extLst>
                  <a:ext uri="{0D108BD9-81ED-4DB2-BD59-A6C34878D82A}">
                    <a16:rowId xmlns:a16="http://schemas.microsoft.com/office/drawing/2014/main" val="10004"/>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3.3.1 beamline strike aperture (top)</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t>15 mrem</a:t>
                      </a:r>
                      <a:endParaRPr sz="1500" u="none" strike="noStrike" cap="none">
                        <a:latin typeface="Georgia"/>
                        <a:ea typeface="Georgia"/>
                        <a:cs typeface="Georgia"/>
                        <a:sym typeface="Georgia"/>
                      </a:endParaRPr>
                    </a:p>
                  </a:txBody>
                  <a:tcPr marL="84667" marR="84667" marT="84667" marB="84667"/>
                </a:tc>
                <a:extLst>
                  <a:ext uri="{0D108BD9-81ED-4DB2-BD59-A6C34878D82A}">
                    <a16:rowId xmlns:a16="http://schemas.microsoft.com/office/drawing/2014/main" val="10005"/>
                  </a:ext>
                </a:extLst>
              </a:tr>
              <a:tr h="431885">
                <a:tc>
                  <a:txBody>
                    <a:bodyPr/>
                    <a:lstStyle/>
                    <a:p>
                      <a:pPr marL="0" marR="0" lvl="0" indent="0" algn="just" rtl="0">
                        <a:lnSpc>
                          <a:spcPct val="115000"/>
                        </a:lnSpc>
                        <a:spcBef>
                          <a:spcPts val="0"/>
                        </a:spcBef>
                        <a:spcAft>
                          <a:spcPts val="0"/>
                        </a:spcAft>
                        <a:buClr>
                          <a:srgbClr val="000000"/>
                        </a:buClr>
                        <a:buSzPts val="1200"/>
                        <a:buFont typeface="Arial"/>
                        <a:buNone/>
                      </a:pPr>
                      <a:r>
                        <a:rPr lang="en" sz="1600" u="none" strike="noStrike" cap="none"/>
                        <a:t>3.3.2 beamline tube, following the 3.3.2 strike aperture</a:t>
                      </a:r>
                      <a:endParaRPr sz="1500" u="none" strike="noStrike" cap="none">
                        <a:latin typeface="Georgia"/>
                        <a:ea typeface="Georgia"/>
                        <a:cs typeface="Georgia"/>
                        <a:sym typeface="Georgia"/>
                      </a:endParaRPr>
                    </a:p>
                  </a:txBody>
                  <a:tcPr marL="84667" marR="84667" marT="84667" marB="84667"/>
                </a:tc>
                <a:tc>
                  <a:txBody>
                    <a:bodyPr/>
                    <a:lstStyle/>
                    <a:p>
                      <a:pPr marL="0" marR="0" lvl="0" indent="0" algn="ctr" rtl="0">
                        <a:lnSpc>
                          <a:spcPct val="115000"/>
                        </a:lnSpc>
                        <a:spcBef>
                          <a:spcPts val="0"/>
                        </a:spcBef>
                        <a:spcAft>
                          <a:spcPts val="0"/>
                        </a:spcAft>
                        <a:buClr>
                          <a:srgbClr val="000000"/>
                        </a:buClr>
                        <a:buSzPts val="1200"/>
                        <a:buFont typeface="Arial"/>
                        <a:buNone/>
                      </a:pPr>
                      <a:r>
                        <a:rPr lang="en" sz="1600" u="none" strike="noStrike" cap="none"/>
                        <a:t>15 mrem</a:t>
                      </a:r>
                      <a:endParaRPr sz="1500" u="none" strike="noStrike" cap="none">
                        <a:latin typeface="Georgia"/>
                        <a:ea typeface="Georgia"/>
                        <a:cs typeface="Georgia"/>
                        <a:sym typeface="Georgia"/>
                      </a:endParaRPr>
                    </a:p>
                  </a:txBody>
                  <a:tcPr marL="84667" marR="84667" marT="84667" marB="84667"/>
                </a:tc>
                <a:extLst>
                  <a:ext uri="{0D108BD9-81ED-4DB2-BD59-A6C34878D82A}">
                    <a16:rowId xmlns:a16="http://schemas.microsoft.com/office/drawing/2014/main" val="10006"/>
                  </a:ext>
                </a:extLst>
              </a:tr>
            </a:tbl>
          </a:graphicData>
        </a:graphic>
      </p:graphicFrame>
      <p:sp>
        <p:nvSpPr>
          <p:cNvPr id="418" name="Google Shape;418;p47"/>
          <p:cNvSpPr txBox="1">
            <a:spLocks noGrp="1"/>
          </p:cNvSpPr>
          <p:nvPr>
            <p:ph type="title"/>
          </p:nvPr>
        </p:nvSpPr>
        <p:spPr>
          <a:xfrm>
            <a:off x="493776" y="137160"/>
            <a:ext cx="11201600" cy="914400"/>
          </a:xfrm>
          <a:prstGeom prst="rect">
            <a:avLst/>
          </a:prstGeom>
          <a:noFill/>
          <a:ln>
            <a:noFill/>
          </a:ln>
        </p:spPr>
        <p:txBody>
          <a:bodyPr spcFirstLastPara="1" vert="horz" wrap="square" lIns="121900" tIns="121900" rIns="121900" bIns="121900" rtlCol="0" anchor="b" anchorCtr="0">
            <a:normAutofit/>
          </a:bodyPr>
          <a:lstStyle/>
          <a:p>
            <a:r>
              <a:rPr lang="en">
                <a:solidFill>
                  <a:schemeClr val="dk1"/>
                </a:solidFill>
              </a:rPr>
              <a:t>Dose Trend Along Beamlines</a:t>
            </a:r>
            <a:endParaRPr/>
          </a:p>
        </p:txBody>
      </p:sp>
      <p:sp>
        <p:nvSpPr>
          <p:cNvPr id="419" name="Google Shape;419;p47"/>
          <p:cNvSpPr txBox="1">
            <a:spLocks noGrp="1"/>
          </p:cNvSpPr>
          <p:nvPr>
            <p:ph type="sldNum" idx="12"/>
          </p:nvPr>
        </p:nvSpPr>
        <p:spPr>
          <a:xfrm>
            <a:off x="11320136" y="6338800"/>
            <a:ext cx="559200" cy="38320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23</a:t>
            </a:fld>
            <a:endParaRPr/>
          </a:p>
        </p:txBody>
      </p:sp>
      <p:sp>
        <p:nvSpPr>
          <p:cNvPr id="420" name="Google Shape;420;p47"/>
          <p:cNvSpPr txBox="1"/>
          <p:nvPr/>
        </p:nvSpPr>
        <p:spPr>
          <a:xfrm>
            <a:off x="8905203" y="4894963"/>
            <a:ext cx="2821600" cy="451287"/>
          </a:xfrm>
          <a:prstGeom prst="rect">
            <a:avLst/>
          </a:prstGeom>
          <a:noFill/>
          <a:ln>
            <a:noFill/>
          </a:ln>
        </p:spPr>
        <p:txBody>
          <a:bodyPr spcFirstLastPara="1" wrap="square" lIns="121900" tIns="60933" rIns="121900" bIns="60933" anchor="t" anchorCtr="0">
            <a:spAutoFit/>
          </a:bodyPr>
          <a:lstStyle/>
          <a:p>
            <a:r>
              <a:rPr lang="en" sz="2133">
                <a:solidFill>
                  <a:srgbClr val="0000FF"/>
                </a:solidFill>
                <a:latin typeface="Arial"/>
                <a:ea typeface="Arial"/>
                <a:cs typeface="Arial"/>
                <a:sym typeface="Arial"/>
              </a:rPr>
              <a:t>upstream of or at CM</a:t>
            </a:r>
            <a:endParaRPr sz="2400">
              <a:solidFill>
                <a:srgbClr val="0000FF"/>
              </a:solidFill>
            </a:endParaRPr>
          </a:p>
        </p:txBody>
      </p:sp>
      <p:sp>
        <p:nvSpPr>
          <p:cNvPr id="421" name="Google Shape;421;p47"/>
          <p:cNvSpPr/>
          <p:nvPr/>
        </p:nvSpPr>
        <p:spPr>
          <a:xfrm>
            <a:off x="8302592" y="2061556"/>
            <a:ext cx="646000" cy="1030800"/>
          </a:xfrm>
          <a:prstGeom prst="rightBrace">
            <a:avLst>
              <a:gd name="adj1" fmla="val 8333"/>
              <a:gd name="adj2" fmla="val 50000"/>
            </a:avLst>
          </a:prstGeom>
          <a:noFill/>
          <a:ln w="1905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422" name="Google Shape;422;p47"/>
          <p:cNvSpPr txBox="1"/>
          <p:nvPr/>
        </p:nvSpPr>
        <p:spPr>
          <a:xfrm>
            <a:off x="8991976" y="5495816"/>
            <a:ext cx="2544000" cy="451287"/>
          </a:xfrm>
          <a:prstGeom prst="rect">
            <a:avLst/>
          </a:prstGeom>
          <a:noFill/>
          <a:ln>
            <a:noFill/>
          </a:ln>
        </p:spPr>
        <p:txBody>
          <a:bodyPr spcFirstLastPara="1" wrap="square" lIns="121900" tIns="60933" rIns="121900" bIns="60933" anchor="t" anchorCtr="0">
            <a:spAutoFit/>
          </a:bodyPr>
          <a:lstStyle/>
          <a:p>
            <a:r>
              <a:rPr lang="en" sz="2133">
                <a:solidFill>
                  <a:srgbClr val="000000"/>
                </a:solidFill>
                <a:latin typeface="Arial"/>
                <a:ea typeface="Arial"/>
                <a:cs typeface="Arial"/>
                <a:sym typeface="Arial"/>
              </a:rPr>
              <a:t>downstream of CM</a:t>
            </a:r>
            <a:endParaRPr sz="2400"/>
          </a:p>
        </p:txBody>
      </p:sp>
      <p:sp>
        <p:nvSpPr>
          <p:cNvPr id="423" name="Google Shape;423;p47"/>
          <p:cNvSpPr/>
          <p:nvPr/>
        </p:nvSpPr>
        <p:spPr>
          <a:xfrm>
            <a:off x="8345979" y="3429000"/>
            <a:ext cx="559200" cy="1030800"/>
          </a:xfrm>
          <a:prstGeom prst="rightBrace">
            <a:avLst>
              <a:gd name="adj1" fmla="val 8333"/>
              <a:gd name="adj2" fmla="val 50000"/>
            </a:avLst>
          </a:prstGeom>
          <a:noFill/>
          <a:ln w="1905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graphicFrame>
        <p:nvGraphicFramePr>
          <p:cNvPr id="424" name="Google Shape;424;p47"/>
          <p:cNvGraphicFramePr/>
          <p:nvPr/>
        </p:nvGraphicFramePr>
        <p:xfrm>
          <a:off x="215633" y="4707701"/>
          <a:ext cx="7924800" cy="1239522"/>
        </p:xfrm>
        <a:graphic>
          <a:graphicData uri="http://schemas.openxmlformats.org/drawingml/2006/table">
            <a:tbl>
              <a:tblPr>
                <a:noFill/>
              </a:tblPr>
              <a:tblGrid>
                <a:gridCol w="45720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tblGrid>
              <a:tr h="413173">
                <a:tc>
                  <a:txBody>
                    <a:bodyPr/>
                    <a:lstStyle/>
                    <a:p>
                      <a:pPr marL="0" marR="0" lvl="0" indent="0" algn="l" rtl="0">
                        <a:lnSpc>
                          <a:spcPct val="100000"/>
                        </a:lnSpc>
                        <a:spcBef>
                          <a:spcPts val="0"/>
                        </a:spcBef>
                        <a:spcAft>
                          <a:spcPts val="0"/>
                        </a:spcAft>
                        <a:buClr>
                          <a:srgbClr val="000000"/>
                        </a:buClr>
                        <a:buSzPts val="1200"/>
                        <a:buFont typeface="Arial"/>
                        <a:buNone/>
                      </a:pPr>
                      <a:r>
                        <a:rPr lang="en" sz="1600" u="none" strike="noStrike" cap="none"/>
                        <a:t>7.0 PTL</a:t>
                      </a:r>
                      <a:endParaRPr sz="1900" u="none" strike="noStrike" cap="none"/>
                    </a:p>
                  </a:txBody>
                  <a:tcPr marL="84667" marR="84667" marT="84667" marB="846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solidFill>
                            <a:srgbClr val="0000FF"/>
                          </a:solidFill>
                        </a:rPr>
                        <a:t>50 mrem</a:t>
                      </a:r>
                      <a:endParaRPr sz="1900" u="none" strike="noStrike" cap="none">
                        <a:solidFill>
                          <a:srgbClr val="0000FF"/>
                        </a:solidFill>
                      </a:endParaRPr>
                    </a:p>
                  </a:txBody>
                  <a:tcPr marL="84667" marR="84667" marT="84667" marB="84667"/>
                </a:tc>
                <a:extLst>
                  <a:ext uri="{0D108BD9-81ED-4DB2-BD59-A6C34878D82A}">
                    <a16:rowId xmlns:a16="http://schemas.microsoft.com/office/drawing/2014/main" val="10000"/>
                  </a:ext>
                </a:extLst>
              </a:tr>
              <a:tr h="413173">
                <a:tc>
                  <a:txBody>
                    <a:bodyPr/>
                    <a:lstStyle/>
                    <a:p>
                      <a:pPr marL="0" marR="0" lvl="0" indent="0" algn="l" rtl="0">
                        <a:lnSpc>
                          <a:spcPct val="100000"/>
                        </a:lnSpc>
                        <a:spcBef>
                          <a:spcPts val="0"/>
                        </a:spcBef>
                        <a:spcAft>
                          <a:spcPts val="0"/>
                        </a:spcAft>
                        <a:buClr>
                          <a:srgbClr val="000000"/>
                        </a:buClr>
                        <a:buSzPts val="1200"/>
                        <a:buFont typeface="Arial"/>
                        <a:buNone/>
                      </a:pPr>
                      <a:r>
                        <a:rPr lang="en" sz="1600" u="none" strike="noStrike" cap="none"/>
                        <a:t>7.0 Clearing magnet CM</a:t>
                      </a:r>
                      <a:endParaRPr sz="1900" u="none" strike="noStrike" cap="none"/>
                    </a:p>
                  </a:txBody>
                  <a:tcPr marL="84667" marR="84667" marT="84667" marB="846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solidFill>
                            <a:srgbClr val="0000FF"/>
                          </a:solidFill>
                        </a:rPr>
                        <a:t>5 mrem</a:t>
                      </a:r>
                      <a:endParaRPr sz="1900" u="none" strike="noStrike" cap="none">
                        <a:solidFill>
                          <a:srgbClr val="0000FF"/>
                        </a:solidFill>
                      </a:endParaRPr>
                    </a:p>
                  </a:txBody>
                  <a:tcPr marL="84667" marR="84667" marT="84667" marB="84667"/>
                </a:tc>
                <a:extLst>
                  <a:ext uri="{0D108BD9-81ED-4DB2-BD59-A6C34878D82A}">
                    <a16:rowId xmlns:a16="http://schemas.microsoft.com/office/drawing/2014/main" val="10001"/>
                  </a:ext>
                </a:extLst>
              </a:tr>
              <a:tr h="413173">
                <a:tc>
                  <a:txBody>
                    <a:bodyPr/>
                    <a:lstStyle/>
                    <a:p>
                      <a:pPr marL="0" marR="0" lvl="0" indent="0" algn="l" rtl="0">
                        <a:lnSpc>
                          <a:spcPct val="100000"/>
                        </a:lnSpc>
                        <a:spcBef>
                          <a:spcPts val="0"/>
                        </a:spcBef>
                        <a:spcAft>
                          <a:spcPts val="0"/>
                        </a:spcAft>
                        <a:buClr>
                          <a:srgbClr val="000000"/>
                        </a:buClr>
                        <a:buSzPts val="1200"/>
                        <a:buFont typeface="Arial"/>
                        <a:buNone/>
                      </a:pPr>
                      <a:r>
                        <a:rPr lang="en" sz="1600" u="none" strike="noStrike" cap="none"/>
                        <a:t>7.0  Aperture AP002</a:t>
                      </a:r>
                      <a:endParaRPr sz="1900" u="none" strike="noStrike" cap="none"/>
                    </a:p>
                  </a:txBody>
                  <a:tcPr marL="84667" marR="84667" marT="84667" marB="846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10 mrem</a:t>
                      </a:r>
                      <a:endParaRPr sz="1900" u="none" strike="noStrike" cap="none"/>
                    </a:p>
                  </a:txBody>
                  <a:tcPr marL="84667" marR="84667" marT="84667" marB="84667"/>
                </a:tc>
                <a:extLst>
                  <a:ext uri="{0D108BD9-81ED-4DB2-BD59-A6C34878D82A}">
                    <a16:rowId xmlns:a16="http://schemas.microsoft.com/office/drawing/2014/main" val="10002"/>
                  </a:ext>
                </a:extLst>
              </a:tr>
            </a:tbl>
          </a:graphicData>
        </a:graphic>
      </p:graphicFrame>
      <p:sp>
        <p:nvSpPr>
          <p:cNvPr id="425" name="Google Shape;425;p47"/>
          <p:cNvSpPr/>
          <p:nvPr/>
        </p:nvSpPr>
        <p:spPr>
          <a:xfrm>
            <a:off x="8432752" y="4878520"/>
            <a:ext cx="516000" cy="534400"/>
          </a:xfrm>
          <a:prstGeom prst="rightBrace">
            <a:avLst>
              <a:gd name="adj1" fmla="val 8333"/>
              <a:gd name="adj2" fmla="val 50000"/>
            </a:avLst>
          </a:prstGeom>
          <a:noFill/>
          <a:ln w="1905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latin typeface="Arial"/>
              <a:ea typeface="Arial"/>
              <a:cs typeface="Arial"/>
              <a:sym typeface="Arial"/>
            </a:endParaRPr>
          </a:p>
        </p:txBody>
      </p:sp>
      <p:sp>
        <p:nvSpPr>
          <p:cNvPr id="426" name="Google Shape;426;p47"/>
          <p:cNvSpPr txBox="1"/>
          <p:nvPr/>
        </p:nvSpPr>
        <p:spPr>
          <a:xfrm>
            <a:off x="8948589" y="2307236"/>
            <a:ext cx="2821600" cy="451287"/>
          </a:xfrm>
          <a:prstGeom prst="rect">
            <a:avLst/>
          </a:prstGeom>
          <a:noFill/>
          <a:ln>
            <a:noFill/>
          </a:ln>
        </p:spPr>
        <p:txBody>
          <a:bodyPr spcFirstLastPara="1" wrap="square" lIns="121900" tIns="60933" rIns="121900" bIns="60933" anchor="t" anchorCtr="0">
            <a:spAutoFit/>
          </a:bodyPr>
          <a:lstStyle/>
          <a:p>
            <a:r>
              <a:rPr lang="en" sz="2133">
                <a:solidFill>
                  <a:srgbClr val="0000FF"/>
                </a:solidFill>
                <a:latin typeface="Arial"/>
                <a:ea typeface="Arial"/>
                <a:cs typeface="Arial"/>
                <a:sym typeface="Arial"/>
              </a:rPr>
              <a:t>upstream of or at CM</a:t>
            </a:r>
            <a:endParaRPr sz="2400">
              <a:solidFill>
                <a:srgbClr val="0000FF"/>
              </a:solidFill>
            </a:endParaRPr>
          </a:p>
        </p:txBody>
      </p:sp>
      <p:sp>
        <p:nvSpPr>
          <p:cNvPr id="427" name="Google Shape;427;p47"/>
          <p:cNvSpPr txBox="1"/>
          <p:nvPr/>
        </p:nvSpPr>
        <p:spPr>
          <a:xfrm>
            <a:off x="8934267" y="3684585"/>
            <a:ext cx="2544000" cy="451287"/>
          </a:xfrm>
          <a:prstGeom prst="rect">
            <a:avLst/>
          </a:prstGeom>
          <a:noFill/>
          <a:ln>
            <a:noFill/>
          </a:ln>
        </p:spPr>
        <p:txBody>
          <a:bodyPr spcFirstLastPara="1" wrap="square" lIns="121900" tIns="60933" rIns="121900" bIns="60933" anchor="t" anchorCtr="0">
            <a:spAutoFit/>
          </a:bodyPr>
          <a:lstStyle/>
          <a:p>
            <a:r>
              <a:rPr lang="en" sz="2133">
                <a:solidFill>
                  <a:srgbClr val="000000"/>
                </a:solidFill>
                <a:latin typeface="Arial"/>
                <a:ea typeface="Arial"/>
                <a:cs typeface="Arial"/>
                <a:sym typeface="Arial"/>
              </a:rPr>
              <a:t>downstream of CM</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48"/>
          <p:cNvSpPr txBox="1">
            <a:spLocks noGrp="1"/>
          </p:cNvSpPr>
          <p:nvPr>
            <p:ph type="body" idx="1"/>
          </p:nvPr>
        </p:nvSpPr>
        <p:spPr>
          <a:xfrm>
            <a:off x="493776" y="1051560"/>
            <a:ext cx="11201600" cy="5011310"/>
          </a:xfrm>
          <a:prstGeom prst="rect">
            <a:avLst/>
          </a:prstGeom>
          <a:noFill/>
          <a:ln>
            <a:noFill/>
          </a:ln>
        </p:spPr>
        <p:txBody>
          <a:bodyPr spcFirstLastPara="1" vert="horz" wrap="square" lIns="121900" tIns="121900" rIns="121900" bIns="121900" rtlCol="0" anchor="t" anchorCtr="0">
            <a:noAutofit/>
          </a:bodyPr>
          <a:lstStyle/>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Radiation Safety Analysis uses selection criteria to reduce the number of cases to study to allow final design and procurement of clearing magnets: worst beamline geometrical parameters and at least one beamline per each type of clearing magnet</a:t>
            </a:r>
            <a:endParaRPr sz="2440" dirty="0">
              <a:latin typeface="Calibri" panose="020F0502020204030204" pitchFamily="34" charset="0"/>
              <a:cs typeface="Calibri" panose="020F0502020204030204" pitchFamily="34" charset="0"/>
            </a:endParaRPr>
          </a:p>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A strike on the experimental floor would yield unacceptable doses. The use of clearing magnets is required to constrain the strike to inside the accelerator tunnel</a:t>
            </a:r>
            <a:endParaRPr sz="2440" dirty="0">
              <a:latin typeface="Calibri" panose="020F0502020204030204" pitchFamily="34" charset="0"/>
              <a:cs typeface="Calibri" panose="020F0502020204030204" pitchFamily="34" charset="0"/>
            </a:endParaRPr>
          </a:p>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Results show that strikes downstream of the clearing magnets yield doses which are lower than doses generated by strikes upstream, due to the forward peaked bremsstrahlung transported to the experimental floor without much absorption (in the center of the vacuum chamber) for upstream strikes</a:t>
            </a:r>
            <a:endParaRPr sz="2440" dirty="0">
              <a:latin typeface="Calibri" panose="020F0502020204030204" pitchFamily="34" charset="0"/>
              <a:cs typeface="Calibri" panose="020F0502020204030204" pitchFamily="34" charset="0"/>
            </a:endParaRPr>
          </a:p>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Within our safety analysis framework, clearing magnets are required to reduce risks to low or negligible</a:t>
            </a:r>
            <a:r>
              <a:rPr lang="en" sz="2440" dirty="0">
                <a:latin typeface="Calibri" panose="020F0502020204030204" pitchFamily="34" charset="0"/>
                <a:cs typeface="Calibri" panose="020F0502020204030204" pitchFamily="34" charset="0"/>
              </a:rPr>
              <a:t> </a:t>
            </a:r>
            <a:r>
              <a:rPr lang="en" sz="2133" dirty="0">
                <a:solidFill>
                  <a:schemeClr val="tx1"/>
                </a:solidFill>
                <a:latin typeface="Calibri" panose="020F0502020204030204" pitchFamily="34" charset="0"/>
                <a:cs typeface="Calibri" panose="020F0502020204030204" pitchFamily="34" charset="0"/>
              </a:rPr>
              <a:t>and</a:t>
            </a:r>
            <a:r>
              <a:rPr lang="en" sz="2440" dirty="0">
                <a:latin typeface="Calibri" panose="020F0502020204030204" pitchFamily="34" charset="0"/>
                <a:cs typeface="Calibri" panose="020F0502020204030204" pitchFamily="34" charset="0"/>
              </a:rPr>
              <a:t> </a:t>
            </a:r>
            <a:r>
              <a:rPr lang="en" sz="1987" dirty="0">
                <a:solidFill>
                  <a:schemeClr val="dk1"/>
                </a:solidFill>
                <a:latin typeface="Calibri" panose="020F0502020204030204" pitchFamily="34" charset="0"/>
                <a:cs typeface="Calibri" panose="020F0502020204030204" pitchFamily="34" charset="0"/>
              </a:rPr>
              <a:t>to keep doses from missteer events below our policy goal of 100 mrem/event</a:t>
            </a:r>
          </a:p>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The results show that the clearing magnets as designed, together with the other controls, provide the required safety functions to keep doses below our limits and goals</a:t>
            </a:r>
          </a:p>
          <a:p>
            <a:pPr marL="365751" indent="-382261">
              <a:lnSpc>
                <a:spcPct val="90000"/>
              </a:lnSpc>
              <a:buSzPts val="1490"/>
            </a:pPr>
            <a:r>
              <a:rPr lang="en" sz="1987" dirty="0">
                <a:solidFill>
                  <a:schemeClr val="dk1"/>
                </a:solidFill>
                <a:latin typeface="Calibri" panose="020F0502020204030204" pitchFamily="34" charset="0"/>
                <a:cs typeface="Calibri" panose="020F0502020204030204" pitchFamily="34" charset="0"/>
              </a:rPr>
              <a:t>Detailed studies for all beamlines will still be performed ahead of their post-upgrade operation. </a:t>
            </a:r>
            <a:endParaRPr sz="2440" dirty="0">
              <a:latin typeface="Calibri" panose="020F0502020204030204" pitchFamily="34" charset="0"/>
              <a:cs typeface="Calibri" panose="020F0502020204030204" pitchFamily="34" charset="0"/>
            </a:endParaRPr>
          </a:p>
          <a:p>
            <a:pPr marL="365751" indent="-256111">
              <a:lnSpc>
                <a:spcPct val="90000"/>
              </a:lnSpc>
              <a:buSzPts val="1190"/>
              <a:buNone/>
            </a:pPr>
            <a:endParaRPr sz="1987" dirty="0">
              <a:solidFill>
                <a:schemeClr val="dk1"/>
              </a:solidFill>
              <a:latin typeface="Calibri" panose="020F0502020204030204" pitchFamily="34" charset="0"/>
              <a:cs typeface="Calibri" panose="020F0502020204030204" pitchFamily="34" charset="0"/>
            </a:endParaRPr>
          </a:p>
          <a:p>
            <a:pPr marL="365751" indent="-256111">
              <a:lnSpc>
                <a:spcPct val="90000"/>
              </a:lnSpc>
              <a:buSzPts val="1190"/>
              <a:buNone/>
            </a:pPr>
            <a:endParaRPr sz="1987" dirty="0">
              <a:solidFill>
                <a:schemeClr val="dk1"/>
              </a:solidFill>
              <a:latin typeface="Calibri" panose="020F0502020204030204" pitchFamily="34" charset="0"/>
              <a:cs typeface="Calibri" panose="020F0502020204030204" pitchFamily="34" charset="0"/>
            </a:endParaRPr>
          </a:p>
        </p:txBody>
      </p:sp>
      <p:sp>
        <p:nvSpPr>
          <p:cNvPr id="433" name="Google Shape;433;p48"/>
          <p:cNvSpPr txBox="1">
            <a:spLocks noGrp="1"/>
          </p:cNvSpPr>
          <p:nvPr>
            <p:ph type="title"/>
          </p:nvPr>
        </p:nvSpPr>
        <p:spPr>
          <a:xfrm>
            <a:off x="493776" y="137160"/>
            <a:ext cx="11201600" cy="914400"/>
          </a:xfrm>
          <a:prstGeom prst="rect">
            <a:avLst/>
          </a:prstGeom>
          <a:noFill/>
          <a:ln>
            <a:noFill/>
          </a:ln>
        </p:spPr>
        <p:txBody>
          <a:bodyPr spcFirstLastPara="1" vert="horz" wrap="square" lIns="121900" tIns="121900" rIns="121900" bIns="121900" rtlCol="0" anchor="b" anchorCtr="0">
            <a:normAutofit/>
          </a:bodyPr>
          <a:lstStyle/>
          <a:p>
            <a:r>
              <a:rPr lang="en">
                <a:solidFill>
                  <a:schemeClr val="dk1"/>
                </a:solidFill>
              </a:rPr>
              <a:t>Summary</a:t>
            </a:r>
            <a:endParaRPr/>
          </a:p>
        </p:txBody>
      </p:sp>
      <p:sp>
        <p:nvSpPr>
          <p:cNvPr id="434" name="Google Shape;434;p48"/>
          <p:cNvSpPr txBox="1">
            <a:spLocks noGrp="1"/>
          </p:cNvSpPr>
          <p:nvPr>
            <p:ph type="sldNum" idx="12"/>
          </p:nvPr>
        </p:nvSpPr>
        <p:spPr>
          <a:xfrm>
            <a:off x="11295603" y="6338800"/>
            <a:ext cx="583600" cy="383200"/>
          </a:xfrm>
          <a:prstGeom prst="rect">
            <a:avLst/>
          </a:prstGeom>
          <a:noFill/>
          <a:ln>
            <a:noFill/>
          </a:ln>
        </p:spPr>
        <p:txBody>
          <a:bodyPr spcFirstLastPara="1" wrap="square" lIns="121900" tIns="60933" rIns="121900" bIns="60933" anchor="b" anchorCtr="0">
            <a:noAutofit/>
          </a:bodyPr>
          <a:lstStyle/>
          <a:p>
            <a:fld id="{00000000-1234-1234-1234-123412341234}" type="slidenum">
              <a:rPr lang="en"/>
              <a:pP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B021B4-7AD8-6F89-0F31-9E642C8480DD}"/>
              </a:ext>
            </a:extLst>
          </p:cNvPr>
          <p:cNvSpPr>
            <a:spLocks noGrp="1"/>
          </p:cNvSpPr>
          <p:nvPr>
            <p:ph type="sldNum" idx="4294967295"/>
          </p:nvPr>
        </p:nvSpPr>
        <p:spPr>
          <a:xfrm>
            <a:off x="11790363" y="6338888"/>
            <a:ext cx="401637" cy="382587"/>
          </a:xfrm>
        </p:spPr>
        <p:txBody>
          <a:bodyPr/>
          <a:lstStyle/>
          <a:p>
            <a:fld id="{00000000-1234-1234-1234-123412341234}" type="slidenum">
              <a:rPr lang="en-US" smtClean="0"/>
              <a:pPr/>
              <a:t>25</a:t>
            </a:fld>
            <a:endParaRPr lang="en-US" dirty="0"/>
          </a:p>
        </p:txBody>
      </p:sp>
    </p:spTree>
    <p:extLst>
      <p:ext uri="{BB962C8B-B14F-4D97-AF65-F5344CB8AC3E}">
        <p14:creationId xmlns:p14="http://schemas.microsoft.com/office/powerpoint/2010/main" val="2587075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Google Shape;246;p20">
            <a:extLst>
              <a:ext uri="{FF2B5EF4-FFF2-40B4-BE49-F238E27FC236}">
                <a16:creationId xmlns:a16="http://schemas.microsoft.com/office/drawing/2014/main" id="{2F4A5A74-E73F-704E-88EE-5C0EDE7991FA}"/>
              </a:ext>
            </a:extLst>
          </p:cNvPr>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8430224" y="4731400"/>
            <a:ext cx="1240465" cy="1267891"/>
          </a:xfrm>
          <a:prstGeom prst="rect">
            <a:avLst/>
          </a:prstGeom>
          <a:noFill/>
          <a:ln>
            <a:noFill/>
          </a:ln>
        </p:spPr>
      </p:pic>
      <p:sp>
        <p:nvSpPr>
          <p:cNvPr id="41" name="Text Placeholder 40">
            <a:extLst>
              <a:ext uri="{FF2B5EF4-FFF2-40B4-BE49-F238E27FC236}">
                <a16:creationId xmlns:a16="http://schemas.microsoft.com/office/drawing/2014/main" id="{CCB7CE54-0C24-CFC2-EEBA-631DEF05985B}"/>
              </a:ext>
            </a:extLst>
          </p:cNvPr>
          <p:cNvSpPr>
            <a:spLocks noGrp="1"/>
          </p:cNvSpPr>
          <p:nvPr>
            <p:ph idx="1"/>
          </p:nvPr>
        </p:nvSpPr>
        <p:spPr/>
        <p:txBody>
          <a:bodyPr>
            <a:normAutofit/>
          </a:bodyPr>
          <a:lstStyle/>
          <a:p>
            <a:pPr>
              <a:buSzPct val="100000"/>
            </a:pPr>
            <a:r>
              <a:rPr lang="en-US" sz="2000" dirty="0">
                <a:solidFill>
                  <a:srgbClr val="000000"/>
                </a:solidFill>
              </a:rPr>
              <a:t>On axis swap out injection needed to reach higher brightness and improved undulator performance </a:t>
            </a:r>
          </a:p>
          <a:p>
            <a:pPr>
              <a:buSzPct val="100000"/>
            </a:pPr>
            <a:endParaRPr lang="en-US" sz="2000" dirty="0">
              <a:solidFill>
                <a:srgbClr val="000000"/>
              </a:solidFill>
            </a:endParaRPr>
          </a:p>
        </p:txBody>
      </p:sp>
      <p:sp>
        <p:nvSpPr>
          <p:cNvPr id="18" name="Title 17">
            <a:extLst>
              <a:ext uri="{FF2B5EF4-FFF2-40B4-BE49-F238E27FC236}">
                <a16:creationId xmlns:a16="http://schemas.microsoft.com/office/drawing/2014/main" id="{C72AAB16-4E37-E240-C22F-EC347E237C49}"/>
              </a:ext>
            </a:extLst>
          </p:cNvPr>
          <p:cNvSpPr>
            <a:spLocks noGrp="1"/>
          </p:cNvSpPr>
          <p:nvPr>
            <p:ph type="title"/>
          </p:nvPr>
        </p:nvSpPr>
        <p:spPr/>
        <p:txBody>
          <a:bodyPr/>
          <a:lstStyle/>
          <a:p>
            <a:r>
              <a:rPr lang="en-US" dirty="0"/>
              <a:t>ALS </a:t>
            </a:r>
            <a:r>
              <a:rPr lang="en-US" dirty="0">
                <a:sym typeface="Wingdings" pitchFamily="2" charset="2"/>
              </a:rPr>
              <a:t> ALS-U</a:t>
            </a:r>
            <a:endParaRPr lang="en-US" dirty="0"/>
          </a:p>
        </p:txBody>
      </p:sp>
      <p:sp>
        <p:nvSpPr>
          <p:cNvPr id="40" name="Slide Number Placeholder 39">
            <a:extLst>
              <a:ext uri="{FF2B5EF4-FFF2-40B4-BE49-F238E27FC236}">
                <a16:creationId xmlns:a16="http://schemas.microsoft.com/office/drawing/2014/main" id="{E35BFDE1-D32F-9622-3A27-A3397D31AD3D}"/>
              </a:ext>
            </a:extLst>
          </p:cNvPr>
          <p:cNvSpPr>
            <a:spLocks noGrp="1"/>
          </p:cNvSpPr>
          <p:nvPr>
            <p:ph type="sldNum" idx="12"/>
          </p:nvPr>
        </p:nvSpPr>
        <p:spPr/>
        <p:txBody>
          <a:bodyPr/>
          <a:lstStyle/>
          <a:p>
            <a:fld id="{E452C9B3-7572-4512-AD9D-AB04FCD14D82}" type="slidenum">
              <a:rPr lang="en-US" smtClean="0"/>
              <a:pPr/>
              <a:t>26</a:t>
            </a:fld>
            <a:endParaRPr lang="en-US" dirty="0"/>
          </a:p>
        </p:txBody>
      </p:sp>
      <p:pic>
        <p:nvPicPr>
          <p:cNvPr id="57" name="Picture 56" descr="beamspot_alsu.pdf">
            <a:extLst>
              <a:ext uri="{FF2B5EF4-FFF2-40B4-BE49-F238E27FC236}">
                <a16:creationId xmlns:a16="http://schemas.microsoft.com/office/drawing/2014/main" id="{91570C7F-49DD-BB49-BAF9-51B5E1CE98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39293" y="4605491"/>
            <a:ext cx="1897395" cy="1423047"/>
          </a:xfrm>
          <a:prstGeom prst="rect">
            <a:avLst/>
          </a:prstGeom>
        </p:spPr>
      </p:pic>
      <p:sp>
        <p:nvSpPr>
          <p:cNvPr id="59" name="Rectangle 58">
            <a:extLst>
              <a:ext uri="{FF2B5EF4-FFF2-40B4-BE49-F238E27FC236}">
                <a16:creationId xmlns:a16="http://schemas.microsoft.com/office/drawing/2014/main" id="{911ED1F5-93A2-5A41-A52D-56EED01EE243}"/>
              </a:ext>
            </a:extLst>
          </p:cNvPr>
          <p:cNvSpPr/>
          <p:nvPr/>
        </p:nvSpPr>
        <p:spPr>
          <a:xfrm>
            <a:off x="5229947" y="4187644"/>
            <a:ext cx="1793484" cy="523220"/>
          </a:xfrm>
          <a:prstGeom prst="rect">
            <a:avLst/>
          </a:prstGeom>
        </p:spPr>
        <p:txBody>
          <a:bodyPr wrap="square">
            <a:spAutoFit/>
          </a:bodyPr>
          <a:lstStyle/>
          <a:p>
            <a:pPr algn="ctr"/>
            <a:r>
              <a:rPr lang="en-US" sz="1400" dirty="0">
                <a:solidFill>
                  <a:schemeClr val="bg2"/>
                </a:solidFill>
              </a:rPr>
              <a:t>Small (~6mm) round apertures</a:t>
            </a:r>
          </a:p>
        </p:txBody>
      </p:sp>
      <p:sp>
        <p:nvSpPr>
          <p:cNvPr id="61" name="Rectangle 60">
            <a:extLst>
              <a:ext uri="{FF2B5EF4-FFF2-40B4-BE49-F238E27FC236}">
                <a16:creationId xmlns:a16="http://schemas.microsoft.com/office/drawing/2014/main" id="{BDD7A0E3-285A-6E45-98E2-D3798432A46C}"/>
              </a:ext>
            </a:extLst>
          </p:cNvPr>
          <p:cNvSpPr/>
          <p:nvPr/>
        </p:nvSpPr>
        <p:spPr>
          <a:xfrm>
            <a:off x="8358029" y="4215720"/>
            <a:ext cx="1384851" cy="523220"/>
          </a:xfrm>
          <a:prstGeom prst="rect">
            <a:avLst/>
          </a:prstGeom>
        </p:spPr>
        <p:txBody>
          <a:bodyPr wrap="square">
            <a:spAutoFit/>
          </a:bodyPr>
          <a:lstStyle/>
          <a:p>
            <a:pPr algn="ctr"/>
            <a:r>
              <a:rPr lang="en-US" sz="1400" dirty="0">
                <a:latin typeface="Arial" charset="0"/>
                <a:ea typeface="ＭＳ Ｐゴシック" charset="0"/>
                <a:cs typeface="ＭＳ Ｐゴシック" charset="0"/>
              </a:rPr>
              <a:t>Delta/Apple-X undulator</a:t>
            </a:r>
          </a:p>
        </p:txBody>
      </p:sp>
      <p:sp>
        <p:nvSpPr>
          <p:cNvPr id="63" name="Rectangle 62">
            <a:extLst>
              <a:ext uri="{FF2B5EF4-FFF2-40B4-BE49-F238E27FC236}">
                <a16:creationId xmlns:a16="http://schemas.microsoft.com/office/drawing/2014/main" id="{711FAA76-D6F9-B34B-B538-50FDD96C0775}"/>
              </a:ext>
            </a:extLst>
          </p:cNvPr>
          <p:cNvSpPr/>
          <p:nvPr/>
        </p:nvSpPr>
        <p:spPr>
          <a:xfrm>
            <a:off x="6282025" y="5325193"/>
            <a:ext cx="2348321" cy="523220"/>
          </a:xfrm>
          <a:prstGeom prst="rect">
            <a:avLst/>
          </a:prstGeom>
        </p:spPr>
        <p:txBody>
          <a:bodyPr wrap="square">
            <a:spAutoFit/>
          </a:bodyPr>
          <a:lstStyle/>
          <a:p>
            <a:pPr algn="ctr"/>
            <a:r>
              <a:rPr lang="en-US" sz="1400" dirty="0">
                <a:solidFill>
                  <a:schemeClr val="bg2"/>
                </a:solidFill>
              </a:rPr>
              <a:t>higher performance polarizing undulators</a:t>
            </a:r>
          </a:p>
        </p:txBody>
      </p:sp>
      <p:sp>
        <p:nvSpPr>
          <p:cNvPr id="6" name="Right Arrow 5">
            <a:extLst>
              <a:ext uri="{FF2B5EF4-FFF2-40B4-BE49-F238E27FC236}">
                <a16:creationId xmlns:a16="http://schemas.microsoft.com/office/drawing/2014/main" id="{9EF13971-5BBD-F74C-92AE-F2643E8F408C}"/>
              </a:ext>
            </a:extLst>
          </p:cNvPr>
          <p:cNvSpPr/>
          <p:nvPr/>
        </p:nvSpPr>
        <p:spPr>
          <a:xfrm>
            <a:off x="6605404" y="5067768"/>
            <a:ext cx="1701561" cy="286488"/>
          </a:xfrm>
          <a:prstGeom prst="rightArrow">
            <a:avLst/>
          </a:prstGeom>
          <a:solidFill>
            <a:schemeClr val="tx1"/>
          </a:solidFill>
          <a:ln w="25400">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64" name="Rectangle 63">
            <a:extLst>
              <a:ext uri="{FF2B5EF4-FFF2-40B4-BE49-F238E27FC236}">
                <a16:creationId xmlns:a16="http://schemas.microsoft.com/office/drawing/2014/main" id="{8972C327-6E4A-BC42-9DD9-9353CED273B9}"/>
              </a:ext>
            </a:extLst>
          </p:cNvPr>
          <p:cNvSpPr/>
          <p:nvPr/>
        </p:nvSpPr>
        <p:spPr>
          <a:xfrm>
            <a:off x="2266851" y="4193082"/>
            <a:ext cx="2781439" cy="523220"/>
          </a:xfrm>
          <a:prstGeom prst="rect">
            <a:avLst/>
          </a:prstGeom>
        </p:spPr>
        <p:txBody>
          <a:bodyPr wrap="square">
            <a:spAutoFit/>
          </a:bodyPr>
          <a:lstStyle/>
          <a:p>
            <a:pPr algn="ctr"/>
            <a:r>
              <a:rPr lang="en-US" sz="1400" dirty="0">
                <a:solidFill>
                  <a:schemeClr val="bg2"/>
                </a:solidFill>
              </a:rPr>
              <a:t>Latices with stronger focusing + higher brightness</a:t>
            </a:r>
          </a:p>
        </p:txBody>
      </p:sp>
      <p:pic>
        <p:nvPicPr>
          <p:cNvPr id="94" name="Picture 93" descr="https://lh3.googleusercontent.com/iXU-hZ5DY_hiUeqP-HP68rtjFhx6XVA2p_a6qUiHHlPQYP47DE2lz7RJmPv1AiAEyROItCS61iDnsYFgEHTys7O7zcQrv6co1JeKFqNr9ThiUUK6fAMcmqPTLz3eoWpUB3bCXaiV6nKLVnP1bjOmvdhOIvSmjsAlg-aMCLNInIkFr_LN3VcvMCUg0m87_PgHok4polNefzTqHSiLqGvIWR5IfOCi-oz_OOVpTW9Fr8504cf0GLfG5UMph4LmI4Bb8z24FhdQo1e77aFL2putVjFFZZDip83gNpLkqEYVtQvGovt5lUCJJRxlRoOtPSnHyBk35Rv5i9h2OTNj1fcMgQPqw6Pt91PQFHvhjiHUFwGhFqcUgjcwX7Z5xatHSS69bOCOXxInSyqonrAchHJXOTd6Ah3Q1iyBwRxBQa33-ORUecDOL6TXcSf1xLFFCaI_7M4f_622DYkkyLSgqpUKyraqScrzXD6INUkpasf2PS9jW2IofjVfU9QV5qdhzUrvgxwljxoOr4hCL4He9DAHrx7iMzpDzWR_wkg2ApLTlu6-X63pWWZ4B0SEZMeaW8UXrAmUT0Zs-mxhOikWmmRRv6c1QjH2LD_9USL65aY5dw=w1798-h1011-no">
            <a:extLst>
              <a:ext uri="{FF2B5EF4-FFF2-40B4-BE49-F238E27FC236}">
                <a16:creationId xmlns:a16="http://schemas.microsoft.com/office/drawing/2014/main" id="{A977B434-952A-C54C-AF21-ACDFFF63B176}"/>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rightnessContrast bright="40000" contrast="10000"/>
                    </a14:imgEffect>
                  </a14:imgLayer>
                </a14:imgProps>
              </a:ext>
              <a:ext uri="{28A0092B-C50C-407E-A947-70E740481C1C}">
                <a14:useLocalDpi xmlns:a14="http://schemas.microsoft.com/office/drawing/2010/main"/>
              </a:ext>
            </a:extLst>
          </a:blip>
          <a:srcRect/>
          <a:stretch/>
        </p:blipFill>
        <p:spPr bwMode="auto">
          <a:xfrm rot="5400000">
            <a:off x="5387820" y="5021495"/>
            <a:ext cx="1477741" cy="864108"/>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a:extLst>
              <a:ext uri="{FF2B5EF4-FFF2-40B4-BE49-F238E27FC236}">
                <a16:creationId xmlns:a16="http://schemas.microsoft.com/office/drawing/2014/main" id="{22291740-DB68-8235-34CB-AD385B102219}"/>
              </a:ext>
            </a:extLst>
          </p:cNvPr>
          <p:cNvGrpSpPr/>
          <p:nvPr/>
        </p:nvGrpSpPr>
        <p:grpSpPr>
          <a:xfrm>
            <a:off x="655255" y="1687899"/>
            <a:ext cx="10253691" cy="2096959"/>
            <a:chOff x="421489" y="1917588"/>
            <a:chExt cx="10253690" cy="2096958"/>
          </a:xfrm>
        </p:grpSpPr>
        <p:grpSp>
          <p:nvGrpSpPr>
            <p:cNvPr id="43" name="Group 42">
              <a:extLst>
                <a:ext uri="{FF2B5EF4-FFF2-40B4-BE49-F238E27FC236}">
                  <a16:creationId xmlns:a16="http://schemas.microsoft.com/office/drawing/2014/main" id="{0833D25F-34FB-86E3-0C6B-5DB952A6DD92}"/>
                </a:ext>
              </a:extLst>
            </p:cNvPr>
            <p:cNvGrpSpPr/>
            <p:nvPr/>
          </p:nvGrpSpPr>
          <p:grpSpPr>
            <a:xfrm>
              <a:off x="421489" y="1925497"/>
              <a:ext cx="4411898" cy="2058837"/>
              <a:chOff x="777429" y="2270485"/>
              <a:chExt cx="4411898" cy="2058837"/>
            </a:xfrm>
          </p:grpSpPr>
          <p:sp>
            <p:nvSpPr>
              <p:cNvPr id="20" name="TextBox 19"/>
              <p:cNvSpPr txBox="1">
                <a:spLocks/>
              </p:cNvSpPr>
              <p:nvPr/>
            </p:nvSpPr>
            <p:spPr>
              <a:xfrm>
                <a:off x="1562640" y="2270485"/>
                <a:ext cx="3411349" cy="338479"/>
              </a:xfrm>
              <a:prstGeom prst="rect">
                <a:avLst/>
              </a:prstGeom>
              <a:noFill/>
            </p:spPr>
            <p:txBody>
              <a:bodyPr wrap="none" lIns="91360" tIns="45683" rIns="91360" bIns="45683" rtlCol="0">
                <a:spAutoFit/>
              </a:bodyPr>
              <a:lstStyle/>
              <a:p>
                <a:r>
                  <a:rPr lang="en-US" sz="1600" b="1" dirty="0">
                    <a:solidFill>
                      <a:schemeClr val="accent4"/>
                    </a:solidFill>
                    <a:latin typeface="Arial" charset="0"/>
                    <a:ea typeface="ＭＳ Ｐゴシック" charset="0"/>
                    <a:cs typeface="ＭＳ Ｐゴシック" charset="0"/>
                  </a:rPr>
                  <a:t>Off-axis injection + accumulation</a:t>
                </a:r>
              </a:p>
            </p:txBody>
          </p:sp>
          <p:grpSp>
            <p:nvGrpSpPr>
              <p:cNvPr id="42" name="Group 41">
                <a:extLst>
                  <a:ext uri="{FF2B5EF4-FFF2-40B4-BE49-F238E27FC236}">
                    <a16:creationId xmlns:a16="http://schemas.microsoft.com/office/drawing/2014/main" id="{59217BAE-06C2-D088-B114-392377DC9A1F}"/>
                  </a:ext>
                </a:extLst>
              </p:cNvPr>
              <p:cNvGrpSpPr/>
              <p:nvPr/>
            </p:nvGrpSpPr>
            <p:grpSpPr>
              <a:xfrm>
                <a:off x="777429" y="2603246"/>
                <a:ext cx="4411898" cy="1726076"/>
                <a:chOff x="777429" y="2603246"/>
                <a:chExt cx="4411898" cy="1726076"/>
              </a:xfrm>
            </p:grpSpPr>
            <p:grpSp>
              <p:nvGrpSpPr>
                <p:cNvPr id="15" name="Group 14"/>
                <p:cNvGrpSpPr/>
                <p:nvPr/>
              </p:nvGrpSpPr>
              <p:grpSpPr>
                <a:xfrm>
                  <a:off x="777429" y="2603246"/>
                  <a:ext cx="4411892" cy="1726076"/>
                  <a:chOff x="-1" y="1306672"/>
                  <a:chExt cx="4411892" cy="1726076"/>
                </a:xfrm>
              </p:grpSpPr>
              <p:grpSp>
                <p:nvGrpSpPr>
                  <p:cNvPr id="7" name="Group 6"/>
                  <p:cNvGrpSpPr/>
                  <p:nvPr/>
                </p:nvGrpSpPr>
                <p:grpSpPr>
                  <a:xfrm>
                    <a:off x="323756" y="1306672"/>
                    <a:ext cx="4088135" cy="1719348"/>
                    <a:chOff x="2524441" y="587397"/>
                    <a:chExt cx="6197960" cy="1928000"/>
                  </a:xfrm>
                </p:grpSpPr>
                <p:pic>
                  <p:nvPicPr>
                    <p:cNvPr id="8" name="Picture 7" descr="Injection_SmallBeam-2.eps"/>
                    <p:cNvPicPr>
                      <a:picLocks noChangeAspect="1"/>
                    </p:cNvPicPr>
                    <p:nvPr/>
                  </p:nvPicPr>
                  <p:blipFill>
                    <a:blip r:embed="rId7"/>
                    <a:stretch>
                      <a:fillRect/>
                    </a:stretch>
                  </p:blipFill>
                  <p:spPr>
                    <a:xfrm>
                      <a:off x="2524441" y="664667"/>
                      <a:ext cx="6197960" cy="1850730"/>
                    </a:xfrm>
                    <a:prstGeom prst="rect">
                      <a:avLst/>
                    </a:prstGeom>
                  </p:spPr>
                </p:pic>
                <p:sp>
                  <p:nvSpPr>
                    <p:cNvPr id="9" name="Rectangle 8"/>
                    <p:cNvSpPr>
                      <a:spLocks/>
                    </p:cNvSpPr>
                    <p:nvPr/>
                  </p:nvSpPr>
                  <p:spPr>
                    <a:xfrm>
                      <a:off x="3569443" y="587397"/>
                      <a:ext cx="2891310" cy="19558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400">
                        <a:solidFill>
                          <a:srgbClr val="FFFFFF"/>
                        </a:solidFill>
                        <a:latin typeface="Arial"/>
                        <a:ea typeface="ＭＳ Ｐゴシック"/>
                        <a:cs typeface="ＭＳ Ｐゴシック"/>
                      </a:endParaRPr>
                    </a:p>
                  </p:txBody>
                </p:sp>
                <p:sp>
                  <p:nvSpPr>
                    <p:cNvPr id="10" name="Rectangle 9"/>
                    <p:cNvSpPr>
                      <a:spLocks/>
                    </p:cNvSpPr>
                    <p:nvPr/>
                  </p:nvSpPr>
                  <p:spPr>
                    <a:xfrm>
                      <a:off x="3569443" y="1898852"/>
                      <a:ext cx="875407" cy="19558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400">
                        <a:solidFill>
                          <a:srgbClr val="FFFFFF"/>
                        </a:solidFill>
                        <a:latin typeface="Arial"/>
                        <a:ea typeface="ＭＳ Ｐゴシック"/>
                        <a:cs typeface="ＭＳ Ｐゴシック"/>
                      </a:endParaRPr>
                    </a:p>
                  </p:txBody>
                </p:sp>
              </p:grpSp>
              <p:sp>
                <p:nvSpPr>
                  <p:cNvPr id="3" name="Rectangle 2"/>
                  <p:cNvSpPr>
                    <a:spLocks/>
                  </p:cNvSpPr>
                  <p:nvPr/>
                </p:nvSpPr>
                <p:spPr bwMode="auto">
                  <a:xfrm>
                    <a:off x="252758" y="1559791"/>
                    <a:ext cx="628814"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2" name="TextBox 1"/>
                  <p:cNvSpPr txBox="1">
                    <a:spLocks/>
                  </p:cNvSpPr>
                  <p:nvPr/>
                </p:nvSpPr>
                <p:spPr>
                  <a:xfrm>
                    <a:off x="-1" y="1502247"/>
                    <a:ext cx="1013033" cy="246221"/>
                  </a:xfrm>
                  <a:prstGeom prst="rect">
                    <a:avLst/>
                  </a:prstGeom>
                  <a:noFill/>
                </p:spPr>
                <p:txBody>
                  <a:bodyPr wrap="square" rtlCol="0">
                    <a:spAutoFit/>
                  </a:bodyPr>
                  <a:lstStyle/>
                  <a:p>
                    <a:r>
                      <a:rPr lang="en-US" sz="1000" b="1" dirty="0">
                        <a:solidFill>
                          <a:srgbClr val="3366FF"/>
                        </a:solidFill>
                        <a:latin typeface="Arial" charset="0"/>
                        <a:ea typeface="ＭＳ Ｐゴシック" charset="0"/>
                        <a:cs typeface="ＭＳ Ｐゴシック" charset="0"/>
                      </a:rPr>
                      <a:t>Stored Beam</a:t>
                    </a:r>
                  </a:p>
                </p:txBody>
              </p:sp>
              <p:sp>
                <p:nvSpPr>
                  <p:cNvPr id="23" name="Rectangle 22"/>
                  <p:cNvSpPr>
                    <a:spLocks/>
                  </p:cNvSpPr>
                  <p:nvPr/>
                </p:nvSpPr>
                <p:spPr bwMode="auto">
                  <a:xfrm>
                    <a:off x="781213" y="2884966"/>
                    <a:ext cx="628814"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32" name="TextBox 31"/>
                  <p:cNvSpPr txBox="1">
                    <a:spLocks/>
                  </p:cNvSpPr>
                  <p:nvPr/>
                </p:nvSpPr>
                <p:spPr>
                  <a:xfrm>
                    <a:off x="582246" y="2674177"/>
                    <a:ext cx="1205585" cy="246221"/>
                  </a:xfrm>
                  <a:prstGeom prst="rect">
                    <a:avLst/>
                  </a:prstGeom>
                  <a:noFill/>
                </p:spPr>
                <p:txBody>
                  <a:bodyPr wrap="square" rtlCol="0">
                    <a:spAutoFit/>
                  </a:bodyPr>
                  <a:lstStyle/>
                  <a:p>
                    <a:r>
                      <a:rPr lang="en-US" sz="1000" b="1" dirty="0">
                        <a:solidFill>
                          <a:srgbClr val="FF0000"/>
                        </a:solidFill>
                        <a:latin typeface="Arial" charset="0"/>
                        <a:ea typeface="ＭＳ Ｐゴシック" charset="0"/>
                        <a:cs typeface="ＭＳ Ｐゴシック" charset="0"/>
                      </a:rPr>
                      <a:t>Injected Beam</a:t>
                    </a:r>
                  </a:p>
                </p:txBody>
              </p:sp>
            </p:grpSp>
            <p:grpSp>
              <p:nvGrpSpPr>
                <p:cNvPr id="16" name="Group 15"/>
                <p:cNvGrpSpPr/>
                <p:nvPr/>
              </p:nvGrpSpPr>
              <p:grpSpPr>
                <a:xfrm>
                  <a:off x="3576790" y="2769839"/>
                  <a:ext cx="1612537" cy="1457869"/>
                  <a:chOff x="2799354" y="1464606"/>
                  <a:chExt cx="1612537" cy="1457869"/>
                </a:xfrm>
              </p:grpSpPr>
              <p:sp>
                <p:nvSpPr>
                  <p:cNvPr id="21" name="TextBox 20"/>
                  <p:cNvSpPr txBox="1">
                    <a:spLocks/>
                  </p:cNvSpPr>
                  <p:nvPr/>
                </p:nvSpPr>
                <p:spPr>
                  <a:xfrm>
                    <a:off x="2873267" y="2183811"/>
                    <a:ext cx="1386918" cy="738664"/>
                  </a:xfrm>
                  <a:prstGeom prst="rect">
                    <a:avLst/>
                  </a:prstGeom>
                  <a:noFill/>
                </p:spPr>
                <p:txBody>
                  <a:bodyPr wrap="none" rtlCol="0">
                    <a:spAutoFit/>
                  </a:bodyPr>
                  <a:lstStyle/>
                  <a:p>
                    <a:pPr algn="ctr"/>
                    <a:r>
                      <a:rPr lang="en-US" sz="1400" dirty="0">
                        <a:solidFill>
                          <a:srgbClr val="B1B3B3">
                            <a:lumMod val="25000"/>
                          </a:srgbClr>
                        </a:solidFill>
                        <a:latin typeface="Arial" charset="0"/>
                        <a:ea typeface="ＭＳ Ｐゴシック" charset="0"/>
                        <a:cs typeface="ＭＳ Ｐゴシック" charset="0"/>
                      </a:rPr>
                      <a:t>requires larger </a:t>
                    </a:r>
                  </a:p>
                  <a:p>
                    <a:pPr algn="ctr"/>
                    <a:r>
                      <a:rPr lang="en-US" sz="1400" dirty="0">
                        <a:solidFill>
                          <a:srgbClr val="B1B3B3">
                            <a:lumMod val="25000"/>
                          </a:srgbClr>
                        </a:solidFill>
                        <a:latin typeface="Arial" charset="0"/>
                        <a:ea typeface="ＭＳ Ｐゴシック" charset="0"/>
                        <a:cs typeface="ＭＳ Ｐゴシック" charset="0"/>
                      </a:rPr>
                      <a:t>dynamic</a:t>
                    </a:r>
                  </a:p>
                  <a:p>
                    <a:pPr algn="ctr"/>
                    <a:r>
                      <a:rPr lang="en-US" sz="1400" dirty="0">
                        <a:solidFill>
                          <a:srgbClr val="B1B3B3">
                            <a:lumMod val="25000"/>
                          </a:srgbClr>
                        </a:solidFill>
                        <a:latin typeface="Arial" charset="0"/>
                        <a:ea typeface="ＭＳ Ｐゴシック" charset="0"/>
                        <a:cs typeface="ＭＳ Ｐゴシック" charset="0"/>
                      </a:rPr>
                      <a:t>apertures</a:t>
                    </a:r>
                  </a:p>
                </p:txBody>
              </p:sp>
              <p:grpSp>
                <p:nvGrpSpPr>
                  <p:cNvPr id="14" name="Group 13"/>
                  <p:cNvGrpSpPr/>
                  <p:nvPr/>
                </p:nvGrpSpPr>
                <p:grpSpPr>
                  <a:xfrm>
                    <a:off x="2799354" y="1464606"/>
                    <a:ext cx="1612537" cy="540057"/>
                    <a:chOff x="2799354" y="1464606"/>
                    <a:chExt cx="1612537" cy="540057"/>
                  </a:xfrm>
                </p:grpSpPr>
                <p:cxnSp>
                  <p:nvCxnSpPr>
                    <p:cNvPr id="12" name="Straight Connector 11"/>
                    <p:cNvCxnSpPr/>
                    <p:nvPr/>
                  </p:nvCxnSpPr>
                  <p:spPr bwMode="auto">
                    <a:xfrm>
                      <a:off x="2799354" y="1464606"/>
                      <a:ext cx="1612537"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2805031" y="2004663"/>
                      <a:ext cx="1606860"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grpSp>
            </p:grpSp>
          </p:grpSp>
        </p:grpSp>
        <p:grpSp>
          <p:nvGrpSpPr>
            <p:cNvPr id="45" name="Group 44">
              <a:extLst>
                <a:ext uri="{FF2B5EF4-FFF2-40B4-BE49-F238E27FC236}">
                  <a16:creationId xmlns:a16="http://schemas.microsoft.com/office/drawing/2014/main" id="{6080067E-0B2A-4197-DA58-C60C54F7F7C1}"/>
                </a:ext>
              </a:extLst>
            </p:cNvPr>
            <p:cNvGrpSpPr/>
            <p:nvPr/>
          </p:nvGrpSpPr>
          <p:grpSpPr>
            <a:xfrm>
              <a:off x="6406348" y="1917588"/>
              <a:ext cx="4268831" cy="2096958"/>
              <a:chOff x="7385490" y="2139995"/>
              <a:chExt cx="4268831" cy="2096958"/>
            </a:xfrm>
          </p:grpSpPr>
          <p:grpSp>
            <p:nvGrpSpPr>
              <p:cNvPr id="19" name="Group 18"/>
              <p:cNvGrpSpPr/>
              <p:nvPr/>
            </p:nvGrpSpPr>
            <p:grpSpPr>
              <a:xfrm>
                <a:off x="7385490" y="2599151"/>
                <a:ext cx="4259304" cy="1312542"/>
                <a:chOff x="4798970" y="1409878"/>
                <a:chExt cx="4259304" cy="1312542"/>
              </a:xfrm>
            </p:grpSpPr>
            <p:pic>
              <p:nvPicPr>
                <p:cNvPr id="11" name="Picture 10" descr="Injection_SwapOut.eps"/>
                <p:cNvPicPr>
                  <a:picLocks noChangeAspect="1"/>
                </p:cNvPicPr>
                <p:nvPr/>
              </p:nvPicPr>
              <p:blipFill>
                <a:blip r:embed="rId8"/>
                <a:stretch>
                  <a:fillRect/>
                </a:stretch>
              </p:blipFill>
              <p:spPr>
                <a:xfrm>
                  <a:off x="4938677" y="1478805"/>
                  <a:ext cx="3976723" cy="1169527"/>
                </a:xfrm>
                <a:prstGeom prst="rect">
                  <a:avLst/>
                </a:prstGeom>
              </p:spPr>
            </p:pic>
            <p:sp>
              <p:nvSpPr>
                <p:cNvPr id="25" name="Rectangle 24"/>
                <p:cNvSpPr>
                  <a:spLocks/>
                </p:cNvSpPr>
                <p:nvPr/>
              </p:nvSpPr>
              <p:spPr bwMode="auto">
                <a:xfrm>
                  <a:off x="5041114" y="1602857"/>
                  <a:ext cx="698351" cy="12937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26" name="Rectangle 25"/>
                <p:cNvSpPr>
                  <a:spLocks/>
                </p:cNvSpPr>
                <p:nvPr/>
              </p:nvSpPr>
              <p:spPr bwMode="auto">
                <a:xfrm>
                  <a:off x="5129146" y="2021245"/>
                  <a:ext cx="628814"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27" name="Rectangle 26"/>
                <p:cNvSpPr>
                  <a:spLocks/>
                </p:cNvSpPr>
                <p:nvPr/>
              </p:nvSpPr>
              <p:spPr bwMode="auto">
                <a:xfrm>
                  <a:off x="4938677" y="2498472"/>
                  <a:ext cx="819283"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29" name="TextBox 28"/>
                <p:cNvSpPr txBox="1">
                  <a:spLocks/>
                </p:cNvSpPr>
                <p:nvPr/>
              </p:nvSpPr>
              <p:spPr>
                <a:xfrm>
                  <a:off x="4868505" y="1488381"/>
                  <a:ext cx="1013033" cy="246221"/>
                </a:xfrm>
                <a:prstGeom prst="rect">
                  <a:avLst/>
                </a:prstGeom>
                <a:noFill/>
              </p:spPr>
              <p:txBody>
                <a:bodyPr wrap="square" rtlCol="0">
                  <a:spAutoFit/>
                </a:bodyPr>
                <a:lstStyle/>
                <a:p>
                  <a:r>
                    <a:rPr lang="en-US" sz="1000" b="1" dirty="0">
                      <a:solidFill>
                        <a:srgbClr val="3366FF"/>
                      </a:solidFill>
                      <a:latin typeface="Arial" charset="0"/>
                      <a:ea typeface="ＭＳ Ｐゴシック" charset="0"/>
                      <a:cs typeface="ＭＳ Ｐゴシック" charset="0"/>
                    </a:rPr>
                    <a:t>Stored Beam</a:t>
                  </a:r>
                </a:p>
              </p:txBody>
            </p:sp>
            <p:sp>
              <p:nvSpPr>
                <p:cNvPr id="31" name="TextBox 30"/>
                <p:cNvSpPr txBox="1">
                  <a:spLocks/>
                </p:cNvSpPr>
                <p:nvPr/>
              </p:nvSpPr>
              <p:spPr>
                <a:xfrm>
                  <a:off x="4798970" y="2476199"/>
                  <a:ext cx="1205585" cy="246221"/>
                </a:xfrm>
                <a:prstGeom prst="rect">
                  <a:avLst/>
                </a:prstGeom>
                <a:noFill/>
              </p:spPr>
              <p:txBody>
                <a:bodyPr wrap="square" rtlCol="0">
                  <a:spAutoFit/>
                </a:bodyPr>
                <a:lstStyle/>
                <a:p>
                  <a:r>
                    <a:rPr lang="en-US" sz="1000" b="1" dirty="0">
                      <a:solidFill>
                        <a:srgbClr val="FF0000"/>
                      </a:solidFill>
                      <a:latin typeface="Arial" charset="0"/>
                      <a:ea typeface="ＭＳ Ｐゴシック" charset="0"/>
                      <a:cs typeface="ＭＳ Ｐゴシック" charset="0"/>
                    </a:rPr>
                    <a:t>Injected Beam</a:t>
                  </a:r>
                </a:p>
              </p:txBody>
            </p:sp>
            <p:sp>
              <p:nvSpPr>
                <p:cNvPr id="33" name="Rectangle 32"/>
                <p:cNvSpPr>
                  <a:spLocks/>
                </p:cNvSpPr>
                <p:nvPr/>
              </p:nvSpPr>
              <p:spPr bwMode="auto">
                <a:xfrm>
                  <a:off x="8429460" y="2095136"/>
                  <a:ext cx="628814"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35" name="Rectangle 34"/>
                <p:cNvSpPr>
                  <a:spLocks/>
                </p:cNvSpPr>
                <p:nvPr/>
              </p:nvSpPr>
              <p:spPr bwMode="auto">
                <a:xfrm>
                  <a:off x="6789200" y="1440685"/>
                  <a:ext cx="628814" cy="1477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3620" eaLnBrk="0" fontAlgn="base" hangingPunct="0">
                    <a:spcBef>
                      <a:spcPct val="0"/>
                    </a:spcBef>
                    <a:spcAft>
                      <a:spcPct val="0"/>
                    </a:spcAft>
                  </a:pPr>
                  <a:endParaRPr lang="en-US" sz="2400">
                    <a:solidFill>
                      <a:srgbClr val="003366"/>
                    </a:solidFill>
                    <a:latin typeface="Arial" charset="0"/>
                    <a:ea typeface="ＭＳ Ｐゴシック" charset="-128"/>
                    <a:cs typeface="ＭＳ Ｐゴシック" charset="-128"/>
                  </a:endParaRPr>
                </a:p>
              </p:txBody>
            </p:sp>
            <p:sp>
              <p:nvSpPr>
                <p:cNvPr id="34" name="TextBox 33"/>
                <p:cNvSpPr txBox="1">
                  <a:spLocks/>
                </p:cNvSpPr>
                <p:nvPr/>
              </p:nvSpPr>
              <p:spPr>
                <a:xfrm>
                  <a:off x="6656578" y="1409878"/>
                  <a:ext cx="1013033" cy="246221"/>
                </a:xfrm>
                <a:prstGeom prst="rect">
                  <a:avLst/>
                </a:prstGeom>
                <a:noFill/>
              </p:spPr>
              <p:txBody>
                <a:bodyPr wrap="square" rtlCol="0">
                  <a:spAutoFit/>
                </a:bodyPr>
                <a:lstStyle/>
                <a:p>
                  <a:r>
                    <a:rPr lang="en-US" sz="1000" b="1" dirty="0">
                      <a:solidFill>
                        <a:srgbClr val="003366"/>
                      </a:solidFill>
                      <a:latin typeface="Arial" charset="0"/>
                      <a:ea typeface="ＭＳ Ｐゴシック" charset="0"/>
                      <a:cs typeface="ＭＳ Ｐゴシック" charset="0"/>
                    </a:rPr>
                    <a:t>Fast Kicker</a:t>
                  </a:r>
                </a:p>
              </p:txBody>
            </p:sp>
          </p:grpSp>
          <p:sp>
            <p:nvSpPr>
              <p:cNvPr id="28" name="TextBox 27"/>
              <p:cNvSpPr txBox="1">
                <a:spLocks/>
              </p:cNvSpPr>
              <p:nvPr/>
            </p:nvSpPr>
            <p:spPr>
              <a:xfrm>
                <a:off x="7954535" y="2139995"/>
                <a:ext cx="3213910" cy="338479"/>
              </a:xfrm>
              <a:prstGeom prst="rect">
                <a:avLst/>
              </a:prstGeom>
              <a:noFill/>
            </p:spPr>
            <p:txBody>
              <a:bodyPr wrap="square" lIns="91360" tIns="45683" rIns="91360" bIns="45683" rtlCol="0">
                <a:spAutoFit/>
              </a:bodyPr>
              <a:lstStyle/>
              <a:p>
                <a:pPr algn="ctr"/>
                <a:r>
                  <a:rPr lang="en-US" sz="1600" b="1" dirty="0">
                    <a:solidFill>
                      <a:schemeClr val="accent4"/>
                    </a:solidFill>
                    <a:latin typeface="Arial" charset="0"/>
                    <a:ea typeface="ＭＳ Ｐゴシック" charset="0"/>
                    <a:cs typeface="ＭＳ Ｐゴシック" charset="0"/>
                  </a:rPr>
                  <a:t>On-axis swap-out injection</a:t>
                </a:r>
              </a:p>
            </p:txBody>
          </p:sp>
          <p:grpSp>
            <p:nvGrpSpPr>
              <p:cNvPr id="17" name="Group 16"/>
              <p:cNvGrpSpPr/>
              <p:nvPr/>
            </p:nvGrpSpPr>
            <p:grpSpPr>
              <a:xfrm>
                <a:off x="9283384" y="2865434"/>
                <a:ext cx="2370937" cy="1371519"/>
                <a:chOff x="6674534" y="1881011"/>
                <a:chExt cx="2370937" cy="1371519"/>
              </a:xfrm>
            </p:grpSpPr>
            <p:sp>
              <p:nvSpPr>
                <p:cNvPr id="30" name="TextBox 29"/>
                <p:cNvSpPr txBox="1">
                  <a:spLocks/>
                </p:cNvSpPr>
                <p:nvPr/>
              </p:nvSpPr>
              <p:spPr>
                <a:xfrm>
                  <a:off x="6674534" y="2513866"/>
                  <a:ext cx="1977625" cy="738664"/>
                </a:xfrm>
                <a:prstGeom prst="rect">
                  <a:avLst/>
                </a:prstGeom>
                <a:noFill/>
              </p:spPr>
              <p:txBody>
                <a:bodyPr wrap="square" rtlCol="0">
                  <a:spAutoFit/>
                </a:bodyPr>
                <a:lstStyle/>
                <a:p>
                  <a:pPr algn="ctr"/>
                  <a:r>
                    <a:rPr lang="en-US" sz="1400" dirty="0">
                      <a:solidFill>
                        <a:srgbClr val="B1B3B3">
                          <a:lumMod val="25000"/>
                        </a:srgbClr>
                      </a:solidFill>
                      <a:latin typeface="Arial" charset="0"/>
                      <a:ea typeface="ＭＳ Ｐゴシック" charset="0"/>
                      <a:cs typeface="ＭＳ Ｐゴシック" charset="0"/>
                    </a:rPr>
                    <a:t>can use smaller dynamic</a:t>
                  </a:r>
                </a:p>
                <a:p>
                  <a:pPr algn="ctr"/>
                  <a:r>
                    <a:rPr lang="en-US" sz="1400" dirty="0">
                      <a:solidFill>
                        <a:srgbClr val="B1B3B3">
                          <a:lumMod val="25000"/>
                        </a:srgbClr>
                      </a:solidFill>
                      <a:latin typeface="Arial" charset="0"/>
                      <a:ea typeface="ＭＳ Ｐゴシック" charset="0"/>
                      <a:cs typeface="ＭＳ Ｐゴシック" charset="0"/>
                    </a:rPr>
                    <a:t>apertures</a:t>
                  </a:r>
                </a:p>
              </p:txBody>
            </p:sp>
            <p:cxnSp>
              <p:nvCxnSpPr>
                <p:cNvPr id="22" name="Straight Connector 21"/>
                <p:cNvCxnSpPr/>
                <p:nvPr/>
              </p:nvCxnSpPr>
              <p:spPr bwMode="auto">
                <a:xfrm>
                  <a:off x="8243558" y="2021916"/>
                  <a:ext cx="801913"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8243558" y="1881011"/>
                  <a:ext cx="801913" cy="0"/>
                </a:xfrm>
                <a:prstGeom prst="line">
                  <a:avLst/>
                </a:prstGeom>
                <a:solidFill>
                  <a:schemeClr val="accent1"/>
                </a:solidFill>
                <a:ln w="57150" cap="flat" cmpd="sng" algn="ctr">
                  <a:solidFill>
                    <a:schemeClr val="tx1"/>
                  </a:solidFill>
                  <a:prstDash val="solid"/>
                  <a:round/>
                  <a:headEnd type="none" w="med" len="med"/>
                  <a:tailEnd type="none" w="med" len="med"/>
                </a:ln>
                <a:effectLst/>
              </p:spPr>
            </p:cxnSp>
          </p:grpSp>
        </p:grpSp>
        <p:sp>
          <p:nvSpPr>
            <p:cNvPr id="39" name="Right Arrow 38">
              <a:extLst>
                <a:ext uri="{FF2B5EF4-FFF2-40B4-BE49-F238E27FC236}">
                  <a16:creationId xmlns:a16="http://schemas.microsoft.com/office/drawing/2014/main" id="{608332E7-59AD-A038-F1AE-9F69C58339A8}"/>
                </a:ext>
              </a:extLst>
            </p:cNvPr>
            <p:cNvSpPr/>
            <p:nvPr/>
          </p:nvSpPr>
          <p:spPr>
            <a:xfrm>
              <a:off x="5331982" y="2553284"/>
              <a:ext cx="864109" cy="289012"/>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4" name="Right Arrow 3">
            <a:extLst>
              <a:ext uri="{FF2B5EF4-FFF2-40B4-BE49-F238E27FC236}">
                <a16:creationId xmlns:a16="http://schemas.microsoft.com/office/drawing/2014/main" id="{AFC8ABC2-2278-A8BE-913B-741C04F5986F}"/>
              </a:ext>
            </a:extLst>
          </p:cNvPr>
          <p:cNvSpPr/>
          <p:nvPr/>
        </p:nvSpPr>
        <p:spPr>
          <a:xfrm>
            <a:off x="4306390" y="5081665"/>
            <a:ext cx="1266436" cy="286488"/>
          </a:xfrm>
          <a:prstGeom prst="rightArrow">
            <a:avLst/>
          </a:prstGeom>
          <a:solidFill>
            <a:schemeClr val="tx1"/>
          </a:solidFill>
          <a:ln w="25400">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Tree>
    <p:extLst>
      <p:ext uri="{BB962C8B-B14F-4D97-AF65-F5344CB8AC3E}">
        <p14:creationId xmlns:p14="http://schemas.microsoft.com/office/powerpoint/2010/main" val="193615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P spid="63" grpId="0"/>
      <p:bldP spid="6" grpId="0" animBg="1"/>
      <p:bldP spid="64" grpId="0"/>
      <p:bldP spid="4" grpId="0" animBg="1"/>
    </p:bldLst>
  </p:timing>
</p:sld>
</file>

<file path=ppt/theme/theme1.xml><?xml version="1.0" encoding="utf-8"?>
<a:theme xmlns:a="http://schemas.openxmlformats.org/drawingml/2006/main" name="Office Theme">
  <a:themeElements>
    <a:clrScheme name="Custom 1">
      <a:dk1>
        <a:srgbClr val="003859"/>
      </a:dk1>
      <a:lt1>
        <a:srgbClr val="FFFFFF"/>
      </a:lt1>
      <a:dk2>
        <a:srgbClr val="00587C"/>
      </a:dk2>
      <a:lt2>
        <a:srgbClr val="00B5EC"/>
      </a:lt2>
      <a:accent1>
        <a:srgbClr val="636669"/>
      </a:accent1>
      <a:accent2>
        <a:srgbClr val="E04E38"/>
      </a:accent2>
      <a:accent3>
        <a:srgbClr val="D57800"/>
      </a:accent3>
      <a:accent4>
        <a:srgbClr val="EAAA00"/>
      </a:accent4>
      <a:accent5>
        <a:srgbClr val="74AA50"/>
      </a:accent5>
      <a:accent6>
        <a:srgbClr val="007681"/>
      </a:accent6>
      <a:hlink>
        <a:srgbClr val="4198B5"/>
      </a:hlink>
      <a:folHlink>
        <a:srgbClr val="00768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rmAutofit/>
      </a:bodyPr>
      <a:lstStyle>
        <a:defPPr marL="365760" indent="-365760" algn="l">
          <a:buFont typeface="Arial" panose="020B0604020202020204" pitchFamily="34" charset="0"/>
          <a:buChar char="•"/>
          <a:defRPr sz="2800" dirty="0" err="1" smtClean="0">
            <a:solidFill>
              <a:schemeClr val="accent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ALS_template" id="{516CDD7F-9144-D447-AF01-A2560B85542B}" vid="{40F851C6-706B-DF4D-8508-CE8B7BCDAE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5559</TotalTime>
  <Words>2193</Words>
  <Application>Microsoft Macintosh PowerPoint</Application>
  <PresentationFormat>Widescreen</PresentationFormat>
  <Paragraphs>344</Paragraphs>
  <Slides>26</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Narrow</vt:lpstr>
      <vt:lpstr>Calibri</vt:lpstr>
      <vt:lpstr>Georgia</vt:lpstr>
      <vt:lpstr>Wingdings</vt:lpstr>
      <vt:lpstr>Office Theme</vt:lpstr>
      <vt:lpstr>Swap Out Safety Analysis Methods for the ALS-U Project</vt:lpstr>
      <vt:lpstr>Outline</vt:lpstr>
      <vt:lpstr>The Advanced Light Source (ALS)</vt:lpstr>
      <vt:lpstr>ALS  ALS-U</vt:lpstr>
      <vt:lpstr>ALS-U Project</vt:lpstr>
      <vt:lpstr>Swap-Out Incident</vt:lpstr>
      <vt:lpstr>ALS-U Swap-Out Safety Approach </vt:lpstr>
      <vt:lpstr>Risk Analysis </vt:lpstr>
      <vt:lpstr>Radiation Monitors &amp; Shielding</vt:lpstr>
      <vt:lpstr>Radiation Safety Analysis Approach </vt:lpstr>
      <vt:lpstr>Radiation Safety Analysis Approach </vt:lpstr>
      <vt:lpstr>Radiation Safety Analysis Approach </vt:lpstr>
      <vt:lpstr>Beamline Selection</vt:lpstr>
      <vt:lpstr>Raytracing</vt:lpstr>
      <vt:lpstr>Raytracing</vt:lpstr>
      <vt:lpstr>Impact Points</vt:lpstr>
      <vt:lpstr>Radiation Dose Calculations</vt:lpstr>
      <vt:lpstr> Design Limits and Goals</vt:lpstr>
      <vt:lpstr>Results – Strikes Upstream of CM</vt:lpstr>
      <vt:lpstr>Results – Strike at CM- Results</vt:lpstr>
      <vt:lpstr>Results – Strike Downstream of CM</vt:lpstr>
      <vt:lpstr>Strikes Downstream of CM - Mirror inside the FE</vt:lpstr>
      <vt:lpstr>Dose Trend Along Beamlines</vt:lpstr>
      <vt:lpstr>Summary</vt:lpstr>
      <vt:lpstr>PowerPoint Presentation</vt:lpstr>
      <vt:lpstr>ALS  ALS-U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Stefania Trovati</dc:creator>
  <cp:keywords/>
  <dc:description/>
  <cp:lastModifiedBy>Stefania Trovati</cp:lastModifiedBy>
  <cp:revision>42</cp:revision>
  <dcterms:created xsi:type="dcterms:W3CDTF">2026-10-14T00:52:15Z</dcterms:created>
  <dcterms:modified xsi:type="dcterms:W3CDTF">2026-10-17T21:34:24Z</dcterms:modified>
  <cp:category/>
</cp:coreProperties>
</file>