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22"/>
  </p:notesMasterIdLst>
  <p:handoutMasterIdLst>
    <p:handoutMasterId r:id="rId23"/>
  </p:handoutMasterIdLst>
  <p:sldIdLst>
    <p:sldId id="1182" r:id="rId2"/>
    <p:sldId id="1425" r:id="rId3"/>
    <p:sldId id="1412" r:id="rId4"/>
    <p:sldId id="1510" r:id="rId5"/>
    <p:sldId id="1507" r:id="rId6"/>
    <p:sldId id="1505" r:id="rId7"/>
    <p:sldId id="1441" r:id="rId8"/>
    <p:sldId id="1342" r:id="rId9"/>
    <p:sldId id="1387" r:id="rId10"/>
    <p:sldId id="1472" r:id="rId11"/>
    <p:sldId id="256" r:id="rId12"/>
    <p:sldId id="1513" r:id="rId13"/>
    <p:sldId id="1388" r:id="rId14"/>
    <p:sldId id="1489" r:id="rId15"/>
    <p:sldId id="1509" r:id="rId16"/>
    <p:sldId id="1270" r:id="rId17"/>
    <p:sldId id="1473" r:id="rId18"/>
    <p:sldId id="1475" r:id="rId19"/>
    <p:sldId id="1511" r:id="rId20"/>
    <p:sldId id="1512" r:id="rId21"/>
  </p:sldIdLst>
  <p:sldSz cx="9144000" cy="6858000" type="screen4x3"/>
  <p:notesSz cx="6797675" cy="9926638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1D52969-5FB6-427B-BC5A-D8FFCCA06961}">
          <p14:sldIdLst>
            <p14:sldId id="1182"/>
          </p14:sldIdLst>
        </p14:section>
        <p14:section name="Untitled Section" id="{F6698D91-E350-4893-9453-DDA89223BBD6}">
          <p14:sldIdLst>
            <p14:sldId id="1425"/>
            <p14:sldId id="1412"/>
            <p14:sldId id="1510"/>
            <p14:sldId id="1507"/>
            <p14:sldId id="1505"/>
            <p14:sldId id="1441"/>
            <p14:sldId id="1342"/>
            <p14:sldId id="1387"/>
            <p14:sldId id="1472"/>
            <p14:sldId id="256"/>
            <p14:sldId id="1513"/>
            <p14:sldId id="1388"/>
            <p14:sldId id="1489"/>
            <p14:sldId id="1509"/>
            <p14:sldId id="1270"/>
            <p14:sldId id="1473"/>
            <p14:sldId id="1475"/>
            <p14:sldId id="1511"/>
            <p14:sldId id="151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0ED8E2"/>
    <a:srgbClr val="EAB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FD0F851-EC5A-4D38-B0AD-8093EC10F338}" styleName="Svetel slog 1 – poudarek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Svetel slog 3 – poudarek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735" autoAdjust="0"/>
    <p:restoredTop sz="93539" autoAdjust="0"/>
  </p:normalViewPr>
  <p:slideViewPr>
    <p:cSldViewPr>
      <p:cViewPr varScale="1">
        <p:scale>
          <a:sx n="127" d="100"/>
          <a:sy n="127" d="100"/>
        </p:scale>
        <p:origin x="114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24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>
        <p:scale>
          <a:sx n="140" d="100"/>
          <a:sy n="140" d="100"/>
        </p:scale>
        <p:origin x="3096" y="-2069"/>
      </p:cViewPr>
      <p:guideLst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0"/>
      <c:rotY val="360"/>
      <c:rAngAx val="0"/>
    </c:view3D>
    <c:floor>
      <c:thickness val="0"/>
      <c:spPr>
        <a:noFill/>
        <a:ln>
          <a:noFill/>
        </a:ln>
      </c:spPr>
    </c:floor>
    <c:sideWall>
      <c:thickness val="0"/>
      <c:spPr>
        <a:noFill/>
        <a:ln>
          <a:noFill/>
        </a:ln>
      </c:spPr>
    </c:sideWall>
    <c:backWall>
      <c:thickness val="0"/>
      <c:spPr>
        <a:noFill/>
        <a:ln>
          <a:noFill/>
        </a:ln>
      </c:spPr>
    </c:backWall>
    <c:plotArea>
      <c:layout/>
      <c:pie3DChart>
        <c:varyColors val="1"/>
        <c:ser>
          <c:idx val="0"/>
          <c:order val="0"/>
          <c:tx>
            <c:v>Series1</c:v>
          </c:tx>
          <c:dPt>
            <c:idx val="0"/>
            <c:bubble3D val="0"/>
            <c:spPr>
              <a:solidFill>
                <a:srgbClr val="4472C4"/>
              </a:solidFill>
              <a:ln w="25402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1666-4F46-83BF-CBC1D0552CCC}"/>
              </c:ext>
            </c:extLst>
          </c:dPt>
          <c:dPt>
            <c:idx val="1"/>
            <c:bubble3D val="0"/>
            <c:spPr>
              <a:solidFill>
                <a:srgbClr val="ED7D31"/>
              </a:solidFill>
              <a:ln w="25402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1666-4F46-83BF-CBC1D0552CC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lang="en-US" sz="1600" b="0" i="0" u="none" strike="noStrike" kern="1200" baseline="0">
                    <a:solidFill>
                      <a:srgbClr val="404040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2"/>
              <c:pt idx="0">
                <c:v>RSICC</c:v>
              </c:pt>
              <c:pt idx="1">
                <c:v>NEA</c:v>
              </c:pt>
            </c:strLit>
          </c:cat>
          <c:val>
            <c:numLit>
              <c:formatCode>General</c:formatCode>
              <c:ptCount val="2"/>
              <c:pt idx="0">
                <c:v>18</c:v>
              </c:pt>
              <c:pt idx="1">
                <c:v>84</c:v>
              </c:pt>
            </c:numLit>
          </c:val>
          <c:extLst>
            <c:ext xmlns:c16="http://schemas.microsoft.com/office/drawing/2014/chart" uri="{C3380CC4-5D6E-409C-BE32-E72D297353CC}">
              <c16:uniqueId val="{00000004-1666-4F46-83BF-CBC1D0552C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24293437219475703"/>
          <c:y val="0.62709945569799608"/>
          <c:w val="0.75141190896000609"/>
          <c:h val="0.25816417224732463"/>
        </c:manualLayout>
      </c:layout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lang="en-US" sz="1600" b="0" i="0" u="none" strike="noStrike" kern="1200" baseline="0">
              <a:solidFill>
                <a:srgbClr val="595959"/>
              </a:solidFill>
              <a:latin typeface="Calibri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en-GB" sz="900" b="0" i="0" u="none" strike="noStrike" kern="1200" baseline="0">
          <a:solidFill>
            <a:srgbClr val="000000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FA76DB4B-6077-D242-9E82-843A021F85C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5" tIns="46582" rIns="93165" bIns="4658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346C952A-F79A-E241-8251-758F69E0213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5" tIns="46582" rIns="93165" bIns="4658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C583373F-484E-784E-B417-C853C3FEE9D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798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5" tIns="46582" rIns="93165" bIns="4658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7653" name="Rectangle 5">
            <a:extLst>
              <a:ext uri="{FF2B5EF4-FFF2-40B4-BE49-F238E27FC236}">
                <a16:creationId xmlns:a16="http://schemas.microsoft.com/office/drawing/2014/main" id="{E1453114-8A0B-DA4A-AB28-EB7628B48A1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5" tIns="46582" rIns="93165" bIns="4658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540ADCE-8E48-6D48-91C2-525D119F8387}" type="slidenum">
              <a:rPr lang="fr-FR" altLang="fr-FR"/>
              <a:pPr/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834039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16D8E9C3-10AF-FC40-B63E-1FA94E095FE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5" tIns="46582" rIns="93165" bIns="4658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D25943A0-CD0D-2F40-9010-6E6CC4578B0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5" tIns="46582" rIns="93165" bIns="4658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3384F4A8-BEFF-0644-8C02-3A70841DDE1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2950"/>
            <a:ext cx="4968875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CD1BE420-F6E1-BB4D-A33C-71F8F56C252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5" tIns="46582" rIns="93165" bIns="465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Click to edit Master text styles</a:t>
            </a:r>
          </a:p>
          <a:p>
            <a:pPr lvl="1"/>
            <a:r>
              <a:rPr lang="fr-FR" noProof="0"/>
              <a:t>Second level</a:t>
            </a:r>
          </a:p>
          <a:p>
            <a:pPr lvl="2"/>
            <a:r>
              <a:rPr lang="fr-FR" noProof="0"/>
              <a:t>Third level</a:t>
            </a:r>
          </a:p>
          <a:p>
            <a:pPr lvl="3"/>
            <a:r>
              <a:rPr lang="fr-FR" noProof="0"/>
              <a:t>Fourth level</a:t>
            </a:r>
          </a:p>
          <a:p>
            <a:pPr lvl="4"/>
            <a:r>
              <a:rPr lang="fr-FR" noProof="0"/>
              <a:t>Fifth level</a:t>
            </a:r>
          </a:p>
        </p:txBody>
      </p:sp>
      <p:sp>
        <p:nvSpPr>
          <p:cNvPr id="40966" name="Rectangle 6">
            <a:extLst>
              <a:ext uri="{FF2B5EF4-FFF2-40B4-BE49-F238E27FC236}">
                <a16:creationId xmlns:a16="http://schemas.microsoft.com/office/drawing/2014/main" id="{F6CFB3D2-827D-564F-8441-561049F80E0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798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5" tIns="46582" rIns="93165" bIns="4658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0967" name="Rectangle 7">
            <a:extLst>
              <a:ext uri="{FF2B5EF4-FFF2-40B4-BE49-F238E27FC236}">
                <a16:creationId xmlns:a16="http://schemas.microsoft.com/office/drawing/2014/main" id="{529B3F5E-F903-8140-82D2-AE8DC4FA3F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5" tIns="46582" rIns="93165" bIns="4658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93327604-BF2F-CD4C-BDA6-415A36756BE9}" type="slidenum">
              <a:rPr lang="fr-FR" altLang="fr-FR"/>
              <a:pPr/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324930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E1DB53-899D-638D-1D7E-9DBCEDF5DF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65225" y="1241425"/>
            <a:ext cx="4467225" cy="33496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0A7534-AED5-BB85-4597-56DD314F5FB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2C1C4C-F488-EFE6-49EE-4693118EB57F}"/>
              </a:ext>
            </a:extLst>
          </p:cNvPr>
          <p:cNvSpPr txBox="1"/>
          <p:nvPr/>
        </p:nvSpPr>
        <p:spPr>
          <a:xfrm>
            <a:off x="3850446" y="9428579"/>
            <a:ext cx="2945648" cy="49805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30" tIns="45720" rIns="91430" bIns="45720" anchor="b" anchorCtr="0" compatLnSpc="1">
            <a:noAutofit/>
          </a:bodyPr>
          <a:lstStyle/>
          <a:p>
            <a:pPr marL="0" marR="0" lvl="0" indent="0" algn="r" defTabSz="91429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0F9BAD8-A087-AA44-8829-E67B2CE85260}" type="slidenum">
              <a:t>3</a:t>
            </a:fld>
            <a:endParaRPr lang="fr-FR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970563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452D6B69-6338-4740-A7A9-90BFE9D470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C1EEDCE5-561C-4513-84ED-88EAEA420E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l-SI" altLang="sl-SI">
              <a:latin typeface="Arial" panose="020B0604020202020204" pitchFamily="34" charset="0"/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6F8CEC45-0124-4154-B81C-9ADEAEA4FA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8825" indent="-288925" defTabSz="9271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5225" indent="-231775" defTabSz="9271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1950" indent="-231775" defTabSz="9271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00263" indent="-231775" defTabSz="9271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7463" indent="-231775" defTabSz="927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4663" indent="-231775" defTabSz="927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71863" indent="-231775" defTabSz="927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9063" indent="-231775" defTabSz="927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D946804-ACB2-44A3-B711-F78B63A9AD1D}" type="slidenum">
              <a:rPr lang="en-GB" altLang="sl-SI">
                <a:latin typeface="Times New Roman" panose="02020603050405020304" pitchFamily="18" charset="0"/>
              </a:rPr>
              <a:pPr/>
              <a:t>7</a:t>
            </a:fld>
            <a:endParaRPr lang="en-GB" altLang="sl-SI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Označba mesta stranske slike 1">
            <a:extLst>
              <a:ext uri="{FF2B5EF4-FFF2-40B4-BE49-F238E27FC236}">
                <a16:creationId xmlns:a16="http://schemas.microsoft.com/office/drawing/2014/main" id="{E69BD89A-372B-4877-A647-26B299E5CBF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Označba mesta opomb 2">
            <a:extLst>
              <a:ext uri="{FF2B5EF4-FFF2-40B4-BE49-F238E27FC236}">
                <a16:creationId xmlns:a16="http://schemas.microsoft.com/office/drawing/2014/main" id="{0322265A-2135-4EBF-BE15-E80CFBD45DE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endParaRPr lang="sl-SI" altLang="sl-SI">
              <a:latin typeface="Calibri" panose="020F0502020204030204" pitchFamily="34" charset="0"/>
            </a:endParaRPr>
          </a:p>
        </p:txBody>
      </p:sp>
      <p:sp>
        <p:nvSpPr>
          <p:cNvPr id="16388" name="Označba mesta številke diapozitiva 3">
            <a:extLst>
              <a:ext uri="{FF2B5EF4-FFF2-40B4-BE49-F238E27FC236}">
                <a16:creationId xmlns:a16="http://schemas.microsoft.com/office/drawing/2014/main" id="{D9424529-E519-4FB3-81E4-1676DA3730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EA04935-DC4B-46CA-9883-DF2B29840445}" type="slidenum">
              <a:rPr lang="sl-SI" altLang="sl-SI">
                <a:solidFill>
                  <a:srgbClr val="000000"/>
                </a:solidFill>
              </a:rPr>
              <a:pPr/>
              <a:t>13</a:t>
            </a:fld>
            <a:endParaRPr lang="sl-SI" altLang="sl-SI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2B0CCA48-CBDF-433E-B954-D5328F0D24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1B42519-2E5C-4392-9E4E-5EBEFCF4A12D}" type="slidenum">
              <a:rPr lang="en-GB" altLang="en-US" sz="1200" smtClean="0"/>
              <a:pPr/>
              <a:t>17</a:t>
            </a:fld>
            <a:endParaRPr lang="en-GB" altLang="en-US" sz="120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06D50572-F804-481D-A2B9-5189511515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7ACA681F-A831-42A7-9FAE-6D692556D0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467EEAAD-42BB-4F6A-90CF-D21C32724E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F37E18C-DF83-4A02-8D0E-085C82FD58B7}" type="slidenum">
              <a:rPr lang="en-GB" altLang="en-US" sz="1200" smtClean="0"/>
              <a:pPr/>
              <a:t>18</a:t>
            </a:fld>
            <a:endParaRPr lang="en-GB" altLang="en-US" sz="1200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A24537E0-2C66-4FC3-8BB3-77B9AE6D4A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3EE15EC8-F11B-411D-8D57-5B3767FB49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C10CA828-030D-4DBF-9953-26F6AE0B16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71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F575145-6C63-4ED1-A5DF-569585BB6024}" type="slidenum">
              <a:rPr lang="en-GB" altLang="en-US" sz="1200" smtClean="0"/>
              <a:pPr/>
              <a:t>19</a:t>
            </a:fld>
            <a:endParaRPr lang="en-GB" altLang="en-US" sz="12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D043E024-AF71-4AE6-BB45-F1453A406A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19DBC0B1-8E4E-496D-AD02-BAA92D4785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A1417863-846F-4498-8356-406F85066F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69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33425" indent="-282575" defTabSz="8969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30300" indent="-225425" defTabSz="8969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82738" indent="-225425" defTabSz="8969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35175" indent="-225425" defTabSz="8969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92375" indent="-225425" defTabSz="896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49575" indent="-225425" defTabSz="896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06775" indent="-225425" defTabSz="896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63975" indent="-225425" defTabSz="8969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164955C-5978-4F37-BF75-D33B97195AF7}" type="slidenum">
              <a:rPr lang="en-GB" altLang="sl-SI" sz="1200" smtClean="0"/>
              <a:pPr/>
              <a:t>20</a:t>
            </a:fld>
            <a:endParaRPr lang="en-GB" altLang="sl-SI" sz="1200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8BA124D8-9DD5-44B3-9CDC-3409834196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62100EDC-814B-4D08-AD99-060E0FE454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sl-SI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sl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191ECB-5A16-1E40-B781-FC9488807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2168F-77D4-8344-90E9-04875B654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43DAA5-24D4-464C-885B-282C6317A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417F79-D7F5-0C49-AAE5-0A2F27F72F07}" type="slidenum">
              <a:rPr lang="it-IT" altLang="fr-FR"/>
              <a:pPr/>
              <a:t>‹#›</a:t>
            </a:fld>
            <a:endParaRPr lang="it-IT" altLang="fr-FR"/>
          </a:p>
        </p:txBody>
      </p:sp>
    </p:spTree>
    <p:extLst>
      <p:ext uri="{BB962C8B-B14F-4D97-AF65-F5344CB8AC3E}">
        <p14:creationId xmlns:p14="http://schemas.microsoft.com/office/powerpoint/2010/main" val="1333976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EE00C8-9263-5048-96FD-D55532DCA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E8B656-8F77-4645-BB28-7DA325473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C8FDD5-0B53-BA4A-B6D2-243137750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166958-C9BE-2C41-B0AE-2014D9EF5B8A}" type="slidenum">
              <a:rPr lang="it-IT" altLang="fr-FR"/>
              <a:pPr/>
              <a:t>‹#›</a:t>
            </a:fld>
            <a:endParaRPr lang="it-IT" altLang="fr-FR"/>
          </a:p>
        </p:txBody>
      </p:sp>
    </p:spTree>
    <p:extLst>
      <p:ext uri="{BB962C8B-B14F-4D97-AF65-F5344CB8AC3E}">
        <p14:creationId xmlns:p14="http://schemas.microsoft.com/office/powerpoint/2010/main" val="39956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240ED-127A-2948-8173-88E7FD6A9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1FF34-684B-E44C-ABCE-E2F5577AF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CC0B6C-EE67-1A40-AA9C-988BB8092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AC354A-1C8A-6B47-BF74-3C39D61E6446}" type="slidenum">
              <a:rPr lang="it-IT" altLang="fr-FR"/>
              <a:pPr/>
              <a:t>‹#›</a:t>
            </a:fld>
            <a:endParaRPr lang="it-IT" altLang="fr-FR"/>
          </a:p>
        </p:txBody>
      </p:sp>
    </p:spTree>
    <p:extLst>
      <p:ext uri="{BB962C8B-B14F-4D97-AF65-F5344CB8AC3E}">
        <p14:creationId xmlns:p14="http://schemas.microsoft.com/office/powerpoint/2010/main" val="3879176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12DB1D1-913F-E14D-BD3C-E4AEC1210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270C677-41C0-9A48-88B0-659226CB7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C02288-CC42-6B4D-A689-822BC31F1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316A38-9FC2-124C-8B23-81B23E4C3E96}" type="slidenum">
              <a:rPr lang="it-IT" altLang="fr-FR"/>
              <a:pPr/>
              <a:t>‹#›</a:t>
            </a:fld>
            <a:endParaRPr lang="it-IT" altLang="fr-FR"/>
          </a:p>
        </p:txBody>
      </p:sp>
    </p:spTree>
    <p:extLst>
      <p:ext uri="{BB962C8B-B14F-4D97-AF65-F5344CB8AC3E}">
        <p14:creationId xmlns:p14="http://schemas.microsoft.com/office/powerpoint/2010/main" val="4173182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30DCB6E-500B-F647-9C9E-5F6A6838A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235BB4D-A410-1045-95D6-BFF713024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F677ED6-BA05-D64F-B852-46D261423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34435C-8827-D549-B9E1-1CF667B85891}" type="slidenum">
              <a:rPr lang="it-IT" altLang="fr-FR"/>
              <a:pPr/>
              <a:t>‹#›</a:t>
            </a:fld>
            <a:endParaRPr lang="it-IT" altLang="fr-FR"/>
          </a:p>
        </p:txBody>
      </p:sp>
    </p:spTree>
    <p:extLst>
      <p:ext uri="{BB962C8B-B14F-4D97-AF65-F5344CB8AC3E}">
        <p14:creationId xmlns:p14="http://schemas.microsoft.com/office/powerpoint/2010/main" val="2440901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9EFDE21-FB80-6841-ADEB-DB8980399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00413A1-0624-0240-83F3-3CFBB7F2E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ED78D41-732B-A941-86E8-0A5F382C8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2CB445-7BF1-6241-928D-AE600B9D278D}" type="slidenum">
              <a:rPr lang="it-IT" altLang="fr-FR"/>
              <a:pPr/>
              <a:t>‹#›</a:t>
            </a:fld>
            <a:endParaRPr lang="it-IT" altLang="fr-FR"/>
          </a:p>
        </p:txBody>
      </p:sp>
    </p:spTree>
    <p:extLst>
      <p:ext uri="{BB962C8B-B14F-4D97-AF65-F5344CB8AC3E}">
        <p14:creationId xmlns:p14="http://schemas.microsoft.com/office/powerpoint/2010/main" val="2995975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A594D36-4258-684B-9D81-4E2832AF7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1AD82FF-09F2-A948-BB1B-8ED3FA229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481637D-4146-0D41-A815-DB78C1455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8BE137-E513-6246-93E9-0B1C86EE0F1B}" type="slidenum">
              <a:rPr lang="it-IT" altLang="fr-FR"/>
              <a:pPr/>
              <a:t>‹#›</a:t>
            </a:fld>
            <a:endParaRPr lang="it-IT" altLang="fr-FR"/>
          </a:p>
        </p:txBody>
      </p:sp>
    </p:spTree>
    <p:extLst>
      <p:ext uri="{BB962C8B-B14F-4D97-AF65-F5344CB8AC3E}">
        <p14:creationId xmlns:p14="http://schemas.microsoft.com/office/powerpoint/2010/main" val="149739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1EE4EC1-FDDB-BD48-B4D5-673E3C660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CC662A7-B526-6B4C-8AD8-57865A12D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ECDD244-95FE-2C4E-AD54-19BC05C97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EF0975-AF0C-AD43-8C77-E015919B3C0D}" type="slidenum">
              <a:rPr lang="it-IT" altLang="fr-FR"/>
              <a:pPr/>
              <a:t>‹#›</a:t>
            </a:fld>
            <a:endParaRPr lang="it-IT" altLang="fr-FR"/>
          </a:p>
        </p:txBody>
      </p:sp>
    </p:spTree>
    <p:extLst>
      <p:ext uri="{BB962C8B-B14F-4D97-AF65-F5344CB8AC3E}">
        <p14:creationId xmlns:p14="http://schemas.microsoft.com/office/powerpoint/2010/main" val="3090878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sl-SI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DF869E8-AA42-4642-84CD-A0CB37A51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C0D5814-FF64-7D49-914B-3C30B1403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03F205D-ABEF-D040-BD69-714969601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11F4A0-3495-3B4C-A03F-6CC597144F1C}" type="slidenum">
              <a:rPr lang="it-IT" altLang="fr-FR"/>
              <a:pPr/>
              <a:t>‹#›</a:t>
            </a:fld>
            <a:endParaRPr lang="it-IT" altLang="fr-FR"/>
          </a:p>
        </p:txBody>
      </p:sp>
    </p:spTree>
    <p:extLst>
      <p:ext uri="{BB962C8B-B14F-4D97-AF65-F5344CB8AC3E}">
        <p14:creationId xmlns:p14="http://schemas.microsoft.com/office/powerpoint/2010/main" val="2953253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923EB-B94E-B244-B008-F156C35E5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AA686F-BE1E-5943-A791-C8D77B98C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48E2D-B411-E844-A004-85639D198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876590-4E50-4D4C-9211-EBCB7BC1FA7A}" type="slidenum">
              <a:rPr lang="it-IT" altLang="fr-FR"/>
              <a:pPr/>
              <a:t>‹#›</a:t>
            </a:fld>
            <a:endParaRPr lang="it-IT" altLang="fr-FR"/>
          </a:p>
        </p:txBody>
      </p:sp>
    </p:spTree>
    <p:extLst>
      <p:ext uri="{BB962C8B-B14F-4D97-AF65-F5344CB8AC3E}">
        <p14:creationId xmlns:p14="http://schemas.microsoft.com/office/powerpoint/2010/main" val="2190482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343E71-6179-014A-9C78-01A2822A3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EB860-5A2D-5447-98D8-77273BBEB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95D9B-321D-D842-BD17-A635510B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E3C5AC-FA99-2B47-8CD8-FC2FB15EB596}" type="slidenum">
              <a:rPr lang="it-IT" altLang="fr-FR"/>
              <a:pPr/>
              <a:t>‹#›</a:t>
            </a:fld>
            <a:endParaRPr lang="it-IT" altLang="fr-FR"/>
          </a:p>
        </p:txBody>
      </p:sp>
    </p:spTree>
    <p:extLst>
      <p:ext uri="{BB962C8B-B14F-4D97-AF65-F5344CB8AC3E}">
        <p14:creationId xmlns:p14="http://schemas.microsoft.com/office/powerpoint/2010/main" val="1913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im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>
            <a:extLst>
              <a:ext uri="{FF2B5EF4-FFF2-40B4-BE49-F238E27FC236}">
                <a16:creationId xmlns:a16="http://schemas.microsoft.com/office/drawing/2014/main" id="{0D713248-7F9F-008D-6597-2DF4FFD35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00"/>
            <a:ext cx="9144000" cy="470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eform 12">
            <a:extLst>
              <a:ext uri="{FF2B5EF4-FFF2-40B4-BE49-F238E27FC236}">
                <a16:creationId xmlns:a16="http://schemas.microsoft.com/office/drawing/2014/main" id="{56FF734F-614C-6DB1-62B3-2F64EB14713D}"/>
              </a:ext>
            </a:extLst>
          </p:cNvPr>
          <p:cNvSpPr/>
          <p:nvPr/>
        </p:nvSpPr>
        <p:spPr>
          <a:xfrm>
            <a:off x="-3175" y="3125788"/>
            <a:ext cx="9150350" cy="374332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200417"/>
              <a:gd name="f7" fmla="val 3743248"/>
              <a:gd name="f8" fmla="val 3353"/>
              <a:gd name="f9" fmla="val 12194722"/>
              <a:gd name="f10" fmla="val 1542378"/>
              <a:gd name="f11" fmla="val 12191491"/>
              <a:gd name="f12" fmla="val 1885061"/>
              <a:gd name="f13" fmla="val 12203073"/>
              <a:gd name="f14" fmla="val 3400565"/>
              <a:gd name="f15" fmla="val 12199842"/>
              <a:gd name="f16" fmla="val 554"/>
              <a:gd name="f17" fmla="val 3738614"/>
              <a:gd name="f18" fmla="val -2148"/>
              <a:gd name="f19" fmla="val 1983700"/>
              <a:gd name="f20" fmla="val 6055"/>
              <a:gd name="f21" fmla="val 1754914"/>
              <a:gd name="f22" fmla="+- 0 0 -90"/>
              <a:gd name="f23" fmla="*/ f3 1 12200417"/>
              <a:gd name="f24" fmla="*/ f4 1 3743248"/>
              <a:gd name="f25" fmla="val f5"/>
              <a:gd name="f26" fmla="val f6"/>
              <a:gd name="f27" fmla="val f7"/>
              <a:gd name="f28" fmla="*/ f22 f0 1"/>
              <a:gd name="f29" fmla="+- f27 0 f25"/>
              <a:gd name="f30" fmla="+- f26 0 f25"/>
              <a:gd name="f31" fmla="*/ f28 1 f2"/>
              <a:gd name="f32" fmla="*/ f30 1 12200417"/>
              <a:gd name="f33" fmla="*/ f29 1 3743248"/>
              <a:gd name="f34" fmla="*/ 3353 f30 1"/>
              <a:gd name="f35" fmla="*/ 0 f29 1"/>
              <a:gd name="f36" fmla="*/ 12194722 f30 1"/>
              <a:gd name="f37" fmla="*/ 1542378 f29 1"/>
              <a:gd name="f38" fmla="*/ 12199842 f30 1"/>
              <a:gd name="f39" fmla="*/ 3743248 f29 1"/>
              <a:gd name="f40" fmla="*/ 554 f30 1"/>
              <a:gd name="f41" fmla="*/ 3738614 f29 1"/>
              <a:gd name="f42" fmla="+- f31 0 f1"/>
              <a:gd name="f43" fmla="*/ f34 1 12200417"/>
              <a:gd name="f44" fmla="*/ f35 1 3743248"/>
              <a:gd name="f45" fmla="*/ f36 1 12200417"/>
              <a:gd name="f46" fmla="*/ f37 1 3743248"/>
              <a:gd name="f47" fmla="*/ f38 1 12200417"/>
              <a:gd name="f48" fmla="*/ f39 1 3743248"/>
              <a:gd name="f49" fmla="*/ f40 1 12200417"/>
              <a:gd name="f50" fmla="*/ f41 1 3743248"/>
              <a:gd name="f51" fmla="*/ f25 1 f32"/>
              <a:gd name="f52" fmla="*/ f26 1 f32"/>
              <a:gd name="f53" fmla="*/ f25 1 f33"/>
              <a:gd name="f54" fmla="*/ f27 1 f33"/>
              <a:gd name="f55" fmla="*/ f43 1 f32"/>
              <a:gd name="f56" fmla="*/ f44 1 f33"/>
              <a:gd name="f57" fmla="*/ f45 1 f32"/>
              <a:gd name="f58" fmla="*/ f46 1 f33"/>
              <a:gd name="f59" fmla="*/ f47 1 f32"/>
              <a:gd name="f60" fmla="*/ f48 1 f33"/>
              <a:gd name="f61" fmla="*/ f49 1 f32"/>
              <a:gd name="f62" fmla="*/ f50 1 f33"/>
              <a:gd name="f63" fmla="*/ f51 f23 1"/>
              <a:gd name="f64" fmla="*/ f52 f23 1"/>
              <a:gd name="f65" fmla="*/ f54 f24 1"/>
              <a:gd name="f66" fmla="*/ f53 f24 1"/>
              <a:gd name="f67" fmla="*/ f55 f23 1"/>
              <a:gd name="f68" fmla="*/ f56 f24 1"/>
              <a:gd name="f69" fmla="*/ f57 f23 1"/>
              <a:gd name="f70" fmla="*/ f58 f24 1"/>
              <a:gd name="f71" fmla="*/ f59 f23 1"/>
              <a:gd name="f72" fmla="*/ f60 f24 1"/>
              <a:gd name="f73" fmla="*/ f61 f23 1"/>
              <a:gd name="f74" fmla="*/ f62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67" y="f68"/>
              </a:cxn>
              <a:cxn ang="f42">
                <a:pos x="f69" y="f70"/>
              </a:cxn>
              <a:cxn ang="f42">
                <a:pos x="f71" y="f72"/>
              </a:cxn>
              <a:cxn ang="f42">
                <a:pos x="f73" y="f74"/>
              </a:cxn>
              <a:cxn ang="f42">
                <a:pos x="f67" y="f68"/>
              </a:cxn>
            </a:cxnLst>
            <a:rect l="f63" t="f66" r="f64" b="f65"/>
            <a:pathLst>
              <a:path w="12200417" h="3743248">
                <a:moveTo>
                  <a:pt x="f8" y="f5"/>
                </a:moveTo>
                <a:lnTo>
                  <a:pt x="f9" y="f10"/>
                </a:lnTo>
                <a:cubicBezTo>
                  <a:pt x="f11" y="f12"/>
                  <a:pt x="f13" y="f14"/>
                  <a:pt x="f15" y="f7"/>
                </a:cubicBezTo>
                <a:lnTo>
                  <a:pt x="f16" y="f17"/>
                </a:lnTo>
                <a:cubicBezTo>
                  <a:pt x="f18" y="f19"/>
                  <a:pt x="f20" y="f21"/>
                  <a:pt x="f8" y="f5"/>
                </a:cubicBezTo>
                <a:close/>
              </a:path>
            </a:pathLst>
          </a:custGeom>
          <a:solidFill>
            <a:srgbClr val="132B4E"/>
          </a:solidFill>
          <a:ln cap="flat">
            <a:noFill/>
            <a:prstDash val="solid"/>
          </a:ln>
        </p:spPr>
        <p:txBody>
          <a:bodyPr lIns="68580" tIns="34290" rIns="68580" bIns="34290" anchor="ctr" anchorCtr="1"/>
          <a:lstStyle/>
          <a:p>
            <a:pPr algn="ctr" eaLnBrk="1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kern="0">
              <a:solidFill>
                <a:srgbClr val="FFFFFF"/>
              </a:solidFill>
              <a:latin typeface="Tahoma"/>
            </a:endParaRPr>
          </a:p>
        </p:txBody>
      </p:sp>
      <p:sp>
        <p:nvSpPr>
          <p:cNvPr id="4" name="Triangle 6">
            <a:extLst>
              <a:ext uri="{FF2B5EF4-FFF2-40B4-BE49-F238E27FC236}">
                <a16:creationId xmlns:a16="http://schemas.microsoft.com/office/drawing/2014/main" id="{EDFD33B0-44DD-5EEA-573F-7D9034112A60}"/>
              </a:ext>
            </a:extLst>
          </p:cNvPr>
          <p:cNvSpPr>
            <a:spLocks/>
          </p:cNvSpPr>
          <p:nvPr/>
        </p:nvSpPr>
        <p:spPr bwMode="auto">
          <a:xfrm rot="10799991">
            <a:off x="7510463" y="-12700"/>
            <a:ext cx="1633537" cy="1633538"/>
          </a:xfrm>
          <a:custGeom>
            <a:avLst/>
            <a:gdLst>
              <a:gd name="T0" fmla="*/ 369528 w 1991783"/>
              <a:gd name="T1" fmla="*/ 0 h 1991922"/>
              <a:gd name="T2" fmla="*/ 739056 w 1991783"/>
              <a:gd name="T3" fmla="*/ 369426 h 1991922"/>
              <a:gd name="T4" fmla="*/ 369528 w 1991783"/>
              <a:gd name="T5" fmla="*/ 738852 h 1991922"/>
              <a:gd name="T6" fmla="*/ 0 w 1991783"/>
              <a:gd name="T7" fmla="*/ 369426 h 1991922"/>
              <a:gd name="T8" fmla="*/ 0 w 1991783"/>
              <a:gd name="T9" fmla="*/ 738852 h 1991922"/>
              <a:gd name="T10" fmla="*/ 0 w 1991783"/>
              <a:gd name="T11" fmla="*/ 0 h 1991922"/>
              <a:gd name="T12" fmla="*/ 739056 w 1991783"/>
              <a:gd name="T13" fmla="*/ 734141 h 1991922"/>
              <a:gd name="T14" fmla="*/ 0 w 1991783"/>
              <a:gd name="T15" fmla="*/ 738852 h 1991922"/>
              <a:gd name="T16" fmla="*/ 17694720 60000 65536"/>
              <a:gd name="T17" fmla="*/ 0 60000 65536"/>
              <a:gd name="T18" fmla="*/ 5898240 60000 65536"/>
              <a:gd name="T19" fmla="*/ 1179648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991783"/>
              <a:gd name="T25" fmla="*/ 0 h 1991922"/>
              <a:gd name="T26" fmla="*/ 1991783 w 1991783"/>
              <a:gd name="T27" fmla="*/ 1991922 h 199192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rgbClr val="132B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n-GB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16B79DE8-04A6-AB14-4F00-9FD3D1E2E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700" y="190500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230748" y="3785085"/>
            <a:ext cx="3395487" cy="738661"/>
          </a:xfrm>
        </p:spPr>
        <p:txBody>
          <a:bodyPr lIns="0" tIns="0" rIns="0" bIns="0"/>
          <a:lstStyle>
            <a:lvl1pPr>
              <a:defRPr lang="en-US" sz="3000" b="1">
                <a:solidFill>
                  <a:srgbClr val="9091B3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230748" y="4594101"/>
            <a:ext cx="6726234" cy="1287118"/>
          </a:xfrm>
        </p:spPr>
        <p:txBody>
          <a:bodyPr lIns="0" tIns="0" rIns="0" bIns="0" anchor="ctr">
            <a:normAutofit/>
          </a:bodyPr>
          <a:lstStyle>
            <a:lvl1pPr marL="0" indent="0">
              <a:spcBef>
                <a:spcPts val="0"/>
              </a:spcBef>
              <a:buNone/>
              <a:defRPr lang="en-US" sz="3600" b="1">
                <a:solidFill>
                  <a:srgbClr val="FFFFFF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8" name="Text Placeholder 12"/>
          <p:cNvSpPr txBox="1">
            <a:spLocks noGrp="1"/>
          </p:cNvSpPr>
          <p:nvPr>
            <p:ph type="body" idx="4294967295"/>
          </p:nvPr>
        </p:nvSpPr>
        <p:spPr>
          <a:xfrm>
            <a:off x="230785" y="6050502"/>
            <a:ext cx="5493541" cy="588489"/>
          </a:xfrm>
        </p:spPr>
        <p:txBody>
          <a:bodyPr lIns="0" tIns="0" rIns="0" bIns="0">
            <a:normAutofit/>
          </a:bodyPr>
          <a:lstStyle>
            <a:lvl1pPr>
              <a:spcBef>
                <a:spcPts val="400"/>
              </a:spcBef>
              <a:defRPr lang="en-US" sz="1500" b="1">
                <a:solidFill>
                  <a:srgbClr val="9091B3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820935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73E8F2B-FC83-AB4D-A0A1-C8F8D109A79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l-SI"/>
              <a:t>Click to edit Master title style</a:t>
            </a:r>
            <a:endParaRPr lang="sl-SI" altLang="sl-SI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C3E7964-42BF-E343-B913-AA9124F01D0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l-SI"/>
              <a:t>Click to edit Master text styles</a:t>
            </a:r>
          </a:p>
          <a:p>
            <a:pPr lvl="1"/>
            <a:r>
              <a:rPr lang="en-US" altLang="sl-SI"/>
              <a:t>Second level</a:t>
            </a:r>
          </a:p>
          <a:p>
            <a:pPr lvl="2"/>
            <a:r>
              <a:rPr lang="en-US" altLang="sl-SI"/>
              <a:t>Third level</a:t>
            </a:r>
          </a:p>
          <a:p>
            <a:pPr lvl="3"/>
            <a:r>
              <a:rPr lang="en-US" altLang="sl-SI"/>
              <a:t>Fourth level</a:t>
            </a:r>
          </a:p>
          <a:p>
            <a:pPr lvl="4"/>
            <a:r>
              <a:rPr lang="en-US" altLang="sl-SI"/>
              <a:t>Fifth level</a:t>
            </a:r>
            <a:endParaRPr lang="sl-SI" altLang="sl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43BAD-A1A0-4143-AD67-C1D9B692A5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70F37-712B-FF4F-8CB1-853F3E911D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8DE273-9D63-CC4C-8FD1-9CDE0B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fld id="{7399E892-3E11-2340-B032-94E90E0E98BA}" type="slidenum">
              <a:rPr lang="it-IT" altLang="fr-FR"/>
              <a:pPr/>
              <a:t>‹#›</a:t>
            </a:fld>
            <a:endParaRPr lang="it-IT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3" r:id="rId1"/>
    <p:sldLayoutId id="2147484174" r:id="rId2"/>
    <p:sldLayoutId id="2147484175" r:id="rId3"/>
    <p:sldLayoutId id="2147484176" r:id="rId4"/>
    <p:sldLayoutId id="2147484177" r:id="rId5"/>
    <p:sldLayoutId id="2147484178" r:id="rId6"/>
    <p:sldLayoutId id="2147484179" r:id="rId7"/>
    <p:sldLayoutId id="2147484180" r:id="rId8"/>
    <p:sldLayoutId id="2147484181" r:id="rId9"/>
    <p:sldLayoutId id="2147484182" r:id="rId10"/>
    <p:sldLayoutId id="2147484183" r:id="rId11"/>
    <p:sldLayoutId id="2147484189" r:id="rId12"/>
  </p:sldLayoutIdLst>
  <p:hf hdr="0" ft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ubtitle 2">
            <a:extLst>
              <a:ext uri="{FF2B5EF4-FFF2-40B4-BE49-F238E27FC236}">
                <a16:creationId xmlns:a16="http://schemas.microsoft.com/office/drawing/2014/main" id="{AA8504FE-C8C6-EF89-E99A-78210B0F57D8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92088" y="4343400"/>
            <a:ext cx="8759825" cy="1295400"/>
          </a:xfrm>
        </p:spPr>
        <p:txBody>
          <a:bodyPr lIns="0" tIns="0" rIns="0" bIns="0" anchor="ctr"/>
          <a:lstStyle/>
          <a:p>
            <a:pPr marL="0" indent="0" eaLnBrk="1">
              <a:lnSpc>
                <a:spcPct val="8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GB" altLang="en-US" sz="2500" b="1" dirty="0">
                <a:solidFill>
                  <a:srgbClr val="FFFFFF"/>
                </a:solidFill>
                <a:latin typeface="Arial Black" panose="020B0A04020102020204" pitchFamily="34" charset="0"/>
              </a:rPr>
              <a:t>Nuclear data sensitivity and uncertainty analysis of the TIARA Fe and Concrete shielding benchmark from the SINBAD Database</a:t>
            </a:r>
          </a:p>
        </p:txBody>
      </p:sp>
      <p:sp>
        <p:nvSpPr>
          <p:cNvPr id="10243" name="Text Placeholder 3">
            <a:extLst>
              <a:ext uri="{FF2B5EF4-FFF2-40B4-BE49-F238E27FC236}">
                <a16:creationId xmlns:a16="http://schemas.microsoft.com/office/drawing/2014/main" id="{A020527E-3B69-F0CE-256F-F73C2910254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6035675"/>
            <a:ext cx="3619128" cy="303213"/>
          </a:xfrm>
        </p:spPr>
        <p:txBody>
          <a:bodyPr lIns="0" tIns="0" rIns="0" bIns="0"/>
          <a:lstStyle/>
          <a:p>
            <a:pPr eaLnBrk="1">
              <a:spcBef>
                <a:spcPts val="400"/>
              </a:spcBef>
            </a:pPr>
            <a:r>
              <a:rPr lang="en-US" altLang="en-US" sz="1800" b="1" dirty="0">
                <a:solidFill>
                  <a:srgbClr val="FFFFFF"/>
                </a:solidFill>
                <a:latin typeface="Arial Black" panose="020B0A04020102020204" pitchFamily="34" charset="0"/>
              </a:rPr>
              <a:t>Ivo Kodeli</a:t>
            </a:r>
            <a:r>
              <a:rPr lang="sl-SI" altLang="en-US" sz="1800" b="1" dirty="0">
                <a:solidFill>
                  <a:srgbClr val="FFFFFF"/>
                </a:solidFill>
                <a:latin typeface="Arial Black" panose="020B0A04020102020204" pitchFamily="34" charset="0"/>
              </a:rPr>
              <a:t>, </a:t>
            </a:r>
            <a:r>
              <a:rPr lang="sl-SI" altLang="en-US" sz="1800" b="1" dirty="0" err="1">
                <a:solidFill>
                  <a:srgbClr val="FFFFFF"/>
                </a:solidFill>
                <a:latin typeface="Arial Black" panose="020B0A04020102020204" pitchFamily="34" charset="0"/>
              </a:rPr>
              <a:t>Enrico</a:t>
            </a:r>
            <a:r>
              <a:rPr lang="sl-SI" altLang="en-US" sz="1800" b="1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sl-SI" altLang="en-US" sz="1800" b="1" dirty="0" err="1">
                <a:solidFill>
                  <a:srgbClr val="FFFFFF"/>
                </a:solidFill>
                <a:latin typeface="Arial Black" panose="020B0A04020102020204" pitchFamily="34" charset="0"/>
              </a:rPr>
              <a:t>Sartori</a:t>
            </a:r>
            <a:endParaRPr lang="en-US" altLang="en-US" sz="1800" b="1" dirty="0"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pPr eaLnBrk="1">
              <a:spcBef>
                <a:spcPts val="400"/>
              </a:spcBef>
            </a:pPr>
            <a:endParaRPr lang="en-US" altLang="en-US" sz="1800" b="1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10244" name="Text Placeholder 3">
            <a:extLst>
              <a:ext uri="{FF2B5EF4-FFF2-40B4-BE49-F238E27FC236}">
                <a16:creationId xmlns:a16="http://schemas.microsoft.com/office/drawing/2014/main" id="{022858CD-ABB8-0F68-E5E8-2BB97684F8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44" y="6554786"/>
            <a:ext cx="8951912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Ctr="1"/>
          <a:lstStyle>
            <a:lvl1pPr defTabSz="682625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682625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682625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682625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682625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6826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6826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6826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6826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750"/>
              </a:spcBef>
              <a:buClrTx/>
              <a:buSzTx/>
              <a:buFontTx/>
              <a:buNone/>
            </a:pPr>
            <a:r>
              <a:rPr lang="en-US" altLang="en-US" sz="1400" b="1" dirty="0">
                <a:solidFill>
                  <a:srgbClr val="B0B8C9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S</a:t>
            </a:r>
            <a:r>
              <a:rPr lang="sl-SI" altLang="en-US" sz="1400" b="1" dirty="0">
                <a:solidFill>
                  <a:srgbClr val="B0B8C9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ATIF-17</a:t>
            </a:r>
            <a:r>
              <a:rPr lang="en-US" altLang="en-US" sz="1400" b="1" dirty="0">
                <a:solidFill>
                  <a:srgbClr val="B0B8C9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 Meeting, </a:t>
            </a:r>
            <a:r>
              <a:rPr lang="sl-SI" altLang="en-US" sz="1400" b="1" dirty="0" err="1">
                <a:solidFill>
                  <a:srgbClr val="B0B8C9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Daejeon</a:t>
            </a:r>
            <a:r>
              <a:rPr lang="sl-SI" altLang="en-US" sz="1400" b="1" dirty="0">
                <a:solidFill>
                  <a:srgbClr val="B0B8C9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, 20</a:t>
            </a:r>
            <a:r>
              <a:rPr lang="en-US" altLang="en-US" sz="1400" b="1" dirty="0">
                <a:solidFill>
                  <a:srgbClr val="B0B8C9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-</a:t>
            </a:r>
            <a:r>
              <a:rPr lang="sl-SI" altLang="en-US" sz="1400" b="1" dirty="0">
                <a:solidFill>
                  <a:srgbClr val="B0B8C9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22</a:t>
            </a:r>
            <a:r>
              <a:rPr lang="en-US" altLang="en-US" sz="1400" b="1" dirty="0">
                <a:solidFill>
                  <a:srgbClr val="B0B8C9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/10 2026</a:t>
            </a:r>
            <a:endParaRPr lang="en-GB" altLang="en-US" sz="1400" b="1" dirty="0">
              <a:solidFill>
                <a:srgbClr val="B0B8C9"/>
              </a:solidFill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1B48E79-3F2F-9B10-BF60-499867543709}"/>
              </a:ext>
            </a:extLst>
          </p:cNvPr>
          <p:cNvSpPr/>
          <p:nvPr/>
        </p:nvSpPr>
        <p:spPr>
          <a:xfrm>
            <a:off x="395536" y="1008978"/>
            <a:ext cx="8440455" cy="551636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8580" tIns="34290" rIns="68580" bIns="34290" anchor="t" anchorCtr="0" compatLnSpc="1">
            <a:noAutofit/>
          </a:bodyPr>
          <a:lstStyle/>
          <a:p>
            <a:pPr marL="257175" indent="-257175" defTabSz="685779" fontAlgn="auto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dirty="0">
                <a:solidFill>
                  <a:srgbClr val="000000"/>
                </a:solidFill>
                <a:latin typeface="Arial" pitchFamily="34"/>
                <a:ea typeface="Arial"/>
                <a:cs typeface="Arial" pitchFamily="34"/>
              </a:rPr>
              <a:t>Focus on nuclear fusion: large and complex geometries, </a:t>
            </a:r>
            <a:r>
              <a:rPr lang="en-US" kern="0" dirty="0">
                <a:solidFill>
                  <a:srgbClr val="000000"/>
                </a:solidFill>
                <a:latin typeface="Arial" pitchFamily="34"/>
                <a:ea typeface="Arial"/>
                <a:cs typeface="Arial" pitchFamily="34"/>
              </a:rPr>
              <a:t>neutron &amp; gamma </a:t>
            </a:r>
            <a:r>
              <a:rPr lang="en-US" dirty="0">
                <a:solidFill>
                  <a:srgbClr val="000000"/>
                </a:solidFill>
                <a:latin typeface="Arial" pitchFamily="34"/>
                <a:ea typeface="Arial"/>
                <a:cs typeface="Arial" pitchFamily="34"/>
              </a:rPr>
              <a:t>source terms, higher energy neutrons than fission, material degradation studied using higher energy neutrons </a:t>
            </a:r>
          </a:p>
          <a:p>
            <a:pPr marL="257175" indent="-257175" defTabSz="685779" fontAlgn="auto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000000"/>
                </a:solidFill>
                <a:latin typeface="Arial" pitchFamily="34"/>
                <a:ea typeface="Arial"/>
                <a:cs typeface="Arial" pitchFamily="34"/>
              </a:rPr>
              <a:t>Involved in fusion reactor projects such as</a:t>
            </a:r>
            <a:r>
              <a:rPr lang="en-US" dirty="0">
                <a:solidFill>
                  <a:srgbClr val="000000"/>
                </a:solidFill>
                <a:latin typeface="Arial" pitchFamily="34"/>
                <a:ea typeface="Arial"/>
                <a:cs typeface="Arial" pitchFamily="34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Arial" pitchFamily="34"/>
                <a:ea typeface="Arial"/>
                <a:cs typeface="Arial" pitchFamily="34"/>
              </a:rPr>
              <a:t>JET, </a:t>
            </a:r>
            <a:r>
              <a:rPr lang="en-US" b="1" kern="0" dirty="0">
                <a:solidFill>
                  <a:srgbClr val="000000"/>
                </a:solidFill>
                <a:latin typeface="Arial" pitchFamily="34"/>
                <a:ea typeface="Arial"/>
                <a:cs typeface="Arial" pitchFamily="34"/>
              </a:rPr>
              <a:t>ITER, STEP, MAST-U, DEMO,</a:t>
            </a:r>
            <a:r>
              <a:rPr lang="en-US" kern="0" dirty="0">
                <a:solidFill>
                  <a:srgbClr val="000000"/>
                </a:solidFill>
                <a:latin typeface="Arial" pitchFamily="34"/>
                <a:ea typeface="Arial"/>
                <a:cs typeface="Arial" pitchFamily="34"/>
              </a:rPr>
              <a:t> </a:t>
            </a:r>
            <a:r>
              <a:rPr lang="en-US" b="1" kern="0" dirty="0">
                <a:solidFill>
                  <a:srgbClr val="000000"/>
                </a:solidFill>
                <a:latin typeface="Arial" pitchFamily="34"/>
                <a:ea typeface="Arial"/>
                <a:cs typeface="Arial" pitchFamily="34"/>
              </a:rPr>
              <a:t>IFMIF-DONES</a:t>
            </a:r>
            <a:r>
              <a:rPr lang="en-US" kern="0" dirty="0">
                <a:solidFill>
                  <a:srgbClr val="000000"/>
                </a:solidFill>
                <a:latin typeface="Arial" pitchFamily="34"/>
                <a:ea typeface="Arial"/>
                <a:cs typeface="Arial" pitchFamily="34"/>
              </a:rPr>
              <a:t>;</a:t>
            </a:r>
            <a:endParaRPr lang="en-US" b="1" kern="0" dirty="0">
              <a:solidFill>
                <a:srgbClr val="000000"/>
              </a:solidFill>
              <a:latin typeface="Arial" pitchFamily="34"/>
              <a:ea typeface="Arial"/>
              <a:cs typeface="Arial" pitchFamily="34"/>
            </a:endParaRPr>
          </a:p>
          <a:p>
            <a:pPr marL="257175" indent="-257175" defTabSz="685779" fontAlgn="auto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kern="0" dirty="0">
                <a:solidFill>
                  <a:srgbClr val="000000"/>
                </a:solidFill>
                <a:latin typeface="Arial" pitchFamily="34"/>
              </a:rPr>
              <a:t>Licensing needs: V&amp;V, understand and eventually reduce uncertainties</a:t>
            </a:r>
          </a:p>
          <a:p>
            <a:pPr marL="257175" indent="-257175" defTabSz="685779" fontAlgn="auto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kern="0" dirty="0">
                <a:solidFill>
                  <a:srgbClr val="000000"/>
                </a:solidFill>
                <a:latin typeface="Arial" pitchFamily="34"/>
              </a:rPr>
              <a:t>Fusion research </a:t>
            </a:r>
            <a:r>
              <a:rPr lang="en-US" kern="0" dirty="0">
                <a:solidFill>
                  <a:srgbClr val="000000"/>
                </a:solidFill>
                <a:latin typeface="Arial" pitchFamily="34"/>
              </a:rPr>
              <a:t>needs (W, Cu, Fe, Li, Pb, Be, V, Mo, Cr, Y, </a:t>
            </a:r>
            <a:r>
              <a:rPr lang="en-US" kern="0" dirty="0" err="1">
                <a:solidFill>
                  <a:srgbClr val="000000"/>
                </a:solidFill>
                <a:latin typeface="Arial" pitchFamily="34"/>
              </a:rPr>
              <a:t>Ti</a:t>
            </a:r>
            <a:r>
              <a:rPr lang="en-US" kern="0" dirty="0">
                <a:solidFill>
                  <a:srgbClr val="000000"/>
                </a:solidFill>
                <a:latin typeface="Arial" pitchFamily="34"/>
              </a:rPr>
              <a:t>, C, Zr, Si,...)</a:t>
            </a:r>
          </a:p>
          <a:p>
            <a:pPr marL="257175" indent="-257175" defTabSz="685779" fontAlgn="auto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dirty="0">
                <a:solidFill>
                  <a:srgbClr val="000000"/>
                </a:solidFill>
                <a:latin typeface="Arial" pitchFamily="34"/>
                <a:ea typeface="Arial"/>
                <a:cs typeface="Arial" pitchFamily="34"/>
              </a:rPr>
              <a:t>M/C calculations using acceleration methods: </a:t>
            </a:r>
            <a:r>
              <a:rPr lang="en-US" b="1" dirty="0">
                <a:solidFill>
                  <a:srgbClr val="000000"/>
                </a:solidFill>
                <a:latin typeface="Arial" pitchFamily="34"/>
                <a:ea typeface="Arial"/>
                <a:cs typeface="Arial" pitchFamily="34"/>
              </a:rPr>
              <a:t>MCNP, Serpent2, </a:t>
            </a:r>
            <a:r>
              <a:rPr lang="en-US" b="1" dirty="0" err="1">
                <a:solidFill>
                  <a:srgbClr val="000000"/>
                </a:solidFill>
                <a:latin typeface="Arial" pitchFamily="34"/>
                <a:ea typeface="Arial"/>
                <a:cs typeface="Arial" pitchFamily="34"/>
              </a:rPr>
              <a:t>OpenMC</a:t>
            </a:r>
            <a:r>
              <a:rPr lang="en-US" b="1" dirty="0">
                <a:solidFill>
                  <a:srgbClr val="000000"/>
                </a:solidFill>
                <a:latin typeface="Arial" pitchFamily="34"/>
                <a:ea typeface="Arial"/>
                <a:cs typeface="Arial" pitchFamily="34"/>
              </a:rPr>
              <a:t>, TRIPOLI, FLUKA</a:t>
            </a:r>
            <a:r>
              <a:rPr lang="en-US" dirty="0">
                <a:solidFill>
                  <a:srgbClr val="000000"/>
                </a:solidFill>
                <a:latin typeface="Arial" pitchFamily="34"/>
                <a:ea typeface="Arial"/>
                <a:cs typeface="Arial" pitchFamily="34"/>
              </a:rPr>
              <a:t>, </a:t>
            </a:r>
            <a:r>
              <a:rPr lang="en-US" b="1" dirty="0">
                <a:solidFill>
                  <a:srgbClr val="000000"/>
                </a:solidFill>
                <a:latin typeface="Arial" pitchFamily="34"/>
                <a:ea typeface="Arial"/>
                <a:cs typeface="Arial" pitchFamily="34"/>
              </a:rPr>
              <a:t>GEANT4 </a:t>
            </a:r>
            <a:endParaRPr lang="en-US" dirty="0">
              <a:solidFill>
                <a:srgbClr val="000000"/>
              </a:solidFill>
              <a:latin typeface="Arial" pitchFamily="34"/>
              <a:ea typeface="Arial"/>
              <a:cs typeface="Arial" pitchFamily="34"/>
            </a:endParaRPr>
          </a:p>
          <a:p>
            <a:pPr marL="257175" indent="-257175" defTabSz="685779" fontAlgn="auto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000000"/>
                </a:solidFill>
                <a:latin typeface="Arial" pitchFamily="34"/>
                <a:ea typeface="Arial"/>
                <a:cs typeface="Arial" pitchFamily="34"/>
              </a:rPr>
              <a:t>Nuclear data </a:t>
            </a:r>
            <a:r>
              <a:rPr lang="en-US" b="1" kern="0" dirty="0">
                <a:solidFill>
                  <a:srgbClr val="000000"/>
                </a:solidFill>
                <a:latin typeface="Arial" pitchFamily="34"/>
                <a:ea typeface="Arial"/>
                <a:cs typeface="Arial" pitchFamily="34"/>
              </a:rPr>
              <a:t>sensitivity and uncertainty </a:t>
            </a:r>
            <a:r>
              <a:rPr lang="en-US" kern="0" dirty="0">
                <a:solidFill>
                  <a:srgbClr val="000000"/>
                </a:solidFill>
                <a:latin typeface="Arial" pitchFamily="34"/>
                <a:ea typeface="Arial"/>
                <a:cs typeface="Arial" pitchFamily="34"/>
              </a:rPr>
              <a:t>analysis: p</a:t>
            </a:r>
            <a:r>
              <a:rPr lang="en-US" dirty="0">
                <a:solidFill>
                  <a:srgbClr val="000000"/>
                </a:solidFill>
                <a:latin typeface="Arial" pitchFamily="34"/>
                <a:ea typeface="Arial"/>
                <a:cs typeface="Arial" pitchFamily="34"/>
              </a:rPr>
              <a:t>redominantly using deterministic codes</a:t>
            </a:r>
            <a:endParaRPr lang="en-US" kern="0" dirty="0">
              <a:solidFill>
                <a:srgbClr val="000000"/>
              </a:solidFill>
              <a:latin typeface="Arial" pitchFamily="34"/>
              <a:ea typeface="Arial"/>
              <a:cs typeface="Arial" pitchFamily="34"/>
            </a:endParaRPr>
          </a:p>
          <a:p>
            <a:pPr marL="257175" indent="-257175" defTabSz="685779" fontAlgn="auto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u="sng" dirty="0">
                <a:solidFill>
                  <a:srgbClr val="000000"/>
                </a:solidFill>
                <a:latin typeface="Arial" pitchFamily="34"/>
                <a:ea typeface="Arial"/>
                <a:cs typeface="Arial" pitchFamily="34"/>
              </a:rPr>
              <a:t>SINBAD database </a:t>
            </a:r>
            <a:r>
              <a:rPr lang="en-US" dirty="0">
                <a:solidFill>
                  <a:srgbClr val="000000"/>
                </a:solidFill>
                <a:latin typeface="Arial" pitchFamily="34"/>
                <a:ea typeface="Arial"/>
                <a:cs typeface="Arial" pitchFamily="34"/>
              </a:rPr>
              <a:t>serves for validation of transport codes and nuclear data, </a:t>
            </a:r>
          </a:p>
          <a:p>
            <a:pPr marL="257175" indent="-257175" defTabSz="685779" fontAlgn="auto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dirty="0">
                <a:solidFill>
                  <a:srgbClr val="000000"/>
                </a:solidFill>
                <a:latin typeface="Arial" pitchFamily="34"/>
                <a:ea typeface="Arial"/>
                <a:cs typeface="Arial" pitchFamily="34"/>
              </a:rPr>
              <a:t>CAD based computational workflows</a:t>
            </a:r>
          </a:p>
          <a:p>
            <a:pPr marL="257175" indent="-257175" defTabSz="685779" fontAlgn="auto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000000"/>
                </a:solidFill>
                <a:latin typeface="Arial" pitchFamily="34"/>
                <a:ea typeface="Arial"/>
                <a:cs typeface="Arial" pitchFamily="34"/>
              </a:rPr>
              <a:t>Project on automation of benchmark analysis. </a:t>
            </a:r>
          </a:p>
          <a:p>
            <a:pPr marL="257175" indent="-257175" defTabSz="685779" fontAlgn="auto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000000"/>
                </a:solidFill>
                <a:latin typeface="Arial" pitchFamily="34"/>
                <a:ea typeface="Arial"/>
                <a:cs typeface="Arial" pitchFamily="34"/>
              </a:rPr>
              <a:t>Activation &amp; nuclear waste studies (</a:t>
            </a:r>
            <a:r>
              <a:rPr lang="en-US" b="1" kern="0" dirty="0" err="1">
                <a:solidFill>
                  <a:srgbClr val="000000"/>
                </a:solidFill>
                <a:latin typeface="Arial" pitchFamily="34"/>
                <a:ea typeface="Arial"/>
                <a:cs typeface="Arial" pitchFamily="34"/>
              </a:rPr>
              <a:t>Fispact</a:t>
            </a:r>
            <a:r>
              <a:rPr lang="en-US" b="1" kern="0" dirty="0">
                <a:solidFill>
                  <a:srgbClr val="000000"/>
                </a:solidFill>
                <a:latin typeface="Arial" pitchFamily="34"/>
                <a:ea typeface="Arial"/>
                <a:cs typeface="Arial" pitchFamily="34"/>
              </a:rPr>
              <a:t> II</a:t>
            </a:r>
            <a:r>
              <a:rPr lang="en-US" kern="0" dirty="0">
                <a:solidFill>
                  <a:srgbClr val="000000"/>
                </a:solidFill>
                <a:latin typeface="Arial" pitchFamily="34"/>
                <a:ea typeface="Arial"/>
                <a:cs typeface="Arial" pitchFamily="34"/>
              </a:rPr>
              <a:t>)</a:t>
            </a:r>
          </a:p>
          <a:p>
            <a:pPr marL="257175" indent="-257175" defTabSz="685779" fontAlgn="auto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000000"/>
                </a:solidFill>
                <a:latin typeface="Arial" pitchFamily="34"/>
                <a:ea typeface="Arial"/>
                <a:cs typeface="Arial" pitchFamily="34"/>
              </a:rPr>
              <a:t>Open to international collaboration projects: SINBAD (NEA), </a:t>
            </a:r>
            <a:r>
              <a:rPr lang="en-US" kern="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Conderc</a:t>
            </a:r>
            <a:r>
              <a:rPr lang="en-US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, FENDL (</a:t>
            </a:r>
            <a:r>
              <a:rPr lang="en-US" kern="0" dirty="0">
                <a:solidFill>
                  <a:srgbClr val="000000"/>
                </a:solidFill>
                <a:latin typeface="Arial" pitchFamily="34"/>
                <a:ea typeface="Arial"/>
                <a:cs typeface="Arial" pitchFamily="34"/>
              </a:rPr>
              <a:t>IAEA</a:t>
            </a:r>
            <a:r>
              <a:rPr lang="en-US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), JADE (F4E)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7666A4-40F3-E845-56AA-0EA28B7851BE}"/>
              </a:ext>
            </a:extLst>
          </p:cNvPr>
          <p:cNvSpPr/>
          <p:nvPr/>
        </p:nvSpPr>
        <p:spPr>
          <a:xfrm>
            <a:off x="835674" y="231451"/>
            <a:ext cx="7466099" cy="77752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8580" tIns="34290" rIns="68580" bIns="34290" anchor="t" anchorCtr="0" compatLnSpc="1">
            <a:normAutofit/>
          </a:bodyPr>
          <a:lstStyle/>
          <a:p>
            <a:pPr defTabSz="685779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700" b="1" kern="0" dirty="0">
                <a:solidFill>
                  <a:srgbClr val="FF9900"/>
                </a:solidFill>
                <a:latin typeface="Arial" pitchFamily="34"/>
                <a:cs typeface="Arial" pitchFamily="34"/>
              </a:rPr>
              <a:t>Benchmarking activities at UKAEA</a:t>
            </a:r>
            <a:endParaRPr lang="en-US" sz="2700" b="1" dirty="0">
              <a:solidFill>
                <a:srgbClr val="000000"/>
              </a:solidFill>
              <a:latin typeface="Arial Black"/>
              <a:ea typeface="Arial Black"/>
              <a:cs typeface="Arial Black"/>
            </a:endParaRPr>
          </a:p>
        </p:txBody>
      </p:sp>
      <p:sp>
        <p:nvSpPr>
          <p:cNvPr id="4" name="Slide Number Placeholder 12">
            <a:extLst>
              <a:ext uri="{FF2B5EF4-FFF2-40B4-BE49-F238E27FC236}">
                <a16:creationId xmlns:a16="http://schemas.microsoft.com/office/drawing/2014/main" id="{4289830A-84B2-C966-58D5-329DB72E45FD}"/>
              </a:ext>
            </a:extLst>
          </p:cNvPr>
          <p:cNvSpPr txBox="1"/>
          <p:nvPr/>
        </p:nvSpPr>
        <p:spPr>
          <a:xfrm>
            <a:off x="7638770" y="6373614"/>
            <a:ext cx="1197221" cy="3034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ctr" anchorCtr="0" compatLnSpc="1">
            <a:noAutofit/>
          </a:bodyPr>
          <a:lstStyle/>
          <a:p>
            <a:pPr algn="r" defTabSz="342900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0A20D82-BB71-FB46-A7E7-8C18AF8594C0}" type="slidenum">
              <a:rPr lang="en-US" sz="900">
                <a:solidFill>
                  <a:srgbClr val="191B0E"/>
                </a:solidFill>
                <a:latin typeface="Franklin Gothic Book"/>
              </a:rPr>
              <a:pPr algn="r" defTabSz="342900" fontAlgn="auto" hangingPunct="1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</a:t>
            </a:fld>
            <a:endParaRPr lang="en-US" sz="900">
              <a:solidFill>
                <a:srgbClr val="191B0E"/>
              </a:solidFill>
              <a:latin typeface="Franklin Gothic Boo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833"/>
    </mc:Choice>
    <mc:Fallback xmlns="">
      <p:transition spd="slow" advTm="92833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1C3899C3-1D80-96F7-9658-716837A9F44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9512" y="1101667"/>
            <a:ext cx="8824199" cy="5616624"/>
          </a:xfrm>
          <a:ln w="9528">
            <a:solidFill>
              <a:schemeClr val="bg1"/>
            </a:solidFill>
            <a:prstDash val="solid"/>
            <a:miter/>
          </a:ln>
        </p:spPr>
        <p:txBody>
          <a:bodyPr vert="horz" wrap="square" lIns="67867" tIns="33336" rIns="67867" bIns="33336" numCol="1" anchor="t" anchorCtr="0" compatLnSpc="1">
            <a:prstTxWarp prst="textNoShape">
              <a:avLst/>
            </a:prstTxWarp>
            <a:normAutofit/>
          </a:bodyPr>
          <a:lstStyle/>
          <a:p>
            <a:pPr lvl="0">
              <a:lnSpc>
                <a:spcPct val="64000"/>
              </a:lnSpc>
            </a:pPr>
            <a:r>
              <a:rPr lang="en-GB" sz="1600" b="1" dirty="0">
                <a:solidFill>
                  <a:srgbClr val="2F5597"/>
                </a:solidFill>
                <a:latin typeface="Arial" pitchFamily="34"/>
                <a:cs typeface="Arial" pitchFamily="34"/>
              </a:rPr>
              <a:t>Preserve results from expensive experiments in an user-friendly format</a:t>
            </a:r>
          </a:p>
          <a:p>
            <a:pPr lvl="0">
              <a:lnSpc>
                <a:spcPct val="64000"/>
              </a:lnSpc>
            </a:pPr>
            <a:r>
              <a:rPr lang="en-GB" sz="1600" b="1" dirty="0">
                <a:solidFill>
                  <a:srgbClr val="2F5597"/>
                </a:solidFill>
                <a:latin typeface="Arial" pitchFamily="34"/>
                <a:cs typeface="Arial" pitchFamily="34"/>
              </a:rPr>
              <a:t>Evaluate the quality, consistency and completeness of experimental information </a:t>
            </a:r>
          </a:p>
          <a:p>
            <a:pPr lvl="0">
              <a:lnSpc>
                <a:spcPct val="64000"/>
              </a:lnSpc>
            </a:pPr>
            <a:r>
              <a:rPr lang="en-GB" sz="1600" b="1" dirty="0">
                <a:solidFill>
                  <a:srgbClr val="2F5597"/>
                </a:solidFill>
                <a:latin typeface="Arial" pitchFamily="34"/>
                <a:cs typeface="Arial" pitchFamily="34"/>
              </a:rPr>
              <a:t>V</a:t>
            </a:r>
            <a:r>
              <a:rPr lang="sl-SI" sz="1600" b="1" dirty="0">
                <a:solidFill>
                  <a:srgbClr val="2F5597"/>
                </a:solidFill>
                <a:latin typeface="Arial" pitchFamily="34"/>
                <a:cs typeface="Arial" pitchFamily="34"/>
              </a:rPr>
              <a:t>&amp;V</a:t>
            </a:r>
            <a:r>
              <a:rPr lang="en-GB" sz="1600" b="1" dirty="0">
                <a:solidFill>
                  <a:srgbClr val="2F5597"/>
                </a:solidFill>
                <a:latin typeface="Arial" pitchFamily="34"/>
                <a:cs typeface="Arial" pitchFamily="34"/>
              </a:rPr>
              <a:t> of </a:t>
            </a:r>
            <a:r>
              <a:rPr lang="en-GB" sz="16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radiation transport codes, nuclear data performance, </a:t>
            </a:r>
            <a:r>
              <a:rPr lang="en-US" sz="16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reactor design concepts</a:t>
            </a:r>
          </a:p>
          <a:p>
            <a:pPr>
              <a:lnSpc>
                <a:spcPct val="64000"/>
              </a:lnSpc>
            </a:pPr>
            <a:r>
              <a:rPr lang="en-US" sz="16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R</a:t>
            </a:r>
            <a:r>
              <a:rPr lang="sl-SI" sz="1600" dirty="0" err="1">
                <a:solidFill>
                  <a:srgbClr val="2F5597"/>
                </a:solidFill>
                <a:latin typeface="Arial" pitchFamily="34"/>
                <a:cs typeface="Arial" pitchFamily="34"/>
              </a:rPr>
              <a:t>adiation</a:t>
            </a:r>
            <a:r>
              <a:rPr lang="sl-SI" sz="16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 transport </a:t>
            </a:r>
            <a:r>
              <a:rPr lang="sl-SI" sz="1600" dirty="0" err="1">
                <a:solidFill>
                  <a:srgbClr val="2F5597"/>
                </a:solidFill>
                <a:latin typeface="Arial" pitchFamily="34"/>
                <a:cs typeface="Arial" pitchFamily="34"/>
              </a:rPr>
              <a:t>and</a:t>
            </a:r>
            <a:r>
              <a:rPr lang="sl-SI" sz="16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 </a:t>
            </a:r>
            <a:r>
              <a:rPr lang="sl-SI" sz="1600" dirty="0" err="1">
                <a:solidFill>
                  <a:srgbClr val="2F5597"/>
                </a:solidFill>
                <a:latin typeface="Arial" pitchFamily="34"/>
                <a:cs typeface="Arial" pitchFamily="34"/>
              </a:rPr>
              <a:t>shielding</a:t>
            </a:r>
            <a:r>
              <a:rPr lang="sl-SI" sz="16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 </a:t>
            </a:r>
            <a:r>
              <a:rPr lang="sl-SI" sz="1600" dirty="0" err="1">
                <a:solidFill>
                  <a:srgbClr val="2F5597"/>
                </a:solidFill>
                <a:latin typeface="Arial" pitchFamily="34"/>
                <a:cs typeface="Arial" pitchFamily="34"/>
              </a:rPr>
              <a:t>encompassing</a:t>
            </a:r>
            <a:r>
              <a:rPr lang="sl-SI" sz="16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:</a:t>
            </a:r>
            <a:endParaRPr lang="en-US" sz="1600" dirty="0">
              <a:solidFill>
                <a:srgbClr val="2F5597"/>
              </a:solidFill>
              <a:latin typeface="Arial" pitchFamily="34"/>
              <a:cs typeface="Arial" pitchFamily="34"/>
            </a:endParaRPr>
          </a:p>
          <a:p>
            <a:pPr lvl="1" algn="just">
              <a:spcBef>
                <a:spcPts val="300"/>
              </a:spcBef>
              <a:spcAft>
                <a:spcPts val="0"/>
              </a:spcAft>
              <a:buFont typeface="Wingdings" pitchFamily="2"/>
              <a:buChar char="§"/>
            </a:pPr>
            <a:r>
              <a:rPr lang="en-US" sz="1900" dirty="0"/>
              <a:t> reactor shielding, PV dosimetry </a:t>
            </a:r>
            <a:r>
              <a:rPr lang="en-US" sz="1900" b="1" dirty="0"/>
              <a:t>(48)</a:t>
            </a:r>
          </a:p>
          <a:p>
            <a:pPr lvl="1" algn="just">
              <a:spcBef>
                <a:spcPts val="300"/>
              </a:spcBef>
              <a:spcAft>
                <a:spcPts val="0"/>
              </a:spcAft>
              <a:buFont typeface="Wingdings" pitchFamily="2"/>
              <a:buChar char="§"/>
            </a:pPr>
            <a:r>
              <a:rPr lang="en-US" sz="1900" dirty="0"/>
              <a:t> fusion blanket neutronics </a:t>
            </a:r>
            <a:r>
              <a:rPr lang="en-US" sz="1900" b="1" dirty="0"/>
              <a:t>(31)</a:t>
            </a:r>
            <a:endParaRPr lang="en-US" sz="1900" i="1" dirty="0"/>
          </a:p>
          <a:p>
            <a:pPr lvl="1" algn="just">
              <a:spcBef>
                <a:spcPts val="300"/>
              </a:spcBef>
              <a:spcAft>
                <a:spcPts val="0"/>
              </a:spcAft>
              <a:buFont typeface="Wingdings" pitchFamily="2"/>
              <a:buChar char="§"/>
            </a:pPr>
            <a:r>
              <a:rPr lang="en-US" sz="1900" dirty="0"/>
              <a:t> accelerator shielding</a:t>
            </a:r>
            <a:r>
              <a:rPr lang="en-US" sz="1900" b="1" dirty="0"/>
              <a:t> (23)</a:t>
            </a:r>
            <a:endParaRPr lang="en-GB" sz="1900" dirty="0">
              <a:solidFill>
                <a:srgbClr val="2F5597"/>
              </a:solidFill>
              <a:latin typeface="Arial" pitchFamily="34"/>
              <a:cs typeface="Arial" pitchFamily="34"/>
            </a:endParaRPr>
          </a:p>
          <a:p>
            <a:pPr lvl="0">
              <a:lnSpc>
                <a:spcPct val="64000"/>
              </a:lnSpc>
            </a:pPr>
            <a:r>
              <a:rPr lang="en-GB" sz="16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Developing an approach of global method and data validation, using integral experiments</a:t>
            </a:r>
          </a:p>
          <a:p>
            <a:pPr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</a:pPr>
            <a:r>
              <a:rPr lang="en-GB" sz="16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P. Miller, P. Nagel, M. </a:t>
            </a:r>
            <a:r>
              <a:rPr lang="en-GB" sz="1600" dirty="0" err="1">
                <a:solidFill>
                  <a:srgbClr val="2F5597"/>
                </a:solidFill>
                <a:latin typeface="Arial" pitchFamily="34"/>
                <a:cs typeface="Arial" pitchFamily="34"/>
              </a:rPr>
              <a:t>Salvatores</a:t>
            </a:r>
            <a:r>
              <a:rPr lang="en-GB" sz="16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, E. </a:t>
            </a:r>
            <a:r>
              <a:rPr lang="en-GB" sz="1600" dirty="0" err="1">
                <a:solidFill>
                  <a:srgbClr val="2F5597"/>
                </a:solidFill>
                <a:latin typeface="Arial" pitchFamily="34"/>
                <a:cs typeface="Arial" pitchFamily="34"/>
              </a:rPr>
              <a:t>Sartori</a:t>
            </a:r>
            <a:r>
              <a:rPr lang="en-GB" sz="16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, Shielding Experimental Benchmark Base at the Nuclear Energy Data Bank, Proc: 7</a:t>
            </a:r>
            <a:r>
              <a:rPr lang="en-GB" sz="1600" baseline="300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th</a:t>
            </a:r>
            <a:r>
              <a:rPr lang="en-GB" sz="16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 Int. Conf. on Rad. Shielding, Bournemouth, UK </a:t>
            </a:r>
            <a:r>
              <a:rPr lang="en-GB" sz="1600" b="1" dirty="0">
                <a:solidFill>
                  <a:srgbClr val="FF0000"/>
                </a:solidFill>
                <a:latin typeface="Arial" pitchFamily="34"/>
                <a:cs typeface="Arial" pitchFamily="34"/>
              </a:rPr>
              <a:t>1988</a:t>
            </a:r>
            <a:r>
              <a:rPr lang="en-GB" sz="16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 </a:t>
            </a:r>
            <a:r>
              <a:rPr lang="en-GB" sz="1600" dirty="0">
                <a:solidFill>
                  <a:srgbClr val="FF0000"/>
                </a:solidFill>
                <a:latin typeface="Arial" pitchFamily="34"/>
                <a:cs typeface="Arial" pitchFamily="34"/>
              </a:rPr>
              <a:t>NEACRP-L-310</a:t>
            </a:r>
          </a:p>
          <a:p>
            <a:pPr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</a:pPr>
            <a:r>
              <a:rPr lang="sl-SI" sz="1600" b="1" dirty="0">
                <a:solidFill>
                  <a:srgbClr val="FF0000"/>
                </a:solidFill>
                <a:latin typeface="Arial" pitchFamily="34"/>
                <a:cs typeface="Arial" pitchFamily="34"/>
              </a:rPr>
              <a:t>1992: </a:t>
            </a:r>
            <a:r>
              <a:rPr lang="sl-SI" sz="16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1</a:t>
            </a:r>
            <a:r>
              <a:rPr lang="sl-SI" sz="1600" baseline="300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st</a:t>
            </a:r>
            <a:r>
              <a:rPr lang="sl-SI" sz="16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 SINBAD </a:t>
            </a:r>
            <a:r>
              <a:rPr lang="sl-SI" sz="1600" dirty="0" err="1">
                <a:solidFill>
                  <a:srgbClr val="2F5597"/>
                </a:solidFill>
                <a:latin typeface="Arial" pitchFamily="34"/>
                <a:cs typeface="Arial" pitchFamily="34"/>
              </a:rPr>
              <a:t>compilation</a:t>
            </a:r>
            <a:r>
              <a:rPr lang="sl-SI" sz="16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 </a:t>
            </a:r>
            <a:r>
              <a:rPr lang="sl-SI" sz="1600" dirty="0" err="1">
                <a:solidFill>
                  <a:srgbClr val="2F5597"/>
                </a:solidFill>
                <a:latin typeface="Arial" pitchFamily="34"/>
                <a:cs typeface="Arial" pitchFamily="34"/>
              </a:rPr>
              <a:t>by</a:t>
            </a:r>
            <a:r>
              <a:rPr lang="sl-SI" sz="16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 E. </a:t>
            </a:r>
            <a:r>
              <a:rPr lang="sl-SI" sz="1600" dirty="0" err="1">
                <a:solidFill>
                  <a:srgbClr val="2F5597"/>
                </a:solidFill>
                <a:latin typeface="Arial" pitchFamily="34"/>
                <a:cs typeface="Arial" pitchFamily="34"/>
              </a:rPr>
              <a:t>Sartori</a:t>
            </a:r>
            <a:r>
              <a:rPr lang="sl-SI" sz="16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 (</a:t>
            </a:r>
            <a:r>
              <a:rPr lang="en-US" sz="1800" b="0" i="0" u="none" strike="noStrike" baseline="0" dirty="0">
                <a:solidFill>
                  <a:srgbClr val="0080AE"/>
                </a:solidFill>
                <a:latin typeface="AdvGulliv-R"/>
              </a:rPr>
              <a:t>SINBAD-ASPIS-FE</a:t>
            </a:r>
            <a:r>
              <a:rPr lang="sl-SI" sz="1800" b="0" i="0" u="none" strike="noStrike" baseline="0" dirty="0">
                <a:solidFill>
                  <a:srgbClr val="0080AE"/>
                </a:solidFill>
                <a:latin typeface="AdvGulliv-R"/>
              </a:rPr>
              <a:t>) </a:t>
            </a:r>
            <a:r>
              <a:rPr lang="sl-SI" sz="1600" dirty="0" err="1">
                <a:solidFill>
                  <a:srgbClr val="2F5597"/>
                </a:solidFill>
                <a:latin typeface="Arial" pitchFamily="34"/>
                <a:cs typeface="Arial" pitchFamily="34"/>
              </a:rPr>
              <a:t>launching</a:t>
            </a:r>
            <a:r>
              <a:rPr lang="sl-SI" sz="16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 SINBAD as a j</a:t>
            </a:r>
            <a:r>
              <a:rPr lang="en-GB" sz="1600" dirty="0" err="1">
                <a:solidFill>
                  <a:srgbClr val="2F5597"/>
                </a:solidFill>
                <a:latin typeface="Arial" pitchFamily="34"/>
                <a:cs typeface="Arial" pitchFamily="34"/>
              </a:rPr>
              <a:t>oint</a:t>
            </a:r>
            <a:r>
              <a:rPr lang="en-GB" sz="16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 effort between NEA Data Bank, NEA Nuclear Science Committee (NSC) and RSICC</a:t>
            </a:r>
          </a:p>
          <a:p>
            <a:pPr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</a:pPr>
            <a:r>
              <a:rPr lang="sl-SI" sz="1600" dirty="0">
                <a:solidFill>
                  <a:srgbClr val="FF0000"/>
                </a:solidFill>
                <a:latin typeface="Arial" pitchFamily="34"/>
                <a:cs typeface="Arial" pitchFamily="34"/>
              </a:rPr>
              <a:t>1992-2009 </a:t>
            </a:r>
            <a:r>
              <a:rPr lang="sl-SI" sz="16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~100 </a:t>
            </a:r>
            <a:r>
              <a:rPr lang="sl-SI" sz="1600" dirty="0" err="1">
                <a:solidFill>
                  <a:srgbClr val="2F5597"/>
                </a:solidFill>
                <a:latin typeface="Arial" pitchFamily="34"/>
                <a:cs typeface="Arial" pitchFamily="34"/>
              </a:rPr>
              <a:t>shielding</a:t>
            </a:r>
            <a:r>
              <a:rPr lang="sl-SI" sz="16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 </a:t>
            </a:r>
            <a:r>
              <a:rPr lang="sl-SI" sz="1600" dirty="0" err="1">
                <a:solidFill>
                  <a:srgbClr val="2F5597"/>
                </a:solidFill>
                <a:latin typeface="Arial" pitchFamily="34"/>
                <a:cs typeface="Arial" pitchFamily="34"/>
              </a:rPr>
              <a:t>benchmarks</a:t>
            </a:r>
            <a:r>
              <a:rPr lang="sl-SI" sz="16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 </a:t>
            </a:r>
            <a:r>
              <a:rPr lang="sl-SI" sz="1600" dirty="0" err="1">
                <a:solidFill>
                  <a:srgbClr val="2F5597"/>
                </a:solidFill>
                <a:latin typeface="Arial" pitchFamily="34"/>
                <a:cs typeface="Arial" pitchFamily="34"/>
              </a:rPr>
              <a:t>compiled</a:t>
            </a:r>
            <a:r>
              <a:rPr lang="sl-SI" sz="16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 in SINBAD</a:t>
            </a:r>
            <a:endParaRPr lang="sl-SI" sz="1600" dirty="0">
              <a:solidFill>
                <a:srgbClr val="FF0000"/>
              </a:solidFill>
              <a:latin typeface="Arial" pitchFamily="34"/>
              <a:cs typeface="Arial" pitchFamily="34"/>
            </a:endParaRPr>
          </a:p>
          <a:p>
            <a:pPr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</a:pPr>
            <a:r>
              <a:rPr lang="sl-SI" sz="1600" dirty="0">
                <a:solidFill>
                  <a:srgbClr val="FF0000"/>
                </a:solidFill>
                <a:latin typeface="Arial" pitchFamily="34"/>
                <a:cs typeface="Arial" pitchFamily="34"/>
              </a:rPr>
              <a:t>2011: </a:t>
            </a:r>
            <a:r>
              <a:rPr lang="en-GB" sz="1600" dirty="0">
                <a:solidFill>
                  <a:srgbClr val="FF0000"/>
                </a:solidFill>
                <a:latin typeface="Arial" pitchFamily="34"/>
                <a:cs typeface="Arial" pitchFamily="34"/>
              </a:rPr>
              <a:t>OECD/NEA Working Party on Scientific Issues of Reactor Systems (WPRS)</a:t>
            </a:r>
            <a:r>
              <a:rPr lang="en-GB" sz="16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 </a:t>
            </a:r>
            <a:r>
              <a:rPr lang="en-US" sz="16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Expert Group on Physics of Reactor Systems (EGPRS)</a:t>
            </a:r>
            <a:r>
              <a:rPr lang="en-GB" sz="16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: monitor, steer and support the continued development of SINBAD (Chair R. Grove, ORNL)</a:t>
            </a:r>
          </a:p>
          <a:p>
            <a:pPr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</a:pPr>
            <a:r>
              <a:rPr lang="en-US" sz="1600" dirty="0">
                <a:solidFill>
                  <a:srgbClr val="FF0000"/>
                </a:solidFill>
                <a:latin typeface="Arial" pitchFamily="34"/>
                <a:cs typeface="Arial" pitchFamily="34"/>
              </a:rPr>
              <a:t>Working Party on Evaluation Cooperation (</a:t>
            </a:r>
            <a:r>
              <a:rPr lang="en-GB" sz="1600" dirty="0">
                <a:solidFill>
                  <a:srgbClr val="FF0000"/>
                </a:solidFill>
                <a:latin typeface="Arial" pitchFamily="34"/>
                <a:cs typeface="Arial" pitchFamily="34"/>
              </a:rPr>
              <a:t>WPEC) - SG47 </a:t>
            </a:r>
            <a:r>
              <a:rPr lang="en-GB" sz="16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“Use of SINBAD for Nuclear Data Validation” </a:t>
            </a:r>
            <a:r>
              <a:rPr lang="en-GB" sz="1600" b="1" dirty="0">
                <a:solidFill>
                  <a:srgbClr val="FF0000"/>
                </a:solidFill>
                <a:latin typeface="Arial" pitchFamily="34"/>
                <a:cs typeface="Arial" pitchFamily="34"/>
              </a:rPr>
              <a:t>2019 – 2022 </a:t>
            </a:r>
            <a:r>
              <a:rPr lang="en-GB" sz="16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(I. </a:t>
            </a:r>
            <a:r>
              <a:rPr lang="en-GB" sz="1600" dirty="0" err="1">
                <a:solidFill>
                  <a:srgbClr val="2F5597"/>
                </a:solidFill>
                <a:latin typeface="Arial" pitchFamily="34"/>
                <a:cs typeface="Arial" pitchFamily="34"/>
              </a:rPr>
              <a:t>Kodeli</a:t>
            </a:r>
            <a:r>
              <a:rPr lang="en-GB" sz="16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)</a:t>
            </a:r>
            <a:endParaRPr lang="en-GB" sz="1600" dirty="0">
              <a:latin typeface="Arial" pitchFamily="34"/>
              <a:cs typeface="Arial" pitchFamily="34"/>
            </a:endParaRPr>
          </a:p>
          <a:p>
            <a:pPr lvl="0">
              <a:lnSpc>
                <a:spcPct val="64000"/>
              </a:lnSpc>
            </a:pPr>
            <a:r>
              <a:rPr lang="en-US" sz="1600" dirty="0">
                <a:solidFill>
                  <a:srgbClr val="FF0000"/>
                </a:solidFill>
                <a:latin typeface="Arial" pitchFamily="34"/>
                <a:cs typeface="Arial" pitchFamily="34"/>
              </a:rPr>
              <a:t>NEA Task Force on SINBAD development </a:t>
            </a:r>
            <a:r>
              <a:rPr lang="en-US" sz="1600" b="1" dirty="0">
                <a:solidFill>
                  <a:srgbClr val="FF0000"/>
                </a:solidFill>
                <a:latin typeface="Arial" pitchFamily="34"/>
                <a:cs typeface="Arial" pitchFamily="34"/>
              </a:rPr>
              <a:t>(&gt;2022) </a:t>
            </a:r>
            <a:r>
              <a:rPr lang="en-GB" sz="1600" dirty="0">
                <a:solidFill>
                  <a:srgbClr val="2F5597"/>
                </a:solidFill>
                <a:latin typeface="Arial" pitchFamily="34"/>
                <a:cs typeface="Arial" pitchFamily="34"/>
              </a:rPr>
              <a:t>(T. Miller, ORNL, O. Buss, NEA)</a:t>
            </a:r>
            <a:endParaRPr lang="en-GB" sz="1600" dirty="0">
              <a:latin typeface="Arial" pitchFamily="34"/>
              <a:cs typeface="Arial" pitchFamily="34"/>
            </a:endParaRPr>
          </a:p>
        </p:txBody>
      </p:sp>
      <p:pic>
        <p:nvPicPr>
          <p:cNvPr id="4" name="Picture 4" descr="NEA">
            <a:extLst>
              <a:ext uri="{FF2B5EF4-FFF2-40B4-BE49-F238E27FC236}">
                <a16:creationId xmlns:a16="http://schemas.microsoft.com/office/drawing/2014/main" id="{DDD1D796-9A33-4F4E-8C98-6F1F8840CA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79512" y="42106"/>
            <a:ext cx="1457325" cy="80248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5" descr="rsicc">
            <a:extLst>
              <a:ext uri="{FF2B5EF4-FFF2-40B4-BE49-F238E27FC236}">
                <a16:creationId xmlns:a16="http://schemas.microsoft.com/office/drawing/2014/main" id="{6F91A291-DB60-40CC-A6B8-0BD322D6D5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975043" y="156622"/>
            <a:ext cx="782011" cy="69128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9F044CCA-FCB5-4AD9-946D-FB6AB461A427}"/>
              </a:ext>
            </a:extLst>
          </p:cNvPr>
          <p:cNvSpPr txBox="1">
            <a:spLocks/>
          </p:cNvSpPr>
          <p:nvPr/>
        </p:nvSpPr>
        <p:spPr>
          <a:xfrm>
            <a:off x="2014152" y="42106"/>
            <a:ext cx="5131595" cy="1108038"/>
          </a:xfrm>
          <a:prstGeom prst="rect">
            <a:avLst/>
          </a:prstGeom>
        </p:spPr>
        <p:txBody>
          <a:bodyPr anchorCtr="1"/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rgbClr val="FF9900"/>
                </a:solidFill>
                <a:latin typeface="Tahoma" pitchFamily="34"/>
                <a:ea typeface="Tahoma" pitchFamily="34"/>
                <a:cs typeface="Tahoma" pitchFamily="34"/>
              </a:rPr>
              <a:t>SINBAD - Radiation Shielding Experiments</a:t>
            </a:r>
            <a:endParaRPr lang="en-US" sz="2400" b="1" dirty="0">
              <a:solidFill>
                <a:srgbClr val="FF9900"/>
              </a:solidFill>
              <a:latin typeface="Tahoma" pitchFamily="34"/>
              <a:ea typeface="Tahoma" pitchFamily="34"/>
              <a:cs typeface="Tahoma" pitchFamily="34"/>
            </a:endParaRPr>
          </a:p>
        </p:txBody>
      </p:sp>
      <p:graphicFrame>
        <p:nvGraphicFramePr>
          <p:cNvPr id="7" name="Chart 8">
            <a:extLst>
              <a:ext uri="{FF2B5EF4-FFF2-40B4-BE49-F238E27FC236}">
                <a16:creationId xmlns:a16="http://schemas.microsoft.com/office/drawing/2014/main" id="{67AA9A87-D3A4-4FBC-B75B-94483E5E0F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3268657"/>
              </p:ext>
            </p:extLst>
          </p:nvPr>
        </p:nvGraphicFramePr>
        <p:xfrm>
          <a:off x="6645476" y="1772816"/>
          <a:ext cx="2301494" cy="1397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266"/>
    </mc:Choice>
    <mc:Fallback xmlns="">
      <p:transition spd="slow" advTm="86266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4B0F27-464D-4404-9880-CB15118C1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BE137-E513-6246-93E9-0B1C86EE0F1B}" type="slidenum">
              <a:rPr lang="it-IT" altLang="fr-FR" smtClean="0"/>
              <a:pPr/>
              <a:t>4</a:t>
            </a:fld>
            <a:endParaRPr lang="it-IT" altLang="fr-FR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0F33FF1-CA17-4640-8B56-F83DE4DF7403}"/>
              </a:ext>
            </a:extLst>
          </p:cNvPr>
          <p:cNvSpPr txBox="1"/>
          <p:nvPr/>
        </p:nvSpPr>
        <p:spPr>
          <a:xfrm>
            <a:off x="-417" y="1772816"/>
            <a:ext cx="9023672" cy="52950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342900" marR="0" lvl="0" indent="-342900" algn="l" defTabSz="914400" rtl="0" fontAlgn="auto" hangingPunc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0" cap="none" spc="0" baseline="0" dirty="0">
                <a:solidFill>
                  <a:srgbClr val="002060"/>
                </a:solidFill>
                <a:uFillTx/>
                <a:latin typeface="Arial" pitchFamily="34"/>
                <a:cs typeface="Arial" pitchFamily="34"/>
              </a:rPr>
              <a:t>Few new evaluations included since last 1</a:t>
            </a:r>
            <a:r>
              <a:rPr lang="sl-SI" sz="2000" b="0" i="0" u="none" strike="noStrike" kern="0" cap="none" spc="0" baseline="0" dirty="0">
                <a:solidFill>
                  <a:srgbClr val="002060"/>
                </a:solidFill>
                <a:uFillTx/>
                <a:latin typeface="Arial" pitchFamily="34"/>
                <a:cs typeface="Arial" pitchFamily="34"/>
              </a:rPr>
              <a:t>8</a:t>
            </a:r>
            <a:r>
              <a:rPr lang="en-US" sz="2000" b="0" i="0" u="none" strike="noStrike" kern="0" cap="none" spc="0" baseline="0" dirty="0">
                <a:solidFill>
                  <a:srgbClr val="002060"/>
                </a:solidFill>
                <a:uFillTx/>
                <a:latin typeface="Arial" pitchFamily="34"/>
                <a:cs typeface="Arial" pitchFamily="34"/>
              </a:rPr>
              <a:t> years; 			  </a:t>
            </a:r>
            <a:r>
              <a:rPr lang="sl-SI" sz="2000" b="0" i="0" u="none" strike="noStrike" kern="0" cap="none" spc="0" baseline="0" dirty="0">
                <a:solidFill>
                  <a:srgbClr val="002060"/>
                </a:solidFill>
                <a:uFillTx/>
                <a:latin typeface="Arial" pitchFamily="34"/>
                <a:cs typeface="Arial" pitchFamily="34"/>
              </a:rPr>
              <a:t>   </a:t>
            </a:r>
            <a:r>
              <a:rPr lang="en-US" sz="2000" b="0" i="0" u="none" strike="noStrike" kern="0" cap="none" spc="0" baseline="0" dirty="0">
                <a:solidFill>
                  <a:srgbClr val="1F4E79"/>
                </a:solidFill>
                <a:uFillTx/>
                <a:latin typeface="Arial" pitchFamily="34"/>
                <a:cs typeface="Arial" pitchFamily="34"/>
              </a:rPr>
              <a:t>19 recent benchmarks  (&gt; 2000), 23 older benchmarks (&lt;1980)</a:t>
            </a:r>
          </a:p>
          <a:p>
            <a:pPr marL="342900" marR="0" lvl="0" indent="-342900" algn="l" defTabSz="914400" rtl="0" fontAlgn="auto" hangingPunc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0" cap="none" spc="0" baseline="0" dirty="0">
                <a:solidFill>
                  <a:srgbClr val="002060"/>
                </a:solidFill>
                <a:uFillTx/>
                <a:latin typeface="Arial" pitchFamily="34"/>
                <a:cs typeface="Arial" pitchFamily="34"/>
              </a:rPr>
              <a:t>Quality evaluation </a:t>
            </a:r>
            <a:r>
              <a:rPr lang="en-US" sz="2000" b="0" i="0" u="none" strike="noStrike" kern="0" cap="none" spc="0" baseline="0" dirty="0">
                <a:solidFill>
                  <a:srgbClr val="1F4E79"/>
                </a:solidFill>
                <a:uFillTx/>
                <a:latin typeface="Arial" pitchFamily="34"/>
                <a:cs typeface="Arial" pitchFamily="34"/>
              </a:rPr>
              <a:t>and independent review process is </a:t>
            </a:r>
            <a:r>
              <a:rPr lang="en-US" sz="2000" b="0" i="0" u="none" strike="noStrike" kern="0" cap="none" spc="0" baseline="0" dirty="0">
                <a:solidFill>
                  <a:srgbClr val="002060"/>
                </a:solidFill>
                <a:uFillTx/>
                <a:latin typeface="Arial" pitchFamily="34"/>
                <a:cs typeface="Arial" pitchFamily="34"/>
              </a:rPr>
              <a:t>mandatory: measurement uncertainty assessment needs to be improved and studied more in detail; quality evaluation started ~2009 should be finished for the remaining benchmarks</a:t>
            </a:r>
          </a:p>
          <a:p>
            <a:pPr marL="342900" marR="0" lvl="0" indent="-342900" algn="l" defTabSz="914400" rtl="0" fontAlgn="auto" hangingPunc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0" cap="none" spc="0" baseline="0" dirty="0">
                <a:solidFill>
                  <a:srgbClr val="1F4E79"/>
                </a:solidFill>
                <a:uFillTx/>
                <a:latin typeface="Arial" pitchFamily="34"/>
                <a:cs typeface="Arial" pitchFamily="34"/>
              </a:rPr>
              <a:t>Computer code inputs missing for some benchmarks</a:t>
            </a:r>
          </a:p>
          <a:p>
            <a:pPr marL="342900" marR="0" lvl="0" indent="-342900" algn="l" defTabSz="914400" rtl="0" fontAlgn="auto" hangingPunc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0" cap="none" spc="0" baseline="0" dirty="0">
                <a:solidFill>
                  <a:srgbClr val="002060"/>
                </a:solidFill>
                <a:uFillTx/>
                <a:latin typeface="Arial" pitchFamily="34"/>
                <a:cs typeface="Arial" pitchFamily="34"/>
              </a:rPr>
              <a:t>Format issues: differences with </a:t>
            </a:r>
            <a:r>
              <a:rPr lang="en-US" sz="2000" b="0" i="0" u="none" strike="noStrike" kern="0" cap="none" spc="0" baseline="0" dirty="0" err="1">
                <a:solidFill>
                  <a:srgbClr val="002060"/>
                </a:solidFill>
                <a:uFillTx/>
                <a:latin typeface="Arial" pitchFamily="34"/>
                <a:cs typeface="Arial" pitchFamily="34"/>
              </a:rPr>
              <a:t>IRPhE</a:t>
            </a:r>
            <a:r>
              <a:rPr lang="en-US" sz="2000" b="0" i="0" u="none" strike="noStrike" kern="0" cap="none" spc="0" baseline="0" dirty="0">
                <a:solidFill>
                  <a:srgbClr val="002060"/>
                </a:solidFill>
                <a:uFillTx/>
                <a:latin typeface="Arial" pitchFamily="34"/>
                <a:cs typeface="Arial" pitchFamily="34"/>
              </a:rPr>
              <a:t>/ICSBEP; </a:t>
            </a:r>
            <a:r>
              <a:rPr lang="sl-SI" sz="2000" b="0" i="0" u="none" strike="noStrike" kern="0" cap="none" spc="0" baseline="0" dirty="0">
                <a:solidFill>
                  <a:srgbClr val="1F4E79"/>
                </a:solidFill>
                <a:uFillTx/>
                <a:latin typeface="Arial" pitchFamily="34"/>
                <a:cs typeface="Arial" pitchFamily="34"/>
              </a:rPr>
              <a:t>n</a:t>
            </a:r>
            <a:r>
              <a:rPr lang="en-US" sz="2000" b="0" i="0" u="none" strike="noStrike" kern="0" cap="none" spc="0" baseline="0" dirty="0" err="1">
                <a:solidFill>
                  <a:srgbClr val="1F4E79"/>
                </a:solidFill>
                <a:uFillTx/>
                <a:latin typeface="Arial" pitchFamily="34"/>
                <a:cs typeface="Arial" pitchFamily="34"/>
              </a:rPr>
              <a:t>ew</a:t>
            </a:r>
            <a:r>
              <a:rPr lang="en-US" sz="2000" b="0" i="0" u="none" strike="noStrike" kern="0" cap="none" spc="0" baseline="0" dirty="0">
                <a:solidFill>
                  <a:srgbClr val="1F4E79"/>
                </a:solidFill>
                <a:uFillTx/>
                <a:latin typeface="Arial" pitchFamily="34"/>
                <a:cs typeface="Arial" pitchFamily="34"/>
              </a:rPr>
              <a:t> format(s) for SINBAD</a:t>
            </a:r>
          </a:p>
          <a:p>
            <a:pPr marL="342900" marR="0" lvl="0" indent="-342900" algn="l" defTabSz="914400" rtl="0" fontAlgn="auto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0" cap="none" spc="0" baseline="0" dirty="0">
                <a:solidFill>
                  <a:srgbClr val="1F4E79"/>
                </a:solidFill>
                <a:uFillTx/>
                <a:latin typeface="Arial" pitchFamily="34"/>
                <a:cs typeface="Arial" pitchFamily="34"/>
              </a:rPr>
              <a:t>Benchmark model to be provided as part of benchmark evaluation =&gt; </a:t>
            </a:r>
            <a:r>
              <a:rPr lang="en-US" sz="2000" b="0" i="0" u="none" strike="noStrike" kern="0" cap="none" spc="0" baseline="0" dirty="0">
                <a:solidFill>
                  <a:srgbClr val="002060"/>
                </a:solidFill>
                <a:uFillTx/>
                <a:latin typeface="Arial" pitchFamily="34"/>
                <a:cs typeface="Arial" pitchFamily="34"/>
              </a:rPr>
              <a:t>computational model accurately describes the experimental arrangement</a:t>
            </a:r>
            <a:endParaRPr lang="en-US" sz="2000" b="0" i="0" u="none" strike="noStrike" kern="0" cap="none" spc="0" baseline="0" dirty="0">
              <a:solidFill>
                <a:srgbClr val="1F4E79"/>
              </a:solidFill>
              <a:uFillTx/>
              <a:latin typeface="Arial" pitchFamily="34"/>
              <a:cs typeface="Arial" pitchFamily="34"/>
            </a:endParaRPr>
          </a:p>
          <a:p>
            <a:pPr marL="342900" marR="0" lvl="0" indent="-342900" algn="l" defTabSz="914400" rtl="0" fontAlgn="auto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0" cap="none" spc="0" baseline="0" dirty="0">
                <a:solidFill>
                  <a:srgbClr val="1F4E79"/>
                </a:solidFill>
                <a:uFillTx/>
                <a:latin typeface="Arial" pitchFamily="34"/>
                <a:cs typeface="Arial" pitchFamily="34"/>
              </a:rPr>
              <a:t>Preparing an “ISO” standard for benchmarks was proposed by </a:t>
            </a:r>
            <a:r>
              <a:rPr lang="en-US" sz="2000" b="0" i="0" u="none" strike="noStrike" kern="0" cap="none" spc="0" baseline="0">
                <a:solidFill>
                  <a:srgbClr val="1F4E79"/>
                </a:solidFill>
                <a:uFillTx/>
                <a:latin typeface="Arial" pitchFamily="34"/>
                <a:cs typeface="Arial" pitchFamily="34"/>
              </a:rPr>
              <a:t>Enrico </a:t>
            </a:r>
            <a:r>
              <a:rPr lang="sl-SI" sz="2000" kern="0">
                <a:solidFill>
                  <a:srgbClr val="1F4E79"/>
                </a:solidFill>
                <a:latin typeface="Arial" pitchFamily="34"/>
                <a:cs typeface="Arial" pitchFamily="34"/>
              </a:rPr>
              <a:t>&gt;</a:t>
            </a:r>
            <a:r>
              <a:rPr lang="en-US" sz="2000" b="0" i="0" u="none" strike="noStrike" kern="0" cap="none" spc="0" baseline="0" dirty="0">
                <a:solidFill>
                  <a:srgbClr val="1F4E79"/>
                </a:solidFill>
                <a:uFillTx/>
                <a:latin typeface="Arial" pitchFamily="34"/>
                <a:cs typeface="Arial" pitchFamily="34"/>
              </a:rPr>
              <a:t>25 years ago. Time to do it?</a:t>
            </a:r>
          </a:p>
          <a:p>
            <a:pPr marL="342900" marR="0" lvl="0" indent="-342900" algn="l" defTabSz="914400" rtl="0" fontAlgn="auto" hangingPunc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400" b="0" i="0" u="none" strike="noStrike" kern="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B9CDDA9-6400-40B4-BB25-F0808EE32024}"/>
              </a:ext>
            </a:extLst>
          </p:cNvPr>
          <p:cNvSpPr txBox="1"/>
          <p:nvPr/>
        </p:nvSpPr>
        <p:spPr>
          <a:xfrm>
            <a:off x="361677" y="701407"/>
            <a:ext cx="5506172" cy="58562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80" tIns="34290" rIns="68580" bIns="34290" anchor="b" anchorCtr="0" compatLnSpc="1">
            <a:noAutofit/>
          </a:bodyPr>
          <a:lstStyle/>
          <a:p>
            <a:pPr marL="0" marR="0" lvl="0" indent="0" algn="l" defTabSz="6858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1" i="0" u="none" strike="noStrike" kern="0" cap="none" spc="0" baseline="0" dirty="0">
                <a:solidFill>
                  <a:srgbClr val="FF9900"/>
                </a:solidFill>
                <a:uFillTx/>
                <a:latin typeface="Arial" pitchFamily="34"/>
                <a:cs typeface="Arial" pitchFamily="34"/>
              </a:rPr>
              <a:t>Critical remarks on SINBAD</a:t>
            </a:r>
            <a:endParaRPr lang="sl-SI" sz="2800" b="1" i="0" u="none" strike="noStrike" kern="0" cap="none" spc="0" baseline="0" dirty="0">
              <a:solidFill>
                <a:srgbClr val="FF99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9A989F6C-30EB-4107-88E6-0BB4621AEC3D}"/>
              </a:ext>
            </a:extLst>
          </p:cNvPr>
          <p:cNvSpPr txBox="1"/>
          <p:nvPr/>
        </p:nvSpPr>
        <p:spPr>
          <a:xfrm>
            <a:off x="8744078" y="6532625"/>
            <a:ext cx="1596295" cy="4046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4B0A65B-B2F2-5340-8A91-C3F3091E2D58}" type="slidenum">
              <a:rPr lang="en-US" sz="1200" b="0" i="0" u="none" strike="noStrike" kern="1200" cap="none" spc="0" baseline="0">
                <a:solidFill>
                  <a:srgbClr val="191B0E"/>
                </a:solidFill>
                <a:uFillTx/>
                <a:latin typeface="Franklin Gothic Book"/>
              </a:rPr>
              <a:t>4</a:t>
            </a:fld>
            <a:endParaRPr lang="en-US" sz="1200" b="0" i="0" u="none" strike="noStrike" kern="1200" cap="none" spc="0" baseline="0">
              <a:solidFill>
                <a:srgbClr val="191B0E"/>
              </a:solidFill>
              <a:uFillTx/>
              <a:latin typeface="Franklin Gothic Book"/>
            </a:endParaRPr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4280388D-78E6-4EB3-8F28-B0F9099B5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3010" y="35805"/>
            <a:ext cx="2916257" cy="2025044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096135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BE4C98-EC85-46D8-9FD7-5B11F761E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BE137-E513-6246-93E9-0B1C86EE0F1B}" type="slidenum">
              <a:rPr lang="it-IT" altLang="fr-FR" smtClean="0"/>
              <a:pPr/>
              <a:t>5</a:t>
            </a:fld>
            <a:endParaRPr lang="it-IT" altLang="fr-FR"/>
          </a:p>
        </p:txBody>
      </p:sp>
      <p:sp>
        <p:nvSpPr>
          <p:cNvPr id="4" name="Text Box 34">
            <a:extLst>
              <a:ext uri="{FF2B5EF4-FFF2-40B4-BE49-F238E27FC236}">
                <a16:creationId xmlns:a16="http://schemas.microsoft.com/office/drawing/2014/main" id="{70C9DEF7-EE83-42DC-98E0-91D5E44B2C68}"/>
              </a:ext>
            </a:extLst>
          </p:cNvPr>
          <p:cNvSpPr txBox="1"/>
          <p:nvPr/>
        </p:nvSpPr>
        <p:spPr>
          <a:xfrm>
            <a:off x="143508" y="151224"/>
            <a:ext cx="8856984" cy="72173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1" kern="0" dirty="0">
                <a:solidFill>
                  <a:srgbClr val="FF9900"/>
                </a:solidFill>
                <a:latin typeface="Arial" pitchFamily="34"/>
                <a:cs typeface="Arial" pitchFamily="34"/>
              </a:rPr>
              <a:t>WPEC Subgroup</a:t>
            </a:r>
            <a:r>
              <a:rPr lang="sl-SI" sz="2800" b="1" kern="0" dirty="0">
                <a:solidFill>
                  <a:srgbClr val="FF9900"/>
                </a:solidFill>
                <a:latin typeface="Arial" pitchFamily="34"/>
                <a:cs typeface="Arial" pitchFamily="34"/>
              </a:rPr>
              <a:t> 47:</a:t>
            </a:r>
            <a:r>
              <a:rPr lang="en-GB" sz="2800" b="1" kern="0" dirty="0">
                <a:solidFill>
                  <a:srgbClr val="FF9900"/>
                </a:solidFill>
                <a:latin typeface="Arial" pitchFamily="34"/>
                <a:cs typeface="Arial" pitchFamily="34"/>
              </a:rPr>
              <a:t> </a:t>
            </a:r>
            <a:r>
              <a:rPr lang="sl-SI" sz="2800" b="1" kern="0" dirty="0">
                <a:solidFill>
                  <a:srgbClr val="FF9900"/>
                </a:solidFill>
                <a:latin typeface="Arial" pitchFamily="34"/>
                <a:cs typeface="Arial" pitchFamily="34"/>
              </a:rPr>
              <a:t>R</a:t>
            </a:r>
            <a:r>
              <a:rPr lang="en-GB" sz="2800" b="1" i="0" u="none" strike="noStrike" kern="1200" cap="none" spc="0" baseline="0" dirty="0" err="1">
                <a:solidFill>
                  <a:srgbClr val="FF9900"/>
                </a:solidFill>
                <a:uFillTx/>
                <a:latin typeface="Arial" pitchFamily="34"/>
              </a:rPr>
              <a:t>ecommendations</a:t>
            </a:r>
            <a:endParaRPr lang="en-GB" sz="2800" b="1" i="0" u="none" strike="noStrike" kern="1200" cap="none" spc="0" baseline="0" dirty="0">
              <a:solidFill>
                <a:srgbClr val="FF9900"/>
              </a:solidFill>
              <a:uFillTx/>
              <a:latin typeface="Arial" pitchFamily="34"/>
            </a:endParaRPr>
          </a:p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800" b="1" i="0" u="none" strike="noStrike" kern="1200" cap="none" spc="0" baseline="0" dirty="0">
              <a:solidFill>
                <a:srgbClr val="000099"/>
              </a:solidFill>
              <a:uFillTx/>
              <a:latin typeface="Arial" pitchFamily="34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u="sng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Objective</a:t>
            </a:r>
            <a:r>
              <a:rPr lang="en-US" sz="1800" b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: promote &amp; facilitate wider use of shielding benchmarks, provide feedback and recommendations for improvements from users on their needs.</a:t>
            </a:r>
            <a:endParaRPr lang="en-US" sz="1800" b="1" dirty="0">
              <a:solidFill>
                <a:srgbClr val="1F4E79"/>
              </a:solidFill>
              <a:latin typeface="Arial" pitchFamily="34"/>
              <a:cs typeface="Arial" pitchFamily="34"/>
            </a:endParaRPr>
          </a:p>
          <a:p>
            <a:pPr marL="192881" indent="-192881" defTabSz="514350" fontAlgn="auto">
              <a:spcBef>
                <a:spcPts val="0"/>
              </a:spcBef>
              <a:spcAft>
                <a:spcPts val="0"/>
              </a:spcAft>
              <a:buSzPct val="10000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i="0" u="none" strike="noStrike" kern="0" cap="none" spc="0" baseline="0" dirty="0">
                <a:solidFill>
                  <a:srgbClr val="1F4E79"/>
                </a:solidFill>
                <a:uFillTx/>
                <a:latin typeface="Arial" pitchFamily="34"/>
                <a:cs typeface="Arial" pitchFamily="34"/>
              </a:rPr>
              <a:t>New benchmarks should be evaluated in benchmark databases ASAP, </a:t>
            </a:r>
            <a:r>
              <a:rPr lang="en-US" b="0" i="0" u="none" strike="noStrike" kern="0" cap="none" spc="0" baseline="0" dirty="0">
                <a:solidFill>
                  <a:srgbClr val="1F4E79"/>
                </a:solidFill>
                <a:uFillTx/>
                <a:latin typeface="Arial" pitchFamily="34"/>
                <a:cs typeface="Arial" pitchFamily="34"/>
              </a:rPr>
              <a:t>not only published in journals; </a:t>
            </a:r>
          </a:p>
          <a:p>
            <a:pPr marL="192881" indent="-192881" defTabSz="514350" fontAlgn="auto">
              <a:spcBef>
                <a:spcPts val="0"/>
              </a:spcBef>
              <a:spcAft>
                <a:spcPts val="0"/>
              </a:spcAft>
              <a:buSzPct val="10000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i="0" u="none" strike="noStrike" kern="0" cap="none" spc="0" baseline="0" dirty="0">
                <a:solidFill>
                  <a:srgbClr val="1F4E79"/>
                </a:solidFill>
                <a:uFillTx/>
                <a:latin typeface="Arial" pitchFamily="34"/>
                <a:cs typeface="Arial" pitchFamily="34"/>
              </a:rPr>
              <a:t>Careful verification of completeness and consistency of experimental information is mandatory. Correct and complete interpretation of measured results and understanding of uncertainties &amp; correlations. </a:t>
            </a:r>
          </a:p>
          <a:p>
            <a:pPr marL="192881" indent="-192881" defTabSz="514350" fontAlgn="auto">
              <a:spcBef>
                <a:spcPts val="0"/>
              </a:spcBef>
              <a:spcAft>
                <a:spcPts val="0"/>
              </a:spcAft>
              <a:buSzPct val="10000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i="0" u="sng" strike="noStrike" kern="0" cap="none" spc="0" baseline="0" dirty="0">
                <a:solidFill>
                  <a:srgbClr val="1F4E79"/>
                </a:solidFill>
                <a:uFillTx/>
                <a:latin typeface="Arial" pitchFamily="34"/>
                <a:cs typeface="Arial" pitchFamily="34"/>
              </a:rPr>
              <a:t>Accelerator </a:t>
            </a:r>
            <a:r>
              <a:rPr lang="en-US" b="0" i="0" u="sng" strike="noStrike" kern="0" cap="none" spc="0" baseline="0" dirty="0">
                <a:solidFill>
                  <a:srgbClr val="1F4E79"/>
                </a:solidFill>
                <a:uFillTx/>
                <a:latin typeface="Arial" pitchFamily="34"/>
                <a:cs typeface="Arial" pitchFamily="34"/>
              </a:rPr>
              <a:t>validation needs </a:t>
            </a:r>
            <a:r>
              <a:rPr lang="en-US" b="1" i="0" u="sng" strike="noStrike" kern="0" cap="none" spc="0" baseline="0" dirty="0">
                <a:solidFill>
                  <a:srgbClr val="1F4E79"/>
                </a:solidFill>
                <a:uFillTx/>
                <a:latin typeface="Arial" pitchFamily="34"/>
                <a:cs typeface="Arial" pitchFamily="34"/>
              </a:rPr>
              <a:t>(MYRRHA): </a:t>
            </a:r>
            <a:r>
              <a:rPr lang="en-US" b="0" i="0" u="sng" strike="noStrike" kern="0" cap="none" spc="0" baseline="0" dirty="0">
                <a:solidFill>
                  <a:srgbClr val="1F4E79"/>
                </a:solidFill>
                <a:uFillTx/>
                <a:latin typeface="Arial" pitchFamily="34"/>
                <a:cs typeface="Arial" pitchFamily="34"/>
              </a:rPr>
              <a:t>better information on the quality and experimental uncertainty, more (&amp;) high-quality accelerator benchmarks needed</a:t>
            </a:r>
          </a:p>
          <a:p>
            <a:pPr marL="192881" indent="-192881" defTabSz="514350" fontAlgn="auto" hangingPunct="1">
              <a:spcBef>
                <a:spcPts val="0"/>
              </a:spcBef>
              <a:spcAft>
                <a:spcPts val="0"/>
              </a:spcAft>
              <a:buSzPct val="10000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kern="0" dirty="0">
                <a:solidFill>
                  <a:srgbClr val="203864"/>
                </a:solidFill>
                <a:latin typeface="Arial" pitchFamily="34"/>
                <a:cs typeface="Arial" pitchFamily="34"/>
              </a:rPr>
              <a:t>Quality evaluations: several SINBAD evaluations updated with </a:t>
            </a:r>
            <a:r>
              <a:rPr lang="en-US" kern="0" dirty="0">
                <a:solidFill>
                  <a:srgbClr val="203864"/>
                </a:solidFill>
                <a:latin typeface="Arial" pitchFamily="34"/>
                <a:cs typeface="Arial" pitchFamily="34"/>
              </a:rPr>
              <a:t>reassessment of measurement uncertainty, completeness of experimental information, quality standards for modern ND V&amp;V</a:t>
            </a:r>
          </a:p>
          <a:p>
            <a:pPr marL="192881" indent="-192881" defTabSz="514350" fontAlgn="auto" hangingPunct="1">
              <a:spcBef>
                <a:spcPts val="0"/>
              </a:spcBef>
              <a:spcAft>
                <a:spcPts val="0"/>
              </a:spcAft>
              <a:buSzPct val="10000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203864"/>
                </a:solidFill>
                <a:latin typeface="Arial" pitchFamily="34"/>
                <a:cs typeface="Arial" pitchFamily="34"/>
              </a:rPr>
              <a:t>Computer code input data:</a:t>
            </a:r>
          </a:p>
          <a:p>
            <a:pPr marL="450056" lvl="1" indent="-192881" defTabSz="514350" fontAlgn="auto" hangingPunct="1">
              <a:spcBef>
                <a:spcPts val="0"/>
              </a:spcBef>
              <a:spcAft>
                <a:spcPts val="0"/>
              </a:spcAft>
              <a:buSzPct val="10000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203864"/>
                </a:solidFill>
                <a:latin typeface="Arial" pitchFamily="34"/>
                <a:cs typeface="Arial" pitchFamily="34"/>
              </a:rPr>
              <a:t>Additional inputs &amp; feedback were provided from users,</a:t>
            </a:r>
          </a:p>
          <a:p>
            <a:pPr marL="450056" lvl="1" indent="-192881" defTabSz="514350" fontAlgn="auto" hangingPunct="1">
              <a:spcBef>
                <a:spcPts val="0"/>
              </a:spcBef>
              <a:spcAft>
                <a:spcPts val="0"/>
              </a:spcAft>
              <a:buSzPct val="10000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203864"/>
                </a:solidFill>
                <a:latin typeface="Arial" pitchFamily="34"/>
                <a:cs typeface="Arial" pitchFamily="34"/>
              </a:rPr>
              <a:t>Variance reduction </a:t>
            </a:r>
            <a:r>
              <a:rPr lang="en-US" kern="0" dirty="0" err="1">
                <a:solidFill>
                  <a:srgbClr val="203864"/>
                </a:solidFill>
                <a:latin typeface="Arial" pitchFamily="34"/>
                <a:cs typeface="Arial" pitchFamily="34"/>
              </a:rPr>
              <a:t>ww</a:t>
            </a:r>
            <a:r>
              <a:rPr lang="en-US" kern="0" dirty="0">
                <a:solidFill>
                  <a:srgbClr val="203864"/>
                </a:solidFill>
                <a:latin typeface="Arial" pitchFamily="34"/>
                <a:cs typeface="Arial" pitchFamily="34"/>
              </a:rPr>
              <a:t> cards to reduce CPU time,</a:t>
            </a:r>
          </a:p>
          <a:p>
            <a:pPr marL="450056" lvl="1" indent="-192881" defTabSz="514350" fontAlgn="auto" hangingPunct="1">
              <a:spcBef>
                <a:spcPts val="0"/>
              </a:spcBef>
              <a:spcAft>
                <a:spcPts val="0"/>
              </a:spcAft>
              <a:buSzPct val="10000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203864"/>
                </a:solidFill>
                <a:latin typeface="Arial" pitchFamily="34"/>
                <a:cs typeface="Arial" pitchFamily="34"/>
              </a:rPr>
              <a:t>Extended list of computer codes used for analysis,</a:t>
            </a:r>
          </a:p>
          <a:p>
            <a:pPr marL="192881" indent="-192881" defTabSz="514350" fontAlgn="auto" hangingPunct="1">
              <a:spcBef>
                <a:spcPts val="0"/>
              </a:spcBef>
              <a:spcAft>
                <a:spcPts val="0"/>
              </a:spcAft>
              <a:buSzPct val="100000"/>
              <a:buFontTx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kern="0" dirty="0">
                <a:solidFill>
                  <a:srgbClr val="002060"/>
                </a:solidFill>
                <a:latin typeface="Arial" pitchFamily="34"/>
                <a:cs typeface="Arial" pitchFamily="34"/>
              </a:rPr>
              <a:t>Priority list for future evaluations</a:t>
            </a:r>
            <a:r>
              <a:rPr lang="en-US" b="1" kern="0" dirty="0">
                <a:solidFill>
                  <a:srgbClr val="002060"/>
                </a:solidFill>
                <a:latin typeface="Arial" pitchFamily="34"/>
                <a:cs typeface="Arial" pitchFamily="34"/>
              </a:rPr>
              <a:t>: </a:t>
            </a:r>
            <a:r>
              <a:rPr lang="en-US" b="1" kern="0" dirty="0">
                <a:solidFill>
                  <a:srgbClr val="203864"/>
                </a:solidFill>
                <a:latin typeface="Arial" pitchFamily="34"/>
                <a:cs typeface="Arial" pitchFamily="34"/>
              </a:rPr>
              <a:t>SINBAD renaissance in cooperation with EGPRS &amp; SINBAD Task Force.</a:t>
            </a:r>
            <a:r>
              <a:rPr lang="en-US" b="1" kern="0" dirty="0">
                <a:solidFill>
                  <a:srgbClr val="203864"/>
                </a:solidFill>
                <a:latin typeface="Calibri"/>
              </a:rPr>
              <a:t> </a:t>
            </a:r>
            <a:r>
              <a:rPr lang="en-US" kern="0" dirty="0">
                <a:solidFill>
                  <a:srgbClr val="203864"/>
                </a:solidFill>
                <a:latin typeface="Calibri"/>
              </a:rPr>
              <a:t>N</a:t>
            </a:r>
            <a:r>
              <a:rPr lang="en-US" kern="0" dirty="0">
                <a:solidFill>
                  <a:srgbClr val="203864"/>
                </a:solidFill>
                <a:latin typeface="Arial" pitchFamily="34"/>
                <a:cs typeface="Arial" pitchFamily="34"/>
              </a:rPr>
              <a:t>o new benchmark evaluations since 18 years;</a:t>
            </a:r>
          </a:p>
          <a:p>
            <a:pPr marL="192881" indent="-192881" defTabSz="514350" fontAlgn="auto" hangingPunct="1">
              <a:spcBef>
                <a:spcPts val="0"/>
              </a:spcBef>
              <a:spcAft>
                <a:spcPts val="0"/>
              </a:spcAft>
              <a:buSzPct val="10000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203864"/>
                </a:solidFill>
                <a:latin typeface="Arial" pitchFamily="34"/>
                <a:cs typeface="Arial" pitchFamily="34"/>
              </a:rPr>
              <a:t>New SINBAD options discussed</a:t>
            </a:r>
          </a:p>
          <a:p>
            <a:pPr marL="535781" lvl="1" indent="-192881" defTabSz="514350" fontAlgn="auto" hangingPunct="1">
              <a:spcBef>
                <a:spcPts val="0"/>
              </a:spcBef>
              <a:spcAft>
                <a:spcPts val="0"/>
              </a:spcAft>
              <a:buSzPct val="10000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203864"/>
                </a:solidFill>
                <a:latin typeface="Arial" pitchFamily="34"/>
                <a:cs typeface="Arial" pitchFamily="34"/>
              </a:rPr>
              <a:t>CAD geometry </a:t>
            </a:r>
            <a:r>
              <a:rPr lang="sl-SI" kern="0" dirty="0">
                <a:solidFill>
                  <a:srgbClr val="203864"/>
                </a:solidFill>
                <a:latin typeface="Arial" pitchFamily="34"/>
                <a:cs typeface="Arial" pitchFamily="34"/>
              </a:rPr>
              <a:t>&amp;</a:t>
            </a:r>
            <a:r>
              <a:rPr lang="en-US" kern="0" dirty="0">
                <a:solidFill>
                  <a:srgbClr val="203864"/>
                </a:solidFill>
                <a:latin typeface="Arial" pitchFamily="34"/>
                <a:cs typeface="Arial" pitchFamily="34"/>
              </a:rPr>
              <a:t> material composition as detailed as reasonably possible;.</a:t>
            </a:r>
          </a:p>
          <a:p>
            <a:pPr marL="535781" lvl="1" indent="-192881" defTabSz="514350" fontAlgn="auto" hangingPunct="1">
              <a:spcBef>
                <a:spcPts val="0"/>
              </a:spcBef>
              <a:spcAft>
                <a:spcPts val="0"/>
              </a:spcAft>
              <a:buSzPct val="10000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203864"/>
                </a:solidFill>
                <a:latin typeface="Arial" pitchFamily="34"/>
                <a:cs typeface="Arial" pitchFamily="34"/>
              </a:rPr>
              <a:t>Sensitivity profiles</a:t>
            </a:r>
          </a:p>
          <a:p>
            <a:pPr marL="535781" lvl="1" indent="-192881" defTabSz="514350" fontAlgn="auto" hangingPunct="1">
              <a:spcBef>
                <a:spcPts val="0"/>
              </a:spcBef>
              <a:spcAft>
                <a:spcPts val="0"/>
              </a:spcAft>
              <a:buSzPct val="10000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203864"/>
                </a:solidFill>
                <a:latin typeface="Arial" pitchFamily="34"/>
                <a:cs typeface="Arial" pitchFamily="34"/>
              </a:rPr>
              <a:t>New formats</a:t>
            </a:r>
          </a:p>
          <a:p>
            <a:pPr marL="359999" marR="0" lvl="0" indent="-359999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100" b="1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200416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E3BDB4-7A62-47E0-B4BC-4AAF38B6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BE137-E513-6246-93E9-0B1C86EE0F1B}" type="slidenum">
              <a:rPr lang="it-IT" altLang="fr-FR" smtClean="0"/>
              <a:pPr/>
              <a:t>6</a:t>
            </a:fld>
            <a:endParaRPr lang="it-IT" altLang="fr-F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0A84501-523D-41B8-8CD7-6DB9AE2C3331}"/>
              </a:ext>
            </a:extLst>
          </p:cNvPr>
          <p:cNvSpPr/>
          <p:nvPr/>
        </p:nvSpPr>
        <p:spPr>
          <a:xfrm>
            <a:off x="215008" y="367905"/>
            <a:ext cx="8928992" cy="612218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sng" strike="noStrike" kern="0" cap="none" spc="0" baseline="0" dirty="0">
                <a:solidFill>
                  <a:srgbClr val="ED7D31"/>
                </a:solidFill>
                <a:uFillTx/>
                <a:latin typeface="Tahoma" pitchFamily="34"/>
                <a:ea typeface="Tahoma" pitchFamily="34"/>
                <a:cs typeface="Tahoma" pitchFamily="34"/>
              </a:rPr>
              <a:t>Priority List for future evaluations: </a:t>
            </a:r>
            <a:r>
              <a:rPr lang="sl-SI" sz="2400" b="1" i="0" u="none" strike="noStrike" kern="0" cap="none" spc="0" baseline="0" dirty="0">
                <a:solidFill>
                  <a:srgbClr val="ED7D31"/>
                </a:solidFill>
                <a:uFillTx/>
                <a:latin typeface="Tahoma" pitchFamily="34"/>
                <a:ea typeface="Tahoma" pitchFamily="34"/>
                <a:cs typeface="Tahoma" pitchFamily="34"/>
              </a:rPr>
              <a:t>ACCELERATOR</a:t>
            </a:r>
            <a:r>
              <a:rPr lang="en-US" sz="2400" b="1" i="0" u="none" strike="noStrike" kern="0" cap="none" spc="0" baseline="0" dirty="0">
                <a:solidFill>
                  <a:srgbClr val="ED7D31"/>
                </a:solidFill>
                <a:uFillTx/>
                <a:latin typeface="Tahoma" pitchFamily="34"/>
                <a:ea typeface="Tahoma" pitchFamily="34"/>
                <a:cs typeface="Tahoma" pitchFamily="34"/>
              </a:rPr>
              <a:t> Benchmarks</a:t>
            </a:r>
          </a:p>
          <a:p>
            <a:pPr marL="359999" marR="0" lvl="0" indent="-359999" algn="l" defTabSz="914400" rtl="0" fontAlgn="auto" hangingPunc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b="1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ahoma" pitchFamily="34"/>
                <a:cs typeface="Arial" pitchFamily="34"/>
              </a:rPr>
              <a:t>Neutron Penetration through Fe &amp; Concrete</a:t>
            </a:r>
            <a:r>
              <a:rPr lang="sl-SI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ahoma" pitchFamily="34"/>
                <a:cs typeface="Arial" pitchFamily="34"/>
              </a:rPr>
              <a:t> for 140-350-MeV Quasi-Monoenergetic Neutrons, RCNP, Osaka University (Prof. Takashi Nakamura)</a:t>
            </a:r>
          </a:p>
          <a:p>
            <a:pPr marL="359999" marR="0" lvl="0" indent="-359999" algn="l" defTabSz="914400" rtl="0" fontAlgn="auto" hangingPunc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b="1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ahoma" pitchFamily="34"/>
                <a:cs typeface="Arial" pitchFamily="34"/>
              </a:rPr>
              <a:t>JASMIN</a:t>
            </a:r>
            <a:r>
              <a:rPr lang="sl-SI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ahoma" pitchFamily="34"/>
                <a:cs typeface="Arial" pitchFamily="34"/>
              </a:rPr>
              <a:t>: Japanese-US Study of Muon Interactions &amp; Neutron Detection FERMILAB (Prof. Takashi Nakamura)</a:t>
            </a:r>
          </a:p>
          <a:p>
            <a:pPr marL="359999" marR="0" lvl="0" indent="-359999" algn="l" defTabSz="914400" rtl="0" fontAlgn="auto" hangingPunc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ahoma" pitchFamily="34"/>
                <a:cs typeface="Arial" pitchFamily="34"/>
              </a:rPr>
              <a:t>68 MeV P on thick Cu target (JAERI)</a:t>
            </a:r>
          </a:p>
          <a:p>
            <a:pPr marL="359999" marR="0" lvl="0" indent="-359999" algn="l" defTabSz="914400" rtl="0" fontAlgn="auto" hangingPunc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ahoma" pitchFamily="34"/>
                <a:cs typeface="Arial" pitchFamily="34"/>
              </a:rPr>
              <a:t>Reaction Rate in Thick Concrete Shield Irradiated by 6.2 GeV Protons (</a:t>
            </a:r>
            <a:r>
              <a:rPr lang="sl-SI" b="1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ahoma" pitchFamily="34"/>
                <a:cs typeface="Arial" pitchFamily="34"/>
              </a:rPr>
              <a:t>LBL-1965</a:t>
            </a:r>
            <a:r>
              <a:rPr lang="sl-SI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ahoma" pitchFamily="34"/>
                <a:cs typeface="Arial" pitchFamily="34"/>
              </a:rPr>
              <a:t>)</a:t>
            </a:r>
          </a:p>
          <a:p>
            <a:pPr marL="359999" marR="0" lvl="0" indent="-359999" algn="l" defTabSz="914400" rtl="0" fontAlgn="auto" hangingPunc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ahoma" pitchFamily="34"/>
                <a:cs typeface="Arial" pitchFamily="34"/>
              </a:rPr>
              <a:t>Experiment using 4 m concrete at KENS/KEK 500 MeV Proton Accelerator (</a:t>
            </a:r>
            <a:r>
              <a:rPr lang="sl-SI" b="1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ahoma" pitchFamily="34"/>
                <a:cs typeface="Arial" pitchFamily="34"/>
              </a:rPr>
              <a:t>KENS/KEK</a:t>
            </a:r>
            <a:r>
              <a:rPr lang="sl-SI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ahoma" pitchFamily="34"/>
                <a:cs typeface="Arial" pitchFamily="34"/>
              </a:rPr>
              <a:t>)</a:t>
            </a:r>
          </a:p>
          <a:p>
            <a:pPr marL="359999" marR="0" lvl="0" indent="-359999" algn="l" defTabSz="914400" rtl="0" fontAlgn="auto" hangingPunc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ahoma" pitchFamily="34"/>
                <a:cs typeface="Arial" pitchFamily="34"/>
              </a:rPr>
              <a:t>Cosmic ray induced n spectrum at Zugspitze 2660m &amp; Chacaltaya 5240m; </a:t>
            </a:r>
          </a:p>
          <a:p>
            <a:pPr marL="359999" marR="0" lvl="0" indent="-359999" algn="l" defTabSz="914400" rtl="0" fontAlgn="auto" hangingPunc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b="1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맑은 고딕" pitchFamily="34"/>
              </a:rPr>
              <a:t>CERF</a:t>
            </a:r>
            <a:r>
              <a:rPr lang="sl-SI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ahoma" pitchFamily="34"/>
                <a:cs typeface="Arial" pitchFamily="34"/>
              </a:rPr>
              <a:t> measurements (GSF, Neuherberg)	</a:t>
            </a:r>
          </a:p>
          <a:p>
            <a:pPr marL="359999" marR="0" lvl="0" indent="-359999" algn="l" defTabSz="914400" rtl="0" fontAlgn="auto" hangingPunc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ahoma" pitchFamily="34"/>
                <a:cs typeface="Arial" pitchFamily="34"/>
              </a:rPr>
              <a:t>TOF N spectra &amp; radioactivity induced in Li, Be, Cu, C, Al, for 25-40 MeV d (</a:t>
            </a:r>
            <a:r>
              <a:rPr lang="sl-SI" b="1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ahoma" pitchFamily="34"/>
                <a:cs typeface="Arial" pitchFamily="34"/>
              </a:rPr>
              <a:t>Tohoku Univ</a:t>
            </a:r>
            <a:r>
              <a:rPr lang="sl-SI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ahoma" pitchFamily="34"/>
                <a:cs typeface="Arial" pitchFamily="34"/>
              </a:rPr>
              <a:t>.)</a:t>
            </a:r>
          </a:p>
          <a:p>
            <a:pPr marL="359999" marR="0" lvl="0" indent="-359999" algn="l" defTabSz="914400" rtl="0" fontAlgn="auto" hangingPunc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ahoma" pitchFamily="34"/>
                <a:cs typeface="Arial" pitchFamily="34"/>
              </a:rPr>
              <a:t>Neutron spectra from 20cm Fe slab, D2O(He3,xn) reaction at 40 MeV (</a:t>
            </a:r>
            <a:r>
              <a:rPr lang="sl-SI" b="1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ahoma" pitchFamily="34"/>
                <a:cs typeface="Arial" pitchFamily="34"/>
              </a:rPr>
              <a:t>NPI Rez</a:t>
            </a:r>
            <a:r>
              <a:rPr lang="sl-SI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ahoma" pitchFamily="34"/>
                <a:cs typeface="Arial" pitchFamily="34"/>
              </a:rPr>
              <a:t>)</a:t>
            </a:r>
          </a:p>
          <a:p>
            <a:pPr marL="359999" marR="0" lvl="0" indent="-359999" algn="l" defTabSz="914400" rtl="0" fontAlgn="auto" hangingPunc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ahoma" pitchFamily="34"/>
                <a:cs typeface="Arial" pitchFamily="34"/>
              </a:rPr>
              <a:t>Residual Product Yields in Thin Targets Irradiated by 100-2600 MeV P (</a:t>
            </a:r>
            <a:r>
              <a:rPr lang="sl-SI" b="1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ahoma" pitchFamily="34"/>
                <a:cs typeface="Arial" pitchFamily="34"/>
              </a:rPr>
              <a:t>ITEP, Moscow</a:t>
            </a:r>
            <a:r>
              <a:rPr lang="sl-SI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ahoma" pitchFamily="34"/>
                <a:cs typeface="Arial" pitchFamily="34"/>
              </a:rPr>
              <a:t>)</a:t>
            </a:r>
          </a:p>
          <a:p>
            <a:pPr marL="359999" marR="0" lvl="0" indent="-359999" algn="l" defTabSz="914400" rtl="0" fontAlgn="auto" hangingPunc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ahoma" pitchFamily="34"/>
                <a:cs typeface="Arial" pitchFamily="34"/>
              </a:rPr>
              <a:t>SLAC experiment using 28.7 GeV electrons (</a:t>
            </a:r>
            <a:r>
              <a:rPr lang="sl-SI" b="1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ahoma" pitchFamily="34"/>
                <a:cs typeface="Arial" pitchFamily="34"/>
              </a:rPr>
              <a:t>SLAC</a:t>
            </a:r>
            <a:r>
              <a:rPr lang="sl-SI" b="0" i="0" u="none" strike="noStrike" kern="0" cap="none" spc="0" baseline="0" dirty="0">
                <a:solidFill>
                  <a:srgbClr val="000000"/>
                </a:solidFill>
                <a:uFillTx/>
                <a:latin typeface="Arial" pitchFamily="34"/>
                <a:ea typeface="Tahoma" pitchFamily="34"/>
                <a:cs typeface="Arial" pitchFamily="34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13752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B4491F1-2C0D-487F-A21A-1B863D445F81}"/>
              </a:ext>
            </a:extLst>
          </p:cNvPr>
          <p:cNvSpPr txBox="1">
            <a:spLocks noChangeArrowheads="1"/>
          </p:cNvSpPr>
          <p:nvPr/>
        </p:nvSpPr>
        <p:spPr>
          <a:xfrm>
            <a:off x="323528" y="116632"/>
            <a:ext cx="8229600" cy="4445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accent1"/>
                </a:solidFill>
                <a:latin typeface="Tahoma" pitchFamily="34" charset="0"/>
              </a:defRPr>
            </a:lvl9pPr>
          </a:lstStyle>
          <a:p>
            <a:pPr>
              <a:defRPr/>
            </a:pPr>
            <a:r>
              <a:rPr lang="en-US" altLang="sl-SI" sz="2800" b="1" kern="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lang="sl-SI" altLang="sl-SI" sz="2800" b="1" kern="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&amp;V</a:t>
            </a:r>
            <a:r>
              <a:rPr lang="en-US" altLang="sl-SI" sz="2800" b="1" kern="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using </a:t>
            </a:r>
            <a:r>
              <a:rPr lang="sl-SI" altLang="sl-SI" sz="2800" b="1" kern="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SINBAD F</a:t>
            </a:r>
            <a:r>
              <a:rPr lang="en-US" altLang="sl-SI" sz="2800" b="1" kern="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sl-SI" altLang="sl-SI" sz="2800" b="1" kern="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sl-SI" sz="2800" b="1" kern="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benchmarks</a:t>
            </a:r>
            <a:endParaRPr lang="en-GB" altLang="sl-SI" sz="2800" b="1" kern="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Group 43">
            <a:extLst>
              <a:ext uri="{FF2B5EF4-FFF2-40B4-BE49-F238E27FC236}">
                <a16:creationId xmlns:a16="http://schemas.microsoft.com/office/drawing/2014/main" id="{0FBB38FF-1542-4A9A-A4D2-94CE433CB6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4000393"/>
              </p:ext>
            </p:extLst>
          </p:nvPr>
        </p:nvGraphicFramePr>
        <p:xfrm>
          <a:off x="539552" y="1628800"/>
          <a:ext cx="8108171" cy="3699925"/>
        </p:xfrm>
        <a:graphic>
          <a:graphicData uri="http://schemas.openxmlformats.org/drawingml/2006/table">
            <a:tbl>
              <a:tblPr/>
              <a:tblGrid>
                <a:gridCol w="2397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03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8125">
                <a:tc>
                  <a:txBody>
                    <a:bodyPr/>
                    <a:lstStyle>
                      <a:lvl1pPr marL="342900" indent="-3429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PMingLiU" pitchFamily="18" charset="-120"/>
                          <a:cs typeface="Arial" panose="020B0604020202020204" pitchFamily="34" charset="0"/>
                        </a:rPr>
                        <a:t>Benchmark / quality</a:t>
                      </a:r>
                      <a:endParaRPr kumimoji="0" lang="en-GB" altLang="zh-TW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PMingLiU" pitchFamily="18" charset="-120"/>
                        <a:cs typeface="Arial" panose="020B0604020202020204" pitchFamily="34" charset="0"/>
                      </a:endParaRPr>
                    </a:p>
                  </a:txBody>
                  <a:tcPr marL="91451" marR="91451" marT="45906" marB="4590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PMingLiU" pitchFamily="18" charset="-120"/>
                          <a:cs typeface="Arial" panose="020B0604020202020204" pitchFamily="34" charset="0"/>
                        </a:rPr>
                        <a:t>Additional information needed on</a:t>
                      </a:r>
                      <a:endParaRPr kumimoji="0" lang="en-GB" altLang="zh-TW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PMingLiU" pitchFamily="18" charset="-120"/>
                        <a:cs typeface="Arial" panose="020B0604020202020204" pitchFamily="34" charset="0"/>
                      </a:endParaRPr>
                    </a:p>
                  </a:txBody>
                  <a:tcPr marL="91451" marR="91451" marT="45906" marB="4590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0288">
                <a:tc>
                  <a:txBody>
                    <a:bodyPr/>
                    <a:lstStyle/>
                    <a:p>
                      <a:pPr marL="0" marR="0" lvl="0" indent="0" algn="l" defTabSz="685800" rtl="0" eaLnBrk="0" fontAlgn="base" latinLnBrk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sz="1600" b="1" kern="1200" noProof="0" dirty="0">
                          <a:solidFill>
                            <a:srgbClr val="FF33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TIARA</a:t>
                      </a:r>
                      <a:r>
                        <a:rPr lang="en-GB" sz="1600" b="1" kern="1200" noProof="0" dirty="0">
                          <a:solidFill>
                            <a:srgbClr val="FF33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43</a:t>
                      </a:r>
                      <a:r>
                        <a:rPr lang="sl-SI" sz="16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MeV </a:t>
                      </a:r>
                      <a:r>
                        <a:rPr lang="en-US" sz="1600" b="0" kern="1200" baseline="300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en-US" sz="16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Li</a:t>
                      </a:r>
                      <a:r>
                        <a:rPr lang="sl-SI" sz="16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sl-SI" sz="1600" b="0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p,n</a:t>
                      </a:r>
                      <a:r>
                        <a:rPr lang="sl-SI" sz="16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US" sz="16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l-SI" sz="16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1600" b="0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ransmission</a:t>
                      </a:r>
                      <a:r>
                        <a:rPr lang="en-US" sz="16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l-SI" sz="1600" b="0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through</a:t>
                      </a:r>
                      <a:r>
                        <a:rPr lang="sl-SI" sz="16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Fe </a:t>
                      </a:r>
                      <a:r>
                        <a:rPr lang="en-US" sz="16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(1996) </a:t>
                      </a: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/>
                          <a:cs typeface="Arial" panose="020B0604020202020204" pitchFamily="34" charset="0"/>
                        </a:rPr>
                        <a:t>♦♦♦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902" marB="459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7345" indent="-347345" eaLnBrk="0" fontAlgn="base" hangingPunc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fi-FI" sz="1600" noProof="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43 &amp; 68 MeV protons on Li-7 target</a:t>
                      </a:r>
                      <a:endParaRPr lang="sl-SI" sz="1600" noProof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7345" indent="-347345" eaLnBrk="0" fontAlgn="base" hangingPunc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GB" sz="1600" noProof="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Fe (130 cm), concrete (&lt; 200 cm), polyethylene (&lt; 180 cm)</a:t>
                      </a:r>
                    </a:p>
                    <a:p>
                      <a:pPr marL="347345" indent="-347345" eaLnBrk="0" fontAlgn="base" hangingPunc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GB" sz="1600" noProof="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BC501A liquid scintillator, Bonner spheres, fission counters, TLD, SSNTD</a:t>
                      </a:r>
                    </a:p>
                    <a:p>
                      <a:pPr marL="347345" indent="-347345" eaLnBrk="0" fontAlgn="base" hangingPunc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GB" sz="1600" noProof="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Code inputs: MCNP, (PHITS, MORSE, DORT)</a:t>
                      </a:r>
                    </a:p>
                  </a:txBody>
                  <a:tcPr marL="91451" marR="91451" marT="45902" marB="459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190">
                <a:tc>
                  <a:txBody>
                    <a:bodyPr/>
                    <a:lstStyle/>
                    <a:p>
                      <a:pPr marL="0" marR="0" lvl="0" indent="0" algn="l" defTabSz="685800" rtl="0" eaLnBrk="0" fontAlgn="base" latinLnBrk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sz="1600" b="1" kern="1200" noProof="0" dirty="0">
                          <a:solidFill>
                            <a:srgbClr val="FF33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TIARA</a:t>
                      </a:r>
                      <a:r>
                        <a:rPr lang="en-GB" sz="1600" b="1" kern="1200" noProof="0" dirty="0">
                          <a:solidFill>
                            <a:srgbClr val="FF33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43 MeV </a:t>
                      </a:r>
                      <a:r>
                        <a:rPr lang="en-US" sz="1600" b="0" kern="1200" baseline="300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en-US" sz="16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Li</a:t>
                      </a:r>
                      <a:r>
                        <a:rPr lang="sl-SI" sz="16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sl-SI" sz="1600" b="0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p,n</a:t>
                      </a:r>
                      <a:r>
                        <a:rPr lang="sl-SI" sz="16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US" sz="16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l-SI" sz="16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1600" b="0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ransmission</a:t>
                      </a:r>
                      <a:r>
                        <a:rPr lang="en-US" sz="16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l-SI" sz="1600" b="0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through</a:t>
                      </a:r>
                      <a:r>
                        <a:rPr lang="sl-SI" sz="16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l-SI" sz="1600" b="0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Concrete</a:t>
                      </a:r>
                      <a:r>
                        <a:rPr lang="sl-SI" sz="16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(1996) </a:t>
                      </a:r>
                      <a:r>
                        <a:rPr lang="en-GB" sz="14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PMingLiU"/>
                          <a:cs typeface="Arial" panose="020B0604020202020204" pitchFamily="34" charset="0"/>
                        </a:rPr>
                        <a:t>♦♦♦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902" marB="459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7345" indent="-347345" eaLnBrk="0" fontAlgn="base" hangingPunc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fi-FI" sz="1600" noProof="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43 &amp; 68 MeV protons on Li-7 target</a:t>
                      </a:r>
                      <a:endParaRPr lang="sl-SI" sz="1600" noProof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7345" indent="-347345" eaLnBrk="0" fontAlgn="base" hangingPunc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GB" sz="1600" noProof="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Fe (130 cm), concrete (&lt; 200 cm), polyethylene (&lt; 180 cm)</a:t>
                      </a:r>
                    </a:p>
                    <a:p>
                      <a:pPr marL="347345" indent="-347345" eaLnBrk="0" fontAlgn="base" hangingPunc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GB" sz="1600" noProof="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BC501A liquid scintillator, Bonner spheres, fission counters, TLD, SSNTD</a:t>
                      </a:r>
                    </a:p>
                    <a:p>
                      <a:pPr marL="347345" indent="-347345" eaLnBrk="0" fontAlgn="base" hangingPunc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GB" sz="1600" noProof="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Code inputs: MCNP, (PHITS, MORSE, DORT)</a:t>
                      </a:r>
                    </a:p>
                  </a:txBody>
                  <a:tcPr marL="91451" marR="91451" marT="45902" marB="459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76298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0" fontAlgn="base" latinLnBrk="0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sz="1600" b="1" kern="1200" dirty="0" err="1">
                          <a:solidFill>
                            <a:srgbClr val="FF3300"/>
                          </a:solidFill>
                          <a:effectLst/>
                          <a:latin typeface="+mn-lt"/>
                          <a:ea typeface="PMingLiU"/>
                          <a:cs typeface="Arial" panose="020B0604020202020204" pitchFamily="34" charset="0"/>
                        </a:rPr>
                        <a:t>Řež</a:t>
                      </a:r>
                      <a:r>
                        <a:rPr lang="sl-SI" sz="1600" b="1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noProof="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sl-SI" sz="1600" b="1" noProof="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FMIF-DONES</a:t>
                      </a:r>
                      <a:endParaRPr lang="en-US" sz="1600" b="1" noProof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902" marB="459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7345" indent="-347345" eaLnBrk="0" fontAlgn="base" hangingPunc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GB" sz="1600" noProof="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Not (yet) in SINBAD</a:t>
                      </a:r>
                      <a:endParaRPr lang="sl-SI" sz="1600" noProof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7345" indent="-347345" eaLnBrk="0" fontAlgn="base" hangingPunc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sl-SI" sz="1600" noProof="0" dirty="0" err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High</a:t>
                      </a:r>
                      <a:r>
                        <a:rPr lang="sl-SI" sz="1600" noProof="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l-SI" sz="1600" noProof="0" dirty="0" err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uncertainty</a:t>
                      </a:r>
                      <a:r>
                        <a:rPr lang="sl-SI" sz="1600" noProof="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in </a:t>
                      </a:r>
                      <a:r>
                        <a:rPr lang="sl-SI" sz="1600" noProof="0" dirty="0" err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neutron</a:t>
                      </a:r>
                      <a:r>
                        <a:rPr lang="sl-SI" sz="1600" noProof="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l-SI" sz="1600" noProof="0" dirty="0" err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source</a:t>
                      </a:r>
                      <a:r>
                        <a:rPr lang="sl-SI" sz="1600" noProof="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l-SI" sz="1600" noProof="0" dirty="0" err="1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characterisation</a:t>
                      </a:r>
                      <a:endParaRPr lang="en-GB" sz="1600" noProof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902" marB="4590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828552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63AAB93-B4B0-49A1-86BC-038B561B06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3520542"/>
              </p:ext>
            </p:extLst>
          </p:nvPr>
        </p:nvGraphicFramePr>
        <p:xfrm>
          <a:off x="1259632" y="5805264"/>
          <a:ext cx="4536504" cy="692786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772171">
                  <a:extLst>
                    <a:ext uri="{9D8B030D-6E8A-4147-A177-3AD203B41FA5}">
                      <a16:colId xmlns:a16="http://schemas.microsoft.com/office/drawing/2014/main" val="522373890"/>
                    </a:ext>
                  </a:extLst>
                </a:gridCol>
                <a:gridCol w="3764333">
                  <a:extLst>
                    <a:ext uri="{9D8B030D-6E8A-4147-A177-3AD203B41FA5}">
                      <a16:colId xmlns:a16="http://schemas.microsoft.com/office/drawing/2014/main" val="3882897004"/>
                    </a:ext>
                  </a:extLst>
                </a:gridCol>
              </a:tblGrid>
              <a:tr h="228622">
                <a:tc>
                  <a:txBody>
                    <a:bodyPr/>
                    <a:lstStyle/>
                    <a:p>
                      <a:pPr marL="0" marR="0" lvl="0" indent="0" algn="ctr" defTabSz="914400" rtl="0" fontAlgn="auto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a typeface="Calibri"/>
                          <a:cs typeface="Times New Roman"/>
                        </a:rPr>
                        <a:t>***</a:t>
                      </a:r>
                      <a:endParaRPr lang="en-US" sz="14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9" marR="68589" marT="0" marB="0"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</a:rPr>
                        <a:t>valid for nuclear data </a:t>
                      </a:r>
                      <a:r>
                        <a:rPr lang="sl-SI" sz="1400" b="1" dirty="0">
                          <a:solidFill>
                            <a:srgbClr val="000000"/>
                          </a:solidFill>
                          <a:latin typeface="Calibri"/>
                        </a:rPr>
                        <a:t>&amp;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</a:rPr>
                        <a:t> code benchmarking</a:t>
                      </a:r>
                      <a:endParaRPr lang="en-US" sz="1400" b="1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9" marR="68589" marT="0" marB="0"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83292"/>
                  </a:ext>
                </a:extLst>
              </a:tr>
              <a:tr h="228622">
                <a:tc>
                  <a:txBody>
                    <a:bodyPr/>
                    <a:lstStyle/>
                    <a:p>
                      <a:pPr marL="0" marR="0" lv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a typeface="Calibri"/>
                          <a:cs typeface="Times New Roman"/>
                        </a:rPr>
                        <a:t>**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9" marR="68589" marT="0" marB="0"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l-SI" sz="1400" b="1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suitable</a:t>
                      </a:r>
                      <a:r>
                        <a:rPr lang="sl-SI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sl-SI" sz="1400" b="1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for</a:t>
                      </a:r>
                      <a:r>
                        <a:rPr lang="sl-SI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sl-SI" sz="1400" b="1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education</a:t>
                      </a:r>
                      <a:r>
                        <a:rPr lang="sl-SI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&amp; </a:t>
                      </a:r>
                      <a:r>
                        <a:rPr lang="sl-SI" sz="1400" b="1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training</a:t>
                      </a:r>
                      <a:r>
                        <a:rPr lang="sl-SI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1400" b="1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9" marR="68589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158803"/>
                  </a:ext>
                </a:extLst>
              </a:tr>
              <a:tr h="228622">
                <a:tc>
                  <a:txBody>
                    <a:bodyPr/>
                    <a:lstStyle/>
                    <a:p>
                      <a:pPr marL="0" marR="0" lv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a typeface="Calibri"/>
                          <a:cs typeface="Times New Roman"/>
                        </a:rPr>
                        <a:t>*</a:t>
                      </a:r>
                      <a:endParaRPr lang="en-US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9" marR="68589" marT="0" marB="0"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l-SI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benchmarks of historical interest </a:t>
                      </a:r>
                      <a:endParaRPr lang="en-US" sz="1400" b="1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9" marR="68589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01555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ct 2">
            <a:extLst>
              <a:ext uri="{FF2B5EF4-FFF2-40B4-BE49-F238E27FC236}">
                <a16:creationId xmlns:a16="http://schemas.microsoft.com/office/drawing/2014/main" id="{5F69146D-26DE-4E46-8DE8-DD3ADF7C46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2807868"/>
              </p:ext>
            </p:extLst>
          </p:nvPr>
        </p:nvGraphicFramePr>
        <p:xfrm>
          <a:off x="5004047" y="118234"/>
          <a:ext cx="4126423" cy="2385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292000" imgH="2970000" progId="">
                  <p:embed/>
                </p:oleObj>
              </mc:Choice>
              <mc:Fallback>
                <p:oleObj name="Acrobat Document" r:id="rId2" imgW="5292000" imgH="2970000" progId="">
                  <p:embed/>
                  <p:pic>
                    <p:nvPicPr>
                      <p:cNvPr id="12290" name="Object 2">
                        <a:extLst>
                          <a:ext uri="{FF2B5EF4-FFF2-40B4-BE49-F238E27FC236}">
                            <a16:creationId xmlns:a16="http://schemas.microsoft.com/office/drawing/2014/main" id="{5F69146D-26DE-4E46-8DE8-DD3ADF7C46B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7" y="118234"/>
                        <a:ext cx="4126423" cy="23859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1" name="Slide Number Placeholder 3">
            <a:extLst>
              <a:ext uri="{FF2B5EF4-FFF2-40B4-BE49-F238E27FC236}">
                <a16:creationId xmlns:a16="http://schemas.microsoft.com/office/drawing/2014/main" id="{A5EF81AA-E164-409F-B1F1-CD998C750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6425" y="5013723"/>
            <a:ext cx="1200150" cy="26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fld id="{ADC14A24-A766-43F7-AAC2-66015FDD2EDC}" type="slidenum">
              <a:rPr lang="en-US" altLang="sl-SI" sz="750">
                <a:solidFill>
                  <a:srgbClr val="FFFFFF"/>
                </a:solidFill>
                <a:latin typeface="Arial" panose="020B0604020202020204" pitchFamily="34" charset="0"/>
              </a:rPr>
              <a:pPr algn="r"/>
              <a:t>8</a:t>
            </a:fld>
            <a:endParaRPr lang="en-US" altLang="sl-SI" sz="75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12292" name="Picture 1029" descr="tiara6">
            <a:extLst>
              <a:ext uri="{FF2B5EF4-FFF2-40B4-BE49-F238E27FC236}">
                <a16:creationId xmlns:a16="http://schemas.microsoft.com/office/drawing/2014/main" id="{357E7178-572D-449E-83B4-A124A6AC71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0416" y="2618454"/>
            <a:ext cx="2972064" cy="2106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031">
            <a:extLst>
              <a:ext uri="{FF2B5EF4-FFF2-40B4-BE49-F238E27FC236}">
                <a16:creationId xmlns:a16="http://schemas.microsoft.com/office/drawing/2014/main" id="{1ACA137F-EB50-4F36-AEF4-DC6480F9D481}"/>
              </a:ext>
            </a:extLst>
          </p:cNvPr>
          <p:cNvSpPr txBox="1"/>
          <p:nvPr/>
        </p:nvSpPr>
        <p:spPr>
          <a:xfrm>
            <a:off x="251520" y="4586352"/>
            <a:ext cx="8311754" cy="1938992"/>
          </a:xfrm>
          <a:prstGeom prst="rect">
            <a:avLst/>
          </a:prstGeom>
          <a:noFill/>
          <a:ln cap="flat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u="sng" kern="0" dirty="0">
                <a:solidFill>
                  <a:srgbClr val="002060"/>
                </a:solidFill>
                <a:latin typeface="Arial" pitchFamily="34"/>
              </a:rPr>
              <a:t>Projectile</a:t>
            </a:r>
            <a:r>
              <a:rPr lang="en-US" sz="2000" b="1" kern="0" dirty="0">
                <a:solidFill>
                  <a:srgbClr val="002060"/>
                </a:solidFill>
                <a:latin typeface="Arial" pitchFamily="34"/>
              </a:rPr>
              <a:t>: 43 &amp; 68 MeV protons on Li-7 target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u="sng" kern="0" dirty="0">
                <a:solidFill>
                  <a:srgbClr val="002060"/>
                </a:solidFill>
                <a:latin typeface="Arial" pitchFamily="34"/>
              </a:rPr>
              <a:t>Shield</a:t>
            </a:r>
            <a:r>
              <a:rPr lang="en-US" sz="2000" b="1" kern="0" dirty="0">
                <a:solidFill>
                  <a:srgbClr val="002060"/>
                </a:solidFill>
                <a:latin typeface="Arial" pitchFamily="34"/>
              </a:rPr>
              <a:t>: Fe (130 cm), concrete (&lt; 200 cm), polyethylene (&lt; 180 cm)</a:t>
            </a:r>
            <a:endParaRPr lang="en-ZW" sz="2000" b="1" kern="0" dirty="0">
              <a:solidFill>
                <a:srgbClr val="002060"/>
              </a:solidFill>
              <a:latin typeface="Arial" pitchFamily="34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u="sng" kern="0" dirty="0">
                <a:solidFill>
                  <a:srgbClr val="002060"/>
                </a:solidFill>
                <a:latin typeface="Arial" pitchFamily="34"/>
              </a:rPr>
              <a:t>Measurement</a:t>
            </a:r>
            <a:r>
              <a:rPr lang="en-US" sz="2000" b="1" kern="0" dirty="0">
                <a:solidFill>
                  <a:srgbClr val="002060"/>
                </a:solidFill>
                <a:latin typeface="Arial" pitchFamily="34"/>
              </a:rPr>
              <a:t>: neutron spectra and reaction rates by BC501A liquid scintillator, Bonner spheres, fission counters, TLD and SSNTD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u="sng" kern="0" dirty="0" err="1">
                <a:solidFill>
                  <a:srgbClr val="002060"/>
                </a:solidFill>
                <a:latin typeface="Arial" pitchFamily="34"/>
              </a:rPr>
              <a:t>Organisation</a:t>
            </a:r>
            <a:r>
              <a:rPr lang="en-US" sz="2000" b="1" kern="0" dirty="0">
                <a:solidFill>
                  <a:srgbClr val="002060"/>
                </a:solidFill>
                <a:latin typeface="Arial" pitchFamily="34"/>
              </a:rPr>
              <a:t>: TIARA/JAERI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u="sng" kern="0" dirty="0">
                <a:solidFill>
                  <a:srgbClr val="002060"/>
                </a:solidFill>
                <a:latin typeface="Arial" pitchFamily="34"/>
              </a:rPr>
              <a:t>Code inputs</a:t>
            </a:r>
            <a:r>
              <a:rPr lang="en-US" sz="2000" b="1" kern="0" dirty="0">
                <a:solidFill>
                  <a:srgbClr val="002060"/>
                </a:solidFill>
                <a:latin typeface="Arial" pitchFamily="34"/>
              </a:rPr>
              <a:t>: MCNP, (PHITS, MORSE, DORT)</a:t>
            </a:r>
            <a:endParaRPr lang="en-ZW" sz="1400" b="1" kern="0" dirty="0">
              <a:solidFill>
                <a:srgbClr val="002060"/>
              </a:solidFill>
              <a:latin typeface="Arial" pitchFamily="34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A0B9796-7816-4893-8E1D-AA368282A1BE}"/>
              </a:ext>
            </a:extLst>
          </p:cNvPr>
          <p:cNvSpPr/>
          <p:nvPr/>
        </p:nvSpPr>
        <p:spPr>
          <a:xfrm>
            <a:off x="676276" y="332656"/>
            <a:ext cx="2747963" cy="407194"/>
          </a:xfrm>
          <a:prstGeom prst="rect">
            <a:avLst/>
          </a:prstGeom>
          <a:solidFill>
            <a:srgbClr val="FFFF00"/>
          </a:solidFill>
          <a:ln w="12701" cap="flat">
            <a:solidFill>
              <a:srgbClr val="0A01BD"/>
            </a:solidFill>
            <a:prstDash val="solid"/>
            <a:miter/>
          </a:ln>
        </p:spPr>
        <p:txBody>
          <a:bodyPr anchor="ctr" anchorCtr="1"/>
          <a:lstStyle/>
          <a:p>
            <a:pPr algn="ctr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b="1" kern="0">
                <a:solidFill>
                  <a:srgbClr val="FF0000"/>
                </a:solidFill>
                <a:latin typeface="Tahoma" pitchFamily="34"/>
              </a:rPr>
              <a:t>TIARA facility (1995)</a:t>
            </a:r>
            <a:endParaRPr lang="en-GB" kern="0">
              <a:solidFill>
                <a:srgbClr val="44546A"/>
              </a:solidFill>
              <a:latin typeface="Tahoma" pitchFamily="34"/>
            </a:endParaRPr>
          </a:p>
        </p:txBody>
      </p:sp>
      <p:pic>
        <p:nvPicPr>
          <p:cNvPr id="7" name="図 4">
            <a:extLst>
              <a:ext uri="{FF2B5EF4-FFF2-40B4-BE49-F238E27FC236}">
                <a16:creationId xmlns:a16="http://schemas.microsoft.com/office/drawing/2014/main" id="{C745B1CA-672C-43E0-8002-E7398A213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52" y="1548671"/>
            <a:ext cx="4386338" cy="254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3">
            <a:extLst>
              <a:ext uri="{FF2B5EF4-FFF2-40B4-BE49-F238E27FC236}">
                <a16:creationId xmlns:a16="http://schemas.microsoft.com/office/drawing/2014/main" id="{45EDD4E9-42C1-478D-95F3-3C40B3E2D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6425" y="5013723"/>
            <a:ext cx="1200150" cy="26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fld id="{2C8E2B5A-4585-4A5E-941F-774DBDA4BE7F}" type="slidenum">
              <a:rPr lang="en-US" altLang="sl-SI" sz="750">
                <a:solidFill>
                  <a:srgbClr val="FFFFFF"/>
                </a:solidFill>
                <a:latin typeface="Arial" panose="020B0604020202020204" pitchFamily="34" charset="0"/>
              </a:rPr>
              <a:pPr algn="r"/>
              <a:t>9</a:t>
            </a:fld>
            <a:endParaRPr lang="en-US" altLang="sl-SI" sz="75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11DDBDE2-3B22-4928-BDA5-8CA2D78C0292}"/>
              </a:ext>
            </a:extLst>
          </p:cNvPr>
          <p:cNvSpPr/>
          <p:nvPr/>
        </p:nvSpPr>
        <p:spPr>
          <a:xfrm>
            <a:off x="3923928" y="294027"/>
            <a:ext cx="4509269" cy="407194"/>
          </a:xfrm>
          <a:prstGeom prst="rect">
            <a:avLst/>
          </a:prstGeom>
          <a:solidFill>
            <a:srgbClr val="FFFF00"/>
          </a:solidFill>
          <a:ln w="12701" cap="flat">
            <a:solidFill>
              <a:srgbClr val="0A01BD"/>
            </a:solidFill>
            <a:prstDash val="solid"/>
            <a:miter/>
          </a:ln>
        </p:spPr>
        <p:txBody>
          <a:bodyPr anchor="ctr" anchorCtr="1"/>
          <a:lstStyle/>
          <a:p>
            <a:pPr algn="ctr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b="1" kern="0" dirty="0">
                <a:solidFill>
                  <a:srgbClr val="FF0000"/>
                </a:solidFill>
                <a:latin typeface="Tahoma" pitchFamily="34"/>
              </a:rPr>
              <a:t>TIARA </a:t>
            </a:r>
            <a:r>
              <a:rPr lang="sl-SI" b="1" kern="0" dirty="0" err="1">
                <a:solidFill>
                  <a:srgbClr val="FF0000"/>
                </a:solidFill>
                <a:latin typeface="Tahoma" pitchFamily="34"/>
              </a:rPr>
              <a:t>facility</a:t>
            </a:r>
            <a:r>
              <a:rPr lang="sl-SI" b="1" kern="0" dirty="0">
                <a:solidFill>
                  <a:srgbClr val="FF0000"/>
                </a:solidFill>
                <a:latin typeface="Tahoma" pitchFamily="34"/>
              </a:rPr>
              <a:t> (1995)</a:t>
            </a:r>
            <a:r>
              <a:rPr lang="en-US" b="1" kern="0" dirty="0">
                <a:solidFill>
                  <a:srgbClr val="FF0000"/>
                </a:solidFill>
                <a:latin typeface="Tahoma" pitchFamily="34"/>
              </a:rPr>
              <a:t> </a:t>
            </a:r>
            <a:r>
              <a:rPr lang="en-US" altLang="en-GB" sz="1800" dirty="0">
                <a:solidFill>
                  <a:srgbClr val="0000CC"/>
                </a:solidFill>
                <a:ea typeface="游ゴシック" panose="020B0400000000000000" pitchFamily="34" charset="-128"/>
              </a:rPr>
              <a:t>NEA-1552/03</a:t>
            </a:r>
            <a:endParaRPr lang="en-GB" kern="0" dirty="0">
              <a:solidFill>
                <a:srgbClr val="44546A"/>
              </a:solidFill>
              <a:latin typeface="Tahoma" pitchFamily="34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9E11A42-011F-4C8F-8760-8E017737F0A9}"/>
              </a:ext>
            </a:extLst>
          </p:cNvPr>
          <p:cNvSpPr/>
          <p:nvPr/>
        </p:nvSpPr>
        <p:spPr>
          <a:xfrm>
            <a:off x="159407" y="491944"/>
            <a:ext cx="8825186" cy="618630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u="sng" kern="0" dirty="0">
                <a:solidFill>
                  <a:srgbClr val="002060"/>
                </a:solidFill>
                <a:latin typeface="Arial" pitchFamily="34"/>
              </a:rPr>
              <a:t>History of evaluations:</a:t>
            </a:r>
          </a:p>
          <a:p>
            <a:pPr marL="214313" indent="-214313" fontAlgn="auto">
              <a:spcBef>
                <a:spcPts val="0"/>
              </a:spcBef>
              <a:spcAft>
                <a:spcPts val="0"/>
              </a:spcAft>
              <a:buSzPct val="100000"/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002060"/>
                </a:solidFill>
                <a:latin typeface="Arial" pitchFamily="34"/>
              </a:rPr>
              <a:t>Sinbad evaluation in 2000 by I. Kodeli &amp; N. Nakao (</a:t>
            </a:r>
            <a:r>
              <a:rPr lang="en-US" altLang="en-US" kern="0" dirty="0">
                <a:solidFill>
                  <a:srgbClr val="0000CC"/>
                </a:solidFill>
                <a:ea typeface="游ゴシック" panose="020B0400000000000000" pitchFamily="34" charset="-128"/>
              </a:rPr>
              <a:t>NEA-1552/03</a:t>
            </a:r>
            <a:r>
              <a:rPr lang="en-US" altLang="en-US" kern="0" dirty="0">
                <a:solidFill>
                  <a:srgbClr val="000000"/>
                </a:solidFill>
                <a:latin typeface="Franklin Gothic Book" panose="020B0503020102020204" pitchFamily="34" charset="0"/>
                <a:ea typeface="游ゴシック" panose="020B0400000000000000" pitchFamily="34" charset="-128"/>
              </a:rPr>
              <a:t>)</a:t>
            </a:r>
            <a:endParaRPr lang="en-US" kern="0" dirty="0">
              <a:solidFill>
                <a:srgbClr val="002060"/>
              </a:solidFill>
              <a:latin typeface="Arial" pitchFamily="34"/>
            </a:endParaRPr>
          </a:p>
          <a:p>
            <a:pPr marL="214313" indent="-214313" fontAlgn="auto">
              <a:spcBef>
                <a:spcPts val="0"/>
              </a:spcBef>
              <a:spcAft>
                <a:spcPts val="0"/>
              </a:spcAft>
              <a:buSzPct val="100000"/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002060"/>
                </a:solidFill>
                <a:latin typeface="Arial" pitchFamily="34"/>
              </a:rPr>
              <a:t>QA &amp; Monte Carlo code MCNPX v.2.6.0 by P. Ortego (2012): experiment is adequate for ND &amp; code benchmarking (MCNP model prepared with p-</a:t>
            </a:r>
            <a:r>
              <a:rPr lang="en-US" kern="0" baseline="30000" dirty="0">
                <a:solidFill>
                  <a:srgbClr val="002060"/>
                </a:solidFill>
                <a:latin typeface="Arial" pitchFamily="34"/>
              </a:rPr>
              <a:t>7</a:t>
            </a:r>
            <a:r>
              <a:rPr lang="en-US" kern="0" dirty="0">
                <a:solidFill>
                  <a:srgbClr val="002060"/>
                </a:solidFill>
                <a:latin typeface="Arial" pitchFamily="34"/>
              </a:rPr>
              <a:t>Li source, including target, accelerator window, collimators, shielding block and detector; inconsistent results for n. spectra); </a:t>
            </a:r>
          </a:p>
          <a:p>
            <a:pPr marL="214313" indent="-214313" fontAlgn="auto">
              <a:spcBef>
                <a:spcPts val="0"/>
              </a:spcBef>
              <a:spcAft>
                <a:spcPts val="0"/>
              </a:spcAft>
              <a:buSzPct val="100000"/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002060"/>
                </a:solidFill>
                <a:latin typeface="Arial" pitchFamily="34"/>
              </a:rPr>
              <a:t>C. Konno, S. Kwon (2012-2019), MCNP-5, -6.1.1 &amp; DORT, source neutron spectrum measured in the experiments used as a neutron source for the analysis</a:t>
            </a:r>
          </a:p>
          <a:p>
            <a:pPr marL="214313" indent="-214313" fontAlgn="auto">
              <a:spcBef>
                <a:spcPts val="0"/>
              </a:spcBef>
              <a:spcAft>
                <a:spcPts val="0"/>
              </a:spcAft>
              <a:buSzPct val="100000"/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002060"/>
                </a:solidFill>
                <a:latin typeface="Arial" pitchFamily="34"/>
              </a:rPr>
              <a:t>MCNP-5 analysis by B. Kos (2019) detailed model for n. spectra &amp; r. rates (on &amp; off-exes), measured neutron source spectrum was used as source in MCNP, variance reduction parameters; </a:t>
            </a:r>
          </a:p>
          <a:p>
            <a:pPr marL="214313" indent="-214313" fontAlgn="auto">
              <a:spcBef>
                <a:spcPts val="0"/>
              </a:spcBef>
              <a:spcAft>
                <a:spcPts val="0"/>
              </a:spcAft>
              <a:buSzPct val="100000"/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002060"/>
                </a:solidFill>
                <a:latin typeface="Arial" pitchFamily="34"/>
              </a:rPr>
              <a:t>Re-evaluation using PHITS model promised for OECD NEA TRG meetings for ICSBEP/SINBAD (Yosuke Iwamoto, 2022), PHITS inputs not (yet) in SINBAD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u="sng" kern="0" dirty="0">
                <a:solidFill>
                  <a:srgbClr val="002060"/>
                </a:solidFill>
                <a:latin typeface="Arial" pitchFamily="34"/>
              </a:rPr>
              <a:t>Open issues in the modelling:</a:t>
            </a:r>
          </a:p>
          <a:p>
            <a:pPr marL="214313" indent="-214313" fontAlgn="auto">
              <a:spcBef>
                <a:spcPts val="0"/>
              </a:spcBef>
              <a:spcAft>
                <a:spcPts val="0"/>
              </a:spcAft>
              <a:buSzPct val="100000"/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002060"/>
                </a:solidFill>
                <a:latin typeface="Arial" pitchFamily="34"/>
              </a:rPr>
              <a:t>More information needed on the surroundings, target, source, beam dump and collimator. Attempts were made to include explicit modelling of (</a:t>
            </a:r>
            <a:r>
              <a:rPr lang="en-US" kern="0" dirty="0" err="1">
                <a:solidFill>
                  <a:srgbClr val="002060"/>
                </a:solidFill>
                <a:latin typeface="Arial" pitchFamily="34"/>
              </a:rPr>
              <a:t>p,n</a:t>
            </a:r>
            <a:r>
              <a:rPr lang="en-US" kern="0" dirty="0">
                <a:solidFill>
                  <a:srgbClr val="002060"/>
                </a:solidFill>
                <a:latin typeface="Arial" pitchFamily="34"/>
              </a:rPr>
              <a:t>) source and collimator in the model (P. Ortego, B. Kos), however the available information on the geometry around the shielding block is not sufficient to allow meaningful results. </a:t>
            </a:r>
          </a:p>
          <a:p>
            <a:pPr marL="214313" indent="-214313" fontAlgn="auto">
              <a:spcBef>
                <a:spcPts val="0"/>
              </a:spcBef>
              <a:spcAft>
                <a:spcPts val="0"/>
              </a:spcAft>
              <a:buSzPct val="100000"/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002060"/>
                </a:solidFill>
                <a:latin typeface="Arial" pitchFamily="34"/>
              </a:rPr>
              <a:t>Geometrical details needed to model the dosimeters (Bonner spheres, fission counters, BC 501A spectrometers), surrounding concrete structure, detector stands and detectors support.</a:t>
            </a: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FA430C6C-C98D-45CA-8CA9-B95A69F640B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504" y="744827"/>
            <a:ext cx="4953000" cy="4510088"/>
          </a:xfrm>
          <a:solidFill>
            <a:schemeClr val="bg1"/>
          </a:solidFill>
        </p:spPr>
        <p:txBody>
          <a:bodyPr/>
          <a:lstStyle/>
          <a:p>
            <a:pPr marL="0" indent="0">
              <a:spcBef>
                <a:spcPct val="20000"/>
              </a:spcBef>
              <a:buNone/>
            </a:pPr>
            <a:r>
              <a:rPr lang="sl-SI" altLang="en-US" sz="2400" b="1" dirty="0">
                <a:solidFill>
                  <a:srgbClr val="002060"/>
                </a:solidFill>
                <a:cs typeface="Arial" panose="020B0604020202020204" pitchFamily="34" charset="0"/>
              </a:rPr>
              <a:t>- </a:t>
            </a:r>
            <a:r>
              <a:rPr lang="sl-SI" altLang="en-US" sz="2200" b="1" dirty="0">
                <a:solidFill>
                  <a:srgbClr val="002060"/>
                </a:solidFill>
                <a:cs typeface="Arial" panose="020B0604020202020204" pitchFamily="34" charset="0"/>
              </a:rPr>
              <a:t>MCNP-reference </a:t>
            </a:r>
            <a:r>
              <a:rPr lang="sl-SI" altLang="en-US" sz="2200" b="1" dirty="0" err="1">
                <a:solidFill>
                  <a:srgbClr val="002060"/>
                </a:solidFill>
                <a:cs typeface="Arial" panose="020B0604020202020204" pitchFamily="34" charset="0"/>
              </a:rPr>
              <a:t>solution</a:t>
            </a:r>
            <a:endParaRPr lang="en-US" altLang="en-US" sz="2200" b="1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marL="0" indent="0">
              <a:spcBef>
                <a:spcPts val="300"/>
              </a:spcBef>
              <a:buNone/>
            </a:pPr>
            <a:r>
              <a:rPr lang="sl-SI" altLang="en-US" sz="2200" b="1" dirty="0">
                <a:solidFill>
                  <a:srgbClr val="002060"/>
                </a:solidFill>
                <a:cs typeface="Arial" panose="020B0604020202020204" pitchFamily="34" charset="0"/>
              </a:rPr>
              <a:t>- </a:t>
            </a:r>
            <a:r>
              <a:rPr lang="en-US" altLang="en-US" sz="2200" b="1" dirty="0">
                <a:solidFill>
                  <a:srgbClr val="002060"/>
                </a:solidFill>
                <a:cs typeface="Arial" panose="020B0604020202020204" pitchFamily="34" charset="0"/>
              </a:rPr>
              <a:t>DORT&amp;TORT deterministic transport</a:t>
            </a:r>
            <a:endParaRPr lang="sl-SI" altLang="en-US" sz="2200" b="1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marL="0" indent="0">
              <a:spcBef>
                <a:spcPts val="400"/>
              </a:spcBef>
              <a:buNone/>
            </a:pPr>
            <a:r>
              <a:rPr lang="en-GB" altLang="en-US" sz="2200" b="1" dirty="0">
                <a:solidFill>
                  <a:srgbClr val="002060"/>
                </a:solidFill>
                <a:cs typeface="Arial" panose="020B0604020202020204" pitchFamily="34" charset="0"/>
              </a:rPr>
              <a:t>SUSD3D/XSUN-2026</a:t>
            </a:r>
          </a:p>
          <a:p>
            <a:pPr>
              <a:lnSpc>
                <a:spcPct val="100000"/>
              </a:lnSpc>
              <a:spcBef>
                <a:spcPts val="400"/>
              </a:spcBef>
              <a:defRPr/>
            </a:pPr>
            <a:r>
              <a:rPr lang="en-GB" altLang="en-US" sz="1900" b="1" dirty="0"/>
              <a:t>Deterministic S/U</a:t>
            </a:r>
            <a:r>
              <a:rPr lang="en-GB" altLang="en-US" sz="1900" dirty="0"/>
              <a:t> of </a:t>
            </a:r>
            <a:r>
              <a:rPr lang="en-GB" altLang="en-US" sz="1900" dirty="0" err="1"/>
              <a:t>k</a:t>
            </a:r>
            <a:r>
              <a:rPr lang="en-GB" altLang="en-US" sz="1900" baseline="-25000" dirty="0" err="1"/>
              <a:t>eff</a:t>
            </a:r>
            <a:r>
              <a:rPr lang="en-GB" altLang="en-US" sz="1900" dirty="0"/>
              <a:t>, </a:t>
            </a:r>
            <a:r>
              <a:rPr lang="en-GB" altLang="en-US" sz="1900" dirty="0" err="1">
                <a:latin typeface="Symbol" panose="05050102010706020507" pitchFamily="18" charset="2"/>
              </a:rPr>
              <a:t>b</a:t>
            </a:r>
            <a:r>
              <a:rPr lang="en-GB" altLang="en-US" sz="1900" baseline="-25000" dirty="0" err="1"/>
              <a:t>eff</a:t>
            </a:r>
            <a:r>
              <a:rPr lang="en-GB" altLang="en-US" sz="1900" dirty="0"/>
              <a:t>, </a:t>
            </a:r>
            <a:r>
              <a:rPr lang="en-GB" altLang="en-US" sz="1900" b="1" dirty="0"/>
              <a:t>shielding </a:t>
            </a:r>
            <a:r>
              <a:rPr lang="en-GB" altLang="en-US" sz="1900" dirty="0"/>
              <a:t>using </a:t>
            </a:r>
            <a:r>
              <a:rPr lang="en-GB" altLang="en-US" sz="1900" b="1" dirty="0"/>
              <a:t>TRANSX</a:t>
            </a:r>
            <a:r>
              <a:rPr lang="en-GB" altLang="en-US" sz="1900" dirty="0"/>
              <a:t>, </a:t>
            </a:r>
            <a:r>
              <a:rPr lang="en-GB" altLang="en-US" sz="1900" dirty="0">
                <a:highlight>
                  <a:srgbClr val="FFFF00"/>
                </a:highlight>
              </a:rPr>
              <a:t>PARTISN</a:t>
            </a:r>
            <a:r>
              <a:rPr lang="en-GB" altLang="en-US" sz="1900" dirty="0"/>
              <a:t>, (</a:t>
            </a:r>
            <a:r>
              <a:rPr lang="en-GB" altLang="en-US" sz="1900" b="1" dirty="0">
                <a:solidFill>
                  <a:srgbClr val="FF0000"/>
                </a:solidFill>
                <a:highlight>
                  <a:srgbClr val="FFFF00"/>
                </a:highlight>
              </a:rPr>
              <a:t>DORT</a:t>
            </a:r>
            <a:r>
              <a:rPr lang="en-GB" altLang="en-US" sz="1900" b="1" dirty="0">
                <a:solidFill>
                  <a:srgbClr val="FF0000"/>
                </a:solidFill>
              </a:rPr>
              <a:t>/TORT</a:t>
            </a:r>
            <a:r>
              <a:rPr lang="en-GB" altLang="en-US" sz="1900" dirty="0"/>
              <a:t>, DENOVO), </a:t>
            </a:r>
            <a:r>
              <a:rPr lang="en-GB" altLang="en-US" sz="1900" b="1" dirty="0">
                <a:solidFill>
                  <a:srgbClr val="FF0000"/>
                </a:solidFill>
                <a:highlight>
                  <a:srgbClr val="FFFF00"/>
                </a:highlight>
              </a:rPr>
              <a:t>SUSD3D</a:t>
            </a:r>
            <a:r>
              <a:rPr lang="en-GB" altLang="en-US" sz="1900" dirty="0"/>
              <a:t>; </a:t>
            </a:r>
          </a:p>
          <a:p>
            <a:pPr>
              <a:lnSpc>
                <a:spcPct val="100000"/>
              </a:lnSpc>
              <a:spcBef>
                <a:spcPts val="400"/>
              </a:spcBef>
              <a:defRPr/>
            </a:pPr>
            <a:r>
              <a:rPr lang="en-GB" altLang="en-US" sz="1900" dirty="0"/>
              <a:t>S/U analysis of neutron &amp; gamma related quantities (neutron/gamma flux, reaction rates, heating, damage, etc.): </a:t>
            </a:r>
          </a:p>
          <a:p>
            <a:pPr>
              <a:lnSpc>
                <a:spcPct val="100000"/>
              </a:lnSpc>
              <a:spcBef>
                <a:spcPts val="400"/>
              </a:spcBef>
              <a:defRPr/>
            </a:pPr>
            <a:r>
              <a:rPr lang="en-GB" altLang="en-US" sz="1900" dirty="0"/>
              <a:t>Sensitivity to </a:t>
            </a:r>
            <a:r>
              <a:rPr lang="en-GB" altLang="en-US" sz="1900" dirty="0" err="1"/>
              <a:t>n&amp;</a:t>
            </a:r>
            <a:r>
              <a:rPr lang="en-GB" altLang="en-US" sz="1900" dirty="0" err="1">
                <a:latin typeface="Symbol" panose="05050102010706020507" pitchFamily="18" charset="2"/>
              </a:rPr>
              <a:t>g</a:t>
            </a:r>
            <a:r>
              <a:rPr lang="en-GB" altLang="en-US" sz="1900" dirty="0"/>
              <a:t> source</a:t>
            </a:r>
          </a:p>
          <a:p>
            <a:pPr>
              <a:lnSpc>
                <a:spcPct val="100000"/>
              </a:lnSpc>
              <a:spcBef>
                <a:spcPts val="400"/>
              </a:spcBef>
              <a:defRPr/>
            </a:pPr>
            <a:r>
              <a:rPr lang="en-GB" altLang="en-US" sz="1900" dirty="0"/>
              <a:t>Covariances in COVFILS, COVERX &amp; BOXR</a:t>
            </a:r>
            <a:r>
              <a:rPr lang="en-GB" altLang="en-US" sz="1900" b="1" dirty="0"/>
              <a:t> </a:t>
            </a:r>
            <a:r>
              <a:rPr lang="en-GB" altLang="en-US" sz="1900" dirty="0"/>
              <a:t>formats</a:t>
            </a:r>
          </a:p>
          <a:p>
            <a:pPr>
              <a:lnSpc>
                <a:spcPct val="100000"/>
              </a:lnSpc>
              <a:spcBef>
                <a:spcPts val="400"/>
              </a:spcBef>
              <a:defRPr/>
            </a:pPr>
            <a:r>
              <a:rPr lang="en-GB" altLang="en-US" sz="1900" b="1" dirty="0"/>
              <a:t>JEFF-3.3</a:t>
            </a:r>
            <a:r>
              <a:rPr lang="en-GB" altLang="en-US" sz="1900" dirty="0"/>
              <a:t>, </a:t>
            </a:r>
            <a:r>
              <a:rPr lang="en-GB" altLang="en-US" sz="1900" b="1" dirty="0"/>
              <a:t>ENDF/B-VIII.0 </a:t>
            </a:r>
            <a:r>
              <a:rPr lang="en-GB" altLang="en-US" sz="1900" dirty="0"/>
              <a:t>33 &amp; 175g, </a:t>
            </a:r>
            <a:r>
              <a:rPr lang="en-GB" altLang="en-US" sz="1900" b="1" dirty="0">
                <a:highlight>
                  <a:srgbClr val="FFFF00"/>
                </a:highlight>
              </a:rPr>
              <a:t>FENDL-3.2</a:t>
            </a:r>
            <a:r>
              <a:rPr lang="en-GB" altLang="en-US" sz="1900" dirty="0">
                <a:highlight>
                  <a:srgbClr val="FFFF00"/>
                </a:highlight>
              </a:rPr>
              <a:t> 211/42 n/</a:t>
            </a:r>
            <a:r>
              <a:rPr lang="en-GB" altLang="en-US" sz="1900" dirty="0">
                <a:highlight>
                  <a:srgbClr val="FFFF00"/>
                </a:highlight>
                <a:latin typeface="Symbol" panose="05050102010706020507" pitchFamily="18" charset="2"/>
              </a:rPr>
              <a:t>g</a:t>
            </a:r>
            <a:r>
              <a:rPr lang="en-GB" altLang="en-US" sz="1900" dirty="0">
                <a:highlight>
                  <a:srgbClr val="FFFF00"/>
                </a:highlight>
              </a:rPr>
              <a:t>, </a:t>
            </a:r>
            <a:r>
              <a:rPr lang="en-GB" altLang="en-US" sz="1900" dirty="0"/>
              <a:t>(XSUN202</a:t>
            </a:r>
            <a:r>
              <a:rPr lang="sl-SI" altLang="en-US" sz="1900" dirty="0"/>
              <a:t>6</a:t>
            </a:r>
            <a:r>
              <a:rPr lang="en-GB" altLang="en-US" sz="1900" dirty="0"/>
              <a:t>: </a:t>
            </a:r>
            <a:r>
              <a:rPr lang="en-GB" altLang="en-US" sz="1900" b="1" dirty="0"/>
              <a:t>ENDF/B-VIII.1, JENDL-5.0, CENDL-3.2, JEFF-4.0</a:t>
            </a:r>
            <a:r>
              <a:rPr lang="en-GB" altLang="en-US" sz="1900" dirty="0"/>
              <a:t>)</a:t>
            </a:r>
            <a:r>
              <a:rPr lang="sl-SI" altLang="en-US" sz="1900" dirty="0"/>
              <a:t>, </a:t>
            </a:r>
            <a:r>
              <a:rPr lang="sl-SI" altLang="en-US" sz="1900" b="1" dirty="0"/>
              <a:t>IRDFF-II</a:t>
            </a: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3230D0B0-710D-45C2-85C0-F8C763810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792920"/>
            <a:ext cx="4419600" cy="405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1B8C09C-0474-43F3-89FE-5AA9311A6B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8079"/>
            <a:ext cx="8820472" cy="62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/>
            <a:r>
              <a:rPr lang="sl-SI" sz="3200" b="1" kern="0" dirty="0" err="1">
                <a:solidFill>
                  <a:srgbClr val="FF9900"/>
                </a:solidFill>
                <a:latin typeface="Arial" pitchFamily="34"/>
                <a:cs typeface="Arial" pitchFamily="34"/>
              </a:rPr>
              <a:t>Computer</a:t>
            </a:r>
            <a:r>
              <a:rPr lang="sl-SI" sz="3200" b="1" kern="0" dirty="0">
                <a:solidFill>
                  <a:srgbClr val="FF9900"/>
                </a:solidFill>
                <a:latin typeface="Arial" pitchFamily="34"/>
                <a:cs typeface="Arial" pitchFamily="34"/>
              </a:rPr>
              <a:t> </a:t>
            </a:r>
            <a:r>
              <a:rPr lang="sl-SI" sz="3200" b="1" kern="0" dirty="0" err="1">
                <a:solidFill>
                  <a:srgbClr val="FF9900"/>
                </a:solidFill>
                <a:latin typeface="Arial" pitchFamily="34"/>
                <a:cs typeface="Arial" pitchFamily="34"/>
              </a:rPr>
              <a:t>codes</a:t>
            </a:r>
            <a:r>
              <a:rPr lang="sl-SI" sz="3200" b="1" kern="0" dirty="0">
                <a:solidFill>
                  <a:srgbClr val="FF9900"/>
                </a:solidFill>
                <a:latin typeface="Arial" pitchFamily="34"/>
                <a:cs typeface="Arial" pitchFamily="34"/>
              </a:rPr>
              <a:t> used</a:t>
            </a:r>
            <a:endParaRPr lang="sl-SI" altLang="sl-SI" sz="32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Pravokotnik 1">
            <a:extLst>
              <a:ext uri="{FF2B5EF4-FFF2-40B4-BE49-F238E27FC236}">
                <a16:creationId xmlns:a16="http://schemas.microsoft.com/office/drawing/2014/main" id="{3778E79F-BB9D-4EDE-9677-2166398B2BF3}"/>
              </a:ext>
            </a:extLst>
          </p:cNvPr>
          <p:cNvSpPr/>
          <p:nvPr/>
        </p:nvSpPr>
        <p:spPr>
          <a:xfrm>
            <a:off x="-55754" y="5589240"/>
            <a:ext cx="9172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GB" b="1" u="sng" dirty="0">
                <a:solidFill>
                  <a:srgbClr val="002060"/>
                </a:solidFill>
                <a:cs typeface="Arial" panose="020B0604020202020204" pitchFamily="34" charset="0"/>
              </a:rPr>
              <a:t>ND processing difficulties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: LRF=7, LCOMP=2 format (MF32) –e.g. </a:t>
            </a:r>
            <a:r>
              <a:rPr lang="en-GB" baseline="30000" dirty="0">
                <a:solidFill>
                  <a:srgbClr val="002060"/>
                </a:solidFill>
                <a:cs typeface="Arial" panose="020B0604020202020204" pitchFamily="34" charset="0"/>
              </a:rPr>
              <a:t>16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O covariances;</a:t>
            </a:r>
            <a:r>
              <a:rPr lang="en-GB" baseline="30000" dirty="0">
                <a:solidFill>
                  <a:srgbClr val="002060"/>
                </a:solidFill>
                <a:cs typeface="Arial" panose="020B0604020202020204" pitchFamily="34" charset="0"/>
              </a:rPr>
              <a:t> 65</a:t>
            </a:r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Cu, new MF6/MT18 files</a:t>
            </a:r>
            <a:r>
              <a:rPr lang="sl-SI" dirty="0">
                <a:solidFill>
                  <a:srgbClr val="002060"/>
                </a:solidFill>
                <a:cs typeface="Arial" panose="020B0604020202020204" pitchFamily="34" charset="0"/>
              </a:rPr>
              <a:t>, LB=8 (</a:t>
            </a:r>
            <a:r>
              <a:rPr lang="sl-SI" baseline="30000" dirty="0">
                <a:solidFill>
                  <a:srgbClr val="002060"/>
                </a:solidFill>
                <a:cs typeface="Arial" panose="020B0604020202020204" pitchFamily="34" charset="0"/>
              </a:rPr>
              <a:t>27</a:t>
            </a:r>
            <a:r>
              <a:rPr lang="sl-SI" dirty="0">
                <a:solidFill>
                  <a:srgbClr val="002060"/>
                </a:solidFill>
                <a:cs typeface="Arial" panose="020B0604020202020204" pitchFamily="34" charset="0"/>
              </a:rPr>
              <a:t>Al); </a:t>
            </a:r>
            <a:r>
              <a:rPr lang="en-US" dirty="0">
                <a:solidFill>
                  <a:srgbClr val="002060"/>
                </a:solidFill>
                <a:cs typeface="Arial" panose="020B0604020202020204" pitchFamily="34" charset="0"/>
              </a:rPr>
              <a:t>NJOY2016 and PUFF4 codes used for covariance matrix processing; </a:t>
            </a:r>
            <a:r>
              <a:rPr lang="sl-SI" dirty="0" err="1">
                <a:solidFill>
                  <a:srgbClr val="002060"/>
                </a:solidFill>
                <a:cs typeface="Arial" panose="020B0604020202020204" pitchFamily="34" charset="0"/>
              </a:rPr>
              <a:t>Covfils</a:t>
            </a:r>
            <a:r>
              <a:rPr lang="sl-SI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sl-SI" dirty="0" err="1">
                <a:solidFill>
                  <a:srgbClr val="002060"/>
                </a:solidFill>
                <a:cs typeface="Arial" panose="020B0604020202020204" pitchFamily="34" charset="0"/>
              </a:rPr>
              <a:t>vs</a:t>
            </a:r>
            <a:r>
              <a:rPr lang="sl-SI" dirty="0">
                <a:solidFill>
                  <a:srgbClr val="002060"/>
                </a:solidFill>
                <a:cs typeface="Arial" panose="020B0604020202020204" pitchFamily="34" charset="0"/>
              </a:rPr>
              <a:t>. </a:t>
            </a:r>
            <a:r>
              <a:rPr lang="sl-SI" dirty="0" err="1">
                <a:solidFill>
                  <a:srgbClr val="002060"/>
                </a:solidFill>
                <a:cs typeface="Arial" panose="020B0604020202020204" pitchFamily="34" charset="0"/>
              </a:rPr>
              <a:t>Coverx</a:t>
            </a:r>
            <a:r>
              <a:rPr lang="sl-SI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sl-SI" dirty="0" err="1">
                <a:solidFill>
                  <a:srgbClr val="002060"/>
                </a:solidFill>
                <a:cs typeface="Arial" panose="020B0604020202020204" pitchFamily="34" charset="0"/>
              </a:rPr>
              <a:t>matrix</a:t>
            </a:r>
            <a:r>
              <a:rPr lang="en-US" dirty="0">
                <a:solidFill>
                  <a:srgbClr val="002060"/>
                </a:solidFill>
                <a:cs typeface="Arial" panose="020B0604020202020204" pitchFamily="34" charset="0"/>
              </a:rPr>
              <a:t> process</a:t>
            </a:r>
            <a:r>
              <a:rPr lang="sl-SI" dirty="0" err="1">
                <a:solidFill>
                  <a:srgbClr val="002060"/>
                </a:solidFill>
                <a:cs typeface="Arial" panose="020B0604020202020204" pitchFamily="34" charset="0"/>
              </a:rPr>
              <a:t>ing</a:t>
            </a:r>
            <a:r>
              <a:rPr lang="en-US" dirty="0">
                <a:solidFill>
                  <a:srgbClr val="002060"/>
                </a:solidFill>
                <a:cs typeface="Arial" panose="020B0604020202020204" pitchFamily="34" charset="0"/>
              </a:rPr>
              <a:t> by N</a:t>
            </a:r>
            <a:r>
              <a:rPr lang="sl-SI" dirty="0">
                <a:solidFill>
                  <a:srgbClr val="002060"/>
                </a:solidFill>
                <a:cs typeface="Arial" panose="020B0604020202020204" pitchFamily="34" charset="0"/>
              </a:rPr>
              <a:t>JOY2016 </a:t>
            </a:r>
            <a:r>
              <a:rPr lang="sl-SI" dirty="0" err="1">
                <a:solidFill>
                  <a:srgbClr val="002060"/>
                </a:solidFill>
                <a:cs typeface="Arial" panose="020B0604020202020204" pitchFamily="34" charset="0"/>
              </a:rPr>
              <a:t>and</a:t>
            </a:r>
            <a:r>
              <a:rPr lang="en-US" dirty="0">
                <a:solidFill>
                  <a:srgbClr val="002060"/>
                </a:solidFill>
                <a:cs typeface="Arial" panose="020B0604020202020204" pitchFamily="34" charset="0"/>
              </a:rPr>
              <a:t> SCALE</a:t>
            </a:r>
            <a:r>
              <a:rPr lang="sl-SI" dirty="0">
                <a:solidFill>
                  <a:srgbClr val="002060"/>
                </a:solidFill>
                <a:cs typeface="Arial" panose="020B0604020202020204" pitchFamily="34" charset="0"/>
              </a:rPr>
              <a:t>/PUFF-4</a:t>
            </a:r>
            <a:r>
              <a:rPr lang="en-US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82EF38E-528B-294A-B787-F7F5F9E0CA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34464" y="4004473"/>
            <a:ext cx="1110564" cy="309895"/>
          </a:xfrm>
        </p:spPr>
        <p:txBody>
          <a:bodyPr>
            <a:normAutofit/>
          </a:bodyPr>
          <a:lstStyle/>
          <a:p>
            <a:pPr algn="l"/>
            <a:r>
              <a:rPr lang="en-US" sz="1200" dirty="0">
                <a:solidFill>
                  <a:srgbClr val="0000CC"/>
                </a:solidFill>
                <a:latin typeface="Calibri"/>
                <a:ea typeface="游ゴシック" pitchFamily="34"/>
              </a:rPr>
              <a:t>NEA-1552/03</a:t>
            </a:r>
            <a:endParaRPr lang="en-GB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8D8474-A4B8-75C4-3C3E-CC9EF14896BA}"/>
              </a:ext>
            </a:extLst>
          </p:cNvPr>
          <p:cNvSpPr txBox="1"/>
          <p:nvPr/>
        </p:nvSpPr>
        <p:spPr>
          <a:xfrm>
            <a:off x="120312" y="652645"/>
            <a:ext cx="3520476" cy="1025128"/>
          </a:xfrm>
          <a:prstGeom prst="rect">
            <a:avLst/>
          </a:prstGeom>
          <a:noFill/>
          <a:ln cap="flat">
            <a:noFill/>
          </a:ln>
        </p:spPr>
        <p:txBody>
          <a:bodyPr lIns="38576" tIns="19289" rIns="38576" bIns="19289"/>
          <a:lstStyle/>
          <a:p>
            <a:pPr defTabSz="385763">
              <a:spcBef>
                <a:spcPts val="338"/>
              </a:spcBef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TIARA transmission of quasi-monoenergetic neutrons generated by 43 MeV p–Li7 through </a:t>
            </a:r>
            <a:r>
              <a:rPr lang="en-US" sz="1500" b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10, 20, 40, 70 and 100 cm thick iron slabs </a:t>
            </a:r>
            <a:r>
              <a:rPr lang="en-US" sz="1500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of 120 cm x 120 cm rectangular surface (1996) </a:t>
            </a:r>
          </a:p>
          <a:p>
            <a:pPr marL="285750" indent="-285750" defTabSz="385763">
              <a:spcBef>
                <a:spcPts val="338"/>
              </a:spcBef>
              <a:buSzPct val="100000"/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BC501A organic liquid scintillator</a:t>
            </a:r>
          </a:p>
          <a:p>
            <a:pPr marL="285750" indent="-285750" defTabSz="385763">
              <a:spcBef>
                <a:spcPts val="338"/>
              </a:spcBef>
              <a:buSzPct val="100000"/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Bonner ball counter          </a:t>
            </a:r>
          </a:p>
          <a:p>
            <a:pPr marL="285750" indent="-285750" defTabSz="385763">
              <a:spcBef>
                <a:spcPts val="338"/>
              </a:spcBef>
              <a:buSzPct val="100000"/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500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-	</a:t>
            </a:r>
            <a:r>
              <a:rPr lang="en-GB" sz="1500" kern="0" baseline="300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238</a:t>
            </a:r>
            <a:r>
              <a:rPr lang="en-GB" sz="1500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U, </a:t>
            </a:r>
            <a:r>
              <a:rPr lang="en-GB" sz="1500" kern="0" baseline="300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232</a:t>
            </a:r>
            <a:r>
              <a:rPr lang="en-GB" sz="1500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Th fission counters, TLD, SSNTD</a:t>
            </a:r>
            <a:endParaRPr lang="en-US" sz="1500" kern="0" dirty="0">
              <a:solidFill>
                <a:srgbClr val="000000"/>
              </a:solidFill>
              <a:latin typeface="Arial" pitchFamily="34"/>
              <a:cs typeface="Arial" pitchFamily="34"/>
            </a:endParaRPr>
          </a:p>
          <a:p>
            <a:pPr marL="285750" indent="-285750" defTabSz="385763">
              <a:spcBef>
                <a:spcPts val="338"/>
              </a:spcBef>
              <a:buSzPct val="100000"/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kern="0" dirty="0">
              <a:solidFill>
                <a:srgbClr val="000000"/>
              </a:solidFill>
              <a:latin typeface="Arial" pitchFamily="34"/>
              <a:cs typeface="Arial" pitchFamily="34"/>
            </a:endParaRPr>
          </a:p>
          <a:p>
            <a:pPr defTabSz="385763">
              <a:spcBef>
                <a:spcPts val="338"/>
              </a:spcBef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kern="0" dirty="0">
              <a:solidFill>
                <a:srgbClr val="000000"/>
              </a:solidFill>
              <a:latin typeface="Arial" pitchFamily="34"/>
              <a:cs typeface="Arial" pitchFamily="3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E9678E-C21D-4444-8409-1C4EB8F06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20828"/>
            <a:ext cx="5462489" cy="37371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868072-C5BE-4A4A-9994-F97582658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0788" y="0"/>
            <a:ext cx="5499069" cy="37371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AFF16D3-166E-4C96-BE4A-D3A8286398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255" y="4315484"/>
            <a:ext cx="3155835" cy="2187378"/>
          </a:xfrm>
          <a:prstGeom prst="rect">
            <a:avLst/>
          </a:prstGeom>
        </p:spPr>
      </p:pic>
      <p:sp>
        <p:nvSpPr>
          <p:cNvPr id="8" name="Naslov 1">
            <a:extLst>
              <a:ext uri="{FF2B5EF4-FFF2-40B4-BE49-F238E27FC236}">
                <a16:creationId xmlns:a16="http://schemas.microsoft.com/office/drawing/2014/main" id="{558FB6D3-6A49-4E54-9EAB-E949514B39F9}"/>
              </a:ext>
            </a:extLst>
          </p:cNvPr>
          <p:cNvSpPr txBox="1">
            <a:spLocks/>
          </p:cNvSpPr>
          <p:nvPr/>
        </p:nvSpPr>
        <p:spPr bwMode="auto">
          <a:xfrm>
            <a:off x="1" y="-118829"/>
            <a:ext cx="4067943" cy="65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 algn="ctr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sl-SI" sz="2600" b="1" dirty="0">
                <a:solidFill>
                  <a:srgbClr val="EAB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TIARA 43 </a:t>
            </a:r>
            <a:r>
              <a:rPr lang="sl-SI" sz="2600" b="1" dirty="0" err="1">
                <a:solidFill>
                  <a:srgbClr val="EAB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r>
              <a:rPr lang="sl-SI" sz="2600" b="1" dirty="0">
                <a:solidFill>
                  <a:srgbClr val="EAB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p-</a:t>
            </a:r>
            <a:r>
              <a:rPr lang="sl-SI" sz="2600" b="1" baseline="30000" dirty="0">
                <a:solidFill>
                  <a:srgbClr val="EAB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sl-SI" sz="2600" b="1" dirty="0">
                <a:solidFill>
                  <a:srgbClr val="EAB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 </a:t>
            </a:r>
            <a:r>
              <a:rPr lang="sl-SI" sz="2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iron</a:t>
            </a:r>
            <a:endParaRPr lang="sl-SI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694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8D8474-A4B8-75C4-3C3E-CC9EF14896BA}"/>
              </a:ext>
            </a:extLst>
          </p:cNvPr>
          <p:cNvSpPr txBox="1"/>
          <p:nvPr/>
        </p:nvSpPr>
        <p:spPr>
          <a:xfrm>
            <a:off x="120312" y="652645"/>
            <a:ext cx="8916184" cy="1025128"/>
          </a:xfrm>
          <a:prstGeom prst="rect">
            <a:avLst/>
          </a:prstGeom>
          <a:noFill/>
          <a:ln cap="flat">
            <a:noFill/>
          </a:ln>
        </p:spPr>
        <p:txBody>
          <a:bodyPr lIns="38576" tIns="19289" rIns="38576" bIns="19289"/>
          <a:lstStyle/>
          <a:p>
            <a:pPr defTabSz="385763">
              <a:spcBef>
                <a:spcPts val="338"/>
              </a:spcBef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Nuclear data </a:t>
            </a:r>
            <a:r>
              <a:rPr lang="en-GB" sz="2000" noProof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uncertainty in neutron flux in 70 and 100 cm thick iron block in TIARA 43 MeV p benchmark. Covariances &gt; 20MeV only available in JEFF-4.0.</a:t>
            </a:r>
            <a:endParaRPr lang="en-US" sz="1400" kern="0" dirty="0">
              <a:solidFill>
                <a:srgbClr val="000000"/>
              </a:solidFill>
              <a:latin typeface="Arial" pitchFamily="34"/>
              <a:cs typeface="Arial" pitchFamily="34"/>
            </a:endParaRPr>
          </a:p>
        </p:txBody>
      </p:sp>
      <p:sp>
        <p:nvSpPr>
          <p:cNvPr id="8" name="Naslov 1">
            <a:extLst>
              <a:ext uri="{FF2B5EF4-FFF2-40B4-BE49-F238E27FC236}">
                <a16:creationId xmlns:a16="http://schemas.microsoft.com/office/drawing/2014/main" id="{558FB6D3-6A49-4E54-9EAB-E949514B39F9}"/>
              </a:ext>
            </a:extLst>
          </p:cNvPr>
          <p:cNvSpPr txBox="1">
            <a:spLocks/>
          </p:cNvSpPr>
          <p:nvPr/>
        </p:nvSpPr>
        <p:spPr bwMode="auto">
          <a:xfrm>
            <a:off x="1" y="-106637"/>
            <a:ext cx="4067943" cy="65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 algn="ctr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sl-SI" sz="2600" b="1" dirty="0">
                <a:solidFill>
                  <a:srgbClr val="EAB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TIARA 43 </a:t>
            </a:r>
            <a:r>
              <a:rPr lang="sl-SI" sz="2600" b="1" dirty="0" err="1">
                <a:solidFill>
                  <a:srgbClr val="EAB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r>
              <a:rPr lang="sl-SI" sz="2600" b="1" dirty="0">
                <a:solidFill>
                  <a:srgbClr val="EAB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p-</a:t>
            </a:r>
            <a:r>
              <a:rPr lang="sl-SI" sz="2600" b="1" baseline="30000" dirty="0">
                <a:solidFill>
                  <a:srgbClr val="EAB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sl-SI" sz="2600" b="1" dirty="0">
                <a:solidFill>
                  <a:srgbClr val="EAB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 </a:t>
            </a:r>
            <a:r>
              <a:rPr lang="sl-SI" sz="2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iron</a:t>
            </a:r>
            <a:endParaRPr lang="sl-SI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4E58F65-7201-4093-89AD-9027A29472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3199992"/>
              </p:ext>
            </p:extLst>
          </p:nvPr>
        </p:nvGraphicFramePr>
        <p:xfrm>
          <a:off x="611560" y="1556792"/>
          <a:ext cx="7776864" cy="41720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19913">
                  <a:extLst>
                    <a:ext uri="{9D8B030D-6E8A-4147-A177-3AD203B41FA5}">
                      <a16:colId xmlns:a16="http://schemas.microsoft.com/office/drawing/2014/main" val="3762421187"/>
                    </a:ext>
                  </a:extLst>
                </a:gridCol>
                <a:gridCol w="712468">
                  <a:extLst>
                    <a:ext uri="{9D8B030D-6E8A-4147-A177-3AD203B41FA5}">
                      <a16:colId xmlns:a16="http://schemas.microsoft.com/office/drawing/2014/main" val="3672502744"/>
                    </a:ext>
                  </a:extLst>
                </a:gridCol>
                <a:gridCol w="711631">
                  <a:extLst>
                    <a:ext uri="{9D8B030D-6E8A-4147-A177-3AD203B41FA5}">
                      <a16:colId xmlns:a16="http://schemas.microsoft.com/office/drawing/2014/main" val="2282594606"/>
                    </a:ext>
                  </a:extLst>
                </a:gridCol>
                <a:gridCol w="593582">
                  <a:extLst>
                    <a:ext uri="{9D8B030D-6E8A-4147-A177-3AD203B41FA5}">
                      <a16:colId xmlns:a16="http://schemas.microsoft.com/office/drawing/2014/main" val="2581627308"/>
                    </a:ext>
                  </a:extLst>
                </a:gridCol>
                <a:gridCol w="1305213">
                  <a:extLst>
                    <a:ext uri="{9D8B030D-6E8A-4147-A177-3AD203B41FA5}">
                      <a16:colId xmlns:a16="http://schemas.microsoft.com/office/drawing/2014/main" val="2764800580"/>
                    </a:ext>
                  </a:extLst>
                </a:gridCol>
                <a:gridCol w="712468">
                  <a:extLst>
                    <a:ext uri="{9D8B030D-6E8A-4147-A177-3AD203B41FA5}">
                      <a16:colId xmlns:a16="http://schemas.microsoft.com/office/drawing/2014/main" val="776102998"/>
                    </a:ext>
                  </a:extLst>
                </a:gridCol>
                <a:gridCol w="593582">
                  <a:extLst>
                    <a:ext uri="{9D8B030D-6E8A-4147-A177-3AD203B41FA5}">
                      <a16:colId xmlns:a16="http://schemas.microsoft.com/office/drawing/2014/main" val="2723329525"/>
                    </a:ext>
                  </a:extLst>
                </a:gridCol>
                <a:gridCol w="592748">
                  <a:extLst>
                    <a:ext uri="{9D8B030D-6E8A-4147-A177-3AD203B41FA5}">
                      <a16:colId xmlns:a16="http://schemas.microsoft.com/office/drawing/2014/main" val="3291812376"/>
                    </a:ext>
                  </a:extLst>
                </a:gridCol>
                <a:gridCol w="1135259">
                  <a:extLst>
                    <a:ext uri="{9D8B030D-6E8A-4147-A177-3AD203B41FA5}">
                      <a16:colId xmlns:a16="http://schemas.microsoft.com/office/drawing/2014/main" val="876737934"/>
                    </a:ext>
                  </a:extLst>
                </a:gridCol>
              </a:tblGrid>
              <a:tr h="241319"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600" dirty="0">
                          <a:effectLst/>
                        </a:rPr>
                        <a:t>TIARA 43MeV Fe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 gridSpan="8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GB" sz="1600" dirty="0">
                          <a:effectLst/>
                        </a:rPr>
                        <a:t>JEFF-4.0 (</a:t>
                      </a:r>
                      <a:r>
                        <a:rPr lang="sl-SI" sz="1600" dirty="0">
                          <a:effectLst/>
                        </a:rPr>
                        <a:t>%</a:t>
                      </a:r>
                      <a:r>
                        <a:rPr lang="en-GB" sz="1600" dirty="0">
                          <a:effectLst/>
                        </a:rPr>
                        <a:t>)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446191"/>
                  </a:ext>
                </a:extLst>
              </a:tr>
              <a:tr h="2846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GB" sz="1800" b="1" dirty="0">
                          <a:effectLst/>
                        </a:rPr>
                        <a:t>70 cm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GB" sz="1800" b="1" dirty="0">
                          <a:effectLst/>
                        </a:rPr>
                        <a:t>100 cm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332492"/>
                  </a:ext>
                </a:extLst>
              </a:tr>
              <a:tr h="479607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GB" sz="1600" dirty="0">
                          <a:effectLst/>
                        </a:rPr>
                        <a:t>Neutron flux between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600" dirty="0">
                          <a:effectLst/>
                        </a:rPr>
                        <a:t>C/E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600" dirty="0">
                          <a:effectLst/>
                          <a:latin typeface="Symbol" panose="05050102010706020507" pitchFamily="18" charset="2"/>
                        </a:rPr>
                        <a:t>D</a:t>
                      </a:r>
                      <a:r>
                        <a:rPr lang="sl-SI" sz="1600" baseline="-25000" dirty="0">
                          <a:effectLst/>
                        </a:rPr>
                        <a:t>XS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600" dirty="0" err="1">
                          <a:effectLst/>
                          <a:latin typeface="Symbol" panose="05050102010706020507" pitchFamily="18" charset="2"/>
                        </a:rPr>
                        <a:t>D</a:t>
                      </a:r>
                      <a:r>
                        <a:rPr lang="sl-SI" sz="1600" baseline="-25000" dirty="0" err="1">
                          <a:effectLst/>
                        </a:rPr>
                        <a:t>exp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GB" sz="2400" dirty="0">
                          <a:effectLst/>
                        </a:rPr>
                        <a:t>χ</a:t>
                      </a:r>
                      <a:r>
                        <a:rPr lang="en-GB" sz="2400" baseline="30000" dirty="0">
                          <a:effectLst/>
                        </a:rPr>
                        <a:t>2</a:t>
                      </a:r>
                      <a:r>
                        <a:rPr lang="en-GB" sz="2400" baseline="-25000" dirty="0">
                          <a:effectLst/>
                        </a:rPr>
                        <a:t>E+C </a:t>
                      </a:r>
                      <a:r>
                        <a:rPr lang="en-GB" sz="2400" dirty="0">
                          <a:effectLst/>
                        </a:rPr>
                        <a:t>(χ</a:t>
                      </a:r>
                      <a:r>
                        <a:rPr lang="en-GB" sz="2400" baseline="30000" dirty="0">
                          <a:effectLst/>
                        </a:rPr>
                        <a:t>2</a:t>
                      </a:r>
                      <a:r>
                        <a:rPr lang="en-GB" sz="2400" baseline="-25000" dirty="0">
                          <a:effectLst/>
                        </a:rPr>
                        <a:t>E</a:t>
                      </a:r>
                      <a:r>
                        <a:rPr lang="en-GB" sz="24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600" dirty="0">
                          <a:effectLst/>
                        </a:rPr>
                        <a:t>C/E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600" dirty="0">
                          <a:effectLst/>
                          <a:latin typeface="Symbol" panose="05050102010706020507" pitchFamily="18" charset="2"/>
                        </a:rPr>
                        <a:t>D</a:t>
                      </a:r>
                      <a:r>
                        <a:rPr lang="sl-SI" sz="1600" baseline="-25000" dirty="0">
                          <a:effectLst/>
                        </a:rPr>
                        <a:t>XS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600" baseline="0" dirty="0" err="1">
                          <a:effectLst/>
                          <a:latin typeface="Symbol" panose="05050102010706020507" pitchFamily="18" charset="2"/>
                        </a:rPr>
                        <a:t>D</a:t>
                      </a:r>
                      <a:r>
                        <a:rPr lang="sl-SI" sz="1600" baseline="-25000" dirty="0" err="1">
                          <a:effectLst/>
                        </a:rPr>
                        <a:t>exp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GB" sz="2000" dirty="0">
                          <a:effectLst/>
                        </a:rPr>
                        <a:t>χ</a:t>
                      </a:r>
                      <a:r>
                        <a:rPr lang="en-GB" sz="2000" baseline="30000" dirty="0">
                          <a:effectLst/>
                        </a:rPr>
                        <a:t>2</a:t>
                      </a:r>
                      <a:r>
                        <a:rPr lang="en-GB" sz="2000" baseline="-25000" dirty="0">
                          <a:effectLst/>
                        </a:rPr>
                        <a:t>E+C </a:t>
                      </a:r>
                      <a:r>
                        <a:rPr lang="en-GB" sz="2000" dirty="0">
                          <a:effectLst/>
                        </a:rPr>
                        <a:t>(χ</a:t>
                      </a:r>
                      <a:r>
                        <a:rPr lang="en-GB" sz="2000" baseline="30000" dirty="0">
                          <a:effectLst/>
                        </a:rPr>
                        <a:t>2</a:t>
                      </a:r>
                      <a:r>
                        <a:rPr lang="en-GB" sz="2000" baseline="-25000" dirty="0">
                          <a:effectLst/>
                        </a:rPr>
                        <a:t>E</a:t>
                      </a:r>
                      <a:r>
                        <a:rPr lang="en-GB" sz="2000" dirty="0">
                          <a:effectLst/>
                        </a:rPr>
                        <a:t>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extLst>
                  <a:ext uri="{0D108BD9-81ED-4DB2-BD59-A6C34878D82A}">
                    <a16:rowId xmlns:a16="http://schemas.microsoft.com/office/drawing/2014/main" val="3255741273"/>
                  </a:ext>
                </a:extLst>
              </a:tr>
              <a:tr h="525984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600" dirty="0">
                          <a:effectLst/>
                        </a:rPr>
                        <a:t>35-45 MeV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effectLst/>
                        </a:rPr>
                        <a:t>0</a:t>
                      </a:r>
                      <a:r>
                        <a:rPr lang="sl-SI" sz="1800" dirty="0">
                          <a:effectLst/>
                        </a:rPr>
                        <a:t>.</a:t>
                      </a:r>
                      <a:r>
                        <a:rPr lang="en-US" sz="1800" dirty="0">
                          <a:effectLst/>
                        </a:rPr>
                        <a:t>96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effectLst/>
                        </a:rPr>
                        <a:t>25.5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800" dirty="0">
                          <a:effectLst/>
                        </a:rPr>
                        <a:t>4.3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0.03</a:t>
                      </a: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 (1.04)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800" dirty="0">
                          <a:effectLst/>
                        </a:rPr>
                        <a:t>3.26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effectLst/>
                        </a:rPr>
                        <a:t>52.</a:t>
                      </a:r>
                      <a:r>
                        <a:rPr lang="sl-SI" sz="1800" dirty="0">
                          <a:effectLst/>
                        </a:rPr>
                        <a:t>4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800" dirty="0">
                          <a:effectLst/>
                        </a:rPr>
                        <a:t>16.9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16.8 </a:t>
                      </a: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(178)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extLst>
                  <a:ext uri="{0D108BD9-81ED-4DB2-BD59-A6C34878D82A}">
                    <a16:rowId xmlns:a16="http://schemas.microsoft.com/office/drawing/2014/main" val="3046605719"/>
                  </a:ext>
                </a:extLst>
              </a:tr>
              <a:tr h="525984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600" dirty="0">
                          <a:effectLst/>
                        </a:rPr>
                        <a:t>25-35 MeV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800" dirty="0">
                          <a:effectLst/>
                        </a:rPr>
                        <a:t>1.13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800" dirty="0">
                          <a:effectLst/>
                        </a:rPr>
                        <a:t>48.8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800" dirty="0">
                          <a:effectLst/>
                        </a:rPr>
                        <a:t>7.3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0.07</a:t>
                      </a: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 (2.96)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effectLst/>
                        </a:rPr>
                        <a:t>0.97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effectLst/>
                        </a:rPr>
                        <a:t>19.9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800" dirty="0">
                          <a:effectLst/>
                        </a:rPr>
                        <a:t>8.8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0.02</a:t>
                      </a: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 (0.11)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extLst>
                  <a:ext uri="{0D108BD9-81ED-4DB2-BD59-A6C34878D82A}">
                    <a16:rowId xmlns:a16="http://schemas.microsoft.com/office/drawing/2014/main" val="3672988546"/>
                  </a:ext>
                </a:extLst>
              </a:tr>
              <a:tr h="525984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600" dirty="0">
                          <a:effectLst/>
                        </a:rPr>
                        <a:t>15-25 MeV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800" dirty="0">
                          <a:effectLst/>
                        </a:rPr>
                        <a:t>0.99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800" dirty="0">
                          <a:effectLst/>
                        </a:rPr>
                        <a:t>39.6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800" dirty="0">
                          <a:effectLst/>
                        </a:rPr>
                        <a:t>7.8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0.001</a:t>
                      </a: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 (0.03)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effectLst/>
                        </a:rPr>
                        <a:t>1.21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800" dirty="0">
                          <a:effectLst/>
                        </a:rPr>
                        <a:t>76.6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800" dirty="0">
                          <a:effectLst/>
                        </a:rPr>
                        <a:t>7.9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0.07 </a:t>
                      </a: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(7.05)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extLst>
                  <a:ext uri="{0D108BD9-81ED-4DB2-BD59-A6C34878D82A}">
                    <a16:rowId xmlns:a16="http://schemas.microsoft.com/office/drawing/2014/main" val="1349938079"/>
                  </a:ext>
                </a:extLst>
              </a:tr>
              <a:tr h="525984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600" dirty="0">
                          <a:effectLst/>
                        </a:rPr>
                        <a:t>10-15 MeV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800" dirty="0">
                          <a:effectLst/>
                        </a:rPr>
                        <a:t>0.80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800" dirty="0">
                          <a:effectLst/>
                        </a:rPr>
                        <a:t>22.6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800" dirty="0">
                          <a:effectLst/>
                        </a:rPr>
                        <a:t>8.5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0.67</a:t>
                      </a: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 (5.45)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effectLst/>
                        </a:rPr>
                        <a:t>0.86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800" dirty="0">
                          <a:effectLst/>
                        </a:rPr>
                        <a:t>49.0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effectLst/>
                        </a:rPr>
                        <a:t>6.3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0.08</a:t>
                      </a: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 (5.08)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extLst>
                  <a:ext uri="{0D108BD9-81ED-4DB2-BD59-A6C34878D82A}">
                    <a16:rowId xmlns:a16="http://schemas.microsoft.com/office/drawing/2014/main" val="1234162433"/>
                  </a:ext>
                </a:extLst>
              </a:tr>
              <a:tr h="525984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600" dirty="0">
                          <a:effectLst/>
                        </a:rPr>
                        <a:t>7-10 MeV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800" dirty="0">
                          <a:effectLst/>
                        </a:rPr>
                        <a:t>0.82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800" dirty="0">
                          <a:effectLst/>
                        </a:rPr>
                        <a:t>23.1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800" dirty="0">
                          <a:effectLst/>
                        </a:rPr>
                        <a:t>6.8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0.54</a:t>
                      </a: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 (6.79)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effectLst/>
                        </a:rPr>
                        <a:t>0.81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800" dirty="0">
                          <a:effectLst/>
                        </a:rPr>
                        <a:t>49.3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800" dirty="0">
                          <a:effectLst/>
                        </a:rPr>
                        <a:t>6.5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0.15</a:t>
                      </a: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 (8.45)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extLst>
                  <a:ext uri="{0D108BD9-81ED-4DB2-BD59-A6C34878D82A}">
                    <a16:rowId xmlns:a16="http://schemas.microsoft.com/office/drawing/2014/main" val="1105663246"/>
                  </a:ext>
                </a:extLst>
              </a:tr>
              <a:tr h="525984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600" dirty="0">
                          <a:effectLst/>
                        </a:rPr>
                        <a:t>5-7 MeV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800" dirty="0">
                          <a:effectLst/>
                        </a:rPr>
                        <a:t>8.7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800" dirty="0">
                          <a:effectLst/>
                        </a:rPr>
                        <a:t>23.2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800" dirty="0">
                          <a:effectLst/>
                        </a:rPr>
                        <a:t>237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10.</a:t>
                      </a:r>
                      <a:r>
                        <a:rPr lang="sl-SI" sz="1800" b="1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 (10.</a:t>
                      </a:r>
                      <a:r>
                        <a:rPr lang="sl-SI" sz="18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sz="1800" dirty="0">
                          <a:effectLst/>
                        </a:rPr>
                        <a:t>0.71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800" dirty="0">
                          <a:effectLst/>
                        </a:rPr>
                        <a:t>49.6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sl-SI" sz="1800" dirty="0">
                          <a:effectLst/>
                        </a:rPr>
                        <a:t>9.4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0.33</a:t>
                      </a: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 (9.46)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8227" marR="58227" marT="0" marB="0"/>
                </a:tc>
                <a:extLst>
                  <a:ext uri="{0D108BD9-81ED-4DB2-BD59-A6C34878D82A}">
                    <a16:rowId xmlns:a16="http://schemas.microsoft.com/office/drawing/2014/main" val="427593439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CB3F2D8-7656-41E7-BF74-EA1ED04B3371}"/>
                  </a:ext>
                </a:extLst>
              </p:cNvPr>
              <p:cNvSpPr txBox="1"/>
              <p:nvPr/>
            </p:nvSpPr>
            <p:spPr>
              <a:xfrm>
                <a:off x="4942354" y="6023217"/>
                <a:ext cx="2057400" cy="652743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𝛥</m:t>
                              </m:r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𝛥</m:t>
                              </m:r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CB3F2D8-7656-41E7-BF74-EA1ED04B33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2354" y="6023217"/>
                <a:ext cx="2057400" cy="6527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99E5F19-70EE-47D1-94CD-FED9684B60A4}"/>
                  </a:ext>
                </a:extLst>
              </p:cNvPr>
              <p:cNvSpPr txBox="1"/>
              <p:nvPr/>
            </p:nvSpPr>
            <p:spPr>
              <a:xfrm>
                <a:off x="7050076" y="6023217"/>
                <a:ext cx="1986420" cy="64633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𝛥</m:t>
                              </m:r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99E5F19-70EE-47D1-94CD-FED9684B60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0076" y="6023217"/>
                <a:ext cx="1986420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7031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2BB73-4677-4C0D-AFC9-AC3874438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103" y="223839"/>
            <a:ext cx="3482463" cy="92724"/>
          </a:xfrm>
          <a:solidFill>
            <a:schemeClr val="bg1"/>
          </a:solidFill>
        </p:spPr>
        <p:txBody>
          <a:bodyPr anchor="ctr">
            <a:normAutofit fontScale="90000"/>
          </a:bodyPr>
          <a:lstStyle/>
          <a:p>
            <a:pPr algn="l" hangingPunct="1">
              <a:lnSpc>
                <a:spcPct val="100000"/>
              </a:lnSpc>
              <a:defRPr/>
            </a:pPr>
            <a:r>
              <a:rPr lang="sl-SI" sz="2081" b="1" dirty="0"/>
              <a:t>DORT 2D (</a:t>
            </a:r>
            <a:r>
              <a:rPr lang="sl-SI" sz="2081" b="1" dirty="0" err="1"/>
              <a:t>rz</a:t>
            </a:r>
            <a:r>
              <a:rPr lang="sl-SI" sz="2081" b="1" dirty="0"/>
              <a:t>) </a:t>
            </a:r>
            <a:r>
              <a:rPr lang="sl-SI" sz="2081" b="1" dirty="0" err="1"/>
              <a:t>vs</a:t>
            </a:r>
            <a:r>
              <a:rPr lang="sl-SI" sz="2081" b="1" dirty="0"/>
              <a:t>. MCNP</a:t>
            </a:r>
            <a:endParaRPr lang="en-GB" sz="2081" b="1" dirty="0"/>
          </a:p>
        </p:txBody>
      </p:sp>
      <p:pic>
        <p:nvPicPr>
          <p:cNvPr id="15363" name="Slika 8">
            <a:extLst>
              <a:ext uri="{FF2B5EF4-FFF2-40B4-BE49-F238E27FC236}">
                <a16:creationId xmlns:a16="http://schemas.microsoft.com/office/drawing/2014/main" id="{59F5B106-7F82-4EC8-AEBF-7CA0A6588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9" y="598180"/>
            <a:ext cx="3938250" cy="268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Slika 9">
            <a:extLst>
              <a:ext uri="{FF2B5EF4-FFF2-40B4-BE49-F238E27FC236}">
                <a16:creationId xmlns:a16="http://schemas.microsoft.com/office/drawing/2014/main" id="{27CDC986-01E1-4C66-8D98-30C5D789B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840" y="598180"/>
            <a:ext cx="4143643" cy="2830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Slika 10">
            <a:extLst>
              <a:ext uri="{FF2B5EF4-FFF2-40B4-BE49-F238E27FC236}">
                <a16:creationId xmlns:a16="http://schemas.microsoft.com/office/drawing/2014/main" id="{A0E5C657-7782-4710-A761-66B8D574B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33" y="3503991"/>
            <a:ext cx="4073128" cy="3030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Slika 12">
            <a:extLst>
              <a:ext uri="{FF2B5EF4-FFF2-40B4-BE49-F238E27FC236}">
                <a16:creationId xmlns:a16="http://schemas.microsoft.com/office/drawing/2014/main" id="{E059C576-337C-4624-9A93-236C43BF8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081" y="3597021"/>
            <a:ext cx="4312444" cy="29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11" descr="Diagram of a beam with measurements&#10;&#10;AI-generated content may be incorrect.">
            <a:extLst>
              <a:ext uri="{FF2B5EF4-FFF2-40B4-BE49-F238E27FC236}">
                <a16:creationId xmlns:a16="http://schemas.microsoft.com/office/drawing/2014/main" id="{F4A0FB6B-9C0C-4C23-AF52-2B3D4FB41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734" y="3908"/>
            <a:ext cx="1099497" cy="692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PoljeZBesedilom 2">
            <a:extLst>
              <a:ext uri="{FF2B5EF4-FFF2-40B4-BE49-F238E27FC236}">
                <a16:creationId xmlns:a16="http://schemas.microsoft.com/office/drawing/2014/main" id="{F5D07F7F-A05F-4915-9AC4-0F18E74B4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9142" y="3080219"/>
            <a:ext cx="1327608" cy="415498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sl-SI" altLang="sl-SI" sz="2100" b="1" dirty="0">
                <a:solidFill>
                  <a:srgbClr val="FF0000"/>
                </a:solidFill>
              </a:rPr>
              <a:t>FENDL-3.2</a:t>
            </a:r>
          </a:p>
        </p:txBody>
      </p:sp>
      <p:sp>
        <p:nvSpPr>
          <p:cNvPr id="9" name="Naslov 1">
            <a:extLst>
              <a:ext uri="{FF2B5EF4-FFF2-40B4-BE49-F238E27FC236}">
                <a16:creationId xmlns:a16="http://schemas.microsoft.com/office/drawing/2014/main" id="{A975D1A3-CB4A-4C64-9BF5-2F91292DD8F8}"/>
              </a:ext>
            </a:extLst>
          </p:cNvPr>
          <p:cNvSpPr txBox="1">
            <a:spLocks/>
          </p:cNvSpPr>
          <p:nvPr/>
        </p:nvSpPr>
        <p:spPr bwMode="auto">
          <a:xfrm>
            <a:off x="1" y="-118829"/>
            <a:ext cx="4860031" cy="65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 algn="ctr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sl-SI" sz="2600" b="1" dirty="0">
                <a:solidFill>
                  <a:srgbClr val="EAB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TIARA 43 </a:t>
            </a:r>
            <a:r>
              <a:rPr lang="sl-SI" sz="2600" b="1" dirty="0" err="1">
                <a:solidFill>
                  <a:srgbClr val="EAB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r>
              <a:rPr lang="sl-SI" sz="2600" b="1" dirty="0">
                <a:solidFill>
                  <a:srgbClr val="EAB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p-</a:t>
            </a:r>
            <a:r>
              <a:rPr lang="sl-SI" sz="2600" b="1" baseline="30000" dirty="0">
                <a:solidFill>
                  <a:srgbClr val="EAB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sl-SI" sz="2600" b="1" dirty="0">
                <a:solidFill>
                  <a:srgbClr val="EAB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 </a:t>
            </a:r>
            <a:r>
              <a:rPr lang="en-US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sl-SI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en-US" sz="2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crete</a:t>
            </a:r>
            <a:endParaRPr lang="sl-SI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2D9BAF0-460E-4E86-ABEC-CE6EE3EF8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95" y="5421"/>
            <a:ext cx="5207277" cy="759282"/>
          </a:xfrm>
        </p:spPr>
        <p:txBody>
          <a:bodyPr>
            <a:normAutofit/>
          </a:bodyPr>
          <a:lstStyle/>
          <a:p>
            <a:r>
              <a:rPr lang="sl-SI" sz="2800" b="1" dirty="0">
                <a:solidFill>
                  <a:srgbClr val="EAB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TIARA 43 </a:t>
            </a:r>
            <a:r>
              <a:rPr lang="sl-SI" sz="2800" b="1" dirty="0" err="1">
                <a:solidFill>
                  <a:srgbClr val="EAB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r>
              <a:rPr lang="sl-SI" sz="2800" b="1" dirty="0">
                <a:solidFill>
                  <a:srgbClr val="EAB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p-</a:t>
            </a:r>
            <a:r>
              <a:rPr lang="sl-SI" sz="2800" b="1" baseline="30000" dirty="0">
                <a:solidFill>
                  <a:srgbClr val="EAB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sl-SI" sz="2800" b="1" dirty="0">
                <a:solidFill>
                  <a:srgbClr val="EAB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 </a:t>
            </a:r>
            <a:r>
              <a:rPr lang="sl-SI" sz="2800" b="1" dirty="0" err="1">
                <a:solidFill>
                  <a:srgbClr val="EAB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concrete</a:t>
            </a:r>
            <a:endParaRPr lang="sl-SI" sz="2800" b="1" dirty="0">
              <a:solidFill>
                <a:srgbClr val="EAB2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8A16DCD5-ACFD-4E74-9207-07B961D54C0F}"/>
              </a:ext>
            </a:extLst>
          </p:cNvPr>
          <p:cNvSpPr txBox="1"/>
          <p:nvPr/>
        </p:nvSpPr>
        <p:spPr>
          <a:xfrm>
            <a:off x="5517507" y="1254788"/>
            <a:ext cx="3548727" cy="2222500"/>
          </a:xfrm>
          <a:prstGeom prst="rect">
            <a:avLst/>
          </a:prstGeom>
          <a:solidFill>
            <a:schemeClr val="bg1"/>
          </a:solidFill>
          <a:ln cap="flat">
            <a:noFill/>
          </a:ln>
        </p:spPr>
        <p:txBody>
          <a:bodyPr lIns="38576" tIns="19289" rIns="38576" bIns="19289"/>
          <a:lstStyle/>
          <a:p>
            <a:pPr defTabSz="385763">
              <a:spcBef>
                <a:spcPts val="338"/>
              </a:spcBef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NJOY2016 multigroup XS processing &gt; 20MeV</a:t>
            </a:r>
            <a:r>
              <a:rPr lang="sl-SI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. No data:</a:t>
            </a:r>
          </a:p>
          <a:p>
            <a:pPr defTabSz="385763">
              <a:spcBef>
                <a:spcPts val="338"/>
              </a:spcBef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b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-   ENDF/B-VIII.1: </a:t>
            </a:r>
            <a:r>
              <a:rPr lang="sl-SI" b="1" kern="0" baseline="300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1</a:t>
            </a:r>
            <a:r>
              <a:rPr lang="sl-SI" b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H, </a:t>
            </a:r>
            <a:r>
              <a:rPr lang="sl-SI" b="1" kern="0" baseline="300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23</a:t>
            </a:r>
            <a:r>
              <a:rPr lang="sl-SI" b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Na,  </a:t>
            </a:r>
            <a:r>
              <a:rPr lang="sl-SI" b="1" kern="0" baseline="300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24-26</a:t>
            </a:r>
            <a:r>
              <a:rPr lang="sl-SI" b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Mg, </a:t>
            </a:r>
            <a:r>
              <a:rPr lang="sl-SI" b="1" kern="0" baseline="300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39-41</a:t>
            </a:r>
            <a:r>
              <a:rPr lang="sl-SI" b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K</a:t>
            </a:r>
          </a:p>
          <a:p>
            <a:pPr marL="285750" indent="-285750" defTabSz="385763">
              <a:spcBef>
                <a:spcPts val="338"/>
              </a:spcBef>
              <a:buSzPct val="100000"/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b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JEFF-4.0: </a:t>
            </a:r>
            <a:r>
              <a:rPr lang="sl-SI" b="1" kern="0" baseline="300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23</a:t>
            </a:r>
            <a:r>
              <a:rPr lang="sl-SI" b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Na</a:t>
            </a:r>
          </a:p>
          <a:p>
            <a:pPr defTabSz="385763">
              <a:spcBef>
                <a:spcPts val="338"/>
              </a:spcBef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l-SI" b="1" kern="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Nuclear models used in MCNP. FENDL3.2 was completed above 20MeV (D. Aldama)</a:t>
            </a:r>
            <a:endParaRPr lang="en-US" b="1" kern="0" dirty="0">
              <a:solidFill>
                <a:srgbClr val="000000"/>
              </a:solidFill>
              <a:latin typeface="Arial" pitchFamily="34"/>
              <a:cs typeface="Arial" pitchFamily="34"/>
            </a:endParaRPr>
          </a:p>
          <a:p>
            <a:pPr defTabSz="385763">
              <a:spcBef>
                <a:spcPts val="338"/>
              </a:spcBef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350" kern="0" dirty="0">
              <a:solidFill>
                <a:srgbClr val="000000"/>
              </a:solidFill>
              <a:latin typeface="Arial" pitchFamily="34"/>
              <a:cs typeface="Arial" pitchFamily="34"/>
            </a:endParaRPr>
          </a:p>
        </p:txBody>
      </p:sp>
      <p:pic>
        <p:nvPicPr>
          <p:cNvPr id="6" name="Graphic 3">
            <a:extLst>
              <a:ext uri="{FF2B5EF4-FFF2-40B4-BE49-F238E27FC236}">
                <a16:creationId xmlns:a16="http://schemas.microsoft.com/office/drawing/2014/main" id="{F8147B47-3271-43F3-A7BA-89D538B7E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7" y="764703"/>
            <a:ext cx="5408957" cy="3536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DC63BEB2-23DA-46B1-AD1C-46FCB9AB3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437" y="4149080"/>
            <a:ext cx="5056485" cy="2708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Slika 5">
            <a:extLst>
              <a:ext uri="{FF2B5EF4-FFF2-40B4-BE49-F238E27FC236}">
                <a16:creationId xmlns:a16="http://schemas.microsoft.com/office/drawing/2014/main" id="{88457F2B-8210-4332-8568-A41FCEB58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913" y="3857479"/>
            <a:ext cx="4339087" cy="299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057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2D9BAF0-460E-4E86-ABEC-CE6EE3EF8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95" y="5421"/>
            <a:ext cx="5207277" cy="759282"/>
          </a:xfrm>
        </p:spPr>
        <p:txBody>
          <a:bodyPr>
            <a:normAutofit/>
          </a:bodyPr>
          <a:lstStyle/>
          <a:p>
            <a:r>
              <a:rPr lang="sl-SI" sz="2800" b="1" dirty="0">
                <a:solidFill>
                  <a:srgbClr val="EAB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TIARA 43 </a:t>
            </a:r>
            <a:r>
              <a:rPr lang="sl-SI" sz="2800" b="1" dirty="0" err="1">
                <a:solidFill>
                  <a:srgbClr val="EAB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r>
              <a:rPr lang="sl-SI" sz="2800" b="1" dirty="0">
                <a:solidFill>
                  <a:srgbClr val="EAB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p-</a:t>
            </a:r>
            <a:r>
              <a:rPr lang="sl-SI" sz="2800" b="1" baseline="30000" dirty="0">
                <a:solidFill>
                  <a:srgbClr val="EAB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sl-SI" sz="2800" b="1" dirty="0">
                <a:solidFill>
                  <a:srgbClr val="EAB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 </a:t>
            </a:r>
            <a:r>
              <a:rPr lang="sl-SI" sz="2800" b="1" dirty="0" err="1">
                <a:solidFill>
                  <a:srgbClr val="EAB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concrete</a:t>
            </a:r>
            <a:endParaRPr lang="sl-SI" sz="2800" b="1" dirty="0">
              <a:solidFill>
                <a:srgbClr val="EAB2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8A16DCD5-ACFD-4E74-9207-07B961D54C0F}"/>
              </a:ext>
            </a:extLst>
          </p:cNvPr>
          <p:cNvSpPr txBox="1"/>
          <p:nvPr/>
        </p:nvSpPr>
        <p:spPr>
          <a:xfrm>
            <a:off x="179512" y="5763006"/>
            <a:ext cx="8208912" cy="635564"/>
          </a:xfrm>
          <a:prstGeom prst="rect">
            <a:avLst/>
          </a:prstGeom>
          <a:solidFill>
            <a:schemeClr val="bg1"/>
          </a:solidFill>
          <a:ln cap="flat">
            <a:noFill/>
          </a:ln>
        </p:spPr>
        <p:txBody>
          <a:bodyPr lIns="38576" tIns="19289" rIns="38576" bIns="19289"/>
          <a:lstStyle/>
          <a:p>
            <a:pPr algn="just">
              <a:spcAft>
                <a:spcPts val="1000"/>
              </a:spcAft>
            </a:pPr>
            <a:r>
              <a:rPr lang="en-GB" sz="1800" i="1" dirty="0">
                <a:solidFill>
                  <a:srgbClr val="1F497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Sensitivity of neutron spectra in the energy ranges between 7 – 10 – 15 – 25 – 35 - 45 MeV to </a:t>
            </a:r>
            <a:r>
              <a:rPr lang="en-GB" sz="1800" i="1" baseline="30000" dirty="0">
                <a:solidFill>
                  <a:srgbClr val="1F497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16</a:t>
            </a:r>
            <a:r>
              <a:rPr lang="en-GB" sz="1800" i="1" dirty="0">
                <a:solidFill>
                  <a:srgbClr val="1F497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total cross section for the 100cm TIARA 43MeV concrete benchmark.</a:t>
            </a:r>
            <a:endParaRPr lang="en-US" sz="1800" i="1" dirty="0">
              <a:solidFill>
                <a:srgbClr val="1F497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Slika 13">
            <a:extLst>
              <a:ext uri="{FF2B5EF4-FFF2-40B4-BE49-F238E27FC236}">
                <a16:creationId xmlns:a16="http://schemas.microsoft.com/office/drawing/2014/main" id="{05B70B3E-A74D-4E11-BF1F-B214B3ED49F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782281"/>
            <a:ext cx="5504815" cy="48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2495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C74136A6-5EAD-4586-A40D-20639F76B4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0926" y="301801"/>
            <a:ext cx="8534400" cy="565150"/>
          </a:xfrm>
        </p:spPr>
        <p:txBody>
          <a:bodyPr/>
          <a:lstStyle/>
          <a:p>
            <a:r>
              <a:rPr lang="en-GB" altLang="en-US" sz="2400" b="1" dirty="0">
                <a:solidFill>
                  <a:srgbClr val="1049B5"/>
                </a:solidFill>
                <a:latin typeface="MyriadPro-Bold"/>
              </a:rPr>
              <a:t>S/U analysis of the IFMIF-DONES shielding mock-up experiment</a:t>
            </a:r>
            <a:endParaRPr lang="en-GB" altLang="en-US" u="sng" dirty="0"/>
          </a:p>
        </p:txBody>
      </p:sp>
      <p:pic>
        <p:nvPicPr>
          <p:cNvPr id="5123" name="Picture 2">
            <a:extLst>
              <a:ext uri="{FF2B5EF4-FFF2-40B4-BE49-F238E27FC236}">
                <a16:creationId xmlns:a16="http://schemas.microsoft.com/office/drawing/2014/main" id="{1D37DEB7-599C-4F60-BE03-9F7027ED7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69" y="866951"/>
            <a:ext cx="3076575" cy="230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extBox 9">
            <a:extLst>
              <a:ext uri="{FF2B5EF4-FFF2-40B4-BE49-F238E27FC236}">
                <a16:creationId xmlns:a16="http://schemas.microsoft.com/office/drawing/2014/main" id="{F003F248-5332-4C8C-A9F1-215B2911F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591" y="3603800"/>
            <a:ext cx="38862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WPENS: </a:t>
            </a:r>
            <a:r>
              <a:rPr lang="en-GB" altLang="en-US" sz="2000" b="1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GB" alt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Li(</a:t>
            </a:r>
            <a:r>
              <a:rPr lang="en-GB" altLang="en-US" sz="2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p,n</a:t>
            </a:r>
            <a:r>
              <a:rPr lang="en-GB" alt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GB" altLang="en-US" sz="2000" b="1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GB" alt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altLang="en-US" sz="2000" b="1" baseline="-25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GB" alt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up to ~35MeV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Heavy concrete </a:t>
            </a:r>
            <a:r>
              <a:rPr lang="en-GB" alt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70x70x100 cm</a:t>
            </a:r>
            <a:r>
              <a:rPr lang="en-GB" altLang="en-US" sz="20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In, Al, </a:t>
            </a:r>
            <a:r>
              <a:rPr lang="en-GB" altLang="en-US" sz="2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en-GB" alt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Fe, Au foils </a:t>
            </a:r>
          </a:p>
        </p:txBody>
      </p:sp>
      <p:pic>
        <p:nvPicPr>
          <p:cNvPr id="5125" name="Picture 8">
            <a:extLst>
              <a:ext uri="{FF2B5EF4-FFF2-40B4-BE49-F238E27FC236}">
                <a16:creationId xmlns:a16="http://schemas.microsoft.com/office/drawing/2014/main" id="{6692C564-A9F4-4FE2-8C1D-A3434662B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1314" y="866951"/>
            <a:ext cx="3873500" cy="283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06962DB-569A-4655-8296-7FAEC82CB209}"/>
              </a:ext>
            </a:extLst>
          </p:cNvPr>
          <p:cNvSpPr txBox="1"/>
          <p:nvPr/>
        </p:nvSpPr>
        <p:spPr>
          <a:xfrm>
            <a:off x="144739" y="5027169"/>
            <a:ext cx="879633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defRPr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Objectives</a:t>
            </a: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ompare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benchmarks performed at FNG Frascati and cyclotron neutron source at NPI (CAS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Rez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indent="-342900" algn="just"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Help draw conclusions on this experiment activity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Conducting S&amp;U to find out the largest contribution to uncertainty</a:t>
            </a:r>
          </a:p>
          <a:p>
            <a:pPr marL="342900" indent="-342900" algn="just"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Evaluation of the potential and readiness for SINBAD integration</a:t>
            </a:r>
            <a:endParaRPr lang="en-US" dirty="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AA5B8B7A-815F-4D63-9D49-9B5261E0B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553" y="883025"/>
            <a:ext cx="1967307" cy="384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8B8C71F3-DF18-473F-BC6F-18F2CC5F8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5408" y="4800553"/>
            <a:ext cx="2133086" cy="4532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6858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6858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6858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6858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sl-SI" alt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 </a:t>
            </a:r>
            <a:r>
              <a:rPr lang="sl-SI" altLang="en-US" sz="2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-GB" alt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DORT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">
            <a:extLst>
              <a:ext uri="{FF2B5EF4-FFF2-40B4-BE49-F238E27FC236}">
                <a16:creationId xmlns:a16="http://schemas.microsoft.com/office/drawing/2014/main" id="{BD528EA0-A182-4F4A-9AD6-00E7327B75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631"/>
            <a:ext cx="5614216" cy="367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Slide Number Placeholder 4">
            <a:extLst>
              <a:ext uri="{FF2B5EF4-FFF2-40B4-BE49-F238E27FC236}">
                <a16:creationId xmlns:a16="http://schemas.microsoft.com/office/drawing/2014/main" id="{AFFBBF02-EC40-4F87-AEEF-B3215E2BC5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3657600" y="6243638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fld id="{3E955BD9-2250-4762-B38D-5790BD8CFC0C}" type="slidenum">
              <a:rPr lang="en-GB" altLang="en-US" sz="1400" smtClean="0"/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GB" altLang="en-US" sz="1400"/>
          </a:p>
        </p:txBody>
      </p:sp>
      <p:sp>
        <p:nvSpPr>
          <p:cNvPr id="11268" name="Rectangle 2">
            <a:extLst>
              <a:ext uri="{FF2B5EF4-FFF2-40B4-BE49-F238E27FC236}">
                <a16:creationId xmlns:a16="http://schemas.microsoft.com/office/drawing/2014/main" id="{92BE2075-53D0-4FF8-B7A6-0BEF6CAB7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06388"/>
            <a:ext cx="260191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6858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6858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6858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6858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6858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DORT vs. MCNP comparison</a:t>
            </a:r>
          </a:p>
        </p:txBody>
      </p:sp>
      <p:pic>
        <p:nvPicPr>
          <p:cNvPr id="11269" name="Picture 11">
            <a:extLst>
              <a:ext uri="{FF2B5EF4-FFF2-40B4-BE49-F238E27FC236}">
                <a16:creationId xmlns:a16="http://schemas.microsoft.com/office/drawing/2014/main" id="{7DC70A50-90E6-4AA7-9F3D-B8761A4F8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071" y="3182939"/>
            <a:ext cx="5264229" cy="367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59F9EAB-52D2-4B3E-820C-226CFF328B5E}"/>
              </a:ext>
            </a:extLst>
          </p:cNvPr>
          <p:cNvSpPr txBox="1"/>
          <p:nvPr/>
        </p:nvSpPr>
        <p:spPr>
          <a:xfrm>
            <a:off x="6372200" y="3900323"/>
            <a:ext cx="12474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baseline="30000" dirty="0">
                <a:solidFill>
                  <a:srgbClr val="00B050"/>
                </a:solidFill>
              </a:rPr>
              <a:t>197</a:t>
            </a:r>
            <a:r>
              <a:rPr lang="sl-SI" b="1" dirty="0">
                <a:solidFill>
                  <a:srgbClr val="00B050"/>
                </a:solidFill>
              </a:rPr>
              <a:t>Au(</a:t>
            </a:r>
            <a:r>
              <a:rPr lang="sl-SI" b="1" dirty="0" err="1">
                <a:solidFill>
                  <a:srgbClr val="00B050"/>
                </a:solidFill>
              </a:rPr>
              <a:t>n,g</a:t>
            </a:r>
            <a:r>
              <a:rPr lang="sl-SI" b="1" dirty="0">
                <a:solidFill>
                  <a:srgbClr val="00B050"/>
                </a:solidFill>
              </a:rPr>
              <a:t>)</a:t>
            </a:r>
          </a:p>
          <a:p>
            <a:r>
              <a:rPr lang="sl-SI" baseline="30000" dirty="0">
                <a:solidFill>
                  <a:srgbClr val="0ED8E2"/>
                </a:solidFill>
              </a:rPr>
              <a:t>115</a:t>
            </a:r>
            <a:r>
              <a:rPr lang="sl-SI" dirty="0">
                <a:solidFill>
                  <a:srgbClr val="0ED8E2"/>
                </a:solidFill>
              </a:rPr>
              <a:t>In(</a:t>
            </a:r>
            <a:r>
              <a:rPr lang="sl-SI" dirty="0" err="1">
                <a:solidFill>
                  <a:srgbClr val="0ED8E2"/>
                </a:solidFill>
              </a:rPr>
              <a:t>n,n</a:t>
            </a:r>
            <a:r>
              <a:rPr lang="sl-SI" dirty="0">
                <a:solidFill>
                  <a:srgbClr val="0ED8E2"/>
                </a:solidFill>
              </a:rPr>
              <a:t>‘)</a:t>
            </a:r>
          </a:p>
          <a:p>
            <a:r>
              <a:rPr lang="sl-SI" baseline="30000" dirty="0">
                <a:solidFill>
                  <a:srgbClr val="FF0000"/>
                </a:solidFill>
              </a:rPr>
              <a:t>56</a:t>
            </a:r>
            <a:r>
              <a:rPr lang="sl-SI" dirty="0">
                <a:solidFill>
                  <a:srgbClr val="FF0000"/>
                </a:solidFill>
              </a:rPr>
              <a:t>Fe(</a:t>
            </a:r>
            <a:r>
              <a:rPr lang="sl-SI" dirty="0" err="1">
                <a:solidFill>
                  <a:srgbClr val="FF0000"/>
                </a:solidFill>
              </a:rPr>
              <a:t>n,p</a:t>
            </a:r>
            <a:r>
              <a:rPr lang="sl-SI" dirty="0">
                <a:solidFill>
                  <a:srgbClr val="FF0000"/>
                </a:solidFill>
              </a:rPr>
              <a:t>)</a:t>
            </a:r>
          </a:p>
          <a:p>
            <a:r>
              <a:rPr lang="sl-SI" baseline="30000" dirty="0">
                <a:solidFill>
                  <a:srgbClr val="FF66FF"/>
                </a:solidFill>
              </a:rPr>
              <a:t>27</a:t>
            </a:r>
            <a:r>
              <a:rPr lang="sl-SI" dirty="0">
                <a:solidFill>
                  <a:srgbClr val="FF66FF"/>
                </a:solidFill>
              </a:rPr>
              <a:t>Al(</a:t>
            </a:r>
            <a:r>
              <a:rPr lang="sl-SI" dirty="0" err="1">
                <a:solidFill>
                  <a:srgbClr val="FF66FF"/>
                </a:solidFill>
              </a:rPr>
              <a:t>n,a</a:t>
            </a:r>
            <a:r>
              <a:rPr lang="sl-SI" dirty="0">
                <a:solidFill>
                  <a:srgbClr val="FF66FF"/>
                </a:solidFill>
              </a:rPr>
              <a:t>)</a:t>
            </a:r>
          </a:p>
          <a:p>
            <a:r>
              <a:rPr lang="sl-SI" baseline="30000" dirty="0">
                <a:solidFill>
                  <a:srgbClr val="002060"/>
                </a:solidFill>
              </a:rPr>
              <a:t>48</a:t>
            </a:r>
            <a:r>
              <a:rPr lang="sl-SI" dirty="0">
                <a:solidFill>
                  <a:srgbClr val="002060"/>
                </a:solidFill>
              </a:rPr>
              <a:t>Ti(</a:t>
            </a:r>
            <a:r>
              <a:rPr lang="sl-SI" dirty="0" err="1">
                <a:solidFill>
                  <a:srgbClr val="002060"/>
                </a:solidFill>
              </a:rPr>
              <a:t>n,p</a:t>
            </a:r>
            <a:r>
              <a:rPr lang="sl-SI" dirty="0">
                <a:solidFill>
                  <a:srgbClr val="002060"/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4">
            <a:extLst>
              <a:ext uri="{FF2B5EF4-FFF2-40B4-BE49-F238E27FC236}">
                <a16:creationId xmlns:a16="http://schemas.microsoft.com/office/drawing/2014/main" id="{E5C2D0F4-9CDF-4F56-ABA6-D933FFD275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3657600" y="6243638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fld id="{878670B7-3FE5-4B4D-B259-160184C2551B}" type="slidenum">
              <a:rPr lang="en-GB" altLang="en-US" sz="1400" smtClean="0"/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en-GB" altLang="en-US" sz="140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940D1CCB-6692-410A-A5E7-C296E84583D1}"/>
              </a:ext>
            </a:extLst>
          </p:cNvPr>
          <p:cNvSpPr txBox="1">
            <a:spLocks noChangeArrowheads="1"/>
          </p:cNvSpPr>
          <p:nvPr/>
        </p:nvSpPr>
        <p:spPr bwMode="auto">
          <a:xfrm rot="-4210460">
            <a:off x="2732088" y="1316038"/>
            <a:ext cx="3200400" cy="685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6858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6858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6858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6858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 analysis</a:t>
            </a:r>
          </a:p>
        </p:txBody>
      </p:sp>
      <p:pic>
        <p:nvPicPr>
          <p:cNvPr id="13316" name="Picture 12">
            <a:extLst>
              <a:ext uri="{FF2B5EF4-FFF2-40B4-BE49-F238E27FC236}">
                <a16:creationId xmlns:a16="http://schemas.microsoft.com/office/drawing/2014/main" id="{28E33706-9925-4392-BACB-155DF9DAB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" y="122238"/>
            <a:ext cx="3384550" cy="323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13">
            <a:extLst>
              <a:ext uri="{FF2B5EF4-FFF2-40B4-BE49-F238E27FC236}">
                <a16:creationId xmlns:a16="http://schemas.microsoft.com/office/drawing/2014/main" id="{AECF08C7-1151-4E5C-B379-BE57460A8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088" y="0"/>
            <a:ext cx="3876675" cy="369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14">
            <a:extLst>
              <a:ext uri="{FF2B5EF4-FFF2-40B4-BE49-F238E27FC236}">
                <a16:creationId xmlns:a16="http://schemas.microsoft.com/office/drawing/2014/main" id="{FE0E4C0A-0364-4E07-B758-47F091938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" y="3367088"/>
            <a:ext cx="3649663" cy="347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15">
            <a:extLst>
              <a:ext uri="{FF2B5EF4-FFF2-40B4-BE49-F238E27FC236}">
                <a16:creationId xmlns:a16="http://schemas.microsoft.com/office/drawing/2014/main" id="{BFD61B62-68E6-418E-BD03-44FD28C20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638" y="3697288"/>
            <a:ext cx="3308350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4">
            <a:extLst>
              <a:ext uri="{FF2B5EF4-FFF2-40B4-BE49-F238E27FC236}">
                <a16:creationId xmlns:a16="http://schemas.microsoft.com/office/drawing/2014/main" id="{19382E61-D697-4978-81CB-4CF7F2A403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3657600" y="6243638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fld id="{93D45108-34E0-4750-AE42-0F7E7B802939}" type="slidenum">
              <a:rPr lang="en-GB" altLang="en-US" sz="1400" smtClean="0"/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en-GB" altLang="en-US" sz="140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BF41D1D9-C4DF-45F5-BBA5-9BA5F6181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381000"/>
            <a:ext cx="6624736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6858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6858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6858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6858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6858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 Sensitivity and uncertainty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13877F9-5689-4F1F-AB11-96D5070AB1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135047"/>
              </p:ext>
            </p:extLst>
          </p:nvPr>
        </p:nvGraphicFramePr>
        <p:xfrm>
          <a:off x="323528" y="1549220"/>
          <a:ext cx="8081962" cy="1858919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10054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3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62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80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98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16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9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8847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58653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200" dirty="0">
                          <a:effectLst/>
                        </a:rPr>
                        <a:t>Isotope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 gridSpan="7"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400" dirty="0">
                          <a:effectLst/>
                        </a:rPr>
                        <a:t>Sensitivity (%/%)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35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400" baseline="30000" dirty="0">
                          <a:effectLst/>
                        </a:rPr>
                        <a:t>115</a:t>
                      </a:r>
                      <a:r>
                        <a:rPr lang="en-GB" sz="1400" dirty="0">
                          <a:effectLst/>
                        </a:rPr>
                        <a:t>In(</a:t>
                      </a:r>
                      <a:r>
                        <a:rPr lang="en-GB" sz="1400" dirty="0" err="1">
                          <a:effectLst/>
                        </a:rPr>
                        <a:t>n,n</a:t>
                      </a:r>
                      <a:r>
                        <a:rPr lang="en-GB" sz="1400" dirty="0">
                          <a:effectLst/>
                        </a:rPr>
                        <a:t>’)</a:t>
                      </a:r>
                    </a:p>
                  </a:txBody>
                  <a:tcPr marL="68586" marR="68586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600" baseline="30000" dirty="0">
                          <a:effectLst/>
                        </a:rPr>
                        <a:t>27</a:t>
                      </a:r>
                      <a:r>
                        <a:rPr lang="en-GB" sz="1600" dirty="0">
                          <a:effectLst/>
                        </a:rPr>
                        <a:t>Al(</a:t>
                      </a:r>
                      <a:r>
                        <a:rPr lang="en-GB" sz="1600" dirty="0" err="1">
                          <a:effectLst/>
                        </a:rPr>
                        <a:t>n,</a:t>
                      </a:r>
                      <a:r>
                        <a:rPr lang="en-GB" sz="1600" dirty="0" err="1">
                          <a:effectLst/>
                          <a:latin typeface="Symbol" panose="05050102010706020507" pitchFamily="18" charset="2"/>
                        </a:rPr>
                        <a:t>a</a:t>
                      </a:r>
                      <a:r>
                        <a:rPr lang="en-GB" sz="1600" dirty="0">
                          <a:effectLst/>
                        </a:rPr>
                        <a:t>) D3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600" baseline="30000" dirty="0">
                          <a:effectLst/>
                        </a:rPr>
                        <a:t>48</a:t>
                      </a:r>
                      <a:r>
                        <a:rPr lang="en-GB" sz="1600" dirty="0">
                          <a:effectLst/>
                        </a:rPr>
                        <a:t>Ti(</a:t>
                      </a:r>
                      <a:r>
                        <a:rPr lang="en-GB" sz="1600" dirty="0" err="1">
                          <a:effectLst/>
                        </a:rPr>
                        <a:t>n,p</a:t>
                      </a:r>
                      <a:r>
                        <a:rPr lang="en-GB" sz="1600" dirty="0">
                          <a:effectLst/>
                        </a:rPr>
                        <a:t>) </a:t>
                      </a:r>
                    </a:p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D3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600" baseline="30000" dirty="0">
                          <a:effectLst/>
                        </a:rPr>
                        <a:t>56</a:t>
                      </a:r>
                      <a:r>
                        <a:rPr lang="en-GB" sz="1600" dirty="0">
                          <a:effectLst/>
                        </a:rPr>
                        <a:t>Fe(</a:t>
                      </a:r>
                      <a:r>
                        <a:rPr lang="en-GB" sz="1600" dirty="0" err="1">
                          <a:effectLst/>
                        </a:rPr>
                        <a:t>n,p</a:t>
                      </a:r>
                      <a:r>
                        <a:rPr lang="en-GB" sz="1600" dirty="0">
                          <a:effectLst/>
                        </a:rPr>
                        <a:t>) D3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600" baseline="30000" dirty="0">
                          <a:effectLst/>
                        </a:rPr>
                        <a:t>197</a:t>
                      </a:r>
                      <a:r>
                        <a:rPr lang="en-GB" sz="1600" dirty="0">
                          <a:effectLst/>
                        </a:rPr>
                        <a:t>Au(</a:t>
                      </a:r>
                      <a:r>
                        <a:rPr lang="en-GB" sz="1600" dirty="0" err="1">
                          <a:effectLst/>
                        </a:rPr>
                        <a:t>n,</a:t>
                      </a:r>
                      <a:r>
                        <a:rPr lang="en-GB" sz="1600" dirty="0" err="1">
                          <a:effectLst/>
                          <a:latin typeface="Symbol" panose="05050102010706020507" pitchFamily="18" charset="2"/>
                        </a:rPr>
                        <a:t>g</a:t>
                      </a:r>
                      <a:r>
                        <a:rPr lang="en-GB" sz="1600" dirty="0">
                          <a:effectLst/>
                        </a:rPr>
                        <a:t>) D3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50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D3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D6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D7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437">
                <a:tc>
                  <a:txBody>
                    <a:bodyPr/>
                    <a:lstStyle/>
                    <a:p>
                      <a:pPr indent="-8953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400">
                          <a:effectLst/>
                        </a:rPr>
                        <a:t>Fe-56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-1.19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 anchor="b"/>
                </a:tc>
                <a:tc>
                  <a:txBody>
                    <a:bodyPr/>
                    <a:lstStyle/>
                    <a:p>
                      <a:pPr indent="-8953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-2.58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-3.05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-1.22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-1.20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-1.24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-0.51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437">
                <a:tc>
                  <a:txBody>
                    <a:bodyPr/>
                    <a:lstStyle/>
                    <a:p>
                      <a:pPr indent="-8953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400">
                          <a:effectLst/>
                        </a:rPr>
                        <a:t>O-16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-0.81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-1.76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-2.08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-1.13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-1.13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-1.07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-0.27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437">
                <a:tc>
                  <a:txBody>
                    <a:bodyPr/>
                    <a:lstStyle/>
                    <a:p>
                      <a:pPr indent="-8953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400">
                          <a:effectLst/>
                        </a:rPr>
                        <a:t>H-1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-0.50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-0.82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-0.91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-0.17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-0.17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-0.19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-0.68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437">
                <a:tc>
                  <a:txBody>
                    <a:bodyPr/>
                    <a:lstStyle/>
                    <a:p>
                      <a:pPr indent="-8953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400" dirty="0">
                          <a:effectLst/>
                        </a:rPr>
                        <a:t>Ca-40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-0.11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-0.25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-0.29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-0.13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-0.12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-0.13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+0.06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6" marR="68586" marT="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5412" name="Picture 11">
            <a:extLst>
              <a:ext uri="{FF2B5EF4-FFF2-40B4-BE49-F238E27FC236}">
                <a16:creationId xmlns:a16="http://schemas.microsoft.com/office/drawing/2014/main" id="{789A0AD3-A4AB-4458-B6A4-83595131D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-23812"/>
            <a:ext cx="1890812" cy="1802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21C7F99-9FD9-40BE-BCBE-863FCFE0C4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669532"/>
              </p:ext>
            </p:extLst>
          </p:nvPr>
        </p:nvGraphicFramePr>
        <p:xfrm>
          <a:off x="325104" y="3515825"/>
          <a:ext cx="8081962" cy="2795866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1294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6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0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84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96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4720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856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827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31317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100" dirty="0">
                          <a:effectLst/>
                        </a:rPr>
                        <a:t>Isotope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/>
                </a:tc>
                <a:tc hMerge="1"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400" dirty="0">
                          <a:effectLst/>
                        </a:rPr>
                        <a:t>Uncertainty (%)      </a:t>
                      </a:r>
                      <a:r>
                        <a:rPr lang="en-GB" sz="1200" dirty="0">
                          <a:effectLst/>
                        </a:rPr>
                        <a:t>(DORT/SUSD3D/FENDL-3.2)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619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400" baseline="30000" dirty="0">
                          <a:effectLst/>
                        </a:rPr>
                        <a:t>115</a:t>
                      </a:r>
                      <a:r>
                        <a:rPr lang="en-GB" sz="1400" dirty="0">
                          <a:effectLst/>
                        </a:rPr>
                        <a:t>In(</a:t>
                      </a:r>
                      <a:r>
                        <a:rPr lang="en-GB" sz="1400" dirty="0" err="1">
                          <a:effectLst/>
                        </a:rPr>
                        <a:t>n,n</a:t>
                      </a:r>
                      <a:r>
                        <a:rPr lang="en-GB" sz="1400" dirty="0">
                          <a:effectLst/>
                        </a:rPr>
                        <a:t>’)</a:t>
                      </a:r>
                    </a:p>
                  </a:txBody>
                  <a:tcPr marL="68575" marR="68575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600" baseline="30000" dirty="0">
                          <a:effectLst/>
                        </a:rPr>
                        <a:t>27</a:t>
                      </a:r>
                      <a:r>
                        <a:rPr lang="en-GB" sz="1600" dirty="0">
                          <a:effectLst/>
                        </a:rPr>
                        <a:t>Al(</a:t>
                      </a:r>
                      <a:r>
                        <a:rPr lang="en-GB" sz="1600" dirty="0" err="1">
                          <a:effectLst/>
                        </a:rPr>
                        <a:t>n,</a:t>
                      </a:r>
                      <a:r>
                        <a:rPr lang="en-GB" sz="1600" dirty="0" err="1">
                          <a:effectLst/>
                          <a:latin typeface="Symbol" panose="05050102010706020507" pitchFamily="18" charset="2"/>
                        </a:rPr>
                        <a:t>a</a:t>
                      </a:r>
                      <a:r>
                        <a:rPr lang="en-GB" sz="1600" dirty="0">
                          <a:effectLst/>
                        </a:rPr>
                        <a:t>) </a:t>
                      </a:r>
                    </a:p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D3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indent="2159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baseline="30000" dirty="0">
                          <a:effectLst/>
                        </a:rPr>
                        <a:t>48</a:t>
                      </a:r>
                      <a:r>
                        <a:rPr lang="en-GB" sz="1600" dirty="0">
                          <a:effectLst/>
                        </a:rPr>
                        <a:t>Ti(</a:t>
                      </a:r>
                      <a:r>
                        <a:rPr lang="en-GB" sz="1600" dirty="0" err="1">
                          <a:effectLst/>
                        </a:rPr>
                        <a:t>n,p</a:t>
                      </a:r>
                      <a:r>
                        <a:rPr lang="en-GB" sz="1600" dirty="0">
                          <a:effectLst/>
                        </a:rPr>
                        <a:t>) D3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baseline="30000">
                          <a:effectLst/>
                        </a:rPr>
                        <a:t>56</a:t>
                      </a:r>
                      <a:r>
                        <a:rPr lang="en-GB" sz="1600">
                          <a:effectLst/>
                        </a:rPr>
                        <a:t>Fe(n,p) D3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baseline="30000" dirty="0">
                          <a:effectLst/>
                        </a:rPr>
                        <a:t>197</a:t>
                      </a:r>
                      <a:r>
                        <a:rPr lang="en-GB" sz="1600" dirty="0">
                          <a:effectLst/>
                        </a:rPr>
                        <a:t>Au(</a:t>
                      </a:r>
                      <a:r>
                        <a:rPr lang="en-GB" sz="1600" dirty="0" err="1">
                          <a:effectLst/>
                        </a:rPr>
                        <a:t>n,</a:t>
                      </a:r>
                      <a:r>
                        <a:rPr lang="en-GB" sz="1600" dirty="0" err="1">
                          <a:effectLst/>
                          <a:latin typeface="Symbol" panose="05050102010706020507" pitchFamily="18" charset="2"/>
                        </a:rPr>
                        <a:t>g</a:t>
                      </a:r>
                      <a:r>
                        <a:rPr lang="en-GB" sz="1600" dirty="0">
                          <a:effectLst/>
                        </a:rPr>
                        <a:t>) D3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66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D3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D6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100" dirty="0">
                          <a:effectLst/>
                        </a:rPr>
                        <a:t>D6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D7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9581">
                <a:tc>
                  <a:txBody>
                    <a:bodyPr/>
                    <a:lstStyle/>
                    <a:p>
                      <a:pPr indent="-8953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400" dirty="0">
                          <a:effectLst/>
                        </a:rPr>
                        <a:t>Total FENDL3.2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2.2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5.3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indent="-8953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100">
                          <a:effectLst/>
                        </a:rPr>
                        <a:t>5.3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6.5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10.6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12.1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10.1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2.2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9581">
                <a:tc>
                  <a:txBody>
                    <a:bodyPr/>
                    <a:lstStyle/>
                    <a:p>
                      <a:pPr indent="-8953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JENDL5.0</a:t>
                      </a:r>
                    </a:p>
                  </a:txBody>
                  <a:tcPr marL="68575" marR="6857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5.4</a:t>
                      </a:r>
                    </a:p>
                  </a:txBody>
                  <a:tcPr marL="68575" marR="68575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9.8</a:t>
                      </a:r>
                    </a:p>
                  </a:txBody>
                  <a:tcPr marL="68575" marR="68575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11.3</a:t>
                      </a:r>
                    </a:p>
                  </a:txBody>
                  <a:tcPr marL="68575" marR="68575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6.9</a:t>
                      </a:r>
                    </a:p>
                  </a:txBody>
                  <a:tcPr marL="68575" marR="68575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7.0</a:t>
                      </a:r>
                    </a:p>
                  </a:txBody>
                  <a:tcPr marL="68575" marR="68575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9.7</a:t>
                      </a:r>
                    </a:p>
                  </a:txBody>
                  <a:tcPr marL="68575" marR="68575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4.4</a:t>
                      </a:r>
                    </a:p>
                  </a:txBody>
                  <a:tcPr marL="68575" marR="68575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8450712"/>
                  </a:ext>
                </a:extLst>
              </a:tr>
              <a:tr h="299581">
                <a:tc>
                  <a:txBody>
                    <a:bodyPr/>
                    <a:lstStyle/>
                    <a:p>
                      <a:pPr indent="-8953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JEFF4.0</a:t>
                      </a:r>
                    </a:p>
                  </a:txBody>
                  <a:tcPr marL="68575" marR="6857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4.4</a:t>
                      </a:r>
                    </a:p>
                  </a:txBody>
                  <a:tcPr marL="68575" marR="68575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9.1</a:t>
                      </a:r>
                    </a:p>
                  </a:txBody>
                  <a:tcPr marL="68575" marR="68575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10.6</a:t>
                      </a:r>
                    </a:p>
                  </a:txBody>
                  <a:tcPr marL="68575" marR="68575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7.4</a:t>
                      </a:r>
                    </a:p>
                  </a:txBody>
                  <a:tcPr marL="68575" marR="68575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7.0</a:t>
                      </a:r>
                    </a:p>
                  </a:txBody>
                  <a:tcPr marL="68575" marR="68575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8.7</a:t>
                      </a:r>
                    </a:p>
                  </a:txBody>
                  <a:tcPr marL="68575" marR="68575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</a:t>
                      </a:r>
                    </a:p>
                  </a:txBody>
                  <a:tcPr marL="68575" marR="68575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95182"/>
                  </a:ext>
                </a:extLst>
              </a:tr>
              <a:tr h="261434">
                <a:tc>
                  <a:txBody>
                    <a:bodyPr/>
                    <a:lstStyle/>
                    <a:p>
                      <a:pPr indent="-8953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400" dirty="0">
                          <a:effectLst/>
                        </a:rPr>
                        <a:t>Fe-56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3.7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7.6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100">
                          <a:effectLst/>
                        </a:rPr>
                        <a:t>4.2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8.9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5.8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5.8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7.1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1.8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434">
                <a:tc>
                  <a:txBody>
                    <a:bodyPr/>
                    <a:lstStyle/>
                    <a:p>
                      <a:pPr indent="-8953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400" dirty="0">
                          <a:effectLst/>
                        </a:rPr>
                        <a:t>O-16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2.3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4.7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100">
                          <a:effectLst/>
                        </a:rPr>
                        <a:t>3.0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5.4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4.0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3.9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4.9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0.4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434">
                <a:tc>
                  <a:txBody>
                    <a:bodyPr/>
                    <a:lstStyle/>
                    <a:p>
                      <a:pPr marL="0" marR="0" lvl="0" indent="-89535" algn="ctr" defTabSz="6858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effectLst/>
                        </a:rPr>
                        <a:t>Ca-40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0.5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1.1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100">
                          <a:effectLst/>
                        </a:rPr>
                        <a:t>1.5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1.3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1.0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0.9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0.9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0.3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7347">
                <a:tc>
                  <a:txBody>
                    <a:bodyPr/>
                    <a:lstStyle/>
                    <a:p>
                      <a:pPr indent="-89535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2000" dirty="0" err="1">
                          <a:effectLst/>
                          <a:latin typeface="Symbol" panose="05050102010706020507" pitchFamily="18" charset="2"/>
                        </a:rPr>
                        <a:t>s</a:t>
                      </a:r>
                      <a:r>
                        <a:rPr lang="en-GB" sz="2000" baseline="-25000" dirty="0" err="1">
                          <a:effectLst/>
                        </a:rPr>
                        <a:t>D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1.6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1.6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100">
                          <a:effectLst/>
                        </a:rPr>
                        <a:t>1.6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1.6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>
                          <a:effectLst/>
                        </a:rPr>
                        <a:t>0.5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3.6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1.9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GB" sz="1600" dirty="0">
                          <a:effectLst/>
                        </a:rPr>
                        <a:t>1.1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>
            <a:extLst>
              <a:ext uri="{FF2B5EF4-FFF2-40B4-BE49-F238E27FC236}">
                <a16:creationId xmlns:a16="http://schemas.microsoft.com/office/drawing/2014/main" id="{54460DA9-FD75-40D5-AE30-C81F2F12AF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672" y="136525"/>
            <a:ext cx="56705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GB" altLang="sl-SI" sz="2700" b="1" dirty="0">
                <a:solidFill>
                  <a:srgbClr val="800000"/>
                </a:solidFill>
                <a:latin typeface="Comic Sans MS" panose="030F0702030302020204" pitchFamily="66" charset="0"/>
              </a:rPr>
              <a:t>Conclusions</a:t>
            </a:r>
            <a:endParaRPr lang="en-GB" altLang="sl-SI" sz="27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17411" name="Rectangle 5">
            <a:extLst>
              <a:ext uri="{FF2B5EF4-FFF2-40B4-BE49-F238E27FC236}">
                <a16:creationId xmlns:a16="http://schemas.microsoft.com/office/drawing/2014/main" id="{9CABD844-16F0-4138-86E7-D7C3A66CA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76" y="788190"/>
            <a:ext cx="9003420" cy="60237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ts val="600"/>
              </a:spcBef>
              <a:buFontTx/>
              <a:buChar char="•"/>
            </a:pPr>
            <a:r>
              <a:rPr lang="en-US" altLang="sl-SI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V&amp;V of </a:t>
            </a:r>
            <a:r>
              <a:rPr lang="en-US" altLang="sl-SI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 and concrete nuclear data </a:t>
            </a:r>
            <a:r>
              <a:rPr lang="en-US" altLang="sl-SI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JEFF-4.0 / ENDF/B-VIII.1 using TIARA benchmarks combined with S/U analysis;</a:t>
            </a:r>
          </a:p>
          <a:p>
            <a:pPr>
              <a:spcBef>
                <a:spcPts val="450"/>
              </a:spcBef>
              <a:buFontTx/>
              <a:buChar char="•"/>
            </a:pPr>
            <a:r>
              <a:rPr lang="en-US" altLang="sl-SI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TIARA Concrete 43 MeV Li7(</a:t>
            </a:r>
            <a:r>
              <a:rPr lang="en-US" altLang="sl-SI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p,n</a:t>
            </a:r>
            <a:r>
              <a:rPr lang="en-US" altLang="sl-SI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 </a:t>
            </a:r>
          </a:p>
          <a:p>
            <a:pPr lvl="1">
              <a:spcBef>
                <a:spcPts val="450"/>
              </a:spcBef>
              <a:buFontTx/>
              <a:buChar char="•"/>
            </a:pPr>
            <a:r>
              <a:rPr lang="en-US" altLang="sl-SI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C/E overestimated using JEFF-4.0; good agreement of ENDF/B-VIII.1 results with FENDL-3.2 (and the measurement) seems </a:t>
            </a:r>
            <a:r>
              <a:rPr lang="en-US" altLang="sl-SI" sz="14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error </a:t>
            </a:r>
            <a:r>
              <a:rPr lang="en-US" altLang="sl-SI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compensation artifact;</a:t>
            </a:r>
          </a:p>
          <a:p>
            <a:pPr lvl="1">
              <a:spcBef>
                <a:spcPts val="450"/>
              </a:spcBef>
              <a:buFontTx/>
              <a:buChar char="•"/>
            </a:pPr>
            <a:r>
              <a:rPr lang="en-US" altLang="sl-SI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MCNP nuclear model used for ENDF/B-VII.1 </a:t>
            </a:r>
            <a:r>
              <a:rPr lang="en-US" altLang="sl-SI" sz="14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sl-SI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 &gt; 20MeV may not be optimal for </a:t>
            </a:r>
            <a:r>
              <a:rPr lang="en-US" altLang="sl-SI" sz="14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sl-SI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H;</a:t>
            </a:r>
          </a:p>
          <a:p>
            <a:pPr lvl="1">
              <a:spcBef>
                <a:spcPts val="450"/>
              </a:spcBef>
              <a:buFontTx/>
              <a:buChar char="•"/>
            </a:pPr>
            <a:r>
              <a:rPr lang="en-US" altLang="sl-SI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agreement between MCNP and DORT for FENDL-3.2 and on-axis spectra; </a:t>
            </a:r>
          </a:p>
          <a:p>
            <a:pPr>
              <a:spcBef>
                <a:spcPts val="450"/>
              </a:spcBef>
              <a:buClrTx/>
              <a:buSzTx/>
              <a:buFontTx/>
              <a:buChar char="•"/>
            </a:pPr>
            <a:r>
              <a:rPr lang="en-US" altLang="sl-SI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WPENS heavy concrete benchmark</a:t>
            </a:r>
            <a:r>
              <a:rPr lang="en-US" altLang="sl-SI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performed in 2024 at the </a:t>
            </a:r>
            <a:r>
              <a:rPr lang="en-US" altLang="sl-SI" sz="15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Rez</a:t>
            </a:r>
            <a:r>
              <a:rPr lang="en-US" altLang="sl-SI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35 MeV proton cyclotron was </a:t>
            </a:r>
            <a:r>
              <a:rPr lang="en-US" altLang="sl-SI" sz="15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analysed</a:t>
            </a:r>
            <a:r>
              <a:rPr lang="en-US" altLang="sl-SI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the </a:t>
            </a:r>
            <a:r>
              <a:rPr lang="en-US" altLang="sl-SI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SUSD3D sensitivity and uncertainty </a:t>
            </a:r>
            <a:r>
              <a:rPr lang="en-US" altLang="sl-SI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assist in the interpretation of the measured foil activities. The cross sections </a:t>
            </a:r>
            <a:r>
              <a:rPr lang="en-US" altLang="sl-SI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Fe, O, H and Ca </a:t>
            </a:r>
            <a:r>
              <a:rPr lang="en-US" altLang="sl-SI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contribute mostly to ND uncertainty.</a:t>
            </a:r>
            <a:endParaRPr lang="en-US" altLang="sl-SI" sz="1500" b="1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450"/>
              </a:spcBef>
              <a:buClrTx/>
              <a:buSzTx/>
              <a:buFontTx/>
              <a:buChar char="•"/>
            </a:pPr>
            <a:r>
              <a:rPr lang="en-US" altLang="sl-SI" sz="15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S/U results: </a:t>
            </a:r>
            <a:r>
              <a:rPr lang="en-US" altLang="sl-SI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 profiles of </a:t>
            </a:r>
            <a:r>
              <a:rPr lang="en-US" altLang="sl-SI" sz="1500" b="1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  <a:r>
              <a:rPr lang="en-US" altLang="sl-SI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Al, </a:t>
            </a:r>
            <a:r>
              <a:rPr lang="en-US" altLang="sl-SI" sz="1500" b="1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r>
              <a:rPr lang="en-US" altLang="sl-SI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 and </a:t>
            </a:r>
            <a:r>
              <a:rPr lang="en-US" altLang="sl-SI" sz="1500" b="1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r>
              <a:rPr lang="en-US" altLang="sl-SI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 reaction rates are very similar</a:t>
            </a:r>
            <a:r>
              <a:rPr lang="en-US" altLang="sl-SI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suggesting that they are measuring similar neutron energies. The differences observed in the C/Es between </a:t>
            </a:r>
            <a:r>
              <a:rPr lang="en-US" altLang="sl-SI" sz="1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  <a:r>
              <a:rPr lang="en-US" altLang="sl-SI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Al, </a:t>
            </a:r>
            <a:r>
              <a:rPr lang="en-US" altLang="sl-SI" sz="1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  <a:r>
              <a:rPr lang="en-US" altLang="sl-SI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 and </a:t>
            </a:r>
            <a:r>
              <a:rPr lang="en-US" altLang="sl-SI" sz="1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r>
              <a:rPr lang="en-US" altLang="sl-SI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 therefore cannot be mainly attributed to the transport cross sections. </a:t>
            </a:r>
            <a:r>
              <a:rPr lang="en-US" altLang="sl-SI" sz="1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115</a:t>
            </a:r>
            <a:r>
              <a:rPr lang="en-US" altLang="sl-SI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and </a:t>
            </a:r>
            <a:r>
              <a:rPr lang="en-US" altLang="sl-SI" sz="1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197</a:t>
            </a:r>
            <a:r>
              <a:rPr lang="en-US" altLang="sl-SI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 activation foils provide an independent information on lower neutron flux.</a:t>
            </a:r>
          </a:p>
          <a:p>
            <a:pPr>
              <a:spcBef>
                <a:spcPts val="450"/>
              </a:spcBef>
              <a:buClrTx/>
              <a:buSzTx/>
              <a:buFontTx/>
              <a:buChar char="•"/>
            </a:pPr>
            <a:r>
              <a:rPr lang="en-US" altLang="sl-SI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uncertainty of the orders of tens on %, mainly </a:t>
            </a:r>
            <a:r>
              <a:rPr lang="en-US" altLang="sl-SI" sz="1500" b="1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en-US" altLang="sl-SI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O. Quality and completeness of covariance matrix information is questionable. </a:t>
            </a:r>
          </a:p>
          <a:p>
            <a:pPr>
              <a:spcBef>
                <a:spcPts val="450"/>
              </a:spcBef>
              <a:buClrTx/>
              <a:buSzTx/>
              <a:buFontTx/>
              <a:buChar char="•"/>
            </a:pPr>
            <a:r>
              <a:rPr lang="en-US" altLang="sl-SI" sz="15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extensions: </a:t>
            </a:r>
          </a:p>
          <a:p>
            <a:pPr lvl="1">
              <a:spcBef>
                <a:spcPts val="0"/>
              </a:spcBef>
              <a:buClrTx/>
              <a:buSzTx/>
              <a:buFontTx/>
              <a:buChar char="•"/>
            </a:pPr>
            <a:r>
              <a:rPr lang="en-US" altLang="sl-SI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WPENS SINBAD evaluation</a:t>
            </a:r>
            <a:r>
              <a:rPr lang="en-US" altLang="sl-SI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en-U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code-independent geometry model description and an i</a:t>
            </a:r>
            <a:r>
              <a:rPr lang="en-US" altLang="sl-SI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nvestigation of </a:t>
            </a:r>
            <a:r>
              <a:rPr lang="en-US" altLang="sl-SI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non-ND uncertainties</a:t>
            </a:r>
            <a:r>
              <a:rPr lang="en-US" altLang="sl-SI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such as uncertainty in neutron source, dimensions and material composition;</a:t>
            </a:r>
          </a:p>
          <a:p>
            <a:pPr lvl="1">
              <a:spcBef>
                <a:spcPts val="0"/>
              </a:spcBef>
              <a:buClrTx/>
              <a:buSzTx/>
              <a:buFontTx/>
              <a:buChar char="•"/>
            </a:pPr>
            <a:r>
              <a:rPr lang="en-US" altLang="sl-SI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Comparison with </a:t>
            </a:r>
            <a:r>
              <a:rPr lang="en-US" altLang="sl-SI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FNG Concrete </a:t>
            </a:r>
            <a:r>
              <a:rPr lang="en-US" altLang="sl-SI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altLang="sl-SI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TIARA Concrete 43MeV </a:t>
            </a:r>
            <a:r>
              <a:rPr lang="en-US" altLang="sl-SI" sz="1500" b="1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altLang="sl-SI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Li(</a:t>
            </a:r>
            <a:r>
              <a:rPr lang="en-US" altLang="sl-SI" sz="15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p,n</a:t>
            </a:r>
            <a:r>
              <a:rPr lang="en-US" altLang="sl-SI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benchmarks.</a:t>
            </a:r>
          </a:p>
          <a:p>
            <a:pPr>
              <a:spcBef>
                <a:spcPts val="600"/>
              </a:spcBef>
              <a:buFontTx/>
              <a:buChar char="•"/>
            </a:pP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SINBAD project: renaissance still on hold?</a:t>
            </a:r>
          </a:p>
          <a:p>
            <a:pPr>
              <a:spcBef>
                <a:spcPts val="600"/>
              </a:spcBef>
              <a:buFontTx/>
              <a:buChar char="•"/>
            </a:pPr>
            <a:r>
              <a:rPr lang="en-US" altLang="sl-SI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SUSD3D/XSUN-2026 is under preparation and will be available from NEA DB.</a:t>
            </a:r>
          </a:p>
          <a:p>
            <a:pPr lvl="1">
              <a:spcBef>
                <a:spcPts val="450"/>
              </a:spcBef>
              <a:buClrTx/>
              <a:buSzTx/>
              <a:buFontTx/>
              <a:buChar char="•"/>
            </a:pPr>
            <a:endParaRPr lang="en-US" altLang="sl-SI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2" name="Slide Number Placeholder 1">
            <a:extLst>
              <a:ext uri="{FF2B5EF4-FFF2-40B4-BE49-F238E27FC236}">
                <a16:creationId xmlns:a16="http://schemas.microsoft.com/office/drawing/2014/main" id="{AF962940-020A-46EA-BDB6-9423D806EF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57213" indent="-214313" defTabSz="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57250" indent="-171450" defTabSz="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200150" indent="-171450" defTabSz="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543050" indent="-171450" defTabSz="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000250" indent="-171450" defTabSz="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457450" indent="-171450" defTabSz="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2914650" indent="-171450" defTabSz="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371850" indent="-171450" defTabSz="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6CE45B3-FD22-4475-9459-2796B3BE96B8}" type="slidenum">
              <a:rPr lang="it-IT" altLang="fr-FR" sz="1400" smtClean="0">
                <a:solidFill>
                  <a:srgbClr val="191B0E"/>
                </a:solidFill>
                <a:latin typeface="Franklin Gothic Book" panose="020B0503020102020204" pitchFamily="34" charset="0"/>
              </a:rPr>
              <a:pPr/>
              <a:t>20</a:t>
            </a:fld>
            <a:endParaRPr lang="it-IT" altLang="fr-FR" sz="1400">
              <a:solidFill>
                <a:srgbClr val="191B0E"/>
              </a:solidFill>
              <a:latin typeface="Franklin Gothic Book" panose="020B05030201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29692</TotalTime>
  <Words>2673</Words>
  <Application>Microsoft Macintosh PowerPoint</Application>
  <PresentationFormat>On-screen Show (4:3)</PresentationFormat>
  <Paragraphs>364</Paragraphs>
  <Slides>20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6" baseType="lpstr">
      <vt:lpstr>游ゴシック</vt:lpstr>
      <vt:lpstr>AdvGulliv-R</vt:lpstr>
      <vt:lpstr>Arial</vt:lpstr>
      <vt:lpstr>Arial Black</vt:lpstr>
      <vt:lpstr>Calibri</vt:lpstr>
      <vt:lpstr>Calibri Light</vt:lpstr>
      <vt:lpstr>Cambria Math</vt:lpstr>
      <vt:lpstr>Comic Sans MS</vt:lpstr>
      <vt:lpstr>Franklin Gothic Book</vt:lpstr>
      <vt:lpstr>MyriadPro-Bold</vt:lpstr>
      <vt:lpstr>Symbol</vt:lpstr>
      <vt:lpstr>Tahoma</vt:lpstr>
      <vt:lpstr>Times New Roman</vt:lpstr>
      <vt:lpstr>Wingdings</vt:lpstr>
      <vt:lpstr>Office Theme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DORT 2D (rz) vs. MCNP</vt:lpstr>
      <vt:lpstr>TIARA 43 MeV p-7Li concrete</vt:lpstr>
      <vt:lpstr>TIARA 43 MeV p-7Li concrete</vt:lpstr>
      <vt:lpstr>S/U analysis of the IFMIF-DONES shielding mock-up experiment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Ivo Kodeli</dc:creator>
  <cp:lastModifiedBy>Kodeli, Ivan</cp:lastModifiedBy>
  <cp:revision>1070</cp:revision>
  <cp:lastPrinted>2026-08-28T09:05:24Z</cp:lastPrinted>
  <dcterms:created xsi:type="dcterms:W3CDTF">2007-08-31T09:51:07Z</dcterms:created>
  <dcterms:modified xsi:type="dcterms:W3CDTF">2026-10-15T15:53:04Z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2759de7-3255-46b5-8dfe-736652f9c6c1_Enabled">
    <vt:lpwstr>true</vt:lpwstr>
  </property>
  <property fmtid="{D5CDD505-2E9C-101B-9397-08002B2CF9AE}" pid="3" name="MSIP_Label_22759de7-3255-46b5-8dfe-736652f9c6c1_SetDate">
    <vt:lpwstr>2021-09-28T16:18:15Z</vt:lpwstr>
  </property>
  <property fmtid="{D5CDD505-2E9C-101B-9397-08002B2CF9AE}" pid="4" name="MSIP_Label_22759de7-3255-46b5-8dfe-736652f9c6c1_Method">
    <vt:lpwstr>Standard</vt:lpwstr>
  </property>
  <property fmtid="{D5CDD505-2E9C-101B-9397-08002B2CF9AE}" pid="5" name="MSIP_Label_22759de7-3255-46b5-8dfe-736652f9c6c1_Name">
    <vt:lpwstr>22759de7-3255-46b5-8dfe-736652f9c6c1</vt:lpwstr>
  </property>
  <property fmtid="{D5CDD505-2E9C-101B-9397-08002B2CF9AE}" pid="6" name="MSIP_Label_22759de7-3255-46b5-8dfe-736652f9c6c1_SiteId">
    <vt:lpwstr>c6ac664b-ae27-4d5d-b4e6-bb5717196fc7</vt:lpwstr>
  </property>
  <property fmtid="{D5CDD505-2E9C-101B-9397-08002B2CF9AE}" pid="7" name="MSIP_Label_22759de7-3255-46b5-8dfe-736652f9c6c1_ActionId">
    <vt:lpwstr>295e140a-7e9c-4d55-bfd9-64e862ef7280</vt:lpwstr>
  </property>
  <property fmtid="{D5CDD505-2E9C-101B-9397-08002B2CF9AE}" pid="8" name="MSIP_Label_22759de7-3255-46b5-8dfe-736652f9c6c1_ContentBits">
    <vt:lpwstr>0</vt:lpwstr>
  </property>
</Properties>
</file>